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2"/>
  </p:notesMasterIdLst>
  <p:handoutMasterIdLst>
    <p:handoutMasterId r:id="rId83"/>
  </p:handoutMasterIdLst>
  <p:sldIdLst>
    <p:sldId id="257" r:id="rId2"/>
    <p:sldId id="472" r:id="rId3"/>
    <p:sldId id="562" r:id="rId4"/>
    <p:sldId id="511" r:id="rId5"/>
    <p:sldId id="512" r:id="rId6"/>
    <p:sldId id="513" r:id="rId7"/>
    <p:sldId id="514" r:id="rId8"/>
    <p:sldId id="515" r:id="rId9"/>
    <p:sldId id="516" r:id="rId10"/>
    <p:sldId id="517" r:id="rId11"/>
    <p:sldId id="518" r:id="rId12"/>
    <p:sldId id="631" r:id="rId13"/>
    <p:sldId id="519" r:id="rId14"/>
    <p:sldId id="520" r:id="rId15"/>
    <p:sldId id="521" r:id="rId16"/>
    <p:sldId id="561" r:id="rId17"/>
    <p:sldId id="523" r:id="rId18"/>
    <p:sldId id="642" r:id="rId19"/>
    <p:sldId id="550" r:id="rId20"/>
    <p:sldId id="640" r:id="rId21"/>
    <p:sldId id="641" r:id="rId22"/>
    <p:sldId id="551" r:id="rId23"/>
    <p:sldId id="553" r:id="rId24"/>
    <p:sldId id="554" r:id="rId25"/>
    <p:sldId id="555" r:id="rId26"/>
    <p:sldId id="556" r:id="rId27"/>
    <p:sldId id="557" r:id="rId28"/>
    <p:sldId id="558" r:id="rId29"/>
    <p:sldId id="559" r:id="rId30"/>
    <p:sldId id="563" r:id="rId31"/>
    <p:sldId id="632" r:id="rId32"/>
    <p:sldId id="633" r:id="rId33"/>
    <p:sldId id="639" r:id="rId34"/>
    <p:sldId id="643" r:id="rId35"/>
    <p:sldId id="565" r:id="rId36"/>
    <p:sldId id="566" r:id="rId37"/>
    <p:sldId id="635" r:id="rId38"/>
    <p:sldId id="636" r:id="rId39"/>
    <p:sldId id="637" r:id="rId40"/>
    <p:sldId id="638" r:id="rId41"/>
    <p:sldId id="568" r:id="rId42"/>
    <p:sldId id="569" r:id="rId43"/>
    <p:sldId id="570" r:id="rId44"/>
    <p:sldId id="571" r:id="rId45"/>
    <p:sldId id="573" r:id="rId46"/>
    <p:sldId id="574" r:id="rId47"/>
    <p:sldId id="647" r:id="rId48"/>
    <p:sldId id="648" r:id="rId49"/>
    <p:sldId id="649" r:id="rId50"/>
    <p:sldId id="580" r:id="rId51"/>
    <p:sldId id="581" r:id="rId52"/>
    <p:sldId id="582" r:id="rId53"/>
    <p:sldId id="583" r:id="rId54"/>
    <p:sldId id="584" r:id="rId55"/>
    <p:sldId id="644" r:id="rId56"/>
    <p:sldId id="585" r:id="rId57"/>
    <p:sldId id="586" r:id="rId58"/>
    <p:sldId id="587" r:id="rId59"/>
    <p:sldId id="588" r:id="rId60"/>
    <p:sldId id="645" r:id="rId61"/>
    <p:sldId id="646" r:id="rId62"/>
    <p:sldId id="650" r:id="rId63"/>
    <p:sldId id="595" r:id="rId64"/>
    <p:sldId id="596" r:id="rId65"/>
    <p:sldId id="597" r:id="rId66"/>
    <p:sldId id="598" r:id="rId67"/>
    <p:sldId id="599" r:id="rId68"/>
    <p:sldId id="600" r:id="rId69"/>
    <p:sldId id="601" r:id="rId70"/>
    <p:sldId id="602" r:id="rId71"/>
    <p:sldId id="603" r:id="rId72"/>
    <p:sldId id="604" r:id="rId73"/>
    <p:sldId id="605" r:id="rId74"/>
    <p:sldId id="606" r:id="rId75"/>
    <p:sldId id="607" r:id="rId76"/>
    <p:sldId id="608" r:id="rId77"/>
    <p:sldId id="609" r:id="rId78"/>
    <p:sldId id="653" r:id="rId79"/>
    <p:sldId id="651" r:id="rId80"/>
    <p:sldId id="652" r:id="rId81"/>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BD"/>
    <a:srgbClr val="9933FF"/>
    <a:srgbClr val="FFC5F0"/>
    <a:srgbClr val="FF79DC"/>
    <a:srgbClr val="FF33CC"/>
    <a:srgbClr val="FF99FF"/>
    <a:srgbClr val="29C6D7"/>
    <a:srgbClr val="FC230C"/>
    <a:srgbClr val="ECE21C"/>
    <a:srgbClr val="618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018" autoAdjust="0"/>
    <p:restoredTop sz="94799" autoAdjust="0"/>
  </p:normalViewPr>
  <p:slideViewPr>
    <p:cSldViewPr>
      <p:cViewPr varScale="1">
        <p:scale>
          <a:sx n="133" d="100"/>
          <a:sy n="133" d="100"/>
        </p:scale>
        <p:origin x="708" y="12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slide" Target="slides/slide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4037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2130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r>
              <a:rPr lang="en-US" altLang="ko-KR" dirty="0">
                <a:ea typeface="굴림" panose="020B0600000101010101" pitchFamily="34" charset="-127"/>
              </a:rPr>
              <a:t>2</a:t>
            </a:r>
            <a:r>
              <a:rPr lang="en-US" altLang="ko-KR" baseline="30000" dirty="0">
                <a:ea typeface="굴림" panose="020B0600000101010101" pitchFamily="34" charset="-127"/>
              </a:rPr>
              <a:t>nd</a:t>
            </a:r>
            <a:r>
              <a:rPr lang="en-US" altLang="ko-KR" dirty="0">
                <a:ea typeface="굴림" panose="020B0600000101010101" pitchFamily="34" charset="-127"/>
              </a:rPr>
              <a:t> thing we use window-based acknowledgment protocol for:</a:t>
            </a:r>
          </a:p>
          <a:p>
            <a:r>
              <a:rPr lang="en-US" altLang="ko-KR" dirty="0">
                <a:ea typeface="굴림" panose="020B0600000101010101" pitchFamily="34" charset="-127"/>
              </a:rPr>
              <a:t>Avoid overwhelming </a:t>
            </a:r>
            <a:r>
              <a:rPr lang="en-US" altLang="ko-KR" b="1" dirty="0">
                <a:ea typeface="굴림" panose="020B0600000101010101" pitchFamily="34" charset="-127"/>
              </a:rPr>
              <a:t>network</a:t>
            </a:r>
            <a:endParaRPr lang="ko-KR" altLang="en-US" b="1" dirty="0">
              <a:ea typeface="굴림" panose="020B0600000101010101" pitchFamily="34" charset="-127"/>
            </a:endParaRPr>
          </a:p>
        </p:txBody>
      </p:sp>
    </p:spTree>
    <p:extLst>
      <p:ext uri="{BB962C8B-B14F-4D97-AF65-F5344CB8AC3E}">
        <p14:creationId xmlns:p14="http://schemas.microsoft.com/office/powerpoint/2010/main" val="986961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7451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0900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63949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977196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669182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6430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1071273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8159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147348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35869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88145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78983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02032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022135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759468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6317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23555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33505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13464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933244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71004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9503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94025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82219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4647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1BFB74BD-F100-1044-AE1F-053B9DAB1CFB}" type="slidenum">
              <a:rPr lang="en-US"/>
              <a:pPr/>
              <a:t>74</a:t>
            </a:fld>
            <a:endParaRPr lang="en-US"/>
          </a:p>
        </p:txBody>
      </p:sp>
      <p:sp>
        <p:nvSpPr>
          <p:cNvPr id="1352706" name="Rectangle 2"/>
          <p:cNvSpPr>
            <a:spLocks noGrp="1" noRot="1" noChangeAspect="1" noChangeArrowheads="1" noTextEdit="1"/>
          </p:cNvSpPr>
          <p:nvPr>
            <p:ph type="sldImg"/>
          </p:nvPr>
        </p:nvSpPr>
        <p:spPr>
          <a:xfrm>
            <a:off x="3003550" y="569913"/>
            <a:ext cx="3600450" cy="2700337"/>
          </a:xfrm>
          <a:ln/>
        </p:spPr>
      </p:sp>
      <p:sp>
        <p:nvSpPr>
          <p:cNvPr id="135270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1285407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EDCB65E7-019D-194A-B722-0E69AF50EDFF}" type="slidenum">
              <a:rPr lang="en-US"/>
              <a:pPr/>
              <a:t>75</a:t>
            </a:fld>
            <a:endParaRPr lang="en-US"/>
          </a:p>
        </p:txBody>
      </p:sp>
      <p:sp>
        <p:nvSpPr>
          <p:cNvPr id="1350658" name="Rectangle 2"/>
          <p:cNvSpPr>
            <a:spLocks noGrp="1" noRot="1" noChangeAspect="1" noChangeArrowheads="1" noTextEdit="1"/>
          </p:cNvSpPr>
          <p:nvPr>
            <p:ph type="sldImg"/>
          </p:nvPr>
        </p:nvSpPr>
        <p:spPr>
          <a:xfrm>
            <a:off x="3003550" y="569913"/>
            <a:ext cx="3600450" cy="2700337"/>
          </a:xfrm>
          <a:ln/>
        </p:spPr>
      </p:sp>
      <p:sp>
        <p:nvSpPr>
          <p:cNvPr id="1350659"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2100729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59202958-2C4B-1E48-A8F3-37486E83192A}" type="slidenum">
              <a:rPr lang="en-US"/>
              <a:pPr/>
              <a:t>76</a:t>
            </a:fld>
            <a:endParaRPr lang="en-US"/>
          </a:p>
        </p:txBody>
      </p:sp>
      <p:sp>
        <p:nvSpPr>
          <p:cNvPr id="1354754" name="Rectangle 2"/>
          <p:cNvSpPr>
            <a:spLocks noGrp="1" noRot="1" noChangeAspect="1" noChangeArrowheads="1" noTextEdit="1"/>
          </p:cNvSpPr>
          <p:nvPr>
            <p:ph type="sldImg"/>
          </p:nvPr>
        </p:nvSpPr>
        <p:spPr>
          <a:xfrm>
            <a:off x="3003550" y="569913"/>
            <a:ext cx="3600450" cy="2700337"/>
          </a:xfrm>
          <a:ln/>
        </p:spPr>
      </p:sp>
      <p:sp>
        <p:nvSpPr>
          <p:cNvPr id="1354755"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163966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068201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Comic Sans MS" panose="030F0702030302020204" pitchFamily="66" charset="0"/>
              <a:ea typeface="굴림" panose="020B0600000101010101" pitchFamily="34" charset="-127"/>
            </a:endParaRPr>
          </a:p>
        </p:txBody>
      </p:sp>
    </p:spTree>
    <p:extLst>
      <p:ext uri="{BB962C8B-B14F-4D97-AF65-F5344CB8AC3E}">
        <p14:creationId xmlns:p14="http://schemas.microsoft.com/office/powerpoint/2010/main" val="2619837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960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r>
              <a:rPr lang="en-US" altLang="ko-KR" dirty="0">
                <a:ea typeface="굴림" panose="020B0600000101010101" pitchFamily="34" charset="-127"/>
              </a:rPr>
              <a:t>- So how can we ensure delivery of packets over an unreliable network?</a:t>
            </a:r>
            <a:endParaRPr lang="ko-KR" altLang="en-US" dirty="0">
              <a:ea typeface="굴림" panose="020B0600000101010101" pitchFamily="34" charset="-127"/>
            </a:endParaRPr>
          </a:p>
        </p:txBody>
      </p:sp>
    </p:spTree>
    <p:extLst>
      <p:ext uri="{BB962C8B-B14F-4D97-AF65-F5344CB8AC3E}">
        <p14:creationId xmlns:p14="http://schemas.microsoft.com/office/powerpoint/2010/main" val="1885873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5130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9811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35508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14666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Rectangle 4"/>
          <p:cNvSpPr>
            <a:spLocks noChangeArrowheads="1"/>
          </p:cNvSpPr>
          <p:nvPr userDrawn="1"/>
        </p:nvSpPr>
        <p:spPr bwMode="auto">
          <a:xfrm>
            <a:off x="7947816"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b="0" i="0" dirty="0" err="1">
                <a:solidFill>
                  <a:srgbClr val="2A40E2"/>
                </a:solidFill>
                <a:latin typeface="Gill Sans" charset="0"/>
                <a:ea typeface="Gill Sans" charset="0"/>
                <a:cs typeface="Gill Sans" charset="0"/>
              </a:rPr>
              <a:t>Lec</a:t>
            </a:r>
            <a:r>
              <a:rPr lang="en-US" altLang="en-US" sz="1400" b="0" i="0" dirty="0">
                <a:solidFill>
                  <a:srgbClr val="2A40E2"/>
                </a:solidFill>
                <a:latin typeface="Gill Sans" charset="0"/>
                <a:ea typeface="Gill Sans" charset="0"/>
                <a:cs typeface="Gill Sans" charset="0"/>
              </a:rPr>
              <a:t> </a:t>
            </a:r>
            <a:r>
              <a:rPr lang="en-US" altLang="en-US" sz="1400" b="0" i="0" dirty="0" smtClean="0">
                <a:solidFill>
                  <a:srgbClr val="2A40E2"/>
                </a:solidFill>
                <a:latin typeface="Gill Sans" charset="0"/>
                <a:ea typeface="Gill Sans" charset="0"/>
                <a:cs typeface="Gill Sans" charset="0"/>
              </a:rPr>
              <a:t>23.</a:t>
            </a:r>
            <a:fld id="{6456B83E-17D0-4CDF-84AD-C8A97BEB5271}" type="slidenum">
              <a:rPr lang="en-US" altLang="en-US" sz="1400" b="0" i="0" smtClean="0">
                <a:solidFill>
                  <a:srgbClr val="2A40E2"/>
                </a:solidFill>
                <a:latin typeface="Gill Sans" charset="0"/>
                <a:ea typeface="Gill Sans" charset="0"/>
                <a:cs typeface="Gill Sans" charset="0"/>
              </a:rPr>
              <a:pPr algn="ctr"/>
              <a:t>‹#›</a:t>
            </a:fld>
            <a:endParaRPr lang="en-US" altLang="en-US" sz="1400" b="0" i="0" dirty="0">
              <a:solidFill>
                <a:srgbClr val="2A40E2"/>
              </a:solidFill>
              <a:latin typeface="Gill Sans" charset="0"/>
              <a:ea typeface="Gill Sans" charset="0"/>
              <a:cs typeface="Gill Sans" charset="0"/>
            </a:endParaRPr>
          </a:p>
        </p:txBody>
      </p:sp>
      <p:sp>
        <p:nvSpPr>
          <p:cNvPr id="1029" name="Text Box 5"/>
          <p:cNvSpPr txBox="1">
            <a:spLocks noChangeArrowheads="1"/>
          </p:cNvSpPr>
          <p:nvPr/>
        </p:nvSpPr>
        <p:spPr bwMode="auto">
          <a:xfrm>
            <a:off x="0" y="6550025"/>
            <a:ext cx="780961"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4/23/20</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i="0" dirty="0">
              <a:latin typeface="Gill Sans" charset="0"/>
              <a:ea typeface="Gill Sans" charset="0"/>
              <a:cs typeface="Gill Sans" charset="0"/>
            </a:endParaRPr>
          </a:p>
        </p:txBody>
      </p:sp>
      <p:sp>
        <p:nvSpPr>
          <p:cNvPr id="1031" name="Text Box 7"/>
          <p:cNvSpPr txBox="1">
            <a:spLocks noChangeArrowheads="1"/>
          </p:cNvSpPr>
          <p:nvPr userDrawn="1"/>
        </p:nvSpPr>
        <p:spPr bwMode="auto">
          <a:xfrm>
            <a:off x="2888698" y="6550025"/>
            <a:ext cx="3366605"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Kubiatowicz CS162 © UCB Spring</a:t>
            </a:r>
            <a:r>
              <a:rPr lang="en-US" sz="1400" b="0" i="0" baseline="0" dirty="0" smtClean="0">
                <a:solidFill>
                  <a:srgbClr val="2A40E2"/>
                </a:solidFill>
                <a:latin typeface="Gill Sans" charset="0"/>
                <a:ea typeface="Gill Sans" charset="0"/>
                <a:cs typeface="Gill Sans" charset="0"/>
              </a:rPr>
              <a:t> 2020</a:t>
            </a:r>
            <a:endParaRPr lang="en-US" sz="1400" b="0" i="0" dirty="0" smtClean="0">
              <a:solidFill>
                <a:srgbClr val="2A40E2"/>
              </a:solidFill>
              <a:latin typeface="Gill Sans" charset="0"/>
              <a:ea typeface="Gill Sans" charset="0"/>
              <a:cs typeface="Gill Sans" charset="0"/>
            </a:endParaRP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447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23</a:t>
            </a:r>
            <a:br>
              <a:rPr lang="en-US" altLang="en-US" sz="3000" dirty="0" smtClean="0"/>
            </a:br>
            <a:r>
              <a:rPr lang="en-US" altLang="en-US" sz="3000" dirty="0" smtClean="0"/>
              <a:t> </a:t>
            </a:r>
            <a:br>
              <a:rPr lang="en-US" altLang="en-US" sz="3000" dirty="0" smtClean="0"/>
            </a:br>
            <a:r>
              <a:rPr lang="en-US" altLang="en-US" sz="3000" dirty="0" smtClean="0"/>
              <a:t>Networking (</a:t>
            </a:r>
            <a:r>
              <a:rPr lang="en-US" altLang="en-US" sz="3000" dirty="0" err="1" smtClean="0"/>
              <a:t>Con’t</a:t>
            </a:r>
            <a:r>
              <a:rPr lang="en-US" altLang="en-US" sz="3000" dirty="0" smtClean="0"/>
              <a:t>), </a:t>
            </a:r>
            <a:br>
              <a:rPr lang="en-US" altLang="en-US" sz="3000" dirty="0" smtClean="0"/>
            </a:br>
            <a:r>
              <a:rPr lang="en-US" altLang="en-US" sz="3000" dirty="0" smtClean="0"/>
              <a:t>Distributed File Systems,</a:t>
            </a:r>
            <a:br>
              <a:rPr lang="en-US" altLang="en-US" sz="3000" dirty="0" smtClean="0"/>
            </a:br>
            <a:r>
              <a:rPr lang="en-US" altLang="en-US" sz="3000" dirty="0" smtClean="0"/>
              <a:t>Key-Value stores</a:t>
            </a:r>
            <a:br>
              <a:rPr lang="en-US" altLang="en-US" sz="3000" dirty="0" smtClean="0"/>
            </a:br>
            <a:endParaRPr lang="en-US" altLang="en-US" sz="3000" dirty="0" smtClean="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April 23</a:t>
            </a:r>
            <a:r>
              <a:rPr lang="en-US" altLang="en-US" baseline="30000" dirty="0" smtClean="0"/>
              <a:t>rd</a:t>
            </a:r>
            <a:r>
              <a:rPr lang="en-US" altLang="en-US" dirty="0" smtClean="0"/>
              <a:t>, 2020</a:t>
            </a:r>
          </a:p>
          <a:p>
            <a:pPr marL="285750" indent="-285750"/>
            <a:r>
              <a:rPr lang="en-US" altLang="en-US" dirty="0" smtClean="0"/>
              <a:t>Prof. John </a:t>
            </a:r>
            <a:r>
              <a:rPr lang="en-US" altLang="en-US" dirty="0" err="1" smtClean="0"/>
              <a:t>Kubiatowicz</a:t>
            </a:r>
            <a:endParaRPr lang="en-US" altLang="en-US" dirty="0" smtClean="0"/>
          </a:p>
          <a:p>
            <a:pPr marL="285750" indent="-285750"/>
            <a:r>
              <a:rPr lang="en-US" altLang="en-US" dirty="0" smtClean="0"/>
              <a:t>http://cs162.eecs.Berkeley.edu</a:t>
            </a:r>
          </a:p>
        </p:txBody>
      </p:sp>
    </p:spTree>
    <p:extLst>
      <p:ext uri="{BB962C8B-B14F-4D97-AF65-F5344CB8AC3E}">
        <p14:creationId xmlns:p14="http://schemas.microsoft.com/office/powerpoint/2010/main" val="253140145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143000" y="1192213"/>
            <a:ext cx="6553200" cy="1066800"/>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00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91587" name="Rectangle 3"/>
          <p:cNvSpPr>
            <a:spLocks noChangeArrowheads="1"/>
          </p:cNvSpPr>
          <p:nvPr/>
        </p:nvSpPr>
        <p:spPr bwMode="auto">
          <a:xfrm>
            <a:off x="3124200" y="1192213"/>
            <a:ext cx="838200" cy="106680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Seq:190</a:t>
            </a:r>
          </a:p>
          <a:p>
            <a:r>
              <a:rPr lang="en-US" altLang="ko-KR" sz="2000" b="0">
                <a:latin typeface="Gill Sans" charset="0"/>
                <a:ea typeface="Gill Sans" charset="0"/>
                <a:cs typeface="Gill Sans" charset="0"/>
              </a:rPr>
              <a:t>Size:40</a:t>
            </a:r>
          </a:p>
        </p:txBody>
      </p:sp>
      <p:sp>
        <p:nvSpPr>
          <p:cNvPr id="11268" name="Rectangle 4"/>
          <p:cNvSpPr>
            <a:spLocks noGrp="1" noChangeArrowheads="1"/>
          </p:cNvSpPr>
          <p:nvPr>
            <p:ph type="title"/>
          </p:nvPr>
        </p:nvSpPr>
        <p:spPr>
          <a:xfrm>
            <a:off x="533400" y="152400"/>
            <a:ext cx="7848600" cy="533400"/>
          </a:xfrm>
        </p:spPr>
        <p:txBody>
          <a:bodyPr/>
          <a:lstStyle/>
          <a:p>
            <a:r>
              <a:rPr lang="en-US" altLang="ko-KR" dirty="0">
                <a:ea typeface="굴림" panose="020B0600000101010101" pitchFamily="34" charset="-127"/>
              </a:rPr>
              <a:t>Window-Based Acknowledgements (TCP)</a:t>
            </a:r>
          </a:p>
        </p:txBody>
      </p:sp>
      <p:sp>
        <p:nvSpPr>
          <p:cNvPr id="11269" name="Line 5"/>
          <p:cNvSpPr>
            <a:spLocks noChangeShapeType="1"/>
          </p:cNvSpPr>
          <p:nvPr/>
        </p:nvSpPr>
        <p:spPr bwMode="auto">
          <a:xfrm>
            <a:off x="457200" y="1725613"/>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1270" name="Line 6"/>
          <p:cNvSpPr>
            <a:spLocks noChangeShapeType="1"/>
          </p:cNvSpPr>
          <p:nvPr/>
        </p:nvSpPr>
        <p:spPr bwMode="auto">
          <a:xfrm>
            <a:off x="7696200" y="1725613"/>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091591" name="AutoShape 7"/>
          <p:cNvSpPr>
            <a:spLocks noChangeArrowheads="1"/>
          </p:cNvSpPr>
          <p:nvPr/>
        </p:nvSpPr>
        <p:spPr bwMode="auto">
          <a:xfrm>
            <a:off x="1524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Seq:230</a:t>
            </a:r>
          </a:p>
        </p:txBody>
      </p:sp>
      <p:sp>
        <p:nvSpPr>
          <p:cNvPr id="1091592" name="AutoShape 8"/>
          <p:cNvSpPr>
            <a:spLocks noChangeArrowheads="1"/>
          </p:cNvSpPr>
          <p:nvPr/>
        </p:nvSpPr>
        <p:spPr bwMode="auto">
          <a:xfrm>
            <a:off x="78486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3" name="AutoShape 9"/>
          <p:cNvSpPr>
            <a:spLocks noChangeArrowheads="1"/>
          </p:cNvSpPr>
          <p:nvPr/>
        </p:nvSpPr>
        <p:spPr bwMode="auto">
          <a:xfrm>
            <a:off x="1524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Seq:260</a:t>
            </a:r>
          </a:p>
        </p:txBody>
      </p:sp>
      <p:sp>
        <p:nvSpPr>
          <p:cNvPr id="1091594" name="AutoShape 10"/>
          <p:cNvSpPr>
            <a:spLocks noChangeArrowheads="1"/>
          </p:cNvSpPr>
          <p:nvPr/>
        </p:nvSpPr>
        <p:spPr bwMode="auto">
          <a:xfrm>
            <a:off x="78486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5" name="AutoShape 11"/>
          <p:cNvSpPr>
            <a:spLocks noChangeArrowheads="1"/>
          </p:cNvSpPr>
          <p:nvPr/>
        </p:nvSpPr>
        <p:spPr bwMode="auto">
          <a:xfrm>
            <a:off x="152400" y="480695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Seq:300</a:t>
            </a:r>
          </a:p>
        </p:txBody>
      </p:sp>
      <p:sp>
        <p:nvSpPr>
          <p:cNvPr id="1091596" name="AutoShape 12"/>
          <p:cNvSpPr>
            <a:spLocks noChangeArrowheads="1"/>
          </p:cNvSpPr>
          <p:nvPr/>
        </p:nvSpPr>
        <p:spPr bwMode="auto">
          <a:xfrm>
            <a:off x="7848600" y="48085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7" name="AutoShape 13"/>
          <p:cNvSpPr>
            <a:spLocks noChangeArrowheads="1"/>
          </p:cNvSpPr>
          <p:nvPr/>
        </p:nvSpPr>
        <p:spPr bwMode="auto">
          <a:xfrm>
            <a:off x="152400" y="5283200"/>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Seq:190</a:t>
            </a:r>
          </a:p>
        </p:txBody>
      </p:sp>
      <p:sp>
        <p:nvSpPr>
          <p:cNvPr id="1091598" name="AutoShape 14"/>
          <p:cNvSpPr>
            <a:spLocks noChangeArrowheads="1"/>
          </p:cNvSpPr>
          <p:nvPr/>
        </p:nvSpPr>
        <p:spPr bwMode="auto">
          <a:xfrm>
            <a:off x="7848600" y="528320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A:340/60 </a:t>
            </a:r>
          </a:p>
        </p:txBody>
      </p:sp>
      <p:sp>
        <p:nvSpPr>
          <p:cNvPr id="1091599" name="AutoShape 15"/>
          <p:cNvSpPr>
            <a:spLocks noChangeArrowheads="1"/>
          </p:cNvSpPr>
          <p:nvPr/>
        </p:nvSpPr>
        <p:spPr bwMode="auto">
          <a:xfrm>
            <a:off x="1524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Seq:340</a:t>
            </a:r>
          </a:p>
        </p:txBody>
      </p:sp>
      <p:sp>
        <p:nvSpPr>
          <p:cNvPr id="1091600" name="AutoShape 16"/>
          <p:cNvSpPr>
            <a:spLocks noChangeArrowheads="1"/>
          </p:cNvSpPr>
          <p:nvPr/>
        </p:nvSpPr>
        <p:spPr bwMode="auto">
          <a:xfrm>
            <a:off x="78486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A:380/20 </a:t>
            </a:r>
          </a:p>
        </p:txBody>
      </p:sp>
      <p:sp>
        <p:nvSpPr>
          <p:cNvPr id="1091601" name="AutoShape 17"/>
          <p:cNvSpPr>
            <a:spLocks noChangeArrowheads="1"/>
          </p:cNvSpPr>
          <p:nvPr/>
        </p:nvSpPr>
        <p:spPr bwMode="auto">
          <a:xfrm>
            <a:off x="1524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Seq:380</a:t>
            </a:r>
          </a:p>
        </p:txBody>
      </p:sp>
      <p:sp>
        <p:nvSpPr>
          <p:cNvPr id="1091602" name="AutoShape 18"/>
          <p:cNvSpPr>
            <a:spLocks noChangeArrowheads="1"/>
          </p:cNvSpPr>
          <p:nvPr/>
        </p:nvSpPr>
        <p:spPr bwMode="auto">
          <a:xfrm>
            <a:off x="78486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A:400/0  </a:t>
            </a:r>
          </a:p>
        </p:txBody>
      </p:sp>
      <p:sp>
        <p:nvSpPr>
          <p:cNvPr id="1091603" name="AutoShape 19"/>
          <p:cNvSpPr>
            <a:spLocks noChangeArrowheads="1"/>
          </p:cNvSpPr>
          <p:nvPr/>
        </p:nvSpPr>
        <p:spPr bwMode="auto">
          <a:xfrm>
            <a:off x="7848600" y="2362200"/>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A:100/300</a:t>
            </a:r>
          </a:p>
        </p:txBody>
      </p:sp>
      <p:sp>
        <p:nvSpPr>
          <p:cNvPr id="1091604" name="AutoShape 20"/>
          <p:cNvSpPr>
            <a:spLocks noChangeArrowheads="1"/>
          </p:cNvSpPr>
          <p:nvPr/>
        </p:nvSpPr>
        <p:spPr bwMode="auto">
          <a:xfrm>
            <a:off x="152400" y="288448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Seq:100</a:t>
            </a:r>
          </a:p>
        </p:txBody>
      </p:sp>
      <p:sp>
        <p:nvSpPr>
          <p:cNvPr id="1091605" name="AutoShape 21"/>
          <p:cNvSpPr>
            <a:spLocks noChangeArrowheads="1"/>
          </p:cNvSpPr>
          <p:nvPr/>
        </p:nvSpPr>
        <p:spPr bwMode="auto">
          <a:xfrm>
            <a:off x="7848600" y="2886075"/>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A:140/260</a:t>
            </a:r>
          </a:p>
        </p:txBody>
      </p:sp>
      <p:sp>
        <p:nvSpPr>
          <p:cNvPr id="1091606" name="AutoShape 22"/>
          <p:cNvSpPr>
            <a:spLocks noChangeArrowheads="1"/>
          </p:cNvSpPr>
          <p:nvPr/>
        </p:nvSpPr>
        <p:spPr bwMode="auto">
          <a:xfrm>
            <a:off x="152400" y="33607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Seq:140</a:t>
            </a:r>
          </a:p>
        </p:txBody>
      </p:sp>
      <p:sp>
        <p:nvSpPr>
          <p:cNvPr id="1091607" name="AutoShape 23"/>
          <p:cNvSpPr>
            <a:spLocks noChangeArrowheads="1"/>
          </p:cNvSpPr>
          <p:nvPr/>
        </p:nvSpPr>
        <p:spPr bwMode="auto">
          <a:xfrm>
            <a:off x="7848600" y="33607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608" name="Freeform 24"/>
          <p:cNvSpPr>
            <a:spLocks/>
          </p:cNvSpPr>
          <p:nvPr/>
        </p:nvSpPr>
        <p:spPr bwMode="auto">
          <a:xfrm>
            <a:off x="1143000" y="2259013"/>
            <a:ext cx="457200" cy="863600"/>
          </a:xfrm>
          <a:custGeom>
            <a:avLst/>
            <a:gdLst>
              <a:gd name="T0" fmla="*/ 0 w 864"/>
              <a:gd name="T1" fmla="*/ 1412509394 h 528"/>
              <a:gd name="T2" fmla="*/ 241935000 w 864"/>
              <a:gd name="T3" fmla="*/ 1412509394 h 528"/>
              <a:gd name="T4" fmla="*/ 241935000 w 864"/>
              <a:gd name="T5" fmla="*/ 0 h 528"/>
              <a:gd name="T6" fmla="*/ 0 60000 65536"/>
              <a:gd name="T7" fmla="*/ 0 60000 65536"/>
              <a:gd name="T8" fmla="*/ 0 60000 65536"/>
            </a:gdLst>
            <a:ahLst/>
            <a:cxnLst>
              <a:cxn ang="T6">
                <a:pos x="T0" y="T1"/>
              </a:cxn>
              <a:cxn ang="T7">
                <a:pos x="T2" y="T3"/>
              </a:cxn>
              <a:cxn ang="T8">
                <a:pos x="T4" y="T5"/>
              </a:cxn>
            </a:cxnLst>
            <a:rect l="0" t="0" r="r" b="b"/>
            <a:pathLst>
              <a:path w="864" h="528">
                <a:moveTo>
                  <a:pt x="0" y="528"/>
                </a:moveTo>
                <a:lnTo>
                  <a:pt x="864" y="528"/>
                </a:lnTo>
                <a:lnTo>
                  <a:pt x="86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09" name="Line 25"/>
          <p:cNvSpPr>
            <a:spLocks noChangeShapeType="1"/>
          </p:cNvSpPr>
          <p:nvPr/>
        </p:nvSpPr>
        <p:spPr bwMode="auto">
          <a:xfrm>
            <a:off x="1600200" y="3122613"/>
            <a:ext cx="6248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0" name="Freeform 26"/>
          <p:cNvSpPr>
            <a:spLocks/>
          </p:cNvSpPr>
          <p:nvPr/>
        </p:nvSpPr>
        <p:spPr bwMode="auto">
          <a:xfrm>
            <a:off x="1143000" y="2232025"/>
            <a:ext cx="1411288" cy="1374775"/>
          </a:xfrm>
          <a:custGeom>
            <a:avLst/>
            <a:gdLst>
              <a:gd name="T0" fmla="*/ 0 w 912"/>
              <a:gd name="T1" fmla="*/ 2147483647 h 864"/>
              <a:gd name="T2" fmla="*/ 2147483647 w 912"/>
              <a:gd name="T3" fmla="*/ 2147483647 h 864"/>
              <a:gd name="T4" fmla="*/ 2147483647 w 912"/>
              <a:gd name="T5" fmla="*/ 0 h 864"/>
              <a:gd name="T6" fmla="*/ 0 60000 65536"/>
              <a:gd name="T7" fmla="*/ 0 60000 65536"/>
              <a:gd name="T8" fmla="*/ 0 60000 65536"/>
            </a:gdLst>
            <a:ahLst/>
            <a:cxnLst>
              <a:cxn ang="T6">
                <a:pos x="T0" y="T1"/>
              </a:cxn>
              <a:cxn ang="T7">
                <a:pos x="T2" y="T3"/>
              </a:cxn>
              <a:cxn ang="T8">
                <a:pos x="T4" y="T5"/>
              </a:cxn>
            </a:cxnLst>
            <a:rect l="0" t="0" r="r" b="b"/>
            <a:pathLst>
              <a:path w="912" h="864">
                <a:moveTo>
                  <a:pt x="0" y="864"/>
                </a:moveTo>
                <a:lnTo>
                  <a:pt x="912" y="864"/>
                </a:lnTo>
                <a:lnTo>
                  <a:pt x="91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1" name="Line 27"/>
          <p:cNvSpPr>
            <a:spLocks noChangeShapeType="1"/>
          </p:cNvSpPr>
          <p:nvPr/>
        </p:nvSpPr>
        <p:spPr bwMode="auto">
          <a:xfrm>
            <a:off x="2514600" y="3603625"/>
            <a:ext cx="5334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2" name="Freeform 28"/>
          <p:cNvSpPr>
            <a:spLocks/>
          </p:cNvSpPr>
          <p:nvPr/>
        </p:nvSpPr>
        <p:spPr bwMode="auto">
          <a:xfrm>
            <a:off x="1143000" y="2259013"/>
            <a:ext cx="3200400" cy="1828800"/>
          </a:xfrm>
          <a:custGeom>
            <a:avLst/>
            <a:gdLst>
              <a:gd name="T0" fmla="*/ 0 w 2016"/>
              <a:gd name="T1" fmla="*/ 2147483647 h 1152"/>
              <a:gd name="T2" fmla="*/ 2147483647 w 2016"/>
              <a:gd name="T3" fmla="*/ 2147483647 h 1152"/>
              <a:gd name="T4" fmla="*/ 2147483647 w 2016"/>
              <a:gd name="T5" fmla="*/ 0 h 1152"/>
              <a:gd name="T6" fmla="*/ 0 60000 65536"/>
              <a:gd name="T7" fmla="*/ 0 60000 65536"/>
              <a:gd name="T8" fmla="*/ 0 60000 65536"/>
            </a:gdLst>
            <a:ahLst/>
            <a:cxnLst>
              <a:cxn ang="T6">
                <a:pos x="T0" y="T1"/>
              </a:cxn>
              <a:cxn ang="T7">
                <a:pos x="T2" y="T3"/>
              </a:cxn>
              <a:cxn ang="T8">
                <a:pos x="T4" y="T5"/>
              </a:cxn>
            </a:cxnLst>
            <a:rect l="0" t="0" r="r" b="b"/>
            <a:pathLst>
              <a:path w="2016" h="1152">
                <a:moveTo>
                  <a:pt x="0" y="1152"/>
                </a:moveTo>
                <a:lnTo>
                  <a:pt x="2016" y="1152"/>
                </a:lnTo>
                <a:lnTo>
                  <a:pt x="2016"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3" name="Line 29"/>
          <p:cNvSpPr>
            <a:spLocks noChangeShapeType="1"/>
          </p:cNvSpPr>
          <p:nvPr/>
        </p:nvSpPr>
        <p:spPr bwMode="auto">
          <a:xfrm>
            <a:off x="4343400" y="4087813"/>
            <a:ext cx="3505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4" name="Freeform 30"/>
          <p:cNvSpPr>
            <a:spLocks/>
          </p:cNvSpPr>
          <p:nvPr/>
        </p:nvSpPr>
        <p:spPr bwMode="auto">
          <a:xfrm>
            <a:off x="1143000" y="2235200"/>
            <a:ext cx="3962400" cy="2309813"/>
          </a:xfrm>
          <a:custGeom>
            <a:avLst/>
            <a:gdLst>
              <a:gd name="T0" fmla="*/ 0 w 2544"/>
              <a:gd name="T1" fmla="*/ 2147483647 h 1392"/>
              <a:gd name="T2" fmla="*/ 2147483647 w 2544"/>
              <a:gd name="T3" fmla="*/ 2147483647 h 1392"/>
              <a:gd name="T4" fmla="*/ 2147483647 w 2544"/>
              <a:gd name="T5" fmla="*/ 0 h 1392"/>
              <a:gd name="T6" fmla="*/ 0 60000 65536"/>
              <a:gd name="T7" fmla="*/ 0 60000 65536"/>
              <a:gd name="T8" fmla="*/ 0 60000 65536"/>
            </a:gdLst>
            <a:ahLst/>
            <a:cxnLst>
              <a:cxn ang="T6">
                <a:pos x="T0" y="T1"/>
              </a:cxn>
              <a:cxn ang="T7">
                <a:pos x="T2" y="T3"/>
              </a:cxn>
              <a:cxn ang="T8">
                <a:pos x="T4" y="T5"/>
              </a:cxn>
            </a:cxnLst>
            <a:rect l="0" t="0" r="r" b="b"/>
            <a:pathLst>
              <a:path w="2544" h="1392">
                <a:moveTo>
                  <a:pt x="0" y="1392"/>
                </a:moveTo>
                <a:lnTo>
                  <a:pt x="2544" y="1392"/>
                </a:lnTo>
                <a:lnTo>
                  <a:pt x="254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5" name="Line 31"/>
          <p:cNvSpPr>
            <a:spLocks noChangeShapeType="1"/>
          </p:cNvSpPr>
          <p:nvPr/>
        </p:nvSpPr>
        <p:spPr bwMode="auto">
          <a:xfrm>
            <a:off x="5105400" y="4545013"/>
            <a:ext cx="2743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6" name="Freeform 32"/>
          <p:cNvSpPr>
            <a:spLocks/>
          </p:cNvSpPr>
          <p:nvPr/>
        </p:nvSpPr>
        <p:spPr bwMode="auto">
          <a:xfrm>
            <a:off x="1143000" y="2259013"/>
            <a:ext cx="4827588" cy="2768600"/>
          </a:xfrm>
          <a:custGeom>
            <a:avLst/>
            <a:gdLst>
              <a:gd name="T0" fmla="*/ 0 w 3120"/>
              <a:gd name="T1" fmla="*/ 2147483647 h 1776"/>
              <a:gd name="T2" fmla="*/ 2147483647 w 3120"/>
              <a:gd name="T3" fmla="*/ 2147483647 h 1776"/>
              <a:gd name="T4" fmla="*/ 2147483647 w 3120"/>
              <a:gd name="T5" fmla="*/ 0 h 1776"/>
              <a:gd name="T6" fmla="*/ 0 60000 65536"/>
              <a:gd name="T7" fmla="*/ 0 60000 65536"/>
              <a:gd name="T8" fmla="*/ 0 60000 65536"/>
            </a:gdLst>
            <a:ahLst/>
            <a:cxnLst>
              <a:cxn ang="T6">
                <a:pos x="T0" y="T1"/>
              </a:cxn>
              <a:cxn ang="T7">
                <a:pos x="T2" y="T3"/>
              </a:cxn>
              <a:cxn ang="T8">
                <a:pos x="T4" y="T5"/>
              </a:cxn>
            </a:cxnLst>
            <a:rect l="0" t="0" r="r" b="b"/>
            <a:pathLst>
              <a:path w="3120" h="1776">
                <a:moveTo>
                  <a:pt x="0" y="1776"/>
                </a:moveTo>
                <a:lnTo>
                  <a:pt x="3120" y="1776"/>
                </a:lnTo>
                <a:lnTo>
                  <a:pt x="31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7" name="Line 33"/>
          <p:cNvSpPr>
            <a:spLocks noChangeShapeType="1"/>
          </p:cNvSpPr>
          <p:nvPr/>
        </p:nvSpPr>
        <p:spPr bwMode="auto">
          <a:xfrm>
            <a:off x="5981700" y="5027613"/>
            <a:ext cx="1905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8" name="Freeform 34"/>
          <p:cNvSpPr>
            <a:spLocks/>
          </p:cNvSpPr>
          <p:nvPr/>
        </p:nvSpPr>
        <p:spPr bwMode="auto">
          <a:xfrm>
            <a:off x="1141413" y="2259013"/>
            <a:ext cx="2441575" cy="3251200"/>
          </a:xfrm>
          <a:custGeom>
            <a:avLst/>
            <a:gdLst>
              <a:gd name="T0" fmla="*/ 0 w 1632"/>
              <a:gd name="T1" fmla="*/ 2147483647 h 2064"/>
              <a:gd name="T2" fmla="*/ 2147483647 w 1632"/>
              <a:gd name="T3" fmla="*/ 2147483647 h 2064"/>
              <a:gd name="T4" fmla="*/ 2147483647 w 1632"/>
              <a:gd name="T5" fmla="*/ 0 h 2064"/>
              <a:gd name="T6" fmla="*/ 0 60000 65536"/>
              <a:gd name="T7" fmla="*/ 0 60000 65536"/>
              <a:gd name="T8" fmla="*/ 0 60000 65536"/>
            </a:gdLst>
            <a:ahLst/>
            <a:cxnLst>
              <a:cxn ang="T6">
                <a:pos x="T0" y="T1"/>
              </a:cxn>
              <a:cxn ang="T7">
                <a:pos x="T2" y="T3"/>
              </a:cxn>
              <a:cxn ang="T8">
                <a:pos x="T4" y="T5"/>
              </a:cxn>
            </a:cxnLst>
            <a:rect l="0" t="0" r="r" b="b"/>
            <a:pathLst>
              <a:path w="1632" h="2064">
                <a:moveTo>
                  <a:pt x="0" y="2064"/>
                </a:moveTo>
                <a:lnTo>
                  <a:pt x="1632" y="2064"/>
                </a:lnTo>
                <a:lnTo>
                  <a:pt x="163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9" name="Line 35"/>
          <p:cNvSpPr>
            <a:spLocks noChangeShapeType="1"/>
          </p:cNvSpPr>
          <p:nvPr/>
        </p:nvSpPr>
        <p:spPr bwMode="auto">
          <a:xfrm>
            <a:off x="3594100" y="5511800"/>
            <a:ext cx="426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0" name="Freeform 36"/>
          <p:cNvSpPr>
            <a:spLocks/>
          </p:cNvSpPr>
          <p:nvPr/>
        </p:nvSpPr>
        <p:spPr bwMode="auto">
          <a:xfrm>
            <a:off x="1143000" y="2259013"/>
            <a:ext cx="5638800" cy="3733800"/>
          </a:xfrm>
          <a:custGeom>
            <a:avLst/>
            <a:gdLst>
              <a:gd name="T0" fmla="*/ 0 w 3600"/>
              <a:gd name="T1" fmla="*/ 2147483647 h 2352"/>
              <a:gd name="T2" fmla="*/ 2147483647 w 3600"/>
              <a:gd name="T3" fmla="*/ 2147483647 h 2352"/>
              <a:gd name="T4" fmla="*/ 2147483647 w 3600"/>
              <a:gd name="T5" fmla="*/ 0 h 2352"/>
              <a:gd name="T6" fmla="*/ 0 60000 65536"/>
              <a:gd name="T7" fmla="*/ 0 60000 65536"/>
              <a:gd name="T8" fmla="*/ 0 60000 65536"/>
            </a:gdLst>
            <a:ahLst/>
            <a:cxnLst>
              <a:cxn ang="T6">
                <a:pos x="T0" y="T1"/>
              </a:cxn>
              <a:cxn ang="T7">
                <a:pos x="T2" y="T3"/>
              </a:cxn>
              <a:cxn ang="T8">
                <a:pos x="T4" y="T5"/>
              </a:cxn>
            </a:cxnLst>
            <a:rect l="0" t="0" r="r" b="b"/>
            <a:pathLst>
              <a:path w="3600" h="2352">
                <a:moveTo>
                  <a:pt x="0" y="2352"/>
                </a:moveTo>
                <a:lnTo>
                  <a:pt x="3600" y="2352"/>
                </a:lnTo>
                <a:lnTo>
                  <a:pt x="360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1" name="Line 37"/>
          <p:cNvSpPr>
            <a:spLocks noChangeShapeType="1"/>
          </p:cNvSpPr>
          <p:nvPr/>
        </p:nvSpPr>
        <p:spPr bwMode="auto">
          <a:xfrm>
            <a:off x="6781800" y="5992813"/>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2" name="Freeform 38"/>
          <p:cNvSpPr>
            <a:spLocks/>
          </p:cNvSpPr>
          <p:nvPr/>
        </p:nvSpPr>
        <p:spPr bwMode="auto">
          <a:xfrm>
            <a:off x="1143000" y="2259013"/>
            <a:ext cx="6324600" cy="4191000"/>
          </a:xfrm>
          <a:custGeom>
            <a:avLst/>
            <a:gdLst>
              <a:gd name="T0" fmla="*/ 0 w 3984"/>
              <a:gd name="T1" fmla="*/ 2147483647 h 2640"/>
              <a:gd name="T2" fmla="*/ 2147483647 w 3984"/>
              <a:gd name="T3" fmla="*/ 2147483647 h 2640"/>
              <a:gd name="T4" fmla="*/ 2147483647 w 3984"/>
              <a:gd name="T5" fmla="*/ 0 h 2640"/>
              <a:gd name="T6" fmla="*/ 0 60000 65536"/>
              <a:gd name="T7" fmla="*/ 0 60000 65536"/>
              <a:gd name="T8" fmla="*/ 0 60000 65536"/>
            </a:gdLst>
            <a:ahLst/>
            <a:cxnLst>
              <a:cxn ang="T6">
                <a:pos x="T0" y="T1"/>
              </a:cxn>
              <a:cxn ang="T7">
                <a:pos x="T2" y="T3"/>
              </a:cxn>
              <a:cxn ang="T8">
                <a:pos x="T4" y="T5"/>
              </a:cxn>
            </a:cxnLst>
            <a:rect l="0" t="0" r="r" b="b"/>
            <a:pathLst>
              <a:path w="3984" h="2640">
                <a:moveTo>
                  <a:pt x="0" y="2640"/>
                </a:moveTo>
                <a:lnTo>
                  <a:pt x="3984" y="2640"/>
                </a:lnTo>
                <a:lnTo>
                  <a:pt x="398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3" name="Line 39"/>
          <p:cNvSpPr>
            <a:spLocks noChangeShapeType="1"/>
          </p:cNvSpPr>
          <p:nvPr/>
        </p:nvSpPr>
        <p:spPr bwMode="auto">
          <a:xfrm>
            <a:off x="7467600" y="6450013"/>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1304" name="Text Box 40"/>
          <p:cNvSpPr txBox="1">
            <a:spLocks noChangeArrowheads="1"/>
          </p:cNvSpPr>
          <p:nvPr/>
        </p:nvSpPr>
        <p:spPr bwMode="auto">
          <a:xfrm>
            <a:off x="847725" y="838200"/>
            <a:ext cx="567444" cy="39753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100</a:t>
            </a:r>
          </a:p>
        </p:txBody>
      </p:sp>
      <p:grpSp>
        <p:nvGrpSpPr>
          <p:cNvPr id="1091625" name="Group 41"/>
          <p:cNvGrpSpPr>
            <a:grpSpLocks/>
          </p:cNvGrpSpPr>
          <p:nvPr/>
        </p:nvGrpSpPr>
        <p:grpSpPr bwMode="auto">
          <a:xfrm>
            <a:off x="1143001" y="838200"/>
            <a:ext cx="1106488" cy="1420813"/>
            <a:chOff x="720" y="528"/>
            <a:chExt cx="697" cy="895"/>
          </a:xfrm>
        </p:grpSpPr>
        <p:sp>
          <p:nvSpPr>
            <p:cNvPr id="11327" name="Rectangle 42"/>
            <p:cNvSpPr>
              <a:spLocks noChangeArrowheads="1"/>
            </p:cNvSpPr>
            <p:nvPr/>
          </p:nvSpPr>
          <p:spPr bwMode="auto">
            <a:xfrm>
              <a:off x="720"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Seq:100</a:t>
              </a:r>
            </a:p>
            <a:p>
              <a:r>
                <a:rPr lang="en-US" altLang="ko-KR" sz="2000" b="0" dirty="0">
                  <a:latin typeface="Gill Sans" charset="0"/>
                  <a:ea typeface="Gill Sans" charset="0"/>
                  <a:cs typeface="Gill Sans" charset="0"/>
                </a:rPr>
                <a:t>Size:40</a:t>
              </a:r>
            </a:p>
          </p:txBody>
        </p:sp>
        <p:sp>
          <p:nvSpPr>
            <p:cNvPr id="11328" name="Text Box 43"/>
            <p:cNvSpPr txBox="1">
              <a:spLocks noChangeArrowheads="1"/>
            </p:cNvSpPr>
            <p:nvPr/>
          </p:nvSpPr>
          <p:spPr bwMode="auto">
            <a:xfrm>
              <a:off x="1060"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140</a:t>
              </a:r>
            </a:p>
          </p:txBody>
        </p:sp>
      </p:grpSp>
      <p:grpSp>
        <p:nvGrpSpPr>
          <p:cNvPr id="1091628" name="Group 44"/>
          <p:cNvGrpSpPr>
            <a:grpSpLocks/>
          </p:cNvGrpSpPr>
          <p:nvPr/>
        </p:nvGrpSpPr>
        <p:grpSpPr bwMode="auto">
          <a:xfrm>
            <a:off x="1981201" y="838200"/>
            <a:ext cx="1414463" cy="1420813"/>
            <a:chOff x="1248" y="528"/>
            <a:chExt cx="891" cy="895"/>
          </a:xfrm>
        </p:grpSpPr>
        <p:sp>
          <p:nvSpPr>
            <p:cNvPr id="11325" name="Rectangle 45"/>
            <p:cNvSpPr>
              <a:spLocks noChangeArrowheads="1"/>
            </p:cNvSpPr>
            <p:nvPr/>
          </p:nvSpPr>
          <p:spPr bwMode="auto">
            <a:xfrm>
              <a:off x="1248" y="751"/>
              <a:ext cx="720"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Seq:140</a:t>
              </a:r>
            </a:p>
            <a:p>
              <a:r>
                <a:rPr lang="en-US" altLang="ko-KR" sz="2000" b="0">
                  <a:latin typeface="Gill Sans" charset="0"/>
                  <a:ea typeface="Gill Sans" charset="0"/>
                  <a:cs typeface="Gill Sans" charset="0"/>
                </a:rPr>
                <a:t>Size:50</a:t>
              </a:r>
            </a:p>
          </p:txBody>
        </p:sp>
        <p:sp>
          <p:nvSpPr>
            <p:cNvPr id="11326" name="Text Box 46"/>
            <p:cNvSpPr txBox="1">
              <a:spLocks noChangeArrowheads="1"/>
            </p:cNvSpPr>
            <p:nvPr/>
          </p:nvSpPr>
          <p:spPr bwMode="auto">
            <a:xfrm>
              <a:off x="1782"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190</a:t>
              </a:r>
            </a:p>
          </p:txBody>
        </p:sp>
      </p:grpSp>
      <p:grpSp>
        <p:nvGrpSpPr>
          <p:cNvPr id="1091631" name="Group 47"/>
          <p:cNvGrpSpPr>
            <a:grpSpLocks/>
          </p:cNvGrpSpPr>
          <p:nvPr/>
        </p:nvGrpSpPr>
        <p:grpSpPr bwMode="auto">
          <a:xfrm>
            <a:off x="3663951" y="838200"/>
            <a:ext cx="1255713" cy="1420813"/>
            <a:chOff x="2308" y="528"/>
            <a:chExt cx="791" cy="895"/>
          </a:xfrm>
        </p:grpSpPr>
        <p:sp>
          <p:nvSpPr>
            <p:cNvPr id="11322" name="Rectangle 48"/>
            <p:cNvSpPr>
              <a:spLocks noChangeArrowheads="1"/>
            </p:cNvSpPr>
            <p:nvPr/>
          </p:nvSpPr>
          <p:spPr bwMode="auto">
            <a:xfrm>
              <a:off x="2496" y="751"/>
              <a:ext cx="432"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Seq:230</a:t>
              </a:r>
            </a:p>
            <a:p>
              <a:r>
                <a:rPr lang="en-US" altLang="ko-KR" sz="2000" b="0">
                  <a:latin typeface="Gill Sans" charset="0"/>
                  <a:ea typeface="Gill Sans" charset="0"/>
                  <a:cs typeface="Gill Sans" charset="0"/>
                </a:rPr>
                <a:t>Size:30</a:t>
              </a:r>
            </a:p>
          </p:txBody>
        </p:sp>
        <p:sp>
          <p:nvSpPr>
            <p:cNvPr id="11323" name="Text Box 49"/>
            <p:cNvSpPr txBox="1">
              <a:spLocks noChangeArrowheads="1"/>
            </p:cNvSpPr>
            <p:nvPr/>
          </p:nvSpPr>
          <p:spPr bwMode="auto">
            <a:xfrm>
              <a:off x="2308"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230</a:t>
              </a:r>
            </a:p>
          </p:txBody>
        </p:sp>
        <p:sp>
          <p:nvSpPr>
            <p:cNvPr id="11324" name="Text Box 50"/>
            <p:cNvSpPr txBox="1">
              <a:spLocks noChangeArrowheads="1"/>
            </p:cNvSpPr>
            <p:nvPr/>
          </p:nvSpPr>
          <p:spPr bwMode="auto">
            <a:xfrm>
              <a:off x="2742"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260</a:t>
              </a:r>
            </a:p>
          </p:txBody>
        </p:sp>
      </p:grpSp>
      <p:grpSp>
        <p:nvGrpSpPr>
          <p:cNvPr id="1091635" name="Group 51"/>
          <p:cNvGrpSpPr>
            <a:grpSpLocks/>
          </p:cNvGrpSpPr>
          <p:nvPr/>
        </p:nvGrpSpPr>
        <p:grpSpPr bwMode="auto">
          <a:xfrm>
            <a:off x="4648202" y="838200"/>
            <a:ext cx="1109663" cy="1420813"/>
            <a:chOff x="2928" y="528"/>
            <a:chExt cx="699" cy="895"/>
          </a:xfrm>
        </p:grpSpPr>
        <p:sp>
          <p:nvSpPr>
            <p:cNvPr id="11320" name="Rectangle 52"/>
            <p:cNvSpPr>
              <a:spLocks noChangeArrowheads="1"/>
            </p:cNvSpPr>
            <p:nvPr/>
          </p:nvSpPr>
          <p:spPr bwMode="auto">
            <a:xfrm>
              <a:off x="2928"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Seq:260</a:t>
              </a:r>
            </a:p>
            <a:p>
              <a:r>
                <a:rPr lang="en-US" altLang="ko-KR" sz="2000" b="0">
                  <a:latin typeface="Gill Sans" charset="0"/>
                  <a:ea typeface="Gill Sans" charset="0"/>
                  <a:cs typeface="Gill Sans" charset="0"/>
                </a:rPr>
                <a:t>Size:40</a:t>
              </a:r>
            </a:p>
          </p:txBody>
        </p:sp>
        <p:sp>
          <p:nvSpPr>
            <p:cNvPr id="11321" name="Text Box 53"/>
            <p:cNvSpPr txBox="1">
              <a:spLocks noChangeArrowheads="1"/>
            </p:cNvSpPr>
            <p:nvPr/>
          </p:nvSpPr>
          <p:spPr bwMode="auto">
            <a:xfrm>
              <a:off x="3270"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300</a:t>
              </a:r>
            </a:p>
          </p:txBody>
        </p:sp>
      </p:grpSp>
      <p:grpSp>
        <p:nvGrpSpPr>
          <p:cNvPr id="1091638" name="Group 54"/>
          <p:cNvGrpSpPr>
            <a:grpSpLocks/>
          </p:cNvGrpSpPr>
          <p:nvPr/>
        </p:nvGrpSpPr>
        <p:grpSpPr bwMode="auto">
          <a:xfrm>
            <a:off x="5486402" y="838200"/>
            <a:ext cx="1109663" cy="1420813"/>
            <a:chOff x="3456" y="528"/>
            <a:chExt cx="699" cy="895"/>
          </a:xfrm>
        </p:grpSpPr>
        <p:sp>
          <p:nvSpPr>
            <p:cNvPr id="11318" name="Rectangle 55"/>
            <p:cNvSpPr>
              <a:spLocks noChangeArrowheads="1"/>
            </p:cNvSpPr>
            <p:nvPr/>
          </p:nvSpPr>
          <p:spPr bwMode="auto">
            <a:xfrm>
              <a:off x="3456"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Seq:300</a:t>
              </a:r>
            </a:p>
            <a:p>
              <a:r>
                <a:rPr lang="en-US" altLang="ko-KR" sz="2000" b="0">
                  <a:latin typeface="Gill Sans" charset="0"/>
                  <a:ea typeface="Gill Sans" charset="0"/>
                  <a:cs typeface="Gill Sans" charset="0"/>
                </a:rPr>
                <a:t>Size:40</a:t>
              </a:r>
            </a:p>
          </p:txBody>
        </p:sp>
        <p:sp>
          <p:nvSpPr>
            <p:cNvPr id="11319" name="Text Box 56"/>
            <p:cNvSpPr txBox="1">
              <a:spLocks noChangeArrowheads="1"/>
            </p:cNvSpPr>
            <p:nvPr/>
          </p:nvSpPr>
          <p:spPr bwMode="auto">
            <a:xfrm>
              <a:off x="3798"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340</a:t>
              </a:r>
            </a:p>
          </p:txBody>
        </p:sp>
      </p:grpSp>
      <p:grpSp>
        <p:nvGrpSpPr>
          <p:cNvPr id="1091641" name="Group 57"/>
          <p:cNvGrpSpPr>
            <a:grpSpLocks/>
          </p:cNvGrpSpPr>
          <p:nvPr/>
        </p:nvGrpSpPr>
        <p:grpSpPr bwMode="auto">
          <a:xfrm>
            <a:off x="6324603" y="838200"/>
            <a:ext cx="1106488" cy="1420813"/>
            <a:chOff x="3984" y="528"/>
            <a:chExt cx="697" cy="895"/>
          </a:xfrm>
        </p:grpSpPr>
        <p:sp>
          <p:nvSpPr>
            <p:cNvPr id="11316" name="Rectangle 58"/>
            <p:cNvSpPr>
              <a:spLocks noChangeArrowheads="1"/>
            </p:cNvSpPr>
            <p:nvPr/>
          </p:nvSpPr>
          <p:spPr bwMode="auto">
            <a:xfrm>
              <a:off x="3984"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Seq:340</a:t>
              </a:r>
            </a:p>
            <a:p>
              <a:r>
                <a:rPr lang="en-US" altLang="ko-KR" sz="2000" b="0">
                  <a:latin typeface="Gill Sans" charset="0"/>
                  <a:ea typeface="Gill Sans" charset="0"/>
                  <a:cs typeface="Gill Sans" charset="0"/>
                </a:rPr>
                <a:t>Size:40</a:t>
              </a:r>
            </a:p>
          </p:txBody>
        </p:sp>
        <p:sp>
          <p:nvSpPr>
            <p:cNvPr id="11317" name="Text Box 59"/>
            <p:cNvSpPr txBox="1">
              <a:spLocks noChangeArrowheads="1"/>
            </p:cNvSpPr>
            <p:nvPr/>
          </p:nvSpPr>
          <p:spPr bwMode="auto">
            <a:xfrm>
              <a:off x="4324"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380</a:t>
              </a:r>
            </a:p>
          </p:txBody>
        </p:sp>
      </p:grpSp>
      <p:grpSp>
        <p:nvGrpSpPr>
          <p:cNvPr id="1091644" name="Group 60"/>
          <p:cNvGrpSpPr>
            <a:grpSpLocks/>
          </p:cNvGrpSpPr>
          <p:nvPr/>
        </p:nvGrpSpPr>
        <p:grpSpPr bwMode="auto">
          <a:xfrm>
            <a:off x="7162804" y="838200"/>
            <a:ext cx="801688" cy="1420813"/>
            <a:chOff x="4512" y="528"/>
            <a:chExt cx="505" cy="895"/>
          </a:xfrm>
        </p:grpSpPr>
        <p:sp>
          <p:nvSpPr>
            <p:cNvPr id="11314" name="Rectangle 61"/>
            <p:cNvSpPr>
              <a:spLocks noChangeArrowheads="1"/>
            </p:cNvSpPr>
            <p:nvPr/>
          </p:nvSpPr>
          <p:spPr bwMode="auto">
            <a:xfrm>
              <a:off x="4512" y="751"/>
              <a:ext cx="336"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Seq:380</a:t>
              </a:r>
            </a:p>
            <a:p>
              <a:r>
                <a:rPr lang="en-US" altLang="ko-KR" sz="2000" b="0">
                  <a:latin typeface="Gill Sans" charset="0"/>
                  <a:ea typeface="Gill Sans" charset="0"/>
                  <a:cs typeface="Gill Sans" charset="0"/>
                </a:rPr>
                <a:t>Size:20</a:t>
              </a:r>
            </a:p>
          </p:txBody>
        </p:sp>
        <p:sp>
          <p:nvSpPr>
            <p:cNvPr id="11315" name="Text Box 62"/>
            <p:cNvSpPr txBox="1">
              <a:spLocks noChangeArrowheads="1"/>
            </p:cNvSpPr>
            <p:nvPr/>
          </p:nvSpPr>
          <p:spPr bwMode="auto">
            <a:xfrm>
              <a:off x="4660"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400</a:t>
              </a:r>
            </a:p>
          </p:txBody>
        </p:sp>
      </p:grpSp>
      <p:sp>
        <p:nvSpPr>
          <p:cNvPr id="1091647" name="Line 63"/>
          <p:cNvSpPr>
            <a:spLocks noChangeShapeType="1"/>
          </p:cNvSpPr>
          <p:nvPr/>
        </p:nvSpPr>
        <p:spPr bwMode="auto">
          <a:xfrm>
            <a:off x="533400" y="2641600"/>
            <a:ext cx="7315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091648" name="AutoShape 64"/>
          <p:cNvSpPr>
            <a:spLocks noChangeArrowheads="1"/>
          </p:cNvSpPr>
          <p:nvPr/>
        </p:nvSpPr>
        <p:spPr bwMode="auto">
          <a:xfrm>
            <a:off x="990600" y="5105400"/>
            <a:ext cx="1524000" cy="914400"/>
          </a:xfrm>
          <a:prstGeom prst="irregularSeal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b="0">
                <a:latin typeface="Gill Sans" charset="0"/>
                <a:ea typeface="Gill Sans" charset="0"/>
                <a:cs typeface="Gill Sans" charset="0"/>
              </a:rPr>
              <a:t>Retransmit!</a:t>
            </a:r>
          </a:p>
        </p:txBody>
      </p:sp>
    </p:spTree>
    <p:extLst>
      <p:ext uri="{BB962C8B-B14F-4D97-AF65-F5344CB8AC3E}">
        <p14:creationId xmlns:p14="http://schemas.microsoft.com/office/powerpoint/2010/main" val="5796169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91647"/>
                                        </p:tgtEl>
                                        <p:attrNameLst>
                                          <p:attrName>style.visibility</p:attrName>
                                        </p:attrNameLst>
                                      </p:cBhvr>
                                      <p:to>
                                        <p:strVal val="visible"/>
                                      </p:to>
                                    </p:set>
                                    <p:animEffect transition="in" filter="wipe(down)">
                                      <p:cBhvr>
                                        <p:cTn id="7" dur="500"/>
                                        <p:tgtEl>
                                          <p:spTgt spid="10916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916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1604"/>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1091608"/>
                                        </p:tgtEl>
                                        <p:attrNameLst>
                                          <p:attrName>style.visibility</p:attrName>
                                        </p:attrNameLst>
                                      </p:cBhvr>
                                      <p:to>
                                        <p:strVal val="visible"/>
                                      </p:to>
                                    </p:set>
                                    <p:animEffect transition="in" filter="wipe(left)">
                                      <p:cBhvr>
                                        <p:cTn id="18" dur="500"/>
                                        <p:tgtEl>
                                          <p:spTgt spid="1091608"/>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1091625"/>
                                        </p:tgtEl>
                                        <p:attrNameLst>
                                          <p:attrName>style.visibility</p:attrName>
                                        </p:attrNameLst>
                                      </p:cBhvr>
                                      <p:to>
                                        <p:strVal val="visible"/>
                                      </p:to>
                                    </p:se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91609"/>
                                        </p:tgtEl>
                                        <p:attrNameLst>
                                          <p:attrName>style.visibility</p:attrName>
                                        </p:attrNameLst>
                                      </p:cBhvr>
                                      <p:to>
                                        <p:strVal val="visible"/>
                                      </p:to>
                                    </p:set>
                                    <p:animEffect transition="in" filter="wipe(left)">
                                      <p:cBhvr>
                                        <p:cTn id="25" dur="500"/>
                                        <p:tgtEl>
                                          <p:spTgt spid="1091609"/>
                                        </p:tgtEl>
                                      </p:cBhvr>
                                    </p:animEffec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09160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1606"/>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grpId="0" nodeType="afterEffect">
                                  <p:stCondLst>
                                    <p:cond delay="0"/>
                                  </p:stCondLst>
                                  <p:childTnLst>
                                    <p:set>
                                      <p:cBhvr>
                                        <p:cTn id="35" dur="1" fill="hold">
                                          <p:stCondLst>
                                            <p:cond delay="0"/>
                                          </p:stCondLst>
                                        </p:cTn>
                                        <p:tgtEl>
                                          <p:spTgt spid="1091610"/>
                                        </p:tgtEl>
                                        <p:attrNameLst>
                                          <p:attrName>style.visibility</p:attrName>
                                        </p:attrNameLst>
                                      </p:cBhvr>
                                      <p:to>
                                        <p:strVal val="visible"/>
                                      </p:to>
                                    </p:set>
                                    <p:animEffect transition="in" filter="wipe(left)">
                                      <p:cBhvr>
                                        <p:cTn id="36" dur="500"/>
                                        <p:tgtEl>
                                          <p:spTgt spid="1091610"/>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0"/>
                                          </p:stCondLst>
                                        </p:cTn>
                                        <p:tgtEl>
                                          <p:spTgt spid="1091628"/>
                                        </p:tgtEl>
                                        <p:attrNameLst>
                                          <p:attrName>style.visibility</p:attrName>
                                        </p:attrNameLst>
                                      </p:cBhvr>
                                      <p:to>
                                        <p:strVal val="visible"/>
                                      </p:to>
                                    </p:se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91611"/>
                                        </p:tgtEl>
                                        <p:attrNameLst>
                                          <p:attrName>style.visibility</p:attrName>
                                        </p:attrNameLst>
                                      </p:cBhvr>
                                      <p:to>
                                        <p:strVal val="visible"/>
                                      </p:to>
                                    </p:set>
                                    <p:animEffect transition="in" filter="wipe(left)">
                                      <p:cBhvr>
                                        <p:cTn id="43" dur="500"/>
                                        <p:tgtEl>
                                          <p:spTgt spid="1091611"/>
                                        </p:tgtEl>
                                      </p:cBhvr>
                                    </p:animEffec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0916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91591"/>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1091612"/>
                                        </p:tgtEl>
                                        <p:attrNameLst>
                                          <p:attrName>style.visibility</p:attrName>
                                        </p:attrNameLst>
                                      </p:cBhvr>
                                      <p:to>
                                        <p:strVal val="visible"/>
                                      </p:to>
                                    </p:set>
                                    <p:animEffect transition="in" filter="wipe(left)">
                                      <p:cBhvr>
                                        <p:cTn id="54" dur="500"/>
                                        <p:tgtEl>
                                          <p:spTgt spid="1091612"/>
                                        </p:tgtEl>
                                      </p:cBhvr>
                                    </p:animEffect>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0"/>
                                          </p:stCondLst>
                                        </p:cTn>
                                        <p:tgtEl>
                                          <p:spTgt spid="1091631"/>
                                        </p:tgtEl>
                                        <p:attrNameLst>
                                          <p:attrName>style.visibility</p:attrName>
                                        </p:attrNameLst>
                                      </p:cBhvr>
                                      <p:to>
                                        <p:strVal val="visible"/>
                                      </p:to>
                                    </p:se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091613"/>
                                        </p:tgtEl>
                                        <p:attrNameLst>
                                          <p:attrName>style.visibility</p:attrName>
                                        </p:attrNameLst>
                                      </p:cBhvr>
                                      <p:to>
                                        <p:strVal val="visible"/>
                                      </p:to>
                                    </p:set>
                                    <p:animEffect transition="in" filter="wipe(left)">
                                      <p:cBhvr>
                                        <p:cTn id="61" dur="500"/>
                                        <p:tgtEl>
                                          <p:spTgt spid="1091613"/>
                                        </p:tgtEl>
                                      </p:cBhvr>
                                    </p:animEffec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0"/>
                                          </p:stCondLst>
                                        </p:cTn>
                                        <p:tgtEl>
                                          <p:spTgt spid="109159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1593"/>
                                        </p:tgtEl>
                                        <p:attrNameLst>
                                          <p:attrName>style.visibility</p:attrName>
                                        </p:attrNameLst>
                                      </p:cBhvr>
                                      <p:to>
                                        <p:strVal val="visible"/>
                                      </p:to>
                                    </p:set>
                                  </p:childTnLst>
                                </p:cTn>
                              </p:par>
                            </p:childTnLst>
                          </p:cTn>
                        </p:par>
                        <p:par>
                          <p:cTn id="69" fill="hold" nodeType="afterGroup">
                            <p:stCondLst>
                              <p:cond delay="0"/>
                            </p:stCondLst>
                            <p:childTnLst>
                              <p:par>
                                <p:cTn id="70" presetID="22" presetClass="entr" presetSubtype="8" fill="hold" grpId="0" nodeType="afterEffect">
                                  <p:stCondLst>
                                    <p:cond delay="0"/>
                                  </p:stCondLst>
                                  <p:childTnLst>
                                    <p:set>
                                      <p:cBhvr>
                                        <p:cTn id="71" dur="1" fill="hold">
                                          <p:stCondLst>
                                            <p:cond delay="0"/>
                                          </p:stCondLst>
                                        </p:cTn>
                                        <p:tgtEl>
                                          <p:spTgt spid="1091614"/>
                                        </p:tgtEl>
                                        <p:attrNameLst>
                                          <p:attrName>style.visibility</p:attrName>
                                        </p:attrNameLst>
                                      </p:cBhvr>
                                      <p:to>
                                        <p:strVal val="visible"/>
                                      </p:to>
                                    </p:set>
                                    <p:animEffect transition="in" filter="wipe(left)">
                                      <p:cBhvr>
                                        <p:cTn id="72" dur="500"/>
                                        <p:tgtEl>
                                          <p:spTgt spid="1091614"/>
                                        </p:tgtEl>
                                      </p:cBhvr>
                                    </p:animEffect>
                                  </p:childTnLst>
                                </p:cTn>
                              </p:par>
                            </p:childTnLst>
                          </p:cTn>
                        </p:par>
                        <p:par>
                          <p:cTn id="73" fill="hold" nodeType="afterGroup">
                            <p:stCondLst>
                              <p:cond delay="500"/>
                            </p:stCondLst>
                            <p:childTnLst>
                              <p:par>
                                <p:cTn id="74" presetID="1" presetClass="entr" presetSubtype="0" fill="hold" nodeType="afterEffect">
                                  <p:stCondLst>
                                    <p:cond delay="0"/>
                                  </p:stCondLst>
                                  <p:childTnLst>
                                    <p:set>
                                      <p:cBhvr>
                                        <p:cTn id="75" dur="1" fill="hold">
                                          <p:stCondLst>
                                            <p:cond delay="0"/>
                                          </p:stCondLst>
                                        </p:cTn>
                                        <p:tgtEl>
                                          <p:spTgt spid="1091635"/>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091615"/>
                                        </p:tgtEl>
                                        <p:attrNameLst>
                                          <p:attrName>style.visibility</p:attrName>
                                        </p:attrNameLst>
                                      </p:cBhvr>
                                      <p:to>
                                        <p:strVal val="visible"/>
                                      </p:to>
                                    </p:set>
                                    <p:animEffect transition="in" filter="wipe(left)">
                                      <p:cBhvr>
                                        <p:cTn id="79" dur="500"/>
                                        <p:tgtEl>
                                          <p:spTgt spid="1091615"/>
                                        </p:tgtEl>
                                      </p:cBhvr>
                                    </p:animEffect>
                                  </p:childTnLst>
                                </p:cTn>
                              </p:par>
                            </p:childTnLst>
                          </p:cTn>
                        </p:par>
                        <p:par>
                          <p:cTn id="80" fill="hold" nodeType="afterGroup">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0915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1595"/>
                                        </p:tgtEl>
                                        <p:attrNameLst>
                                          <p:attrName>style.visibility</p:attrName>
                                        </p:attrNameLst>
                                      </p:cBhvr>
                                      <p:to>
                                        <p:strVal val="visible"/>
                                      </p:to>
                                    </p:set>
                                  </p:childTnLst>
                                </p:cTn>
                              </p:par>
                            </p:childTnLst>
                          </p:cTn>
                        </p:par>
                        <p:par>
                          <p:cTn id="87" fill="hold" nodeType="afterGroup">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1091616"/>
                                        </p:tgtEl>
                                        <p:attrNameLst>
                                          <p:attrName>style.visibility</p:attrName>
                                        </p:attrNameLst>
                                      </p:cBhvr>
                                      <p:to>
                                        <p:strVal val="visible"/>
                                      </p:to>
                                    </p:set>
                                    <p:animEffect transition="in" filter="wipe(left)">
                                      <p:cBhvr>
                                        <p:cTn id="90" dur="500"/>
                                        <p:tgtEl>
                                          <p:spTgt spid="1091616"/>
                                        </p:tgtEl>
                                      </p:cBhvr>
                                    </p:animEffect>
                                  </p:childTnLst>
                                </p:cTn>
                              </p:par>
                            </p:childTnLst>
                          </p:cTn>
                        </p:par>
                        <p:par>
                          <p:cTn id="91" fill="hold" nodeType="afterGroup">
                            <p:stCondLst>
                              <p:cond delay="500"/>
                            </p:stCondLst>
                            <p:childTnLst>
                              <p:par>
                                <p:cTn id="92" presetID="1" presetClass="entr" presetSubtype="0" fill="hold" nodeType="afterEffect">
                                  <p:stCondLst>
                                    <p:cond delay="0"/>
                                  </p:stCondLst>
                                  <p:childTnLst>
                                    <p:set>
                                      <p:cBhvr>
                                        <p:cTn id="93" dur="1" fill="hold">
                                          <p:stCondLst>
                                            <p:cond delay="0"/>
                                          </p:stCondLst>
                                        </p:cTn>
                                        <p:tgtEl>
                                          <p:spTgt spid="1091638"/>
                                        </p:tgtEl>
                                        <p:attrNameLst>
                                          <p:attrName>style.visibility</p:attrName>
                                        </p:attrNameLst>
                                      </p:cBhvr>
                                      <p:to>
                                        <p:strVal val="visible"/>
                                      </p:to>
                                    </p:set>
                                  </p:childTnLst>
                                </p:cTn>
                              </p:par>
                            </p:childTnLst>
                          </p:cTn>
                        </p:par>
                        <p:par>
                          <p:cTn id="94" fill="hold" nodeType="afterGroup">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091617"/>
                                        </p:tgtEl>
                                        <p:attrNameLst>
                                          <p:attrName>style.visibility</p:attrName>
                                        </p:attrNameLst>
                                      </p:cBhvr>
                                      <p:to>
                                        <p:strVal val="visible"/>
                                      </p:to>
                                    </p:set>
                                    <p:animEffect transition="in" filter="wipe(left)">
                                      <p:cBhvr>
                                        <p:cTn id="97" dur="500"/>
                                        <p:tgtEl>
                                          <p:spTgt spid="1091617"/>
                                        </p:tgtEl>
                                      </p:cBhvr>
                                    </p:animEffect>
                                  </p:childTnLst>
                                </p:cTn>
                              </p:par>
                            </p:childTnLst>
                          </p:cTn>
                        </p:par>
                        <p:par>
                          <p:cTn id="98" fill="hold" nodeType="afterGroup">
                            <p:stCondLst>
                              <p:cond delay="1000"/>
                            </p:stCondLst>
                            <p:childTnLst>
                              <p:par>
                                <p:cTn id="99" presetID="1" presetClass="entr" presetSubtype="0" fill="hold" grpId="0" nodeType="afterEffect">
                                  <p:stCondLst>
                                    <p:cond delay="0"/>
                                  </p:stCondLst>
                                  <p:childTnLst>
                                    <p:set>
                                      <p:cBhvr>
                                        <p:cTn id="100" dur="1" fill="hold">
                                          <p:stCondLst>
                                            <p:cond delay="0"/>
                                          </p:stCondLst>
                                        </p:cTn>
                                        <p:tgtEl>
                                          <p:spTgt spid="109159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91597"/>
                                        </p:tgtEl>
                                        <p:attrNameLst>
                                          <p:attrName>style.visibility</p:attrName>
                                        </p:attrNameLst>
                                      </p:cBhvr>
                                      <p:to>
                                        <p:strVal val="visible"/>
                                      </p:to>
                                    </p:set>
                                  </p:childTnLst>
                                </p:cTn>
                              </p:par>
                            </p:childTnLst>
                          </p:cTn>
                        </p:par>
                        <p:par>
                          <p:cTn id="105" fill="hold" nodeType="afterGroup">
                            <p:stCondLst>
                              <p:cond delay="0"/>
                            </p:stCondLst>
                            <p:childTnLst>
                              <p:par>
                                <p:cTn id="106" presetID="4" presetClass="entr" presetSubtype="32" fill="hold" grpId="0" nodeType="afterEffect">
                                  <p:stCondLst>
                                    <p:cond delay="0"/>
                                  </p:stCondLst>
                                  <p:childTnLst>
                                    <p:set>
                                      <p:cBhvr>
                                        <p:cTn id="107" dur="1" fill="hold">
                                          <p:stCondLst>
                                            <p:cond delay="0"/>
                                          </p:stCondLst>
                                        </p:cTn>
                                        <p:tgtEl>
                                          <p:spTgt spid="1091648"/>
                                        </p:tgtEl>
                                        <p:attrNameLst>
                                          <p:attrName>style.visibility</p:attrName>
                                        </p:attrNameLst>
                                      </p:cBhvr>
                                      <p:to>
                                        <p:strVal val="visible"/>
                                      </p:to>
                                    </p:set>
                                    <p:animEffect transition="in" filter="box(out)">
                                      <p:cBhvr>
                                        <p:cTn id="108" dur="500"/>
                                        <p:tgtEl>
                                          <p:spTgt spid="1091648"/>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091618"/>
                                        </p:tgtEl>
                                        <p:attrNameLst>
                                          <p:attrName>style.visibility</p:attrName>
                                        </p:attrNameLst>
                                      </p:cBhvr>
                                      <p:to>
                                        <p:strVal val="visible"/>
                                      </p:to>
                                    </p:set>
                                    <p:animEffect transition="in" filter="wipe(left)">
                                      <p:cBhvr>
                                        <p:cTn id="112" dur="500"/>
                                        <p:tgtEl>
                                          <p:spTgt spid="1091618"/>
                                        </p:tgtEl>
                                      </p:cBhvr>
                                    </p:animEffec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0"/>
                                          </p:stCondLst>
                                        </p:cTn>
                                        <p:tgtEl>
                                          <p:spTgt spid="1091587"/>
                                        </p:tgtEl>
                                        <p:attrNameLst>
                                          <p:attrName>style.visibility</p:attrName>
                                        </p:attrNameLst>
                                      </p:cBhvr>
                                      <p:to>
                                        <p:strVal val="visible"/>
                                      </p:to>
                                    </p:set>
                                  </p:childTnLst>
                                </p:cTn>
                              </p:par>
                            </p:childTnLst>
                          </p:cTn>
                        </p:par>
                        <p:par>
                          <p:cTn id="116" fill="hold" nodeType="afterGroup">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1091619"/>
                                        </p:tgtEl>
                                        <p:attrNameLst>
                                          <p:attrName>style.visibility</p:attrName>
                                        </p:attrNameLst>
                                      </p:cBhvr>
                                      <p:to>
                                        <p:strVal val="visible"/>
                                      </p:to>
                                    </p:set>
                                    <p:animEffect transition="in" filter="wipe(left)">
                                      <p:cBhvr>
                                        <p:cTn id="119" dur="500"/>
                                        <p:tgtEl>
                                          <p:spTgt spid="1091619"/>
                                        </p:tgtEl>
                                      </p:cBhvr>
                                    </p:animEffect>
                                  </p:childTnLst>
                                </p:cTn>
                              </p:par>
                            </p:childTnLst>
                          </p:cTn>
                        </p:par>
                        <p:par>
                          <p:cTn id="120" fill="hold" nodeType="afterGroup">
                            <p:stCondLst>
                              <p:cond delay="1500"/>
                            </p:stCondLst>
                            <p:childTnLst>
                              <p:par>
                                <p:cTn id="121" presetID="1" presetClass="entr" presetSubtype="0" fill="hold" grpId="0" nodeType="afterEffect">
                                  <p:stCondLst>
                                    <p:cond delay="0"/>
                                  </p:stCondLst>
                                  <p:childTnLst>
                                    <p:set>
                                      <p:cBhvr>
                                        <p:cTn id="122" dur="1" fill="hold">
                                          <p:stCondLst>
                                            <p:cond delay="0"/>
                                          </p:stCondLst>
                                        </p:cTn>
                                        <p:tgtEl>
                                          <p:spTgt spid="10915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91599"/>
                                        </p:tgtEl>
                                        <p:attrNameLst>
                                          <p:attrName>style.visibility</p:attrName>
                                        </p:attrNameLst>
                                      </p:cBhvr>
                                      <p:to>
                                        <p:strVal val="visible"/>
                                      </p:to>
                                    </p:set>
                                  </p:childTnLst>
                                </p:cTn>
                              </p:par>
                            </p:childTnLst>
                          </p:cTn>
                        </p:par>
                        <p:par>
                          <p:cTn id="127" fill="hold" nodeType="afterGroup">
                            <p:stCondLst>
                              <p:cond delay="0"/>
                            </p:stCondLst>
                            <p:childTnLst>
                              <p:par>
                                <p:cTn id="128" presetID="22" presetClass="entr" presetSubtype="8" fill="hold" grpId="0" nodeType="afterEffect">
                                  <p:stCondLst>
                                    <p:cond delay="0"/>
                                  </p:stCondLst>
                                  <p:childTnLst>
                                    <p:set>
                                      <p:cBhvr>
                                        <p:cTn id="129" dur="1" fill="hold">
                                          <p:stCondLst>
                                            <p:cond delay="0"/>
                                          </p:stCondLst>
                                        </p:cTn>
                                        <p:tgtEl>
                                          <p:spTgt spid="1091620"/>
                                        </p:tgtEl>
                                        <p:attrNameLst>
                                          <p:attrName>style.visibility</p:attrName>
                                        </p:attrNameLst>
                                      </p:cBhvr>
                                      <p:to>
                                        <p:strVal val="visible"/>
                                      </p:to>
                                    </p:set>
                                    <p:animEffect transition="in" filter="wipe(left)">
                                      <p:cBhvr>
                                        <p:cTn id="130" dur="500"/>
                                        <p:tgtEl>
                                          <p:spTgt spid="1091620"/>
                                        </p:tgtEl>
                                      </p:cBhvr>
                                    </p:animEffect>
                                  </p:childTnLst>
                                </p:cTn>
                              </p:par>
                            </p:childTnLst>
                          </p:cTn>
                        </p:par>
                        <p:par>
                          <p:cTn id="131" fill="hold" nodeType="afterGroup">
                            <p:stCondLst>
                              <p:cond delay="500"/>
                            </p:stCondLst>
                            <p:childTnLst>
                              <p:par>
                                <p:cTn id="132" presetID="1" presetClass="entr" presetSubtype="0" fill="hold" nodeType="afterEffect">
                                  <p:stCondLst>
                                    <p:cond delay="0"/>
                                  </p:stCondLst>
                                  <p:childTnLst>
                                    <p:set>
                                      <p:cBhvr>
                                        <p:cTn id="133" dur="1" fill="hold">
                                          <p:stCondLst>
                                            <p:cond delay="0"/>
                                          </p:stCondLst>
                                        </p:cTn>
                                        <p:tgtEl>
                                          <p:spTgt spid="1091641"/>
                                        </p:tgtEl>
                                        <p:attrNameLst>
                                          <p:attrName>style.visibility</p:attrName>
                                        </p:attrNameLst>
                                      </p:cBhvr>
                                      <p:to>
                                        <p:strVal val="visible"/>
                                      </p:to>
                                    </p:set>
                                  </p:childTnLst>
                                </p:cTn>
                              </p:par>
                            </p:childTnLst>
                          </p:cTn>
                        </p:par>
                        <p:par>
                          <p:cTn id="134" fill="hold" nodeType="afterGroup">
                            <p:stCondLst>
                              <p:cond delay="500"/>
                            </p:stCondLst>
                            <p:childTnLst>
                              <p:par>
                                <p:cTn id="135" presetID="22" presetClass="entr" presetSubtype="8" fill="hold" grpId="0" nodeType="afterEffect">
                                  <p:stCondLst>
                                    <p:cond delay="0"/>
                                  </p:stCondLst>
                                  <p:childTnLst>
                                    <p:set>
                                      <p:cBhvr>
                                        <p:cTn id="136" dur="1" fill="hold">
                                          <p:stCondLst>
                                            <p:cond delay="0"/>
                                          </p:stCondLst>
                                        </p:cTn>
                                        <p:tgtEl>
                                          <p:spTgt spid="1091621"/>
                                        </p:tgtEl>
                                        <p:attrNameLst>
                                          <p:attrName>style.visibility</p:attrName>
                                        </p:attrNameLst>
                                      </p:cBhvr>
                                      <p:to>
                                        <p:strVal val="visible"/>
                                      </p:to>
                                    </p:set>
                                    <p:animEffect transition="in" filter="wipe(left)">
                                      <p:cBhvr>
                                        <p:cTn id="137" dur="500"/>
                                        <p:tgtEl>
                                          <p:spTgt spid="1091621"/>
                                        </p:tgtEl>
                                      </p:cBhvr>
                                    </p:animEffect>
                                  </p:childTnLst>
                                </p:cTn>
                              </p:par>
                            </p:childTnLst>
                          </p:cTn>
                        </p:par>
                        <p:par>
                          <p:cTn id="138" fill="hold" nodeType="afterGroup">
                            <p:stCondLst>
                              <p:cond delay="1000"/>
                            </p:stCondLst>
                            <p:childTnLst>
                              <p:par>
                                <p:cTn id="139" presetID="1" presetClass="entr" presetSubtype="0" fill="hold" grpId="0" nodeType="afterEffect">
                                  <p:stCondLst>
                                    <p:cond delay="0"/>
                                  </p:stCondLst>
                                  <p:childTnLst>
                                    <p:set>
                                      <p:cBhvr>
                                        <p:cTn id="140" dur="1" fill="hold">
                                          <p:stCondLst>
                                            <p:cond delay="0"/>
                                          </p:stCondLst>
                                        </p:cTn>
                                        <p:tgtEl>
                                          <p:spTgt spid="1091600"/>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91601"/>
                                        </p:tgtEl>
                                        <p:attrNameLst>
                                          <p:attrName>style.visibility</p:attrName>
                                        </p:attrNameLst>
                                      </p:cBhvr>
                                      <p:to>
                                        <p:strVal val="visible"/>
                                      </p:to>
                                    </p:set>
                                  </p:childTnLst>
                                </p:cTn>
                              </p:par>
                            </p:childTnLst>
                          </p:cTn>
                        </p:par>
                        <p:par>
                          <p:cTn id="145" fill="hold" nodeType="afterGroup">
                            <p:stCondLst>
                              <p:cond delay="0"/>
                            </p:stCondLst>
                            <p:childTnLst>
                              <p:par>
                                <p:cTn id="146" presetID="22" presetClass="entr" presetSubtype="8" fill="hold" grpId="0" nodeType="afterEffect">
                                  <p:stCondLst>
                                    <p:cond delay="0"/>
                                  </p:stCondLst>
                                  <p:childTnLst>
                                    <p:set>
                                      <p:cBhvr>
                                        <p:cTn id="147" dur="1" fill="hold">
                                          <p:stCondLst>
                                            <p:cond delay="0"/>
                                          </p:stCondLst>
                                        </p:cTn>
                                        <p:tgtEl>
                                          <p:spTgt spid="1091622"/>
                                        </p:tgtEl>
                                        <p:attrNameLst>
                                          <p:attrName>style.visibility</p:attrName>
                                        </p:attrNameLst>
                                      </p:cBhvr>
                                      <p:to>
                                        <p:strVal val="visible"/>
                                      </p:to>
                                    </p:set>
                                    <p:animEffect transition="in" filter="wipe(left)">
                                      <p:cBhvr>
                                        <p:cTn id="148" dur="500"/>
                                        <p:tgtEl>
                                          <p:spTgt spid="1091622"/>
                                        </p:tgtEl>
                                      </p:cBhvr>
                                    </p:animEffect>
                                  </p:childTnLst>
                                </p:cTn>
                              </p:par>
                            </p:childTnLst>
                          </p:cTn>
                        </p:par>
                        <p:par>
                          <p:cTn id="149" fill="hold" nodeType="afterGroup">
                            <p:stCondLst>
                              <p:cond delay="500"/>
                            </p:stCondLst>
                            <p:childTnLst>
                              <p:par>
                                <p:cTn id="150" presetID="1" presetClass="entr" presetSubtype="0" fill="hold" nodeType="afterEffect">
                                  <p:stCondLst>
                                    <p:cond delay="0"/>
                                  </p:stCondLst>
                                  <p:childTnLst>
                                    <p:set>
                                      <p:cBhvr>
                                        <p:cTn id="151" dur="1" fill="hold">
                                          <p:stCondLst>
                                            <p:cond delay="0"/>
                                          </p:stCondLst>
                                        </p:cTn>
                                        <p:tgtEl>
                                          <p:spTgt spid="1091644"/>
                                        </p:tgtEl>
                                        <p:attrNameLst>
                                          <p:attrName>style.visibility</p:attrName>
                                        </p:attrNameLst>
                                      </p:cBhvr>
                                      <p:to>
                                        <p:strVal val="visible"/>
                                      </p:to>
                                    </p:set>
                                  </p:childTnLst>
                                </p:cTn>
                              </p:par>
                            </p:childTnLst>
                          </p:cTn>
                        </p:par>
                        <p:par>
                          <p:cTn id="152" fill="hold" nodeType="afterGroup">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1091623"/>
                                        </p:tgtEl>
                                        <p:attrNameLst>
                                          <p:attrName>style.visibility</p:attrName>
                                        </p:attrNameLst>
                                      </p:cBhvr>
                                      <p:to>
                                        <p:strVal val="visible"/>
                                      </p:to>
                                    </p:set>
                                    <p:animEffect transition="in" filter="wipe(left)">
                                      <p:cBhvr>
                                        <p:cTn id="155" dur="500"/>
                                        <p:tgtEl>
                                          <p:spTgt spid="1091623"/>
                                        </p:tgtEl>
                                      </p:cBhvr>
                                    </p:animEffect>
                                  </p:childTnLst>
                                </p:cTn>
                              </p:par>
                            </p:childTnLst>
                          </p:cTn>
                        </p:par>
                        <p:par>
                          <p:cTn id="156" fill="hold" nodeType="afterGroup">
                            <p:stCondLst>
                              <p:cond delay="1000"/>
                            </p:stCondLst>
                            <p:childTnLst>
                              <p:par>
                                <p:cTn id="157" presetID="1" presetClass="entr" presetSubtype="0" fill="hold" grpId="0" nodeType="afterEffect">
                                  <p:stCondLst>
                                    <p:cond delay="0"/>
                                  </p:stCondLst>
                                  <p:childTnLst>
                                    <p:set>
                                      <p:cBhvr>
                                        <p:cTn id="158" dur="1" fill="hold">
                                          <p:stCondLst>
                                            <p:cond delay="0"/>
                                          </p:stCondLst>
                                        </p:cTn>
                                        <p:tgtEl>
                                          <p:spTgt spid="1091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animBg="1"/>
      <p:bldP spid="1091591" grpId="0" animBg="1"/>
      <p:bldP spid="1091592" grpId="0" animBg="1"/>
      <p:bldP spid="1091593" grpId="0" animBg="1"/>
      <p:bldP spid="1091594" grpId="0" animBg="1"/>
      <p:bldP spid="1091595" grpId="0" animBg="1"/>
      <p:bldP spid="1091596" grpId="0" animBg="1"/>
      <p:bldP spid="1091597" grpId="0" animBg="1"/>
      <p:bldP spid="1091598" grpId="0" animBg="1"/>
      <p:bldP spid="1091599" grpId="0" animBg="1"/>
      <p:bldP spid="1091600" grpId="0" animBg="1"/>
      <p:bldP spid="1091601" grpId="0" animBg="1"/>
      <p:bldP spid="1091602" grpId="0" animBg="1"/>
      <p:bldP spid="1091603" grpId="0" animBg="1"/>
      <p:bldP spid="1091604" grpId="0" animBg="1"/>
      <p:bldP spid="1091605" grpId="0" animBg="1"/>
      <p:bldP spid="1091606" grpId="0" animBg="1"/>
      <p:bldP spid="1091607" grpId="0" animBg="1"/>
      <p:bldP spid="1091608" grpId="0" animBg="1"/>
      <p:bldP spid="1091609" grpId="0" animBg="1"/>
      <p:bldP spid="1091610" grpId="0" animBg="1"/>
      <p:bldP spid="1091611" grpId="0" animBg="1"/>
      <p:bldP spid="1091612" grpId="0" animBg="1"/>
      <p:bldP spid="1091613" grpId="0" animBg="1"/>
      <p:bldP spid="1091614" grpId="0" animBg="1"/>
      <p:bldP spid="1091615" grpId="0" animBg="1"/>
      <p:bldP spid="1091616" grpId="0" animBg="1"/>
      <p:bldP spid="1091617" grpId="0" animBg="1"/>
      <p:bldP spid="1091618" grpId="0" animBg="1"/>
      <p:bldP spid="1091619" grpId="0" animBg="1"/>
      <p:bldP spid="1091620" grpId="0" animBg="1"/>
      <p:bldP spid="1091621" grpId="0" animBg="1"/>
      <p:bldP spid="1091622" grpId="0" animBg="1"/>
      <p:bldP spid="1091623" grpId="0" animBg="1"/>
      <p:bldP spid="1091647" grpId="0" animBg="1"/>
      <p:bldP spid="109164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a:ea typeface="굴림" panose="020B0600000101010101" pitchFamily="34" charset="-127"/>
              </a:rPr>
              <a:t>Congestion Avoidance</a:t>
            </a:r>
          </a:p>
        </p:txBody>
      </p:sp>
      <p:sp>
        <p:nvSpPr>
          <p:cNvPr id="1095683" name="Rectangle 3"/>
          <p:cNvSpPr>
            <a:spLocks noGrp="1" noChangeArrowheads="1"/>
          </p:cNvSpPr>
          <p:nvPr>
            <p:ph type="body" idx="1"/>
          </p:nvPr>
        </p:nvSpPr>
        <p:spPr>
          <a:xfrm>
            <a:off x="209550" y="685800"/>
            <a:ext cx="8782050" cy="6172200"/>
          </a:xfrm>
        </p:spPr>
        <p:txBody>
          <a:bodyPr/>
          <a:lstStyle/>
          <a:p>
            <a:pPr>
              <a:lnSpc>
                <a:spcPct val="80000"/>
              </a:lnSpc>
              <a:spcBef>
                <a:spcPct val="5000"/>
              </a:spcBef>
            </a:pPr>
            <a:r>
              <a:rPr lang="en-US" altLang="ko-KR" dirty="0">
                <a:ea typeface="굴림" panose="020B0600000101010101" pitchFamily="34" charset="-127"/>
              </a:rPr>
              <a:t>Congestion</a:t>
            </a:r>
          </a:p>
          <a:p>
            <a:pPr lvl="1">
              <a:lnSpc>
                <a:spcPct val="80000"/>
              </a:lnSpc>
              <a:spcBef>
                <a:spcPct val="5000"/>
              </a:spcBef>
            </a:pPr>
            <a:r>
              <a:rPr lang="en-US" altLang="ko-KR" dirty="0">
                <a:ea typeface="굴림" panose="020B0600000101010101" pitchFamily="34" charset="-127"/>
              </a:rPr>
              <a:t>How long should timeout be for re-sending messages?</a:t>
            </a:r>
          </a:p>
          <a:p>
            <a:pPr lvl="2">
              <a:lnSpc>
                <a:spcPct val="80000"/>
              </a:lnSpc>
              <a:spcBef>
                <a:spcPct val="5000"/>
              </a:spcBef>
            </a:pPr>
            <a:r>
              <a:rPr lang="en-US" altLang="ko-KR" dirty="0">
                <a:ea typeface="굴림" panose="020B0600000101010101" pitchFamily="34" charset="-127"/>
              </a:rPr>
              <a:t>Too long </a:t>
            </a:r>
            <a:r>
              <a:rPr lang="en-US" altLang="ko-KR" dirty="0">
                <a:ea typeface="굴림" panose="020B0600000101010101" pitchFamily="34" charset="-127"/>
                <a:sym typeface="Symbol" panose="05050102010706020507" pitchFamily="18" charset="2"/>
              </a:rPr>
              <a:t> wastes time if message lost</a:t>
            </a:r>
          </a:p>
          <a:p>
            <a:pPr lvl="2">
              <a:lnSpc>
                <a:spcPct val="80000"/>
              </a:lnSpc>
              <a:spcBef>
                <a:spcPct val="5000"/>
              </a:spcBef>
            </a:pPr>
            <a:r>
              <a:rPr lang="en-US" altLang="ko-KR" dirty="0">
                <a:ea typeface="굴림" panose="020B0600000101010101" pitchFamily="34" charset="-127"/>
                <a:sym typeface="Symbol" panose="05050102010706020507" pitchFamily="18" charset="2"/>
              </a:rPr>
              <a:t>Too short  retransmit even though ACK will arrive shortly</a:t>
            </a:r>
          </a:p>
          <a:p>
            <a:pPr lvl="1">
              <a:lnSpc>
                <a:spcPct val="80000"/>
              </a:lnSpc>
              <a:spcBef>
                <a:spcPct val="5000"/>
              </a:spcBef>
            </a:pPr>
            <a:r>
              <a:rPr lang="en-US" altLang="ko-KR" dirty="0">
                <a:ea typeface="굴림" panose="020B0600000101010101" pitchFamily="34" charset="-127"/>
                <a:sym typeface="Symbol" panose="05050102010706020507" pitchFamily="18" charset="2"/>
              </a:rPr>
              <a:t>Stability problem: more congestion  ACK is delayed  unnecessary timeout  more traffic  more congestion</a:t>
            </a:r>
          </a:p>
          <a:p>
            <a:pPr lvl="2">
              <a:lnSpc>
                <a:spcPct val="80000"/>
              </a:lnSpc>
              <a:spcBef>
                <a:spcPct val="5000"/>
              </a:spcBef>
            </a:pPr>
            <a:r>
              <a:rPr lang="en-US" altLang="ko-KR" dirty="0">
                <a:ea typeface="굴림" panose="020B0600000101010101" pitchFamily="34" charset="-127"/>
              </a:rPr>
              <a:t>Closely related to window size at sender: too big means putting too much data into network</a:t>
            </a:r>
          </a:p>
          <a:p>
            <a:pPr>
              <a:lnSpc>
                <a:spcPct val="80000"/>
              </a:lnSpc>
              <a:spcBef>
                <a:spcPct val="5000"/>
              </a:spcBef>
            </a:pPr>
            <a:r>
              <a:rPr lang="en-US" altLang="ko-KR" dirty="0">
                <a:ea typeface="굴림" panose="020B0600000101010101" pitchFamily="34" charset="-127"/>
              </a:rPr>
              <a:t>How does the sender’s window size get chosen?</a:t>
            </a:r>
          </a:p>
          <a:p>
            <a:pPr lvl="1">
              <a:lnSpc>
                <a:spcPct val="80000"/>
              </a:lnSpc>
              <a:spcBef>
                <a:spcPct val="5000"/>
              </a:spcBef>
            </a:pPr>
            <a:r>
              <a:rPr lang="en-US" altLang="ko-KR" dirty="0">
                <a:ea typeface="굴림" panose="020B0600000101010101" pitchFamily="34" charset="-127"/>
              </a:rPr>
              <a:t>Must be less than receiver’s advertised buffer size</a:t>
            </a:r>
          </a:p>
          <a:p>
            <a:pPr lvl="1">
              <a:lnSpc>
                <a:spcPct val="80000"/>
              </a:lnSpc>
              <a:spcBef>
                <a:spcPct val="5000"/>
              </a:spcBef>
            </a:pPr>
            <a:r>
              <a:rPr lang="en-US" altLang="ko-KR" dirty="0">
                <a:ea typeface="굴림" panose="020B0600000101010101" pitchFamily="34" charset="-127"/>
              </a:rPr>
              <a:t>Try to match the rate of sending packets with the rate that the slowest link can accommodate</a:t>
            </a:r>
          </a:p>
          <a:p>
            <a:pPr lvl="1">
              <a:lnSpc>
                <a:spcPct val="80000"/>
              </a:lnSpc>
              <a:spcBef>
                <a:spcPct val="5000"/>
              </a:spcBef>
            </a:pPr>
            <a:r>
              <a:rPr lang="en-US" altLang="ko-KR" dirty="0">
                <a:solidFill>
                  <a:srgbClr val="FF0000"/>
                </a:solidFill>
                <a:ea typeface="굴림" panose="020B0600000101010101" pitchFamily="34" charset="-127"/>
              </a:rPr>
              <a:t>Sender uses an adaptive algorithm to decide size of N</a:t>
            </a:r>
          </a:p>
          <a:p>
            <a:pPr lvl="2">
              <a:lnSpc>
                <a:spcPct val="80000"/>
              </a:lnSpc>
              <a:spcBef>
                <a:spcPct val="5000"/>
              </a:spcBef>
            </a:pPr>
            <a:r>
              <a:rPr lang="en-US" altLang="ko-KR" dirty="0">
                <a:solidFill>
                  <a:srgbClr val="FF0000"/>
                </a:solidFill>
                <a:ea typeface="굴림" panose="020B0600000101010101" pitchFamily="34" charset="-127"/>
              </a:rPr>
              <a:t>Goal: fill network between sender and receiver</a:t>
            </a:r>
          </a:p>
          <a:p>
            <a:pPr lvl="2">
              <a:lnSpc>
                <a:spcPct val="80000"/>
              </a:lnSpc>
              <a:spcBef>
                <a:spcPct val="5000"/>
              </a:spcBef>
            </a:pPr>
            <a:r>
              <a:rPr lang="en-US" altLang="ko-KR" dirty="0">
                <a:solidFill>
                  <a:srgbClr val="FF0000"/>
                </a:solidFill>
                <a:ea typeface="굴림" panose="020B0600000101010101" pitchFamily="34" charset="-127"/>
              </a:rPr>
              <a:t>Basic technique: slowly increase size of window until acknowledgements start being delayed/lost</a:t>
            </a:r>
            <a:endParaRPr lang="en-US" altLang="ko-KR" dirty="0">
              <a:solidFill>
                <a:srgbClr val="FF0000"/>
              </a:solidFill>
              <a:ea typeface="굴림" panose="020B0600000101010101" pitchFamily="34" charset="-127"/>
              <a:sym typeface="Symbol" panose="05050102010706020507" pitchFamily="18" charset="2"/>
            </a:endParaRPr>
          </a:p>
          <a:p>
            <a:pPr>
              <a:lnSpc>
                <a:spcPct val="80000"/>
              </a:lnSpc>
              <a:spcBef>
                <a:spcPct val="5000"/>
              </a:spcBef>
            </a:pPr>
            <a:r>
              <a:rPr lang="en-US" altLang="ko-KR" dirty="0">
                <a:ea typeface="굴림" panose="020B0600000101010101" pitchFamily="34" charset="-127"/>
                <a:sym typeface="Symbol" panose="05050102010706020507" pitchFamily="18" charset="2"/>
              </a:rPr>
              <a:t>TCP solution: “slow start” (start sending slowly)</a:t>
            </a:r>
          </a:p>
          <a:p>
            <a:pPr lvl="1">
              <a:lnSpc>
                <a:spcPct val="80000"/>
              </a:lnSpc>
              <a:spcBef>
                <a:spcPct val="5000"/>
              </a:spcBef>
            </a:pPr>
            <a:r>
              <a:rPr lang="en-US" altLang="ko-KR" dirty="0">
                <a:ea typeface="굴림" panose="020B0600000101010101" pitchFamily="34" charset="-127"/>
                <a:sym typeface="Symbol" panose="05050102010706020507" pitchFamily="18" charset="2"/>
              </a:rPr>
              <a:t>If no timeout, slowly increase window size (throughput) by 1 for each ACK received </a:t>
            </a:r>
          </a:p>
          <a:p>
            <a:pPr lvl="1">
              <a:lnSpc>
                <a:spcPct val="80000"/>
              </a:lnSpc>
              <a:spcBef>
                <a:spcPct val="5000"/>
              </a:spcBef>
            </a:pPr>
            <a:r>
              <a:rPr lang="en-US" altLang="ko-KR" dirty="0">
                <a:ea typeface="굴림" panose="020B0600000101010101" pitchFamily="34" charset="-127"/>
                <a:sym typeface="Symbol" panose="05050102010706020507" pitchFamily="18" charset="2"/>
              </a:rPr>
              <a:t>Timeout  congestion, so cut window size in half</a:t>
            </a:r>
          </a:p>
          <a:p>
            <a:pPr lvl="1">
              <a:lnSpc>
                <a:spcPct val="80000"/>
              </a:lnSpc>
              <a:spcBef>
                <a:spcPct val="5000"/>
              </a:spcBef>
            </a:pPr>
            <a:r>
              <a:rPr lang="en-US" altLang="ko-KR" dirty="0">
                <a:ea typeface="굴림" panose="020B0600000101010101" pitchFamily="34" charset="-127"/>
              </a:rPr>
              <a:t>“</a:t>
            </a:r>
            <a:r>
              <a:rPr lang="en-US" altLang="ko-KR" i="1" dirty="0">
                <a:ea typeface="굴림" panose="020B0600000101010101" pitchFamily="34" charset="-127"/>
              </a:rPr>
              <a:t>Additive Increase, Multiplicative Decrease</a:t>
            </a:r>
            <a:r>
              <a:rPr lang="en-US" altLang="ko-KR" dirty="0">
                <a:ea typeface="굴림" panose="020B0600000101010101" pitchFamily="34" charset="-127"/>
              </a:rPr>
              <a:t>”</a:t>
            </a:r>
          </a:p>
        </p:txBody>
      </p:sp>
    </p:spTree>
    <p:extLst>
      <p:ext uri="{BB962C8B-B14F-4D97-AF65-F5344CB8AC3E}">
        <p14:creationId xmlns:p14="http://schemas.microsoft.com/office/powerpoint/2010/main" val="6402947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568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568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568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9568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568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5683">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568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5683">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95683">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95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01826" name="Group 2"/>
          <p:cNvGrpSpPr>
            <a:grpSpLocks/>
          </p:cNvGrpSpPr>
          <p:nvPr/>
        </p:nvGrpSpPr>
        <p:grpSpPr bwMode="auto">
          <a:xfrm>
            <a:off x="1386861" y="533400"/>
            <a:ext cx="6292384" cy="2854403"/>
            <a:chOff x="1024" y="1632"/>
            <a:chExt cx="3711" cy="1755"/>
          </a:xfrm>
        </p:grpSpPr>
        <p:sp>
          <p:nvSpPr>
            <p:cNvPr id="35845" name="Oval 3"/>
            <p:cNvSpPr>
              <a:spLocks noChangeArrowheads="1"/>
            </p:cNvSpPr>
            <p:nvPr/>
          </p:nvSpPr>
          <p:spPr bwMode="auto">
            <a:xfrm>
              <a:off x="3718" y="1632"/>
              <a:ext cx="710" cy="666"/>
            </a:xfrm>
            <a:prstGeom prst="ellipse">
              <a:avLst/>
            </a:prstGeom>
            <a:solidFill>
              <a:schemeClr val="folHlink"/>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Server</a:t>
              </a:r>
            </a:p>
            <a:p>
              <a:pPr algn="ctr">
                <a:lnSpc>
                  <a:spcPct val="80000"/>
                </a:lnSpc>
                <a:spcBef>
                  <a:spcPct val="20000"/>
                </a:spcBef>
                <a:buSzPct val="100000"/>
              </a:pPr>
              <a:r>
                <a:rPr lang="en-US" altLang="ko-KR" sz="2200">
                  <a:ea typeface="굴림" panose="020B0600000101010101" pitchFamily="34" charset="-127"/>
                </a:rPr>
                <a:t>Socket</a:t>
              </a:r>
            </a:p>
          </p:txBody>
        </p:sp>
        <p:sp>
          <p:nvSpPr>
            <p:cNvPr id="35846" name="Oval 4"/>
            <p:cNvSpPr>
              <a:spLocks noChangeArrowheads="1"/>
            </p:cNvSpPr>
            <p:nvPr/>
          </p:nvSpPr>
          <p:spPr bwMode="auto">
            <a:xfrm>
              <a:off x="1046"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ea typeface="굴림" panose="020B0600000101010101" pitchFamily="34" charset="-127"/>
                </a:rPr>
                <a:t>socket</a:t>
              </a:r>
            </a:p>
          </p:txBody>
        </p:sp>
        <p:sp>
          <p:nvSpPr>
            <p:cNvPr id="35847" name="Oval 5"/>
            <p:cNvSpPr>
              <a:spLocks noChangeArrowheads="1"/>
            </p:cNvSpPr>
            <p:nvPr/>
          </p:nvSpPr>
          <p:spPr bwMode="auto">
            <a:xfrm>
              <a:off x="3807"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socket</a:t>
              </a:r>
            </a:p>
          </p:txBody>
        </p:sp>
        <p:sp>
          <p:nvSpPr>
            <p:cNvPr id="35848" name="Cloud"/>
            <p:cNvSpPr>
              <a:spLocks noChangeAspect="1" noEditPoints="1" noChangeArrowheads="1"/>
            </p:cNvSpPr>
            <p:nvPr/>
          </p:nvSpPr>
          <p:spPr bwMode="auto">
            <a:xfrm>
              <a:off x="1536" y="1776"/>
              <a:ext cx="2187" cy="1533"/>
            </a:xfrm>
            <a:custGeom>
              <a:avLst/>
              <a:gdLst>
                <a:gd name="T0" fmla="*/ 7 w 21600"/>
                <a:gd name="T1" fmla="*/ 767 h 21600"/>
                <a:gd name="T2" fmla="*/ 1094 w 21600"/>
                <a:gd name="T3" fmla="*/ 1531 h 21600"/>
                <a:gd name="T4" fmla="*/ 2185 w 21600"/>
                <a:gd name="T5" fmla="*/ 767 h 21600"/>
                <a:gd name="T6" fmla="*/ 1094 w 21600"/>
                <a:gd name="T7" fmla="*/ 88 h 21600"/>
                <a:gd name="T8" fmla="*/ 0 60000 65536"/>
                <a:gd name="T9" fmla="*/ 0 60000 65536"/>
                <a:gd name="T10" fmla="*/ 0 60000 65536"/>
                <a:gd name="T11" fmla="*/ 0 60000 65536"/>
                <a:gd name="T12" fmla="*/ 2973 w 21600"/>
                <a:gd name="T13" fmla="*/ 3269 h 21600"/>
                <a:gd name="T14" fmla="*/ 17086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pPr algn="ctr"/>
              <a:endParaRPr lang="en-US"/>
            </a:p>
          </p:txBody>
        </p:sp>
        <p:sp>
          <p:nvSpPr>
            <p:cNvPr id="35849" name="Line 7"/>
            <p:cNvSpPr>
              <a:spLocks noChangeShapeType="1"/>
            </p:cNvSpPr>
            <p:nvPr/>
          </p:nvSpPr>
          <p:spPr bwMode="auto">
            <a:xfrm flipV="1">
              <a:off x="1536" y="2083"/>
              <a:ext cx="2182" cy="65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35850" name="Line 8"/>
            <p:cNvSpPr>
              <a:spLocks noChangeShapeType="1"/>
            </p:cNvSpPr>
            <p:nvPr/>
          </p:nvSpPr>
          <p:spPr bwMode="auto">
            <a:xfrm>
              <a:off x="4073" y="2308"/>
              <a:ext cx="0" cy="271"/>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35851" name="AutoShape 9"/>
            <p:cNvSpPr>
              <a:spLocks noChangeArrowheads="1"/>
            </p:cNvSpPr>
            <p:nvPr/>
          </p:nvSpPr>
          <p:spPr bwMode="auto">
            <a:xfrm>
              <a:off x="1584" y="2682"/>
              <a:ext cx="2178" cy="302"/>
            </a:xfrm>
            <a:prstGeom prst="leftRightArrow">
              <a:avLst>
                <a:gd name="adj1" fmla="val 49630"/>
                <a:gd name="adj2" fmla="val 102636"/>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connection</a:t>
              </a:r>
            </a:p>
          </p:txBody>
        </p:sp>
        <p:sp>
          <p:nvSpPr>
            <p:cNvPr id="35852" name="Text Box 10"/>
            <p:cNvSpPr txBox="1">
              <a:spLocks noChangeArrowheads="1"/>
            </p:cNvSpPr>
            <p:nvPr/>
          </p:nvSpPr>
          <p:spPr bwMode="auto">
            <a:xfrm rot="20547700">
              <a:off x="1866" y="2187"/>
              <a:ext cx="1505" cy="20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000">
                  <a:ea typeface="굴림" panose="020B0600000101010101" pitchFamily="34" charset="-127"/>
                </a:rPr>
                <a:t>Request Connection</a:t>
              </a:r>
            </a:p>
          </p:txBody>
        </p:sp>
        <p:sp>
          <p:nvSpPr>
            <p:cNvPr id="35853" name="Text Box 11"/>
            <p:cNvSpPr txBox="1">
              <a:spLocks noChangeArrowheads="1"/>
            </p:cNvSpPr>
            <p:nvPr/>
          </p:nvSpPr>
          <p:spPr bwMode="auto">
            <a:xfrm>
              <a:off x="4112" y="2218"/>
              <a:ext cx="623" cy="3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buSzPct val="100000"/>
              </a:pPr>
              <a:r>
                <a:rPr lang="en-US" altLang="ko-KR" sz="2200">
                  <a:ea typeface="굴림" panose="020B0600000101010101" pitchFamily="34" charset="-127"/>
                </a:rPr>
                <a:t>new</a:t>
              </a:r>
            </a:p>
            <a:p>
              <a:pPr algn="ctr">
                <a:lnSpc>
                  <a:spcPct val="80000"/>
                </a:lnSpc>
                <a:buSzPct val="100000"/>
              </a:pPr>
              <a:r>
                <a:rPr lang="en-US" altLang="ko-KR" sz="2200">
                  <a:ea typeface="굴림" panose="020B0600000101010101" pitchFamily="34" charset="-127"/>
                </a:rPr>
                <a:t>socket</a:t>
              </a:r>
            </a:p>
          </p:txBody>
        </p:sp>
        <p:sp>
          <p:nvSpPr>
            <p:cNvPr id="35854" name="Text Box 12"/>
            <p:cNvSpPr txBox="1">
              <a:spLocks noChangeArrowheads="1"/>
            </p:cNvSpPr>
            <p:nvPr/>
          </p:nvSpPr>
          <p:spPr bwMode="auto">
            <a:xfrm>
              <a:off x="3701" y="3165"/>
              <a:ext cx="672" cy="22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Server</a:t>
              </a:r>
            </a:p>
          </p:txBody>
        </p:sp>
        <p:sp>
          <p:nvSpPr>
            <p:cNvPr id="35855" name="Text Box 13"/>
            <p:cNvSpPr txBox="1">
              <a:spLocks noChangeArrowheads="1"/>
            </p:cNvSpPr>
            <p:nvPr/>
          </p:nvSpPr>
          <p:spPr bwMode="auto">
            <a:xfrm>
              <a:off x="1024" y="3165"/>
              <a:ext cx="561" cy="2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Client</a:t>
              </a:r>
            </a:p>
          </p:txBody>
        </p:sp>
      </p:grpSp>
      <p:sp>
        <p:nvSpPr>
          <p:cNvPr id="35843" name="Rectangle 14"/>
          <p:cNvSpPr>
            <a:spLocks noGrp="1" noChangeArrowheads="1"/>
          </p:cNvSpPr>
          <p:nvPr>
            <p:ph type="title"/>
          </p:nvPr>
        </p:nvSpPr>
        <p:spPr/>
        <p:txBody>
          <a:bodyPr/>
          <a:lstStyle/>
          <a:p>
            <a:r>
              <a:rPr lang="en-US" altLang="ko-KR" dirty="0" smtClean="0"/>
              <a:t>Recall: Socket Setup over TCP/IP</a:t>
            </a:r>
          </a:p>
        </p:txBody>
      </p:sp>
      <p:sp>
        <p:nvSpPr>
          <p:cNvPr id="1101839" name="Rectangle 15"/>
          <p:cNvSpPr>
            <a:spLocks noGrp="1" noChangeArrowheads="1"/>
          </p:cNvSpPr>
          <p:nvPr>
            <p:ph type="body" idx="1"/>
          </p:nvPr>
        </p:nvSpPr>
        <p:spPr>
          <a:xfrm>
            <a:off x="190500" y="3435061"/>
            <a:ext cx="8877300" cy="3270539"/>
          </a:xfrm>
        </p:spPr>
        <p:txBody>
          <a:bodyPr>
            <a:normAutofit lnSpcReduction="10000"/>
          </a:bodyPr>
          <a:lstStyle/>
          <a:p>
            <a:r>
              <a:rPr lang="en-US" altLang="ko-KR" dirty="0" smtClean="0"/>
              <a:t>Things to remember:</a:t>
            </a:r>
          </a:p>
          <a:p>
            <a:pPr lvl="1"/>
            <a:r>
              <a:rPr lang="en-US" altLang="ko-KR" dirty="0" smtClean="0"/>
              <a:t>Connection involves 5 values:</a:t>
            </a:r>
            <a:br>
              <a:rPr lang="en-US" altLang="ko-KR" dirty="0" smtClean="0"/>
            </a:br>
            <a:r>
              <a:rPr lang="en-US" altLang="ko-KR" dirty="0" smtClean="0"/>
              <a:t>[ Client </a:t>
            </a:r>
            <a:r>
              <a:rPr lang="en-US" altLang="ko-KR" dirty="0" err="1" smtClean="0"/>
              <a:t>Addr</a:t>
            </a:r>
            <a:r>
              <a:rPr lang="en-US" altLang="ko-KR" dirty="0" smtClean="0"/>
              <a:t>, Client Port, Server </a:t>
            </a:r>
            <a:r>
              <a:rPr lang="en-US" altLang="ko-KR" dirty="0" err="1" smtClean="0"/>
              <a:t>Addr</a:t>
            </a:r>
            <a:r>
              <a:rPr lang="en-US" altLang="ko-KR" dirty="0" smtClean="0"/>
              <a:t>, Server Port, Protocol ]</a:t>
            </a:r>
          </a:p>
          <a:p>
            <a:pPr lvl="1"/>
            <a:r>
              <a:rPr lang="en-US" altLang="ko-KR" dirty="0" smtClean="0"/>
              <a:t>Often, Client Port “randomly” assigned</a:t>
            </a:r>
          </a:p>
          <a:p>
            <a:pPr lvl="1"/>
            <a:r>
              <a:rPr lang="en-US" altLang="ko-KR" dirty="0" smtClean="0"/>
              <a:t>Server Port often “well known”</a:t>
            </a:r>
          </a:p>
          <a:p>
            <a:pPr lvl="2"/>
            <a:r>
              <a:rPr lang="en-US" altLang="ko-KR" dirty="0" smtClean="0"/>
              <a:t>80 (web), 443 (secure web), 25 (</a:t>
            </a:r>
            <a:r>
              <a:rPr lang="en-US" altLang="ko-KR" dirty="0" err="1" smtClean="0"/>
              <a:t>sendmail</a:t>
            </a:r>
            <a:r>
              <a:rPr lang="en-US" altLang="ko-KR" dirty="0" smtClean="0"/>
              <a:t>), </a:t>
            </a:r>
            <a:r>
              <a:rPr lang="en-US" altLang="ko-KR" dirty="0" err="1" smtClean="0"/>
              <a:t>etc</a:t>
            </a:r>
            <a:endParaRPr lang="en-US" altLang="ko-KR" dirty="0" smtClean="0"/>
          </a:p>
          <a:p>
            <a:pPr lvl="2"/>
            <a:r>
              <a:rPr lang="en-US" altLang="ko-KR" dirty="0" smtClean="0"/>
              <a:t>Well-known ports from 0—1023 </a:t>
            </a:r>
          </a:p>
          <a:p>
            <a:r>
              <a:rPr lang="en-US" altLang="ko-KR" dirty="0" smtClean="0"/>
              <a:t>Network Address Translation (NAT) allows many internal connections (and/or hosts) with a single external IP address</a:t>
            </a:r>
          </a:p>
        </p:txBody>
      </p:sp>
    </p:spTree>
    <p:extLst>
      <p:ext uri="{BB962C8B-B14F-4D97-AF65-F5344CB8AC3E}">
        <p14:creationId xmlns:p14="http://schemas.microsoft.com/office/powerpoint/2010/main" val="824570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1839">
                                            <p:txEl>
                                              <p:pRg st="0" end="0"/>
                                            </p:txEl>
                                          </p:spTgt>
                                        </p:tgtEl>
                                        <p:attrNameLst>
                                          <p:attrName>style.visibility</p:attrName>
                                        </p:attrNameLst>
                                      </p:cBhvr>
                                      <p:to>
                                        <p:strVal val="visible"/>
                                      </p:to>
                                    </p:set>
                                    <p:anim calcmode="lin" valueType="num">
                                      <p:cBhvr additive="base">
                                        <p:cTn id="7" dur="500" fill="hold"/>
                                        <p:tgtEl>
                                          <p:spTgt spid="11018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18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1839">
                                            <p:txEl>
                                              <p:pRg st="1" end="1"/>
                                            </p:txEl>
                                          </p:spTgt>
                                        </p:tgtEl>
                                        <p:attrNameLst>
                                          <p:attrName>style.visibility</p:attrName>
                                        </p:attrNameLst>
                                      </p:cBhvr>
                                      <p:to>
                                        <p:strVal val="visible"/>
                                      </p:to>
                                    </p:set>
                                    <p:anim calcmode="lin" valueType="num">
                                      <p:cBhvr additive="base">
                                        <p:cTn id="11" dur="500" fill="hold"/>
                                        <p:tgtEl>
                                          <p:spTgt spid="11018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018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01839">
                                            <p:txEl>
                                              <p:pRg st="2" end="2"/>
                                            </p:txEl>
                                          </p:spTgt>
                                        </p:tgtEl>
                                        <p:attrNameLst>
                                          <p:attrName>style.visibility</p:attrName>
                                        </p:attrNameLst>
                                      </p:cBhvr>
                                      <p:to>
                                        <p:strVal val="visible"/>
                                      </p:to>
                                    </p:set>
                                    <p:anim calcmode="lin" valueType="num">
                                      <p:cBhvr additive="base">
                                        <p:cTn id="15" dur="500" fill="hold"/>
                                        <p:tgtEl>
                                          <p:spTgt spid="11018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1018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01839">
                                            <p:txEl>
                                              <p:pRg st="3" end="3"/>
                                            </p:txEl>
                                          </p:spTgt>
                                        </p:tgtEl>
                                        <p:attrNameLst>
                                          <p:attrName>style.visibility</p:attrName>
                                        </p:attrNameLst>
                                      </p:cBhvr>
                                      <p:to>
                                        <p:strVal val="visible"/>
                                      </p:to>
                                    </p:set>
                                    <p:anim calcmode="lin" valueType="num">
                                      <p:cBhvr additive="base">
                                        <p:cTn id="19" dur="500" fill="hold"/>
                                        <p:tgtEl>
                                          <p:spTgt spid="110183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018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01839">
                                            <p:txEl>
                                              <p:pRg st="4" end="4"/>
                                            </p:txEl>
                                          </p:spTgt>
                                        </p:tgtEl>
                                        <p:attrNameLst>
                                          <p:attrName>style.visibility</p:attrName>
                                        </p:attrNameLst>
                                      </p:cBhvr>
                                      <p:to>
                                        <p:strVal val="visible"/>
                                      </p:to>
                                    </p:set>
                                    <p:anim calcmode="lin" valueType="num">
                                      <p:cBhvr additive="base">
                                        <p:cTn id="23" dur="500" fill="hold"/>
                                        <p:tgtEl>
                                          <p:spTgt spid="110183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0183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01839">
                                            <p:txEl>
                                              <p:pRg st="5" end="5"/>
                                            </p:txEl>
                                          </p:spTgt>
                                        </p:tgtEl>
                                        <p:attrNameLst>
                                          <p:attrName>style.visibility</p:attrName>
                                        </p:attrNameLst>
                                      </p:cBhvr>
                                      <p:to>
                                        <p:strVal val="visible"/>
                                      </p:to>
                                    </p:set>
                                    <p:anim calcmode="lin" valueType="num">
                                      <p:cBhvr additive="base">
                                        <p:cTn id="27" dur="500" fill="hold"/>
                                        <p:tgtEl>
                                          <p:spTgt spid="110183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018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01839">
                                            <p:txEl>
                                              <p:pRg st="6" end="6"/>
                                            </p:txEl>
                                          </p:spTgt>
                                        </p:tgtEl>
                                        <p:attrNameLst>
                                          <p:attrName>style.visibility</p:attrName>
                                        </p:attrNameLst>
                                      </p:cBhvr>
                                      <p:to>
                                        <p:strVal val="visible"/>
                                      </p:to>
                                    </p:set>
                                    <p:anim calcmode="lin" valueType="num">
                                      <p:cBhvr additive="base">
                                        <p:cTn id="33" dur="500" fill="hold"/>
                                        <p:tgtEl>
                                          <p:spTgt spid="110183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018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228600" y="152400"/>
            <a:ext cx="8686800" cy="533400"/>
          </a:xfrm>
        </p:spPr>
        <p:txBody>
          <a:bodyPr/>
          <a:lstStyle/>
          <a:p>
            <a:r>
              <a:rPr lang="en-US" dirty="0"/>
              <a:t>Open Connection: 3-Way Handshaking</a:t>
            </a:r>
          </a:p>
        </p:txBody>
      </p:sp>
      <p:sp>
        <p:nvSpPr>
          <p:cNvPr id="23554" name="Rectangle 3"/>
          <p:cNvSpPr>
            <a:spLocks noGrp="1" noChangeArrowheads="1"/>
          </p:cNvSpPr>
          <p:nvPr>
            <p:ph type="body" idx="1"/>
          </p:nvPr>
        </p:nvSpPr>
        <p:spPr>
          <a:xfrm>
            <a:off x="114300" y="711200"/>
            <a:ext cx="8915400" cy="6019800"/>
          </a:xfrm>
        </p:spPr>
        <p:txBody>
          <a:bodyPr>
            <a:normAutofit/>
          </a:bodyPr>
          <a:lstStyle/>
          <a:p>
            <a:r>
              <a:rPr lang="en-US" dirty="0" smtClean="0"/>
              <a:t>Goal: agree on a set of parameters, i.e., the start sequence number for each side</a:t>
            </a:r>
          </a:p>
          <a:p>
            <a:pPr lvl="1"/>
            <a:r>
              <a:rPr lang="en-US" dirty="0" smtClean="0"/>
              <a:t>Starting sequence number (first byte in stream)</a:t>
            </a:r>
          </a:p>
          <a:p>
            <a:pPr lvl="1"/>
            <a:r>
              <a:rPr lang="en-US" dirty="0" smtClean="0"/>
              <a:t>Must be unique!</a:t>
            </a:r>
          </a:p>
          <a:p>
            <a:pPr lvl="2"/>
            <a:r>
              <a:rPr lang="en-US" altLang="ko-KR" dirty="0">
                <a:ea typeface="굴림" panose="020B0600000101010101" pitchFamily="34" charset="-127"/>
              </a:rPr>
              <a:t>I</a:t>
            </a:r>
            <a:r>
              <a:rPr lang="en-US" altLang="ko-KR" dirty="0" smtClean="0">
                <a:ea typeface="굴림" panose="020B0600000101010101" pitchFamily="34" charset="-127"/>
              </a:rPr>
              <a:t>f </a:t>
            </a:r>
            <a:r>
              <a:rPr lang="en-US" altLang="ko-KR" dirty="0">
                <a:ea typeface="굴림" panose="020B0600000101010101" pitchFamily="34" charset="-127"/>
              </a:rPr>
              <a:t>it is possible to predict sequence numbers, might be possible for attacker to hijack TCP </a:t>
            </a:r>
            <a:r>
              <a:rPr lang="en-US" altLang="ko-KR" dirty="0" smtClean="0">
                <a:ea typeface="굴림" panose="020B0600000101010101" pitchFamily="34" charset="-127"/>
              </a:rPr>
              <a:t>connection</a:t>
            </a:r>
            <a:endParaRPr lang="en-US" dirty="0" smtClean="0"/>
          </a:p>
          <a:p>
            <a:pPr>
              <a:lnSpc>
                <a:spcPct val="80000"/>
              </a:lnSpc>
              <a:spcBef>
                <a:spcPct val="20000"/>
              </a:spcBef>
            </a:pPr>
            <a:r>
              <a:rPr lang="en-US" altLang="ko-KR" dirty="0" smtClean="0">
                <a:ea typeface="굴림" panose="020B0600000101010101" pitchFamily="34" charset="-127"/>
              </a:rPr>
              <a:t>Some </a:t>
            </a:r>
            <a:r>
              <a:rPr lang="en-US" altLang="ko-KR" dirty="0">
                <a:ea typeface="굴림" panose="020B0600000101010101" pitchFamily="34" charset="-127"/>
              </a:rPr>
              <a:t>ways of choosing an initial sequence number:</a:t>
            </a:r>
          </a:p>
          <a:p>
            <a:pPr lvl="1">
              <a:lnSpc>
                <a:spcPct val="80000"/>
              </a:lnSpc>
              <a:spcBef>
                <a:spcPct val="20000"/>
              </a:spcBef>
            </a:pPr>
            <a:r>
              <a:rPr lang="en-US" altLang="ko-KR" dirty="0">
                <a:ea typeface="굴림" panose="020B0600000101010101" pitchFamily="34" charset="-127"/>
              </a:rPr>
              <a:t>Time to live: each packet has a deadline.</a:t>
            </a:r>
          </a:p>
          <a:p>
            <a:pPr lvl="2">
              <a:lnSpc>
                <a:spcPct val="80000"/>
              </a:lnSpc>
              <a:spcBef>
                <a:spcPct val="20000"/>
              </a:spcBef>
            </a:pPr>
            <a:r>
              <a:rPr lang="en-US" altLang="ko-KR" dirty="0">
                <a:ea typeface="굴림" panose="020B0600000101010101" pitchFamily="34" charset="-127"/>
              </a:rPr>
              <a:t>If not delivered in X seconds, then is dropped</a:t>
            </a:r>
          </a:p>
          <a:p>
            <a:pPr lvl="2">
              <a:lnSpc>
                <a:spcPct val="80000"/>
              </a:lnSpc>
              <a:spcBef>
                <a:spcPct val="20000"/>
              </a:spcBef>
            </a:pPr>
            <a:r>
              <a:rPr lang="en-US" altLang="ko-KR" dirty="0">
                <a:ea typeface="굴림" panose="020B0600000101010101" pitchFamily="34" charset="-127"/>
              </a:rPr>
              <a:t>Thus, can re-use sequence numbers if wait for all packets in flight to be delivered or to expire</a:t>
            </a:r>
          </a:p>
          <a:p>
            <a:pPr lvl="1">
              <a:lnSpc>
                <a:spcPct val="80000"/>
              </a:lnSpc>
              <a:spcBef>
                <a:spcPct val="20000"/>
              </a:spcBef>
            </a:pPr>
            <a:r>
              <a:rPr lang="en-US" altLang="ko-KR" dirty="0">
                <a:ea typeface="굴림" panose="020B0600000101010101" pitchFamily="34" charset="-127"/>
              </a:rPr>
              <a:t>Epoch #: uniquely identifies </a:t>
            </a:r>
            <a:r>
              <a:rPr lang="en-US" altLang="ko-KR" i="1" dirty="0">
                <a:ea typeface="굴림" panose="020B0600000101010101" pitchFamily="34" charset="-127"/>
              </a:rPr>
              <a:t>which</a:t>
            </a:r>
            <a:r>
              <a:rPr lang="en-US" altLang="ko-KR" dirty="0">
                <a:ea typeface="굴림" panose="020B0600000101010101" pitchFamily="34" charset="-127"/>
              </a:rPr>
              <a:t> set of sequence numbers are currently being used</a:t>
            </a:r>
          </a:p>
          <a:p>
            <a:pPr lvl="2">
              <a:lnSpc>
                <a:spcPct val="80000"/>
              </a:lnSpc>
              <a:spcBef>
                <a:spcPct val="20000"/>
              </a:spcBef>
            </a:pPr>
            <a:r>
              <a:rPr lang="en-US" altLang="ko-KR" dirty="0">
                <a:ea typeface="굴림" panose="020B0600000101010101" pitchFamily="34" charset="-127"/>
              </a:rPr>
              <a:t>Epoch # stored on disk, Put in every message</a:t>
            </a:r>
          </a:p>
          <a:p>
            <a:pPr lvl="2">
              <a:lnSpc>
                <a:spcPct val="80000"/>
              </a:lnSpc>
              <a:spcBef>
                <a:spcPct val="20000"/>
              </a:spcBef>
            </a:pPr>
            <a:r>
              <a:rPr lang="en-US" altLang="ko-KR" dirty="0">
                <a:ea typeface="굴림" panose="020B0600000101010101" pitchFamily="34" charset="-127"/>
              </a:rPr>
              <a:t>Epoch # incremented on crash and/or when run out of sequence #</a:t>
            </a:r>
          </a:p>
          <a:p>
            <a:pPr lvl="1">
              <a:lnSpc>
                <a:spcPct val="80000"/>
              </a:lnSpc>
              <a:spcBef>
                <a:spcPct val="20000"/>
              </a:spcBef>
            </a:pPr>
            <a:r>
              <a:rPr lang="en-US" altLang="ko-KR" dirty="0">
                <a:solidFill>
                  <a:srgbClr val="FF0000"/>
                </a:solidFill>
                <a:ea typeface="굴림" panose="020B0600000101010101" pitchFamily="34" charset="-127"/>
              </a:rPr>
              <a:t>Pseudo-random increment to previous sequence number</a:t>
            </a:r>
          </a:p>
          <a:p>
            <a:pPr lvl="2">
              <a:lnSpc>
                <a:spcPct val="80000"/>
              </a:lnSpc>
              <a:spcBef>
                <a:spcPct val="20000"/>
              </a:spcBef>
            </a:pPr>
            <a:r>
              <a:rPr lang="en-US" altLang="ko-KR" dirty="0">
                <a:solidFill>
                  <a:srgbClr val="FF0000"/>
                </a:solidFill>
                <a:ea typeface="굴림" panose="020B0600000101010101" pitchFamily="34" charset="-127"/>
              </a:rPr>
              <a:t>Used by several protocol implementations</a:t>
            </a:r>
          </a:p>
          <a:p>
            <a:endParaRPr lang="en-US" dirty="0" smtClean="0"/>
          </a:p>
          <a:p>
            <a:endParaRPr lang="en-US" dirty="0" smtClean="0"/>
          </a:p>
          <a:p>
            <a:endParaRPr lang="en-US" dirty="0"/>
          </a:p>
        </p:txBody>
      </p:sp>
    </p:spTree>
    <p:extLst>
      <p:ext uri="{BB962C8B-B14F-4D97-AF65-F5344CB8AC3E}">
        <p14:creationId xmlns:p14="http://schemas.microsoft.com/office/powerpoint/2010/main" val="1605114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5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5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52400" y="152400"/>
            <a:ext cx="8839200" cy="533400"/>
          </a:xfrm>
        </p:spPr>
        <p:txBody>
          <a:bodyPr/>
          <a:lstStyle/>
          <a:p>
            <a:r>
              <a:rPr lang="en-US" dirty="0">
                <a:ea typeface="ＭＳ Ｐゴシック" charset="0"/>
                <a:cs typeface="ＭＳ Ｐゴシック" charset="0"/>
              </a:rPr>
              <a:t>Open Connection: 3-Way Handshaking</a:t>
            </a:r>
          </a:p>
        </p:txBody>
      </p:sp>
      <p:sp>
        <p:nvSpPr>
          <p:cNvPr id="24578" name="Rectangle 3"/>
          <p:cNvSpPr>
            <a:spLocks noGrp="1" noChangeArrowheads="1"/>
          </p:cNvSpPr>
          <p:nvPr>
            <p:ph type="body" idx="1"/>
          </p:nvPr>
        </p:nvSpPr>
        <p:spPr>
          <a:xfrm>
            <a:off x="0" y="914400"/>
            <a:ext cx="8915400" cy="2057400"/>
          </a:xfrm>
        </p:spPr>
        <p:txBody>
          <a:bodyPr/>
          <a:lstStyle/>
          <a:p>
            <a:r>
              <a:rPr lang="en-US" dirty="0">
                <a:latin typeface="+mj-lt"/>
                <a:ea typeface="ＭＳ Ｐゴシック" charset="0"/>
                <a:cs typeface="ＭＳ Ｐゴシック" charset="0"/>
              </a:rPr>
              <a:t>Server waits for new connection calling </a:t>
            </a:r>
            <a:r>
              <a:rPr lang="en-US" dirty="0">
                <a:solidFill>
                  <a:srgbClr val="FF0000"/>
                </a:solidFill>
                <a:latin typeface="+mj-lt"/>
                <a:ea typeface="ＭＳ Ｐゴシック" charset="0"/>
                <a:cs typeface="ＭＳ Ｐゴシック" charset="0"/>
              </a:rPr>
              <a:t>listen()</a:t>
            </a:r>
          </a:p>
          <a:p>
            <a:r>
              <a:rPr lang="en-US" dirty="0">
                <a:latin typeface="+mj-lt"/>
                <a:ea typeface="ＭＳ Ｐゴシック" charset="0"/>
                <a:cs typeface="ＭＳ Ｐゴシック" charset="0"/>
              </a:rPr>
              <a:t>Sender call </a:t>
            </a:r>
            <a:r>
              <a:rPr lang="en-US" dirty="0">
                <a:solidFill>
                  <a:srgbClr val="0000FF"/>
                </a:solidFill>
                <a:latin typeface="+mj-lt"/>
                <a:ea typeface="ＭＳ Ｐゴシック" charset="0"/>
                <a:cs typeface="ＭＳ Ｐゴシック" charset="0"/>
              </a:rPr>
              <a:t>connect() </a:t>
            </a:r>
            <a:r>
              <a:rPr lang="en-US" dirty="0">
                <a:latin typeface="+mj-lt"/>
                <a:ea typeface="ＭＳ Ｐゴシック" charset="0"/>
                <a:cs typeface="ＭＳ Ｐゴシック" charset="0"/>
              </a:rPr>
              <a:t>passing socket which contains server’s IP address and port number </a:t>
            </a:r>
          </a:p>
          <a:p>
            <a:pPr lvl="1"/>
            <a:r>
              <a:rPr lang="en-US" dirty="0">
                <a:latin typeface="+mj-lt"/>
                <a:ea typeface="ＭＳ Ｐゴシック" charset="0"/>
                <a:cs typeface="ＭＳ Ｐゴシック" charset="0"/>
              </a:rPr>
              <a:t>OS sends a special packet (SYN) containing a proposal for first sequence number, x</a:t>
            </a:r>
          </a:p>
        </p:txBody>
      </p:sp>
      <p:sp>
        <p:nvSpPr>
          <p:cNvPr id="24579" name="Line 4"/>
          <p:cNvSpPr>
            <a:spLocks noChangeShapeType="1"/>
          </p:cNvSpPr>
          <p:nvPr/>
        </p:nvSpPr>
        <p:spPr bwMode="auto">
          <a:xfrm>
            <a:off x="1985963" y="3251200"/>
            <a:ext cx="0" cy="26670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4580" name="Text Box 5"/>
          <p:cNvSpPr txBox="1">
            <a:spLocks noChangeArrowheads="1"/>
          </p:cNvSpPr>
          <p:nvPr/>
        </p:nvSpPr>
        <p:spPr bwMode="auto">
          <a:xfrm>
            <a:off x="889000" y="2909888"/>
            <a:ext cx="187007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Client (initiator)</a:t>
            </a:r>
          </a:p>
        </p:txBody>
      </p:sp>
      <p:sp>
        <p:nvSpPr>
          <p:cNvPr id="24581" name="Text Box 6"/>
          <p:cNvSpPr txBox="1">
            <a:spLocks noChangeArrowheads="1"/>
          </p:cNvSpPr>
          <p:nvPr/>
        </p:nvSpPr>
        <p:spPr bwMode="auto">
          <a:xfrm>
            <a:off x="6323013" y="2895600"/>
            <a:ext cx="9017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Server</a:t>
            </a:r>
          </a:p>
        </p:txBody>
      </p:sp>
      <p:sp>
        <p:nvSpPr>
          <p:cNvPr id="24582" name="Line 7"/>
          <p:cNvSpPr>
            <a:spLocks noChangeShapeType="1"/>
          </p:cNvSpPr>
          <p:nvPr/>
        </p:nvSpPr>
        <p:spPr bwMode="auto">
          <a:xfrm>
            <a:off x="6858000" y="3251200"/>
            <a:ext cx="0" cy="26670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endParaRPr lang="en-US"/>
          </a:p>
        </p:txBody>
      </p:sp>
      <p:grpSp>
        <p:nvGrpSpPr>
          <p:cNvPr id="2" name="Group 8"/>
          <p:cNvGrpSpPr>
            <a:grpSpLocks/>
          </p:cNvGrpSpPr>
          <p:nvPr/>
        </p:nvGrpSpPr>
        <p:grpSpPr bwMode="auto">
          <a:xfrm>
            <a:off x="1981200" y="3503613"/>
            <a:ext cx="4876800" cy="738187"/>
            <a:chOff x="1248" y="2175"/>
            <a:chExt cx="3072" cy="465"/>
          </a:xfrm>
        </p:grpSpPr>
        <p:sp>
          <p:nvSpPr>
            <p:cNvPr id="24590" name="Line 9"/>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4591" name="Text Box 10"/>
            <p:cNvSpPr txBox="1">
              <a:spLocks noChangeArrowheads="1"/>
            </p:cNvSpPr>
            <p:nvPr/>
          </p:nvSpPr>
          <p:spPr bwMode="auto">
            <a:xfrm rot="429064">
              <a:off x="1919" y="2175"/>
              <a:ext cx="1343"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SeqNum = x</a:t>
              </a:r>
            </a:p>
          </p:txBody>
        </p:sp>
      </p:grpSp>
      <p:sp>
        <p:nvSpPr>
          <p:cNvPr id="24584" name="Text Box 17"/>
          <p:cNvSpPr txBox="1">
            <a:spLocks noChangeArrowheads="1"/>
          </p:cNvSpPr>
          <p:nvPr/>
        </p:nvSpPr>
        <p:spPr bwMode="auto">
          <a:xfrm>
            <a:off x="-104775" y="3152775"/>
            <a:ext cx="923925"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Active</a:t>
            </a:r>
            <a:br>
              <a:rPr lang="en-US" sz="1800" i="1">
                <a:latin typeface="Helvetica" charset="0"/>
                <a:cs typeface="Helvetica" charset="0"/>
              </a:rPr>
            </a:br>
            <a:r>
              <a:rPr lang="en-US" sz="1800" i="1">
                <a:latin typeface="Helvetica" charset="0"/>
                <a:cs typeface="Helvetica" charset="0"/>
              </a:rPr>
              <a:t>Open</a:t>
            </a:r>
          </a:p>
        </p:txBody>
      </p:sp>
      <p:sp>
        <p:nvSpPr>
          <p:cNvPr id="24585" name="Text Box 18"/>
          <p:cNvSpPr txBox="1">
            <a:spLocks noChangeArrowheads="1"/>
          </p:cNvSpPr>
          <p:nvPr/>
        </p:nvSpPr>
        <p:spPr bwMode="auto">
          <a:xfrm>
            <a:off x="8054975" y="3609975"/>
            <a:ext cx="10922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Passive</a:t>
            </a:r>
            <a:br>
              <a:rPr lang="en-US" sz="1800" i="1">
                <a:latin typeface="Helvetica" charset="0"/>
                <a:cs typeface="Helvetica" charset="0"/>
              </a:rPr>
            </a:br>
            <a:r>
              <a:rPr lang="en-US" sz="1800" i="1">
                <a:latin typeface="Helvetica" charset="0"/>
                <a:cs typeface="Helvetica" charset="0"/>
              </a:rPr>
              <a:t>Open</a:t>
            </a:r>
          </a:p>
        </p:txBody>
      </p:sp>
      <p:sp>
        <p:nvSpPr>
          <p:cNvPr id="26636" name="Text Box 19"/>
          <p:cNvSpPr txBox="1">
            <a:spLocks noChangeArrowheads="1"/>
          </p:cNvSpPr>
          <p:nvPr/>
        </p:nvSpPr>
        <p:spPr bwMode="auto">
          <a:xfrm>
            <a:off x="644525" y="3413125"/>
            <a:ext cx="13366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defRPr/>
            </a:pPr>
            <a:r>
              <a:rPr lang="en-US" sz="2000" dirty="0" smtClean="0">
                <a:solidFill>
                  <a:schemeClr val="accent1">
                    <a:lumMod val="75000"/>
                  </a:schemeClr>
                </a:solidFill>
                <a:latin typeface="Helvetica" charset="0"/>
                <a:cs typeface="Helvetica" charset="0"/>
              </a:rPr>
              <a:t>connect()</a:t>
            </a:r>
          </a:p>
        </p:txBody>
      </p:sp>
      <p:sp>
        <p:nvSpPr>
          <p:cNvPr id="24587" name="Text Box 20"/>
          <p:cNvSpPr txBox="1">
            <a:spLocks noChangeArrowheads="1"/>
          </p:cNvSpPr>
          <p:nvPr/>
        </p:nvSpPr>
        <p:spPr bwMode="auto">
          <a:xfrm>
            <a:off x="6858000" y="3311525"/>
            <a:ext cx="10239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a:solidFill>
                  <a:srgbClr val="FF0000"/>
                </a:solidFill>
                <a:latin typeface="Helvetica" charset="0"/>
                <a:cs typeface="Helvetica" charset="0"/>
              </a:rPr>
              <a:t>listen()</a:t>
            </a:r>
          </a:p>
        </p:txBody>
      </p:sp>
      <p:sp>
        <p:nvSpPr>
          <p:cNvPr id="24588" name="TextBox 2"/>
          <p:cNvSpPr txBox="1">
            <a:spLocks noChangeArrowheads="1"/>
          </p:cNvSpPr>
          <p:nvPr/>
        </p:nvSpPr>
        <p:spPr bwMode="auto">
          <a:xfrm rot="-5400000">
            <a:off x="1140619" y="5153819"/>
            <a:ext cx="6715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time</a:t>
            </a:r>
          </a:p>
        </p:txBody>
      </p:sp>
      <p:cxnSp>
        <p:nvCxnSpPr>
          <p:cNvPr id="24589" name="Straight Arrow Connector 4"/>
          <p:cNvCxnSpPr>
            <a:cxnSpLocks noChangeShapeType="1"/>
          </p:cNvCxnSpPr>
          <p:nvPr/>
        </p:nvCxnSpPr>
        <p:spPr bwMode="auto">
          <a:xfrm>
            <a:off x="1676400" y="4927600"/>
            <a:ext cx="0" cy="1066800"/>
          </a:xfrm>
          <a:prstGeom prst="straightConnector1">
            <a:avLst/>
          </a:prstGeom>
          <a:noFill/>
          <a:ln w="38100">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389106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28600" y="152400"/>
            <a:ext cx="8686800" cy="533400"/>
          </a:xfrm>
        </p:spPr>
        <p:txBody>
          <a:bodyPr/>
          <a:lstStyle/>
          <a:p>
            <a:r>
              <a:rPr lang="en-US" dirty="0">
                <a:ea typeface="ＭＳ Ｐゴシック" charset="0"/>
                <a:cs typeface="ＭＳ Ｐゴシック" charset="0"/>
              </a:rPr>
              <a:t>Open Connection: 3-Way Handshaking</a:t>
            </a:r>
          </a:p>
        </p:txBody>
      </p:sp>
      <p:sp>
        <p:nvSpPr>
          <p:cNvPr id="25602" name="Rectangle 3"/>
          <p:cNvSpPr>
            <a:spLocks noGrp="1" noChangeArrowheads="1"/>
          </p:cNvSpPr>
          <p:nvPr>
            <p:ph type="body" idx="1"/>
          </p:nvPr>
        </p:nvSpPr>
        <p:spPr>
          <a:xfrm>
            <a:off x="76200" y="914400"/>
            <a:ext cx="9067800" cy="2133600"/>
          </a:xfrm>
        </p:spPr>
        <p:txBody>
          <a:bodyPr>
            <a:normAutofit/>
          </a:bodyPr>
          <a:lstStyle/>
          <a:p>
            <a:r>
              <a:rPr lang="en-US" dirty="0">
                <a:latin typeface="+mj-lt"/>
                <a:ea typeface="ＭＳ Ｐゴシック" charset="0"/>
                <a:cs typeface="ＭＳ Ｐゴシック" charset="0"/>
              </a:rPr>
              <a:t>If it has enough resources, server calls </a:t>
            </a:r>
            <a:r>
              <a:rPr lang="en-US" dirty="0">
                <a:solidFill>
                  <a:srgbClr val="FF0000"/>
                </a:solidFill>
                <a:latin typeface="+mj-lt"/>
                <a:ea typeface="ＭＳ Ｐゴシック" charset="0"/>
                <a:cs typeface="ＭＳ Ｐゴシック" charset="0"/>
              </a:rPr>
              <a:t>accept()</a:t>
            </a:r>
            <a:r>
              <a:rPr lang="en-US" dirty="0">
                <a:latin typeface="+mj-lt"/>
                <a:ea typeface="ＭＳ Ｐゴシック" charset="0"/>
                <a:cs typeface="ＭＳ Ｐゴシック" charset="0"/>
              </a:rPr>
              <a:t> to accept connection, and sends back a SYN ACK packet containing</a:t>
            </a:r>
          </a:p>
          <a:p>
            <a:pPr lvl="1"/>
            <a:r>
              <a:rPr lang="en-US" dirty="0">
                <a:latin typeface="+mj-lt"/>
                <a:ea typeface="ＭＳ Ｐゴシック" charset="0"/>
                <a:cs typeface="ＭＳ Ｐゴシック" charset="0"/>
              </a:rPr>
              <a:t>Client’s sequence number incremented by one, (x + 1)</a:t>
            </a:r>
          </a:p>
          <a:p>
            <a:pPr lvl="2"/>
            <a:r>
              <a:rPr lang="en-US" dirty="0">
                <a:latin typeface="+mj-lt"/>
                <a:ea typeface="ＭＳ Ｐゴシック" charset="0"/>
                <a:cs typeface="ＭＳ Ｐゴシック" charset="0"/>
              </a:rPr>
              <a:t>Why is this needed? </a:t>
            </a:r>
          </a:p>
          <a:p>
            <a:pPr lvl="1"/>
            <a:r>
              <a:rPr lang="en-US" dirty="0">
                <a:latin typeface="+mj-lt"/>
                <a:ea typeface="ＭＳ Ｐゴシック" charset="0"/>
                <a:cs typeface="ＭＳ Ｐゴシック" charset="0"/>
              </a:rPr>
              <a:t>A sequence number proposal, y, for first byte server will send</a:t>
            </a:r>
          </a:p>
        </p:txBody>
      </p:sp>
      <p:sp>
        <p:nvSpPr>
          <p:cNvPr id="25603" name="Line 4"/>
          <p:cNvSpPr>
            <a:spLocks noChangeShapeType="1"/>
          </p:cNvSpPr>
          <p:nvPr/>
        </p:nvSpPr>
        <p:spPr bwMode="auto">
          <a:xfrm>
            <a:off x="1985963" y="3251200"/>
            <a:ext cx="0" cy="26670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5604" name="Text Box 5"/>
          <p:cNvSpPr txBox="1">
            <a:spLocks noChangeArrowheads="1"/>
          </p:cNvSpPr>
          <p:nvPr/>
        </p:nvSpPr>
        <p:spPr bwMode="auto">
          <a:xfrm>
            <a:off x="889000" y="2909888"/>
            <a:ext cx="187007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Client (initiator)</a:t>
            </a:r>
          </a:p>
        </p:txBody>
      </p:sp>
      <p:sp>
        <p:nvSpPr>
          <p:cNvPr id="25605" name="Text Box 6"/>
          <p:cNvSpPr txBox="1">
            <a:spLocks noChangeArrowheads="1"/>
          </p:cNvSpPr>
          <p:nvPr/>
        </p:nvSpPr>
        <p:spPr bwMode="auto">
          <a:xfrm>
            <a:off x="6323013" y="2895600"/>
            <a:ext cx="9017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Server</a:t>
            </a:r>
          </a:p>
        </p:txBody>
      </p:sp>
      <p:sp>
        <p:nvSpPr>
          <p:cNvPr id="25606" name="Line 7"/>
          <p:cNvSpPr>
            <a:spLocks noChangeShapeType="1"/>
          </p:cNvSpPr>
          <p:nvPr/>
        </p:nvSpPr>
        <p:spPr bwMode="auto">
          <a:xfrm>
            <a:off x="6858000" y="3251200"/>
            <a:ext cx="0" cy="29083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endParaRPr lang="en-US"/>
          </a:p>
        </p:txBody>
      </p:sp>
      <p:grpSp>
        <p:nvGrpSpPr>
          <p:cNvPr id="25607" name="Group 8"/>
          <p:cNvGrpSpPr>
            <a:grpSpLocks/>
          </p:cNvGrpSpPr>
          <p:nvPr/>
        </p:nvGrpSpPr>
        <p:grpSpPr bwMode="auto">
          <a:xfrm>
            <a:off x="1981200" y="3503613"/>
            <a:ext cx="4876800" cy="738187"/>
            <a:chOff x="1248" y="2175"/>
            <a:chExt cx="3072" cy="465"/>
          </a:xfrm>
        </p:grpSpPr>
        <p:sp>
          <p:nvSpPr>
            <p:cNvPr id="25622" name="Line 9"/>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5623" name="Text Box 10"/>
            <p:cNvSpPr txBox="1">
              <a:spLocks noChangeArrowheads="1"/>
            </p:cNvSpPr>
            <p:nvPr/>
          </p:nvSpPr>
          <p:spPr bwMode="auto">
            <a:xfrm rot="429064">
              <a:off x="1919" y="2175"/>
              <a:ext cx="1343"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SeqNum = x</a:t>
              </a:r>
            </a:p>
          </p:txBody>
        </p:sp>
      </p:grpSp>
      <p:grpSp>
        <p:nvGrpSpPr>
          <p:cNvPr id="3" name="Group 11"/>
          <p:cNvGrpSpPr>
            <a:grpSpLocks/>
          </p:cNvGrpSpPr>
          <p:nvPr/>
        </p:nvGrpSpPr>
        <p:grpSpPr bwMode="auto">
          <a:xfrm>
            <a:off x="1947863" y="4371975"/>
            <a:ext cx="4910137" cy="631825"/>
            <a:chOff x="1226" y="2722"/>
            <a:chExt cx="3094" cy="398"/>
          </a:xfrm>
        </p:grpSpPr>
        <p:sp>
          <p:nvSpPr>
            <p:cNvPr id="25620" name="Line 12"/>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5621" name="Text Box 13"/>
            <p:cNvSpPr txBox="1">
              <a:spLocks noChangeArrowheads="1"/>
            </p:cNvSpPr>
            <p:nvPr/>
          </p:nvSpPr>
          <p:spPr bwMode="auto">
            <a:xfrm rot="-375610">
              <a:off x="1226" y="2722"/>
              <a:ext cx="3055"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and ACK, SeqNum = y and Ack = x + 1</a:t>
              </a:r>
            </a:p>
          </p:txBody>
        </p:sp>
      </p:grpSp>
      <p:grpSp>
        <p:nvGrpSpPr>
          <p:cNvPr id="4" name="Group 14"/>
          <p:cNvGrpSpPr>
            <a:grpSpLocks/>
          </p:cNvGrpSpPr>
          <p:nvPr/>
        </p:nvGrpSpPr>
        <p:grpSpPr bwMode="auto">
          <a:xfrm>
            <a:off x="1981200" y="5181600"/>
            <a:ext cx="4876800" cy="736600"/>
            <a:chOff x="1248" y="3232"/>
            <a:chExt cx="3072" cy="464"/>
          </a:xfrm>
        </p:grpSpPr>
        <p:sp>
          <p:nvSpPr>
            <p:cNvPr id="25618" name="Line 15"/>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5619" name="Text Box 16"/>
            <p:cNvSpPr txBox="1">
              <a:spLocks noChangeArrowheads="1"/>
            </p:cNvSpPr>
            <p:nvPr/>
          </p:nvSpPr>
          <p:spPr bwMode="auto">
            <a:xfrm rot="429064">
              <a:off x="1964" y="3232"/>
              <a:ext cx="1258"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ACK, Ack = y + 1</a:t>
              </a:r>
            </a:p>
          </p:txBody>
        </p:sp>
      </p:grpSp>
      <p:sp>
        <p:nvSpPr>
          <p:cNvPr id="25610" name="Text Box 17"/>
          <p:cNvSpPr txBox="1">
            <a:spLocks noChangeArrowheads="1"/>
          </p:cNvSpPr>
          <p:nvPr/>
        </p:nvSpPr>
        <p:spPr bwMode="auto">
          <a:xfrm>
            <a:off x="-104775" y="3152775"/>
            <a:ext cx="923925"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Active</a:t>
            </a:r>
            <a:br>
              <a:rPr lang="en-US" sz="1800" i="1">
                <a:latin typeface="Helvetica" charset="0"/>
                <a:cs typeface="Helvetica" charset="0"/>
              </a:rPr>
            </a:br>
            <a:r>
              <a:rPr lang="en-US" sz="1800" i="1">
                <a:latin typeface="Helvetica" charset="0"/>
                <a:cs typeface="Helvetica" charset="0"/>
              </a:rPr>
              <a:t>Open</a:t>
            </a:r>
          </a:p>
        </p:txBody>
      </p:sp>
      <p:sp>
        <p:nvSpPr>
          <p:cNvPr id="25611" name="Text Box 18"/>
          <p:cNvSpPr txBox="1">
            <a:spLocks noChangeArrowheads="1"/>
          </p:cNvSpPr>
          <p:nvPr/>
        </p:nvSpPr>
        <p:spPr bwMode="auto">
          <a:xfrm>
            <a:off x="8054975" y="3609975"/>
            <a:ext cx="10922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Passive</a:t>
            </a:r>
            <a:br>
              <a:rPr lang="en-US" sz="1800" i="1">
                <a:latin typeface="Helvetica" charset="0"/>
                <a:cs typeface="Helvetica" charset="0"/>
              </a:rPr>
            </a:br>
            <a:r>
              <a:rPr lang="en-US" sz="1800" i="1">
                <a:latin typeface="Helvetica" charset="0"/>
                <a:cs typeface="Helvetica" charset="0"/>
              </a:rPr>
              <a:t>Open</a:t>
            </a:r>
          </a:p>
        </p:txBody>
      </p:sp>
      <p:sp>
        <p:nvSpPr>
          <p:cNvPr id="25613" name="Text Box 20"/>
          <p:cNvSpPr txBox="1">
            <a:spLocks noChangeArrowheads="1"/>
          </p:cNvSpPr>
          <p:nvPr/>
        </p:nvSpPr>
        <p:spPr bwMode="auto">
          <a:xfrm>
            <a:off x="6858000" y="3311525"/>
            <a:ext cx="10239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Helvetica" charset="0"/>
                <a:cs typeface="Helvetica" charset="0"/>
              </a:rPr>
              <a:t>listen()</a:t>
            </a:r>
          </a:p>
        </p:txBody>
      </p:sp>
      <p:sp>
        <p:nvSpPr>
          <p:cNvPr id="25614" name="Text Box 21"/>
          <p:cNvSpPr txBox="1">
            <a:spLocks noChangeArrowheads="1"/>
          </p:cNvSpPr>
          <p:nvPr/>
        </p:nvSpPr>
        <p:spPr bwMode="auto">
          <a:xfrm>
            <a:off x="6891337" y="4162425"/>
            <a:ext cx="11668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accept()</a:t>
            </a:r>
          </a:p>
        </p:txBody>
      </p:sp>
      <p:sp>
        <p:nvSpPr>
          <p:cNvPr id="14351" name="Text Box 22"/>
          <p:cNvSpPr txBox="1">
            <a:spLocks noChangeArrowheads="1"/>
          </p:cNvSpPr>
          <p:nvPr/>
        </p:nvSpPr>
        <p:spPr bwMode="auto">
          <a:xfrm>
            <a:off x="6891337" y="5514975"/>
            <a:ext cx="1708150"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allocate</a:t>
            </a:r>
            <a:br>
              <a:rPr lang="en-US" sz="2000">
                <a:solidFill>
                  <a:srgbClr val="FF0000"/>
                </a:solidFill>
                <a:latin typeface="Helvetica" charset="0"/>
                <a:cs typeface="Helvetica" charset="0"/>
              </a:rPr>
            </a:br>
            <a:r>
              <a:rPr lang="en-US" sz="2000">
                <a:solidFill>
                  <a:srgbClr val="FF0000"/>
                </a:solidFill>
                <a:latin typeface="Helvetica" charset="0"/>
                <a:cs typeface="Helvetica" charset="0"/>
              </a:rPr>
              <a:t>buffer space</a:t>
            </a:r>
          </a:p>
        </p:txBody>
      </p:sp>
      <p:sp>
        <p:nvSpPr>
          <p:cNvPr id="26" name="Text Box 19"/>
          <p:cNvSpPr txBox="1">
            <a:spLocks noChangeArrowheads="1"/>
          </p:cNvSpPr>
          <p:nvPr/>
        </p:nvSpPr>
        <p:spPr bwMode="auto">
          <a:xfrm>
            <a:off x="644525" y="3413125"/>
            <a:ext cx="13366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defRPr/>
            </a:pPr>
            <a:r>
              <a:rPr lang="en-US" sz="2000" dirty="0" smtClean="0">
                <a:solidFill>
                  <a:schemeClr val="accent1">
                    <a:lumMod val="75000"/>
                  </a:schemeClr>
                </a:solidFill>
                <a:latin typeface="Helvetica" charset="0"/>
                <a:cs typeface="Helvetica" charset="0"/>
              </a:rPr>
              <a:t>connect()</a:t>
            </a:r>
          </a:p>
        </p:txBody>
      </p:sp>
      <p:sp>
        <p:nvSpPr>
          <p:cNvPr id="27" name="TextBox 2"/>
          <p:cNvSpPr txBox="1">
            <a:spLocks noChangeArrowheads="1"/>
          </p:cNvSpPr>
          <p:nvPr/>
        </p:nvSpPr>
        <p:spPr bwMode="auto">
          <a:xfrm rot="-5400000">
            <a:off x="1140619" y="5153819"/>
            <a:ext cx="6715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time</a:t>
            </a:r>
          </a:p>
        </p:txBody>
      </p:sp>
      <p:cxnSp>
        <p:nvCxnSpPr>
          <p:cNvPr id="28" name="Straight Arrow Connector 4"/>
          <p:cNvCxnSpPr>
            <a:cxnSpLocks noChangeShapeType="1"/>
          </p:cNvCxnSpPr>
          <p:nvPr/>
        </p:nvCxnSpPr>
        <p:spPr bwMode="auto">
          <a:xfrm>
            <a:off x="1676400" y="4927600"/>
            <a:ext cx="0" cy="1066800"/>
          </a:xfrm>
          <a:prstGeom prst="straightConnector1">
            <a:avLst/>
          </a:prstGeom>
          <a:noFill/>
          <a:ln w="38100">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930523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4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dirty="0" smtClean="0"/>
              <a:t>Denial of Service Vulnerability</a:t>
            </a:r>
            <a:endParaRPr lang="en-US" dirty="0">
              <a:ea typeface="ＭＳ Ｐゴシック" charset="0"/>
              <a:cs typeface="ＭＳ Ｐゴシック" charset="0"/>
            </a:endParaRPr>
          </a:p>
        </p:txBody>
      </p:sp>
      <p:sp>
        <p:nvSpPr>
          <p:cNvPr id="25602" name="Rectangle 3"/>
          <p:cNvSpPr>
            <a:spLocks noGrp="1" noChangeArrowheads="1"/>
          </p:cNvSpPr>
          <p:nvPr>
            <p:ph type="body" idx="1"/>
          </p:nvPr>
        </p:nvSpPr>
        <p:spPr>
          <a:xfrm>
            <a:off x="95250" y="3887514"/>
            <a:ext cx="8953500" cy="2818086"/>
          </a:xfrm>
        </p:spPr>
        <p:txBody>
          <a:bodyPr>
            <a:normAutofit fontScale="92500"/>
          </a:bodyPr>
          <a:lstStyle/>
          <a:p>
            <a:r>
              <a:rPr lang="en-US" dirty="0" smtClean="0">
                <a:ea typeface="ＭＳ Ｐゴシック" charset="0"/>
              </a:rPr>
              <a:t>SYN attack: send a huge number of SYN messages</a:t>
            </a:r>
          </a:p>
          <a:p>
            <a:pPr lvl="1"/>
            <a:r>
              <a:rPr lang="en-US" dirty="0" smtClean="0">
                <a:ea typeface="ＭＳ Ｐゴシック" charset="0"/>
              </a:rPr>
              <a:t>Causes victim to commit resources (768 byte TCP/IP data structure)</a:t>
            </a:r>
          </a:p>
          <a:p>
            <a:r>
              <a:rPr lang="en-US" dirty="0" smtClean="0">
                <a:ea typeface="ＭＳ Ｐゴシック" charset="0"/>
              </a:rPr>
              <a:t>Alternatives: Do not commit resources until receive final ACK</a:t>
            </a:r>
          </a:p>
          <a:p>
            <a:pPr lvl="1"/>
            <a:r>
              <a:rPr lang="en-US" i="1" dirty="0" smtClean="0">
                <a:solidFill>
                  <a:srgbClr val="FF0000"/>
                </a:solidFill>
                <a:ea typeface="ＭＳ Ｐゴシック" charset="0"/>
              </a:rPr>
              <a:t>SYN Cache</a:t>
            </a:r>
            <a:r>
              <a:rPr lang="en-US" dirty="0" smtClean="0">
                <a:ea typeface="ＭＳ Ｐゴシック" charset="0"/>
              </a:rPr>
              <a:t>: when SYN received, put small entry into cache (using hash) and send SYN/ACK, If receive ACK, then put into listening socket</a:t>
            </a:r>
          </a:p>
          <a:p>
            <a:pPr lvl="1"/>
            <a:r>
              <a:rPr lang="en-US" i="1" dirty="0" smtClean="0">
                <a:solidFill>
                  <a:srgbClr val="FF0000"/>
                </a:solidFill>
                <a:ea typeface="ＭＳ Ｐゴシック" charset="0"/>
              </a:rPr>
              <a:t>SYN Cookie</a:t>
            </a:r>
            <a:r>
              <a:rPr lang="en-US" dirty="0" smtClean="0">
                <a:ea typeface="ＭＳ Ｐゴシック" charset="0"/>
              </a:rPr>
              <a:t>: when SYN received, encode connection info into sequence number/other TCP header blocks, decode on ACK</a:t>
            </a:r>
          </a:p>
          <a:p>
            <a:pPr lvl="1"/>
            <a:endParaRPr lang="en-US" dirty="0">
              <a:ea typeface="ＭＳ Ｐゴシック" charset="0"/>
            </a:endParaRPr>
          </a:p>
        </p:txBody>
      </p:sp>
      <p:sp>
        <p:nvSpPr>
          <p:cNvPr id="25603" name="Line 4"/>
          <p:cNvSpPr>
            <a:spLocks noChangeShapeType="1"/>
          </p:cNvSpPr>
          <p:nvPr/>
        </p:nvSpPr>
        <p:spPr bwMode="auto">
          <a:xfrm>
            <a:off x="1982788" y="1069975"/>
            <a:ext cx="0" cy="26670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5604" name="Text Box 5"/>
          <p:cNvSpPr txBox="1">
            <a:spLocks noChangeArrowheads="1"/>
          </p:cNvSpPr>
          <p:nvPr/>
        </p:nvSpPr>
        <p:spPr bwMode="auto">
          <a:xfrm>
            <a:off x="885825" y="728663"/>
            <a:ext cx="187007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Client (initiator)</a:t>
            </a:r>
          </a:p>
        </p:txBody>
      </p:sp>
      <p:sp>
        <p:nvSpPr>
          <p:cNvPr id="25605" name="Text Box 6"/>
          <p:cNvSpPr txBox="1">
            <a:spLocks noChangeArrowheads="1"/>
          </p:cNvSpPr>
          <p:nvPr/>
        </p:nvSpPr>
        <p:spPr bwMode="auto">
          <a:xfrm>
            <a:off x="6319838" y="714375"/>
            <a:ext cx="9017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Server</a:t>
            </a:r>
          </a:p>
        </p:txBody>
      </p:sp>
      <p:sp>
        <p:nvSpPr>
          <p:cNvPr id="25606" name="Line 7"/>
          <p:cNvSpPr>
            <a:spLocks noChangeShapeType="1"/>
          </p:cNvSpPr>
          <p:nvPr/>
        </p:nvSpPr>
        <p:spPr bwMode="auto">
          <a:xfrm>
            <a:off x="6854825" y="1069975"/>
            <a:ext cx="0" cy="29083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endParaRPr lang="en-US"/>
          </a:p>
        </p:txBody>
      </p:sp>
      <p:grpSp>
        <p:nvGrpSpPr>
          <p:cNvPr id="25607" name="Group 8"/>
          <p:cNvGrpSpPr>
            <a:grpSpLocks/>
          </p:cNvGrpSpPr>
          <p:nvPr/>
        </p:nvGrpSpPr>
        <p:grpSpPr bwMode="auto">
          <a:xfrm>
            <a:off x="1978025" y="1322388"/>
            <a:ext cx="4876800" cy="738187"/>
            <a:chOff x="1248" y="2175"/>
            <a:chExt cx="3072" cy="465"/>
          </a:xfrm>
        </p:grpSpPr>
        <p:sp>
          <p:nvSpPr>
            <p:cNvPr id="25622" name="Line 9"/>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5623" name="Text Box 10"/>
            <p:cNvSpPr txBox="1">
              <a:spLocks noChangeArrowheads="1"/>
            </p:cNvSpPr>
            <p:nvPr/>
          </p:nvSpPr>
          <p:spPr bwMode="auto">
            <a:xfrm rot="429064">
              <a:off x="1919" y="2175"/>
              <a:ext cx="1343"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dirty="0">
                  <a:latin typeface="Helvetica" charset="0"/>
                  <a:cs typeface="Helvetica" charset="0"/>
                </a:rPr>
                <a:t>SYN, </a:t>
              </a:r>
              <a:r>
                <a:rPr lang="en-US" sz="1800" dirty="0" err="1">
                  <a:latin typeface="Helvetica" charset="0"/>
                  <a:cs typeface="Helvetica" charset="0"/>
                </a:rPr>
                <a:t>SeqNum</a:t>
              </a:r>
              <a:r>
                <a:rPr lang="en-US" sz="1800" dirty="0">
                  <a:latin typeface="Helvetica" charset="0"/>
                  <a:cs typeface="Helvetica" charset="0"/>
                </a:rPr>
                <a:t> = x</a:t>
              </a:r>
            </a:p>
          </p:txBody>
        </p:sp>
      </p:grpSp>
      <p:grpSp>
        <p:nvGrpSpPr>
          <p:cNvPr id="3" name="Group 11"/>
          <p:cNvGrpSpPr>
            <a:grpSpLocks/>
          </p:cNvGrpSpPr>
          <p:nvPr/>
        </p:nvGrpSpPr>
        <p:grpSpPr bwMode="auto">
          <a:xfrm>
            <a:off x="1944688" y="2190750"/>
            <a:ext cx="4910137" cy="631825"/>
            <a:chOff x="1226" y="2722"/>
            <a:chExt cx="3094" cy="398"/>
          </a:xfrm>
        </p:grpSpPr>
        <p:sp>
          <p:nvSpPr>
            <p:cNvPr id="25620" name="Line 12"/>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5621" name="Text Box 13"/>
            <p:cNvSpPr txBox="1">
              <a:spLocks noChangeArrowheads="1"/>
            </p:cNvSpPr>
            <p:nvPr/>
          </p:nvSpPr>
          <p:spPr bwMode="auto">
            <a:xfrm rot="-375610">
              <a:off x="1226" y="2722"/>
              <a:ext cx="3055"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and ACK, SeqNum = y and Ack = x + 1</a:t>
              </a:r>
            </a:p>
          </p:txBody>
        </p:sp>
      </p:grpSp>
      <p:grpSp>
        <p:nvGrpSpPr>
          <p:cNvPr id="4" name="Group 14"/>
          <p:cNvGrpSpPr>
            <a:grpSpLocks/>
          </p:cNvGrpSpPr>
          <p:nvPr/>
        </p:nvGrpSpPr>
        <p:grpSpPr bwMode="auto">
          <a:xfrm>
            <a:off x="1978025" y="3000375"/>
            <a:ext cx="4876800" cy="736600"/>
            <a:chOff x="1248" y="3232"/>
            <a:chExt cx="3072" cy="464"/>
          </a:xfrm>
        </p:grpSpPr>
        <p:sp>
          <p:nvSpPr>
            <p:cNvPr id="25618" name="Line 15"/>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25619" name="Text Box 16"/>
            <p:cNvSpPr txBox="1">
              <a:spLocks noChangeArrowheads="1"/>
            </p:cNvSpPr>
            <p:nvPr/>
          </p:nvSpPr>
          <p:spPr bwMode="auto">
            <a:xfrm rot="429064">
              <a:off x="1964" y="3232"/>
              <a:ext cx="1258"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ACK, Ack = y + 1</a:t>
              </a:r>
            </a:p>
          </p:txBody>
        </p:sp>
      </p:grpSp>
      <p:sp>
        <p:nvSpPr>
          <p:cNvPr id="25610" name="Text Box 17"/>
          <p:cNvSpPr txBox="1">
            <a:spLocks noChangeArrowheads="1"/>
          </p:cNvSpPr>
          <p:nvPr/>
        </p:nvSpPr>
        <p:spPr bwMode="auto">
          <a:xfrm>
            <a:off x="-107950" y="971550"/>
            <a:ext cx="923925"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Active</a:t>
            </a:r>
            <a:br>
              <a:rPr lang="en-US" sz="1800" i="1">
                <a:latin typeface="Helvetica" charset="0"/>
                <a:cs typeface="Helvetica" charset="0"/>
              </a:rPr>
            </a:br>
            <a:r>
              <a:rPr lang="en-US" sz="1800" i="1">
                <a:latin typeface="Helvetica" charset="0"/>
                <a:cs typeface="Helvetica" charset="0"/>
              </a:rPr>
              <a:t>Open</a:t>
            </a:r>
          </a:p>
        </p:txBody>
      </p:sp>
      <p:sp>
        <p:nvSpPr>
          <p:cNvPr id="25611" name="Text Box 18"/>
          <p:cNvSpPr txBox="1">
            <a:spLocks noChangeArrowheads="1"/>
          </p:cNvSpPr>
          <p:nvPr/>
        </p:nvSpPr>
        <p:spPr bwMode="auto">
          <a:xfrm>
            <a:off x="8051800" y="1428750"/>
            <a:ext cx="10922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Passive</a:t>
            </a:r>
            <a:br>
              <a:rPr lang="en-US" sz="1800" i="1">
                <a:latin typeface="Helvetica" charset="0"/>
                <a:cs typeface="Helvetica" charset="0"/>
              </a:rPr>
            </a:br>
            <a:r>
              <a:rPr lang="en-US" sz="1800" i="1">
                <a:latin typeface="Helvetica" charset="0"/>
                <a:cs typeface="Helvetica" charset="0"/>
              </a:rPr>
              <a:t>Open</a:t>
            </a:r>
          </a:p>
        </p:txBody>
      </p:sp>
      <p:sp>
        <p:nvSpPr>
          <p:cNvPr id="25612" name="Text Box 19"/>
          <p:cNvSpPr txBox="1">
            <a:spLocks noChangeArrowheads="1"/>
          </p:cNvSpPr>
          <p:nvPr/>
        </p:nvSpPr>
        <p:spPr bwMode="auto">
          <a:xfrm>
            <a:off x="642938" y="1219200"/>
            <a:ext cx="13366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a:solidFill>
                  <a:srgbClr val="0000FF"/>
                </a:solidFill>
                <a:latin typeface="Helvetica" charset="0"/>
                <a:cs typeface="Helvetica" charset="0"/>
              </a:rPr>
              <a:t>connect()</a:t>
            </a:r>
          </a:p>
        </p:txBody>
      </p:sp>
      <p:sp>
        <p:nvSpPr>
          <p:cNvPr id="25613" name="Text Box 20"/>
          <p:cNvSpPr txBox="1">
            <a:spLocks noChangeArrowheads="1"/>
          </p:cNvSpPr>
          <p:nvPr/>
        </p:nvSpPr>
        <p:spPr bwMode="auto">
          <a:xfrm>
            <a:off x="6897688" y="1130300"/>
            <a:ext cx="10239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listen()</a:t>
            </a:r>
          </a:p>
        </p:txBody>
      </p:sp>
      <p:sp>
        <p:nvSpPr>
          <p:cNvPr id="25614" name="Text Box 21"/>
          <p:cNvSpPr txBox="1">
            <a:spLocks noChangeArrowheads="1"/>
          </p:cNvSpPr>
          <p:nvPr/>
        </p:nvSpPr>
        <p:spPr bwMode="auto">
          <a:xfrm>
            <a:off x="6931025" y="1981200"/>
            <a:ext cx="11668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accept()</a:t>
            </a:r>
          </a:p>
        </p:txBody>
      </p:sp>
      <p:sp>
        <p:nvSpPr>
          <p:cNvPr id="14351" name="Text Box 22"/>
          <p:cNvSpPr txBox="1">
            <a:spLocks noChangeArrowheads="1"/>
          </p:cNvSpPr>
          <p:nvPr/>
        </p:nvSpPr>
        <p:spPr bwMode="auto">
          <a:xfrm>
            <a:off x="6931025" y="3333750"/>
            <a:ext cx="1708150"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allocate</a:t>
            </a:r>
            <a:br>
              <a:rPr lang="en-US" sz="2000">
                <a:solidFill>
                  <a:srgbClr val="FF0000"/>
                </a:solidFill>
                <a:latin typeface="Helvetica" charset="0"/>
                <a:cs typeface="Helvetica" charset="0"/>
              </a:rPr>
            </a:br>
            <a:r>
              <a:rPr lang="en-US" sz="2000">
                <a:solidFill>
                  <a:srgbClr val="FF0000"/>
                </a:solidFill>
                <a:latin typeface="Helvetica" charset="0"/>
                <a:cs typeface="Helvetica" charset="0"/>
              </a:rPr>
              <a:t>buffer space</a:t>
            </a:r>
          </a:p>
        </p:txBody>
      </p:sp>
      <p:sp>
        <p:nvSpPr>
          <p:cNvPr id="25616" name="TextBox 22"/>
          <p:cNvSpPr txBox="1">
            <a:spLocks noChangeArrowheads="1"/>
          </p:cNvSpPr>
          <p:nvPr/>
        </p:nvSpPr>
        <p:spPr bwMode="auto">
          <a:xfrm rot="-5400000">
            <a:off x="1137444" y="2909094"/>
            <a:ext cx="6715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time</a:t>
            </a:r>
          </a:p>
        </p:txBody>
      </p:sp>
      <p:cxnSp>
        <p:nvCxnSpPr>
          <p:cNvPr id="25617" name="Straight Arrow Connector 23"/>
          <p:cNvCxnSpPr>
            <a:cxnSpLocks noChangeShapeType="1"/>
          </p:cNvCxnSpPr>
          <p:nvPr/>
        </p:nvCxnSpPr>
        <p:spPr bwMode="auto">
          <a:xfrm>
            <a:off x="1673225" y="2682875"/>
            <a:ext cx="0" cy="1066800"/>
          </a:xfrm>
          <a:prstGeom prst="straightConnector1">
            <a:avLst/>
          </a:prstGeom>
          <a:noFill/>
          <a:ln w="3810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 name="Oval 1"/>
          <p:cNvSpPr/>
          <p:nvPr/>
        </p:nvSpPr>
        <p:spPr bwMode="auto">
          <a:xfrm rot="271036">
            <a:off x="2971800" y="2819400"/>
            <a:ext cx="2209800" cy="762000"/>
          </a:xfrm>
          <a:prstGeom prst="ellipse">
            <a:avLst/>
          </a:prstGeom>
          <a:noFill/>
          <a:ln w="57150" cap="flat" cmpd="sng" algn="ctr">
            <a:solidFill>
              <a:srgbClr val="FC230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Tree>
    <p:extLst>
      <p:ext uri="{BB962C8B-B14F-4D97-AF65-F5344CB8AC3E}">
        <p14:creationId xmlns:p14="http://schemas.microsoft.com/office/powerpoint/2010/main" val="172985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ea typeface="ＭＳ Ｐゴシック" charset="0"/>
                <a:cs typeface="ＭＳ Ｐゴシック" charset="0"/>
              </a:rPr>
              <a:t>Close Connection</a:t>
            </a:r>
          </a:p>
        </p:txBody>
      </p:sp>
      <p:sp>
        <p:nvSpPr>
          <p:cNvPr id="28674" name="Rectangle 3"/>
          <p:cNvSpPr>
            <a:spLocks noGrp="1" noChangeArrowheads="1"/>
          </p:cNvSpPr>
          <p:nvPr>
            <p:ph type="body" idx="1"/>
          </p:nvPr>
        </p:nvSpPr>
        <p:spPr>
          <a:xfrm>
            <a:off x="549275" y="977107"/>
            <a:ext cx="7162800" cy="685800"/>
          </a:xfrm>
        </p:spPr>
        <p:txBody>
          <a:bodyPr>
            <a:normAutofit fontScale="92500" lnSpcReduction="20000"/>
          </a:bodyPr>
          <a:lstStyle/>
          <a:p>
            <a:r>
              <a:rPr lang="en-US" dirty="0">
                <a:latin typeface="+mj-lt"/>
                <a:ea typeface="ＭＳ Ｐゴシック" charset="0"/>
                <a:cs typeface="ＭＳ Ｐゴシック" charset="0"/>
              </a:rPr>
              <a:t>Goal: both sides agree to close the connection</a:t>
            </a:r>
          </a:p>
          <a:p>
            <a:r>
              <a:rPr lang="en-US" dirty="0">
                <a:latin typeface="+mj-lt"/>
                <a:ea typeface="ＭＳ Ｐゴシック" charset="0"/>
                <a:cs typeface="ＭＳ Ｐゴシック" charset="0"/>
              </a:rPr>
              <a:t>4-way connection tear down</a:t>
            </a:r>
          </a:p>
        </p:txBody>
      </p:sp>
      <p:grpSp>
        <p:nvGrpSpPr>
          <p:cNvPr id="2" name="Group 1"/>
          <p:cNvGrpSpPr>
            <a:grpSpLocks/>
          </p:cNvGrpSpPr>
          <p:nvPr/>
        </p:nvGrpSpPr>
        <p:grpSpPr bwMode="auto">
          <a:xfrm>
            <a:off x="3340100" y="2462213"/>
            <a:ext cx="4346575" cy="533400"/>
            <a:chOff x="3340100" y="2462213"/>
            <a:chExt cx="4346575" cy="533400"/>
          </a:xfrm>
        </p:grpSpPr>
        <p:sp>
          <p:nvSpPr>
            <p:cNvPr id="28702" name="Line 4"/>
            <p:cNvSpPr>
              <a:spLocks noChangeShapeType="1"/>
            </p:cNvSpPr>
            <p:nvPr/>
          </p:nvSpPr>
          <p:spPr bwMode="auto">
            <a:xfrm>
              <a:off x="3340100" y="2732088"/>
              <a:ext cx="4346575" cy="263525"/>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p>
          </p:txBody>
        </p:sp>
        <p:sp>
          <p:nvSpPr>
            <p:cNvPr id="28703" name="Text Box 6"/>
            <p:cNvSpPr txBox="1">
              <a:spLocks noChangeArrowheads="1"/>
            </p:cNvSpPr>
            <p:nvPr/>
          </p:nvSpPr>
          <p:spPr bwMode="auto">
            <a:xfrm>
              <a:off x="5243513" y="2462213"/>
              <a:ext cx="620712"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a:t>
              </a:r>
            </a:p>
          </p:txBody>
        </p:sp>
      </p:grpSp>
      <p:grpSp>
        <p:nvGrpSpPr>
          <p:cNvPr id="3" name="Group 2"/>
          <p:cNvGrpSpPr>
            <a:grpSpLocks/>
          </p:cNvGrpSpPr>
          <p:nvPr/>
        </p:nvGrpSpPr>
        <p:grpSpPr bwMode="auto">
          <a:xfrm>
            <a:off x="3340100" y="2933700"/>
            <a:ext cx="4346575" cy="538163"/>
            <a:chOff x="3340100" y="2933700"/>
            <a:chExt cx="4346575" cy="538163"/>
          </a:xfrm>
        </p:grpSpPr>
        <p:sp>
          <p:nvSpPr>
            <p:cNvPr id="28700" name="Line 5"/>
            <p:cNvSpPr>
              <a:spLocks noChangeShapeType="1"/>
            </p:cNvSpPr>
            <p:nvPr/>
          </p:nvSpPr>
          <p:spPr bwMode="auto">
            <a:xfrm flipH="1">
              <a:off x="3340100" y="3071813"/>
              <a:ext cx="4346575" cy="400050"/>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p>
          </p:txBody>
        </p:sp>
        <p:sp>
          <p:nvSpPr>
            <p:cNvPr id="28701" name="Text Box 7"/>
            <p:cNvSpPr txBox="1">
              <a:spLocks noChangeArrowheads="1"/>
            </p:cNvSpPr>
            <p:nvPr/>
          </p:nvSpPr>
          <p:spPr bwMode="auto">
            <a:xfrm>
              <a:off x="3671888" y="2933700"/>
              <a:ext cx="1306512" cy="420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 ACK</a:t>
              </a:r>
            </a:p>
          </p:txBody>
        </p:sp>
      </p:grpSp>
      <p:grpSp>
        <p:nvGrpSpPr>
          <p:cNvPr id="5" name="Group 4"/>
          <p:cNvGrpSpPr>
            <a:grpSpLocks/>
          </p:cNvGrpSpPr>
          <p:nvPr/>
        </p:nvGrpSpPr>
        <p:grpSpPr bwMode="auto">
          <a:xfrm>
            <a:off x="3340100" y="3735388"/>
            <a:ext cx="4346575" cy="585787"/>
            <a:chOff x="3340100" y="3735388"/>
            <a:chExt cx="4346575" cy="585787"/>
          </a:xfrm>
        </p:grpSpPr>
        <p:sp>
          <p:nvSpPr>
            <p:cNvPr id="28698" name="Line 8"/>
            <p:cNvSpPr>
              <a:spLocks noChangeShapeType="1"/>
            </p:cNvSpPr>
            <p:nvPr/>
          </p:nvSpPr>
          <p:spPr bwMode="auto">
            <a:xfrm flipH="1">
              <a:off x="3340100" y="3887788"/>
              <a:ext cx="4346575" cy="433387"/>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p>
          </p:txBody>
        </p:sp>
        <p:sp>
          <p:nvSpPr>
            <p:cNvPr id="28699" name="Text Box 10"/>
            <p:cNvSpPr txBox="1">
              <a:spLocks noChangeArrowheads="1"/>
            </p:cNvSpPr>
            <p:nvPr/>
          </p:nvSpPr>
          <p:spPr bwMode="auto">
            <a:xfrm>
              <a:off x="5243513" y="3735388"/>
              <a:ext cx="620712"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a:t>
              </a:r>
            </a:p>
          </p:txBody>
        </p:sp>
      </p:grpSp>
      <p:grpSp>
        <p:nvGrpSpPr>
          <p:cNvPr id="6" name="Group 5"/>
          <p:cNvGrpSpPr>
            <a:grpSpLocks/>
          </p:cNvGrpSpPr>
          <p:nvPr/>
        </p:nvGrpSpPr>
        <p:grpSpPr bwMode="auto">
          <a:xfrm>
            <a:off x="3340100" y="4156075"/>
            <a:ext cx="4349750" cy="546100"/>
            <a:chOff x="3340100" y="4156075"/>
            <a:chExt cx="4349750" cy="546100"/>
          </a:xfrm>
        </p:grpSpPr>
        <p:sp>
          <p:nvSpPr>
            <p:cNvPr id="28696" name="Line 9"/>
            <p:cNvSpPr>
              <a:spLocks noChangeShapeType="1"/>
            </p:cNvSpPr>
            <p:nvPr/>
          </p:nvSpPr>
          <p:spPr bwMode="auto">
            <a:xfrm>
              <a:off x="3340100" y="4425950"/>
              <a:ext cx="4349750" cy="276225"/>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p>
          </p:txBody>
        </p:sp>
        <p:sp>
          <p:nvSpPr>
            <p:cNvPr id="28697" name="Text Box 11"/>
            <p:cNvSpPr txBox="1">
              <a:spLocks noChangeArrowheads="1"/>
            </p:cNvSpPr>
            <p:nvPr/>
          </p:nvSpPr>
          <p:spPr bwMode="auto">
            <a:xfrm>
              <a:off x="5327650" y="4156075"/>
              <a:ext cx="1306513" cy="420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 ACK</a:t>
              </a:r>
            </a:p>
          </p:txBody>
        </p:sp>
      </p:grpSp>
      <p:sp>
        <p:nvSpPr>
          <p:cNvPr id="28679" name="Line 12"/>
          <p:cNvSpPr>
            <a:spLocks noChangeShapeType="1"/>
          </p:cNvSpPr>
          <p:nvPr/>
        </p:nvSpPr>
        <p:spPr bwMode="auto">
          <a:xfrm>
            <a:off x="3340100" y="2438400"/>
            <a:ext cx="0" cy="3581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sp>
        <p:nvSpPr>
          <p:cNvPr id="28680" name="Line 13"/>
          <p:cNvSpPr>
            <a:spLocks noChangeShapeType="1"/>
          </p:cNvSpPr>
          <p:nvPr/>
        </p:nvSpPr>
        <p:spPr bwMode="auto">
          <a:xfrm>
            <a:off x="7683500" y="2438400"/>
            <a:ext cx="0" cy="3581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sp>
        <p:nvSpPr>
          <p:cNvPr id="28681" name="Text Box 14"/>
          <p:cNvSpPr txBox="1">
            <a:spLocks noChangeArrowheads="1"/>
          </p:cNvSpPr>
          <p:nvPr/>
        </p:nvSpPr>
        <p:spPr bwMode="auto">
          <a:xfrm>
            <a:off x="2949575" y="2071688"/>
            <a:ext cx="8826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Host 1</a:t>
            </a:r>
          </a:p>
        </p:txBody>
      </p:sp>
      <p:sp>
        <p:nvSpPr>
          <p:cNvPr id="28682" name="Text Box 15"/>
          <p:cNvSpPr txBox="1">
            <a:spLocks noChangeArrowheads="1"/>
          </p:cNvSpPr>
          <p:nvPr/>
        </p:nvSpPr>
        <p:spPr bwMode="auto">
          <a:xfrm>
            <a:off x="7232650" y="2071688"/>
            <a:ext cx="8826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Host 2</a:t>
            </a:r>
          </a:p>
        </p:txBody>
      </p:sp>
      <p:sp>
        <p:nvSpPr>
          <p:cNvPr id="17419" name="Text Box 20"/>
          <p:cNvSpPr txBox="1">
            <a:spLocks noChangeArrowheads="1"/>
          </p:cNvSpPr>
          <p:nvPr/>
        </p:nvSpPr>
        <p:spPr bwMode="auto">
          <a:xfrm>
            <a:off x="76200" y="4645025"/>
            <a:ext cx="290353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Can retransmit FIN ACK</a:t>
            </a:r>
            <a:br>
              <a:rPr lang="en-US" sz="1800">
                <a:latin typeface="Helvetica" charset="0"/>
                <a:cs typeface="Helvetica" charset="0"/>
              </a:rPr>
            </a:br>
            <a:r>
              <a:rPr lang="en-US" sz="1800">
                <a:latin typeface="Helvetica" charset="0"/>
                <a:cs typeface="Helvetica" charset="0"/>
              </a:rPr>
              <a:t> if it is lost</a:t>
            </a:r>
          </a:p>
        </p:txBody>
      </p:sp>
      <p:grpSp>
        <p:nvGrpSpPr>
          <p:cNvPr id="7" name="Group 6"/>
          <p:cNvGrpSpPr>
            <a:grpSpLocks/>
          </p:cNvGrpSpPr>
          <p:nvPr/>
        </p:nvGrpSpPr>
        <p:grpSpPr bwMode="auto">
          <a:xfrm>
            <a:off x="2514600" y="4419600"/>
            <a:ext cx="915988" cy="1408113"/>
            <a:chOff x="2514600" y="4419600"/>
            <a:chExt cx="915988" cy="1408112"/>
          </a:xfrm>
        </p:grpSpPr>
        <p:sp>
          <p:nvSpPr>
            <p:cNvPr id="28691" name="Line 16"/>
            <p:cNvSpPr>
              <a:spLocks noChangeShapeType="1"/>
            </p:cNvSpPr>
            <p:nvPr/>
          </p:nvSpPr>
          <p:spPr bwMode="auto">
            <a:xfrm>
              <a:off x="3041650" y="4430712"/>
              <a:ext cx="228600"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sp>
          <p:nvSpPr>
            <p:cNvPr id="28692" name="Line 17"/>
            <p:cNvSpPr>
              <a:spLocks noChangeShapeType="1"/>
            </p:cNvSpPr>
            <p:nvPr/>
          </p:nvSpPr>
          <p:spPr bwMode="auto">
            <a:xfrm>
              <a:off x="3041650" y="5421312"/>
              <a:ext cx="228600"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sp>
          <p:nvSpPr>
            <p:cNvPr id="28693" name="Line 18"/>
            <p:cNvSpPr>
              <a:spLocks noChangeShapeType="1"/>
            </p:cNvSpPr>
            <p:nvPr/>
          </p:nvSpPr>
          <p:spPr bwMode="auto">
            <a:xfrm flipH="1" flipV="1">
              <a:off x="3200400" y="4430712"/>
              <a:ext cx="0" cy="990600"/>
            </a:xfrm>
            <a:prstGeom prst="line">
              <a:avLst/>
            </a:prstGeom>
            <a:noFill/>
            <a:ln w="254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8694" name="Text Box 19"/>
            <p:cNvSpPr txBox="1">
              <a:spLocks noChangeArrowheads="1"/>
            </p:cNvSpPr>
            <p:nvPr/>
          </p:nvSpPr>
          <p:spPr bwMode="auto">
            <a:xfrm rot="-5400000">
              <a:off x="2486819" y="4750594"/>
              <a:ext cx="10318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3366FF"/>
                  </a:solidFill>
                  <a:latin typeface="Helvetica" charset="0"/>
                  <a:cs typeface="Helvetica" charset="0"/>
                </a:rPr>
                <a:t>timeout</a:t>
              </a:r>
            </a:p>
          </p:txBody>
        </p:sp>
        <p:sp>
          <p:nvSpPr>
            <p:cNvPr id="28695" name="Text Box 21"/>
            <p:cNvSpPr txBox="1">
              <a:spLocks noChangeArrowheads="1"/>
            </p:cNvSpPr>
            <p:nvPr/>
          </p:nvSpPr>
          <p:spPr bwMode="auto">
            <a:xfrm>
              <a:off x="2514600" y="5457825"/>
              <a:ext cx="91598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closed</a:t>
              </a:r>
            </a:p>
          </p:txBody>
        </p:sp>
      </p:grpSp>
      <p:sp>
        <p:nvSpPr>
          <p:cNvPr id="28685" name="Text Box 22"/>
          <p:cNvSpPr txBox="1">
            <a:spLocks noChangeArrowheads="1"/>
          </p:cNvSpPr>
          <p:nvPr/>
        </p:nvSpPr>
        <p:spPr bwMode="auto">
          <a:xfrm>
            <a:off x="2514600" y="2514600"/>
            <a:ext cx="7747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3366FF"/>
                </a:solidFill>
                <a:latin typeface="Helvetica" charset="0"/>
                <a:cs typeface="Helvetica" charset="0"/>
              </a:rPr>
              <a:t>close</a:t>
            </a:r>
          </a:p>
        </p:txBody>
      </p:sp>
      <p:sp>
        <p:nvSpPr>
          <p:cNvPr id="16402" name="Text Box 23"/>
          <p:cNvSpPr txBox="1">
            <a:spLocks noChangeArrowheads="1"/>
          </p:cNvSpPr>
          <p:nvPr/>
        </p:nvSpPr>
        <p:spPr bwMode="auto">
          <a:xfrm>
            <a:off x="7664450" y="3668713"/>
            <a:ext cx="7747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FF0000"/>
                </a:solidFill>
                <a:latin typeface="Helvetica" charset="0"/>
                <a:cs typeface="Helvetica" charset="0"/>
              </a:rPr>
              <a:t>close</a:t>
            </a:r>
          </a:p>
        </p:txBody>
      </p:sp>
      <p:sp>
        <p:nvSpPr>
          <p:cNvPr id="16403" name="Text Box 23"/>
          <p:cNvSpPr txBox="1">
            <a:spLocks noChangeArrowheads="1"/>
          </p:cNvSpPr>
          <p:nvPr/>
        </p:nvSpPr>
        <p:spPr bwMode="auto">
          <a:xfrm>
            <a:off x="7683500" y="4506913"/>
            <a:ext cx="91598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FF0000"/>
                </a:solidFill>
                <a:latin typeface="Helvetica" charset="0"/>
                <a:cs typeface="Helvetica" charset="0"/>
              </a:rPr>
              <a:t>closed</a:t>
            </a:r>
          </a:p>
        </p:txBody>
      </p:sp>
      <p:grpSp>
        <p:nvGrpSpPr>
          <p:cNvPr id="4" name="Group 3"/>
          <p:cNvGrpSpPr>
            <a:grpSpLocks/>
          </p:cNvGrpSpPr>
          <p:nvPr/>
        </p:nvGrpSpPr>
        <p:grpSpPr bwMode="auto">
          <a:xfrm>
            <a:off x="3352800" y="3236913"/>
            <a:ext cx="4346575" cy="625475"/>
            <a:chOff x="3352800" y="3236186"/>
            <a:chExt cx="4346575" cy="626201"/>
          </a:xfrm>
        </p:grpSpPr>
        <p:sp>
          <p:nvSpPr>
            <p:cNvPr id="28689" name="Line 8"/>
            <p:cNvSpPr>
              <a:spLocks noChangeShapeType="1"/>
            </p:cNvSpPr>
            <p:nvPr/>
          </p:nvSpPr>
          <p:spPr bwMode="auto">
            <a:xfrm flipH="1">
              <a:off x="3352800" y="3429000"/>
              <a:ext cx="4346575" cy="433387"/>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p>
          </p:txBody>
        </p:sp>
        <p:sp>
          <p:nvSpPr>
            <p:cNvPr id="28690" name="Text Box 6"/>
            <p:cNvSpPr txBox="1">
              <a:spLocks noChangeArrowheads="1"/>
            </p:cNvSpPr>
            <p:nvPr/>
          </p:nvSpPr>
          <p:spPr bwMode="auto">
            <a:xfrm>
              <a:off x="5257800" y="3236186"/>
              <a:ext cx="745818" cy="421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data</a:t>
              </a:r>
            </a:p>
          </p:txBody>
        </p:sp>
      </p:grpSp>
    </p:spTree>
    <p:extLst>
      <p:ext uri="{BB962C8B-B14F-4D97-AF65-F5344CB8AC3E}">
        <p14:creationId xmlns:p14="http://schemas.microsoft.com/office/powerpoint/2010/main" val="3857291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402"/>
                                        </p:tgtEl>
                                        <p:attrNameLst>
                                          <p:attrName>style.visibility</p:attrName>
                                        </p:attrNameLst>
                                      </p:cBhvr>
                                      <p:to>
                                        <p:strVal val="visible"/>
                                      </p:to>
                                    </p:set>
                                    <p:animEffect transition="in" filter="wipe(left)">
                                      <p:cBhvr>
                                        <p:cTn id="26" dur="500"/>
                                        <p:tgtEl>
                                          <p:spTgt spid="164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6403"/>
                                        </p:tgtEl>
                                        <p:attrNameLst>
                                          <p:attrName>style.visibility</p:attrName>
                                        </p:attrNameLst>
                                      </p:cBhvr>
                                      <p:to>
                                        <p:strVal val="visible"/>
                                      </p:to>
                                    </p:set>
                                    <p:animEffect transition="in" filter="wipe(left)">
                                      <p:cBhvr>
                                        <p:cTn id="35" dur="500"/>
                                        <p:tgtEl>
                                          <p:spTgt spid="1640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7419"/>
                                        </p:tgtEl>
                                        <p:attrNameLst>
                                          <p:attrName>style.visibility</p:attrName>
                                        </p:attrNameLst>
                                      </p:cBhvr>
                                      <p:to>
                                        <p:strVal val="visible"/>
                                      </p:to>
                                    </p:set>
                                    <p:animEffect transition="in" filter="wipe(down)">
                                      <p:cBhvr>
                                        <p:cTn id="43"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P spid="16402" grpId="0"/>
      <p:bldP spid="1640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229"/>
            <a:ext cx="7886700" cy="686884"/>
          </a:xfrm>
        </p:spPr>
        <p:txBody>
          <a:bodyPr>
            <a:noAutofit/>
          </a:bodyPr>
          <a:lstStyle/>
          <a:p>
            <a:pPr>
              <a:lnSpc>
                <a:spcPct val="85000"/>
              </a:lnSpc>
            </a:pPr>
            <a:r>
              <a:rPr lang="en-US" altLang="ko-KR" sz="2800" dirty="0" smtClean="0">
                <a:ea typeface="굴림" panose="020B0600000101010101" pitchFamily="34" charset="-127"/>
              </a:rPr>
              <a:t>Recall: Distributed </a:t>
            </a:r>
            <a:r>
              <a:rPr lang="en-US" altLang="ko-KR" sz="2800" dirty="0">
                <a:ea typeface="굴림" panose="020B0600000101010101" pitchFamily="34" charset="-127"/>
              </a:rPr>
              <a:t>System Protocols are </a:t>
            </a:r>
            <a:r>
              <a:rPr lang="en-US" altLang="ko-KR" sz="2800" dirty="0" smtClean="0">
                <a:ea typeface="굴림" panose="020B0600000101010101" pitchFamily="34" charset="-127"/>
              </a:rPr>
              <a:t/>
            </a:r>
            <a:br>
              <a:rPr lang="en-US" altLang="ko-KR" sz="2800" dirty="0" smtClean="0">
                <a:ea typeface="굴림" panose="020B0600000101010101" pitchFamily="34" charset="-127"/>
              </a:rPr>
            </a:br>
            <a:r>
              <a:rPr lang="en-US" altLang="ko-KR" sz="2800" dirty="0" smtClean="0">
                <a:ea typeface="굴림" panose="020B0600000101010101" pitchFamily="34" charset="-127"/>
              </a:rPr>
              <a:t>Built with </a:t>
            </a:r>
            <a:r>
              <a:rPr lang="en-US" altLang="ko-KR" sz="2800" dirty="0">
                <a:ea typeface="굴림" panose="020B0600000101010101" pitchFamily="34" charset="-127"/>
              </a:rPr>
              <a:t>Message Passing</a:t>
            </a:r>
          </a:p>
        </p:txBody>
      </p:sp>
      <p:sp>
        <p:nvSpPr>
          <p:cNvPr id="1016835" name="Rectangle 3"/>
          <p:cNvSpPr>
            <a:spLocks noGrp="1" noChangeArrowheads="1"/>
          </p:cNvSpPr>
          <p:nvPr>
            <p:ph type="body" idx="1"/>
          </p:nvPr>
        </p:nvSpPr>
        <p:spPr>
          <a:xfrm>
            <a:off x="171450" y="838200"/>
            <a:ext cx="8801100" cy="5721927"/>
          </a:xfrm>
        </p:spPr>
        <p:txBody>
          <a:bodyPr>
            <a:normAutofit/>
          </a:bodyPr>
          <a:lstStyle/>
          <a:p>
            <a:pPr>
              <a:lnSpc>
                <a:spcPct val="80000"/>
              </a:lnSpc>
              <a:spcBef>
                <a:spcPct val="10000"/>
              </a:spcBef>
            </a:pPr>
            <a:r>
              <a:rPr lang="en-US" altLang="ko-KR" dirty="0">
                <a:ea typeface="굴림" panose="020B0600000101010101" pitchFamily="34" charset="-127"/>
              </a:rPr>
              <a:t>How do you actually program a distributed application?</a:t>
            </a:r>
          </a:p>
          <a:p>
            <a:pPr lvl="1">
              <a:lnSpc>
                <a:spcPct val="80000"/>
              </a:lnSpc>
              <a:spcBef>
                <a:spcPct val="10000"/>
              </a:spcBef>
            </a:pPr>
            <a:r>
              <a:rPr lang="en-US" altLang="ko-KR" dirty="0">
                <a:ea typeface="굴림" panose="020B0600000101010101" pitchFamily="34" charset="-127"/>
              </a:rPr>
              <a:t>Multiple threads, running on different machines </a:t>
            </a:r>
          </a:p>
          <a:p>
            <a:pPr lvl="2">
              <a:lnSpc>
                <a:spcPct val="80000"/>
              </a:lnSpc>
              <a:spcBef>
                <a:spcPct val="10000"/>
              </a:spcBef>
            </a:pPr>
            <a:r>
              <a:rPr lang="en-US" altLang="ko-KR" dirty="0">
                <a:ea typeface="굴림" panose="020B0600000101010101" pitchFamily="34" charset="-127"/>
              </a:rPr>
              <a:t>How do they coordinate and communicate</a:t>
            </a:r>
          </a:p>
          <a:p>
            <a:pPr lvl="2">
              <a:lnSpc>
                <a:spcPct val="80000"/>
              </a:lnSpc>
              <a:spcBef>
                <a:spcPct val="10000"/>
              </a:spcBef>
            </a:pPr>
            <a:endParaRPr lang="en-US" altLang="ko-KR" dirty="0">
              <a:ea typeface="굴림" panose="020B0600000101010101" pitchFamily="34" charset="-127"/>
            </a:endParaRPr>
          </a:p>
          <a:p>
            <a:pPr lvl="2">
              <a:lnSpc>
                <a:spcPct val="80000"/>
              </a:lnSpc>
              <a:spcBef>
                <a:spcPct val="10000"/>
              </a:spcBef>
            </a:pPr>
            <a:endParaRPr lang="en-US" altLang="ko-KR" dirty="0">
              <a:ea typeface="굴림" panose="020B0600000101010101" pitchFamily="34" charset="-127"/>
            </a:endParaRPr>
          </a:p>
          <a:p>
            <a:pPr lvl="1">
              <a:lnSpc>
                <a:spcPct val="80000"/>
              </a:lnSpc>
              <a:spcBef>
                <a:spcPct val="10000"/>
              </a:spcBef>
            </a:pPr>
            <a:endParaRPr lang="en-US" altLang="ko-KR" dirty="0">
              <a:ea typeface="굴림" panose="020B0600000101010101" pitchFamily="34" charset="-127"/>
            </a:endParaRPr>
          </a:p>
          <a:p>
            <a:pPr lvl="1">
              <a:lnSpc>
                <a:spcPct val="80000"/>
              </a:lnSpc>
              <a:spcBef>
                <a:spcPct val="10000"/>
              </a:spcBef>
            </a:pPr>
            <a:endParaRPr lang="en-US" altLang="ko-KR" dirty="0">
              <a:ea typeface="굴림" panose="020B0600000101010101" pitchFamily="34" charset="-127"/>
            </a:endParaRPr>
          </a:p>
          <a:p>
            <a:pPr lvl="1">
              <a:lnSpc>
                <a:spcPct val="80000"/>
              </a:lnSpc>
              <a:spcBef>
                <a:spcPct val="10000"/>
              </a:spcBef>
            </a:pPr>
            <a:endParaRPr lang="en-US" altLang="ko-KR" dirty="0">
              <a:ea typeface="굴림" panose="020B0600000101010101" pitchFamily="34" charset="-127"/>
            </a:endParaRPr>
          </a:p>
          <a:p>
            <a:pPr lvl="1">
              <a:lnSpc>
                <a:spcPct val="80000"/>
              </a:lnSpc>
              <a:spcBef>
                <a:spcPct val="10000"/>
              </a:spcBef>
            </a:pPr>
            <a:r>
              <a:rPr lang="en-US" altLang="ko-KR" dirty="0">
                <a:ea typeface="굴림" panose="020B0600000101010101" pitchFamily="34" charset="-127"/>
              </a:rPr>
              <a:t>send/receive messages</a:t>
            </a:r>
          </a:p>
          <a:p>
            <a:pPr lvl="2">
              <a:lnSpc>
                <a:spcPct val="80000"/>
              </a:lnSpc>
              <a:spcBef>
                <a:spcPct val="10000"/>
              </a:spcBef>
            </a:pPr>
            <a:r>
              <a:rPr lang="en-US" altLang="ko-KR" dirty="0">
                <a:ea typeface="굴림" panose="020B0600000101010101" pitchFamily="34" charset="-127"/>
              </a:rPr>
              <a:t>Already atomic: no receiver gets portion of a message and two receivers cannot get same message</a:t>
            </a:r>
          </a:p>
          <a:p>
            <a:pPr>
              <a:lnSpc>
                <a:spcPct val="80000"/>
              </a:lnSpc>
              <a:spcBef>
                <a:spcPct val="10000"/>
              </a:spcBef>
            </a:pPr>
            <a:r>
              <a:rPr lang="en-US" altLang="ko-KR" dirty="0">
                <a:ea typeface="굴림" panose="020B0600000101010101" pitchFamily="34" charset="-127"/>
              </a:rPr>
              <a:t>Interface:</a:t>
            </a:r>
          </a:p>
          <a:p>
            <a:pPr lvl="1">
              <a:lnSpc>
                <a:spcPct val="80000"/>
              </a:lnSpc>
              <a:spcBef>
                <a:spcPct val="10000"/>
              </a:spcBef>
            </a:pPr>
            <a:r>
              <a:rPr lang="en-US" altLang="ko-KR" dirty="0">
                <a:ea typeface="굴림" panose="020B0600000101010101" pitchFamily="34" charset="-127"/>
              </a:rPr>
              <a:t>Mailbox: temporary holding area for messages</a:t>
            </a:r>
          </a:p>
          <a:p>
            <a:pPr lvl="2">
              <a:lnSpc>
                <a:spcPct val="80000"/>
              </a:lnSpc>
              <a:spcBef>
                <a:spcPct val="10000"/>
              </a:spcBef>
            </a:pPr>
            <a:r>
              <a:rPr lang="en-US" altLang="ko-KR" dirty="0">
                <a:ea typeface="굴림" panose="020B0600000101010101" pitchFamily="34" charset="-127"/>
              </a:rPr>
              <a:t>Includes both destination location and queue</a:t>
            </a:r>
          </a:p>
          <a:p>
            <a:pPr lvl="1">
              <a:lnSpc>
                <a:spcPct val="80000"/>
              </a:lnSpc>
              <a:spcBef>
                <a:spcPct val="10000"/>
              </a:spcBef>
            </a:pPr>
            <a:r>
              <a:rPr lang="en-US" altLang="ko-KR" dirty="0">
                <a:latin typeface="Courier New" panose="02070309020205020404" pitchFamily="49" charset="0"/>
                <a:ea typeface="굴림" panose="020B0600000101010101" pitchFamily="34" charset="-127"/>
              </a:rPr>
              <a:t>Send(</a:t>
            </a:r>
            <a:r>
              <a:rPr lang="en-US" altLang="ko-KR" dirty="0" err="1">
                <a:latin typeface="Courier New" panose="02070309020205020404" pitchFamily="49" charset="0"/>
                <a:ea typeface="굴림" panose="020B0600000101010101" pitchFamily="34" charset="-127"/>
              </a:rPr>
              <a:t>message,mbox</a:t>
            </a:r>
            <a:r>
              <a:rPr lang="en-US" altLang="ko-KR" dirty="0">
                <a:latin typeface="Courier New" panose="02070309020205020404" pitchFamily="49" charset="0"/>
                <a:ea typeface="굴림" panose="020B0600000101010101" pitchFamily="34" charset="-127"/>
              </a:rPr>
              <a:t>)</a:t>
            </a:r>
          </a:p>
          <a:p>
            <a:pPr lvl="2">
              <a:lnSpc>
                <a:spcPct val="80000"/>
              </a:lnSpc>
              <a:spcBef>
                <a:spcPct val="10000"/>
              </a:spcBef>
            </a:pPr>
            <a:r>
              <a:rPr lang="en-US" altLang="ko-KR" dirty="0">
                <a:ea typeface="굴림" panose="020B0600000101010101" pitchFamily="34" charset="-127"/>
              </a:rPr>
              <a:t>Send message to remote mailbox identified by </a:t>
            </a:r>
            <a:r>
              <a:rPr lang="en-US" altLang="ko-KR" dirty="0" err="1">
                <a:latin typeface="Courier New" panose="02070309020205020404" pitchFamily="49" charset="0"/>
                <a:ea typeface="굴림" panose="020B0600000101010101" pitchFamily="34" charset="-127"/>
              </a:rPr>
              <a:t>mbox</a:t>
            </a:r>
            <a:endParaRPr lang="en-US" altLang="ko-KR" dirty="0">
              <a:latin typeface="Courier New" panose="02070309020205020404" pitchFamily="49" charset="0"/>
              <a:ea typeface="굴림" panose="020B0600000101010101" pitchFamily="34" charset="-127"/>
            </a:endParaRPr>
          </a:p>
          <a:p>
            <a:pPr lvl="1">
              <a:lnSpc>
                <a:spcPct val="80000"/>
              </a:lnSpc>
              <a:spcBef>
                <a:spcPct val="10000"/>
              </a:spcBef>
            </a:pPr>
            <a:r>
              <a:rPr lang="en-US" altLang="ko-KR" dirty="0">
                <a:latin typeface="Courier New" panose="02070309020205020404" pitchFamily="49" charset="0"/>
                <a:ea typeface="굴림" panose="020B0600000101010101" pitchFamily="34" charset="-127"/>
              </a:rPr>
              <a:t>Receive(</a:t>
            </a:r>
            <a:r>
              <a:rPr lang="en-US" altLang="ko-KR" dirty="0" err="1">
                <a:latin typeface="Courier New" panose="02070309020205020404" pitchFamily="49" charset="0"/>
                <a:ea typeface="굴림" panose="020B0600000101010101" pitchFamily="34" charset="-127"/>
              </a:rPr>
              <a:t>buffer,mbox</a:t>
            </a:r>
            <a:r>
              <a:rPr lang="en-US" altLang="ko-KR" dirty="0">
                <a:latin typeface="Courier New" panose="02070309020205020404" pitchFamily="49" charset="0"/>
                <a:ea typeface="굴림" panose="020B0600000101010101" pitchFamily="34" charset="-127"/>
              </a:rPr>
              <a:t>)</a:t>
            </a:r>
          </a:p>
          <a:p>
            <a:pPr lvl="2">
              <a:lnSpc>
                <a:spcPct val="80000"/>
              </a:lnSpc>
              <a:spcBef>
                <a:spcPct val="10000"/>
              </a:spcBef>
            </a:pPr>
            <a:r>
              <a:rPr lang="en-US" altLang="ko-KR" dirty="0">
                <a:ea typeface="굴림" panose="020B0600000101010101" pitchFamily="34" charset="-127"/>
              </a:rPr>
              <a:t>Wait until </a:t>
            </a:r>
            <a:r>
              <a:rPr lang="en-US" altLang="ko-KR" dirty="0" err="1">
                <a:latin typeface="Courier New" panose="02070309020205020404" pitchFamily="49" charset="0"/>
                <a:ea typeface="굴림" panose="020B0600000101010101" pitchFamily="34" charset="-127"/>
              </a:rPr>
              <a:t>mbox</a:t>
            </a:r>
            <a:r>
              <a:rPr lang="en-US" altLang="ko-KR" dirty="0">
                <a:ea typeface="굴림" panose="020B0600000101010101" pitchFamily="34" charset="-127"/>
              </a:rPr>
              <a:t> has message, copy into buffer, and return</a:t>
            </a:r>
          </a:p>
          <a:p>
            <a:pPr lvl="2">
              <a:lnSpc>
                <a:spcPct val="80000"/>
              </a:lnSpc>
              <a:spcBef>
                <a:spcPct val="10000"/>
              </a:spcBef>
            </a:pPr>
            <a:r>
              <a:rPr lang="en-US" altLang="ko-KR" dirty="0">
                <a:ea typeface="굴림" panose="020B0600000101010101" pitchFamily="34" charset="-127"/>
              </a:rPr>
              <a:t>If threads sleeping on this </a:t>
            </a:r>
            <a:r>
              <a:rPr lang="en-US" altLang="ko-KR" dirty="0" err="1">
                <a:ea typeface="굴림" panose="020B0600000101010101" pitchFamily="34" charset="-127"/>
              </a:rPr>
              <a:t>mbox</a:t>
            </a:r>
            <a:r>
              <a:rPr lang="en-US" altLang="ko-KR" dirty="0">
                <a:ea typeface="굴림" panose="020B0600000101010101" pitchFamily="34" charset="-127"/>
              </a:rPr>
              <a:t>, wake up one of them</a:t>
            </a:r>
          </a:p>
        </p:txBody>
      </p:sp>
      <p:grpSp>
        <p:nvGrpSpPr>
          <p:cNvPr id="1016836" name="Group 4"/>
          <p:cNvGrpSpPr>
            <a:grpSpLocks/>
          </p:cNvGrpSpPr>
          <p:nvPr/>
        </p:nvGrpSpPr>
        <p:grpSpPr bwMode="auto">
          <a:xfrm>
            <a:off x="1447800" y="1835728"/>
            <a:ext cx="6556375" cy="1304925"/>
            <a:chOff x="576" y="1626"/>
            <a:chExt cx="4130" cy="822"/>
          </a:xfrm>
        </p:grpSpPr>
        <p:sp>
          <p:nvSpPr>
            <p:cNvPr id="19462" name="AutoShape 5"/>
            <p:cNvSpPr>
              <a:spLocks noChangeArrowheads="1"/>
            </p:cNvSpPr>
            <p:nvPr/>
          </p:nvSpPr>
          <p:spPr bwMode="auto">
            <a:xfrm>
              <a:off x="1538"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9463" name="AutoShape 6"/>
            <p:cNvSpPr>
              <a:spLocks noChangeArrowheads="1"/>
            </p:cNvSpPr>
            <p:nvPr/>
          </p:nvSpPr>
          <p:spPr bwMode="auto">
            <a:xfrm>
              <a:off x="3382"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9464" name="Cloud"/>
            <p:cNvSpPr>
              <a:spLocks noChangeAspect="1" noEditPoints="1" noChangeArrowheads="1"/>
            </p:cNvSpPr>
            <p:nvPr/>
          </p:nvSpPr>
          <p:spPr bwMode="auto">
            <a:xfrm>
              <a:off x="1898" y="1626"/>
              <a:ext cx="1444" cy="822"/>
            </a:xfrm>
            <a:custGeom>
              <a:avLst/>
              <a:gdLst>
                <a:gd name="T0" fmla="*/ 4 w 21600"/>
                <a:gd name="T1" fmla="*/ 411 h 21600"/>
                <a:gd name="T2" fmla="*/ 722 w 21600"/>
                <a:gd name="T3" fmla="*/ 821 h 21600"/>
                <a:gd name="T4" fmla="*/ 1443 w 21600"/>
                <a:gd name="T5" fmla="*/ 411 h 21600"/>
                <a:gd name="T6" fmla="*/ 722 w 21600"/>
                <a:gd name="T7" fmla="*/ 47 h 21600"/>
                <a:gd name="T8" fmla="*/ 0 60000 65536"/>
                <a:gd name="T9" fmla="*/ 0 60000 65536"/>
                <a:gd name="T10" fmla="*/ 0 60000 65536"/>
                <a:gd name="T11" fmla="*/ 0 60000 65536"/>
                <a:gd name="T12" fmla="*/ 2977 w 21600"/>
                <a:gd name="T13" fmla="*/ 3258 h 21600"/>
                <a:gd name="T14" fmla="*/ 17083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p>
          </p:txBody>
        </p:sp>
        <p:pic>
          <p:nvPicPr>
            <p:cNvPr id="1946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1776"/>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 y="1782"/>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 Box 10"/>
            <p:cNvSpPr txBox="1">
              <a:spLocks noChangeArrowheads="1"/>
            </p:cNvSpPr>
            <p:nvPr/>
          </p:nvSpPr>
          <p:spPr bwMode="auto">
            <a:xfrm>
              <a:off x="2191" y="1937"/>
              <a:ext cx="831"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Network</a:t>
              </a:r>
            </a:p>
          </p:txBody>
        </p:sp>
        <p:sp>
          <p:nvSpPr>
            <p:cNvPr id="19468" name="Text Box 11"/>
            <p:cNvSpPr txBox="1">
              <a:spLocks noChangeArrowheads="1"/>
            </p:cNvSpPr>
            <p:nvPr/>
          </p:nvSpPr>
          <p:spPr bwMode="auto">
            <a:xfrm rot="5400000">
              <a:off x="1159" y="1928"/>
              <a:ext cx="529"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Send</a:t>
              </a:r>
            </a:p>
          </p:txBody>
        </p:sp>
        <p:sp>
          <p:nvSpPr>
            <p:cNvPr id="19469" name="Text Box 12"/>
            <p:cNvSpPr txBox="1">
              <a:spLocks noChangeArrowheads="1"/>
            </p:cNvSpPr>
            <p:nvPr/>
          </p:nvSpPr>
          <p:spPr bwMode="auto">
            <a:xfrm rot="5400000">
              <a:off x="3499" y="1914"/>
              <a:ext cx="746"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Receive</a:t>
              </a:r>
            </a:p>
          </p:txBody>
        </p:sp>
      </p:grpSp>
    </p:spTree>
    <p:extLst>
      <p:ext uri="{BB962C8B-B14F-4D97-AF65-F5344CB8AC3E}">
        <p14:creationId xmlns:p14="http://schemas.microsoft.com/office/powerpoint/2010/main" val="39379452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t>Remote Procedure Call (RPC)</a:t>
            </a:r>
            <a:endParaRPr lang="en-US" altLang="ko-KR" dirty="0"/>
          </a:p>
        </p:txBody>
      </p:sp>
      <p:sp>
        <p:nvSpPr>
          <p:cNvPr id="994307" name="Rectangle 3"/>
          <p:cNvSpPr>
            <a:spLocks noGrp="1" noChangeArrowheads="1"/>
          </p:cNvSpPr>
          <p:nvPr>
            <p:ph type="body" idx="1"/>
          </p:nvPr>
        </p:nvSpPr>
        <p:spPr>
          <a:xfrm>
            <a:off x="152400" y="838200"/>
            <a:ext cx="8534400" cy="5486400"/>
          </a:xfrm>
        </p:spPr>
        <p:txBody>
          <a:bodyPr/>
          <a:lstStyle/>
          <a:p>
            <a:r>
              <a:rPr lang="en-US" altLang="ko-KR" dirty="0" smtClean="0"/>
              <a:t>Raw messaging is a bit too low-level for programming</a:t>
            </a:r>
          </a:p>
          <a:p>
            <a:pPr lvl="1"/>
            <a:r>
              <a:rPr lang="en-US" altLang="ko-KR" dirty="0" smtClean="0"/>
              <a:t>Must wrap up information into message at source</a:t>
            </a:r>
          </a:p>
          <a:p>
            <a:pPr lvl="1"/>
            <a:r>
              <a:rPr lang="en-US" altLang="ko-KR" dirty="0" smtClean="0"/>
              <a:t>Must decide what to do with message at destination</a:t>
            </a:r>
          </a:p>
          <a:p>
            <a:pPr lvl="1"/>
            <a:r>
              <a:rPr lang="en-US" altLang="ko-KR" dirty="0" smtClean="0"/>
              <a:t>May need to sit and wait for multiple messages to arrive</a:t>
            </a:r>
          </a:p>
          <a:p>
            <a:pPr lvl="1"/>
            <a:r>
              <a:rPr lang="en-US" altLang="ko-KR" dirty="0" smtClean="0">
                <a:solidFill>
                  <a:srgbClr val="FF0000"/>
                </a:solidFill>
              </a:rPr>
              <a:t>And – what about machines with different byte order </a:t>
            </a:r>
            <a:br>
              <a:rPr lang="en-US" altLang="ko-KR" dirty="0" smtClean="0">
                <a:solidFill>
                  <a:srgbClr val="FF0000"/>
                </a:solidFill>
              </a:rPr>
            </a:br>
            <a:r>
              <a:rPr lang="en-US" altLang="ko-KR" dirty="0" smtClean="0">
                <a:solidFill>
                  <a:srgbClr val="FF0000"/>
                </a:solidFill>
              </a:rPr>
              <a:t>(“</a:t>
            </a:r>
            <a:r>
              <a:rPr lang="en-US" altLang="ko-KR" dirty="0" err="1" smtClean="0">
                <a:solidFill>
                  <a:srgbClr val="FF0000"/>
                </a:solidFill>
              </a:rPr>
              <a:t>BigEndian</a:t>
            </a:r>
            <a:r>
              <a:rPr lang="en-US" altLang="ko-KR" dirty="0" smtClean="0">
                <a:solidFill>
                  <a:srgbClr val="FF0000"/>
                </a:solidFill>
              </a:rPr>
              <a:t>” vs “</a:t>
            </a:r>
            <a:r>
              <a:rPr lang="en-US" altLang="ko-KR" dirty="0" err="1" smtClean="0">
                <a:solidFill>
                  <a:srgbClr val="FF0000"/>
                </a:solidFill>
              </a:rPr>
              <a:t>LittleEndian</a:t>
            </a:r>
            <a:r>
              <a:rPr lang="en-US" altLang="ko-KR" dirty="0" smtClean="0">
                <a:solidFill>
                  <a:srgbClr val="FF0000"/>
                </a:solidFill>
              </a:rPr>
              <a:t>”)</a:t>
            </a:r>
          </a:p>
          <a:p>
            <a:pPr lvl="1"/>
            <a:endParaRPr lang="en-US" altLang="ko-KR" dirty="0" smtClean="0"/>
          </a:p>
          <a:p>
            <a:r>
              <a:rPr lang="en-US" altLang="ko-KR" dirty="0" smtClean="0"/>
              <a:t>Another option: Remote Procedure Call (RPC)</a:t>
            </a:r>
          </a:p>
          <a:p>
            <a:pPr lvl="1"/>
            <a:r>
              <a:rPr lang="en-US" altLang="ko-KR" dirty="0" smtClean="0"/>
              <a:t>Calls a procedure on a remote machine</a:t>
            </a:r>
          </a:p>
          <a:p>
            <a:pPr lvl="1"/>
            <a:r>
              <a:rPr lang="en-US" altLang="ko-KR" dirty="0" smtClean="0"/>
              <a:t>Client calls: </a:t>
            </a:r>
            <a:br>
              <a:rPr lang="en-US" altLang="ko-KR" dirty="0" smtClean="0"/>
            </a:br>
            <a:r>
              <a:rPr lang="en-US" altLang="ko-KR" dirty="0" smtClean="0"/>
              <a:t>	</a:t>
            </a:r>
            <a:r>
              <a:rPr lang="en-US" altLang="ko-KR" b="1" dirty="0" err="1" smtClean="0">
                <a:latin typeface="Courier New" panose="02070309020205020404" pitchFamily="49" charset="0"/>
                <a:cs typeface="Courier New" panose="02070309020205020404" pitchFamily="49" charset="0"/>
              </a:rPr>
              <a:t>remoteFileSystem</a:t>
            </a:r>
            <a:r>
              <a:rPr lang="en-US" altLang="ko-KR" b="1" dirty="0" err="1" smtClean="0">
                <a:latin typeface="Courier New" panose="02070309020205020404" pitchFamily="49" charset="0"/>
                <a:cs typeface="Courier New" panose="02070309020205020404" pitchFamily="49" charset="0"/>
                <a:sym typeface="Symbol" panose="05050102010706020507" pitchFamily="18" charset="2"/>
              </a:rPr>
              <a:t>Read</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a:t>
            </a:r>
            <a:r>
              <a:rPr lang="en-US" b="1" dirty="0" smtClean="0">
                <a:latin typeface="Courier New" panose="02070309020205020404" pitchFamily="49" charset="0"/>
                <a:cs typeface="Courier New" panose="02070309020205020404" pitchFamily="49" charset="0"/>
              </a:rPr>
              <a:t>"</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rutabaga</a:t>
            </a:r>
            <a:r>
              <a:rPr lang="en-US" b="1" dirty="0" smtClean="0">
                <a:latin typeface="Courier New" panose="02070309020205020404" pitchFamily="49" charset="0"/>
                <a:cs typeface="Courier New" panose="02070309020205020404" pitchFamily="49" charset="0"/>
              </a:rPr>
              <a:t>"</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a:t>
            </a:r>
          </a:p>
          <a:p>
            <a:pPr lvl="1"/>
            <a:r>
              <a:rPr lang="en-US" altLang="ko-KR" dirty="0" smtClean="0"/>
              <a:t>Translated automatically into call on server:</a:t>
            </a:r>
            <a:br>
              <a:rPr lang="en-US" altLang="ko-KR" dirty="0" smtClean="0"/>
            </a:br>
            <a:r>
              <a:rPr lang="en-US" altLang="ko-KR" dirty="0" smtClean="0"/>
              <a:t>	</a:t>
            </a:r>
            <a:r>
              <a:rPr lang="en-US" altLang="ko-KR" b="1" dirty="0" err="1" smtClean="0">
                <a:latin typeface="Courier New" panose="02070309020205020404" pitchFamily="49" charset="0"/>
                <a:cs typeface="Courier New" panose="02070309020205020404" pitchFamily="49" charset="0"/>
              </a:rPr>
              <a:t>fileSys</a:t>
            </a:r>
            <a:r>
              <a:rPr lang="en-US" altLang="ko-KR" b="1" dirty="0" err="1" smtClean="0">
                <a:latin typeface="Courier New" panose="02070309020205020404" pitchFamily="49" charset="0"/>
                <a:cs typeface="Courier New" panose="02070309020205020404" pitchFamily="49" charset="0"/>
                <a:sym typeface="Symbol" panose="05050102010706020507" pitchFamily="18" charset="2"/>
              </a:rPr>
              <a:t>Read</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a:t>
            </a:r>
            <a:r>
              <a:rPr lang="en-US" b="1" dirty="0" smtClean="0">
                <a:latin typeface="Courier New" panose="02070309020205020404" pitchFamily="49" charset="0"/>
                <a:cs typeface="Courier New" panose="02070309020205020404" pitchFamily="49" charset="0"/>
              </a:rPr>
              <a:t>"</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rutabaga</a:t>
            </a:r>
            <a:r>
              <a:rPr lang="en-US" b="1" dirty="0" smtClean="0">
                <a:latin typeface="Courier New" panose="02070309020205020404" pitchFamily="49" charset="0"/>
                <a:cs typeface="Courier New" panose="02070309020205020404" pitchFamily="49" charset="0"/>
              </a:rPr>
              <a:t>"</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a:t>
            </a:r>
            <a:endParaRPr lang="en-US" altLang="ko-KR" b="1"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41069810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430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4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smtClean="0">
                <a:ea typeface="굴림" panose="020B0600000101010101" pitchFamily="34" charset="-127"/>
              </a:rPr>
              <a:t>Recall: Network Layering</a:t>
            </a:r>
          </a:p>
        </p:txBody>
      </p:sp>
      <p:sp>
        <p:nvSpPr>
          <p:cNvPr id="1055747" name="Rectangle 3"/>
          <p:cNvSpPr>
            <a:spLocks noGrp="1" noChangeArrowheads="1"/>
          </p:cNvSpPr>
          <p:nvPr>
            <p:ph type="body" idx="1"/>
          </p:nvPr>
        </p:nvSpPr>
        <p:spPr>
          <a:xfrm>
            <a:off x="152400" y="685800"/>
            <a:ext cx="8991600" cy="5715000"/>
          </a:xfrm>
        </p:spPr>
        <p:txBody>
          <a:bodyPr/>
          <a:lstStyle/>
          <a:p>
            <a:pPr>
              <a:lnSpc>
                <a:spcPct val="80000"/>
              </a:lnSpc>
              <a:spcBef>
                <a:spcPct val="20000"/>
              </a:spcBef>
            </a:pPr>
            <a:r>
              <a:rPr lang="en-US" altLang="ko-KR" dirty="0" smtClean="0">
                <a:solidFill>
                  <a:schemeClr val="hlink"/>
                </a:solidFill>
                <a:ea typeface="굴림" panose="020B0600000101010101" pitchFamily="34" charset="-127"/>
              </a:rPr>
              <a:t>Layering:</a:t>
            </a:r>
            <a:r>
              <a:rPr lang="en-US" altLang="ko-KR" dirty="0" smtClean="0">
                <a:ea typeface="굴림" panose="020B0600000101010101" pitchFamily="34" charset="-127"/>
              </a:rPr>
              <a:t> building complex services from simpler ones</a:t>
            </a:r>
          </a:p>
          <a:p>
            <a:pPr lvl="1">
              <a:lnSpc>
                <a:spcPct val="80000"/>
              </a:lnSpc>
              <a:spcBef>
                <a:spcPct val="20000"/>
              </a:spcBef>
            </a:pPr>
            <a:r>
              <a:rPr lang="en-US" altLang="ko-KR" dirty="0" smtClean="0">
                <a:ea typeface="굴림" panose="020B0600000101010101" pitchFamily="34" charset="-127"/>
              </a:rPr>
              <a:t>Each layer provides services needed by higher layers by utilizing services provided by lower layers</a:t>
            </a:r>
          </a:p>
          <a:p>
            <a:pPr>
              <a:lnSpc>
                <a:spcPct val="80000"/>
              </a:lnSpc>
              <a:spcBef>
                <a:spcPct val="20000"/>
              </a:spcBef>
            </a:pPr>
            <a:r>
              <a:rPr lang="en-US" altLang="ko-KR" dirty="0" smtClean="0">
                <a:ea typeface="굴림" panose="020B0600000101010101" pitchFamily="34" charset="-127"/>
              </a:rPr>
              <a:t>The physical/link layer is pretty limited</a:t>
            </a:r>
          </a:p>
          <a:p>
            <a:pPr lvl="1">
              <a:lnSpc>
                <a:spcPct val="80000"/>
              </a:lnSpc>
              <a:spcBef>
                <a:spcPct val="20000"/>
              </a:spcBef>
            </a:pPr>
            <a:r>
              <a:rPr lang="en-US" altLang="ko-KR" dirty="0" smtClean="0">
                <a:ea typeface="굴림" panose="020B0600000101010101" pitchFamily="34" charset="-127"/>
              </a:rPr>
              <a:t>Packets are of limited size (called the “</a:t>
            </a:r>
            <a:r>
              <a:rPr lang="en-US" altLang="ko-KR" dirty="0" smtClean="0">
                <a:solidFill>
                  <a:srgbClr val="FF0000"/>
                </a:solidFill>
                <a:ea typeface="굴림" panose="020B0600000101010101" pitchFamily="34" charset="-127"/>
              </a:rPr>
              <a:t>Maximum Transfer Unit </a:t>
            </a:r>
            <a:r>
              <a:rPr lang="en-US" altLang="ko-KR" dirty="0" smtClean="0">
                <a:ea typeface="굴림" panose="020B0600000101010101" pitchFamily="34" charset="-127"/>
              </a:rPr>
              <a:t>or MTU: often 200-1500 bytes in size)</a:t>
            </a:r>
          </a:p>
          <a:p>
            <a:pPr lvl="1">
              <a:lnSpc>
                <a:spcPct val="80000"/>
              </a:lnSpc>
              <a:spcBef>
                <a:spcPct val="20000"/>
              </a:spcBef>
            </a:pPr>
            <a:r>
              <a:rPr lang="en-US" altLang="ko-KR" dirty="0" smtClean="0">
                <a:ea typeface="굴림" panose="020B0600000101010101" pitchFamily="34" charset="-127"/>
              </a:rPr>
              <a:t>Routing is limited to within a physical link (wire) or perhaps through a switch</a:t>
            </a:r>
          </a:p>
          <a:p>
            <a:pPr>
              <a:lnSpc>
                <a:spcPct val="80000"/>
              </a:lnSpc>
              <a:spcBef>
                <a:spcPct val="20000"/>
              </a:spcBef>
            </a:pPr>
            <a:r>
              <a:rPr lang="en-US" altLang="ko-KR" dirty="0" smtClean="0">
                <a:ea typeface="굴림" panose="020B0600000101010101" pitchFamily="34" charset="-127"/>
              </a:rPr>
              <a:t>Our goal in the following is to show how to construct a secure, ordered, message service routed to anywhere:</a:t>
            </a: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p:txBody>
      </p:sp>
      <p:graphicFrame>
        <p:nvGraphicFramePr>
          <p:cNvPr id="1055748" name="Group 4"/>
          <p:cNvGraphicFramePr>
            <a:graphicFrameLocks noGrp="1"/>
          </p:cNvGraphicFramePr>
          <p:nvPr>
            <p:ph idx="4294967295"/>
            <p:extLst/>
          </p:nvPr>
        </p:nvGraphicFramePr>
        <p:xfrm>
          <a:off x="1295400" y="3886200"/>
          <a:ext cx="6477000" cy="2870200"/>
        </p:xfrm>
        <a:graphic>
          <a:graphicData uri="http://schemas.openxmlformats.org/drawingml/2006/table">
            <a:tbl>
              <a:tblPr/>
              <a:tblGrid>
                <a:gridCol w="323850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tblGrid>
              <a:tr h="519229">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Physical Reality: Packets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Abstraction: Messages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Limited Size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Arbitrary Size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smtClean="0">
                          <a:ln>
                            <a:noFill/>
                          </a:ln>
                          <a:solidFill>
                            <a:schemeClr val="tx1"/>
                          </a:solidFill>
                          <a:effectLst/>
                          <a:latin typeface="Gill Sans"/>
                          <a:ea typeface="굴림" charset="-127"/>
                        </a:rPr>
                        <a:t>Unordered (sometimes)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Ordered</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Unreliable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Reliable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Machine-to-machine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Process-to-process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Only on local area net</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Routed anywhere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Asynchronous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Synchronous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Insecure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smtClean="0">
                          <a:ln>
                            <a:noFill/>
                          </a:ln>
                          <a:solidFill>
                            <a:schemeClr val="tx1"/>
                          </a:solidFill>
                          <a:effectLst/>
                          <a:latin typeface="Gill Sans"/>
                          <a:ea typeface="굴림" charset="-127"/>
                        </a:rPr>
                        <a:t>Secure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222079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57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5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5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57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5747">
                                            <p:txEl>
                                              <p:pRg st="5" end="5"/>
                                            </p:txEl>
                                          </p:spTgt>
                                        </p:tgtEl>
                                        <p:attrNameLst>
                                          <p:attrName>style.visibility</p:attrName>
                                        </p:attrNameLst>
                                      </p:cBhvr>
                                      <p:to>
                                        <p:strVal val="visible"/>
                                      </p:to>
                                    </p:set>
                                  </p:childTnLst>
                                </p:cTn>
                              </p:par>
                              <p:par>
                                <p:cTn id="21" presetID="2" presetClass="entr" presetSubtype="2" fill="hold" nodeType="withEffect">
                                  <p:stCondLst>
                                    <p:cond delay="0"/>
                                  </p:stCondLst>
                                  <p:childTnLst>
                                    <p:set>
                                      <p:cBhvr>
                                        <p:cTn id="22" dur="1" fill="hold">
                                          <p:stCondLst>
                                            <p:cond delay="0"/>
                                          </p:stCondLst>
                                        </p:cTn>
                                        <p:tgtEl>
                                          <p:spTgt spid="1055748"/>
                                        </p:tgtEl>
                                        <p:attrNameLst>
                                          <p:attrName>style.visibility</p:attrName>
                                        </p:attrNameLst>
                                      </p:cBhvr>
                                      <p:to>
                                        <p:strVal val="visible"/>
                                      </p:to>
                                    </p:set>
                                    <p:anim calcmode="lin" valueType="num">
                                      <p:cBhvr additive="base">
                                        <p:cTn id="23" dur="500" fill="hold"/>
                                        <p:tgtEl>
                                          <p:spTgt spid="1055748"/>
                                        </p:tgtEl>
                                        <p:attrNameLst>
                                          <p:attrName>ppt_x</p:attrName>
                                        </p:attrNameLst>
                                      </p:cBhvr>
                                      <p:tavLst>
                                        <p:tav tm="0">
                                          <p:val>
                                            <p:strVal val="1+#ppt_w/2"/>
                                          </p:val>
                                        </p:tav>
                                        <p:tav tm="100000">
                                          <p:val>
                                            <p:strVal val="#ppt_x"/>
                                          </p:val>
                                        </p:tav>
                                      </p:tavLst>
                                    </p:anim>
                                    <p:anim calcmode="lin" valueType="num">
                                      <p:cBhvr additive="base">
                                        <p:cTn id="24" dur="500" fill="hold"/>
                                        <p:tgtEl>
                                          <p:spTgt spid="1055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326034" y="1346288"/>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endParaRPr lang="en-US" altLang="en-US" dirty="0" smtClean="0">
              <a:latin typeface="Gill Sans MT" panose="020B0502020104020203" pitchFamily="34" charset="77"/>
            </a:endParaRPr>
          </a:p>
          <a:p>
            <a:r>
              <a:rPr lang="en-US" altLang="en-US" dirty="0" smtClean="0">
                <a:latin typeface="Courier" pitchFamily="2" charset="0"/>
              </a:rPr>
              <a:t>r = f(v1, v2);</a:t>
            </a:r>
            <a:endParaRPr lang="en-US" altLang="en-US" dirty="0">
              <a:latin typeface="Courier" pitchFamily="2" charset="0"/>
            </a:endParaRPr>
          </a:p>
        </p:txBody>
      </p:sp>
      <p:sp>
        <p:nvSpPr>
          <p:cNvPr id="996357" name="Rectangle 5"/>
          <p:cNvSpPr>
            <a:spLocks noChangeArrowheads="1"/>
          </p:cNvSpPr>
          <p:nvPr/>
        </p:nvSpPr>
        <p:spPr bwMode="auto">
          <a:xfrm>
            <a:off x="326034" y="4263092"/>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3180447" y="1619255"/>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3180447"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5605162" y="2341569"/>
            <a:ext cx="1076324"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71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3180447" y="4719644"/>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3180447"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393" name="Group 41"/>
          <p:cNvGrpSpPr>
            <a:grpSpLocks/>
          </p:cNvGrpSpPr>
          <p:nvPr/>
        </p:nvGrpSpPr>
        <p:grpSpPr bwMode="auto">
          <a:xfrm>
            <a:off x="4622198" y="919167"/>
            <a:ext cx="1076324" cy="1727200"/>
            <a:chOff x="2395" y="496"/>
            <a:chExt cx="678" cy="1088"/>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95" y="496"/>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996389" name="Text Box 37"/>
          <p:cNvSpPr txBox="1">
            <a:spLocks noChangeArrowheads="1"/>
          </p:cNvSpPr>
          <p:nvPr/>
        </p:nvSpPr>
        <p:spPr bwMode="auto">
          <a:xfrm>
            <a:off x="4516747" y="4079778"/>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4417766" y="2633667"/>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5605162" y="4779971"/>
            <a:ext cx="1076324"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49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5605162" y="5465773"/>
            <a:ext cx="1076324" cy="428626"/>
            <a:chOff x="3024" y="1392"/>
            <a:chExt cx="110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71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14" name="Group 13">
            <a:extLst>
              <a:ext uri="{FF2B5EF4-FFF2-40B4-BE49-F238E27FC236}">
                <a16:creationId xmlns:a16="http://schemas.microsoft.com/office/drawing/2014/main" id="{59A9A392-4367-F741-AB0F-96771D96DD22}"/>
              </a:ext>
            </a:extLst>
          </p:cNvPr>
          <p:cNvGrpSpPr/>
          <p:nvPr/>
        </p:nvGrpSpPr>
        <p:grpSpPr>
          <a:xfrm>
            <a:off x="4417410" y="1655767"/>
            <a:ext cx="3278790" cy="4891091"/>
            <a:chOff x="4338511" y="1655767"/>
            <a:chExt cx="3278790" cy="4891091"/>
          </a:xfrm>
        </p:grpSpPr>
        <p:grpSp>
          <p:nvGrpSpPr>
            <p:cNvPr id="996394" name="Group 42"/>
            <p:cNvGrpSpPr>
              <a:grpSpLocks/>
            </p:cNvGrpSpPr>
            <p:nvPr/>
          </p:nvGrpSpPr>
          <p:grpSpPr bwMode="auto">
            <a:xfrm>
              <a:off x="5526263" y="1655767"/>
              <a:ext cx="1076324" cy="428625"/>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8" name="Text Box 18"/>
              <p:cNvSpPr txBox="1">
                <a:spLocks noChangeArrowheads="1"/>
              </p:cNvSpPr>
              <p:nvPr/>
            </p:nvSpPr>
            <p:spPr bwMode="auto">
              <a:xfrm>
                <a:off x="3265" y="960"/>
                <a:ext cx="49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996398" name="Group 46"/>
            <p:cNvGrpSpPr>
              <a:grpSpLocks/>
            </p:cNvGrpSpPr>
            <p:nvPr/>
          </p:nvGrpSpPr>
          <p:grpSpPr bwMode="auto">
            <a:xfrm>
              <a:off x="4338511" y="4856170"/>
              <a:ext cx="1406526" cy="1690688"/>
              <a:chOff x="2339" y="2448"/>
              <a:chExt cx="886" cy="1065"/>
            </a:xfrm>
          </p:grpSpPr>
          <p:sp>
            <p:nvSpPr>
              <p:cNvPr id="30749" name="Rectangle 7"/>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30750" name="Text Box 39"/>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grpSp>
          <p:nvGrpSpPr>
            <p:cNvPr id="13" name="Group 12">
              <a:extLst>
                <a:ext uri="{FF2B5EF4-FFF2-40B4-BE49-F238E27FC236}">
                  <a16:creationId xmlns:a16="http://schemas.microsoft.com/office/drawing/2014/main" id="{A9725089-7EED-3F41-BDED-EA8D88BC7605}"/>
                </a:ext>
              </a:extLst>
            </p:cNvPr>
            <p:cNvGrpSpPr/>
            <p:nvPr/>
          </p:nvGrpSpPr>
          <p:grpSpPr>
            <a:xfrm>
              <a:off x="5619274" y="2032005"/>
              <a:ext cx="1998027" cy="3429005"/>
              <a:chOff x="6145387" y="2036767"/>
              <a:chExt cx="922338" cy="3429005"/>
            </a:xfrm>
          </p:grpSpPr>
          <p:sp>
            <p:nvSpPr>
              <p:cNvPr id="9" name="Arc 8">
                <a:extLst>
                  <a:ext uri="{FF2B5EF4-FFF2-40B4-BE49-F238E27FC236}">
                    <a16:creationId xmlns:a16="http://schemas.microsoft.com/office/drawing/2014/main" id="{97A46BE8-4480-E446-942D-0531131E86DF}"/>
                  </a:ext>
                </a:extLst>
              </p:cNvPr>
              <p:cNvSpPr/>
              <p:nvPr/>
            </p:nvSpPr>
            <p:spPr>
              <a:xfrm>
                <a:off x="6153325" y="2036767"/>
                <a:ext cx="914400" cy="914400"/>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a:extLst>
                  <a:ext uri="{FF2B5EF4-FFF2-40B4-BE49-F238E27FC236}">
                    <a16:creationId xmlns:a16="http://schemas.microsoft.com/office/drawing/2014/main" id="{AE445430-9F76-4543-9E71-820330F37D5A}"/>
                  </a:ext>
                </a:extLst>
              </p:cNvPr>
              <p:cNvSpPr/>
              <p:nvPr/>
            </p:nvSpPr>
            <p:spPr>
              <a:xfrm flipV="1">
                <a:off x="6145387" y="4551372"/>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318CC6F-F657-D44D-A4BF-ABB3D41897A1}"/>
                  </a:ext>
                </a:extLst>
              </p:cNvPr>
              <p:cNvCxnSpPr>
                <a:cxnSpLocks/>
              </p:cNvCxnSpPr>
              <p:nvPr/>
            </p:nvCxnSpPr>
            <p:spPr>
              <a:xfrm flipH="1">
                <a:off x="7056869" y="2493967"/>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6F831CF8-2330-C54B-80BC-A10BDFDA9DBC}"/>
              </a:ext>
            </a:extLst>
          </p:cNvPr>
          <p:cNvGrpSpPr/>
          <p:nvPr/>
        </p:nvGrpSpPr>
        <p:grpSpPr>
          <a:xfrm flipV="1">
            <a:off x="6047326" y="2357079"/>
            <a:ext cx="1211014" cy="2820285"/>
            <a:chOff x="6147330" y="2110907"/>
            <a:chExt cx="922407" cy="3384340"/>
          </a:xfrm>
        </p:grpSpPr>
        <p:sp>
          <p:nvSpPr>
            <p:cNvPr id="72" name="Arc 71">
              <a:extLst>
                <a:ext uri="{FF2B5EF4-FFF2-40B4-BE49-F238E27FC236}">
                  <a16:creationId xmlns:a16="http://schemas.microsoft.com/office/drawing/2014/main" id="{E5A77661-B1E6-EA4B-BAA5-9A3A36CFB824}"/>
                </a:ext>
              </a:extLst>
            </p:cNvPr>
            <p:cNvSpPr/>
            <p:nvPr/>
          </p:nvSpPr>
          <p:spPr>
            <a:xfrm>
              <a:off x="6153325" y="2110907"/>
              <a:ext cx="914400" cy="914401"/>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924A51D0-8723-564C-9EFF-5A2187EAABB9}"/>
                </a:ext>
              </a:extLst>
            </p:cNvPr>
            <p:cNvSpPr/>
            <p:nvPr/>
          </p:nvSpPr>
          <p:spPr>
            <a:xfrm flipV="1">
              <a:off x="6147330" y="4580847"/>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D31F54E-99B6-8345-91CE-2C6FCD38D459}"/>
                </a:ext>
              </a:extLst>
            </p:cNvPr>
            <p:cNvCxnSpPr>
              <a:cxnSpLocks/>
            </p:cNvCxnSpPr>
            <p:nvPr/>
          </p:nvCxnSpPr>
          <p:spPr>
            <a:xfrm flipH="1">
              <a:off x="7066819" y="2568108"/>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Title 4"/>
          <p:cNvSpPr>
            <a:spLocks noGrp="1"/>
          </p:cNvSpPr>
          <p:nvPr>
            <p:ph type="title"/>
          </p:nvPr>
        </p:nvSpPr>
        <p:spPr/>
        <p:txBody>
          <a:bodyPr/>
          <a:lstStyle/>
          <a:p>
            <a:r>
              <a:rPr lang="en-US" altLang="ko-KR" dirty="0">
                <a:ea typeface="굴림" panose="020B0600000101010101" pitchFamily="34" charset="-127"/>
              </a:rPr>
              <a:t>RPC Concept</a:t>
            </a:r>
            <a:endParaRPr lang="en-US" dirty="0"/>
          </a:p>
        </p:txBody>
      </p:sp>
    </p:spTree>
    <p:extLst>
      <p:ext uri="{BB962C8B-B14F-4D97-AF65-F5344CB8AC3E}">
        <p14:creationId xmlns:p14="http://schemas.microsoft.com/office/powerpoint/2010/main" val="586856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6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6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9639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9640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963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9640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9639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96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89" grpId="0"/>
      <p:bldP spid="9963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358348" y="1346288"/>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p>
          <a:p>
            <a:r>
              <a:rPr lang="en-US" altLang="en-US" dirty="0">
                <a:latin typeface="Courier" pitchFamily="2" charset="0"/>
              </a:rPr>
              <a:t>r = f(v1, v2);</a:t>
            </a:r>
          </a:p>
          <a:p>
            <a:endParaRPr lang="en-US" altLang="en-US" dirty="0">
              <a:latin typeface="Gill Sans MT" panose="020B0502020104020203" pitchFamily="34" charset="77"/>
            </a:endParaRPr>
          </a:p>
        </p:txBody>
      </p:sp>
      <p:sp>
        <p:nvSpPr>
          <p:cNvPr id="996357" name="Rectangle 5"/>
          <p:cNvSpPr>
            <a:spLocks noChangeArrowheads="1"/>
          </p:cNvSpPr>
          <p:nvPr/>
        </p:nvSpPr>
        <p:spPr bwMode="auto">
          <a:xfrm>
            <a:off x="358348" y="4263092"/>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3212761" y="1619255"/>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3212761"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5637476" y="2341569"/>
            <a:ext cx="1541462"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71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3212761" y="4719644"/>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3212761"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sp>
        <p:nvSpPr>
          <p:cNvPr id="996389" name="Text Box 37"/>
          <p:cNvSpPr txBox="1">
            <a:spLocks noChangeArrowheads="1"/>
          </p:cNvSpPr>
          <p:nvPr/>
        </p:nvSpPr>
        <p:spPr bwMode="auto">
          <a:xfrm>
            <a:off x="4549061" y="4079778"/>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4450080" y="2633667"/>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5637476" y="4779971"/>
            <a:ext cx="1579562"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49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5637476" y="5465773"/>
            <a:ext cx="1579562" cy="428626"/>
            <a:chOff x="3024" y="1392"/>
            <a:chExt cx="110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71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sp>
        <p:nvSpPr>
          <p:cNvPr id="46" name="Line 63">
            <a:extLst>
              <a:ext uri="{FF2B5EF4-FFF2-40B4-BE49-F238E27FC236}">
                <a16:creationId xmlns:a16="http://schemas.microsoft.com/office/drawing/2014/main" id="{E9091C48-727B-FF4C-9338-13F7DE6A442E}"/>
              </a:ext>
            </a:extLst>
          </p:cNvPr>
          <p:cNvSpPr>
            <a:spLocks noChangeShapeType="1"/>
          </p:cNvSpPr>
          <p:nvPr/>
        </p:nvSpPr>
        <p:spPr bwMode="auto">
          <a:xfrm>
            <a:off x="381000" y="3747580"/>
            <a:ext cx="8534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pic>
        <p:nvPicPr>
          <p:cNvPr id="47" name="Picture 58">
            <a:extLst>
              <a:ext uri="{FF2B5EF4-FFF2-40B4-BE49-F238E27FC236}">
                <a16:creationId xmlns:a16="http://schemas.microsoft.com/office/drawing/2014/main" id="{105857A9-5C3D-6649-B72F-8F7F302A11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04" y="5641983"/>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 Box 64">
            <a:extLst>
              <a:ext uri="{FF2B5EF4-FFF2-40B4-BE49-F238E27FC236}">
                <a16:creationId xmlns:a16="http://schemas.microsoft.com/office/drawing/2014/main" id="{E8B75330-E9AE-5941-879E-6D70185DF432}"/>
              </a:ext>
            </a:extLst>
          </p:cNvPr>
          <p:cNvSpPr txBox="1">
            <a:spLocks noChangeArrowheads="1"/>
          </p:cNvSpPr>
          <p:nvPr/>
        </p:nvSpPr>
        <p:spPr bwMode="auto">
          <a:xfrm>
            <a:off x="423951" y="3290380"/>
            <a:ext cx="155553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Machine A</a:t>
            </a:r>
          </a:p>
        </p:txBody>
      </p:sp>
      <p:sp>
        <p:nvSpPr>
          <p:cNvPr id="49" name="Text Box 65">
            <a:extLst>
              <a:ext uri="{FF2B5EF4-FFF2-40B4-BE49-F238E27FC236}">
                <a16:creationId xmlns:a16="http://schemas.microsoft.com/office/drawing/2014/main" id="{C2C55C82-93D6-8C43-85AF-ABB9574C6845}"/>
              </a:ext>
            </a:extLst>
          </p:cNvPr>
          <p:cNvSpPr txBox="1">
            <a:spLocks noChangeArrowheads="1"/>
          </p:cNvSpPr>
          <p:nvPr/>
        </p:nvSpPr>
        <p:spPr bwMode="auto">
          <a:xfrm>
            <a:off x="452526" y="3823780"/>
            <a:ext cx="156130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Machine B</a:t>
            </a:r>
          </a:p>
        </p:txBody>
      </p:sp>
      <p:pic>
        <p:nvPicPr>
          <p:cNvPr id="50" name="Picture 58">
            <a:extLst>
              <a:ext uri="{FF2B5EF4-FFF2-40B4-BE49-F238E27FC236}">
                <a16:creationId xmlns:a16="http://schemas.microsoft.com/office/drawing/2014/main" id="{96EB117C-320E-9144-BA7D-AC86F41B90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7" y="2452742"/>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a:extLst>
              <a:ext uri="{FF2B5EF4-FFF2-40B4-BE49-F238E27FC236}">
                <a16:creationId xmlns:a16="http://schemas.microsoft.com/office/drawing/2014/main" id="{68E95F41-6943-9942-AE67-EFBBF8A77E0B}"/>
              </a:ext>
            </a:extLst>
          </p:cNvPr>
          <p:cNvGrpSpPr/>
          <p:nvPr/>
        </p:nvGrpSpPr>
        <p:grpSpPr>
          <a:xfrm>
            <a:off x="6864183" y="1884373"/>
            <a:ext cx="1905000" cy="3814084"/>
            <a:chOff x="6864183" y="1884373"/>
            <a:chExt cx="1905000" cy="3814084"/>
          </a:xfrm>
        </p:grpSpPr>
        <p:sp>
          <p:nvSpPr>
            <p:cNvPr id="57" name="Cloud">
              <a:extLst>
                <a:ext uri="{FF2B5EF4-FFF2-40B4-BE49-F238E27FC236}">
                  <a16:creationId xmlns:a16="http://schemas.microsoft.com/office/drawing/2014/main" id="{BC5C2870-3BD3-164F-B9E0-B88CB3E8A344}"/>
                </a:ext>
              </a:extLst>
            </p:cNvPr>
            <p:cNvSpPr>
              <a:spLocks noChangeAspect="1" noEditPoints="1" noChangeArrowheads="1"/>
            </p:cNvSpPr>
            <p:nvPr/>
          </p:nvSpPr>
          <p:spPr bwMode="auto">
            <a:xfrm>
              <a:off x="6864183" y="2814647"/>
              <a:ext cx="1905000" cy="1904983"/>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MT" panose="020B0502020104020203" pitchFamily="34" charset="77"/>
              </a:endParaRPr>
            </a:p>
          </p:txBody>
        </p:sp>
        <p:sp>
          <p:nvSpPr>
            <p:cNvPr id="58" name="Rectangle 8">
              <a:extLst>
                <a:ext uri="{FF2B5EF4-FFF2-40B4-BE49-F238E27FC236}">
                  <a16:creationId xmlns:a16="http://schemas.microsoft.com/office/drawing/2014/main" id="{89C9F35A-EFD0-D140-BE97-1728EC6F139C}"/>
                </a:ext>
              </a:extLst>
            </p:cNvPr>
            <p:cNvSpPr>
              <a:spLocks noChangeArrowheads="1"/>
            </p:cNvSpPr>
            <p:nvPr/>
          </p:nvSpPr>
          <p:spPr bwMode="auto">
            <a:xfrm>
              <a:off x="7245183" y="1884373"/>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MT" panose="020B0502020104020203" pitchFamily="34" charset="77"/>
                </a:rPr>
                <a:t>Packet</a:t>
              </a:r>
            </a:p>
            <a:p>
              <a:r>
                <a:rPr lang="en-US" altLang="en-US" sz="2000" dirty="0">
                  <a:latin typeface="Gill Sans MT" panose="020B0502020104020203" pitchFamily="34" charset="77"/>
                </a:rPr>
                <a:t>Handler</a:t>
              </a:r>
            </a:p>
          </p:txBody>
        </p:sp>
        <p:sp>
          <p:nvSpPr>
            <p:cNvPr id="59" name="Rectangle 10">
              <a:extLst>
                <a:ext uri="{FF2B5EF4-FFF2-40B4-BE49-F238E27FC236}">
                  <a16:creationId xmlns:a16="http://schemas.microsoft.com/office/drawing/2014/main" id="{DCF1CBD8-125E-3F4F-B680-71EBD600B1C4}"/>
                </a:ext>
              </a:extLst>
            </p:cNvPr>
            <p:cNvSpPr>
              <a:spLocks noChangeArrowheads="1"/>
            </p:cNvSpPr>
            <p:nvPr/>
          </p:nvSpPr>
          <p:spPr bwMode="auto">
            <a:xfrm>
              <a:off x="7245183" y="4784057"/>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MT" panose="020B0502020104020203" pitchFamily="34" charset="77"/>
                </a:rPr>
                <a:t>Packet</a:t>
              </a:r>
            </a:p>
            <a:p>
              <a:r>
                <a:rPr lang="en-US" altLang="en-US" sz="2000">
                  <a:latin typeface="Gill Sans MT" panose="020B0502020104020203" pitchFamily="34" charset="77"/>
                </a:rPr>
                <a:t>Handler</a:t>
              </a:r>
            </a:p>
          </p:txBody>
        </p:sp>
        <p:grpSp>
          <p:nvGrpSpPr>
            <p:cNvPr id="60" name="Group 43">
              <a:extLst>
                <a:ext uri="{FF2B5EF4-FFF2-40B4-BE49-F238E27FC236}">
                  <a16:creationId xmlns:a16="http://schemas.microsoft.com/office/drawing/2014/main" id="{4220BAD3-6CCF-EB4E-B52D-C85956A117D0}"/>
                </a:ext>
              </a:extLst>
            </p:cNvPr>
            <p:cNvGrpSpPr>
              <a:grpSpLocks/>
            </p:cNvGrpSpPr>
            <p:nvPr/>
          </p:nvGrpSpPr>
          <p:grpSpPr bwMode="auto">
            <a:xfrm>
              <a:off x="7894477" y="2798773"/>
              <a:ext cx="428626" cy="2057397"/>
              <a:chOff x="4537" y="1584"/>
              <a:chExt cx="270" cy="864"/>
            </a:xfrm>
          </p:grpSpPr>
          <p:sp>
            <p:nvSpPr>
              <p:cNvPr id="61" name="Text Box 34">
                <a:extLst>
                  <a:ext uri="{FF2B5EF4-FFF2-40B4-BE49-F238E27FC236}">
                    <a16:creationId xmlns:a16="http://schemas.microsoft.com/office/drawing/2014/main" id="{41A45217-74F9-E945-BCCC-8385BDCC6CCA}"/>
                  </a:ext>
                </a:extLst>
              </p:cNvPr>
              <p:cNvSpPr txBox="1">
                <a:spLocks noChangeArrowheads="1"/>
              </p:cNvSpPr>
              <p:nvPr/>
            </p:nvSpPr>
            <p:spPr bwMode="auto">
              <a:xfrm rot="5400000">
                <a:off x="4341" y="1899"/>
                <a:ext cx="662"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2" name="Line 32">
                <a:extLst>
                  <a:ext uri="{FF2B5EF4-FFF2-40B4-BE49-F238E27FC236}">
                    <a16:creationId xmlns:a16="http://schemas.microsoft.com/office/drawing/2014/main" id="{A401B393-1DBF-8D48-B5AE-74525F4966B4}"/>
                  </a:ext>
                </a:extLst>
              </p:cNvPr>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nvGrpSpPr>
            <p:cNvPr id="63" name="Group 44">
              <a:extLst>
                <a:ext uri="{FF2B5EF4-FFF2-40B4-BE49-F238E27FC236}">
                  <a16:creationId xmlns:a16="http://schemas.microsoft.com/office/drawing/2014/main" id="{B8733D72-0C26-4D4C-81B3-8FACCBFC5838}"/>
                </a:ext>
              </a:extLst>
            </p:cNvPr>
            <p:cNvGrpSpPr>
              <a:grpSpLocks/>
            </p:cNvGrpSpPr>
            <p:nvPr/>
          </p:nvGrpSpPr>
          <p:grpSpPr bwMode="auto">
            <a:xfrm>
              <a:off x="7235664" y="2798773"/>
              <a:ext cx="428626" cy="1981198"/>
              <a:chOff x="4122" y="1584"/>
              <a:chExt cx="270" cy="864"/>
            </a:xfrm>
          </p:grpSpPr>
          <p:sp>
            <p:nvSpPr>
              <p:cNvPr id="64" name="Text Box 35">
                <a:extLst>
                  <a:ext uri="{FF2B5EF4-FFF2-40B4-BE49-F238E27FC236}">
                    <a16:creationId xmlns:a16="http://schemas.microsoft.com/office/drawing/2014/main" id="{439A18F6-A006-9343-99FE-66103056479E}"/>
                  </a:ext>
                </a:extLst>
              </p:cNvPr>
              <p:cNvSpPr txBox="1">
                <a:spLocks noChangeArrowheads="1"/>
              </p:cNvSpPr>
              <p:nvPr/>
            </p:nvSpPr>
            <p:spPr bwMode="auto">
              <a:xfrm rot="16200000">
                <a:off x="3926" y="1897"/>
                <a:ext cx="662"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5" name="Line 33">
                <a:extLst>
                  <a:ext uri="{FF2B5EF4-FFF2-40B4-BE49-F238E27FC236}">
                    <a16:creationId xmlns:a16="http://schemas.microsoft.com/office/drawing/2014/main" id="{873DBE94-6BB0-C640-B272-678B85E77CEE}"/>
                  </a:ext>
                </a:extLst>
              </p:cNvPr>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sp>
        <p:nvSpPr>
          <p:cNvPr id="67" name="Rectangle 7">
            <a:extLst>
              <a:ext uri="{FF2B5EF4-FFF2-40B4-BE49-F238E27FC236}">
                <a16:creationId xmlns:a16="http://schemas.microsoft.com/office/drawing/2014/main" id="{97000CFA-28E7-0C4B-A6EC-E03066E83B74}"/>
              </a:ext>
            </a:extLst>
          </p:cNvPr>
          <p:cNvSpPr>
            <a:spLocks noChangeArrowheads="1"/>
          </p:cNvSpPr>
          <p:nvPr/>
        </p:nvSpPr>
        <p:spPr bwMode="auto">
          <a:xfrm>
            <a:off x="4622762" y="4856170"/>
            <a:ext cx="1030288" cy="914400"/>
          </a:xfrm>
          <a:prstGeom prst="rect">
            <a:avLst/>
          </a:prstGeom>
          <a:solidFill>
            <a:schemeClr val="accent4">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68" name="Text Box 39">
            <a:extLst>
              <a:ext uri="{FF2B5EF4-FFF2-40B4-BE49-F238E27FC236}">
                <a16:creationId xmlns:a16="http://schemas.microsoft.com/office/drawing/2014/main" id="{56139D46-43A8-A248-8EB7-2261F7ED5740}"/>
              </a:ext>
            </a:extLst>
          </p:cNvPr>
          <p:cNvSpPr txBox="1">
            <a:spLocks noChangeArrowheads="1"/>
          </p:cNvSpPr>
          <p:nvPr/>
        </p:nvSpPr>
        <p:spPr bwMode="auto">
          <a:xfrm>
            <a:off x="4449724" y="5780095"/>
            <a:ext cx="1406526" cy="7667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nvGrpSpPr>
          <p:cNvPr id="70" name="Group 42">
            <a:extLst>
              <a:ext uri="{FF2B5EF4-FFF2-40B4-BE49-F238E27FC236}">
                <a16:creationId xmlns:a16="http://schemas.microsoft.com/office/drawing/2014/main" id="{BF56F71D-D971-9142-86D1-6DEA8703AA9A}"/>
              </a:ext>
            </a:extLst>
          </p:cNvPr>
          <p:cNvGrpSpPr>
            <a:grpSpLocks/>
          </p:cNvGrpSpPr>
          <p:nvPr/>
        </p:nvGrpSpPr>
        <p:grpSpPr bwMode="auto">
          <a:xfrm>
            <a:off x="5637476" y="1655767"/>
            <a:ext cx="1579562" cy="428625"/>
            <a:chOff x="3024" y="960"/>
            <a:chExt cx="1104" cy="270"/>
          </a:xfrm>
        </p:grpSpPr>
        <p:sp>
          <p:nvSpPr>
            <p:cNvPr id="82" name="Line 13">
              <a:extLst>
                <a:ext uri="{FF2B5EF4-FFF2-40B4-BE49-F238E27FC236}">
                  <a16:creationId xmlns:a16="http://schemas.microsoft.com/office/drawing/2014/main" id="{27AACBEF-0749-9A46-9DD9-604A71810B18}"/>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3" name="Text Box 18">
              <a:extLst>
                <a:ext uri="{FF2B5EF4-FFF2-40B4-BE49-F238E27FC236}">
                  <a16:creationId xmlns:a16="http://schemas.microsoft.com/office/drawing/2014/main" id="{379EFD7D-25C6-DD4D-97A7-5AFCF0EC3613}"/>
                </a:ext>
              </a:extLst>
            </p:cNvPr>
            <p:cNvSpPr txBox="1">
              <a:spLocks noChangeArrowheads="1"/>
            </p:cNvSpPr>
            <p:nvPr/>
          </p:nvSpPr>
          <p:spPr bwMode="auto">
            <a:xfrm>
              <a:off x="3265" y="960"/>
              <a:ext cx="49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75" name="Group 46">
            <a:extLst>
              <a:ext uri="{FF2B5EF4-FFF2-40B4-BE49-F238E27FC236}">
                <a16:creationId xmlns:a16="http://schemas.microsoft.com/office/drawing/2014/main" id="{169696BD-6426-1E4B-A1AF-3F899BFB307E}"/>
              </a:ext>
            </a:extLst>
          </p:cNvPr>
          <p:cNvGrpSpPr>
            <a:grpSpLocks/>
          </p:cNvGrpSpPr>
          <p:nvPr/>
        </p:nvGrpSpPr>
        <p:grpSpPr bwMode="auto">
          <a:xfrm>
            <a:off x="4460874" y="4856170"/>
            <a:ext cx="1406526" cy="1690688"/>
            <a:chOff x="2339" y="2448"/>
            <a:chExt cx="886" cy="1065"/>
          </a:xfrm>
        </p:grpSpPr>
        <p:sp>
          <p:nvSpPr>
            <p:cNvPr id="80" name="Rectangle 7">
              <a:extLst>
                <a:ext uri="{FF2B5EF4-FFF2-40B4-BE49-F238E27FC236}">
                  <a16:creationId xmlns:a16="http://schemas.microsoft.com/office/drawing/2014/main" id="{8FCF7A81-77AE-B647-9533-CD5357DC530A}"/>
                </a:ext>
              </a:extLst>
            </p:cNvPr>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81" name="Text Box 39">
              <a:extLst>
                <a:ext uri="{FF2B5EF4-FFF2-40B4-BE49-F238E27FC236}">
                  <a16:creationId xmlns:a16="http://schemas.microsoft.com/office/drawing/2014/main" id="{5EAFB67C-7D90-7F46-B5F0-C89169273970}"/>
                </a:ext>
              </a:extLst>
            </p:cNvPr>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6" name="Title 5"/>
          <p:cNvSpPr>
            <a:spLocks noGrp="1"/>
          </p:cNvSpPr>
          <p:nvPr>
            <p:ph type="title"/>
          </p:nvPr>
        </p:nvSpPr>
        <p:spPr/>
        <p:txBody>
          <a:bodyPr/>
          <a:lstStyle/>
          <a:p>
            <a:r>
              <a:rPr lang="en-US" altLang="ko-KR" dirty="0">
                <a:ea typeface="굴림" panose="020B0600000101010101" pitchFamily="34" charset="-127"/>
              </a:rPr>
              <a:t>RPC Information Flow</a:t>
            </a:r>
            <a:endParaRPr lang="en-US" dirty="0"/>
          </a:p>
        </p:txBody>
      </p:sp>
      <p:grpSp>
        <p:nvGrpSpPr>
          <p:cNvPr id="996393" name="Group 41"/>
          <p:cNvGrpSpPr>
            <a:grpSpLocks/>
          </p:cNvGrpSpPr>
          <p:nvPr/>
        </p:nvGrpSpPr>
        <p:grpSpPr bwMode="auto">
          <a:xfrm>
            <a:off x="4638676" y="977905"/>
            <a:ext cx="1076324" cy="1668463"/>
            <a:chOff x="2370" y="533"/>
            <a:chExt cx="678" cy="1051"/>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70" y="533"/>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Tree>
    <p:extLst>
      <p:ext uri="{BB962C8B-B14F-4D97-AF65-F5344CB8AC3E}">
        <p14:creationId xmlns:p14="http://schemas.microsoft.com/office/powerpoint/2010/main" val="53213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t>RPC Implementation</a:t>
            </a:r>
            <a:endParaRPr lang="en-US" altLang="ko-KR" dirty="0"/>
          </a:p>
        </p:txBody>
      </p:sp>
      <p:sp>
        <p:nvSpPr>
          <p:cNvPr id="994307" name="Rectangle 3"/>
          <p:cNvSpPr>
            <a:spLocks noGrp="1" noChangeArrowheads="1"/>
          </p:cNvSpPr>
          <p:nvPr>
            <p:ph type="body" idx="1"/>
          </p:nvPr>
        </p:nvSpPr>
        <p:spPr>
          <a:xfrm>
            <a:off x="152400" y="838200"/>
            <a:ext cx="8686800" cy="5486400"/>
          </a:xfrm>
        </p:spPr>
        <p:txBody>
          <a:bodyPr/>
          <a:lstStyle/>
          <a:p>
            <a:r>
              <a:rPr lang="en-US" altLang="ko-KR" dirty="0" smtClean="0">
                <a:sym typeface="Symbol" panose="05050102010706020507" pitchFamily="18" charset="2"/>
              </a:rPr>
              <a:t>Request-response message passing (under covers!)</a:t>
            </a:r>
          </a:p>
          <a:p>
            <a:r>
              <a:rPr lang="en-US" altLang="ko-KR" dirty="0" smtClean="0">
                <a:sym typeface="Symbol" panose="05050102010706020507" pitchFamily="18" charset="2"/>
              </a:rPr>
              <a:t>“Stub” provides glue on client/server</a:t>
            </a:r>
          </a:p>
          <a:p>
            <a:pPr lvl="1"/>
            <a:r>
              <a:rPr lang="en-US" altLang="ko-KR" dirty="0" smtClean="0">
                <a:sym typeface="Symbol" panose="05050102010706020507" pitchFamily="18" charset="2"/>
              </a:rPr>
              <a:t>Client stub is responsible for “marshalling” arguments and “</a:t>
            </a:r>
            <a:r>
              <a:rPr lang="en-US" altLang="ko-KR" dirty="0" err="1" smtClean="0">
                <a:sym typeface="Symbol" panose="05050102010706020507" pitchFamily="18" charset="2"/>
              </a:rPr>
              <a:t>unmarshalling</a:t>
            </a:r>
            <a:r>
              <a:rPr lang="en-US" altLang="ko-KR" dirty="0" smtClean="0">
                <a:sym typeface="Symbol" panose="05050102010706020507" pitchFamily="18" charset="2"/>
              </a:rPr>
              <a:t>” the return values</a:t>
            </a:r>
          </a:p>
          <a:p>
            <a:pPr lvl="1"/>
            <a:r>
              <a:rPr lang="en-US" altLang="ko-KR" dirty="0" smtClean="0">
                <a:sym typeface="Symbol" panose="05050102010706020507" pitchFamily="18" charset="2"/>
              </a:rPr>
              <a:t>Server-side stub is responsible for “</a:t>
            </a:r>
            <a:r>
              <a:rPr lang="en-US" altLang="ko-KR" dirty="0" err="1" smtClean="0">
                <a:sym typeface="Symbol" panose="05050102010706020507" pitchFamily="18" charset="2"/>
              </a:rPr>
              <a:t>unmarshalling</a:t>
            </a:r>
            <a:r>
              <a:rPr lang="en-US" altLang="ko-KR" dirty="0" smtClean="0">
                <a:sym typeface="Symbol" panose="05050102010706020507" pitchFamily="18" charset="2"/>
              </a:rPr>
              <a:t>” arguments and “marshalling” the return values.</a:t>
            </a:r>
          </a:p>
          <a:p>
            <a:pPr lvl="2"/>
            <a:endParaRPr lang="en-US" altLang="ko-KR" dirty="0" smtClean="0">
              <a:sym typeface="Symbol" panose="05050102010706020507" pitchFamily="18" charset="2"/>
            </a:endParaRPr>
          </a:p>
          <a:p>
            <a:r>
              <a:rPr lang="en-US" altLang="ko-KR" dirty="0" smtClean="0">
                <a:solidFill>
                  <a:srgbClr val="FF0000"/>
                </a:solidFill>
                <a:sym typeface="Symbol" panose="05050102010706020507" pitchFamily="18" charset="2"/>
              </a:rPr>
              <a:t>Marshalling</a:t>
            </a:r>
            <a:r>
              <a:rPr lang="en-US" altLang="ko-KR" dirty="0" smtClean="0">
                <a:sym typeface="Symbol" panose="05050102010706020507" pitchFamily="18" charset="2"/>
              </a:rPr>
              <a:t> involves (depending on system)</a:t>
            </a:r>
          </a:p>
          <a:p>
            <a:pPr lvl="1"/>
            <a:r>
              <a:rPr lang="en-US" altLang="ko-KR" dirty="0" smtClean="0">
                <a:sym typeface="Symbol" panose="05050102010706020507" pitchFamily="18" charset="2"/>
              </a:rPr>
              <a:t>Converting values to a canonical form, serializing objects, copying arguments passed by reference, etc. </a:t>
            </a:r>
            <a:endParaRPr lang="en-US" altLang="ko-KR" dirty="0">
              <a:sym typeface="Symbol" panose="05050102010706020507" pitchFamily="18" charset="2"/>
            </a:endParaRPr>
          </a:p>
        </p:txBody>
      </p:sp>
    </p:spTree>
    <p:extLst>
      <p:ext uri="{BB962C8B-B14F-4D97-AF65-F5344CB8AC3E}">
        <p14:creationId xmlns:p14="http://schemas.microsoft.com/office/powerpoint/2010/main" val="29873005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43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mtClean="0"/>
              <a:t>RPC Details (1/3)</a:t>
            </a:r>
            <a:endParaRPr lang="en-US" altLang="ko-KR" dirty="0"/>
          </a:p>
        </p:txBody>
      </p:sp>
      <p:sp>
        <p:nvSpPr>
          <p:cNvPr id="997379" name="Rectangle 3"/>
          <p:cNvSpPr>
            <a:spLocks noGrp="1" noChangeArrowheads="1"/>
          </p:cNvSpPr>
          <p:nvPr>
            <p:ph type="body" idx="1"/>
          </p:nvPr>
        </p:nvSpPr>
        <p:spPr>
          <a:xfrm>
            <a:off x="0" y="685800"/>
            <a:ext cx="9220200" cy="5562600"/>
          </a:xfrm>
        </p:spPr>
        <p:txBody>
          <a:bodyPr>
            <a:normAutofit/>
          </a:bodyPr>
          <a:lstStyle/>
          <a:p>
            <a:r>
              <a:rPr lang="en-US" altLang="ko-KR" dirty="0" smtClean="0"/>
              <a:t>Equivalence with regular procedure call</a:t>
            </a:r>
          </a:p>
          <a:p>
            <a:pPr lvl="1"/>
            <a:r>
              <a:rPr lang="en-US" altLang="ko-KR" dirty="0" smtClean="0"/>
              <a:t>Parameters</a:t>
            </a:r>
            <a:r>
              <a:rPr lang="en-US" altLang="ko-KR" dirty="0" smtClean="0">
                <a:sym typeface="Symbol" panose="05050102010706020507" pitchFamily="18" charset="2"/>
              </a:rPr>
              <a:t> Request Message</a:t>
            </a:r>
          </a:p>
          <a:p>
            <a:pPr lvl="1"/>
            <a:r>
              <a:rPr lang="en-US" altLang="ko-KR" dirty="0" smtClean="0">
                <a:sym typeface="Symbol" panose="05050102010706020507" pitchFamily="18" charset="2"/>
              </a:rPr>
              <a:t>Result  Reply message</a:t>
            </a:r>
          </a:p>
          <a:p>
            <a:pPr lvl="1"/>
            <a:r>
              <a:rPr lang="en-US" altLang="ko-KR" dirty="0" smtClean="0">
                <a:sym typeface="Symbol" panose="05050102010706020507" pitchFamily="18" charset="2"/>
              </a:rPr>
              <a:t>Name of Procedure: Passed in request message</a:t>
            </a:r>
          </a:p>
          <a:p>
            <a:pPr lvl="1"/>
            <a:r>
              <a:rPr lang="en-US" altLang="ko-KR" dirty="0" smtClean="0">
                <a:sym typeface="Symbol" panose="05050102010706020507" pitchFamily="18" charset="2"/>
              </a:rPr>
              <a:t>Return Address: mbox2 (client return mail box) </a:t>
            </a:r>
          </a:p>
          <a:p>
            <a:pPr lvl="1"/>
            <a:endParaRPr lang="en-US" altLang="ko-KR" dirty="0" smtClean="0">
              <a:sym typeface="Symbol" panose="05050102010706020507" pitchFamily="18" charset="2"/>
            </a:endParaRPr>
          </a:p>
          <a:p>
            <a:r>
              <a:rPr lang="en-US" altLang="ko-KR" dirty="0" smtClean="0">
                <a:sym typeface="Symbol" panose="05050102010706020507" pitchFamily="18" charset="2"/>
              </a:rPr>
              <a:t>Stub generator: Compiler that generates stubs</a:t>
            </a:r>
          </a:p>
          <a:p>
            <a:pPr lvl="1"/>
            <a:r>
              <a:rPr lang="en-US" altLang="ko-KR" dirty="0" smtClean="0">
                <a:sym typeface="Symbol" panose="05050102010706020507" pitchFamily="18" charset="2"/>
              </a:rPr>
              <a:t>Input: interface definitions in an “interface definition language (IDL)”</a:t>
            </a:r>
          </a:p>
          <a:p>
            <a:pPr lvl="2"/>
            <a:r>
              <a:rPr lang="en-US" altLang="ko-KR" dirty="0" smtClean="0">
                <a:sym typeface="Symbol" panose="05050102010706020507" pitchFamily="18" charset="2"/>
              </a:rPr>
              <a:t>Contains, among other things, types of arguments/return</a:t>
            </a:r>
          </a:p>
          <a:p>
            <a:pPr lvl="1"/>
            <a:r>
              <a:rPr lang="en-US" altLang="ko-KR" dirty="0" smtClean="0">
                <a:sym typeface="Symbol" panose="05050102010706020507" pitchFamily="18" charset="2"/>
              </a:rPr>
              <a:t>Output: stub code in the appropriate source language</a:t>
            </a:r>
          </a:p>
          <a:p>
            <a:pPr lvl="2"/>
            <a:r>
              <a:rPr lang="en-US" altLang="ko-KR" dirty="0" smtClean="0">
                <a:sym typeface="Symbol" panose="05050102010706020507" pitchFamily="18" charset="2"/>
              </a:rPr>
              <a:t>Code for client to pack message, send it off, wait for result, unpack result and return to caller</a:t>
            </a:r>
          </a:p>
          <a:p>
            <a:pPr lvl="2"/>
            <a:r>
              <a:rPr lang="en-US" altLang="ko-KR" dirty="0" smtClean="0">
                <a:sym typeface="Symbol" panose="05050102010706020507" pitchFamily="18" charset="2"/>
              </a:rPr>
              <a:t>Code for server to unpack message, call procedure, pack results, send them off</a:t>
            </a:r>
            <a:endParaRPr lang="en-US" altLang="ko-KR" dirty="0">
              <a:sym typeface="Symbol" panose="05050102010706020507" pitchFamily="18" charset="2"/>
            </a:endParaRPr>
          </a:p>
        </p:txBody>
      </p:sp>
    </p:spTree>
    <p:extLst>
      <p:ext uri="{BB962C8B-B14F-4D97-AF65-F5344CB8AC3E}">
        <p14:creationId xmlns:p14="http://schemas.microsoft.com/office/powerpoint/2010/main" val="1050855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7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73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737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7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mtClean="0"/>
              <a:t>RPC Details (2/3)</a:t>
            </a:r>
            <a:endParaRPr lang="en-US" altLang="ko-KR" dirty="0"/>
          </a:p>
        </p:txBody>
      </p:sp>
      <p:sp>
        <p:nvSpPr>
          <p:cNvPr id="997379" name="Rectangle 3"/>
          <p:cNvSpPr>
            <a:spLocks noGrp="1" noChangeArrowheads="1"/>
          </p:cNvSpPr>
          <p:nvPr>
            <p:ph type="body" idx="1"/>
          </p:nvPr>
        </p:nvSpPr>
        <p:spPr>
          <a:xfrm>
            <a:off x="228600" y="762000"/>
            <a:ext cx="8686800" cy="5638800"/>
          </a:xfrm>
        </p:spPr>
        <p:txBody>
          <a:bodyPr>
            <a:normAutofit lnSpcReduction="10000"/>
          </a:bodyPr>
          <a:lstStyle/>
          <a:p>
            <a:r>
              <a:rPr lang="en-US" altLang="ko-KR" dirty="0" smtClean="0">
                <a:sym typeface="Symbol" panose="05050102010706020507" pitchFamily="18" charset="2"/>
              </a:rPr>
              <a:t>Cross-platform issues:</a:t>
            </a:r>
          </a:p>
          <a:p>
            <a:pPr lvl="1"/>
            <a:r>
              <a:rPr lang="en-US" altLang="ko-KR" dirty="0" smtClean="0">
                <a:sym typeface="Symbol" panose="05050102010706020507" pitchFamily="18" charset="2"/>
              </a:rPr>
              <a:t>What if client/server machines are different architectures/ languages?</a:t>
            </a:r>
          </a:p>
          <a:p>
            <a:pPr lvl="2"/>
            <a:r>
              <a:rPr lang="en-US" altLang="ko-KR" dirty="0" smtClean="0">
                <a:sym typeface="Symbol" panose="05050102010706020507" pitchFamily="18" charset="2"/>
              </a:rPr>
              <a:t>Convert everything to/from some canonical form</a:t>
            </a:r>
          </a:p>
          <a:p>
            <a:pPr lvl="2"/>
            <a:r>
              <a:rPr lang="en-US" altLang="ko-KR" dirty="0" smtClean="0">
                <a:sym typeface="Symbol" panose="05050102010706020507" pitchFamily="18" charset="2"/>
              </a:rPr>
              <a:t>Tag every item with an indication of how it is encoded (avoids unnecessary conversions)</a:t>
            </a:r>
          </a:p>
          <a:p>
            <a:endParaRPr lang="en-US" altLang="ko-KR" dirty="0" smtClean="0"/>
          </a:p>
          <a:p>
            <a:r>
              <a:rPr lang="en-US" altLang="ko-KR" dirty="0" smtClean="0"/>
              <a:t>How does client know which </a:t>
            </a:r>
            <a:r>
              <a:rPr lang="en-US" altLang="ko-KR" dirty="0" err="1" smtClean="0"/>
              <a:t>mbox</a:t>
            </a:r>
            <a:r>
              <a:rPr lang="en-US" altLang="ko-KR" dirty="0" smtClean="0"/>
              <a:t> (destination queue) to send to?</a:t>
            </a:r>
          </a:p>
          <a:p>
            <a:pPr lvl="1"/>
            <a:r>
              <a:rPr lang="en-US" altLang="ko-KR" dirty="0" smtClean="0"/>
              <a:t>Need to translate name of remote service into network endpoint (Remote machine, port, possibly other info)</a:t>
            </a:r>
          </a:p>
          <a:p>
            <a:pPr lvl="1"/>
            <a:r>
              <a:rPr lang="en-US" altLang="ko-KR" dirty="0" smtClean="0">
                <a:solidFill>
                  <a:srgbClr val="FF0000"/>
                </a:solidFill>
              </a:rPr>
              <a:t>Binding: </a:t>
            </a:r>
            <a:r>
              <a:rPr lang="en-US" altLang="ko-KR" dirty="0" smtClean="0"/>
              <a:t>the process of converting a user-visible name into a network endpoint</a:t>
            </a:r>
          </a:p>
          <a:p>
            <a:pPr lvl="2"/>
            <a:r>
              <a:rPr lang="en-US" altLang="ko-KR" dirty="0" smtClean="0"/>
              <a:t>This is another word for “naming” at network level</a:t>
            </a:r>
          </a:p>
          <a:p>
            <a:pPr lvl="2"/>
            <a:r>
              <a:rPr lang="en-US" altLang="ko-KR" dirty="0" smtClean="0"/>
              <a:t>Static: fixed at compile time</a:t>
            </a:r>
          </a:p>
          <a:p>
            <a:pPr lvl="2"/>
            <a:r>
              <a:rPr lang="en-US" altLang="ko-KR" dirty="0" smtClean="0"/>
              <a:t>Dynamic: performed at runtime</a:t>
            </a:r>
          </a:p>
          <a:p>
            <a:endParaRPr lang="en-US" altLang="ko-KR" dirty="0" smtClean="0">
              <a:sym typeface="Symbol" panose="05050102010706020507" pitchFamily="18" charset="2"/>
            </a:endParaRPr>
          </a:p>
          <a:p>
            <a:pPr lvl="2"/>
            <a:endParaRPr lang="en-US" altLang="ko-KR" dirty="0" smtClean="0">
              <a:sym typeface="Symbol" panose="05050102010706020507" pitchFamily="18" charset="2"/>
            </a:endParaRPr>
          </a:p>
          <a:p>
            <a:pPr lvl="1"/>
            <a:endParaRPr lang="en-US" altLang="ko-KR" dirty="0">
              <a:sym typeface="Symbol" panose="05050102010706020507" pitchFamily="18" charset="2"/>
            </a:endParaRPr>
          </a:p>
        </p:txBody>
      </p:sp>
    </p:spTree>
    <p:extLst>
      <p:ext uri="{BB962C8B-B14F-4D97-AF65-F5344CB8AC3E}">
        <p14:creationId xmlns:p14="http://schemas.microsoft.com/office/powerpoint/2010/main" val="11671004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73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73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t>RPC Details (3/3)</a:t>
            </a:r>
            <a:endParaRPr lang="en-US" altLang="ko-KR" dirty="0"/>
          </a:p>
        </p:txBody>
      </p:sp>
      <p:sp>
        <p:nvSpPr>
          <p:cNvPr id="999427" name="Rectangle 3"/>
          <p:cNvSpPr>
            <a:spLocks noGrp="1" noChangeArrowheads="1"/>
          </p:cNvSpPr>
          <p:nvPr>
            <p:ph type="body" idx="1"/>
          </p:nvPr>
        </p:nvSpPr>
        <p:spPr>
          <a:xfrm>
            <a:off x="228600" y="762000"/>
            <a:ext cx="8763000" cy="5638800"/>
          </a:xfrm>
        </p:spPr>
        <p:txBody>
          <a:bodyPr>
            <a:normAutofit fontScale="92500" lnSpcReduction="10000"/>
          </a:bodyPr>
          <a:lstStyle/>
          <a:p>
            <a:r>
              <a:rPr lang="en-US" altLang="ko-KR" smtClean="0"/>
              <a:t>Dynamic Binding</a:t>
            </a:r>
          </a:p>
          <a:p>
            <a:pPr lvl="1"/>
            <a:r>
              <a:rPr lang="en-US" altLang="ko-KR" smtClean="0"/>
              <a:t>Most RPC systems use dynamic binding via name service</a:t>
            </a:r>
          </a:p>
          <a:p>
            <a:pPr lvl="2"/>
            <a:r>
              <a:rPr lang="en-US" altLang="ko-KR" smtClean="0"/>
              <a:t>Name service provides dynamic translation of service </a:t>
            </a:r>
            <a:r>
              <a:rPr lang="en-US" altLang="ko-KR" smtClean="0">
                <a:sym typeface="Symbol" panose="05050102010706020507" pitchFamily="18" charset="2"/>
              </a:rPr>
              <a:t> mbox</a:t>
            </a:r>
          </a:p>
          <a:p>
            <a:pPr lvl="1"/>
            <a:r>
              <a:rPr lang="en-US" altLang="ko-KR" smtClean="0">
                <a:sym typeface="Symbol" panose="05050102010706020507" pitchFamily="18" charset="2"/>
              </a:rPr>
              <a:t>Why dynamic binding?</a:t>
            </a:r>
          </a:p>
          <a:p>
            <a:pPr lvl="2"/>
            <a:r>
              <a:rPr lang="en-US" altLang="ko-KR" smtClean="0">
                <a:sym typeface="Symbol" panose="05050102010706020507" pitchFamily="18" charset="2"/>
              </a:rPr>
              <a:t>Access control: check who is permitted to access service</a:t>
            </a:r>
          </a:p>
          <a:p>
            <a:pPr lvl="2"/>
            <a:r>
              <a:rPr lang="en-US" altLang="ko-KR" smtClean="0">
                <a:sym typeface="Symbol" panose="05050102010706020507" pitchFamily="18" charset="2"/>
              </a:rPr>
              <a:t>Fail-over: If server fails, use a different one</a:t>
            </a:r>
          </a:p>
          <a:p>
            <a:pPr lvl="2"/>
            <a:endParaRPr lang="en-US" altLang="ko-KR" smtClean="0">
              <a:sym typeface="Symbol" panose="05050102010706020507" pitchFamily="18" charset="2"/>
            </a:endParaRPr>
          </a:p>
          <a:p>
            <a:r>
              <a:rPr lang="en-US" altLang="ko-KR" smtClean="0">
                <a:sym typeface="Symbol" panose="05050102010706020507" pitchFamily="18" charset="2"/>
              </a:rPr>
              <a:t>What if there are multiple servers?</a:t>
            </a:r>
          </a:p>
          <a:p>
            <a:pPr lvl="1"/>
            <a:r>
              <a:rPr lang="en-US" altLang="ko-KR" smtClean="0">
                <a:sym typeface="Symbol" panose="05050102010706020507" pitchFamily="18" charset="2"/>
              </a:rPr>
              <a:t>Could give flexibility at binding time</a:t>
            </a:r>
          </a:p>
          <a:p>
            <a:pPr lvl="2"/>
            <a:r>
              <a:rPr lang="en-US" altLang="ko-KR" smtClean="0">
                <a:sym typeface="Symbol" panose="05050102010706020507" pitchFamily="18" charset="2"/>
              </a:rPr>
              <a:t>Choose unloaded server for each new client</a:t>
            </a:r>
          </a:p>
          <a:p>
            <a:pPr lvl="1"/>
            <a:r>
              <a:rPr lang="en-US" altLang="ko-KR" smtClean="0">
                <a:sym typeface="Symbol" panose="05050102010706020507" pitchFamily="18" charset="2"/>
              </a:rPr>
              <a:t>Could provide same mbox (router level redirect)</a:t>
            </a:r>
          </a:p>
          <a:p>
            <a:pPr lvl="2"/>
            <a:r>
              <a:rPr lang="en-US" altLang="ko-KR" smtClean="0">
                <a:sym typeface="Symbol" panose="05050102010706020507" pitchFamily="18" charset="2"/>
              </a:rPr>
              <a:t>Choose unloaded server for each new request</a:t>
            </a:r>
          </a:p>
          <a:p>
            <a:pPr lvl="2"/>
            <a:r>
              <a:rPr lang="en-US" altLang="ko-KR" smtClean="0">
                <a:sym typeface="Symbol" panose="05050102010706020507" pitchFamily="18" charset="2"/>
              </a:rPr>
              <a:t>Only works if no state carried from one call to next</a:t>
            </a:r>
          </a:p>
          <a:p>
            <a:pPr lvl="2"/>
            <a:endParaRPr lang="en-US" altLang="ko-KR" smtClean="0">
              <a:sym typeface="Symbol" panose="05050102010706020507" pitchFamily="18" charset="2"/>
            </a:endParaRPr>
          </a:p>
          <a:p>
            <a:r>
              <a:rPr lang="en-US" altLang="ko-KR" smtClean="0">
                <a:sym typeface="Symbol" panose="05050102010706020507" pitchFamily="18" charset="2"/>
              </a:rPr>
              <a:t>What if multiple clients?</a:t>
            </a:r>
          </a:p>
          <a:p>
            <a:pPr lvl="1"/>
            <a:r>
              <a:rPr lang="en-US" altLang="ko-KR" smtClean="0">
                <a:sym typeface="Symbol" panose="05050102010706020507" pitchFamily="18" charset="2"/>
              </a:rPr>
              <a:t>Pass pointer to client-specific return mbox in request</a:t>
            </a:r>
            <a:endParaRPr lang="en-US" altLang="ko-KR" dirty="0"/>
          </a:p>
        </p:txBody>
      </p:sp>
    </p:spTree>
    <p:extLst>
      <p:ext uri="{BB962C8B-B14F-4D97-AF65-F5344CB8AC3E}">
        <p14:creationId xmlns:p14="http://schemas.microsoft.com/office/powerpoint/2010/main" val="372208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9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9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94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9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94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94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94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94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942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942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94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9427">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94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533400"/>
          </a:xfrm>
        </p:spPr>
        <p:txBody>
          <a:bodyPr/>
          <a:lstStyle/>
          <a:p>
            <a:r>
              <a:rPr lang="en-US" altLang="ko-KR" dirty="0">
                <a:ea typeface="굴림" panose="020B0600000101010101" pitchFamily="34" charset="-127"/>
              </a:rPr>
              <a:t>Problems with RPC: Non-Atomic Failures</a:t>
            </a:r>
          </a:p>
        </p:txBody>
      </p:sp>
      <p:sp>
        <p:nvSpPr>
          <p:cNvPr id="1000451" name="Rectangle 3"/>
          <p:cNvSpPr>
            <a:spLocks noGrp="1" noChangeArrowheads="1"/>
          </p:cNvSpPr>
          <p:nvPr>
            <p:ph type="body" idx="1"/>
          </p:nvPr>
        </p:nvSpPr>
        <p:spPr>
          <a:xfrm>
            <a:off x="76200" y="838200"/>
            <a:ext cx="8947150" cy="5715000"/>
          </a:xfrm>
        </p:spPr>
        <p:txBody>
          <a:bodyPr>
            <a:normAutofit lnSpcReduction="10000"/>
          </a:bodyPr>
          <a:lstStyle/>
          <a:p>
            <a:pPr>
              <a:lnSpc>
                <a:spcPct val="100000"/>
              </a:lnSpc>
              <a:spcBef>
                <a:spcPct val="10000"/>
              </a:spcBef>
            </a:pPr>
            <a:r>
              <a:rPr lang="en-US" altLang="ko-KR" sz="2600" dirty="0">
                <a:ea typeface="굴림" panose="020B0600000101010101" pitchFamily="34" charset="-127"/>
              </a:rPr>
              <a:t>Different failure modes in dist. system than on a single machine</a:t>
            </a:r>
          </a:p>
          <a:p>
            <a:pPr>
              <a:lnSpc>
                <a:spcPct val="100000"/>
              </a:lnSpc>
              <a:spcBef>
                <a:spcPct val="10000"/>
              </a:spcBef>
            </a:pPr>
            <a:r>
              <a:rPr lang="en-US" altLang="ko-KR" sz="2600" dirty="0">
                <a:ea typeface="굴림" panose="020B0600000101010101" pitchFamily="34" charset="-127"/>
              </a:rPr>
              <a:t>Consider many different types of failures</a:t>
            </a:r>
          </a:p>
          <a:p>
            <a:pPr lvl="1">
              <a:lnSpc>
                <a:spcPct val="100000"/>
              </a:lnSpc>
              <a:spcBef>
                <a:spcPct val="10000"/>
              </a:spcBef>
            </a:pPr>
            <a:r>
              <a:rPr lang="en-US" altLang="ko-KR" sz="2600" dirty="0">
                <a:ea typeface="굴림" panose="020B0600000101010101" pitchFamily="34" charset="-127"/>
              </a:rPr>
              <a:t>User-level bug causes address space to crash</a:t>
            </a:r>
          </a:p>
          <a:p>
            <a:pPr lvl="1">
              <a:lnSpc>
                <a:spcPct val="100000"/>
              </a:lnSpc>
              <a:spcBef>
                <a:spcPct val="10000"/>
              </a:spcBef>
            </a:pPr>
            <a:r>
              <a:rPr lang="en-US" altLang="ko-KR" sz="2600" dirty="0">
                <a:ea typeface="굴림" panose="020B0600000101010101" pitchFamily="34" charset="-127"/>
              </a:rPr>
              <a:t>Machine failure, kernel bug causes all processes on same machine to fail</a:t>
            </a:r>
          </a:p>
          <a:p>
            <a:pPr lvl="1">
              <a:lnSpc>
                <a:spcPct val="100000"/>
              </a:lnSpc>
              <a:spcBef>
                <a:spcPct val="10000"/>
              </a:spcBef>
            </a:pPr>
            <a:r>
              <a:rPr lang="en-US" altLang="ko-KR" sz="2600" dirty="0">
                <a:ea typeface="굴림" panose="020B0600000101010101" pitchFamily="34" charset="-127"/>
              </a:rPr>
              <a:t>Some machine is compromised by malicious party</a:t>
            </a:r>
          </a:p>
          <a:p>
            <a:pPr>
              <a:lnSpc>
                <a:spcPct val="100000"/>
              </a:lnSpc>
              <a:spcBef>
                <a:spcPct val="10000"/>
              </a:spcBef>
            </a:pPr>
            <a:r>
              <a:rPr lang="en-US" altLang="ko-KR" sz="2600" dirty="0">
                <a:ea typeface="굴림" panose="020B0600000101010101" pitchFamily="34" charset="-127"/>
              </a:rPr>
              <a:t>Before RPC: whole system would crash/die</a:t>
            </a:r>
          </a:p>
          <a:p>
            <a:pPr>
              <a:lnSpc>
                <a:spcPct val="100000"/>
              </a:lnSpc>
              <a:spcBef>
                <a:spcPct val="10000"/>
              </a:spcBef>
            </a:pPr>
            <a:r>
              <a:rPr lang="en-US" altLang="ko-KR" sz="2600" dirty="0">
                <a:ea typeface="굴림" panose="020B0600000101010101" pitchFamily="34" charset="-127"/>
              </a:rPr>
              <a:t>After RPC: One machine crashes/compromised while others keep working</a:t>
            </a:r>
          </a:p>
          <a:p>
            <a:pPr>
              <a:lnSpc>
                <a:spcPct val="100000"/>
              </a:lnSpc>
              <a:spcBef>
                <a:spcPct val="10000"/>
              </a:spcBef>
            </a:pPr>
            <a:r>
              <a:rPr lang="en-US" altLang="ko-KR" sz="2600" dirty="0">
                <a:ea typeface="굴림" panose="020B0600000101010101" pitchFamily="34" charset="-127"/>
              </a:rPr>
              <a:t>Can easily result in inconsistent view of the world</a:t>
            </a:r>
          </a:p>
          <a:p>
            <a:pPr lvl="1">
              <a:lnSpc>
                <a:spcPct val="100000"/>
              </a:lnSpc>
              <a:spcBef>
                <a:spcPct val="10000"/>
              </a:spcBef>
            </a:pPr>
            <a:r>
              <a:rPr lang="en-US" altLang="ko-KR" sz="2600" dirty="0">
                <a:ea typeface="굴림" panose="020B0600000101010101" pitchFamily="34" charset="-127"/>
              </a:rPr>
              <a:t>Did my cached data get written back or not?</a:t>
            </a:r>
          </a:p>
          <a:p>
            <a:pPr lvl="1">
              <a:lnSpc>
                <a:spcPct val="100000"/>
              </a:lnSpc>
              <a:spcBef>
                <a:spcPct val="10000"/>
              </a:spcBef>
            </a:pPr>
            <a:r>
              <a:rPr lang="en-US" altLang="ko-KR" sz="2600" dirty="0">
                <a:ea typeface="굴림" panose="020B0600000101010101" pitchFamily="34" charset="-127"/>
              </a:rPr>
              <a:t>Did server do what I requested or not?</a:t>
            </a:r>
          </a:p>
          <a:p>
            <a:pPr>
              <a:lnSpc>
                <a:spcPct val="100000"/>
              </a:lnSpc>
              <a:spcBef>
                <a:spcPct val="10000"/>
              </a:spcBef>
            </a:pPr>
            <a:r>
              <a:rPr lang="en-US" altLang="ko-KR" sz="2600" dirty="0">
                <a:ea typeface="굴림" panose="020B0600000101010101" pitchFamily="34" charset="-127"/>
              </a:rPr>
              <a:t>Answer? Distributed transactions/Byzantine Commit</a:t>
            </a:r>
          </a:p>
          <a:p>
            <a:pPr marL="457200" lvl="1" indent="0">
              <a:lnSpc>
                <a:spcPct val="100000"/>
              </a:lnSpc>
              <a:spcBef>
                <a:spcPct val="10000"/>
              </a:spcBef>
              <a:buNone/>
            </a:pPr>
            <a:endParaRPr lang="en-US" altLang="ko-KR" sz="2400" dirty="0">
              <a:ea typeface="굴림" panose="020B0600000101010101" pitchFamily="34" charset="-127"/>
            </a:endParaRPr>
          </a:p>
        </p:txBody>
      </p:sp>
    </p:spTree>
    <p:extLst>
      <p:ext uri="{BB962C8B-B14F-4D97-AF65-F5344CB8AC3E}">
        <p14:creationId xmlns:p14="http://schemas.microsoft.com/office/powerpoint/2010/main" val="14243881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04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0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045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045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045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045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Problems with RPC: Performance</a:t>
            </a:r>
          </a:p>
        </p:txBody>
      </p:sp>
      <p:sp>
        <p:nvSpPr>
          <p:cNvPr id="1000451" name="Rectangle 3"/>
          <p:cNvSpPr>
            <a:spLocks noGrp="1" noChangeArrowheads="1"/>
          </p:cNvSpPr>
          <p:nvPr>
            <p:ph type="body" idx="1"/>
          </p:nvPr>
        </p:nvSpPr>
        <p:spPr>
          <a:xfrm>
            <a:off x="159979" y="762000"/>
            <a:ext cx="8947150" cy="5638800"/>
          </a:xfrm>
        </p:spPr>
        <p:txBody>
          <a:bodyPr>
            <a:normAutofit/>
          </a:bodyPr>
          <a:lstStyle/>
          <a:p>
            <a:pPr>
              <a:lnSpc>
                <a:spcPct val="100000"/>
              </a:lnSpc>
              <a:spcBef>
                <a:spcPct val="10000"/>
              </a:spcBef>
            </a:pPr>
            <a:r>
              <a:rPr lang="en-US" altLang="ko-KR" dirty="0" smtClean="0">
                <a:ea typeface="굴림" panose="020B0600000101010101" pitchFamily="34" charset="-127"/>
              </a:rPr>
              <a:t>RPC is </a:t>
            </a:r>
            <a:r>
              <a:rPr lang="en-US" altLang="ko-KR" i="1" dirty="0" smtClean="0">
                <a:ea typeface="굴림" panose="020B0600000101010101" pitchFamily="34" charset="-127"/>
              </a:rPr>
              <a:t>not </a:t>
            </a:r>
            <a:r>
              <a:rPr lang="en-US" altLang="ko-KR" dirty="0" smtClean="0">
                <a:ea typeface="굴림" panose="020B0600000101010101" pitchFamily="34" charset="-127"/>
              </a:rPr>
              <a:t>performance transparent:</a:t>
            </a:r>
          </a:p>
          <a:p>
            <a:pPr lvl="1">
              <a:lnSpc>
                <a:spcPct val="100000"/>
              </a:lnSpc>
              <a:spcBef>
                <a:spcPct val="10000"/>
              </a:spcBef>
            </a:pPr>
            <a:r>
              <a:rPr lang="en-US" altLang="ko-KR" dirty="0" smtClean="0">
                <a:ea typeface="굴림" panose="020B0600000101010101" pitchFamily="34" charset="-127"/>
              </a:rPr>
              <a:t>Cost </a:t>
            </a:r>
            <a:r>
              <a:rPr lang="en-US" altLang="ko-KR" dirty="0">
                <a:ea typeface="굴림" panose="020B0600000101010101" pitchFamily="34" charset="-127"/>
              </a:rPr>
              <a:t>of Procedure call </a:t>
            </a:r>
            <a:r>
              <a:rPr lang="en-US" altLang="ko-KR" dirty="0" smtClean="0">
                <a:ea typeface="굴림" panose="020B0600000101010101" pitchFamily="34" charset="-127"/>
                <a:sym typeface="Symbol" panose="05050102010706020507" pitchFamily="18" charset="2"/>
              </a:rPr>
              <a:t>« same-machine </a:t>
            </a:r>
            <a:r>
              <a:rPr lang="en-US" altLang="ko-KR" dirty="0">
                <a:ea typeface="굴림" panose="020B0600000101010101" pitchFamily="34" charset="-127"/>
                <a:sym typeface="Symbol" panose="05050102010706020507" pitchFamily="18" charset="2"/>
              </a:rPr>
              <a:t>RPC « network </a:t>
            </a:r>
            <a:r>
              <a:rPr lang="en-US" altLang="ko-KR" dirty="0" smtClean="0">
                <a:ea typeface="굴림" panose="020B0600000101010101" pitchFamily="34" charset="-127"/>
                <a:sym typeface="Symbol" panose="05050102010706020507" pitchFamily="18" charset="2"/>
              </a:rPr>
              <a:t>RPC</a:t>
            </a:r>
          </a:p>
          <a:p>
            <a:pPr lvl="1">
              <a:lnSpc>
                <a:spcPct val="100000"/>
              </a:lnSpc>
              <a:spcBef>
                <a:spcPct val="10000"/>
              </a:spcBef>
            </a:pPr>
            <a:r>
              <a:rPr lang="en-US" altLang="ko-KR" sz="2000" dirty="0" smtClean="0">
                <a:solidFill>
                  <a:srgbClr val="FF0000"/>
                </a:solidFill>
                <a:ea typeface="굴림" panose="020B0600000101010101" pitchFamily="34" charset="-127"/>
                <a:sym typeface="Symbol" panose="05050102010706020507" pitchFamily="18" charset="2"/>
              </a:rPr>
              <a:t>Overheads: Marshalling</a:t>
            </a:r>
            <a:r>
              <a:rPr lang="en-US" altLang="ko-KR" sz="2000" dirty="0">
                <a:solidFill>
                  <a:srgbClr val="FF0000"/>
                </a:solidFill>
                <a:ea typeface="굴림" panose="020B0600000101010101" pitchFamily="34" charset="-127"/>
                <a:sym typeface="Symbol" panose="05050102010706020507" pitchFamily="18" charset="2"/>
              </a:rPr>
              <a:t>, Stubs, Kernel-Crossing, Communication</a:t>
            </a:r>
          </a:p>
          <a:p>
            <a:pPr>
              <a:lnSpc>
                <a:spcPct val="100000"/>
              </a:lnSpc>
              <a:spcBef>
                <a:spcPct val="10000"/>
              </a:spcBef>
            </a:pPr>
            <a:endParaRPr lang="en-US" altLang="ko-KR" dirty="0">
              <a:ea typeface="굴림" panose="020B0600000101010101" pitchFamily="34" charset="-127"/>
              <a:sym typeface="Symbol" panose="05050102010706020507" pitchFamily="18" charset="2"/>
            </a:endParaRPr>
          </a:p>
          <a:p>
            <a:pPr>
              <a:lnSpc>
                <a:spcPct val="100000"/>
              </a:lnSpc>
              <a:spcBef>
                <a:spcPct val="10000"/>
              </a:spcBef>
            </a:pPr>
            <a:r>
              <a:rPr lang="en-US" altLang="ko-KR" dirty="0" smtClean="0">
                <a:ea typeface="굴림" panose="020B0600000101010101" pitchFamily="34" charset="-127"/>
                <a:sym typeface="Symbol" panose="05050102010706020507" pitchFamily="18" charset="2"/>
              </a:rPr>
              <a:t>Programmers </a:t>
            </a:r>
            <a:r>
              <a:rPr lang="en-US" altLang="ko-KR" dirty="0">
                <a:ea typeface="굴림" panose="020B0600000101010101" pitchFamily="34" charset="-127"/>
                <a:sym typeface="Symbol" panose="05050102010706020507" pitchFamily="18" charset="2"/>
              </a:rPr>
              <a:t>must be aware that RPC is not free </a:t>
            </a:r>
          </a:p>
          <a:p>
            <a:pPr lvl="1">
              <a:lnSpc>
                <a:spcPct val="100000"/>
              </a:lnSpc>
              <a:spcBef>
                <a:spcPct val="10000"/>
              </a:spcBef>
            </a:pPr>
            <a:r>
              <a:rPr lang="en-US" altLang="ko-KR" sz="2400" dirty="0">
                <a:ea typeface="굴림" panose="020B0600000101010101" pitchFamily="34" charset="-127"/>
                <a:sym typeface="Symbol" panose="05050102010706020507" pitchFamily="18" charset="2"/>
              </a:rPr>
              <a:t>Caching can help, but may make failure handling </a:t>
            </a:r>
            <a:r>
              <a:rPr lang="en-US" altLang="ko-KR" sz="2400" dirty="0" smtClean="0">
                <a:ea typeface="굴림" panose="020B0600000101010101" pitchFamily="34" charset="-127"/>
                <a:sym typeface="Symbol" panose="05050102010706020507" pitchFamily="18" charset="2"/>
              </a:rPr>
              <a:t>complex</a:t>
            </a:r>
          </a:p>
        </p:txBody>
      </p:sp>
    </p:spTree>
    <p:extLst>
      <p:ext uri="{BB962C8B-B14F-4D97-AF65-F5344CB8AC3E}">
        <p14:creationId xmlns:p14="http://schemas.microsoft.com/office/powerpoint/2010/main" val="2473457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0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0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0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76200"/>
            <a:ext cx="8382000" cy="533400"/>
          </a:xfrm>
        </p:spPr>
        <p:txBody>
          <a:bodyPr/>
          <a:lstStyle/>
          <a:p>
            <a:r>
              <a:rPr lang="en-US" altLang="ko-KR" sz="2800" dirty="0" smtClean="0">
                <a:ea typeface="굴림" panose="020B0600000101010101" pitchFamily="34" charset="-127"/>
              </a:rPr>
              <a:t>Cross-Domain Communication/</a:t>
            </a:r>
            <a:br>
              <a:rPr lang="en-US" altLang="ko-KR" sz="2800" dirty="0" smtClean="0">
                <a:ea typeface="굴림" panose="020B0600000101010101" pitchFamily="34" charset="-127"/>
              </a:rPr>
            </a:br>
            <a:r>
              <a:rPr lang="en-US" altLang="ko-KR" sz="2800" dirty="0" smtClean="0">
                <a:ea typeface="굴림" panose="020B0600000101010101" pitchFamily="34" charset="-127"/>
              </a:rPr>
              <a:t>Location Transparency</a:t>
            </a:r>
          </a:p>
        </p:txBody>
      </p:sp>
      <p:sp>
        <p:nvSpPr>
          <p:cNvPr id="1004547" name="Rectangle 3"/>
          <p:cNvSpPr>
            <a:spLocks noGrp="1" noChangeArrowheads="1"/>
          </p:cNvSpPr>
          <p:nvPr>
            <p:ph type="body" idx="1"/>
          </p:nvPr>
        </p:nvSpPr>
        <p:spPr>
          <a:xfrm>
            <a:off x="158750" y="685800"/>
            <a:ext cx="8826500" cy="5105400"/>
          </a:xfrm>
        </p:spPr>
        <p:txBody>
          <a:bodyPr/>
          <a:lstStyle/>
          <a:p>
            <a:pPr>
              <a:lnSpc>
                <a:spcPct val="80000"/>
              </a:lnSpc>
              <a:spcBef>
                <a:spcPct val="25000"/>
              </a:spcBef>
            </a:pPr>
            <a:r>
              <a:rPr lang="en-US" altLang="ko-KR" dirty="0" smtClean="0">
                <a:ea typeface="굴림" panose="020B0600000101010101" pitchFamily="34" charset="-127"/>
              </a:rPr>
              <a:t>How do address spaces communicate with one another?</a:t>
            </a:r>
          </a:p>
          <a:p>
            <a:pPr lvl="1">
              <a:lnSpc>
                <a:spcPct val="80000"/>
              </a:lnSpc>
              <a:spcBef>
                <a:spcPct val="25000"/>
              </a:spcBef>
            </a:pPr>
            <a:r>
              <a:rPr lang="en-US" altLang="ko-KR" dirty="0" smtClean="0">
                <a:ea typeface="굴림" panose="020B0600000101010101" pitchFamily="34" charset="-127"/>
              </a:rPr>
              <a:t>Shared Memory with Semaphores, monitors, etc…</a:t>
            </a:r>
          </a:p>
          <a:p>
            <a:pPr lvl="1">
              <a:lnSpc>
                <a:spcPct val="80000"/>
              </a:lnSpc>
              <a:spcBef>
                <a:spcPct val="25000"/>
              </a:spcBef>
            </a:pPr>
            <a:r>
              <a:rPr lang="en-US" altLang="ko-KR" dirty="0" smtClean="0">
                <a:ea typeface="굴림" panose="020B0600000101010101" pitchFamily="34" charset="-127"/>
              </a:rPr>
              <a:t>File System</a:t>
            </a:r>
          </a:p>
          <a:p>
            <a:pPr lvl="1">
              <a:lnSpc>
                <a:spcPct val="80000"/>
              </a:lnSpc>
              <a:spcBef>
                <a:spcPct val="25000"/>
              </a:spcBef>
            </a:pPr>
            <a:r>
              <a:rPr lang="en-US" altLang="ko-KR" dirty="0" smtClean="0">
                <a:ea typeface="굴림" panose="020B0600000101010101" pitchFamily="34" charset="-127"/>
              </a:rPr>
              <a:t>Pipes (1-way communication)</a:t>
            </a:r>
          </a:p>
          <a:p>
            <a:pPr lvl="1">
              <a:lnSpc>
                <a:spcPct val="80000"/>
              </a:lnSpc>
              <a:spcBef>
                <a:spcPct val="25000"/>
              </a:spcBef>
            </a:pPr>
            <a:r>
              <a:rPr lang="en-US" altLang="ko-KR" dirty="0" smtClean="0">
                <a:ea typeface="굴림" panose="020B0600000101010101" pitchFamily="34" charset="-127"/>
              </a:rPr>
              <a:t>“Remote” procedure call (2-way communication)</a:t>
            </a:r>
          </a:p>
          <a:p>
            <a:pPr>
              <a:lnSpc>
                <a:spcPct val="80000"/>
              </a:lnSpc>
              <a:spcBef>
                <a:spcPct val="25000"/>
              </a:spcBef>
            </a:pPr>
            <a:r>
              <a:rPr lang="en-US" altLang="ko-KR" dirty="0" smtClean="0">
                <a:ea typeface="굴림" panose="020B0600000101010101" pitchFamily="34" charset="-127"/>
              </a:rPr>
              <a:t>RPC’s can be used to communicate between address spaces on different machines or the same machine</a:t>
            </a:r>
          </a:p>
          <a:p>
            <a:pPr lvl="1">
              <a:lnSpc>
                <a:spcPct val="80000"/>
              </a:lnSpc>
              <a:spcBef>
                <a:spcPct val="25000"/>
              </a:spcBef>
            </a:pPr>
            <a:r>
              <a:rPr lang="en-US" altLang="ko-KR" dirty="0" smtClean="0">
                <a:ea typeface="굴림" panose="020B0600000101010101" pitchFamily="34" charset="-127"/>
              </a:rPr>
              <a:t>Services can be run wherever it’s most appropriate</a:t>
            </a:r>
          </a:p>
          <a:p>
            <a:pPr lvl="1">
              <a:lnSpc>
                <a:spcPct val="80000"/>
              </a:lnSpc>
              <a:spcBef>
                <a:spcPct val="25000"/>
              </a:spcBef>
            </a:pPr>
            <a:r>
              <a:rPr lang="en-US" altLang="ko-KR" dirty="0" smtClean="0">
                <a:ea typeface="굴림" panose="020B0600000101010101" pitchFamily="34" charset="-127"/>
              </a:rPr>
              <a:t>Access to local and remote services looks the same</a:t>
            </a:r>
          </a:p>
          <a:p>
            <a:pPr>
              <a:lnSpc>
                <a:spcPct val="80000"/>
              </a:lnSpc>
              <a:spcBef>
                <a:spcPct val="25000"/>
              </a:spcBef>
            </a:pPr>
            <a:r>
              <a:rPr lang="en-US" altLang="ko-KR" dirty="0" smtClean="0">
                <a:ea typeface="굴림" panose="020B0600000101010101" pitchFamily="34" charset="-127"/>
              </a:rPr>
              <a:t>Examples of RPC systems:</a:t>
            </a:r>
          </a:p>
          <a:p>
            <a:pPr lvl="1">
              <a:lnSpc>
                <a:spcPct val="80000"/>
              </a:lnSpc>
              <a:spcBef>
                <a:spcPct val="25000"/>
              </a:spcBef>
            </a:pPr>
            <a:r>
              <a:rPr lang="en-US" altLang="ko-KR" dirty="0" smtClean="0">
                <a:ea typeface="굴림" panose="020B0600000101010101" pitchFamily="34" charset="-127"/>
              </a:rPr>
              <a:t>CORBA (Common Object Request Broker Architecture)</a:t>
            </a:r>
          </a:p>
          <a:p>
            <a:pPr lvl="1">
              <a:lnSpc>
                <a:spcPct val="80000"/>
              </a:lnSpc>
              <a:spcBef>
                <a:spcPct val="25000"/>
              </a:spcBef>
            </a:pPr>
            <a:r>
              <a:rPr lang="en-US" altLang="ko-KR" dirty="0" smtClean="0">
                <a:ea typeface="굴림" panose="020B0600000101010101" pitchFamily="34" charset="-127"/>
              </a:rPr>
              <a:t>DCOM (Distributed COM)</a:t>
            </a:r>
          </a:p>
          <a:p>
            <a:pPr lvl="1">
              <a:lnSpc>
                <a:spcPct val="80000"/>
              </a:lnSpc>
              <a:spcBef>
                <a:spcPct val="25000"/>
              </a:spcBef>
            </a:pPr>
            <a:r>
              <a:rPr lang="en-US" altLang="ko-KR" dirty="0" smtClean="0">
                <a:ea typeface="굴림" panose="020B0600000101010101" pitchFamily="34" charset="-127"/>
              </a:rPr>
              <a:t>RMI (Java Remote Method Invocation)</a:t>
            </a:r>
          </a:p>
        </p:txBody>
      </p:sp>
    </p:spTree>
    <p:extLst>
      <p:ext uri="{BB962C8B-B14F-4D97-AF65-F5344CB8AC3E}">
        <p14:creationId xmlns:p14="http://schemas.microsoft.com/office/powerpoint/2010/main" val="82992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4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45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45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45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4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4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45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45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454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45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45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Microkernel operating systems</a:t>
            </a:r>
          </a:p>
        </p:txBody>
      </p:sp>
      <p:sp>
        <p:nvSpPr>
          <p:cNvPr id="1005571" name="Rectangle 3"/>
          <p:cNvSpPr>
            <a:spLocks noGrp="1" noChangeArrowheads="1"/>
          </p:cNvSpPr>
          <p:nvPr>
            <p:ph type="body" idx="1"/>
          </p:nvPr>
        </p:nvSpPr>
        <p:spPr>
          <a:xfrm>
            <a:off x="109538" y="701675"/>
            <a:ext cx="8924925" cy="6156325"/>
          </a:xfrm>
        </p:spPr>
        <p:txBody>
          <a:bodyPr>
            <a:normAutofit/>
          </a:bodyPr>
          <a:lstStyle/>
          <a:p>
            <a:pPr>
              <a:lnSpc>
                <a:spcPct val="80000"/>
              </a:lnSpc>
              <a:spcBef>
                <a:spcPct val="15000"/>
              </a:spcBef>
            </a:pPr>
            <a:r>
              <a:rPr lang="en-US" altLang="ko-KR" dirty="0" smtClean="0">
                <a:ea typeface="굴림" panose="020B0600000101010101" pitchFamily="34" charset="-127"/>
              </a:rPr>
              <a:t>Example: split kernel into application-level servers.</a:t>
            </a:r>
          </a:p>
          <a:p>
            <a:pPr lvl="1">
              <a:lnSpc>
                <a:spcPct val="80000"/>
              </a:lnSpc>
              <a:spcBef>
                <a:spcPct val="15000"/>
              </a:spcBef>
            </a:pPr>
            <a:r>
              <a:rPr lang="en-US" altLang="ko-KR" dirty="0" smtClean="0">
                <a:ea typeface="굴림" panose="020B0600000101010101" pitchFamily="34" charset="-127"/>
              </a:rPr>
              <a:t>File system looks remote, even though on same machine</a:t>
            </a: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r>
              <a:rPr lang="en-US" altLang="ko-KR" dirty="0" smtClean="0">
                <a:ea typeface="굴림" panose="020B0600000101010101" pitchFamily="34" charset="-127"/>
              </a:rPr>
              <a:t>Why split the OS into separate domains?</a:t>
            </a:r>
          </a:p>
          <a:p>
            <a:pPr lvl="1">
              <a:lnSpc>
                <a:spcPct val="80000"/>
              </a:lnSpc>
              <a:spcBef>
                <a:spcPct val="15000"/>
              </a:spcBef>
            </a:pPr>
            <a:r>
              <a:rPr lang="en-US" altLang="ko-KR" dirty="0" smtClean="0">
                <a:ea typeface="굴림" panose="020B0600000101010101" pitchFamily="34" charset="-127"/>
              </a:rPr>
              <a:t>Fault isolation: bugs are more isolated (build a firewall)</a:t>
            </a:r>
          </a:p>
          <a:p>
            <a:pPr lvl="1">
              <a:lnSpc>
                <a:spcPct val="80000"/>
              </a:lnSpc>
              <a:spcBef>
                <a:spcPct val="15000"/>
              </a:spcBef>
            </a:pPr>
            <a:r>
              <a:rPr lang="en-US" altLang="ko-KR" dirty="0" smtClean="0">
                <a:ea typeface="굴림" panose="020B0600000101010101" pitchFamily="34" charset="-127"/>
              </a:rPr>
              <a:t>Enforces modularity: allows incremental upgrades of pieces of software (client or server)</a:t>
            </a:r>
          </a:p>
          <a:p>
            <a:pPr lvl="1">
              <a:lnSpc>
                <a:spcPct val="80000"/>
              </a:lnSpc>
              <a:spcBef>
                <a:spcPct val="15000"/>
              </a:spcBef>
            </a:pPr>
            <a:r>
              <a:rPr lang="en-US" altLang="ko-KR" dirty="0" smtClean="0">
                <a:ea typeface="굴림" panose="020B0600000101010101" pitchFamily="34" charset="-127"/>
              </a:rPr>
              <a:t>Location transparent: service can be local or remote</a:t>
            </a:r>
          </a:p>
          <a:p>
            <a:pPr lvl="2">
              <a:lnSpc>
                <a:spcPct val="80000"/>
              </a:lnSpc>
              <a:spcBef>
                <a:spcPct val="15000"/>
              </a:spcBef>
            </a:pPr>
            <a:r>
              <a:rPr lang="en-US" altLang="ko-KR" dirty="0" smtClean="0">
                <a:ea typeface="굴림" panose="020B0600000101010101" pitchFamily="34" charset="-127"/>
              </a:rPr>
              <a:t>For example in the X windowing system: Each X client can be on a separate machine from X server; Neither has to run on the machine with the frame buffer.</a:t>
            </a:r>
          </a:p>
          <a:p>
            <a:pPr>
              <a:lnSpc>
                <a:spcPct val="80000"/>
              </a:lnSpc>
              <a:spcBef>
                <a:spcPct val="15000"/>
              </a:spcBef>
            </a:pPr>
            <a:endParaRPr lang="en-US" altLang="ko-KR" dirty="0" smtClean="0">
              <a:ea typeface="굴림" panose="020B0600000101010101" pitchFamily="34" charset="-127"/>
            </a:endParaRPr>
          </a:p>
        </p:txBody>
      </p:sp>
      <p:grpSp>
        <p:nvGrpSpPr>
          <p:cNvPr id="1005572" name="Group 4"/>
          <p:cNvGrpSpPr>
            <a:grpSpLocks/>
          </p:cNvGrpSpPr>
          <p:nvPr/>
        </p:nvGrpSpPr>
        <p:grpSpPr bwMode="auto">
          <a:xfrm>
            <a:off x="1066800" y="1524001"/>
            <a:ext cx="6543675" cy="2409826"/>
            <a:chOff x="720" y="2592"/>
            <a:chExt cx="4122" cy="1518"/>
          </a:xfrm>
        </p:grpSpPr>
        <p:grpSp>
          <p:nvGrpSpPr>
            <p:cNvPr id="35845" name="Group 5"/>
            <p:cNvGrpSpPr>
              <a:grpSpLocks/>
            </p:cNvGrpSpPr>
            <p:nvPr/>
          </p:nvGrpSpPr>
          <p:grpSpPr bwMode="auto">
            <a:xfrm>
              <a:off x="720" y="2592"/>
              <a:ext cx="1872" cy="1518"/>
              <a:chOff x="766" y="2640"/>
              <a:chExt cx="1872" cy="1518"/>
            </a:xfrm>
          </p:grpSpPr>
          <p:grpSp>
            <p:nvGrpSpPr>
              <p:cNvPr id="35856" name="Group 6"/>
              <p:cNvGrpSpPr>
                <a:grpSpLocks/>
              </p:cNvGrpSpPr>
              <p:nvPr/>
            </p:nvGrpSpPr>
            <p:grpSpPr bwMode="auto">
              <a:xfrm>
                <a:off x="826" y="2640"/>
                <a:ext cx="1812" cy="1248"/>
                <a:chOff x="200" y="2784"/>
                <a:chExt cx="1812" cy="1248"/>
              </a:xfrm>
            </p:grpSpPr>
            <p:sp>
              <p:nvSpPr>
                <p:cNvPr id="35858" name="Rectangle 7"/>
                <p:cNvSpPr>
                  <a:spLocks noChangeArrowheads="1"/>
                </p:cNvSpPr>
                <p:nvPr/>
              </p:nvSpPr>
              <p:spPr bwMode="auto">
                <a:xfrm>
                  <a:off x="344"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App</a:t>
                  </a:r>
                </a:p>
              </p:txBody>
            </p:sp>
            <p:sp>
              <p:nvSpPr>
                <p:cNvPr id="35859" name="Rectangle 8"/>
                <p:cNvSpPr>
                  <a:spLocks noChangeArrowheads="1"/>
                </p:cNvSpPr>
                <p:nvPr/>
              </p:nvSpPr>
              <p:spPr bwMode="auto">
                <a:xfrm>
                  <a:off x="872"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App</a:t>
                  </a:r>
                </a:p>
              </p:txBody>
            </p:sp>
            <p:grpSp>
              <p:nvGrpSpPr>
                <p:cNvPr id="35860" name="Group 9"/>
                <p:cNvGrpSpPr>
                  <a:grpSpLocks/>
                </p:cNvGrpSpPr>
                <p:nvPr/>
              </p:nvGrpSpPr>
              <p:grpSpPr bwMode="auto">
                <a:xfrm>
                  <a:off x="200" y="3264"/>
                  <a:ext cx="1812" cy="768"/>
                  <a:chOff x="200" y="3264"/>
                  <a:chExt cx="1812" cy="768"/>
                </a:xfrm>
              </p:grpSpPr>
              <p:sp>
                <p:nvSpPr>
                  <p:cNvPr id="35862" name="Rectangle 10"/>
                  <p:cNvSpPr>
                    <a:spLocks noChangeArrowheads="1"/>
                  </p:cNvSpPr>
                  <p:nvPr/>
                </p:nvSpPr>
                <p:spPr bwMode="auto">
                  <a:xfrm>
                    <a:off x="200" y="3264"/>
                    <a:ext cx="1728"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a:endParaRPr>
                  </a:p>
                </p:txBody>
              </p:sp>
              <p:sp>
                <p:nvSpPr>
                  <p:cNvPr id="35863" name="Text Box 11"/>
                  <p:cNvSpPr txBox="1">
                    <a:spLocks noChangeArrowheads="1"/>
                  </p:cNvSpPr>
                  <p:nvPr/>
                </p:nvSpPr>
                <p:spPr bwMode="auto">
                  <a:xfrm>
                    <a:off x="200" y="3312"/>
                    <a:ext cx="86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file system</a:t>
                    </a:r>
                  </a:p>
                </p:txBody>
              </p:sp>
              <p:sp>
                <p:nvSpPr>
                  <p:cNvPr id="35864" name="Text Box 12"/>
                  <p:cNvSpPr txBox="1">
                    <a:spLocks noChangeArrowheads="1"/>
                  </p:cNvSpPr>
                  <p:nvPr/>
                </p:nvSpPr>
                <p:spPr bwMode="auto">
                  <a:xfrm>
                    <a:off x="1123" y="3360"/>
                    <a:ext cx="88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Windowing</a:t>
                    </a:r>
                  </a:p>
                </p:txBody>
              </p:sp>
              <p:sp>
                <p:nvSpPr>
                  <p:cNvPr id="35865" name="Text Box 13"/>
                  <p:cNvSpPr txBox="1">
                    <a:spLocks noChangeArrowheads="1"/>
                  </p:cNvSpPr>
                  <p:nvPr/>
                </p:nvSpPr>
                <p:spPr bwMode="auto">
                  <a:xfrm>
                    <a:off x="1057" y="3600"/>
                    <a:ext cx="9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Networking</a:t>
                    </a:r>
                  </a:p>
                </p:txBody>
              </p:sp>
              <p:sp>
                <p:nvSpPr>
                  <p:cNvPr id="35866" name="Text Box 14"/>
                  <p:cNvSpPr txBox="1">
                    <a:spLocks noChangeArrowheads="1"/>
                  </p:cNvSpPr>
                  <p:nvPr/>
                </p:nvSpPr>
                <p:spPr bwMode="auto">
                  <a:xfrm>
                    <a:off x="421" y="3552"/>
                    <a:ext cx="33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VM</a:t>
                    </a:r>
                  </a:p>
                </p:txBody>
              </p:sp>
              <p:sp>
                <p:nvSpPr>
                  <p:cNvPr id="35867" name="Text Box 15"/>
                  <p:cNvSpPr txBox="1">
                    <a:spLocks noChangeArrowheads="1"/>
                  </p:cNvSpPr>
                  <p:nvPr/>
                </p:nvSpPr>
                <p:spPr bwMode="auto">
                  <a:xfrm>
                    <a:off x="672" y="3792"/>
                    <a:ext cx="68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Threads</a:t>
                    </a:r>
                  </a:p>
                </p:txBody>
              </p:sp>
            </p:grpSp>
            <p:sp>
              <p:nvSpPr>
                <p:cNvPr id="35861" name="Rectangle 16"/>
                <p:cNvSpPr>
                  <a:spLocks noChangeArrowheads="1"/>
                </p:cNvSpPr>
                <p:nvPr/>
              </p:nvSpPr>
              <p:spPr bwMode="auto">
                <a:xfrm>
                  <a:off x="1400"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App</a:t>
                  </a:r>
                </a:p>
              </p:txBody>
            </p:sp>
          </p:grpSp>
          <p:sp>
            <p:nvSpPr>
              <p:cNvPr id="35857" name="Text Box 17"/>
              <p:cNvSpPr txBox="1">
                <a:spLocks noChangeArrowheads="1"/>
              </p:cNvSpPr>
              <p:nvPr/>
            </p:nvSpPr>
            <p:spPr bwMode="auto">
              <a:xfrm>
                <a:off x="766" y="3888"/>
                <a:ext cx="184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Monolithic Structure</a:t>
                </a:r>
              </a:p>
            </p:txBody>
          </p:sp>
        </p:grpSp>
        <p:grpSp>
          <p:nvGrpSpPr>
            <p:cNvPr id="35846" name="Group 18"/>
            <p:cNvGrpSpPr>
              <a:grpSpLocks/>
            </p:cNvGrpSpPr>
            <p:nvPr/>
          </p:nvGrpSpPr>
          <p:grpSpPr bwMode="auto">
            <a:xfrm>
              <a:off x="2888" y="2655"/>
              <a:ext cx="1954" cy="1374"/>
              <a:chOff x="2863" y="2736"/>
              <a:chExt cx="1954" cy="1374"/>
            </a:xfrm>
          </p:grpSpPr>
          <p:grpSp>
            <p:nvGrpSpPr>
              <p:cNvPr id="35847" name="Group 19"/>
              <p:cNvGrpSpPr>
                <a:grpSpLocks/>
              </p:cNvGrpSpPr>
              <p:nvPr/>
            </p:nvGrpSpPr>
            <p:grpSpPr bwMode="auto">
              <a:xfrm>
                <a:off x="2979" y="2736"/>
                <a:ext cx="1776" cy="1104"/>
                <a:chOff x="2696" y="2784"/>
                <a:chExt cx="1776" cy="1104"/>
              </a:xfrm>
            </p:grpSpPr>
            <p:sp>
              <p:nvSpPr>
                <p:cNvPr id="35849" name="Rectangle 20"/>
                <p:cNvSpPr>
                  <a:spLocks noChangeArrowheads="1"/>
                </p:cNvSpPr>
                <p:nvPr/>
              </p:nvSpPr>
              <p:spPr bwMode="auto">
                <a:xfrm>
                  <a:off x="2696"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App</a:t>
                  </a:r>
                </a:p>
              </p:txBody>
            </p:sp>
            <p:sp>
              <p:nvSpPr>
                <p:cNvPr id="35850" name="Rectangle 21"/>
                <p:cNvSpPr>
                  <a:spLocks noChangeArrowheads="1"/>
                </p:cNvSpPr>
                <p:nvPr/>
              </p:nvSpPr>
              <p:spPr bwMode="auto">
                <a:xfrm>
                  <a:off x="3224" y="2784"/>
                  <a:ext cx="432" cy="43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a:rPr>
                    <a:t>File</a:t>
                  </a:r>
                </a:p>
                <a:p>
                  <a:pPr>
                    <a:spcBef>
                      <a:spcPct val="0"/>
                    </a:spcBef>
                  </a:pPr>
                  <a:r>
                    <a:rPr lang="en-US" altLang="en-US">
                      <a:latin typeface="Gill Sans"/>
                    </a:rPr>
                    <a:t>sys</a:t>
                  </a:r>
                </a:p>
              </p:txBody>
            </p:sp>
            <p:sp>
              <p:nvSpPr>
                <p:cNvPr id="35851" name="Rectangle 22"/>
                <p:cNvSpPr>
                  <a:spLocks noChangeArrowheads="1"/>
                </p:cNvSpPr>
                <p:nvPr/>
              </p:nvSpPr>
              <p:spPr bwMode="auto">
                <a:xfrm>
                  <a:off x="3752" y="2784"/>
                  <a:ext cx="720" cy="4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windows</a:t>
                  </a:r>
                </a:p>
              </p:txBody>
            </p:sp>
            <p:sp>
              <p:nvSpPr>
                <p:cNvPr id="35852" name="Rectangle 23"/>
                <p:cNvSpPr>
                  <a:spLocks noChangeArrowheads="1"/>
                </p:cNvSpPr>
                <p:nvPr/>
              </p:nvSpPr>
              <p:spPr bwMode="auto">
                <a:xfrm>
                  <a:off x="2840" y="3264"/>
                  <a:ext cx="1440" cy="62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a:endParaRPr>
                </a:p>
              </p:txBody>
            </p:sp>
            <p:sp>
              <p:nvSpPr>
                <p:cNvPr id="35853" name="Text Box 24"/>
                <p:cNvSpPr txBox="1">
                  <a:spLocks noChangeArrowheads="1"/>
                </p:cNvSpPr>
                <p:nvPr/>
              </p:nvSpPr>
              <p:spPr bwMode="auto">
                <a:xfrm>
                  <a:off x="2926" y="3360"/>
                  <a:ext cx="422"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RPC</a:t>
                  </a:r>
                </a:p>
              </p:txBody>
            </p:sp>
            <p:sp>
              <p:nvSpPr>
                <p:cNvPr id="35854" name="Text Box 25"/>
                <p:cNvSpPr txBox="1">
                  <a:spLocks noChangeArrowheads="1"/>
                </p:cNvSpPr>
                <p:nvPr/>
              </p:nvSpPr>
              <p:spPr bwMode="auto">
                <a:xfrm>
                  <a:off x="3512" y="3297"/>
                  <a:ext cx="672"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sz="1800" dirty="0">
                      <a:latin typeface="Gill Sans"/>
                    </a:rPr>
                    <a:t>address</a:t>
                  </a:r>
                </a:p>
                <a:p>
                  <a:pPr algn="ctr">
                    <a:spcBef>
                      <a:spcPct val="0"/>
                    </a:spcBef>
                  </a:pPr>
                  <a:r>
                    <a:rPr lang="en-US" altLang="en-US" sz="1800" dirty="0">
                      <a:latin typeface="Gill Sans"/>
                    </a:rPr>
                    <a:t>spaces</a:t>
                  </a:r>
                </a:p>
              </p:txBody>
            </p:sp>
            <p:sp>
              <p:nvSpPr>
                <p:cNvPr id="35855" name="Text Box 26"/>
                <p:cNvSpPr txBox="1">
                  <a:spLocks noChangeArrowheads="1"/>
                </p:cNvSpPr>
                <p:nvPr/>
              </p:nvSpPr>
              <p:spPr bwMode="auto">
                <a:xfrm>
                  <a:off x="3224" y="3648"/>
                  <a:ext cx="640"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threads</a:t>
                  </a:r>
                </a:p>
              </p:txBody>
            </p:sp>
          </p:grpSp>
          <p:sp>
            <p:nvSpPr>
              <p:cNvPr id="35848" name="Text Box 27"/>
              <p:cNvSpPr txBox="1">
                <a:spLocks noChangeArrowheads="1"/>
              </p:cNvSpPr>
              <p:nvPr/>
            </p:nvSpPr>
            <p:spPr bwMode="auto">
              <a:xfrm>
                <a:off x="2863" y="3840"/>
                <a:ext cx="1954"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Microkernel Structure</a:t>
                </a:r>
              </a:p>
            </p:txBody>
          </p:sp>
        </p:grpSp>
      </p:grpSp>
    </p:spTree>
    <p:extLst>
      <p:ext uri="{BB962C8B-B14F-4D97-AF65-F5344CB8AC3E}">
        <p14:creationId xmlns:p14="http://schemas.microsoft.com/office/powerpoint/2010/main" val="9904837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5571">
                                            <p:txEl>
                                              <p:pRg st="1" end="1"/>
                                            </p:txEl>
                                          </p:spTgt>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005572"/>
                                        </p:tgtEl>
                                        <p:attrNameLst>
                                          <p:attrName>style.visibility</p:attrName>
                                        </p:attrNameLst>
                                      </p:cBhvr>
                                      <p:to>
                                        <p:strVal val="visible"/>
                                      </p:to>
                                    </p:set>
                                    <p:anim calcmode="lin" valueType="num">
                                      <p:cBhvr additive="base">
                                        <p:cTn id="11" dur="500" fill="hold"/>
                                        <p:tgtEl>
                                          <p:spTgt spid="1005572"/>
                                        </p:tgtEl>
                                        <p:attrNameLst>
                                          <p:attrName>ppt_x</p:attrName>
                                        </p:attrNameLst>
                                      </p:cBhvr>
                                      <p:tavLst>
                                        <p:tav tm="0">
                                          <p:val>
                                            <p:strVal val="#ppt_x"/>
                                          </p:val>
                                        </p:tav>
                                        <p:tav tm="100000">
                                          <p:val>
                                            <p:strVal val="#ppt_x"/>
                                          </p:val>
                                        </p:tav>
                                      </p:tavLst>
                                    </p:anim>
                                    <p:anim calcmode="lin" valueType="num">
                                      <p:cBhvr additive="base">
                                        <p:cTn id="12" dur="500" fill="hold"/>
                                        <p:tgtEl>
                                          <p:spTgt spid="10055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5571">
                                            <p:txEl>
                                              <p:pRg st="11" end="11"/>
                                            </p:txEl>
                                          </p:spTgt>
                                        </p:tgtEl>
                                        <p:attrNameLst>
                                          <p:attrName>style.visibility</p:attrName>
                                        </p:attrNameLst>
                                      </p:cBhvr>
                                      <p:to>
                                        <p:strVal val="visible"/>
                                      </p:to>
                                    </p:set>
                                    <p:animEffect transition="in" filter="fade">
                                      <p:cBhvr>
                                        <p:cTn id="17" dur="500"/>
                                        <p:tgtEl>
                                          <p:spTgt spid="1005571">
                                            <p:txEl>
                                              <p:pRg st="11" end="1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5571">
                                            <p:txEl>
                                              <p:pRg st="12" end="12"/>
                                            </p:txEl>
                                          </p:spTgt>
                                        </p:tgtEl>
                                        <p:attrNameLst>
                                          <p:attrName>style.visibility</p:attrName>
                                        </p:attrNameLst>
                                      </p:cBhvr>
                                      <p:to>
                                        <p:strVal val="visible"/>
                                      </p:to>
                                    </p:set>
                                    <p:animEffect transition="in" filter="fade">
                                      <p:cBhvr>
                                        <p:cTn id="22" dur="500"/>
                                        <p:tgtEl>
                                          <p:spTgt spid="1005571">
                                            <p:txEl>
                                              <p:pRg st="12" end="1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05571">
                                            <p:txEl>
                                              <p:pRg st="13" end="13"/>
                                            </p:txEl>
                                          </p:spTgt>
                                        </p:tgtEl>
                                        <p:attrNameLst>
                                          <p:attrName>style.visibility</p:attrName>
                                        </p:attrNameLst>
                                      </p:cBhvr>
                                      <p:to>
                                        <p:strVal val="visible"/>
                                      </p:to>
                                    </p:set>
                                    <p:animEffect transition="in" filter="fade">
                                      <p:cBhvr>
                                        <p:cTn id="27" dur="500"/>
                                        <p:tgtEl>
                                          <p:spTgt spid="1005571">
                                            <p:txEl>
                                              <p:pRg st="13" end="1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05571">
                                            <p:txEl>
                                              <p:pRg st="14" end="14"/>
                                            </p:txEl>
                                          </p:spTgt>
                                        </p:tgtEl>
                                        <p:attrNameLst>
                                          <p:attrName>style.visibility</p:attrName>
                                        </p:attrNameLst>
                                      </p:cBhvr>
                                      <p:to>
                                        <p:strVal val="visible"/>
                                      </p:to>
                                    </p:set>
                                    <p:animEffect transition="in" filter="fade">
                                      <p:cBhvr>
                                        <p:cTn id="32" dur="500"/>
                                        <p:tgtEl>
                                          <p:spTgt spid="1005571">
                                            <p:txEl>
                                              <p:pRg st="14" end="1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05571">
                                            <p:txEl>
                                              <p:pRg st="15" end="15"/>
                                            </p:txEl>
                                          </p:spTgt>
                                        </p:tgtEl>
                                        <p:attrNameLst>
                                          <p:attrName>style.visibility</p:attrName>
                                        </p:attrNameLst>
                                      </p:cBhvr>
                                      <p:to>
                                        <p:strVal val="visible"/>
                                      </p:to>
                                    </p:set>
                                    <p:animEffect transition="in" filter="fade">
                                      <p:cBhvr>
                                        <p:cTn id="35" dur="500"/>
                                        <p:tgtEl>
                                          <p:spTgt spid="10055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533400"/>
          </a:xfrm>
        </p:spPr>
        <p:txBody>
          <a:bodyPr/>
          <a:lstStyle/>
          <a:p>
            <a:r>
              <a:rPr lang="en-US" altLang="ko-KR" dirty="0" smtClean="0">
                <a:ea typeface="굴림" panose="020B0600000101010101" pitchFamily="34" charset="-127"/>
              </a:rPr>
              <a:t>Recall: UDP Transport Protocol</a:t>
            </a:r>
          </a:p>
        </p:txBody>
      </p:sp>
      <p:sp>
        <p:nvSpPr>
          <p:cNvPr id="1031171" name="Rectangle 3"/>
          <p:cNvSpPr>
            <a:spLocks noGrp="1" noChangeArrowheads="1"/>
          </p:cNvSpPr>
          <p:nvPr>
            <p:ph type="body" idx="1"/>
          </p:nvPr>
        </p:nvSpPr>
        <p:spPr>
          <a:xfrm>
            <a:off x="101600" y="762000"/>
            <a:ext cx="8890000" cy="5867400"/>
          </a:xfrm>
        </p:spPr>
        <p:txBody>
          <a:bodyPr/>
          <a:lstStyle/>
          <a:p>
            <a:pPr>
              <a:lnSpc>
                <a:spcPct val="80000"/>
              </a:lnSpc>
              <a:spcBef>
                <a:spcPct val="5000"/>
              </a:spcBef>
            </a:pPr>
            <a:r>
              <a:rPr lang="en-US" altLang="ko-KR" dirty="0" smtClean="0">
                <a:ea typeface="굴림" panose="020B0600000101010101" pitchFamily="34" charset="-127"/>
              </a:rPr>
              <a:t>The Unreliable Datagram Protocol (UDP)</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Layered on top of basic IP (</a:t>
            </a:r>
            <a:r>
              <a:rPr lang="en-US" altLang="ko-KR" dirty="0" smtClean="0">
                <a:solidFill>
                  <a:srgbClr val="FF0000"/>
                </a:solidFill>
                <a:ea typeface="굴림" panose="020B0600000101010101" pitchFamily="34" charset="-127"/>
                <a:sym typeface="Symbol" panose="05050102010706020507" pitchFamily="18" charset="2"/>
              </a:rPr>
              <a:t>IP Protocol 17</a:t>
            </a:r>
            <a:r>
              <a:rPr lang="en-US" altLang="ko-KR" dirty="0" smtClean="0">
                <a:ea typeface="굴림" panose="020B0600000101010101" pitchFamily="34" charset="-127"/>
                <a:sym typeface="Symbol" panose="05050102010706020507" pitchFamily="18" charset="2"/>
              </a:rPr>
              <a:t>)</a:t>
            </a:r>
          </a:p>
          <a:p>
            <a:pPr lvl="1">
              <a:lnSpc>
                <a:spcPct val="80000"/>
              </a:lnSpc>
              <a:spcBef>
                <a:spcPct val="5000"/>
              </a:spcBef>
            </a:pPr>
            <a:r>
              <a:rPr lang="en-US" altLang="ko-KR" dirty="0" smtClean="0">
                <a:solidFill>
                  <a:schemeClr val="hlink"/>
                </a:solidFill>
                <a:ea typeface="굴림" panose="020B0600000101010101" pitchFamily="34" charset="-127"/>
              </a:rPr>
              <a:t>Datagram:</a:t>
            </a:r>
            <a:r>
              <a:rPr lang="en-US" altLang="ko-KR" dirty="0" smtClean="0">
                <a:ea typeface="굴림" panose="020B0600000101010101" pitchFamily="34" charset="-127"/>
              </a:rPr>
              <a:t> an unreliable, unordered, packet sent from source user </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user (Call it UDP/IP)</a:t>
            </a:r>
          </a:p>
          <a:p>
            <a:pPr lvl="2">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UDP adds minimal header to deliver from process to process (i.e. the source and destination </a:t>
            </a:r>
            <a:r>
              <a:rPr lang="en-US" altLang="ko-KR" dirty="0" smtClean="0">
                <a:solidFill>
                  <a:srgbClr val="FF0000"/>
                </a:solidFill>
                <a:ea typeface="굴림" panose="020B0600000101010101" pitchFamily="34" charset="-127"/>
                <a:sym typeface="Symbol" panose="05050102010706020507" pitchFamily="18" charset="2"/>
              </a:rPr>
              <a:t>Ports</a:t>
            </a:r>
            <a:r>
              <a:rPr lang="en-US" altLang="ko-KR" dirty="0" smtClean="0">
                <a:ea typeface="굴림" panose="020B0600000101010101" pitchFamily="34" charset="-127"/>
                <a:sym typeface="Symbol" panose="05050102010706020507" pitchFamily="18" charset="2"/>
              </a:rPr>
              <a:t>)</a:t>
            </a:r>
          </a:p>
          <a:p>
            <a:pPr>
              <a:lnSpc>
                <a:spcPct val="80000"/>
              </a:lnSpc>
              <a:spcBef>
                <a:spcPct val="5000"/>
              </a:spcBef>
            </a:pPr>
            <a:r>
              <a:rPr lang="en-US" altLang="ko-KR" dirty="0" smtClean="0">
                <a:ea typeface="굴림" panose="020B0600000101010101" pitchFamily="34" charset="-127"/>
                <a:sym typeface="Symbol" panose="05050102010706020507" pitchFamily="18" charset="2"/>
              </a:rPr>
              <a:t>Important aspect: low overhead!</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Often used for high-bandwidth video streams</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Many uses of UDP considered “anti-social” – none of the “well-behaved” aspects of (say) TCP/IP</a:t>
            </a:r>
          </a:p>
        </p:txBody>
      </p:sp>
      <p:grpSp>
        <p:nvGrpSpPr>
          <p:cNvPr id="1031172" name="Group 4"/>
          <p:cNvGrpSpPr>
            <a:grpSpLocks/>
          </p:cNvGrpSpPr>
          <p:nvPr/>
        </p:nvGrpSpPr>
        <p:grpSpPr bwMode="auto">
          <a:xfrm>
            <a:off x="1143000" y="2057400"/>
            <a:ext cx="5646738" cy="1981200"/>
            <a:chOff x="960" y="2064"/>
            <a:chExt cx="3557" cy="1392"/>
          </a:xfrm>
        </p:grpSpPr>
        <p:sp>
          <p:nvSpPr>
            <p:cNvPr id="22533" name="Freeform 5"/>
            <p:cNvSpPr>
              <a:spLocks/>
            </p:cNvSpPr>
            <p:nvPr/>
          </p:nvSpPr>
          <p:spPr bwMode="auto">
            <a:xfrm>
              <a:off x="960" y="2913"/>
              <a:ext cx="3557" cy="543"/>
            </a:xfrm>
            <a:custGeom>
              <a:avLst/>
              <a:gdLst>
                <a:gd name="T0" fmla="*/ 47 w 3360"/>
                <a:gd name="T1" fmla="*/ 543 h 716"/>
                <a:gd name="T2" fmla="*/ 3506 w 3360"/>
                <a:gd name="T3" fmla="*/ 543 h 716"/>
                <a:gd name="T4" fmla="*/ 3506 w 3360"/>
                <a:gd name="T5" fmla="*/ 146 h 716"/>
                <a:gd name="T6" fmla="*/ 3442 w 3360"/>
                <a:gd name="T7" fmla="*/ 109 h 716"/>
                <a:gd name="T8" fmla="*/ 3557 w 3360"/>
                <a:gd name="T9" fmla="*/ 61 h 716"/>
                <a:gd name="T10" fmla="*/ 3506 w 3360"/>
                <a:gd name="T11" fmla="*/ 25 h 716"/>
                <a:gd name="T12" fmla="*/ 3506 w 3360"/>
                <a:gd name="T13" fmla="*/ 0 h 716"/>
                <a:gd name="T14" fmla="*/ 51 w 3360"/>
                <a:gd name="T15" fmla="*/ 0 h 716"/>
                <a:gd name="T16" fmla="*/ 51 w 3360"/>
                <a:gd name="T17" fmla="*/ 36 h 716"/>
                <a:gd name="T18" fmla="*/ 102 w 3360"/>
                <a:gd name="T19" fmla="*/ 73 h 716"/>
                <a:gd name="T20" fmla="*/ 0 w 3360"/>
                <a:gd name="T21" fmla="*/ 115 h 716"/>
                <a:gd name="T22" fmla="*/ 51 w 3360"/>
                <a:gd name="T23" fmla="*/ 151 h 716"/>
                <a:gd name="T24" fmla="*/ 47 w 3360"/>
                <a:gd name="T25" fmla="*/ 543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2534" name="Text Box 6"/>
            <p:cNvSpPr txBox="1">
              <a:spLocks noChangeArrowheads="1"/>
            </p:cNvSpPr>
            <p:nvPr/>
          </p:nvSpPr>
          <p:spPr bwMode="auto">
            <a:xfrm>
              <a:off x="2352" y="3072"/>
              <a:ext cx="795" cy="217"/>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UDP Data</a:t>
              </a:r>
            </a:p>
          </p:txBody>
        </p:sp>
        <p:sp>
          <p:nvSpPr>
            <p:cNvPr id="22535" name="Rectangle 7"/>
            <p:cNvSpPr>
              <a:spLocks noChangeArrowheads="1"/>
            </p:cNvSpPr>
            <p:nvPr/>
          </p:nvSpPr>
          <p:spPr bwMode="auto">
            <a:xfrm>
              <a:off x="1010" y="2728"/>
              <a:ext cx="1728"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UDP length </a:t>
              </a:r>
            </a:p>
          </p:txBody>
        </p:sp>
        <p:sp>
          <p:nvSpPr>
            <p:cNvPr id="22536" name="Rectangle 8"/>
            <p:cNvSpPr>
              <a:spLocks noChangeArrowheads="1"/>
            </p:cNvSpPr>
            <p:nvPr/>
          </p:nvSpPr>
          <p:spPr bwMode="auto">
            <a:xfrm>
              <a:off x="2738" y="272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UDP checksum</a:t>
              </a:r>
            </a:p>
          </p:txBody>
        </p:sp>
        <p:sp>
          <p:nvSpPr>
            <p:cNvPr id="22537" name="Rectangle 9"/>
            <p:cNvSpPr>
              <a:spLocks noChangeArrowheads="1"/>
            </p:cNvSpPr>
            <p:nvPr/>
          </p:nvSpPr>
          <p:spPr bwMode="auto">
            <a:xfrm>
              <a:off x="1013" y="2548"/>
              <a:ext cx="1728" cy="195"/>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source port</a:t>
              </a:r>
            </a:p>
          </p:txBody>
        </p:sp>
        <p:sp>
          <p:nvSpPr>
            <p:cNvPr id="22538" name="Rectangle 10"/>
            <p:cNvSpPr>
              <a:spLocks noChangeArrowheads="1"/>
            </p:cNvSpPr>
            <p:nvPr/>
          </p:nvSpPr>
          <p:spPr bwMode="auto">
            <a:xfrm>
              <a:off x="2741" y="254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destination port</a:t>
              </a:r>
            </a:p>
          </p:txBody>
        </p:sp>
        <p:sp>
          <p:nvSpPr>
            <p:cNvPr id="22539" name="Rectangle 11"/>
            <p:cNvSpPr>
              <a:spLocks noChangeArrowheads="1"/>
            </p:cNvSpPr>
            <p:nvPr/>
          </p:nvSpPr>
          <p:spPr bwMode="auto">
            <a:xfrm>
              <a:off x="1010" y="2064"/>
              <a:ext cx="3456" cy="489"/>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a:endParaRPr>
            </a:p>
          </p:txBody>
        </p:sp>
        <p:sp>
          <p:nvSpPr>
            <p:cNvPr id="22540" name="Text Box 12"/>
            <p:cNvSpPr txBox="1">
              <a:spLocks noChangeArrowheads="1"/>
            </p:cNvSpPr>
            <p:nvPr/>
          </p:nvSpPr>
          <p:spPr bwMode="auto">
            <a:xfrm>
              <a:off x="2318" y="2108"/>
              <a:ext cx="794" cy="384"/>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5000"/>
                </a:spcBef>
                <a:buSzPct val="100000"/>
              </a:pPr>
              <a:r>
                <a:rPr lang="en-US" altLang="ko-KR">
                  <a:latin typeface="Gill Sans"/>
                  <a:ea typeface="굴림" panose="020B0600000101010101" pitchFamily="34" charset="-127"/>
                </a:rPr>
                <a:t>IP Header</a:t>
              </a:r>
            </a:p>
            <a:p>
              <a:pPr>
                <a:lnSpc>
                  <a:spcPct val="80000"/>
                </a:lnSpc>
                <a:spcBef>
                  <a:spcPct val="5000"/>
                </a:spcBef>
                <a:buSzPct val="100000"/>
              </a:pPr>
              <a:r>
                <a:rPr lang="en-US" altLang="ko-KR">
                  <a:latin typeface="Gill Sans"/>
                  <a:ea typeface="굴림" panose="020B0600000101010101" pitchFamily="34" charset="-127"/>
                </a:rPr>
                <a:t>(20 bytes)</a:t>
              </a:r>
            </a:p>
          </p:txBody>
        </p:sp>
      </p:grpSp>
    </p:spTree>
    <p:extLst>
      <p:ext uri="{BB962C8B-B14F-4D97-AF65-F5344CB8AC3E}">
        <p14:creationId xmlns:p14="http://schemas.microsoft.com/office/powerpoint/2010/main" val="3892138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1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11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1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1171">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1171">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1171">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11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67800" cy="533400"/>
          </a:xfrm>
        </p:spPr>
        <p:txBody>
          <a:bodyPr/>
          <a:lstStyle/>
          <a:p>
            <a:r>
              <a:rPr lang="en-US" sz="2800" dirty="0" smtClean="0"/>
              <a:t>Network-Attached Storage and the CAP Theorem</a:t>
            </a:r>
            <a:endParaRPr lang="en-US" sz="2800" dirty="0"/>
          </a:p>
        </p:txBody>
      </p:sp>
      <p:sp>
        <p:nvSpPr>
          <p:cNvPr id="3" name="Content Placeholder 2"/>
          <p:cNvSpPr>
            <a:spLocks noGrp="1"/>
          </p:cNvSpPr>
          <p:nvPr>
            <p:ph idx="1"/>
          </p:nvPr>
        </p:nvSpPr>
        <p:spPr>
          <a:xfrm>
            <a:off x="76200" y="3615997"/>
            <a:ext cx="8991600" cy="3165803"/>
          </a:xfrm>
        </p:spPr>
        <p:txBody>
          <a:bodyPr>
            <a:normAutofit fontScale="92500" lnSpcReduction="10000"/>
          </a:bodyPr>
          <a:lstStyle/>
          <a:p>
            <a:r>
              <a:rPr lang="en-US" dirty="0" smtClean="0"/>
              <a:t>Consistency: </a:t>
            </a:r>
          </a:p>
          <a:p>
            <a:pPr lvl="1"/>
            <a:r>
              <a:rPr lang="en-US" dirty="0" smtClean="0"/>
              <a:t>Changes appear to everyone in the same serial order</a:t>
            </a:r>
          </a:p>
          <a:p>
            <a:r>
              <a:rPr lang="en-US" dirty="0" smtClean="0"/>
              <a:t>Availability:</a:t>
            </a:r>
          </a:p>
          <a:p>
            <a:pPr lvl="1"/>
            <a:r>
              <a:rPr lang="en-US" dirty="0" smtClean="0"/>
              <a:t>Can get a result at any time</a:t>
            </a:r>
          </a:p>
          <a:p>
            <a:r>
              <a:rPr lang="en-US" dirty="0" smtClean="0"/>
              <a:t>Partition-Tolerance</a:t>
            </a:r>
          </a:p>
          <a:p>
            <a:pPr lvl="1"/>
            <a:r>
              <a:rPr lang="en-US" dirty="0" smtClean="0"/>
              <a:t>System continues to work even when network becomes partitioned</a:t>
            </a:r>
          </a:p>
          <a:p>
            <a:r>
              <a:rPr lang="en-US" dirty="0" smtClean="0"/>
              <a:t>Consistency, Availability, Partition-Tolerance (CAP) Theorem: </a:t>
            </a:r>
            <a:r>
              <a:rPr lang="en-US" dirty="0" smtClean="0">
                <a:solidFill>
                  <a:srgbClr val="FF0000"/>
                </a:solidFill>
              </a:rPr>
              <a:t>Cannot have all three at same time</a:t>
            </a:r>
          </a:p>
          <a:p>
            <a:pPr lvl="1"/>
            <a:r>
              <a:rPr lang="en-US" dirty="0" smtClean="0"/>
              <a:t>Otherwise known as “Brewer’s Theorem”</a:t>
            </a:r>
          </a:p>
          <a:p>
            <a:pPr lvl="1"/>
            <a:endParaRPr lang="en-US" dirty="0" smtClean="0"/>
          </a:p>
          <a:p>
            <a:pPr lvl="1"/>
            <a:endParaRPr lang="en-US" dirty="0"/>
          </a:p>
        </p:txBody>
      </p:sp>
      <p:sp>
        <p:nvSpPr>
          <p:cNvPr id="4" name="Cloud 3"/>
          <p:cNvSpPr/>
          <p:nvPr/>
        </p:nvSpPr>
        <p:spPr bwMode="auto">
          <a:xfrm>
            <a:off x="2590800" y="838200"/>
            <a:ext cx="3657600" cy="2362200"/>
          </a:xfrm>
          <a:prstGeom prst="cloud">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smtClean="0">
                <a:latin typeface="Gill Sans"/>
              </a:rPr>
              <a:t>Network</a:t>
            </a:r>
            <a:endParaRPr kumimoji="0" lang="en-US" sz="3200" b="1" i="0" u="none" strike="noStrike" cap="none" normalizeH="0" baseline="0" dirty="0" smtClean="0">
              <a:ln>
                <a:noFill/>
              </a:ln>
              <a:solidFill>
                <a:schemeClr val="tx1"/>
              </a:solidFill>
              <a:effectLst/>
              <a:latin typeface="Gill Sans"/>
            </a:endParaRPr>
          </a:p>
        </p:txBody>
      </p:sp>
      <p:sp>
        <p:nvSpPr>
          <p:cNvPr id="11" name="Left-Right Arrow 10"/>
          <p:cNvSpPr/>
          <p:nvPr/>
        </p:nvSpPr>
        <p:spPr bwMode="auto">
          <a:xfrm rot="213622">
            <a:off x="1284279" y="1865262"/>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47" name="Left-Right Arrow 46"/>
          <p:cNvSpPr/>
          <p:nvPr/>
        </p:nvSpPr>
        <p:spPr bwMode="auto">
          <a:xfrm rot="20023723">
            <a:off x="1766668" y="2436776"/>
            <a:ext cx="1467402" cy="296566"/>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48" name="Left-Right Arrow 47"/>
          <p:cNvSpPr/>
          <p:nvPr/>
        </p:nvSpPr>
        <p:spPr bwMode="auto">
          <a:xfrm rot="1829678">
            <a:off x="2450831" y="1489235"/>
            <a:ext cx="839688" cy="27787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49" name="Left-Right Arrow 48"/>
          <p:cNvSpPr/>
          <p:nvPr/>
        </p:nvSpPr>
        <p:spPr bwMode="auto">
          <a:xfrm rot="20773327">
            <a:off x="5840443" y="1391320"/>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50" name="Left-Right Arrow 49"/>
          <p:cNvSpPr/>
          <p:nvPr/>
        </p:nvSpPr>
        <p:spPr bwMode="auto">
          <a:xfrm rot="738253">
            <a:off x="5894585" y="2009112"/>
            <a:ext cx="1409183" cy="259184"/>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grpSp>
        <p:nvGrpSpPr>
          <p:cNvPr id="131" name="Group 130"/>
          <p:cNvGrpSpPr/>
          <p:nvPr/>
        </p:nvGrpSpPr>
        <p:grpSpPr>
          <a:xfrm>
            <a:off x="3264948" y="659976"/>
            <a:ext cx="2125450" cy="1198086"/>
            <a:chOff x="3533402" y="573769"/>
            <a:chExt cx="2125450" cy="1198086"/>
          </a:xfrm>
        </p:grpSpPr>
        <p:grpSp>
          <p:nvGrpSpPr>
            <p:cNvPr id="10" name="Group 26"/>
            <p:cNvGrpSpPr>
              <a:grpSpLocks/>
            </p:cNvGrpSpPr>
            <p:nvPr/>
          </p:nvGrpSpPr>
          <p:grpSpPr bwMode="auto">
            <a:xfrm>
              <a:off x="4532479" y="636785"/>
              <a:ext cx="1126373" cy="973557"/>
              <a:chOff x="2969" y="720"/>
              <a:chExt cx="1159" cy="864"/>
            </a:xfrm>
          </p:grpSpPr>
          <p:grpSp>
            <p:nvGrpSpPr>
              <p:cNvPr id="12" name="Group 25"/>
              <p:cNvGrpSpPr>
                <a:grpSpLocks/>
              </p:cNvGrpSpPr>
              <p:nvPr/>
            </p:nvGrpSpPr>
            <p:grpSpPr bwMode="auto">
              <a:xfrm>
                <a:off x="3600" y="720"/>
                <a:ext cx="528" cy="864"/>
                <a:chOff x="3600" y="720"/>
                <a:chExt cx="528" cy="864"/>
              </a:xfrm>
            </p:grpSpPr>
            <p:sp>
              <p:nvSpPr>
                <p:cNvPr id="14"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3"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30" name="Picture 129"/>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pic>
        <p:nvPicPr>
          <p:cNvPr id="148" name="Picture 147" descr="Australian Genealogy Journeys: February 20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4869" y="608697"/>
            <a:ext cx="1186091" cy="1186091"/>
          </a:xfrm>
          <a:prstGeom prst="rect">
            <a:avLst/>
          </a:prstGeom>
        </p:spPr>
      </p:pic>
      <p:pic>
        <p:nvPicPr>
          <p:cNvPr id="149" name="Picture 148" descr="Australian Genealogy Journeys: February 20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218" y="1485021"/>
            <a:ext cx="1186091" cy="1186091"/>
          </a:xfrm>
          <a:prstGeom prst="rect">
            <a:avLst/>
          </a:prstGeom>
        </p:spPr>
      </p:pic>
      <p:pic>
        <p:nvPicPr>
          <p:cNvPr id="150" name="Picture 149" descr="Australian Genealogy Journeys: February 20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825" y="2476774"/>
            <a:ext cx="1186091" cy="1186091"/>
          </a:xfrm>
          <a:prstGeom prst="rect">
            <a:avLst/>
          </a:prstGeom>
        </p:spPr>
      </p:pic>
      <p:pic>
        <p:nvPicPr>
          <p:cNvPr id="151" name="Picture 150" descr="Australian Genealogy Journeys: February 20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0831" y="689656"/>
            <a:ext cx="1186091" cy="1186091"/>
          </a:xfrm>
          <a:prstGeom prst="rect">
            <a:avLst/>
          </a:prstGeom>
        </p:spPr>
      </p:pic>
      <p:pic>
        <p:nvPicPr>
          <p:cNvPr id="152" name="Picture 151" descr="Australian Genealogy Journeys: February 20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451" y="1780932"/>
            <a:ext cx="1186091" cy="1186091"/>
          </a:xfrm>
          <a:prstGeom prst="rect">
            <a:avLst/>
          </a:prstGeom>
        </p:spPr>
      </p:pic>
      <p:grpSp>
        <p:nvGrpSpPr>
          <p:cNvPr id="153" name="Group 152"/>
          <p:cNvGrpSpPr/>
          <p:nvPr/>
        </p:nvGrpSpPr>
        <p:grpSpPr>
          <a:xfrm>
            <a:off x="4946523" y="2320700"/>
            <a:ext cx="2125450" cy="1198086"/>
            <a:chOff x="3533402" y="573769"/>
            <a:chExt cx="2125450" cy="1198086"/>
          </a:xfrm>
        </p:grpSpPr>
        <p:grpSp>
          <p:nvGrpSpPr>
            <p:cNvPr id="154" name="Group 26"/>
            <p:cNvGrpSpPr>
              <a:grpSpLocks/>
            </p:cNvGrpSpPr>
            <p:nvPr/>
          </p:nvGrpSpPr>
          <p:grpSpPr bwMode="auto">
            <a:xfrm>
              <a:off x="4532479" y="636785"/>
              <a:ext cx="1126373" cy="973557"/>
              <a:chOff x="2969" y="720"/>
              <a:chExt cx="1159" cy="864"/>
            </a:xfrm>
          </p:grpSpPr>
          <p:grpSp>
            <p:nvGrpSpPr>
              <p:cNvPr id="156" name="Group 25"/>
              <p:cNvGrpSpPr>
                <a:grpSpLocks/>
              </p:cNvGrpSpPr>
              <p:nvPr/>
            </p:nvGrpSpPr>
            <p:grpSpPr bwMode="auto">
              <a:xfrm>
                <a:off x="3600" y="720"/>
                <a:ext cx="528" cy="864"/>
                <a:chOff x="3600" y="720"/>
                <a:chExt cx="528" cy="864"/>
              </a:xfrm>
            </p:grpSpPr>
            <p:sp>
              <p:nvSpPr>
                <p:cNvPr id="15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5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55" name="Picture 154"/>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161" name="Group 160"/>
          <p:cNvGrpSpPr/>
          <p:nvPr/>
        </p:nvGrpSpPr>
        <p:grpSpPr>
          <a:xfrm>
            <a:off x="2515360" y="2611914"/>
            <a:ext cx="2125450" cy="1198086"/>
            <a:chOff x="3533402" y="573769"/>
            <a:chExt cx="2125450" cy="1198086"/>
          </a:xfrm>
        </p:grpSpPr>
        <p:grpSp>
          <p:nvGrpSpPr>
            <p:cNvPr id="162" name="Group 26"/>
            <p:cNvGrpSpPr>
              <a:grpSpLocks/>
            </p:cNvGrpSpPr>
            <p:nvPr/>
          </p:nvGrpSpPr>
          <p:grpSpPr bwMode="auto">
            <a:xfrm>
              <a:off x="4532479" y="636785"/>
              <a:ext cx="1126373" cy="973557"/>
              <a:chOff x="2969" y="720"/>
              <a:chExt cx="1159" cy="864"/>
            </a:xfrm>
          </p:grpSpPr>
          <p:grpSp>
            <p:nvGrpSpPr>
              <p:cNvPr id="164" name="Group 25"/>
              <p:cNvGrpSpPr>
                <a:grpSpLocks/>
              </p:cNvGrpSpPr>
              <p:nvPr/>
            </p:nvGrpSpPr>
            <p:grpSpPr bwMode="auto">
              <a:xfrm>
                <a:off x="3600" y="720"/>
                <a:ext cx="528" cy="864"/>
                <a:chOff x="3600" y="720"/>
                <a:chExt cx="528" cy="864"/>
              </a:xfrm>
            </p:grpSpPr>
            <p:sp>
              <p:nvSpPr>
                <p:cNvPr id="1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63" name="Picture 162"/>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spTree>
    <p:extLst>
      <p:ext uri="{BB962C8B-B14F-4D97-AF65-F5344CB8AC3E}">
        <p14:creationId xmlns:p14="http://schemas.microsoft.com/office/powerpoint/2010/main" val="3758874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956-AA0D-F348-95A9-96827A43BD8D}"/>
              </a:ext>
            </a:extLst>
          </p:cNvPr>
          <p:cNvSpPr>
            <a:spLocks noGrp="1"/>
          </p:cNvSpPr>
          <p:nvPr>
            <p:ph type="title"/>
          </p:nvPr>
        </p:nvSpPr>
        <p:spPr/>
        <p:txBody>
          <a:bodyPr/>
          <a:lstStyle/>
          <a:p>
            <a:r>
              <a:rPr lang="en-US" dirty="0"/>
              <a:t>Distributed File Systems</a:t>
            </a:r>
          </a:p>
        </p:txBody>
      </p:sp>
      <p:sp>
        <p:nvSpPr>
          <p:cNvPr id="3" name="Content Placeholder 2">
            <a:extLst>
              <a:ext uri="{FF2B5EF4-FFF2-40B4-BE49-F238E27FC236}">
                <a16:creationId xmlns:a16="http://schemas.microsoft.com/office/drawing/2014/main" id="{2B1E0EC3-1752-C54E-8D2C-0CDB64EF1576}"/>
              </a:ext>
            </a:extLst>
          </p:cNvPr>
          <p:cNvSpPr>
            <a:spLocks noGrp="1"/>
          </p:cNvSpPr>
          <p:nvPr>
            <p:ph idx="1"/>
          </p:nvPr>
        </p:nvSpPr>
        <p:spPr>
          <a:xfrm>
            <a:off x="628650" y="3600449"/>
            <a:ext cx="7886700" cy="2576513"/>
          </a:xfrm>
        </p:spPr>
        <p:txBody>
          <a:bodyPr/>
          <a:lstStyle/>
          <a:p>
            <a:r>
              <a:rPr lang="en-US" dirty="0"/>
              <a:t>Transparent access to files stored on a remote disk</a:t>
            </a:r>
          </a:p>
          <a:p>
            <a:r>
              <a:rPr lang="en-US" i="1" dirty="0"/>
              <a:t>Mount</a:t>
            </a:r>
            <a:r>
              <a:rPr lang="en-US" dirty="0"/>
              <a:t> remote files into your local file system</a:t>
            </a:r>
          </a:p>
          <a:p>
            <a:pPr lvl="1"/>
            <a:r>
              <a:rPr lang="en-US" dirty="0"/>
              <a:t>Directory in local file system refers to remote files</a:t>
            </a:r>
          </a:p>
          <a:p>
            <a:pPr lvl="1"/>
            <a:r>
              <a:rPr lang="en-US" dirty="0"/>
              <a:t>e.g., </a:t>
            </a:r>
            <a:r>
              <a:rPr lang="en-US" dirty="0">
                <a:latin typeface="Consolas" panose="020B0609020204030204" pitchFamily="49" charset="0"/>
                <a:cs typeface="Consolas" panose="020B0609020204030204" pitchFamily="49" charset="0"/>
              </a:rPr>
              <a:t>/home/</a:t>
            </a:r>
            <a:r>
              <a:rPr lang="en-US" dirty="0" err="1">
                <a:latin typeface="Consolas" panose="020B0609020204030204" pitchFamily="49" charset="0"/>
                <a:cs typeface="Consolas" panose="020B0609020204030204" pitchFamily="49" charset="0"/>
              </a:rPr>
              <a:t>oksi</a:t>
            </a:r>
            <a:r>
              <a:rPr lang="en-US" dirty="0">
                <a:latin typeface="Consolas" panose="020B0609020204030204" pitchFamily="49" charset="0"/>
                <a:cs typeface="Consolas" panose="020B0609020204030204" pitchFamily="49" charset="0"/>
              </a:rPr>
              <a:t>/162/ </a:t>
            </a:r>
            <a:r>
              <a:rPr lang="en-US" dirty="0"/>
              <a:t>on laptop actually refers to </a:t>
            </a:r>
            <a:r>
              <a:rPr lang="en-US" dirty="0">
                <a:latin typeface="Consolas" panose="020B0609020204030204" pitchFamily="49" charset="0"/>
                <a:cs typeface="Consolas" panose="020B0609020204030204" pitchFamily="49" charset="0"/>
              </a:rPr>
              <a:t>/users/</a:t>
            </a:r>
            <a:r>
              <a:rPr lang="en-US" dirty="0" err="1">
                <a:latin typeface="Consolas" panose="020B0609020204030204" pitchFamily="49" charset="0"/>
                <a:cs typeface="Consolas" panose="020B0609020204030204" pitchFamily="49" charset="0"/>
              </a:rPr>
              <a:t>oski</a:t>
            </a:r>
            <a:r>
              <a:rPr lang="en-US" dirty="0">
                <a:latin typeface="Consolas" panose="020B0609020204030204" pitchFamily="49" charset="0"/>
                <a:cs typeface="Consolas" panose="020B0609020204030204" pitchFamily="49" charset="0"/>
              </a:rPr>
              <a:t> </a:t>
            </a:r>
            <a:r>
              <a:rPr lang="en-US" dirty="0"/>
              <a:t>on campus file server</a:t>
            </a:r>
          </a:p>
        </p:txBody>
      </p:sp>
      <p:pic>
        <p:nvPicPr>
          <p:cNvPr id="4" name="Picture 13" descr="MCj03985050000[1]">
            <a:extLst>
              <a:ext uri="{FF2B5EF4-FFF2-40B4-BE49-F238E27FC236}">
                <a16:creationId xmlns:a16="http://schemas.microsoft.com/office/drawing/2014/main" id="{39363738-937F-C34B-BE50-1E760F5EB9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850" y="1562264"/>
            <a:ext cx="1544755" cy="112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a:extLst>
              <a:ext uri="{FF2B5EF4-FFF2-40B4-BE49-F238E27FC236}">
                <a16:creationId xmlns:a16="http://schemas.microsoft.com/office/drawing/2014/main" id="{AA7D6AAD-B3CE-CC40-8A59-18CCD40B284E}"/>
              </a:ext>
            </a:extLst>
          </p:cNvPr>
          <p:cNvSpPr>
            <a:spLocks noChangeArrowheads="1"/>
          </p:cNvSpPr>
          <p:nvPr/>
        </p:nvSpPr>
        <p:spPr bwMode="auto">
          <a:xfrm>
            <a:off x="2990850" y="2048662"/>
            <a:ext cx="2005755" cy="267501"/>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Network</a:t>
            </a:r>
          </a:p>
        </p:txBody>
      </p:sp>
      <p:sp>
        <p:nvSpPr>
          <p:cNvPr id="6" name="Line 15">
            <a:extLst>
              <a:ext uri="{FF2B5EF4-FFF2-40B4-BE49-F238E27FC236}">
                <a16:creationId xmlns:a16="http://schemas.microsoft.com/office/drawing/2014/main" id="{105B9B05-BD51-6843-B8EE-A0D822694B13}"/>
              </a:ext>
            </a:extLst>
          </p:cNvPr>
          <p:cNvSpPr>
            <a:spLocks noChangeShapeType="1"/>
          </p:cNvSpPr>
          <p:nvPr/>
        </p:nvSpPr>
        <p:spPr bwMode="auto">
          <a:xfrm flipV="1">
            <a:off x="3019693" y="1935163"/>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7" name="Line 16">
            <a:extLst>
              <a:ext uri="{FF2B5EF4-FFF2-40B4-BE49-F238E27FC236}">
                <a16:creationId xmlns:a16="http://schemas.microsoft.com/office/drawing/2014/main" id="{42EFC060-3B86-2547-8340-32A24655EA47}"/>
              </a:ext>
            </a:extLst>
          </p:cNvPr>
          <p:cNvSpPr>
            <a:spLocks noChangeShapeType="1"/>
          </p:cNvSpPr>
          <p:nvPr/>
        </p:nvSpPr>
        <p:spPr bwMode="auto">
          <a:xfrm flipH="1" flipV="1">
            <a:off x="3019693" y="2468563"/>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 name="Text Box 17">
            <a:extLst>
              <a:ext uri="{FF2B5EF4-FFF2-40B4-BE49-F238E27FC236}">
                <a16:creationId xmlns:a16="http://schemas.microsoft.com/office/drawing/2014/main" id="{7F74FB22-3C9F-3C4D-9FA5-9D01A0D28765}"/>
              </a:ext>
            </a:extLst>
          </p:cNvPr>
          <p:cNvSpPr txBox="1">
            <a:spLocks noChangeArrowheads="1"/>
          </p:cNvSpPr>
          <p:nvPr/>
        </p:nvSpPr>
        <p:spPr bwMode="auto">
          <a:xfrm>
            <a:off x="3308155" y="1554461"/>
            <a:ext cx="140100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Read File</a:t>
            </a:r>
          </a:p>
        </p:txBody>
      </p:sp>
      <p:sp>
        <p:nvSpPr>
          <p:cNvPr id="9" name="Text Box 18">
            <a:extLst>
              <a:ext uri="{FF2B5EF4-FFF2-40B4-BE49-F238E27FC236}">
                <a16:creationId xmlns:a16="http://schemas.microsoft.com/office/drawing/2014/main" id="{ED53A650-5F40-C447-A50E-1E2B63C67AFD}"/>
              </a:ext>
            </a:extLst>
          </p:cNvPr>
          <p:cNvSpPr txBox="1">
            <a:spLocks noChangeArrowheads="1"/>
          </p:cNvSpPr>
          <p:nvPr/>
        </p:nvSpPr>
        <p:spPr bwMode="auto">
          <a:xfrm>
            <a:off x="3551202" y="2429544"/>
            <a:ext cx="82071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Data</a:t>
            </a:r>
          </a:p>
        </p:txBody>
      </p:sp>
      <p:sp>
        <p:nvSpPr>
          <p:cNvPr id="10" name="Text Box 20">
            <a:extLst>
              <a:ext uri="{FF2B5EF4-FFF2-40B4-BE49-F238E27FC236}">
                <a16:creationId xmlns:a16="http://schemas.microsoft.com/office/drawing/2014/main" id="{E774418E-CF73-874A-A6F7-1058E45AB350}"/>
              </a:ext>
            </a:extLst>
          </p:cNvPr>
          <p:cNvSpPr txBox="1">
            <a:spLocks noChangeArrowheads="1"/>
          </p:cNvSpPr>
          <p:nvPr/>
        </p:nvSpPr>
        <p:spPr bwMode="auto">
          <a:xfrm>
            <a:off x="5138677" y="2899768"/>
            <a:ext cx="106392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a:t>
            </a:r>
          </a:p>
        </p:txBody>
      </p:sp>
      <p:grpSp>
        <p:nvGrpSpPr>
          <p:cNvPr id="11" name="Group 21">
            <a:extLst>
              <a:ext uri="{FF2B5EF4-FFF2-40B4-BE49-F238E27FC236}">
                <a16:creationId xmlns:a16="http://schemas.microsoft.com/office/drawing/2014/main" id="{7BB799E9-B4B8-9A4A-8FC2-00ACCE2718D2}"/>
              </a:ext>
            </a:extLst>
          </p:cNvPr>
          <p:cNvGrpSpPr>
            <a:grpSpLocks/>
          </p:cNvGrpSpPr>
          <p:nvPr/>
        </p:nvGrpSpPr>
        <p:grpSpPr bwMode="auto">
          <a:xfrm>
            <a:off x="6191250" y="1477963"/>
            <a:ext cx="1277860" cy="1752131"/>
            <a:chOff x="432" y="1933"/>
            <a:chExt cx="948" cy="1572"/>
          </a:xfrm>
        </p:grpSpPr>
        <p:pic>
          <p:nvPicPr>
            <p:cNvPr id="12" name="Picture 22">
              <a:extLst>
                <a:ext uri="{FF2B5EF4-FFF2-40B4-BE49-F238E27FC236}">
                  <a16:creationId xmlns:a16="http://schemas.microsoft.com/office/drawing/2014/main" id="{3AED49F3-4985-1147-B0FD-31DF5C1E650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3">
              <a:extLst>
                <a:ext uri="{FF2B5EF4-FFF2-40B4-BE49-F238E27FC236}">
                  <a16:creationId xmlns:a16="http://schemas.microsoft.com/office/drawing/2014/main" id="{86920CE4-8E3B-E14C-B732-26FDBED9428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4">
              <a:extLst>
                <a:ext uri="{FF2B5EF4-FFF2-40B4-BE49-F238E27FC236}">
                  <a16:creationId xmlns:a16="http://schemas.microsoft.com/office/drawing/2014/main" id="{8614D847-BF2D-CA4B-B874-AABB1BDDDF8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5">
              <a:extLst>
                <a:ext uri="{FF2B5EF4-FFF2-40B4-BE49-F238E27FC236}">
                  <a16:creationId xmlns:a16="http://schemas.microsoft.com/office/drawing/2014/main" id="{8CA7D09A-2970-1647-BF4A-96AC300F605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 name="Picture 13" descr="MCj03985050000[1]">
            <a:extLst>
              <a:ext uri="{FF2B5EF4-FFF2-40B4-BE49-F238E27FC236}">
                <a16:creationId xmlns:a16="http://schemas.microsoft.com/office/drawing/2014/main" id="{1C166FB6-ED30-654D-A536-A971EC6A44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1714664"/>
            <a:ext cx="1544755" cy="112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a:extLst>
              <a:ext uri="{FF2B5EF4-FFF2-40B4-BE49-F238E27FC236}">
                <a16:creationId xmlns:a16="http://schemas.microsoft.com/office/drawing/2014/main" id="{41E9021A-B0FC-FA40-9227-C04304BE4729}"/>
              </a:ext>
            </a:extLst>
          </p:cNvPr>
          <p:cNvGrpSpPr/>
          <p:nvPr/>
        </p:nvGrpSpPr>
        <p:grpSpPr>
          <a:xfrm>
            <a:off x="1631300" y="1681698"/>
            <a:ext cx="1186091" cy="1520434"/>
            <a:chOff x="1688450" y="737135"/>
            <a:chExt cx="1186091" cy="1520434"/>
          </a:xfrm>
        </p:grpSpPr>
        <p:sp>
          <p:nvSpPr>
            <p:cNvPr id="18" name="Text Box 19">
              <a:extLst>
                <a:ext uri="{FF2B5EF4-FFF2-40B4-BE49-F238E27FC236}">
                  <a16:creationId xmlns:a16="http://schemas.microsoft.com/office/drawing/2014/main" id="{26FA2346-78A5-E446-8C9F-C8A5D415179F}"/>
                </a:ext>
              </a:extLst>
            </p:cNvPr>
            <p:cNvSpPr txBox="1">
              <a:spLocks noChangeArrowheads="1"/>
            </p:cNvSpPr>
            <p:nvPr/>
          </p:nvSpPr>
          <p:spPr bwMode="auto">
            <a:xfrm>
              <a:off x="1810385" y="1829257"/>
              <a:ext cx="9890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Client</a:t>
              </a:r>
            </a:p>
          </p:txBody>
        </p:sp>
        <p:pic>
          <p:nvPicPr>
            <p:cNvPr id="19" name="Picture 18" descr="Australian Genealogy Journeys: February 2011">
              <a:extLst>
                <a:ext uri="{FF2B5EF4-FFF2-40B4-BE49-F238E27FC236}">
                  <a16:creationId xmlns:a16="http://schemas.microsoft.com/office/drawing/2014/main" id="{67C97095-DEE6-5645-BD75-6BCA32B460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pic>
        <p:nvPicPr>
          <p:cNvPr id="20" name="Picture 19">
            <a:extLst>
              <a:ext uri="{FF2B5EF4-FFF2-40B4-BE49-F238E27FC236}">
                <a16:creationId xmlns:a16="http://schemas.microsoft.com/office/drawing/2014/main" id="{49FEF1DD-9989-864C-A35B-4146C5BF990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132263" y="1650922"/>
            <a:ext cx="1198086" cy="1198086"/>
          </a:xfrm>
          <a:prstGeom prst="rect">
            <a:avLst/>
          </a:prstGeom>
        </p:spPr>
      </p:pic>
    </p:spTree>
    <p:extLst>
      <p:ext uri="{BB962C8B-B14F-4D97-AF65-F5344CB8AC3E}">
        <p14:creationId xmlns:p14="http://schemas.microsoft.com/office/powerpoint/2010/main" val="305541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76200" y="1607188"/>
            <a:ext cx="8915400" cy="3810002"/>
          </a:xfrm>
          <a:prstGeom prst="rect">
            <a:avLst/>
          </a:prstGeom>
          <a:solidFill>
            <a:schemeClr val="accent1">
              <a:lumMod val="40000"/>
              <a:lumOff val="60000"/>
            </a:schemeClr>
          </a:solidFill>
          <a:ln w="28575" cap="flat" cmpd="sng" algn="ctr">
            <a:solidFill>
              <a:schemeClr val="tx1"/>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2" name="Title 1"/>
          <p:cNvSpPr>
            <a:spLocks noGrp="1"/>
          </p:cNvSpPr>
          <p:nvPr>
            <p:ph type="title"/>
          </p:nvPr>
        </p:nvSpPr>
        <p:spPr>
          <a:xfrm>
            <a:off x="228600" y="152399"/>
            <a:ext cx="8458200" cy="644513"/>
          </a:xfrm>
        </p:spPr>
        <p:txBody>
          <a:bodyPr>
            <a:normAutofit/>
          </a:bodyPr>
          <a:lstStyle/>
          <a:p>
            <a:r>
              <a:rPr lang="en-US" sz="4000" dirty="0"/>
              <a:t>Enabling Design: VFS </a:t>
            </a:r>
          </a:p>
        </p:txBody>
      </p:sp>
      <p:sp>
        <p:nvSpPr>
          <p:cNvPr id="4" name="Rectangle 3"/>
          <p:cNvSpPr/>
          <p:nvPr/>
        </p:nvSpPr>
        <p:spPr bwMode="auto">
          <a:xfrm>
            <a:off x="247382" y="838200"/>
            <a:ext cx="8591817" cy="4572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mj-lt"/>
                <a:ea typeface="Gill Sans" charset="0"/>
                <a:cs typeface="Gill Sans" charset="0"/>
              </a:rPr>
              <a:t>The System Call Interface</a:t>
            </a:r>
          </a:p>
        </p:txBody>
      </p:sp>
      <p:sp>
        <p:nvSpPr>
          <p:cNvPr id="5" name="Rectangle 4"/>
          <p:cNvSpPr/>
          <p:nvPr/>
        </p:nvSpPr>
        <p:spPr bwMode="auto">
          <a:xfrm>
            <a:off x="228600"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900" b="0" u="none" strike="noStrike" cap="none" normalizeH="0" baseline="0" dirty="0">
                <a:ln>
                  <a:noFill/>
                </a:ln>
                <a:solidFill>
                  <a:schemeClr val="tx1"/>
                </a:solidFill>
                <a:effectLst/>
                <a:latin typeface="+mj-lt"/>
                <a:ea typeface="Gill Sans" charset="0"/>
                <a:cs typeface="Gill Sans" charset="0"/>
              </a:rPr>
              <a:t>Process</a:t>
            </a:r>
          </a:p>
          <a:p>
            <a:pPr marL="0" marR="0" indent="0" algn="ctr" defTabSz="914400" rtl="0" eaLnBrk="0" fontAlgn="base" latinLnBrk="0" hangingPunct="0">
              <a:lnSpc>
                <a:spcPct val="100000"/>
              </a:lnSpc>
              <a:spcBef>
                <a:spcPct val="0"/>
              </a:spcBef>
              <a:spcAft>
                <a:spcPct val="0"/>
              </a:spcAft>
              <a:buClrTx/>
              <a:buSzTx/>
              <a:buFontTx/>
              <a:buNone/>
              <a:tabLst/>
            </a:pPr>
            <a:r>
              <a:rPr lang="en-US" sz="1900" b="0" dirty="0">
                <a:latin typeface="+mj-lt"/>
                <a:ea typeface="Gill Sans" charset="0"/>
                <a:cs typeface="Gill Sans" charset="0"/>
              </a:rPr>
              <a:t>Management</a:t>
            </a:r>
            <a:endParaRPr kumimoji="0" lang="en-US" sz="1900" b="0" u="none" strike="noStrike" cap="none" normalizeH="0" baseline="0" dirty="0">
              <a:ln>
                <a:noFill/>
              </a:ln>
              <a:solidFill>
                <a:schemeClr val="tx1"/>
              </a:solidFill>
              <a:effectLst/>
              <a:latin typeface="+mj-lt"/>
              <a:ea typeface="Gill Sans" charset="0"/>
              <a:cs typeface="Gill Sans" charset="0"/>
            </a:endParaRPr>
          </a:p>
        </p:txBody>
      </p:sp>
      <p:sp>
        <p:nvSpPr>
          <p:cNvPr id="6" name="Rectangle 5"/>
          <p:cNvSpPr/>
          <p:nvPr/>
        </p:nvSpPr>
        <p:spPr bwMode="auto">
          <a:xfrm>
            <a:off x="1977444"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900" b="0" dirty="0">
                <a:latin typeface="+mj-lt"/>
                <a:ea typeface="Gill Sans" charset="0"/>
                <a:cs typeface="Gill Sans" charset="0"/>
              </a:rPr>
              <a:t>Memory</a:t>
            </a:r>
            <a:br>
              <a:rPr lang="en-US" sz="1900" b="0" dirty="0">
                <a:latin typeface="+mj-lt"/>
                <a:ea typeface="Gill Sans" charset="0"/>
                <a:cs typeface="Gill Sans" charset="0"/>
              </a:rPr>
            </a:br>
            <a:r>
              <a:rPr lang="en-US" sz="1900" b="0" dirty="0">
                <a:latin typeface="+mj-lt"/>
                <a:ea typeface="Gill Sans" charset="0"/>
                <a:cs typeface="Gill Sans" charset="0"/>
              </a:rPr>
              <a:t>Management</a:t>
            </a:r>
            <a:endParaRPr kumimoji="0" lang="en-US" sz="1900" b="0" u="none" strike="noStrike" cap="none" normalizeH="0" baseline="0" dirty="0">
              <a:ln>
                <a:noFill/>
              </a:ln>
              <a:solidFill>
                <a:schemeClr val="tx1"/>
              </a:solidFill>
              <a:effectLst/>
              <a:latin typeface="+mj-lt"/>
              <a:ea typeface="Gill Sans" charset="0"/>
              <a:cs typeface="Gill Sans" charset="0"/>
            </a:endParaRPr>
          </a:p>
        </p:txBody>
      </p:sp>
      <p:sp>
        <p:nvSpPr>
          <p:cNvPr id="7" name="Rectangle 6"/>
          <p:cNvSpPr/>
          <p:nvPr/>
        </p:nvSpPr>
        <p:spPr bwMode="auto">
          <a:xfrm>
            <a:off x="3741987"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900" b="0" u="none" strike="noStrike" cap="none" normalizeH="0" baseline="0" dirty="0" err="1">
                <a:ln>
                  <a:noFill/>
                </a:ln>
                <a:solidFill>
                  <a:schemeClr val="tx1"/>
                </a:solidFill>
                <a:effectLst/>
                <a:latin typeface="+mj-lt"/>
                <a:ea typeface="Gill Sans" charset="0"/>
                <a:cs typeface="Gill Sans" charset="0"/>
              </a:rPr>
              <a:t>Filesystems</a:t>
            </a:r>
            <a:endParaRPr kumimoji="0" lang="en-US" sz="1900" b="0" u="none" strike="noStrike" cap="none" normalizeH="0" baseline="0" dirty="0">
              <a:ln>
                <a:noFill/>
              </a:ln>
              <a:solidFill>
                <a:schemeClr val="tx1"/>
              </a:solidFill>
              <a:effectLst/>
              <a:latin typeface="+mj-lt"/>
              <a:ea typeface="Gill Sans" charset="0"/>
              <a:cs typeface="Gill Sans" charset="0"/>
            </a:endParaRPr>
          </a:p>
        </p:txBody>
      </p:sp>
      <p:sp>
        <p:nvSpPr>
          <p:cNvPr id="8" name="Rectangle 7"/>
          <p:cNvSpPr/>
          <p:nvPr/>
        </p:nvSpPr>
        <p:spPr bwMode="auto">
          <a:xfrm>
            <a:off x="5475132"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900" b="0" u="none" strike="noStrike" cap="none" normalizeH="0" baseline="0" dirty="0">
                <a:ln>
                  <a:noFill/>
                </a:ln>
                <a:solidFill>
                  <a:schemeClr val="tx1"/>
                </a:solidFill>
                <a:effectLst/>
                <a:latin typeface="+mj-lt"/>
                <a:ea typeface="Gill Sans" charset="0"/>
                <a:cs typeface="Gill Sans" charset="0"/>
              </a:rPr>
              <a:t>Device</a:t>
            </a:r>
            <a:br>
              <a:rPr kumimoji="0" lang="en-US" sz="1900" b="0" u="none" strike="noStrike" cap="none" normalizeH="0" baseline="0" dirty="0">
                <a:ln>
                  <a:noFill/>
                </a:ln>
                <a:solidFill>
                  <a:schemeClr val="tx1"/>
                </a:solidFill>
                <a:effectLst/>
                <a:latin typeface="+mj-lt"/>
                <a:ea typeface="Gill Sans" charset="0"/>
                <a:cs typeface="Gill Sans" charset="0"/>
              </a:rPr>
            </a:br>
            <a:r>
              <a:rPr kumimoji="0" lang="en-US" sz="1900" b="0" u="none" strike="noStrike" cap="none" normalizeH="0" baseline="0" dirty="0">
                <a:ln>
                  <a:noFill/>
                </a:ln>
                <a:solidFill>
                  <a:schemeClr val="tx1"/>
                </a:solidFill>
                <a:effectLst/>
                <a:latin typeface="+mj-lt"/>
                <a:ea typeface="Gill Sans" charset="0"/>
                <a:cs typeface="Gill Sans" charset="0"/>
              </a:rPr>
              <a:t>Control</a:t>
            </a:r>
          </a:p>
        </p:txBody>
      </p:sp>
      <p:sp>
        <p:nvSpPr>
          <p:cNvPr id="9" name="Rectangle 8"/>
          <p:cNvSpPr/>
          <p:nvPr/>
        </p:nvSpPr>
        <p:spPr bwMode="auto">
          <a:xfrm>
            <a:off x="7223975"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900" b="0" u="none" strike="noStrike" cap="none" normalizeH="0" baseline="0" dirty="0">
                <a:ln>
                  <a:noFill/>
                </a:ln>
                <a:solidFill>
                  <a:schemeClr val="tx1"/>
                </a:solidFill>
                <a:effectLst/>
                <a:latin typeface="+mj-lt"/>
                <a:ea typeface="Gill Sans" charset="0"/>
                <a:cs typeface="Gill Sans" charset="0"/>
              </a:rPr>
              <a:t>Networking</a:t>
            </a:r>
          </a:p>
        </p:txBody>
      </p:sp>
      <p:sp>
        <p:nvSpPr>
          <p:cNvPr id="15" name="Rectangle 14"/>
          <p:cNvSpPr/>
          <p:nvPr/>
        </p:nvSpPr>
        <p:spPr bwMode="auto">
          <a:xfrm>
            <a:off x="247382"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mj-lt"/>
                <a:ea typeface="Gill Sans" charset="0"/>
                <a:cs typeface="Gill Sans" charset="0"/>
              </a:rPr>
              <a:t>Architecture</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a:latin typeface="+mj-lt"/>
                <a:ea typeface="Gill Sans" charset="0"/>
                <a:cs typeface="Gill Sans" charset="0"/>
              </a:rPr>
              <a:t>Dependent</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mj-lt"/>
                <a:ea typeface="Gill Sans" charset="0"/>
                <a:cs typeface="Gill Sans" charset="0"/>
              </a:rPr>
              <a:t>Code</a:t>
            </a:r>
          </a:p>
        </p:txBody>
      </p:sp>
      <p:sp>
        <p:nvSpPr>
          <p:cNvPr id="16" name="Rectangle 15"/>
          <p:cNvSpPr/>
          <p:nvPr/>
        </p:nvSpPr>
        <p:spPr bwMode="auto">
          <a:xfrm>
            <a:off x="1996226"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latin typeface="+mj-lt"/>
                <a:ea typeface="Gill Sans" charset="0"/>
                <a:cs typeface="Gill Sans" charset="0"/>
              </a:rPr>
              <a:t>Memory</a:t>
            </a:r>
            <a:br>
              <a:rPr lang="en-US" sz="2000" b="0" dirty="0">
                <a:latin typeface="+mj-lt"/>
                <a:ea typeface="Gill Sans" charset="0"/>
                <a:cs typeface="Gill Sans" charset="0"/>
              </a:rPr>
            </a:br>
            <a:r>
              <a:rPr lang="en-US" sz="2000" b="0" dirty="0">
                <a:latin typeface="+mj-lt"/>
                <a:ea typeface="Gill Sans" charset="0"/>
                <a:cs typeface="Gill Sans" charset="0"/>
              </a:rPr>
              <a:t>Manager</a:t>
            </a:r>
            <a:endParaRPr kumimoji="0" lang="en-US" sz="2000" b="0" u="none" strike="noStrike" cap="none" normalizeH="0" baseline="0" dirty="0">
              <a:ln>
                <a:noFill/>
              </a:ln>
              <a:solidFill>
                <a:schemeClr val="tx1"/>
              </a:solidFill>
              <a:effectLst/>
              <a:latin typeface="+mj-lt"/>
              <a:ea typeface="Gill Sans" charset="0"/>
              <a:cs typeface="Gill Sans" charset="0"/>
            </a:endParaRPr>
          </a:p>
        </p:txBody>
      </p:sp>
      <p:sp>
        <p:nvSpPr>
          <p:cNvPr id="18" name="Rectangle 17"/>
          <p:cNvSpPr/>
          <p:nvPr/>
        </p:nvSpPr>
        <p:spPr bwMode="auto">
          <a:xfrm>
            <a:off x="5493914"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mj-lt"/>
                <a:ea typeface="Gill Sans" charset="0"/>
                <a:cs typeface="Gill Sans" charset="0"/>
              </a:rPr>
              <a:t>Device</a:t>
            </a:r>
            <a:br>
              <a:rPr kumimoji="0" lang="en-US" sz="2000" b="0" u="none" strike="noStrike" cap="none" normalizeH="0" baseline="0" dirty="0">
                <a:ln>
                  <a:noFill/>
                </a:ln>
                <a:solidFill>
                  <a:schemeClr val="tx1"/>
                </a:solidFill>
                <a:effectLst/>
                <a:latin typeface="+mj-lt"/>
                <a:ea typeface="Gill Sans" charset="0"/>
                <a:cs typeface="Gill Sans" charset="0"/>
              </a:rPr>
            </a:br>
            <a:r>
              <a:rPr kumimoji="0" lang="en-US" sz="2000" b="0" u="none" strike="noStrike" cap="none" normalizeH="0" baseline="0" dirty="0">
                <a:ln>
                  <a:noFill/>
                </a:ln>
                <a:solidFill>
                  <a:schemeClr val="tx1"/>
                </a:solidFill>
                <a:effectLst/>
                <a:latin typeface="+mj-lt"/>
                <a:ea typeface="Gill Sans" charset="0"/>
                <a:cs typeface="Gill Sans" charset="0"/>
              </a:rPr>
              <a:t>Control</a:t>
            </a:r>
          </a:p>
        </p:txBody>
      </p:sp>
      <p:sp>
        <p:nvSpPr>
          <p:cNvPr id="21" name="Rectangle 20"/>
          <p:cNvSpPr/>
          <p:nvPr/>
        </p:nvSpPr>
        <p:spPr bwMode="auto">
          <a:xfrm>
            <a:off x="7223974" y="3207389"/>
            <a:ext cx="1615225" cy="9906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mj-lt"/>
                <a:ea typeface="Gill Sans" charset="0"/>
                <a:cs typeface="Gill Sans" charset="0"/>
              </a:rPr>
              <a:t>Network</a:t>
            </a:r>
            <a:br>
              <a:rPr kumimoji="0" lang="en-US" sz="2000" b="0" u="none" strike="noStrike" cap="none" normalizeH="0" baseline="0" dirty="0">
                <a:ln>
                  <a:noFill/>
                </a:ln>
                <a:solidFill>
                  <a:schemeClr val="tx1"/>
                </a:solidFill>
                <a:effectLst/>
                <a:latin typeface="+mj-lt"/>
                <a:ea typeface="Gill Sans" charset="0"/>
                <a:cs typeface="Gill Sans" charset="0"/>
              </a:rPr>
            </a:br>
            <a:r>
              <a:rPr kumimoji="0" lang="en-US" sz="2000" b="0" u="none" strike="noStrike" cap="none" normalizeH="0" baseline="0" dirty="0">
                <a:ln>
                  <a:noFill/>
                </a:ln>
                <a:solidFill>
                  <a:schemeClr val="tx1"/>
                </a:solidFill>
                <a:effectLst/>
                <a:latin typeface="+mj-lt"/>
                <a:ea typeface="Gill Sans" charset="0"/>
                <a:cs typeface="Gill Sans" charset="0"/>
              </a:rPr>
              <a:t>Subsystem</a:t>
            </a:r>
          </a:p>
        </p:txBody>
      </p:sp>
      <p:grpSp>
        <p:nvGrpSpPr>
          <p:cNvPr id="40" name="Group 39"/>
          <p:cNvGrpSpPr/>
          <p:nvPr/>
        </p:nvGrpSpPr>
        <p:grpSpPr>
          <a:xfrm>
            <a:off x="3741987" y="3207389"/>
            <a:ext cx="1615225" cy="990600"/>
            <a:chOff x="3733800" y="3276600"/>
            <a:chExt cx="1615225" cy="990600"/>
          </a:xfrm>
          <a:solidFill>
            <a:srgbClr val="00B050"/>
          </a:solidFill>
        </p:grpSpPr>
        <p:sp>
          <p:nvSpPr>
            <p:cNvPr id="17" name="Rectangle 16"/>
            <p:cNvSpPr/>
            <p:nvPr/>
          </p:nvSpPr>
          <p:spPr bwMode="auto">
            <a:xfrm>
              <a:off x="3733800" y="3276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a:ln>
                    <a:noFill/>
                  </a:ln>
                  <a:solidFill>
                    <a:schemeClr val="tx1"/>
                  </a:solidFill>
                  <a:effectLst/>
                  <a:latin typeface="+mj-lt"/>
                  <a:ea typeface="Gill Sans" charset="0"/>
                  <a:cs typeface="Gill Sans" charset="0"/>
                </a:rPr>
                <a:t>File System Types</a:t>
              </a:r>
            </a:p>
          </p:txBody>
        </p:sp>
        <p:sp>
          <p:nvSpPr>
            <p:cNvPr id="23" name="Rectangle 22"/>
            <p:cNvSpPr/>
            <p:nvPr/>
          </p:nvSpPr>
          <p:spPr bwMode="auto">
            <a:xfrm>
              <a:off x="38862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25" name="Rectangle 24"/>
            <p:cNvSpPr/>
            <p:nvPr/>
          </p:nvSpPr>
          <p:spPr bwMode="auto">
            <a:xfrm>
              <a:off x="42418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26" name="Rectangle 25"/>
            <p:cNvSpPr/>
            <p:nvPr/>
          </p:nvSpPr>
          <p:spPr bwMode="auto">
            <a:xfrm>
              <a:off x="45974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27" name="Rectangle 26"/>
            <p:cNvSpPr/>
            <p:nvPr/>
          </p:nvSpPr>
          <p:spPr bwMode="auto">
            <a:xfrm>
              <a:off x="49530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grpSp>
      <p:grpSp>
        <p:nvGrpSpPr>
          <p:cNvPr id="39" name="Group 38"/>
          <p:cNvGrpSpPr/>
          <p:nvPr/>
        </p:nvGrpSpPr>
        <p:grpSpPr>
          <a:xfrm>
            <a:off x="3741987" y="4274189"/>
            <a:ext cx="1615225" cy="990600"/>
            <a:chOff x="3733800" y="4419600"/>
            <a:chExt cx="1615225" cy="990600"/>
          </a:xfrm>
          <a:solidFill>
            <a:srgbClr val="00B050"/>
          </a:solidFill>
        </p:grpSpPr>
        <p:sp>
          <p:nvSpPr>
            <p:cNvPr id="20" name="Rectangle 19"/>
            <p:cNvSpPr/>
            <p:nvPr/>
          </p:nvSpPr>
          <p:spPr bwMode="auto">
            <a:xfrm>
              <a:off x="3733800"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a:ln>
                    <a:noFill/>
                  </a:ln>
                  <a:solidFill>
                    <a:schemeClr val="tx1"/>
                  </a:solidFill>
                  <a:effectLst/>
                  <a:latin typeface="+mj-lt"/>
                  <a:ea typeface="Gill Sans" charset="0"/>
                  <a:cs typeface="Gill Sans" charset="0"/>
                </a:rPr>
                <a:t>Block</a:t>
              </a:r>
              <a:br>
                <a:rPr kumimoji="0" lang="en-US" b="0" u="none" strike="noStrike" cap="none" normalizeH="0" baseline="0" dirty="0">
                  <a:ln>
                    <a:noFill/>
                  </a:ln>
                  <a:solidFill>
                    <a:schemeClr val="tx1"/>
                  </a:solidFill>
                  <a:effectLst/>
                  <a:latin typeface="+mj-lt"/>
                  <a:ea typeface="Gill Sans" charset="0"/>
                  <a:cs typeface="Gill Sans" charset="0"/>
                </a:rPr>
              </a:br>
              <a:r>
                <a:rPr kumimoji="0" lang="en-US" b="0" u="none" strike="noStrike" cap="none" normalizeH="0" baseline="0" dirty="0">
                  <a:ln>
                    <a:noFill/>
                  </a:ln>
                  <a:solidFill>
                    <a:schemeClr val="tx1"/>
                  </a:solidFill>
                  <a:effectLst/>
                  <a:latin typeface="+mj-lt"/>
                  <a:ea typeface="Gill Sans" charset="0"/>
                  <a:cs typeface="Gill Sans" charset="0"/>
                </a:rPr>
                <a:t>Devices</a:t>
              </a:r>
            </a:p>
          </p:txBody>
        </p:sp>
        <p:sp>
          <p:nvSpPr>
            <p:cNvPr id="28" name="Rectangle 27"/>
            <p:cNvSpPr/>
            <p:nvPr/>
          </p:nvSpPr>
          <p:spPr bwMode="auto">
            <a:xfrm>
              <a:off x="39244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29" name="Rectangle 28"/>
            <p:cNvSpPr/>
            <p:nvPr/>
          </p:nvSpPr>
          <p:spPr bwMode="auto">
            <a:xfrm>
              <a:off x="42800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30" name="Rectangle 29"/>
            <p:cNvSpPr/>
            <p:nvPr/>
          </p:nvSpPr>
          <p:spPr bwMode="auto">
            <a:xfrm>
              <a:off x="46356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31" name="Rectangle 30"/>
            <p:cNvSpPr/>
            <p:nvPr/>
          </p:nvSpPr>
          <p:spPr bwMode="auto">
            <a:xfrm>
              <a:off x="4978400"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grpSp>
      <p:grpSp>
        <p:nvGrpSpPr>
          <p:cNvPr id="38" name="Group 37"/>
          <p:cNvGrpSpPr/>
          <p:nvPr/>
        </p:nvGrpSpPr>
        <p:grpSpPr>
          <a:xfrm>
            <a:off x="7223974" y="4274189"/>
            <a:ext cx="1615225" cy="990600"/>
            <a:chOff x="7223974" y="4419600"/>
            <a:chExt cx="1615225" cy="990600"/>
          </a:xfrm>
          <a:solidFill>
            <a:srgbClr val="00B050"/>
          </a:solidFill>
        </p:grpSpPr>
        <p:sp>
          <p:nvSpPr>
            <p:cNvPr id="22" name="Rectangle 21"/>
            <p:cNvSpPr/>
            <p:nvPr/>
          </p:nvSpPr>
          <p:spPr bwMode="auto">
            <a:xfrm>
              <a:off x="7223974"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mj-lt"/>
                  <a:ea typeface="Gill Sans" charset="0"/>
                  <a:cs typeface="Gill Sans" charset="0"/>
                </a:rPr>
                <a:t>IF drivers</a:t>
              </a:r>
            </a:p>
          </p:txBody>
        </p:sp>
        <p:sp>
          <p:nvSpPr>
            <p:cNvPr id="32" name="Rectangle 31"/>
            <p:cNvSpPr/>
            <p:nvPr/>
          </p:nvSpPr>
          <p:spPr bwMode="auto">
            <a:xfrm>
              <a:off x="73914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33" name="Rectangle 32"/>
            <p:cNvSpPr/>
            <p:nvPr/>
          </p:nvSpPr>
          <p:spPr bwMode="auto">
            <a:xfrm>
              <a:off x="77470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34" name="Rectangle 33"/>
            <p:cNvSpPr/>
            <p:nvPr/>
          </p:nvSpPr>
          <p:spPr bwMode="auto">
            <a:xfrm>
              <a:off x="81026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sp>
          <p:nvSpPr>
            <p:cNvPr id="35" name="Rectangle 34"/>
            <p:cNvSpPr/>
            <p:nvPr/>
          </p:nvSpPr>
          <p:spPr bwMode="auto">
            <a:xfrm>
              <a:off x="84582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mj-lt"/>
                <a:ea typeface="Gill Sans" charset="0"/>
                <a:cs typeface="Gill Sans" charset="0"/>
              </a:endParaRPr>
            </a:p>
          </p:txBody>
        </p:sp>
      </p:grpSp>
      <p:sp>
        <p:nvSpPr>
          <p:cNvPr id="37" name="TextBox 36"/>
          <p:cNvSpPr txBox="1"/>
          <p:nvPr/>
        </p:nvSpPr>
        <p:spPr>
          <a:xfrm>
            <a:off x="264567" y="2653352"/>
            <a:ext cx="1581780" cy="615553"/>
          </a:xfrm>
          <a:prstGeom prst="rect">
            <a:avLst/>
          </a:prstGeom>
          <a:noFill/>
        </p:spPr>
        <p:txBody>
          <a:bodyPr wrap="none" rtlCol="0">
            <a:spAutoFit/>
          </a:bodyPr>
          <a:lstStyle/>
          <a:p>
            <a:pPr algn="ctr">
              <a:lnSpc>
                <a:spcPct val="85000"/>
              </a:lnSpc>
            </a:pPr>
            <a:r>
              <a:rPr lang="en-US" sz="2000" b="0" dirty="0">
                <a:latin typeface="+mj-lt"/>
                <a:ea typeface="Gill Sans" charset="0"/>
                <a:cs typeface="Gill Sans" charset="0"/>
              </a:rPr>
              <a:t>Concurrency,</a:t>
            </a:r>
            <a:br>
              <a:rPr lang="en-US" sz="2000" b="0" dirty="0">
                <a:latin typeface="+mj-lt"/>
                <a:ea typeface="Gill Sans" charset="0"/>
                <a:cs typeface="Gill Sans" charset="0"/>
              </a:rPr>
            </a:br>
            <a:r>
              <a:rPr lang="en-US" sz="2000" b="0" dirty="0">
                <a:latin typeface="+mj-lt"/>
                <a:ea typeface="Gill Sans" charset="0"/>
                <a:cs typeface="Gill Sans" charset="0"/>
              </a:rPr>
              <a:t>multitasking</a:t>
            </a:r>
          </a:p>
        </p:txBody>
      </p:sp>
      <p:sp>
        <p:nvSpPr>
          <p:cNvPr id="43" name="TextBox 42"/>
          <p:cNvSpPr txBox="1"/>
          <p:nvPr/>
        </p:nvSpPr>
        <p:spPr>
          <a:xfrm>
            <a:off x="2196603" y="2667000"/>
            <a:ext cx="1069524" cy="623248"/>
          </a:xfrm>
          <a:prstGeom prst="rect">
            <a:avLst/>
          </a:prstGeom>
          <a:noFill/>
        </p:spPr>
        <p:txBody>
          <a:bodyPr wrap="none" rtlCol="0">
            <a:spAutoFit/>
          </a:bodyPr>
          <a:lstStyle/>
          <a:p>
            <a:pPr algn="ctr">
              <a:lnSpc>
                <a:spcPct val="85000"/>
              </a:lnSpc>
            </a:pPr>
            <a:r>
              <a:rPr lang="en-US" sz="2000" b="0" dirty="0">
                <a:latin typeface="+mj-lt"/>
                <a:ea typeface="Gill Sans" charset="0"/>
                <a:cs typeface="Gill Sans" charset="0"/>
              </a:rPr>
              <a:t>Virtual</a:t>
            </a:r>
            <a:br>
              <a:rPr lang="en-US" sz="2000" b="0" dirty="0">
                <a:latin typeface="+mj-lt"/>
                <a:ea typeface="Gill Sans" charset="0"/>
                <a:cs typeface="Gill Sans" charset="0"/>
              </a:rPr>
            </a:br>
            <a:r>
              <a:rPr lang="en-US" sz="2000" b="0" dirty="0">
                <a:latin typeface="+mj-lt"/>
                <a:ea typeface="Gill Sans" charset="0"/>
                <a:cs typeface="Gill Sans" charset="0"/>
              </a:rPr>
              <a:t>memory</a:t>
            </a:r>
          </a:p>
        </p:txBody>
      </p:sp>
      <p:sp>
        <p:nvSpPr>
          <p:cNvPr id="44" name="TextBox 43"/>
          <p:cNvSpPr txBox="1"/>
          <p:nvPr/>
        </p:nvSpPr>
        <p:spPr>
          <a:xfrm>
            <a:off x="3744561" y="2653352"/>
            <a:ext cx="1593706" cy="615553"/>
          </a:xfrm>
          <a:prstGeom prst="rect">
            <a:avLst/>
          </a:prstGeom>
          <a:noFill/>
        </p:spPr>
        <p:txBody>
          <a:bodyPr wrap="none" rtlCol="0">
            <a:spAutoFit/>
          </a:bodyPr>
          <a:lstStyle/>
          <a:p>
            <a:pPr algn="ctr">
              <a:lnSpc>
                <a:spcPct val="85000"/>
              </a:lnSpc>
            </a:pPr>
            <a:r>
              <a:rPr lang="en-US" sz="2000" b="0" dirty="0">
                <a:latin typeface="+mj-lt"/>
                <a:ea typeface="Gill Sans" charset="0"/>
                <a:cs typeface="Gill Sans" charset="0"/>
              </a:rPr>
              <a:t>Files and </a:t>
            </a:r>
            <a:r>
              <a:rPr lang="en-US" sz="2000" b="0" dirty="0" err="1">
                <a:latin typeface="+mj-lt"/>
                <a:ea typeface="Gill Sans" charset="0"/>
                <a:cs typeface="Gill Sans" charset="0"/>
              </a:rPr>
              <a:t>dirs</a:t>
            </a:r>
            <a:r>
              <a:rPr lang="en-US" sz="2000" b="0" dirty="0">
                <a:latin typeface="+mj-lt"/>
                <a:ea typeface="Gill Sans" charset="0"/>
                <a:cs typeface="Gill Sans" charset="0"/>
              </a:rPr>
              <a:t>:</a:t>
            </a:r>
            <a:br>
              <a:rPr lang="en-US" sz="2000" b="0" dirty="0">
                <a:latin typeface="+mj-lt"/>
                <a:ea typeface="Gill Sans" charset="0"/>
                <a:cs typeface="Gill Sans" charset="0"/>
              </a:rPr>
            </a:br>
            <a:r>
              <a:rPr lang="en-US" sz="2000" b="0" dirty="0">
                <a:latin typeface="+mj-lt"/>
                <a:ea typeface="Gill Sans" charset="0"/>
                <a:cs typeface="Gill Sans" charset="0"/>
              </a:rPr>
              <a:t>the VFS</a:t>
            </a:r>
          </a:p>
        </p:txBody>
      </p:sp>
      <p:sp>
        <p:nvSpPr>
          <p:cNvPr id="45" name="TextBox 44"/>
          <p:cNvSpPr txBox="1"/>
          <p:nvPr/>
        </p:nvSpPr>
        <p:spPr>
          <a:xfrm>
            <a:off x="5499841" y="2667000"/>
            <a:ext cx="1565814" cy="615553"/>
          </a:xfrm>
          <a:prstGeom prst="rect">
            <a:avLst/>
          </a:prstGeom>
          <a:noFill/>
        </p:spPr>
        <p:txBody>
          <a:bodyPr wrap="none" rtlCol="0">
            <a:spAutoFit/>
          </a:bodyPr>
          <a:lstStyle/>
          <a:p>
            <a:pPr algn="ctr">
              <a:lnSpc>
                <a:spcPct val="85000"/>
              </a:lnSpc>
            </a:pPr>
            <a:r>
              <a:rPr lang="en-US" sz="2000" b="0" dirty="0">
                <a:latin typeface="+mj-lt"/>
                <a:ea typeface="Gill Sans" charset="0"/>
                <a:cs typeface="Gill Sans" charset="0"/>
              </a:rPr>
              <a:t>TTYs and</a:t>
            </a:r>
            <a:br>
              <a:rPr lang="en-US" sz="2000" b="0" dirty="0">
                <a:latin typeface="+mj-lt"/>
                <a:ea typeface="Gill Sans" charset="0"/>
                <a:cs typeface="Gill Sans" charset="0"/>
              </a:rPr>
            </a:br>
            <a:r>
              <a:rPr lang="en-US" sz="2000" b="0" dirty="0">
                <a:latin typeface="+mj-lt"/>
                <a:ea typeface="Gill Sans" charset="0"/>
                <a:cs typeface="Gill Sans" charset="0"/>
              </a:rPr>
              <a:t>device access</a:t>
            </a:r>
          </a:p>
        </p:txBody>
      </p:sp>
      <p:sp>
        <p:nvSpPr>
          <p:cNvPr id="46" name="TextBox 45"/>
          <p:cNvSpPr txBox="1"/>
          <p:nvPr/>
        </p:nvSpPr>
        <p:spPr>
          <a:xfrm>
            <a:off x="7349832" y="2794135"/>
            <a:ext cx="1505540" cy="353943"/>
          </a:xfrm>
          <a:prstGeom prst="rect">
            <a:avLst/>
          </a:prstGeom>
          <a:noFill/>
        </p:spPr>
        <p:txBody>
          <a:bodyPr wrap="none" rtlCol="0">
            <a:spAutoFit/>
          </a:bodyPr>
          <a:lstStyle/>
          <a:p>
            <a:pPr algn="ctr">
              <a:lnSpc>
                <a:spcPct val="85000"/>
              </a:lnSpc>
            </a:pPr>
            <a:r>
              <a:rPr lang="en-US" sz="2000" b="0" dirty="0">
                <a:latin typeface="+mj-lt"/>
                <a:ea typeface="Gill Sans" charset="0"/>
                <a:cs typeface="Gill Sans" charset="0"/>
              </a:rPr>
              <a:t>Connectivity</a:t>
            </a:r>
          </a:p>
        </p:txBody>
      </p:sp>
      <p:grpSp>
        <p:nvGrpSpPr>
          <p:cNvPr id="83" name="Group 82"/>
          <p:cNvGrpSpPr/>
          <p:nvPr/>
        </p:nvGrpSpPr>
        <p:grpSpPr>
          <a:xfrm>
            <a:off x="554328" y="1302389"/>
            <a:ext cx="8018172" cy="469810"/>
            <a:chOff x="554328" y="1117511"/>
            <a:chExt cx="8018172" cy="571500"/>
          </a:xfrm>
        </p:grpSpPr>
        <p:cxnSp>
          <p:nvCxnSpPr>
            <p:cNvPr id="48" name="Straight Arrow Connector 47"/>
            <p:cNvCxnSpPr/>
            <p:nvPr/>
          </p:nvCxnSpPr>
          <p:spPr bwMode="auto">
            <a:xfrm>
              <a:off x="55432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Straight Arrow Connector 48"/>
            <p:cNvCxnSpPr/>
            <p:nvPr/>
          </p:nvCxnSpPr>
          <p:spPr bwMode="auto">
            <a:xfrm>
              <a:off x="3895233"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4563414"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 name="Straight Arrow Connector 50"/>
            <p:cNvCxnSpPr/>
            <p:nvPr/>
          </p:nvCxnSpPr>
          <p:spPr bwMode="auto">
            <a:xfrm>
              <a:off x="5231595"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Straight Arrow Connector 51"/>
            <p:cNvCxnSpPr/>
            <p:nvPr/>
          </p:nvCxnSpPr>
          <p:spPr bwMode="auto">
            <a:xfrm>
              <a:off x="5899776"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Straight Arrow Connector 52"/>
            <p:cNvCxnSpPr/>
            <p:nvPr/>
          </p:nvCxnSpPr>
          <p:spPr bwMode="auto">
            <a:xfrm>
              <a:off x="6567957"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4" name="Straight Arrow Connector 53"/>
            <p:cNvCxnSpPr/>
            <p:nvPr/>
          </p:nvCxnSpPr>
          <p:spPr bwMode="auto">
            <a:xfrm>
              <a:off x="723613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5" name="Straight Arrow Connector 54"/>
            <p:cNvCxnSpPr/>
            <p:nvPr/>
          </p:nvCxnSpPr>
          <p:spPr bwMode="auto">
            <a:xfrm>
              <a:off x="790431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a:off x="857250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122250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189069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9" name="Straight Arrow Connector 58"/>
            <p:cNvCxnSpPr/>
            <p:nvPr/>
          </p:nvCxnSpPr>
          <p:spPr bwMode="auto">
            <a:xfrm>
              <a:off x="2558871"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Straight Arrow Connector 59"/>
            <p:cNvCxnSpPr/>
            <p:nvPr/>
          </p:nvCxnSpPr>
          <p:spPr bwMode="auto">
            <a:xfrm>
              <a:off x="3227052"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pic>
        <p:nvPicPr>
          <p:cNvPr id="1026" name="Picture 2" descr="C:\Users\kubitron\AppData\Local\Microsoft\Windows\Temporary Internet Files\Content.IE5\TFK8BBL8\MC9003109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186632">
            <a:off x="451056" y="5456121"/>
            <a:ext cx="1143644" cy="892723"/>
          </a:xfrm>
          <a:prstGeom prst="rect">
            <a:avLst/>
          </a:prstGeom>
          <a:noFill/>
          <a:extLst>
            <a:ext uri="{909E8E84-426E-40dd-AFC4-6F175D3DCCD1}">
              <a14:hiddenFill xmlns="" xmlns:a14="http://schemas.microsoft.com/office/drawing/2010/main">
                <a:solidFill>
                  <a:srgbClr val="FFFFFF"/>
                </a:solidFill>
              </a14:hiddenFill>
            </a:ext>
          </a:extLst>
        </p:spPr>
      </p:pic>
      <p:pic>
        <p:nvPicPr>
          <p:cNvPr id="63"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364895">
            <a:off x="7450456" y="5579735"/>
            <a:ext cx="1211411" cy="8331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61" name="Group 60"/>
          <p:cNvGrpSpPr/>
          <p:nvPr/>
        </p:nvGrpSpPr>
        <p:grpSpPr>
          <a:xfrm>
            <a:off x="2252754" y="5439986"/>
            <a:ext cx="1006989" cy="1052154"/>
            <a:chOff x="2252754" y="5585397"/>
            <a:chExt cx="1006989" cy="1052154"/>
          </a:xfrm>
        </p:grpSpPr>
        <p:pic>
          <p:nvPicPr>
            <p:cNvPr id="62" name="Picture 638"/>
            <p:cNvPicPr>
              <a:picLocks noChangeAspect="1" noChangeArrowheads="1"/>
            </p:cNvPicPr>
            <p:nvPr/>
          </p:nvPicPr>
          <p:blipFill>
            <a:blip r:embed="rId4"/>
            <a:srcRect t="2441" b="55373"/>
            <a:stretch>
              <a:fillRect/>
            </a:stretch>
          </p:blipFill>
          <p:spPr bwMode="auto">
            <a:xfrm rot="18760417">
              <a:off x="2015625" y="5822526"/>
              <a:ext cx="1010866" cy="536608"/>
            </a:xfrm>
            <a:prstGeom prst="rect">
              <a:avLst/>
            </a:prstGeom>
            <a:noFill/>
            <a:ln>
              <a:noFill/>
            </a:ln>
          </p:spPr>
        </p:pic>
        <p:pic>
          <p:nvPicPr>
            <p:cNvPr id="64" name="Picture 638"/>
            <p:cNvPicPr>
              <a:picLocks noChangeAspect="1" noChangeArrowheads="1"/>
            </p:cNvPicPr>
            <p:nvPr/>
          </p:nvPicPr>
          <p:blipFill>
            <a:blip r:embed="rId4"/>
            <a:srcRect t="2441" b="55373"/>
            <a:stretch>
              <a:fillRect/>
            </a:stretch>
          </p:blipFill>
          <p:spPr bwMode="auto">
            <a:xfrm rot="18760417">
              <a:off x="2257136" y="5822527"/>
              <a:ext cx="1010866" cy="536608"/>
            </a:xfrm>
            <a:prstGeom prst="rect">
              <a:avLst/>
            </a:prstGeom>
            <a:noFill/>
            <a:ln>
              <a:noFill/>
            </a:ln>
          </p:spPr>
        </p:pic>
        <p:pic>
          <p:nvPicPr>
            <p:cNvPr id="65" name="Picture 638"/>
            <p:cNvPicPr>
              <a:picLocks noChangeAspect="1" noChangeArrowheads="1"/>
            </p:cNvPicPr>
            <p:nvPr/>
          </p:nvPicPr>
          <p:blipFill>
            <a:blip r:embed="rId4"/>
            <a:srcRect t="2441" b="55373"/>
            <a:stretch>
              <a:fillRect/>
            </a:stretch>
          </p:blipFill>
          <p:spPr bwMode="auto">
            <a:xfrm rot="18760417">
              <a:off x="2486006" y="5863814"/>
              <a:ext cx="1010866" cy="536608"/>
            </a:xfrm>
            <a:prstGeom prst="rect">
              <a:avLst/>
            </a:prstGeom>
            <a:noFill/>
            <a:ln>
              <a:noFill/>
            </a:ln>
          </p:spPr>
        </p:pic>
      </p:grpSp>
      <p:grpSp>
        <p:nvGrpSpPr>
          <p:cNvPr id="69" name="Group 68"/>
          <p:cNvGrpSpPr/>
          <p:nvPr/>
        </p:nvGrpSpPr>
        <p:grpSpPr>
          <a:xfrm>
            <a:off x="3810000" y="5569589"/>
            <a:ext cx="1425807" cy="838200"/>
            <a:chOff x="3810000" y="5638800"/>
            <a:chExt cx="1425807" cy="838200"/>
          </a:xfrm>
        </p:grpSpPr>
        <p:pic>
          <p:nvPicPr>
            <p:cNvPr id="66"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0" y="5894445"/>
              <a:ext cx="1090118" cy="582555"/>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67"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7845" y="5764917"/>
              <a:ext cx="1090118" cy="582555"/>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68"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5689" y="5638800"/>
              <a:ext cx="1090118" cy="582555"/>
            </a:xfrm>
            <a:prstGeom prst="rect">
              <a:avLst/>
            </a:prstGeom>
            <a:noFill/>
            <a:ln>
              <a:noFill/>
            </a:ln>
            <a:extLst>
              <a:ext uri="{909E8E84-426E-40dd-AFC4-6F175D3DCCD1}">
                <a14:hiddenFill xmlns="" xmlns:a14="http://schemas.microsoft.com/office/drawing/2010/main">
                  <a:solidFill>
                    <a:srgbClr val="FFFFFF"/>
                  </a:solidFill>
                </a14:hiddenFill>
              </a:ext>
            </a:extLst>
          </p:spPr>
        </p:pic>
      </p:grpSp>
      <p:pic>
        <p:nvPicPr>
          <p:cNvPr id="1027" name="Picture 3" descr="C:\Users\kubitron\AppData\Local\Microsoft\Windows\Temporary Internet Files\Content.IE5\TFK8BBL8\MC900441338[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952" y="5302011"/>
            <a:ext cx="1403589" cy="140358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2FF6FC3-35BB-AE43-B06B-41CCD8D41198}"/>
              </a:ext>
            </a:extLst>
          </p:cNvPr>
          <p:cNvSpPr/>
          <p:nvPr/>
        </p:nvSpPr>
        <p:spPr>
          <a:xfrm>
            <a:off x="3611451" y="1607188"/>
            <a:ext cx="1863681" cy="266700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5210C678-B0DF-6443-B616-8A2F2E298C1D}"/>
              </a:ext>
            </a:extLst>
          </p:cNvPr>
          <p:cNvSpPr>
            <a:spLocks noGrp="1"/>
          </p:cNvSpPr>
          <p:nvPr>
            <p:ph type="dt" sz="half" idx="4294967295"/>
          </p:nvPr>
        </p:nvSpPr>
        <p:spPr/>
        <p:txBody>
          <a:bodyPr/>
          <a:lstStyle/>
          <a:p>
            <a:r>
              <a:rPr lang="en-US"/>
              <a:t>11/5/19</a:t>
            </a:r>
          </a:p>
        </p:txBody>
      </p:sp>
      <p:sp>
        <p:nvSpPr>
          <p:cNvPr id="11" name="Footer Placeholder 10">
            <a:extLst>
              <a:ext uri="{FF2B5EF4-FFF2-40B4-BE49-F238E27FC236}">
                <a16:creationId xmlns:a16="http://schemas.microsoft.com/office/drawing/2014/main" id="{E0C66311-BA03-A54C-9384-307A8880DF90}"/>
              </a:ext>
            </a:extLst>
          </p:cNvPr>
          <p:cNvSpPr>
            <a:spLocks noGrp="1"/>
          </p:cNvSpPr>
          <p:nvPr>
            <p:ph type="ftr" sz="quarter" idx="4294967295"/>
          </p:nvPr>
        </p:nvSpPr>
        <p:spPr/>
        <p:txBody>
          <a:bodyPr/>
          <a:lstStyle/>
          <a:p>
            <a:r>
              <a:rPr lang="en-US"/>
              <a:t>cs162 Fa19 L20</a:t>
            </a:r>
          </a:p>
        </p:txBody>
      </p:sp>
      <p:sp>
        <p:nvSpPr>
          <p:cNvPr id="12" name="Slide Number Placeholder 11">
            <a:extLst>
              <a:ext uri="{FF2B5EF4-FFF2-40B4-BE49-F238E27FC236}">
                <a16:creationId xmlns:a16="http://schemas.microsoft.com/office/drawing/2014/main" id="{F607AD7A-937E-BB4B-A6BB-61ECCDE99A90}"/>
              </a:ext>
            </a:extLst>
          </p:cNvPr>
          <p:cNvSpPr>
            <a:spLocks noGrp="1"/>
          </p:cNvSpPr>
          <p:nvPr>
            <p:ph type="sldNum" sz="quarter" idx="4294967295"/>
          </p:nvPr>
        </p:nvSpPr>
        <p:spPr/>
        <p:txBody>
          <a:bodyPr/>
          <a:lstStyle/>
          <a:p>
            <a:fld id="{723BFAD8-B6A7-0C40-B32C-45F69647C48F}" type="slidenum">
              <a:rPr lang="en-US" smtClean="0"/>
              <a:t>32</a:t>
            </a:fld>
            <a:endParaRPr lang="en-US"/>
          </a:p>
        </p:txBody>
      </p:sp>
    </p:spTree>
    <p:extLst>
      <p:ext uri="{BB962C8B-B14F-4D97-AF65-F5344CB8AC3E}">
        <p14:creationId xmlns:p14="http://schemas.microsoft.com/office/powerpoint/2010/main" val="216592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457200" y="152400"/>
            <a:ext cx="8229600" cy="533400"/>
          </a:xfrm>
        </p:spPr>
        <p:txBody>
          <a:bodyPr/>
          <a:lstStyle/>
          <a:p>
            <a:r>
              <a:rPr lang="en-US" altLang="ko-KR" dirty="0" smtClean="0">
                <a:ea typeface="굴림" charset="-127"/>
              </a:rPr>
              <a:t>Virtual </a:t>
            </a:r>
            <a:r>
              <a:rPr lang="en-US" altLang="ko-KR" dirty="0" err="1" smtClean="0">
                <a:ea typeface="굴림" charset="-127"/>
              </a:rPr>
              <a:t>Filesystem</a:t>
            </a:r>
            <a:r>
              <a:rPr lang="en-US" altLang="ko-KR" dirty="0" smtClean="0">
                <a:ea typeface="굴림" charset="-127"/>
              </a:rPr>
              <a:t> Switch (</a:t>
            </a:r>
            <a:r>
              <a:rPr lang="en-US" altLang="ko-KR" dirty="0" err="1" smtClean="0">
                <a:ea typeface="굴림" charset="-127"/>
              </a:rPr>
              <a:t>Con’t</a:t>
            </a:r>
            <a:r>
              <a:rPr lang="en-US" altLang="ko-KR" dirty="0" smtClean="0">
                <a:ea typeface="굴림" charset="-127"/>
              </a:rPr>
              <a:t>)</a:t>
            </a:r>
            <a:endParaRPr lang="en-US" altLang="ko-KR" sz="1800" dirty="0" smtClean="0">
              <a:ea typeface="굴림" charset="-127"/>
            </a:endParaRPr>
          </a:p>
        </p:txBody>
      </p:sp>
      <p:sp>
        <p:nvSpPr>
          <p:cNvPr id="1008644" name="Rectangle 4"/>
          <p:cNvSpPr>
            <a:spLocks noGrp="1" noChangeArrowheads="1"/>
          </p:cNvSpPr>
          <p:nvPr>
            <p:ph type="body" idx="1"/>
          </p:nvPr>
        </p:nvSpPr>
        <p:spPr>
          <a:xfrm>
            <a:off x="76200" y="3810000"/>
            <a:ext cx="8915400" cy="2819400"/>
          </a:xfrm>
        </p:spPr>
        <p:txBody>
          <a:bodyPr>
            <a:normAutofit/>
          </a:bodyPr>
          <a:lstStyle/>
          <a:p>
            <a:pPr>
              <a:lnSpc>
                <a:spcPct val="80000"/>
              </a:lnSpc>
              <a:spcBef>
                <a:spcPct val="20000"/>
              </a:spcBef>
            </a:pPr>
            <a:r>
              <a:rPr lang="en-US" altLang="ko-KR" dirty="0" smtClean="0">
                <a:solidFill>
                  <a:schemeClr val="hlink"/>
                </a:solidFill>
                <a:ea typeface="굴림" charset="-127"/>
              </a:rPr>
              <a:t>VFS:</a:t>
            </a:r>
            <a:r>
              <a:rPr lang="en-US" altLang="ko-KR" dirty="0" smtClean="0">
                <a:ea typeface="굴림" charset="-127"/>
              </a:rPr>
              <a:t> Virtual abstraction similar to local file system</a:t>
            </a:r>
          </a:p>
          <a:p>
            <a:pPr lvl="1">
              <a:lnSpc>
                <a:spcPct val="80000"/>
              </a:lnSpc>
              <a:spcBef>
                <a:spcPct val="20000"/>
              </a:spcBef>
            </a:pPr>
            <a:r>
              <a:rPr lang="en-US" altLang="ko-KR" dirty="0" smtClean="0">
                <a:ea typeface="굴림" charset="-127"/>
              </a:rPr>
              <a:t>Provides virtual superblocks, </a:t>
            </a:r>
            <a:r>
              <a:rPr lang="en-US" altLang="ko-KR" dirty="0" err="1" smtClean="0">
                <a:ea typeface="굴림" charset="-127"/>
              </a:rPr>
              <a:t>inodes</a:t>
            </a:r>
            <a:r>
              <a:rPr lang="en-US" altLang="ko-KR" dirty="0" smtClean="0">
                <a:ea typeface="굴림" charset="-127"/>
              </a:rPr>
              <a:t>, files, </a:t>
            </a:r>
            <a:r>
              <a:rPr lang="en-US" altLang="ko-KR" dirty="0" err="1" smtClean="0">
                <a:ea typeface="굴림" charset="-127"/>
              </a:rPr>
              <a:t>etc</a:t>
            </a:r>
            <a:endParaRPr lang="en-US" altLang="ko-KR" dirty="0" smtClean="0">
              <a:ea typeface="굴림" charset="-127"/>
            </a:endParaRPr>
          </a:p>
          <a:p>
            <a:pPr lvl="1">
              <a:lnSpc>
                <a:spcPct val="80000"/>
              </a:lnSpc>
              <a:spcBef>
                <a:spcPct val="20000"/>
              </a:spcBef>
            </a:pPr>
            <a:r>
              <a:rPr lang="en-US" altLang="ko-KR" dirty="0" smtClean="0">
                <a:ea typeface="굴림" charset="-127"/>
              </a:rPr>
              <a:t>Compatible with a variety of local and remote file systems</a:t>
            </a:r>
          </a:p>
          <a:p>
            <a:pPr lvl="2">
              <a:lnSpc>
                <a:spcPct val="80000"/>
              </a:lnSpc>
            </a:pPr>
            <a:r>
              <a:rPr lang="en-US" altLang="ko-KR" dirty="0" smtClean="0">
                <a:ea typeface="굴림" charset="-127"/>
              </a:rPr>
              <a:t>provides object-oriented way of implementing file systems</a:t>
            </a:r>
          </a:p>
          <a:p>
            <a:pPr>
              <a:lnSpc>
                <a:spcPct val="80000"/>
              </a:lnSpc>
            </a:pPr>
            <a:r>
              <a:rPr lang="en-US" altLang="ko-KR" dirty="0" smtClean="0">
                <a:ea typeface="굴림" charset="-127"/>
              </a:rPr>
              <a:t>VFS allows the same system call interface (the API) to be used for different types of file systems</a:t>
            </a:r>
          </a:p>
          <a:p>
            <a:pPr lvl="1">
              <a:lnSpc>
                <a:spcPct val="80000"/>
              </a:lnSpc>
            </a:pPr>
            <a:r>
              <a:rPr lang="en-US" altLang="ko-KR" dirty="0" smtClean="0">
                <a:ea typeface="굴림" charset="-127"/>
              </a:rPr>
              <a:t>The API is to the VFS interface, rather than any specific type of file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210"/>
          <a:stretch/>
        </p:blipFill>
        <p:spPr bwMode="auto">
          <a:xfrm>
            <a:off x="2011843" y="859830"/>
            <a:ext cx="5531957" cy="279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8330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86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86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864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864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864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8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VFS Common File Model in Linux</a:t>
            </a:r>
            <a:endParaRPr lang="en-US" dirty="0"/>
          </a:p>
        </p:txBody>
      </p:sp>
      <p:sp>
        <p:nvSpPr>
          <p:cNvPr id="3" name="Content Placeholder 2"/>
          <p:cNvSpPr>
            <a:spLocks noGrp="1"/>
          </p:cNvSpPr>
          <p:nvPr>
            <p:ph idx="1"/>
          </p:nvPr>
        </p:nvSpPr>
        <p:spPr>
          <a:xfrm>
            <a:off x="152400" y="3200400"/>
            <a:ext cx="8763000" cy="3514570"/>
          </a:xfrm>
        </p:spPr>
        <p:txBody>
          <a:bodyPr>
            <a:normAutofit fontScale="92500"/>
          </a:bodyPr>
          <a:lstStyle/>
          <a:p>
            <a:r>
              <a:rPr lang="en-US" dirty="0"/>
              <a:t>Four primary object types for VFS:</a:t>
            </a:r>
          </a:p>
          <a:p>
            <a:pPr lvl="1"/>
            <a:r>
              <a:rPr lang="en-US" dirty="0"/>
              <a:t>superblock object: represents a specific mounted </a:t>
            </a:r>
            <a:r>
              <a:rPr lang="en-US" dirty="0" err="1"/>
              <a:t>filesystem</a:t>
            </a:r>
            <a:endParaRPr lang="en-US" dirty="0"/>
          </a:p>
          <a:p>
            <a:pPr lvl="1"/>
            <a:r>
              <a:rPr lang="en-US" dirty="0" err="1"/>
              <a:t>inode</a:t>
            </a:r>
            <a:r>
              <a:rPr lang="en-US" dirty="0"/>
              <a:t> object: represents a specific file</a:t>
            </a:r>
          </a:p>
          <a:p>
            <a:pPr lvl="1"/>
            <a:r>
              <a:rPr lang="en-US" dirty="0" err="1"/>
              <a:t>dentry</a:t>
            </a:r>
            <a:r>
              <a:rPr lang="en-US" dirty="0"/>
              <a:t> object: represents a directory entry </a:t>
            </a:r>
            <a:endParaRPr lang="en-US" dirty="0" smtClean="0"/>
          </a:p>
          <a:p>
            <a:pPr lvl="1"/>
            <a:r>
              <a:rPr lang="en-US" dirty="0" smtClean="0"/>
              <a:t>file </a:t>
            </a:r>
            <a:r>
              <a:rPr lang="en-US" dirty="0"/>
              <a:t>object: represents </a:t>
            </a:r>
            <a:r>
              <a:rPr lang="en-US" dirty="0" smtClean="0"/>
              <a:t>open </a:t>
            </a:r>
            <a:r>
              <a:rPr lang="en-US" dirty="0"/>
              <a:t>file associated with </a:t>
            </a:r>
            <a:r>
              <a:rPr lang="en-US" dirty="0" smtClean="0"/>
              <a:t>process</a:t>
            </a:r>
          </a:p>
          <a:p>
            <a:r>
              <a:rPr lang="en-US" dirty="0" smtClean="0"/>
              <a:t>There </a:t>
            </a:r>
            <a:r>
              <a:rPr lang="en-US" dirty="0"/>
              <a:t>is no specific directory </a:t>
            </a:r>
            <a:r>
              <a:rPr lang="en-US" dirty="0" smtClean="0"/>
              <a:t>object (VFS treats directories as files)</a:t>
            </a:r>
          </a:p>
          <a:p>
            <a:r>
              <a:rPr lang="en-US" dirty="0" smtClean="0">
                <a:solidFill>
                  <a:srgbClr val="FF0000"/>
                </a:solidFill>
              </a:rPr>
              <a:t>May need to fit the model by faking it</a:t>
            </a:r>
          </a:p>
          <a:p>
            <a:pPr lvl="1"/>
            <a:r>
              <a:rPr lang="en-US" dirty="0" smtClean="0">
                <a:solidFill>
                  <a:srgbClr val="FF0000"/>
                </a:solidFill>
              </a:rPr>
              <a:t>Example: make it look like directories are files</a:t>
            </a:r>
          </a:p>
          <a:p>
            <a:pPr lvl="1"/>
            <a:r>
              <a:rPr lang="en-US" dirty="0" smtClean="0">
                <a:solidFill>
                  <a:srgbClr val="FF0000"/>
                </a:solidFill>
              </a:rPr>
              <a:t>Example: make it look like have </a:t>
            </a:r>
            <a:r>
              <a:rPr lang="en-US" dirty="0" err="1" smtClean="0">
                <a:solidFill>
                  <a:srgbClr val="FF0000"/>
                </a:solidFill>
              </a:rPr>
              <a:t>inodes</a:t>
            </a:r>
            <a:r>
              <a:rPr lang="en-US" dirty="0" smtClean="0">
                <a:solidFill>
                  <a:srgbClr val="FF0000"/>
                </a:solidFill>
              </a:rPr>
              <a:t>, superblocks, etc.</a:t>
            </a:r>
            <a:endParaRPr lang="en-US" dirty="0">
              <a:solidFill>
                <a:srgbClr val="FF0000"/>
              </a:solidFill>
            </a:endParaRPr>
          </a:p>
          <a:p>
            <a:endParaRPr lang="en-US" dirty="0"/>
          </a:p>
          <a:p>
            <a:endParaRPr lang="en-US"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2257"/>
          <a:stretch/>
        </p:blipFill>
        <p:spPr bwMode="auto">
          <a:xfrm>
            <a:off x="838200" y="533400"/>
            <a:ext cx="52578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990600"/>
            <a:ext cx="16668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428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loud"/>
          <p:cNvSpPr>
            <a:spLocks noChangeAspect="1" noEditPoints="1" noChangeArrowheads="1"/>
          </p:cNvSpPr>
          <p:nvPr/>
        </p:nvSpPr>
        <p:spPr bwMode="auto">
          <a:xfrm>
            <a:off x="2895600" y="762000"/>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19459" name="Rectangle 2"/>
          <p:cNvSpPr>
            <a:spLocks noGrp="1" noChangeArrowheads="1"/>
          </p:cNvSpPr>
          <p:nvPr>
            <p:ph type="title"/>
          </p:nvPr>
        </p:nvSpPr>
        <p:spPr/>
        <p:txBody>
          <a:bodyPr/>
          <a:lstStyle/>
          <a:p>
            <a:r>
              <a:rPr lang="en-US" altLang="ko-KR" smtClean="0">
                <a:ea typeface="굴림" panose="020B0600000101010101" pitchFamily="34" charset="-127"/>
              </a:rPr>
              <a:t>Simple Distributed File System</a:t>
            </a:r>
          </a:p>
        </p:txBody>
      </p:sp>
      <p:sp>
        <p:nvSpPr>
          <p:cNvPr id="19460" name="Rectangle 3"/>
          <p:cNvSpPr>
            <a:spLocks noGrp="1" noChangeArrowheads="1"/>
          </p:cNvSpPr>
          <p:nvPr>
            <p:ph type="body" idx="1"/>
          </p:nvPr>
        </p:nvSpPr>
        <p:spPr>
          <a:xfrm>
            <a:off x="190500" y="3657600"/>
            <a:ext cx="8724900" cy="3124200"/>
          </a:xfrm>
        </p:spPr>
        <p:txBody>
          <a:bodyPr/>
          <a:lstStyle/>
          <a:p>
            <a:pPr>
              <a:lnSpc>
                <a:spcPct val="80000"/>
              </a:lnSpc>
              <a:spcBef>
                <a:spcPct val="10000"/>
              </a:spcBef>
            </a:pPr>
            <a:r>
              <a:rPr lang="en-US" altLang="ko-KR" dirty="0" smtClean="0">
                <a:ea typeface="굴림" panose="020B0600000101010101" pitchFamily="34" charset="-127"/>
              </a:rPr>
              <a:t>Remote Disk: Reads and writes forwarded to server</a:t>
            </a:r>
          </a:p>
          <a:p>
            <a:pPr lvl="1">
              <a:lnSpc>
                <a:spcPct val="80000"/>
              </a:lnSpc>
              <a:spcBef>
                <a:spcPct val="10000"/>
              </a:spcBef>
            </a:pPr>
            <a:r>
              <a:rPr lang="en-US" altLang="ko-KR" dirty="0" smtClean="0">
                <a:ea typeface="굴림" panose="020B0600000101010101" pitchFamily="34" charset="-127"/>
              </a:rPr>
              <a:t>Use Remote Procedure Calls (RPC) to translate file system calls into remote requests </a:t>
            </a:r>
          </a:p>
          <a:p>
            <a:pPr lvl="1">
              <a:lnSpc>
                <a:spcPct val="80000"/>
              </a:lnSpc>
              <a:spcBef>
                <a:spcPct val="10000"/>
              </a:spcBef>
            </a:pPr>
            <a:r>
              <a:rPr lang="en-US" altLang="ko-KR" dirty="0" smtClean="0">
                <a:ea typeface="굴림" panose="020B0600000101010101" pitchFamily="34" charset="-127"/>
              </a:rPr>
              <a:t>No local caching/can be caching at server-side</a:t>
            </a:r>
          </a:p>
          <a:p>
            <a:pPr>
              <a:lnSpc>
                <a:spcPct val="80000"/>
              </a:lnSpc>
              <a:spcBef>
                <a:spcPct val="10000"/>
              </a:spcBef>
            </a:pPr>
            <a:r>
              <a:rPr lang="en-US" altLang="ko-KR" dirty="0" smtClean="0">
                <a:ea typeface="굴림" panose="020B0600000101010101" pitchFamily="34" charset="-127"/>
              </a:rPr>
              <a:t>Advantage: Server provides completely consistent view of file system to multiple clients</a:t>
            </a:r>
          </a:p>
          <a:p>
            <a:pPr>
              <a:lnSpc>
                <a:spcPct val="80000"/>
              </a:lnSpc>
              <a:spcBef>
                <a:spcPct val="10000"/>
              </a:spcBef>
            </a:pPr>
            <a:r>
              <a:rPr lang="en-US" altLang="ko-KR" dirty="0" smtClean="0">
                <a:ea typeface="굴림" panose="020B0600000101010101" pitchFamily="34" charset="-127"/>
              </a:rPr>
              <a:t>Problems?  Performance!</a:t>
            </a:r>
          </a:p>
          <a:p>
            <a:pPr lvl="1">
              <a:lnSpc>
                <a:spcPct val="80000"/>
              </a:lnSpc>
              <a:spcBef>
                <a:spcPct val="10000"/>
              </a:spcBef>
            </a:pPr>
            <a:r>
              <a:rPr lang="en-US" altLang="ko-KR" dirty="0" smtClean="0">
                <a:ea typeface="굴림" panose="020B0600000101010101" pitchFamily="34" charset="-127"/>
              </a:rPr>
              <a:t>Going over network is slower than going to local memory</a:t>
            </a:r>
          </a:p>
          <a:p>
            <a:pPr lvl="1">
              <a:lnSpc>
                <a:spcPct val="80000"/>
              </a:lnSpc>
              <a:spcBef>
                <a:spcPct val="10000"/>
              </a:spcBef>
            </a:pPr>
            <a:r>
              <a:rPr lang="en-US" altLang="ko-KR" dirty="0" smtClean="0">
                <a:ea typeface="굴림" panose="020B0600000101010101" pitchFamily="34" charset="-127"/>
              </a:rPr>
              <a:t>Lots of network traffic/not well pipelined</a:t>
            </a:r>
          </a:p>
          <a:p>
            <a:pPr lvl="1">
              <a:lnSpc>
                <a:spcPct val="80000"/>
              </a:lnSpc>
              <a:spcBef>
                <a:spcPct val="10000"/>
              </a:spcBef>
            </a:pPr>
            <a:r>
              <a:rPr lang="en-US" altLang="ko-KR" dirty="0" smtClean="0">
                <a:ea typeface="굴림" panose="020B0600000101010101" pitchFamily="34" charset="-127"/>
              </a:rPr>
              <a:t>Server can be a bottleneck</a:t>
            </a:r>
          </a:p>
          <a:p>
            <a:pPr>
              <a:lnSpc>
                <a:spcPct val="80000"/>
              </a:lnSpc>
              <a:spcBef>
                <a:spcPct val="10000"/>
              </a:spcBef>
            </a:pPr>
            <a:endParaRPr lang="en-US" altLang="ko-KR" dirty="0" smtClean="0">
              <a:ea typeface="굴림" panose="020B0600000101010101" pitchFamily="34" charset="-127"/>
            </a:endParaRPr>
          </a:p>
        </p:txBody>
      </p:sp>
      <p:sp>
        <p:nvSpPr>
          <p:cNvPr id="19486" name="Text Box 13"/>
          <p:cNvSpPr txBox="1">
            <a:spLocks noChangeArrowheads="1"/>
          </p:cNvSpPr>
          <p:nvPr/>
        </p:nvSpPr>
        <p:spPr bwMode="auto">
          <a:xfrm>
            <a:off x="5217159" y="1981200"/>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19463" name="Group 58"/>
          <p:cNvGrpSpPr>
            <a:grpSpLocks/>
          </p:cNvGrpSpPr>
          <p:nvPr/>
        </p:nvGrpSpPr>
        <p:grpSpPr bwMode="auto">
          <a:xfrm>
            <a:off x="3178903" y="1003611"/>
            <a:ext cx="1682750" cy="366713"/>
            <a:chOff x="1877" y="430"/>
            <a:chExt cx="1060" cy="231"/>
          </a:xfrm>
        </p:grpSpPr>
        <p:sp>
          <p:nvSpPr>
            <p:cNvPr id="19477" name="Line 31"/>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8" name="Text Box 33"/>
            <p:cNvSpPr txBox="1">
              <a:spLocks noChangeArrowheads="1"/>
            </p:cNvSpPr>
            <p:nvPr/>
          </p:nvSpPr>
          <p:spPr bwMode="auto">
            <a:xfrm>
              <a:off x="1974" y="430"/>
              <a:ext cx="9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Read (RPC)</a:t>
              </a:r>
            </a:p>
          </p:txBody>
        </p:sp>
      </p:grpSp>
      <p:grpSp>
        <p:nvGrpSpPr>
          <p:cNvPr id="19464" name="Group 59"/>
          <p:cNvGrpSpPr>
            <a:grpSpLocks/>
          </p:cNvGrpSpPr>
          <p:nvPr/>
        </p:nvGrpSpPr>
        <p:grpSpPr bwMode="auto">
          <a:xfrm>
            <a:off x="3111183" y="1447649"/>
            <a:ext cx="1744662" cy="366713"/>
            <a:chOff x="1877" y="912"/>
            <a:chExt cx="1099" cy="231"/>
          </a:xfrm>
        </p:grpSpPr>
        <p:sp>
          <p:nvSpPr>
            <p:cNvPr id="19475" name="Line 32"/>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6" name="Text Box 34"/>
            <p:cNvSpPr txBox="1">
              <a:spLocks noChangeArrowheads="1"/>
            </p:cNvSpPr>
            <p:nvPr/>
          </p:nvSpPr>
          <p:spPr bwMode="auto">
            <a:xfrm>
              <a:off x="1940" y="912"/>
              <a:ext cx="103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9466" name="Group 60"/>
          <p:cNvGrpSpPr>
            <a:grpSpLocks/>
          </p:cNvGrpSpPr>
          <p:nvPr/>
        </p:nvGrpSpPr>
        <p:grpSpPr bwMode="auto">
          <a:xfrm rot="-1562509">
            <a:off x="3190528" y="2060659"/>
            <a:ext cx="1828800" cy="366713"/>
            <a:chOff x="2016" y="1324"/>
            <a:chExt cx="1036" cy="231"/>
          </a:xfrm>
        </p:grpSpPr>
        <p:sp>
          <p:nvSpPr>
            <p:cNvPr id="19471" name="Text Box 51"/>
            <p:cNvSpPr txBox="1">
              <a:spLocks noChangeArrowheads="1"/>
            </p:cNvSpPr>
            <p:nvPr/>
          </p:nvSpPr>
          <p:spPr bwMode="auto">
            <a:xfrm>
              <a:off x="2145" y="1324"/>
              <a:ext cx="82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19472" name="Line 49"/>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9467" name="Group 61"/>
          <p:cNvGrpSpPr>
            <a:grpSpLocks/>
          </p:cNvGrpSpPr>
          <p:nvPr/>
        </p:nvGrpSpPr>
        <p:grpSpPr bwMode="auto">
          <a:xfrm rot="-1590130">
            <a:off x="3302026" y="2536912"/>
            <a:ext cx="1873250" cy="376237"/>
            <a:chOff x="2016" y="1844"/>
            <a:chExt cx="1036" cy="237"/>
          </a:xfrm>
        </p:grpSpPr>
        <p:sp>
          <p:nvSpPr>
            <p:cNvPr id="19469" name="Text Box 52"/>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19470" name="Line 50"/>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9468" name="Rectangle 62"/>
          <p:cNvSpPr>
            <a:spLocks noChangeArrowheads="1"/>
          </p:cNvSpPr>
          <p:nvPr/>
        </p:nvSpPr>
        <p:spPr bwMode="auto">
          <a:xfrm>
            <a:off x="6172200" y="1981200"/>
            <a:ext cx="838200" cy="533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grpSp>
        <p:nvGrpSpPr>
          <p:cNvPr id="33" name="Group 32"/>
          <p:cNvGrpSpPr/>
          <p:nvPr/>
        </p:nvGrpSpPr>
        <p:grpSpPr>
          <a:xfrm>
            <a:off x="5115415" y="895413"/>
            <a:ext cx="2125450" cy="1198086"/>
            <a:chOff x="3533402" y="573769"/>
            <a:chExt cx="2125450" cy="1198086"/>
          </a:xfrm>
        </p:grpSpPr>
        <p:grpSp>
          <p:nvGrpSpPr>
            <p:cNvPr id="34" name="Group 26"/>
            <p:cNvGrpSpPr>
              <a:grpSpLocks/>
            </p:cNvGrpSpPr>
            <p:nvPr/>
          </p:nvGrpSpPr>
          <p:grpSpPr bwMode="auto">
            <a:xfrm>
              <a:off x="4532479" y="636785"/>
              <a:ext cx="1126373" cy="973557"/>
              <a:chOff x="2969" y="720"/>
              <a:chExt cx="1159" cy="864"/>
            </a:xfrm>
          </p:grpSpPr>
          <p:grpSp>
            <p:nvGrpSpPr>
              <p:cNvPr id="36" name="Group 25"/>
              <p:cNvGrpSpPr>
                <a:grpSpLocks/>
              </p:cNvGrpSpPr>
              <p:nvPr/>
            </p:nvGrpSpPr>
            <p:grpSpPr bwMode="auto">
              <a:xfrm>
                <a:off x="3600" y="720"/>
                <a:ext cx="528" cy="864"/>
                <a:chOff x="3600" y="720"/>
                <a:chExt cx="528" cy="864"/>
              </a:xfrm>
            </p:grpSpPr>
            <p:sp>
              <p:nvSpPr>
                <p:cNvPr id="3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3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4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3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35" name="Picture 34"/>
            <p:cNvPicPr>
              <a:picLocks noChangeAspect="1"/>
            </p:cNvPicPr>
            <p:nvPr/>
          </p:nvPicPr>
          <p:blipFill>
            <a:blip r:embed="rId3">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41" name="Group 40"/>
          <p:cNvGrpSpPr/>
          <p:nvPr/>
        </p:nvGrpSpPr>
        <p:grpSpPr>
          <a:xfrm>
            <a:off x="1832082" y="722636"/>
            <a:ext cx="1186091" cy="1489657"/>
            <a:chOff x="1688450" y="737135"/>
            <a:chExt cx="1186091" cy="1489657"/>
          </a:xfrm>
        </p:grpSpPr>
        <p:sp>
          <p:nvSpPr>
            <p:cNvPr id="4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43" name="Picture 42" descr="Australian Genealogy Journeys: February 20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44" name="Group 43"/>
          <p:cNvGrpSpPr/>
          <p:nvPr/>
        </p:nvGrpSpPr>
        <p:grpSpPr>
          <a:xfrm>
            <a:off x="2058960" y="2237170"/>
            <a:ext cx="1186091" cy="1489657"/>
            <a:chOff x="1688450" y="737135"/>
            <a:chExt cx="1186091" cy="1489657"/>
          </a:xfrm>
        </p:grpSpPr>
        <p:sp>
          <p:nvSpPr>
            <p:cNvPr id="45"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46" name="Picture 45" descr="Australian Genealogy Journeys: February 20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984350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1" name="Group 60"/>
          <p:cNvGrpSpPr/>
          <p:nvPr/>
        </p:nvGrpSpPr>
        <p:grpSpPr>
          <a:xfrm>
            <a:off x="3462109" y="2209800"/>
            <a:ext cx="1186091" cy="1489657"/>
            <a:chOff x="1688450" y="737135"/>
            <a:chExt cx="1186091" cy="1489657"/>
          </a:xfrm>
        </p:grpSpPr>
        <p:sp>
          <p:nvSpPr>
            <p:cNvPr id="6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63" name="Picture 62" descr="Australian Genealogy Journeys: February 20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
        <p:nvSpPr>
          <p:cNvPr id="1013792" name="Rectangle 32"/>
          <p:cNvSpPr>
            <a:spLocks noChangeArrowheads="1"/>
          </p:cNvSpPr>
          <p:nvPr/>
        </p:nvSpPr>
        <p:spPr bwMode="auto">
          <a:xfrm>
            <a:off x="7475538" y="1855788"/>
            <a:ext cx="8382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8" name="Rectangle 38"/>
          <p:cNvSpPr>
            <a:spLocks noChangeArrowheads="1"/>
          </p:cNvSpPr>
          <p:nvPr/>
        </p:nvSpPr>
        <p:spPr bwMode="auto">
          <a:xfrm>
            <a:off x="7531100" y="22367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1013801" name="Rectangle 41"/>
          <p:cNvSpPr>
            <a:spLocks noChangeArrowheads="1"/>
          </p:cNvSpPr>
          <p:nvPr/>
        </p:nvSpPr>
        <p:spPr bwMode="auto">
          <a:xfrm>
            <a:off x="7531100" y="2236788"/>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0486" name="Cloud"/>
          <p:cNvSpPr>
            <a:spLocks noChangeAspect="1" noEditPoints="1" noChangeArrowheads="1"/>
          </p:cNvSpPr>
          <p:nvPr/>
        </p:nvSpPr>
        <p:spPr bwMode="auto">
          <a:xfrm>
            <a:off x="4275138" y="636588"/>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0487" name="Rectangle 3"/>
          <p:cNvSpPr>
            <a:spLocks noGrp="1" noChangeArrowheads="1"/>
          </p:cNvSpPr>
          <p:nvPr>
            <p:ph type="title"/>
          </p:nvPr>
        </p:nvSpPr>
        <p:spPr/>
        <p:txBody>
          <a:bodyPr/>
          <a:lstStyle/>
          <a:p>
            <a:r>
              <a:rPr lang="en-US" altLang="ko-KR" smtClean="0">
                <a:ea typeface="굴림" panose="020B0600000101010101" pitchFamily="34" charset="-127"/>
              </a:rPr>
              <a:t>Use of caching to reduce network load</a:t>
            </a:r>
          </a:p>
        </p:txBody>
      </p:sp>
      <p:grpSp>
        <p:nvGrpSpPr>
          <p:cNvPr id="1013777" name="Group 17"/>
          <p:cNvGrpSpPr>
            <a:grpSpLocks/>
          </p:cNvGrpSpPr>
          <p:nvPr/>
        </p:nvGrpSpPr>
        <p:grpSpPr bwMode="auto">
          <a:xfrm>
            <a:off x="4419600" y="938214"/>
            <a:ext cx="2057400" cy="366713"/>
            <a:chOff x="1877" y="446"/>
            <a:chExt cx="1060" cy="231"/>
          </a:xfrm>
        </p:grpSpPr>
        <p:sp>
          <p:nvSpPr>
            <p:cNvPr id="20519"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20" name="Text Box 19"/>
            <p:cNvSpPr txBox="1">
              <a:spLocks noChangeArrowheads="1"/>
            </p:cNvSpPr>
            <p:nvPr/>
          </p:nvSpPr>
          <p:spPr bwMode="auto">
            <a:xfrm>
              <a:off x="2070" y="446"/>
              <a:ext cx="74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Read (RPC)</a:t>
              </a:r>
            </a:p>
          </p:txBody>
        </p:sp>
      </p:grpSp>
      <p:grpSp>
        <p:nvGrpSpPr>
          <p:cNvPr id="1013780" name="Group 20"/>
          <p:cNvGrpSpPr>
            <a:grpSpLocks/>
          </p:cNvGrpSpPr>
          <p:nvPr/>
        </p:nvGrpSpPr>
        <p:grpSpPr bwMode="auto">
          <a:xfrm>
            <a:off x="4359275" y="1322390"/>
            <a:ext cx="2043113" cy="366713"/>
            <a:chOff x="1877" y="912"/>
            <a:chExt cx="1060" cy="231"/>
          </a:xfrm>
        </p:grpSpPr>
        <p:sp>
          <p:nvSpPr>
            <p:cNvPr id="20517"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18" name="Text Box 22"/>
            <p:cNvSpPr txBox="1">
              <a:spLocks noChangeArrowheads="1"/>
            </p:cNvSpPr>
            <p:nvPr/>
          </p:nvSpPr>
          <p:spPr bwMode="auto">
            <a:xfrm>
              <a:off x="1996" y="912"/>
              <a:ext cx="85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013786" name="Group 26"/>
          <p:cNvGrpSpPr>
            <a:grpSpLocks/>
          </p:cNvGrpSpPr>
          <p:nvPr/>
        </p:nvGrpSpPr>
        <p:grpSpPr bwMode="auto">
          <a:xfrm rot="-1562509">
            <a:off x="4560541" y="1897146"/>
            <a:ext cx="1982787" cy="366713"/>
            <a:chOff x="2016" y="1322"/>
            <a:chExt cx="1036" cy="231"/>
          </a:xfrm>
        </p:grpSpPr>
        <p:sp>
          <p:nvSpPr>
            <p:cNvPr id="20515" name="Text Box 27"/>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0516" name="Line 28"/>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013789" name="Group 29"/>
          <p:cNvGrpSpPr>
            <a:grpSpLocks/>
          </p:cNvGrpSpPr>
          <p:nvPr/>
        </p:nvGrpSpPr>
        <p:grpSpPr bwMode="auto">
          <a:xfrm rot="-1590130">
            <a:off x="4672039" y="2374987"/>
            <a:ext cx="2030412" cy="376237"/>
            <a:chOff x="2016" y="1844"/>
            <a:chExt cx="1036" cy="237"/>
          </a:xfrm>
        </p:grpSpPr>
        <p:sp>
          <p:nvSpPr>
            <p:cNvPr id="20513" name="Text Box 30"/>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0514" name="Line 31"/>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013793" name="Rectangle 33"/>
          <p:cNvSpPr>
            <a:spLocks noChangeArrowheads="1"/>
          </p:cNvSpPr>
          <p:nvPr/>
        </p:nvSpPr>
        <p:spPr bwMode="auto">
          <a:xfrm>
            <a:off x="2217738" y="9413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4" name="Rectangle 34"/>
          <p:cNvSpPr>
            <a:spLocks noChangeArrowheads="1"/>
          </p:cNvSpPr>
          <p:nvPr/>
        </p:nvSpPr>
        <p:spPr bwMode="auto">
          <a:xfrm>
            <a:off x="2522538" y="26177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5" name="Rectangle 35"/>
          <p:cNvSpPr>
            <a:spLocks noGrp="1" noChangeArrowheads="1"/>
          </p:cNvSpPr>
          <p:nvPr>
            <p:ph type="body" idx="1"/>
          </p:nvPr>
        </p:nvSpPr>
        <p:spPr>
          <a:xfrm>
            <a:off x="128714" y="3706102"/>
            <a:ext cx="8902700" cy="3043238"/>
          </a:xfrm>
        </p:spPr>
        <p:txBody>
          <a:bodyPr/>
          <a:lstStyle/>
          <a:p>
            <a:pPr>
              <a:lnSpc>
                <a:spcPct val="80000"/>
              </a:lnSpc>
              <a:spcBef>
                <a:spcPct val="15000"/>
              </a:spcBef>
            </a:pPr>
            <a:r>
              <a:rPr lang="en-US" altLang="ko-KR" dirty="0" smtClean="0">
                <a:ea typeface="굴림" panose="020B0600000101010101" pitchFamily="34" charset="-127"/>
              </a:rPr>
              <a:t>Idea: Use caching to reduce network load</a:t>
            </a:r>
          </a:p>
          <a:p>
            <a:pPr lvl="1">
              <a:lnSpc>
                <a:spcPct val="80000"/>
              </a:lnSpc>
              <a:spcBef>
                <a:spcPct val="15000"/>
              </a:spcBef>
            </a:pPr>
            <a:r>
              <a:rPr lang="en-US" altLang="ko-KR" dirty="0" smtClean="0">
                <a:ea typeface="굴림" panose="020B0600000101010101" pitchFamily="34" charset="-127"/>
              </a:rPr>
              <a:t>In practice: use buffer cache at source and destination</a:t>
            </a:r>
          </a:p>
          <a:p>
            <a:pPr>
              <a:lnSpc>
                <a:spcPct val="80000"/>
              </a:lnSpc>
              <a:spcBef>
                <a:spcPct val="15000"/>
              </a:spcBef>
            </a:pPr>
            <a:r>
              <a:rPr lang="en-US" altLang="ko-KR" dirty="0" smtClean="0">
                <a:ea typeface="굴림" panose="020B0600000101010101" pitchFamily="34" charset="-127"/>
              </a:rPr>
              <a:t>Advantage: if open/read/write/close can be done locally, don’t need to do any network traffic…fast!</a:t>
            </a:r>
          </a:p>
          <a:p>
            <a:pPr>
              <a:lnSpc>
                <a:spcPct val="80000"/>
              </a:lnSpc>
              <a:spcBef>
                <a:spcPct val="15000"/>
              </a:spcBef>
            </a:pPr>
            <a:r>
              <a:rPr lang="en-US" altLang="ko-KR" dirty="0" smtClean="0">
                <a:ea typeface="굴림" panose="020B0600000101010101" pitchFamily="34" charset="-127"/>
              </a:rPr>
              <a:t>Problems: </a:t>
            </a:r>
          </a:p>
          <a:p>
            <a:pPr lvl="1">
              <a:lnSpc>
                <a:spcPct val="80000"/>
              </a:lnSpc>
              <a:spcBef>
                <a:spcPct val="15000"/>
              </a:spcBef>
            </a:pPr>
            <a:r>
              <a:rPr lang="en-US" altLang="ko-KR" dirty="0" smtClean="0">
                <a:ea typeface="굴림" panose="020B0600000101010101" pitchFamily="34" charset="-127"/>
              </a:rPr>
              <a:t>Failure:</a:t>
            </a:r>
          </a:p>
          <a:p>
            <a:pPr lvl="2">
              <a:lnSpc>
                <a:spcPct val="80000"/>
              </a:lnSpc>
              <a:spcBef>
                <a:spcPct val="15000"/>
              </a:spcBef>
            </a:pPr>
            <a:r>
              <a:rPr lang="en-US" altLang="ko-KR" dirty="0" smtClean="0">
                <a:ea typeface="굴림" panose="020B0600000101010101" pitchFamily="34" charset="-127"/>
              </a:rPr>
              <a:t>Client caches have data not committed at server</a:t>
            </a:r>
          </a:p>
          <a:p>
            <a:pPr lvl="1">
              <a:lnSpc>
                <a:spcPct val="80000"/>
              </a:lnSpc>
              <a:spcBef>
                <a:spcPct val="15000"/>
              </a:spcBef>
            </a:pPr>
            <a:r>
              <a:rPr lang="en-US" altLang="ko-KR" dirty="0" smtClean="0">
                <a:ea typeface="굴림" panose="020B0600000101010101" pitchFamily="34" charset="-127"/>
              </a:rPr>
              <a:t>Cache consistency!</a:t>
            </a:r>
          </a:p>
          <a:p>
            <a:pPr lvl="2">
              <a:lnSpc>
                <a:spcPct val="80000"/>
              </a:lnSpc>
              <a:spcBef>
                <a:spcPct val="15000"/>
              </a:spcBef>
            </a:pPr>
            <a:r>
              <a:rPr lang="en-US" altLang="ko-KR" dirty="0" smtClean="0">
                <a:ea typeface="굴림" panose="020B0600000101010101" pitchFamily="34" charset="-127"/>
              </a:rPr>
              <a:t>Client caches not consistent with server/each other</a:t>
            </a:r>
          </a:p>
        </p:txBody>
      </p:sp>
      <p:sp>
        <p:nvSpPr>
          <p:cNvPr id="1013796" name="Rectangle 36"/>
          <p:cNvSpPr>
            <a:spLocks noChangeArrowheads="1"/>
          </p:cNvSpPr>
          <p:nvPr/>
        </p:nvSpPr>
        <p:spPr bwMode="auto">
          <a:xfrm>
            <a:off x="2286000" y="13223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F1:V1</a:t>
            </a:r>
          </a:p>
        </p:txBody>
      </p:sp>
      <p:sp>
        <p:nvSpPr>
          <p:cNvPr id="1013797" name="Rectangle 37"/>
          <p:cNvSpPr>
            <a:spLocks noChangeArrowheads="1"/>
          </p:cNvSpPr>
          <p:nvPr/>
        </p:nvSpPr>
        <p:spPr bwMode="auto">
          <a:xfrm>
            <a:off x="2654300" y="2998788"/>
            <a:ext cx="6223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1013803" name="Text Box 43"/>
          <p:cNvSpPr txBox="1">
            <a:spLocks noChangeArrowheads="1"/>
          </p:cNvSpPr>
          <p:nvPr/>
        </p:nvSpPr>
        <p:spPr bwMode="auto">
          <a:xfrm>
            <a:off x="152400" y="788988"/>
            <a:ext cx="1219867"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p>
        </p:txBody>
      </p:sp>
      <p:sp>
        <p:nvSpPr>
          <p:cNvPr id="1013804" name="Text Box 44"/>
          <p:cNvSpPr txBox="1">
            <a:spLocks noChangeArrowheads="1"/>
          </p:cNvSpPr>
          <p:nvPr/>
        </p:nvSpPr>
        <p:spPr bwMode="auto">
          <a:xfrm>
            <a:off x="152400" y="2870200"/>
            <a:ext cx="1282383"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write(f1)</a:t>
            </a:r>
          </a:p>
        </p:txBody>
      </p:sp>
      <p:sp>
        <p:nvSpPr>
          <p:cNvPr id="1013805" name="Text Box 45"/>
          <p:cNvSpPr txBox="1">
            <a:spLocks noChangeArrowheads="1"/>
          </p:cNvSpPr>
          <p:nvPr/>
        </p:nvSpPr>
        <p:spPr bwMode="auto">
          <a:xfrm>
            <a:off x="1279525" y="776288"/>
            <a:ext cx="806292"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sym typeface="Symbol" panose="05050102010706020507" pitchFamily="18" charset="2"/>
              </a:rPr>
              <a:t>V1</a:t>
            </a:r>
          </a:p>
        </p:txBody>
      </p:sp>
      <p:sp>
        <p:nvSpPr>
          <p:cNvPr id="1013806" name="Text Box 46"/>
          <p:cNvSpPr txBox="1">
            <a:spLocks noChangeArrowheads="1"/>
          </p:cNvSpPr>
          <p:nvPr/>
        </p:nvSpPr>
        <p:spPr bwMode="auto">
          <a:xfrm>
            <a:off x="152400" y="10937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8" name="Text Box 48"/>
          <p:cNvSpPr txBox="1">
            <a:spLocks noChangeArrowheads="1"/>
          </p:cNvSpPr>
          <p:nvPr/>
        </p:nvSpPr>
        <p:spPr bwMode="auto">
          <a:xfrm>
            <a:off x="152400" y="13985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9" name="Text Box 49"/>
          <p:cNvSpPr txBox="1">
            <a:spLocks noChangeArrowheads="1"/>
          </p:cNvSpPr>
          <p:nvPr/>
        </p:nvSpPr>
        <p:spPr bwMode="auto">
          <a:xfrm>
            <a:off x="1352550" y="2846388"/>
            <a:ext cx="88483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sym typeface="Symbol" panose="05050102010706020507" pitchFamily="18" charset="2"/>
              </a:rPr>
              <a:t>OK</a:t>
            </a:r>
          </a:p>
        </p:txBody>
      </p:sp>
      <p:sp>
        <p:nvSpPr>
          <p:cNvPr id="1013810" name="Text Box 50"/>
          <p:cNvSpPr txBox="1">
            <a:spLocks noChangeArrowheads="1"/>
          </p:cNvSpPr>
          <p:nvPr/>
        </p:nvSpPr>
        <p:spPr bwMode="auto">
          <a:xfrm>
            <a:off x="152400" y="1727200"/>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11" name="Text Box 51"/>
          <p:cNvSpPr txBox="1">
            <a:spLocks noChangeArrowheads="1"/>
          </p:cNvSpPr>
          <p:nvPr/>
        </p:nvSpPr>
        <p:spPr bwMode="auto">
          <a:xfrm>
            <a:off x="152400" y="31511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V2</a:t>
            </a:r>
          </a:p>
        </p:txBody>
      </p:sp>
      <p:sp>
        <p:nvSpPr>
          <p:cNvPr id="1013812" name="AutoShape 52"/>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Crash!</a:t>
            </a:r>
          </a:p>
        </p:txBody>
      </p:sp>
      <p:sp>
        <p:nvSpPr>
          <p:cNvPr id="1013814" name="AutoShape 54"/>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Crash!</a:t>
            </a:r>
          </a:p>
        </p:txBody>
      </p:sp>
      <p:grpSp>
        <p:nvGrpSpPr>
          <p:cNvPr id="2" name="Group 1"/>
          <p:cNvGrpSpPr/>
          <p:nvPr/>
        </p:nvGrpSpPr>
        <p:grpSpPr>
          <a:xfrm>
            <a:off x="6477000" y="838200"/>
            <a:ext cx="2125450" cy="1491596"/>
            <a:chOff x="6477000" y="838200"/>
            <a:chExt cx="2125450" cy="1491596"/>
          </a:xfrm>
        </p:grpSpPr>
        <p:sp>
          <p:nvSpPr>
            <p:cNvPr id="49"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50" name="Group 49"/>
            <p:cNvGrpSpPr/>
            <p:nvPr/>
          </p:nvGrpSpPr>
          <p:grpSpPr>
            <a:xfrm>
              <a:off x="6477000" y="838200"/>
              <a:ext cx="2125450" cy="1198086"/>
              <a:chOff x="3533402" y="573769"/>
              <a:chExt cx="2125450" cy="1198086"/>
            </a:xfrm>
          </p:grpSpPr>
          <p:grpSp>
            <p:nvGrpSpPr>
              <p:cNvPr id="51" name="Group 26"/>
              <p:cNvGrpSpPr>
                <a:grpSpLocks/>
              </p:cNvGrpSpPr>
              <p:nvPr/>
            </p:nvGrpSpPr>
            <p:grpSpPr bwMode="auto">
              <a:xfrm>
                <a:off x="4532479" y="636785"/>
                <a:ext cx="1126373" cy="973557"/>
                <a:chOff x="2969" y="720"/>
                <a:chExt cx="1159" cy="864"/>
              </a:xfrm>
            </p:grpSpPr>
            <p:grpSp>
              <p:nvGrpSpPr>
                <p:cNvPr id="53" name="Group 25"/>
                <p:cNvGrpSpPr>
                  <a:grpSpLocks/>
                </p:cNvGrpSpPr>
                <p:nvPr/>
              </p:nvGrpSpPr>
              <p:grpSpPr bwMode="auto">
                <a:xfrm>
                  <a:off x="3600" y="720"/>
                  <a:ext cx="528" cy="864"/>
                  <a:chOff x="3600" y="720"/>
                  <a:chExt cx="528" cy="864"/>
                </a:xfrm>
              </p:grpSpPr>
              <p:sp>
                <p:nvSpPr>
                  <p:cNvPr id="55"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6"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7"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54"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52" name="Picture 51"/>
              <p:cNvPicPr>
                <a:picLocks noChangeAspect="1"/>
              </p:cNvPicPr>
              <p:nvPr/>
            </p:nvPicPr>
            <p:blipFill>
              <a:blip r:embed="rId4">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58" name="Group 57"/>
          <p:cNvGrpSpPr/>
          <p:nvPr/>
        </p:nvGrpSpPr>
        <p:grpSpPr>
          <a:xfrm>
            <a:off x="3178176" y="636588"/>
            <a:ext cx="1186091" cy="1489657"/>
            <a:chOff x="1688450" y="737135"/>
            <a:chExt cx="1186091" cy="1489657"/>
          </a:xfrm>
        </p:grpSpPr>
        <p:sp>
          <p:nvSpPr>
            <p:cNvPr id="59"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60" name="Picture 59" descr="Australian Genealogy Journeys: February 20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32524998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137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37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37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37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37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3795">
                                            <p:txEl>
                                              <p:pRg st="7" end="7"/>
                                            </p:txEl>
                                          </p:spTgt>
                                        </p:tgtEl>
                                        <p:attrNameLst>
                                          <p:attrName>style.visibility</p:attrName>
                                        </p:attrNameLst>
                                      </p:cBhvr>
                                      <p:to>
                                        <p:strVal val="visible"/>
                                      </p:to>
                                    </p:set>
                                  </p:childTnLst>
                                </p:cTn>
                              </p:par>
                            </p:childTnLst>
                          </p:cTn>
                        </p:par>
                        <p:par>
                          <p:cTn id="25" fill="hold">
                            <p:stCondLst>
                              <p:cond delay="0"/>
                            </p:stCondLst>
                            <p:childTnLst>
                              <p:par>
                                <p:cTn id="26" presetID="34" presetClass="entr" presetSubtype="0" fill="hold" grpId="0" nodeType="afterEffect">
                                  <p:stCondLst>
                                    <p:cond delay="0"/>
                                  </p:stCondLst>
                                  <p:childTnLst>
                                    <p:set>
                                      <p:cBhvr>
                                        <p:cTn id="27" dur="1" fill="hold">
                                          <p:stCondLst>
                                            <p:cond delay="0"/>
                                          </p:stCondLst>
                                        </p:cTn>
                                        <p:tgtEl>
                                          <p:spTgt spid="1013793"/>
                                        </p:tgtEl>
                                        <p:attrNameLst>
                                          <p:attrName>style.visibility</p:attrName>
                                        </p:attrNameLst>
                                      </p:cBhvr>
                                      <p:to>
                                        <p:strVal val="visible"/>
                                      </p:to>
                                    </p:set>
                                    <p:anim from="(-#ppt_w/2)" to="(#ppt_x)" calcmode="lin" valueType="num">
                                      <p:cBhvr>
                                        <p:cTn id="28" dur="300" fill="hold">
                                          <p:stCondLst>
                                            <p:cond delay="0"/>
                                          </p:stCondLst>
                                        </p:cTn>
                                        <p:tgtEl>
                                          <p:spTgt spid="1013793"/>
                                        </p:tgtEl>
                                        <p:attrNameLst>
                                          <p:attrName>ppt_x</p:attrName>
                                        </p:attrNameLst>
                                      </p:cBhvr>
                                    </p:anim>
                                    <p:anim from="0" to="-1.0" calcmode="lin" valueType="num">
                                      <p:cBhvr>
                                        <p:cTn id="29" dur="100" decel="50000" autoRev="1" fill="hold">
                                          <p:stCondLst>
                                            <p:cond delay="300"/>
                                          </p:stCondLst>
                                        </p:cTn>
                                        <p:tgtEl>
                                          <p:spTgt spid="1013793"/>
                                        </p:tgtEl>
                                        <p:attrNameLst>
                                          <p:attrName>xshear</p:attrName>
                                        </p:attrNameLst>
                                      </p:cBhvr>
                                    </p:anim>
                                    <p:animScale>
                                      <p:cBhvr>
                                        <p:cTn id="30" dur="100" decel="100000" autoRev="1" fill="hold">
                                          <p:stCondLst>
                                            <p:cond delay="300"/>
                                          </p:stCondLst>
                                        </p:cTn>
                                        <p:tgtEl>
                                          <p:spTgt spid="1013793"/>
                                        </p:tgtEl>
                                      </p:cBhvr>
                                      <p:from x="100000" y="100000"/>
                                      <p:to x="80000" y="100000"/>
                                    </p:animScale>
                                    <p:anim by="(#ppt_h/3+#ppt_w*0.1)" calcmode="lin" valueType="num">
                                      <p:cBhvr additive="sum">
                                        <p:cTn id="31" dur="100" decel="100000" autoRev="1" fill="hold">
                                          <p:stCondLst>
                                            <p:cond delay="300"/>
                                          </p:stCondLst>
                                        </p:cTn>
                                        <p:tgtEl>
                                          <p:spTgt spid="1013793"/>
                                        </p:tgtEl>
                                        <p:attrNameLst>
                                          <p:attrName>ppt_x</p:attrName>
                                        </p:attrNameLst>
                                      </p:cBhvr>
                                    </p:anim>
                                  </p:childTnLst>
                                </p:cTn>
                              </p:par>
                            </p:childTnLst>
                          </p:cTn>
                        </p:par>
                        <p:par>
                          <p:cTn id="32" fill="hold" nodeType="afterGroup">
                            <p:stCondLst>
                              <p:cond delay="500"/>
                            </p:stCondLst>
                            <p:childTnLst>
                              <p:par>
                                <p:cTn id="33" presetID="34" presetClass="entr" presetSubtype="0" fill="hold" grpId="0" nodeType="afterEffect">
                                  <p:stCondLst>
                                    <p:cond delay="0"/>
                                  </p:stCondLst>
                                  <p:childTnLst>
                                    <p:set>
                                      <p:cBhvr>
                                        <p:cTn id="34" dur="1" fill="hold">
                                          <p:stCondLst>
                                            <p:cond delay="0"/>
                                          </p:stCondLst>
                                        </p:cTn>
                                        <p:tgtEl>
                                          <p:spTgt spid="1013794"/>
                                        </p:tgtEl>
                                        <p:attrNameLst>
                                          <p:attrName>style.visibility</p:attrName>
                                        </p:attrNameLst>
                                      </p:cBhvr>
                                      <p:to>
                                        <p:strVal val="visible"/>
                                      </p:to>
                                    </p:set>
                                    <p:anim from="(-#ppt_w/2)" to="(#ppt_x)" calcmode="lin" valueType="num">
                                      <p:cBhvr>
                                        <p:cTn id="35" dur="300" fill="hold">
                                          <p:stCondLst>
                                            <p:cond delay="0"/>
                                          </p:stCondLst>
                                        </p:cTn>
                                        <p:tgtEl>
                                          <p:spTgt spid="1013794"/>
                                        </p:tgtEl>
                                        <p:attrNameLst>
                                          <p:attrName>ppt_x</p:attrName>
                                        </p:attrNameLst>
                                      </p:cBhvr>
                                    </p:anim>
                                    <p:anim from="0" to="-1.0" calcmode="lin" valueType="num">
                                      <p:cBhvr>
                                        <p:cTn id="36" dur="100" decel="50000" autoRev="1" fill="hold">
                                          <p:stCondLst>
                                            <p:cond delay="300"/>
                                          </p:stCondLst>
                                        </p:cTn>
                                        <p:tgtEl>
                                          <p:spTgt spid="1013794"/>
                                        </p:tgtEl>
                                        <p:attrNameLst>
                                          <p:attrName>xshear</p:attrName>
                                        </p:attrNameLst>
                                      </p:cBhvr>
                                    </p:anim>
                                    <p:animScale>
                                      <p:cBhvr>
                                        <p:cTn id="37" dur="100" decel="100000" autoRev="1" fill="hold">
                                          <p:stCondLst>
                                            <p:cond delay="300"/>
                                          </p:stCondLst>
                                        </p:cTn>
                                        <p:tgtEl>
                                          <p:spTgt spid="1013794"/>
                                        </p:tgtEl>
                                      </p:cBhvr>
                                      <p:from x="100000" y="100000"/>
                                      <p:to x="80000" y="100000"/>
                                    </p:animScale>
                                    <p:anim by="(#ppt_h/3+#ppt_w*0.1)" calcmode="lin" valueType="num">
                                      <p:cBhvr additive="sum">
                                        <p:cTn id="38" dur="100" decel="100000" autoRev="1" fill="hold">
                                          <p:stCondLst>
                                            <p:cond delay="300"/>
                                          </p:stCondLst>
                                        </p:cTn>
                                        <p:tgtEl>
                                          <p:spTgt spid="1013794"/>
                                        </p:tgtEl>
                                        <p:attrNameLst>
                                          <p:attrName>ppt_x</p:attrName>
                                        </p:attrNameLst>
                                      </p:cBhvr>
                                    </p:anim>
                                  </p:childTnLst>
                                </p:cTn>
                              </p:par>
                            </p:childTnLst>
                          </p:cTn>
                        </p:par>
                        <p:par>
                          <p:cTn id="39" fill="hold" nodeType="afterGroup">
                            <p:stCondLst>
                              <p:cond delay="1000"/>
                            </p:stCondLst>
                            <p:childTnLst>
                              <p:par>
                                <p:cTn id="40" presetID="34" presetClass="entr" presetSubtype="0" fill="hold" grpId="0" nodeType="afterEffect">
                                  <p:stCondLst>
                                    <p:cond delay="0"/>
                                  </p:stCondLst>
                                  <p:childTnLst>
                                    <p:set>
                                      <p:cBhvr>
                                        <p:cTn id="41" dur="1" fill="hold">
                                          <p:stCondLst>
                                            <p:cond delay="0"/>
                                          </p:stCondLst>
                                        </p:cTn>
                                        <p:tgtEl>
                                          <p:spTgt spid="1013792"/>
                                        </p:tgtEl>
                                        <p:attrNameLst>
                                          <p:attrName>style.visibility</p:attrName>
                                        </p:attrNameLst>
                                      </p:cBhvr>
                                      <p:to>
                                        <p:strVal val="visible"/>
                                      </p:to>
                                    </p:set>
                                    <p:anim from="(-#ppt_w/2)" to="(#ppt_x)" calcmode="lin" valueType="num">
                                      <p:cBhvr>
                                        <p:cTn id="42" dur="300" fill="hold">
                                          <p:stCondLst>
                                            <p:cond delay="0"/>
                                          </p:stCondLst>
                                        </p:cTn>
                                        <p:tgtEl>
                                          <p:spTgt spid="1013792"/>
                                        </p:tgtEl>
                                        <p:attrNameLst>
                                          <p:attrName>ppt_x</p:attrName>
                                        </p:attrNameLst>
                                      </p:cBhvr>
                                    </p:anim>
                                    <p:anim from="0" to="-1.0" calcmode="lin" valueType="num">
                                      <p:cBhvr>
                                        <p:cTn id="43" dur="100" decel="50000" autoRev="1" fill="hold">
                                          <p:stCondLst>
                                            <p:cond delay="300"/>
                                          </p:stCondLst>
                                        </p:cTn>
                                        <p:tgtEl>
                                          <p:spTgt spid="1013792"/>
                                        </p:tgtEl>
                                        <p:attrNameLst>
                                          <p:attrName>xshear</p:attrName>
                                        </p:attrNameLst>
                                      </p:cBhvr>
                                    </p:anim>
                                    <p:animScale>
                                      <p:cBhvr>
                                        <p:cTn id="44" dur="100" decel="100000" autoRev="1" fill="hold">
                                          <p:stCondLst>
                                            <p:cond delay="300"/>
                                          </p:stCondLst>
                                        </p:cTn>
                                        <p:tgtEl>
                                          <p:spTgt spid="1013792"/>
                                        </p:tgtEl>
                                      </p:cBhvr>
                                      <p:from x="100000" y="100000"/>
                                      <p:to x="80000" y="100000"/>
                                    </p:animScale>
                                    <p:anim by="(#ppt_h/3+#ppt_w*0.1)" calcmode="lin" valueType="num">
                                      <p:cBhvr additive="sum">
                                        <p:cTn id="45" dur="100" decel="100000" autoRev="1" fill="hold">
                                          <p:stCondLst>
                                            <p:cond delay="300"/>
                                          </p:stCondLst>
                                        </p:cTn>
                                        <p:tgtEl>
                                          <p:spTgt spid="1013792"/>
                                        </p:tgtEl>
                                        <p:attrNameLst>
                                          <p:attrName>ppt_x</p:attrName>
                                        </p:attrNameLst>
                                      </p:cBhvr>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1380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13777"/>
                                        </p:tgtEl>
                                        <p:attrNameLst>
                                          <p:attrName>style.visibility</p:attrName>
                                        </p:attrNameLst>
                                      </p:cBhvr>
                                      <p:to>
                                        <p:strVal val="visible"/>
                                      </p:to>
                                    </p:set>
                                    <p:animEffect transition="in" filter="wipe(left)">
                                      <p:cBhvr>
                                        <p:cTn id="54" dur="500"/>
                                        <p:tgtEl>
                                          <p:spTgt spid="101377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1379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nodeType="clickEffect">
                                  <p:stCondLst>
                                    <p:cond delay="0"/>
                                  </p:stCondLst>
                                  <p:childTnLst>
                                    <p:set>
                                      <p:cBhvr>
                                        <p:cTn id="62" dur="1" fill="hold">
                                          <p:stCondLst>
                                            <p:cond delay="0"/>
                                          </p:stCondLst>
                                        </p:cTn>
                                        <p:tgtEl>
                                          <p:spTgt spid="1013780"/>
                                        </p:tgtEl>
                                        <p:attrNameLst>
                                          <p:attrName>style.visibility</p:attrName>
                                        </p:attrNameLst>
                                      </p:cBhvr>
                                      <p:to>
                                        <p:strVal val="visible"/>
                                      </p:to>
                                    </p:set>
                                    <p:animEffect transition="in" filter="wipe(right)">
                                      <p:cBhvr>
                                        <p:cTn id="63" dur="500"/>
                                        <p:tgtEl>
                                          <p:spTgt spid="1013780"/>
                                        </p:tgtEl>
                                      </p:cBhvr>
                                    </p:animEffect>
                                  </p:childTnLst>
                                </p:cTn>
                              </p:par>
                            </p:childTnLst>
                          </p:cTn>
                        </p:par>
                        <p:par>
                          <p:cTn id="64" fill="hold" nodeType="afterGroup">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01379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380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1380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1380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1380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1379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0" presetClass="path" presetSubtype="0" accel="50000" decel="50000" fill="hold" grpId="0" nodeType="clickEffect">
                                  <p:stCondLst>
                                    <p:cond delay="0"/>
                                  </p:stCondLst>
                                  <p:childTnLst>
                                    <p:animMotion origin="layout" path="M 0.00833 4.25532E-7 C 0.07205 -0.01133 0.13576 -0.02243 0.22066 -0.01295 C 0.30538 -0.00347 0.4717 0.02613 0.51788 0.05643 C 0.56406 0.08672 0.51684 0.12303 0.49739 0.16952 C 0.47777 0.21577 0.41996 0.30111 0.39965 0.33557 " pathEditMode="fixed" rAng="0" ptsTypes="aaaaa">
                                      <p:cBhvr>
                                        <p:cTn id="90" dur="500" fill="hold"/>
                                        <p:tgtEl>
                                          <p:spTgt spid="1013812"/>
                                        </p:tgtEl>
                                        <p:attrNameLst>
                                          <p:attrName>ppt_x</p:attrName>
                                          <p:attrName>ppt_y</p:attrName>
                                        </p:attrNameLst>
                                      </p:cBhvr>
                                      <p:rCtr x="27778" y="15657"/>
                                    </p:animMotion>
                                  </p:childTnLst>
                                  <p:subTnLst>
                                    <p:set>
                                      <p:cBhvr override="childStyle">
                                        <p:cTn dur="1" fill="hold" display="0" masterRel="nextClick" afterEffect="1"/>
                                        <p:tgtEl>
                                          <p:spTgt spid="1013812"/>
                                        </p:tgtEl>
                                        <p:attrNameLst>
                                          <p:attrName>style.visibility</p:attrName>
                                        </p:attrNameLst>
                                      </p:cBhvr>
                                      <p:to>
                                        <p:strVal val="hidden"/>
                                      </p:to>
                                    </p:set>
                                  </p:sub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1013786"/>
                                        </p:tgtEl>
                                        <p:attrNameLst>
                                          <p:attrName>style.visibility</p:attrName>
                                        </p:attrNameLst>
                                      </p:cBhvr>
                                      <p:to>
                                        <p:strVal val="visible"/>
                                      </p:to>
                                    </p:set>
                                    <p:animEffect transition="in" filter="wipe(down)">
                                      <p:cBhvr>
                                        <p:cTn id="95" dur="500"/>
                                        <p:tgtEl>
                                          <p:spTgt spid="1013786"/>
                                        </p:tgtEl>
                                      </p:cBhvr>
                                    </p:animEffect>
                                  </p:childTnLst>
                                </p:cTn>
                              </p:par>
                            </p:childTnLst>
                          </p:cTn>
                        </p:par>
                        <p:par>
                          <p:cTn id="96" fill="hold" nodeType="afterGroup">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101380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2" fill="hold" nodeType="clickEffect">
                                  <p:stCondLst>
                                    <p:cond delay="0"/>
                                  </p:stCondLst>
                                  <p:childTnLst>
                                    <p:set>
                                      <p:cBhvr>
                                        <p:cTn id="102" dur="1" fill="hold">
                                          <p:stCondLst>
                                            <p:cond delay="0"/>
                                          </p:stCondLst>
                                        </p:cTn>
                                        <p:tgtEl>
                                          <p:spTgt spid="1013789"/>
                                        </p:tgtEl>
                                        <p:attrNameLst>
                                          <p:attrName>style.visibility</p:attrName>
                                        </p:attrNameLst>
                                      </p:cBhvr>
                                      <p:to>
                                        <p:strVal val="visible"/>
                                      </p:to>
                                    </p:set>
                                    <p:animEffect transition="in" filter="wipe(right)">
                                      <p:cBhvr>
                                        <p:cTn id="103" dur="500"/>
                                        <p:tgtEl>
                                          <p:spTgt spid="101378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13809"/>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0" presetClass="path" presetSubtype="0" accel="50000" decel="50000" fill="hold" grpId="0" nodeType="clickEffect">
                                  <p:stCondLst>
                                    <p:cond delay="0"/>
                                  </p:stCondLst>
                                  <p:childTnLst>
                                    <p:animMotion origin="layout" path="M 0.00677 0.00301 C 0.07048 -0.00833 0.1342 -0.01943 0.21909 -0.00994 C 0.30382 -0.00046 0.47014 0.02914 0.51632 0.05944 C 0.5625 0.08973 0.51527 0.12604 0.49583 0.17253 C 0.47621 0.21878 0.4184 0.30412 0.39809 0.33857 " pathEditMode="fixed" rAng="0" ptsTypes="aaaaa">
                                      <p:cBhvr>
                                        <p:cTn id="111" dur="500" fill="hold"/>
                                        <p:tgtEl>
                                          <p:spTgt spid="1013814"/>
                                        </p:tgtEl>
                                        <p:attrNameLst>
                                          <p:attrName>ppt_x</p:attrName>
                                          <p:attrName>ppt_y</p:attrName>
                                        </p:attrNameLst>
                                      </p:cBhvr>
                                      <p:rCtr x="27778" y="15657"/>
                                    </p:animMotion>
                                  </p:childTnLst>
                                  <p:subTnLst>
                                    <p:set>
                                      <p:cBhvr override="childStyle">
                                        <p:cTn dur="1" fill="hold" display="0" masterRel="nextClick" afterEffect="1"/>
                                        <p:tgtEl>
                                          <p:spTgt spid="1013814"/>
                                        </p:tgtEl>
                                        <p:attrNameLst>
                                          <p:attrName>style.visibility</p:attrName>
                                        </p:attrNameLst>
                                      </p:cBhvr>
                                      <p:to>
                                        <p:strVal val="hidden"/>
                                      </p:to>
                                    </p:set>
                                  </p:sub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013810"/>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013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2" grpId="0" uiExpand="1" animBg="1"/>
      <p:bldP spid="1013798" grpId="0" uiExpand="1" animBg="1"/>
      <p:bldP spid="1013801" grpId="0" uiExpand="1" animBg="1"/>
      <p:bldP spid="1013793" grpId="0" uiExpand="1" animBg="1"/>
      <p:bldP spid="1013794" grpId="0" uiExpand="1" animBg="1"/>
      <p:bldP spid="1013795" grpId="0" build="p"/>
      <p:bldP spid="1013796" grpId="0" uiExpand="1" animBg="1"/>
      <p:bldP spid="1013797" grpId="0" uiExpand="1" animBg="1"/>
      <p:bldP spid="1013803" grpId="0" uiExpand="1"/>
      <p:bldP spid="1013804" grpId="0" uiExpand="1"/>
      <p:bldP spid="1013805" grpId="0" uiExpand="1"/>
      <p:bldP spid="1013806" grpId="0" uiExpand="1"/>
      <p:bldP spid="1013808" grpId="0" uiExpand="1"/>
      <p:bldP spid="1013809" grpId="0" uiExpand="1"/>
      <p:bldP spid="1013810" grpId="0"/>
      <p:bldP spid="1013811" grpId="0"/>
      <p:bldP spid="1013812" grpId="0" uiExpand="1" animBg="1"/>
      <p:bldP spid="1013814" grpId="0" uiExpan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2CAD-0F41-6D4E-BAC2-9296E49EB3B8}"/>
              </a:ext>
            </a:extLst>
          </p:cNvPr>
          <p:cNvSpPr>
            <a:spLocks noGrp="1"/>
          </p:cNvSpPr>
          <p:nvPr>
            <p:ph type="title"/>
          </p:nvPr>
        </p:nvSpPr>
        <p:spPr/>
        <p:txBody>
          <a:bodyPr/>
          <a:lstStyle/>
          <a:p>
            <a:r>
              <a:rPr lang="en-US" smtClean="0"/>
              <a:t>Dealing with Failures</a:t>
            </a:r>
            <a:endParaRPr lang="en-US" dirty="0"/>
          </a:p>
        </p:txBody>
      </p:sp>
      <p:sp>
        <p:nvSpPr>
          <p:cNvPr id="3" name="Content Placeholder 2">
            <a:extLst>
              <a:ext uri="{FF2B5EF4-FFF2-40B4-BE49-F238E27FC236}">
                <a16:creationId xmlns:a16="http://schemas.microsoft.com/office/drawing/2014/main" id="{77FE4F9F-6F4B-D245-95AC-6FEE7B1DD243}"/>
              </a:ext>
            </a:extLst>
          </p:cNvPr>
          <p:cNvSpPr>
            <a:spLocks noGrp="1"/>
          </p:cNvSpPr>
          <p:nvPr>
            <p:ph idx="1"/>
          </p:nvPr>
        </p:nvSpPr>
        <p:spPr/>
        <p:txBody>
          <a:bodyPr/>
          <a:lstStyle/>
          <a:p>
            <a:r>
              <a:rPr lang="en-US" dirty="0" smtClean="0"/>
              <a:t>What if server crashes? Can client wait until it comes back and just continue making requests?</a:t>
            </a:r>
          </a:p>
          <a:p>
            <a:pPr lvl="1"/>
            <a:r>
              <a:rPr lang="en-US" dirty="0" smtClean="0"/>
              <a:t>Changes in server's cache but not in disk are lost</a:t>
            </a:r>
          </a:p>
          <a:p>
            <a:pPr lvl="1"/>
            <a:endParaRPr lang="en-US" dirty="0" smtClean="0"/>
          </a:p>
          <a:p>
            <a:r>
              <a:rPr lang="en-US" dirty="0" smtClean="0"/>
              <a:t>What if there is shared state across RPC's?</a:t>
            </a:r>
          </a:p>
          <a:p>
            <a:pPr lvl="1"/>
            <a:r>
              <a:rPr lang="en-US" dirty="0" smtClean="0"/>
              <a:t>Client opens file, then does a seek</a:t>
            </a:r>
          </a:p>
          <a:p>
            <a:pPr lvl="1"/>
            <a:r>
              <a:rPr lang="en-US" dirty="0" smtClean="0"/>
              <a:t>Server crashes</a:t>
            </a:r>
          </a:p>
          <a:p>
            <a:pPr lvl="1"/>
            <a:r>
              <a:rPr lang="en-US" dirty="0" smtClean="0"/>
              <a:t>What if client wants to do another read?</a:t>
            </a:r>
          </a:p>
          <a:p>
            <a:r>
              <a:rPr lang="en-US" dirty="0" smtClean="0"/>
              <a:t>Similar problem: What if client removes a file but server crashes before acknowledgement?</a:t>
            </a:r>
            <a:endParaRPr lang="en-US" dirty="0"/>
          </a:p>
        </p:txBody>
      </p:sp>
    </p:spTree>
    <p:extLst>
      <p:ext uri="{BB962C8B-B14F-4D97-AF65-F5344CB8AC3E}">
        <p14:creationId xmlns:p14="http://schemas.microsoft.com/office/powerpoint/2010/main" val="2711254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C794-8924-F74F-BAEC-AE2EBACEA5D5}"/>
              </a:ext>
            </a:extLst>
          </p:cNvPr>
          <p:cNvSpPr>
            <a:spLocks noGrp="1"/>
          </p:cNvSpPr>
          <p:nvPr>
            <p:ph type="title"/>
          </p:nvPr>
        </p:nvSpPr>
        <p:spPr/>
        <p:txBody>
          <a:bodyPr/>
          <a:lstStyle/>
          <a:p>
            <a:r>
              <a:rPr lang="en-US" smtClean="0"/>
              <a:t>Stateless Protocol</a:t>
            </a:r>
            <a:endParaRPr lang="en-US" dirty="0"/>
          </a:p>
        </p:txBody>
      </p:sp>
      <p:sp>
        <p:nvSpPr>
          <p:cNvPr id="3" name="Content Placeholder 2">
            <a:extLst>
              <a:ext uri="{FF2B5EF4-FFF2-40B4-BE49-F238E27FC236}">
                <a16:creationId xmlns:a16="http://schemas.microsoft.com/office/drawing/2014/main" id="{DF3BFCF1-EE6D-334E-A898-5C3DD9E1EF24}"/>
              </a:ext>
            </a:extLst>
          </p:cNvPr>
          <p:cNvSpPr>
            <a:spLocks noGrp="1"/>
          </p:cNvSpPr>
          <p:nvPr>
            <p:ph idx="1"/>
          </p:nvPr>
        </p:nvSpPr>
        <p:spPr/>
        <p:txBody>
          <a:bodyPr/>
          <a:lstStyle/>
          <a:p>
            <a:r>
              <a:rPr lang="en-US" dirty="0" smtClean="0"/>
              <a:t>A protocol in which all information required to service a request is included with the request</a:t>
            </a:r>
          </a:p>
          <a:p>
            <a:r>
              <a:rPr lang="en-US" dirty="0" smtClean="0"/>
              <a:t>Even better: Idempotent Operations – repeating an operation multiple times is same as executing it just once (e.g., storing to a mem </a:t>
            </a:r>
            <a:r>
              <a:rPr lang="en-US" dirty="0" err="1" smtClean="0"/>
              <a:t>addr</a:t>
            </a:r>
            <a:r>
              <a:rPr lang="en-US" dirty="0" smtClean="0"/>
              <a:t>.)</a:t>
            </a:r>
          </a:p>
          <a:p>
            <a:r>
              <a:rPr lang="en-US" dirty="0" smtClean="0"/>
              <a:t>Client: timeout expires without reply, just run the operation again (safe regardless of first attempt)</a:t>
            </a:r>
          </a:p>
          <a:p>
            <a:endParaRPr lang="en-US" dirty="0" smtClean="0"/>
          </a:p>
          <a:p>
            <a:r>
              <a:rPr lang="en-US" dirty="0" smtClean="0"/>
              <a:t>Recall HTTP: Also a stateless protocol</a:t>
            </a:r>
          </a:p>
          <a:p>
            <a:pPr lvl="1"/>
            <a:r>
              <a:rPr lang="en-US" dirty="0" smtClean="0"/>
              <a:t>Include cookies with request to simulate a session</a:t>
            </a:r>
            <a:endParaRPr lang="en-US" dirty="0"/>
          </a:p>
        </p:txBody>
      </p:sp>
    </p:spTree>
    <p:extLst>
      <p:ext uri="{BB962C8B-B14F-4D97-AF65-F5344CB8AC3E}">
        <p14:creationId xmlns:p14="http://schemas.microsoft.com/office/powerpoint/2010/main" val="3476866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858-5836-D94E-A27A-A154AD734C3F}"/>
              </a:ext>
            </a:extLst>
          </p:cNvPr>
          <p:cNvSpPr>
            <a:spLocks noGrp="1"/>
          </p:cNvSpPr>
          <p:nvPr>
            <p:ph type="title"/>
          </p:nvPr>
        </p:nvSpPr>
        <p:spPr/>
        <p:txBody>
          <a:bodyPr/>
          <a:lstStyle/>
          <a:p>
            <a:r>
              <a:rPr lang="en-US" smtClean="0"/>
              <a:t>Network File System (Sun)</a:t>
            </a:r>
            <a:endParaRPr lang="en-US" dirty="0"/>
          </a:p>
        </p:txBody>
      </p:sp>
      <p:sp>
        <p:nvSpPr>
          <p:cNvPr id="3" name="Content Placeholder 2">
            <a:extLst>
              <a:ext uri="{FF2B5EF4-FFF2-40B4-BE49-F238E27FC236}">
                <a16:creationId xmlns:a16="http://schemas.microsoft.com/office/drawing/2014/main" id="{551CAE48-4CAC-8642-AF3C-FCDBAA3DA3F8}"/>
              </a:ext>
            </a:extLst>
          </p:cNvPr>
          <p:cNvSpPr>
            <a:spLocks noGrp="1"/>
          </p:cNvSpPr>
          <p:nvPr>
            <p:ph idx="1"/>
          </p:nvPr>
        </p:nvSpPr>
        <p:spPr/>
        <p:txBody>
          <a:bodyPr/>
          <a:lstStyle/>
          <a:p>
            <a:r>
              <a:rPr lang="en-US" dirty="0" smtClean="0"/>
              <a:t>Defines an RPC protocol for clients to interact with a file server</a:t>
            </a:r>
          </a:p>
          <a:p>
            <a:pPr lvl="1"/>
            <a:r>
              <a:rPr lang="en-US" dirty="0" smtClean="0"/>
              <a:t>E.g., read/write files, traverse directories, …</a:t>
            </a:r>
          </a:p>
          <a:p>
            <a:pPr lvl="1"/>
            <a:r>
              <a:rPr lang="en-US" dirty="0" smtClean="0"/>
              <a:t>Stateless to simplify failure cases</a:t>
            </a:r>
          </a:p>
          <a:p>
            <a:r>
              <a:rPr lang="en-US" dirty="0" smtClean="0"/>
              <a:t>Keeps most operations idempotent</a:t>
            </a:r>
          </a:p>
          <a:p>
            <a:pPr lvl="1"/>
            <a:r>
              <a:rPr lang="en-US" dirty="0" smtClean="0"/>
              <a:t>Even removing a file: Return advisory error second time</a:t>
            </a:r>
          </a:p>
          <a:p>
            <a:r>
              <a:rPr lang="en-US" dirty="0" smtClean="0"/>
              <a:t>Don't buffer writes on server side cache</a:t>
            </a:r>
          </a:p>
          <a:p>
            <a:pPr lvl="1"/>
            <a:r>
              <a:rPr lang="en-US" dirty="0" smtClean="0"/>
              <a:t>Reply with acknowledgement only when modifications reflected on disk</a:t>
            </a:r>
          </a:p>
          <a:p>
            <a:endParaRPr lang="en-US" dirty="0"/>
          </a:p>
        </p:txBody>
      </p:sp>
    </p:spTree>
    <p:extLst>
      <p:ext uri="{BB962C8B-B14F-4D97-AF65-F5344CB8AC3E}">
        <p14:creationId xmlns:p14="http://schemas.microsoft.com/office/powerpoint/2010/main" val="9542682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533400"/>
          </a:xfrm>
        </p:spPr>
        <p:txBody>
          <a:bodyPr/>
          <a:lstStyle/>
          <a:p>
            <a:r>
              <a:rPr lang="en-US" altLang="ko-KR" dirty="0">
                <a:ea typeface="굴림" panose="020B0600000101010101" pitchFamily="34" charset="-127"/>
              </a:rPr>
              <a:t>Reliable Message Delivery: the Problem</a:t>
            </a:r>
          </a:p>
        </p:txBody>
      </p:sp>
      <p:sp>
        <p:nvSpPr>
          <p:cNvPr id="1077251" name="Rectangle 3"/>
          <p:cNvSpPr>
            <a:spLocks noGrp="1" noChangeArrowheads="1"/>
          </p:cNvSpPr>
          <p:nvPr>
            <p:ph type="body" idx="1"/>
          </p:nvPr>
        </p:nvSpPr>
        <p:spPr>
          <a:xfrm>
            <a:off x="114300" y="787400"/>
            <a:ext cx="8915400" cy="5994400"/>
          </a:xfrm>
        </p:spPr>
        <p:txBody>
          <a:bodyPr>
            <a:normAutofit lnSpcReduction="10000"/>
          </a:bodyPr>
          <a:lstStyle/>
          <a:p>
            <a:pPr>
              <a:lnSpc>
                <a:spcPct val="80000"/>
              </a:lnSpc>
              <a:spcBef>
                <a:spcPct val="20000"/>
              </a:spcBef>
            </a:pPr>
            <a:r>
              <a:rPr lang="en-US" altLang="ko-KR" dirty="0">
                <a:ea typeface="굴림" panose="020B0600000101010101" pitchFamily="34" charset="-127"/>
              </a:rPr>
              <a:t>All physical networks can garble and/or drop packets</a:t>
            </a:r>
          </a:p>
          <a:p>
            <a:pPr lvl="1">
              <a:lnSpc>
                <a:spcPct val="80000"/>
              </a:lnSpc>
              <a:spcBef>
                <a:spcPct val="20000"/>
              </a:spcBef>
            </a:pPr>
            <a:r>
              <a:rPr lang="en-US" altLang="ko-KR" dirty="0">
                <a:ea typeface="굴림" panose="020B0600000101010101" pitchFamily="34" charset="-127"/>
              </a:rPr>
              <a:t>Physical media: packet not transmitted/received</a:t>
            </a:r>
          </a:p>
          <a:p>
            <a:pPr lvl="2">
              <a:lnSpc>
                <a:spcPct val="80000"/>
              </a:lnSpc>
              <a:spcBef>
                <a:spcPct val="20000"/>
              </a:spcBef>
            </a:pPr>
            <a:r>
              <a:rPr lang="en-US" altLang="ko-KR" dirty="0">
                <a:ea typeface="굴림" panose="020B0600000101010101" pitchFamily="34" charset="-127"/>
              </a:rPr>
              <a:t>If transmit close to maximum rate, get more throughput – even if some packets get lost</a:t>
            </a:r>
          </a:p>
          <a:p>
            <a:pPr lvl="2">
              <a:lnSpc>
                <a:spcPct val="80000"/>
              </a:lnSpc>
              <a:spcBef>
                <a:spcPct val="20000"/>
              </a:spcBef>
            </a:pPr>
            <a:r>
              <a:rPr lang="en-US" altLang="ko-KR" dirty="0">
                <a:ea typeface="굴림" panose="020B0600000101010101" pitchFamily="34" charset="-127"/>
              </a:rPr>
              <a:t>If transmit at lowest voltage such that error correction just starts correcting errors, get best power/bit</a:t>
            </a:r>
          </a:p>
          <a:p>
            <a:pPr lvl="1">
              <a:lnSpc>
                <a:spcPct val="80000"/>
              </a:lnSpc>
              <a:spcBef>
                <a:spcPct val="20000"/>
              </a:spcBef>
            </a:pPr>
            <a:r>
              <a:rPr lang="en-US" altLang="ko-KR" dirty="0">
                <a:ea typeface="굴림" panose="020B0600000101010101" pitchFamily="34" charset="-127"/>
              </a:rPr>
              <a:t>Congestion: no place to put incoming packet</a:t>
            </a:r>
          </a:p>
          <a:p>
            <a:pPr lvl="2">
              <a:lnSpc>
                <a:spcPct val="80000"/>
              </a:lnSpc>
              <a:spcBef>
                <a:spcPct val="20000"/>
              </a:spcBef>
            </a:pPr>
            <a:r>
              <a:rPr lang="en-US" altLang="ko-KR" dirty="0">
                <a:ea typeface="굴림" panose="020B0600000101010101" pitchFamily="34" charset="-127"/>
              </a:rPr>
              <a:t>Point-to-point network: insufficient queue at switch/router</a:t>
            </a:r>
          </a:p>
          <a:p>
            <a:pPr lvl="2">
              <a:lnSpc>
                <a:spcPct val="80000"/>
              </a:lnSpc>
              <a:spcBef>
                <a:spcPct val="20000"/>
              </a:spcBef>
            </a:pPr>
            <a:r>
              <a:rPr lang="en-US" altLang="ko-KR" dirty="0">
                <a:ea typeface="굴림" panose="020B0600000101010101" pitchFamily="34" charset="-127"/>
              </a:rPr>
              <a:t>Broadcast link: two host try to use same link</a:t>
            </a:r>
          </a:p>
          <a:p>
            <a:pPr lvl="2">
              <a:lnSpc>
                <a:spcPct val="80000"/>
              </a:lnSpc>
              <a:spcBef>
                <a:spcPct val="20000"/>
              </a:spcBef>
            </a:pPr>
            <a:r>
              <a:rPr lang="en-US" altLang="ko-KR" dirty="0">
                <a:ea typeface="굴림" panose="020B0600000101010101" pitchFamily="34" charset="-127"/>
              </a:rPr>
              <a:t>In any network: insufficient buffer space at destination</a:t>
            </a:r>
          </a:p>
          <a:p>
            <a:pPr lvl="2">
              <a:lnSpc>
                <a:spcPct val="80000"/>
              </a:lnSpc>
              <a:spcBef>
                <a:spcPct val="20000"/>
              </a:spcBef>
            </a:pPr>
            <a:r>
              <a:rPr lang="en-US" altLang="ko-KR" dirty="0">
                <a:ea typeface="굴림" panose="020B0600000101010101" pitchFamily="34" charset="-127"/>
              </a:rPr>
              <a:t>Rate mismatch: what if sender send faster than receiver can process?</a:t>
            </a:r>
          </a:p>
          <a:p>
            <a:pPr lvl="2">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Reliable Message Delivery on top of Unreliable Packets</a:t>
            </a:r>
          </a:p>
          <a:p>
            <a:pPr lvl="1">
              <a:lnSpc>
                <a:spcPct val="80000"/>
              </a:lnSpc>
              <a:spcBef>
                <a:spcPct val="20000"/>
              </a:spcBef>
            </a:pPr>
            <a:r>
              <a:rPr lang="en-US" altLang="ko-KR" dirty="0">
                <a:ea typeface="굴림" panose="020B0600000101010101" pitchFamily="34" charset="-127"/>
              </a:rPr>
              <a:t>Need some way to make sure that packets actually make it to receiver</a:t>
            </a:r>
          </a:p>
          <a:p>
            <a:pPr lvl="2">
              <a:lnSpc>
                <a:spcPct val="80000"/>
              </a:lnSpc>
              <a:spcBef>
                <a:spcPct val="20000"/>
              </a:spcBef>
            </a:pPr>
            <a:r>
              <a:rPr lang="en-US" altLang="ko-KR" dirty="0">
                <a:ea typeface="굴림" panose="020B0600000101010101" pitchFamily="34" charset="-127"/>
              </a:rPr>
              <a:t>Every packet received at least once</a:t>
            </a:r>
          </a:p>
          <a:p>
            <a:pPr lvl="2">
              <a:lnSpc>
                <a:spcPct val="80000"/>
              </a:lnSpc>
              <a:spcBef>
                <a:spcPct val="20000"/>
              </a:spcBef>
            </a:pPr>
            <a:r>
              <a:rPr lang="en-US" altLang="ko-KR" dirty="0">
                <a:ea typeface="굴림" panose="020B0600000101010101" pitchFamily="34" charset="-127"/>
              </a:rPr>
              <a:t>Every packet received at most once</a:t>
            </a:r>
          </a:p>
          <a:p>
            <a:pPr lvl="1">
              <a:lnSpc>
                <a:spcPct val="80000"/>
              </a:lnSpc>
              <a:spcBef>
                <a:spcPct val="20000"/>
              </a:spcBef>
            </a:pPr>
            <a:r>
              <a:rPr lang="en-US" altLang="ko-KR" dirty="0">
                <a:ea typeface="굴림" panose="020B0600000101010101" pitchFamily="34" charset="-127"/>
              </a:rPr>
              <a:t>Can combine with ordering: every packet received by process at destination exactly once and in order</a:t>
            </a:r>
          </a:p>
        </p:txBody>
      </p:sp>
    </p:spTree>
    <p:extLst>
      <p:ext uri="{BB962C8B-B14F-4D97-AF65-F5344CB8AC3E}">
        <p14:creationId xmlns:p14="http://schemas.microsoft.com/office/powerpoint/2010/main" val="12116332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7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7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7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72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72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72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72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725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725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725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725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7251">
                                            <p:txEl>
                                              <p:pRg st="13" end="1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72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9F37-0AE3-634D-AFC3-1582054451A3}"/>
              </a:ext>
            </a:extLst>
          </p:cNvPr>
          <p:cNvSpPr>
            <a:spLocks noGrp="1"/>
          </p:cNvSpPr>
          <p:nvPr>
            <p:ph type="title"/>
          </p:nvPr>
        </p:nvSpPr>
        <p:spPr/>
        <p:txBody>
          <a:bodyPr/>
          <a:lstStyle/>
          <a:p>
            <a:r>
              <a:rPr lang="en-US" dirty="0"/>
              <a:t>NFS Architecture</a:t>
            </a:r>
          </a:p>
        </p:txBody>
      </p:sp>
      <p:pic>
        <p:nvPicPr>
          <p:cNvPr id="4" name="Picture 3">
            <a:extLst>
              <a:ext uri="{FF2B5EF4-FFF2-40B4-BE49-F238E27FC236}">
                <a16:creationId xmlns:a16="http://schemas.microsoft.com/office/drawing/2014/main" id="{D656F4BE-08FE-ED40-A504-B1290A02D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9" t="5208" r="1151" b="5527"/>
          <a:stretch>
            <a:fillRect/>
          </a:stretch>
        </p:blipFill>
        <p:spPr bwMode="auto">
          <a:xfrm>
            <a:off x="729686" y="1066800"/>
            <a:ext cx="7431088" cy="50577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75825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ea typeface="굴림" panose="020B0600000101010101" pitchFamily="34" charset="-127"/>
              </a:rPr>
              <a:t>Network File System (NFS)</a:t>
            </a:r>
          </a:p>
        </p:txBody>
      </p:sp>
      <p:sp>
        <p:nvSpPr>
          <p:cNvPr id="1009667" name="Rectangle 3"/>
          <p:cNvSpPr>
            <a:spLocks noGrp="1" noChangeArrowheads="1"/>
          </p:cNvSpPr>
          <p:nvPr>
            <p:ph type="body" idx="1"/>
          </p:nvPr>
        </p:nvSpPr>
        <p:spPr>
          <a:xfrm>
            <a:off x="152400" y="762000"/>
            <a:ext cx="8839200" cy="6019800"/>
          </a:xfrm>
        </p:spPr>
        <p:txBody>
          <a:bodyPr/>
          <a:lstStyle/>
          <a:p>
            <a:pPr>
              <a:lnSpc>
                <a:spcPct val="80000"/>
              </a:lnSpc>
              <a:spcBef>
                <a:spcPct val="15000"/>
              </a:spcBef>
            </a:pPr>
            <a:r>
              <a:rPr lang="en-US" altLang="ko-KR" dirty="0" smtClean="0">
                <a:ea typeface="굴림" panose="020B0600000101010101" pitchFamily="34" charset="-127"/>
              </a:rPr>
              <a:t>Three Layers for NFS system</a:t>
            </a:r>
          </a:p>
          <a:p>
            <a:pPr lvl="1">
              <a:lnSpc>
                <a:spcPct val="80000"/>
              </a:lnSpc>
              <a:spcBef>
                <a:spcPct val="15000"/>
              </a:spcBef>
            </a:pPr>
            <a:r>
              <a:rPr lang="en-US" altLang="ko-KR" dirty="0" smtClean="0">
                <a:solidFill>
                  <a:schemeClr val="hlink"/>
                </a:solidFill>
                <a:ea typeface="굴림" panose="020B0600000101010101" pitchFamily="34" charset="-127"/>
              </a:rPr>
              <a:t>UNIX file-system interface:</a:t>
            </a:r>
            <a:r>
              <a:rPr lang="en-US" altLang="ko-KR" dirty="0" smtClean="0">
                <a:ea typeface="굴림" panose="020B0600000101010101" pitchFamily="34" charset="-127"/>
              </a:rPr>
              <a:t> open, read, write, close calls + file descriptors</a:t>
            </a:r>
          </a:p>
          <a:p>
            <a:pPr lvl="1">
              <a:lnSpc>
                <a:spcPct val="80000"/>
              </a:lnSpc>
              <a:spcBef>
                <a:spcPct val="15000"/>
              </a:spcBef>
            </a:pPr>
            <a:r>
              <a:rPr lang="en-US" altLang="ko-KR" dirty="0" smtClean="0">
                <a:solidFill>
                  <a:schemeClr val="hlink"/>
                </a:solidFill>
                <a:ea typeface="굴림" panose="020B0600000101010101" pitchFamily="34" charset="-127"/>
              </a:rPr>
              <a:t>VFS layer:</a:t>
            </a:r>
            <a:r>
              <a:rPr lang="en-US" altLang="ko-KR" dirty="0" smtClean="0">
                <a:ea typeface="굴림" panose="020B0600000101010101" pitchFamily="34" charset="-127"/>
              </a:rPr>
              <a:t> distinguishes local from remote files</a:t>
            </a:r>
          </a:p>
          <a:p>
            <a:pPr lvl="2">
              <a:lnSpc>
                <a:spcPct val="80000"/>
              </a:lnSpc>
              <a:spcBef>
                <a:spcPct val="15000"/>
              </a:spcBef>
            </a:pPr>
            <a:r>
              <a:rPr lang="en-US" altLang="ko-KR" dirty="0" smtClean="0">
                <a:ea typeface="굴림" panose="020B0600000101010101" pitchFamily="34" charset="-127"/>
              </a:rPr>
              <a:t>Calls the NFS protocol procedures for remote requests</a:t>
            </a:r>
          </a:p>
          <a:p>
            <a:pPr lvl="1">
              <a:lnSpc>
                <a:spcPct val="80000"/>
              </a:lnSpc>
              <a:spcBef>
                <a:spcPct val="15000"/>
              </a:spcBef>
            </a:pPr>
            <a:r>
              <a:rPr lang="en-US" altLang="ko-KR" dirty="0" smtClean="0">
                <a:solidFill>
                  <a:schemeClr val="hlink"/>
                </a:solidFill>
                <a:ea typeface="굴림" panose="020B0600000101010101" pitchFamily="34" charset="-127"/>
              </a:rPr>
              <a:t>NFS service layer:</a:t>
            </a:r>
            <a:r>
              <a:rPr lang="en-US" altLang="ko-KR" dirty="0" smtClean="0">
                <a:ea typeface="굴림" panose="020B0600000101010101" pitchFamily="34" charset="-127"/>
              </a:rPr>
              <a:t> bottom layer of the architecture</a:t>
            </a:r>
          </a:p>
          <a:p>
            <a:pPr lvl="2">
              <a:lnSpc>
                <a:spcPct val="80000"/>
              </a:lnSpc>
              <a:spcBef>
                <a:spcPct val="15000"/>
              </a:spcBef>
            </a:pPr>
            <a:r>
              <a:rPr lang="en-US" altLang="ko-KR" dirty="0" smtClean="0">
                <a:ea typeface="굴림" panose="020B0600000101010101" pitchFamily="34" charset="-127"/>
              </a:rPr>
              <a:t>Implements the NFS protocol</a:t>
            </a:r>
          </a:p>
          <a:p>
            <a:pPr>
              <a:lnSpc>
                <a:spcPct val="80000"/>
              </a:lnSpc>
              <a:spcBef>
                <a:spcPct val="15000"/>
              </a:spcBef>
            </a:pPr>
            <a:r>
              <a:rPr lang="en-US" altLang="ko-KR" dirty="0" smtClean="0">
                <a:ea typeface="굴림" panose="020B0600000101010101" pitchFamily="34" charset="-127"/>
              </a:rPr>
              <a:t>NFS Protocol: RPC for file operations on server</a:t>
            </a:r>
          </a:p>
          <a:p>
            <a:pPr lvl="1">
              <a:lnSpc>
                <a:spcPct val="80000"/>
              </a:lnSpc>
              <a:spcBef>
                <a:spcPct val="15000"/>
              </a:spcBef>
            </a:pPr>
            <a:r>
              <a:rPr lang="en-US" altLang="ko-KR" dirty="0" smtClean="0">
                <a:ea typeface="굴림" panose="020B0600000101010101" pitchFamily="34" charset="-127"/>
              </a:rPr>
              <a:t>Reading/searching a directory </a:t>
            </a:r>
          </a:p>
          <a:p>
            <a:pPr lvl="1">
              <a:lnSpc>
                <a:spcPct val="80000"/>
              </a:lnSpc>
              <a:spcBef>
                <a:spcPct val="15000"/>
              </a:spcBef>
            </a:pPr>
            <a:r>
              <a:rPr lang="en-US" altLang="ko-KR" dirty="0" smtClean="0">
                <a:ea typeface="굴림" panose="020B0600000101010101" pitchFamily="34" charset="-127"/>
              </a:rPr>
              <a:t>manipulating links and directories </a:t>
            </a:r>
          </a:p>
          <a:p>
            <a:pPr lvl="1">
              <a:lnSpc>
                <a:spcPct val="80000"/>
              </a:lnSpc>
              <a:spcBef>
                <a:spcPct val="15000"/>
              </a:spcBef>
            </a:pPr>
            <a:r>
              <a:rPr lang="en-US" altLang="ko-KR" dirty="0" smtClean="0">
                <a:ea typeface="굴림" panose="020B0600000101010101" pitchFamily="34" charset="-127"/>
              </a:rPr>
              <a:t>accessing file attributes/reading and writing files</a:t>
            </a:r>
          </a:p>
          <a:p>
            <a:pPr>
              <a:lnSpc>
                <a:spcPct val="80000"/>
              </a:lnSpc>
              <a:spcBef>
                <a:spcPct val="15000"/>
              </a:spcBef>
            </a:pPr>
            <a:r>
              <a:rPr lang="en-US" altLang="ko-KR" dirty="0" smtClean="0">
                <a:solidFill>
                  <a:schemeClr val="hlink"/>
                </a:solidFill>
                <a:ea typeface="굴림" panose="020B0600000101010101" pitchFamily="34" charset="-127"/>
              </a:rPr>
              <a:t>Write-through caching:</a:t>
            </a:r>
            <a:r>
              <a:rPr lang="en-US" altLang="ko-KR" dirty="0" smtClean="0">
                <a:ea typeface="굴림" panose="020B0600000101010101" pitchFamily="34" charset="-127"/>
              </a:rPr>
              <a:t> Modified data committed to server’s disk before results are returned to the client </a:t>
            </a:r>
          </a:p>
          <a:p>
            <a:pPr lvl="1">
              <a:lnSpc>
                <a:spcPct val="80000"/>
              </a:lnSpc>
              <a:spcBef>
                <a:spcPct val="15000"/>
              </a:spcBef>
            </a:pPr>
            <a:r>
              <a:rPr lang="en-US" altLang="ko-KR" dirty="0" smtClean="0">
                <a:ea typeface="굴림" panose="020B0600000101010101" pitchFamily="34" charset="-127"/>
              </a:rPr>
              <a:t>lose some of the advantages of caching</a:t>
            </a:r>
          </a:p>
          <a:p>
            <a:pPr lvl="1">
              <a:lnSpc>
                <a:spcPct val="80000"/>
              </a:lnSpc>
              <a:spcBef>
                <a:spcPct val="15000"/>
              </a:spcBef>
            </a:pPr>
            <a:r>
              <a:rPr lang="en-US" altLang="ko-KR" dirty="0" smtClean="0">
                <a:ea typeface="굴림" panose="020B0600000101010101" pitchFamily="34" charset="-127"/>
              </a:rPr>
              <a:t>time to perform write() can be long</a:t>
            </a:r>
          </a:p>
          <a:p>
            <a:pPr lvl="1">
              <a:lnSpc>
                <a:spcPct val="80000"/>
              </a:lnSpc>
              <a:spcBef>
                <a:spcPct val="15000"/>
              </a:spcBef>
            </a:pPr>
            <a:r>
              <a:rPr lang="en-US" altLang="ko-KR" dirty="0" smtClean="0">
                <a:ea typeface="굴림" panose="020B0600000101010101" pitchFamily="34" charset="-127"/>
              </a:rPr>
              <a:t>Need some mechanism for readers to eventually notice changes! (more on this later)</a:t>
            </a:r>
          </a:p>
          <a:p>
            <a:pPr>
              <a:lnSpc>
                <a:spcPct val="80000"/>
              </a:lnSpc>
              <a:spcBef>
                <a:spcPct val="15000"/>
              </a:spcBef>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398221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9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9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9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9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96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96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96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96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966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96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966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966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96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NFS Continued</a:t>
            </a:r>
          </a:p>
        </p:txBody>
      </p:sp>
      <p:sp>
        <p:nvSpPr>
          <p:cNvPr id="1019907" name="Rectangle 3"/>
          <p:cNvSpPr>
            <a:spLocks noGrp="1" noChangeArrowheads="1"/>
          </p:cNvSpPr>
          <p:nvPr>
            <p:ph type="body" idx="1"/>
          </p:nvPr>
        </p:nvSpPr>
        <p:spPr>
          <a:xfrm>
            <a:off x="158750" y="747712"/>
            <a:ext cx="8826500" cy="6034088"/>
          </a:xfrm>
        </p:spPr>
        <p:txBody>
          <a:bodyPr/>
          <a:lstStyle/>
          <a:p>
            <a:pPr>
              <a:lnSpc>
                <a:spcPct val="80000"/>
              </a:lnSpc>
              <a:spcBef>
                <a:spcPct val="5000"/>
              </a:spcBef>
            </a:pPr>
            <a:r>
              <a:rPr lang="en-US" altLang="ko-KR" dirty="0" smtClean="0">
                <a:ea typeface="굴림" panose="020B0600000101010101" pitchFamily="34" charset="-127"/>
              </a:rPr>
              <a:t>NFS servers are </a:t>
            </a:r>
            <a:r>
              <a:rPr lang="en-US" altLang="ko-KR" dirty="0" smtClean="0">
                <a:solidFill>
                  <a:schemeClr val="hlink"/>
                </a:solidFill>
                <a:ea typeface="굴림" panose="020B0600000101010101" pitchFamily="34" charset="-127"/>
              </a:rPr>
              <a:t>stateless</a:t>
            </a:r>
            <a:r>
              <a:rPr lang="en-US" altLang="ko-KR" dirty="0" smtClean="0">
                <a:ea typeface="굴림" panose="020B0600000101010101" pitchFamily="34" charset="-127"/>
              </a:rPr>
              <a:t>; each request provides all arguments require for execution</a:t>
            </a:r>
          </a:p>
          <a:p>
            <a:pPr lvl="1">
              <a:lnSpc>
                <a:spcPct val="80000"/>
              </a:lnSpc>
              <a:spcBef>
                <a:spcPct val="5000"/>
              </a:spcBef>
            </a:pPr>
            <a:r>
              <a:rPr lang="en-US" altLang="ko-KR" dirty="0" smtClean="0">
                <a:ea typeface="굴림" panose="020B0600000101010101" pitchFamily="34" charset="-127"/>
              </a:rPr>
              <a:t>E.g. reads include information for entire operation, such as </a:t>
            </a:r>
            <a:r>
              <a:rPr lang="en-US" altLang="ko-KR" b="1" dirty="0" err="1" smtClean="0">
                <a:latin typeface="Courier New" panose="02070309020205020404" pitchFamily="49" charset="0"/>
                <a:ea typeface="굴림" panose="020B0600000101010101" pitchFamily="34" charset="-127"/>
              </a:rPr>
              <a:t>ReadAt</a:t>
            </a:r>
            <a:r>
              <a:rPr lang="en-US" altLang="ko-KR" b="1" dirty="0" smtClean="0">
                <a:latin typeface="Courier New" panose="02070309020205020404" pitchFamily="49" charset="0"/>
                <a:ea typeface="굴림" panose="020B0600000101010101" pitchFamily="34" charset="-127"/>
              </a:rPr>
              <a:t>(</a:t>
            </a:r>
            <a:r>
              <a:rPr lang="en-US" altLang="ko-KR" b="1" dirty="0" err="1" smtClean="0">
                <a:latin typeface="Courier New" panose="02070309020205020404" pitchFamily="49" charset="0"/>
                <a:ea typeface="굴림" panose="020B0600000101010101" pitchFamily="34" charset="-127"/>
              </a:rPr>
              <a:t>inumber,position</a:t>
            </a:r>
            <a:r>
              <a:rPr lang="en-US" altLang="ko-KR" b="1" dirty="0" smtClean="0">
                <a:latin typeface="Courier New" panose="02070309020205020404" pitchFamily="49" charset="0"/>
                <a:ea typeface="굴림" panose="020B0600000101010101" pitchFamily="34" charset="-127"/>
              </a:rPr>
              <a:t>)</a:t>
            </a:r>
            <a:r>
              <a:rPr lang="en-US" altLang="ko-KR" dirty="0" smtClean="0">
                <a:ea typeface="굴림" panose="020B0600000101010101" pitchFamily="34" charset="-127"/>
              </a:rPr>
              <a:t>, not </a:t>
            </a:r>
            <a:r>
              <a:rPr lang="en-US" altLang="ko-KR" b="1" dirty="0" smtClean="0">
                <a:latin typeface="Courier New" panose="02070309020205020404" pitchFamily="49" charset="0"/>
                <a:ea typeface="굴림" panose="020B0600000101010101" pitchFamily="34" charset="-127"/>
              </a:rPr>
              <a:t>Read(</a:t>
            </a:r>
            <a:r>
              <a:rPr lang="en-US" altLang="ko-KR" b="1" dirty="0" err="1" smtClean="0">
                <a:latin typeface="Courier New" panose="02070309020205020404" pitchFamily="49" charset="0"/>
                <a:ea typeface="굴림" panose="020B0600000101010101" pitchFamily="34" charset="-127"/>
              </a:rPr>
              <a:t>openfile</a:t>
            </a:r>
            <a:r>
              <a:rPr lang="en-US" altLang="ko-KR" b="1" dirty="0" smtClean="0">
                <a:latin typeface="Courier New" panose="02070309020205020404" pitchFamily="49" charset="0"/>
                <a:ea typeface="굴림" panose="020B0600000101010101" pitchFamily="34" charset="-127"/>
              </a:rPr>
              <a:t>)</a:t>
            </a:r>
          </a:p>
          <a:p>
            <a:pPr lvl="1">
              <a:lnSpc>
                <a:spcPct val="80000"/>
              </a:lnSpc>
              <a:spcBef>
                <a:spcPct val="5000"/>
              </a:spcBef>
            </a:pPr>
            <a:r>
              <a:rPr lang="en-US" altLang="ko-KR" dirty="0" smtClean="0">
                <a:ea typeface="굴림" panose="020B0600000101010101" pitchFamily="34" charset="-127"/>
              </a:rPr>
              <a:t>No need to perform network open() or close() on file – each operation stands on its own</a:t>
            </a:r>
          </a:p>
          <a:p>
            <a:pPr>
              <a:lnSpc>
                <a:spcPct val="80000"/>
              </a:lnSpc>
              <a:spcBef>
                <a:spcPct val="5000"/>
              </a:spcBef>
            </a:pPr>
            <a:r>
              <a:rPr lang="en-US" altLang="ko-KR" dirty="0" smtClean="0">
                <a:solidFill>
                  <a:schemeClr val="hlink"/>
                </a:solidFill>
                <a:ea typeface="굴림" panose="020B0600000101010101" pitchFamily="34" charset="-127"/>
              </a:rPr>
              <a:t>Idempotent:</a:t>
            </a:r>
            <a:r>
              <a:rPr lang="en-US" altLang="ko-KR" dirty="0" smtClean="0">
                <a:ea typeface="굴림" panose="020B0600000101010101" pitchFamily="34" charset="-127"/>
              </a:rPr>
              <a:t> Performing requests multiple times has same effect as performing it exactly once</a:t>
            </a:r>
          </a:p>
          <a:p>
            <a:pPr lvl="1">
              <a:lnSpc>
                <a:spcPct val="80000"/>
              </a:lnSpc>
              <a:spcBef>
                <a:spcPct val="5000"/>
              </a:spcBef>
            </a:pPr>
            <a:r>
              <a:rPr lang="en-US" altLang="ko-KR" dirty="0" smtClean="0">
                <a:ea typeface="굴림" panose="020B0600000101010101" pitchFamily="34" charset="-127"/>
              </a:rPr>
              <a:t>Example: Server crashes between disk I/O and message send, client resend read, server does operation again</a:t>
            </a:r>
          </a:p>
          <a:p>
            <a:pPr lvl="1">
              <a:lnSpc>
                <a:spcPct val="80000"/>
              </a:lnSpc>
              <a:spcBef>
                <a:spcPct val="5000"/>
              </a:spcBef>
            </a:pPr>
            <a:r>
              <a:rPr lang="en-US" altLang="ko-KR" dirty="0" smtClean="0">
                <a:ea typeface="굴림" panose="020B0600000101010101" pitchFamily="34" charset="-127"/>
              </a:rPr>
              <a:t>Example: Read and write file blocks: just re-read or re-write file block – no side effects</a:t>
            </a:r>
          </a:p>
          <a:p>
            <a:pPr lvl="1">
              <a:lnSpc>
                <a:spcPct val="80000"/>
              </a:lnSpc>
              <a:spcBef>
                <a:spcPct val="5000"/>
              </a:spcBef>
            </a:pPr>
            <a:r>
              <a:rPr lang="en-US" altLang="ko-KR" dirty="0" smtClean="0">
                <a:ea typeface="굴림" panose="020B0600000101010101" pitchFamily="34" charset="-127"/>
              </a:rPr>
              <a:t>Example: What about “remove”?  NFS does operation twice and second time returns an advisory error </a:t>
            </a:r>
          </a:p>
          <a:p>
            <a:pPr>
              <a:lnSpc>
                <a:spcPct val="80000"/>
              </a:lnSpc>
              <a:spcBef>
                <a:spcPct val="5000"/>
              </a:spcBef>
            </a:pPr>
            <a:r>
              <a:rPr lang="en-US" altLang="ko-KR" dirty="0" smtClean="0">
                <a:ea typeface="굴림" panose="020B0600000101010101" pitchFamily="34" charset="-127"/>
              </a:rPr>
              <a:t>Failure Model: Transparent to client system</a:t>
            </a:r>
          </a:p>
          <a:p>
            <a:pPr lvl="1">
              <a:lnSpc>
                <a:spcPct val="80000"/>
              </a:lnSpc>
              <a:spcBef>
                <a:spcPct val="5000"/>
              </a:spcBef>
            </a:pPr>
            <a:r>
              <a:rPr lang="en-US" altLang="ko-KR" dirty="0" smtClean="0">
                <a:ea typeface="굴림" panose="020B0600000101010101" pitchFamily="34" charset="-127"/>
              </a:rPr>
              <a:t>Is this a good idea?  What if you are in the middle of reading a file and server crashes? </a:t>
            </a:r>
          </a:p>
          <a:p>
            <a:pPr lvl="1">
              <a:lnSpc>
                <a:spcPct val="80000"/>
              </a:lnSpc>
              <a:spcBef>
                <a:spcPct val="5000"/>
              </a:spcBef>
            </a:pPr>
            <a:r>
              <a:rPr lang="en-US" altLang="ko-KR" dirty="0" smtClean="0">
                <a:ea typeface="굴림" panose="020B0600000101010101" pitchFamily="34" charset="-127"/>
              </a:rPr>
              <a:t>Options (NFS Provides both):</a:t>
            </a:r>
          </a:p>
          <a:p>
            <a:pPr lvl="2">
              <a:lnSpc>
                <a:spcPct val="80000"/>
              </a:lnSpc>
              <a:spcBef>
                <a:spcPct val="5000"/>
              </a:spcBef>
            </a:pPr>
            <a:r>
              <a:rPr lang="en-US" altLang="ko-KR" dirty="0" smtClean="0">
                <a:ea typeface="굴림" panose="020B0600000101010101" pitchFamily="34" charset="-127"/>
              </a:rPr>
              <a:t>Hang until server comes back up (next week?)</a:t>
            </a:r>
          </a:p>
          <a:p>
            <a:pPr lvl="2">
              <a:lnSpc>
                <a:spcPct val="80000"/>
              </a:lnSpc>
              <a:spcBef>
                <a:spcPct val="5000"/>
              </a:spcBef>
            </a:pPr>
            <a:r>
              <a:rPr lang="en-US" altLang="ko-KR" dirty="0" smtClean="0">
                <a:ea typeface="굴림" panose="020B0600000101010101" pitchFamily="34" charset="-127"/>
              </a:rPr>
              <a:t>Return an error. (Of course, most applications don’t know they are talking over network)</a:t>
            </a:r>
          </a:p>
        </p:txBody>
      </p:sp>
    </p:spTree>
    <p:extLst>
      <p:ext uri="{BB962C8B-B14F-4D97-AF65-F5344CB8AC3E}">
        <p14:creationId xmlns:p14="http://schemas.microsoft.com/office/powerpoint/2010/main" val="3081429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9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99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99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990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99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99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99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99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199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0931" name="Rectangle 3"/>
          <p:cNvSpPr>
            <a:spLocks noGrp="1" noChangeArrowheads="1"/>
          </p:cNvSpPr>
          <p:nvPr>
            <p:ph type="body" idx="1"/>
          </p:nvPr>
        </p:nvSpPr>
        <p:spPr>
          <a:xfrm>
            <a:off x="133350" y="727075"/>
            <a:ext cx="8877300" cy="6130925"/>
          </a:xfrm>
        </p:spPr>
        <p:txBody>
          <a:bodyPr/>
          <a:lstStyle/>
          <a:p>
            <a:pPr>
              <a:lnSpc>
                <a:spcPct val="80000"/>
              </a:lnSpc>
              <a:spcBef>
                <a:spcPct val="20000"/>
              </a:spcBef>
            </a:pPr>
            <a:r>
              <a:rPr lang="en-US" altLang="ko-KR" dirty="0" smtClean="0">
                <a:ea typeface="굴림" panose="020B0600000101010101" pitchFamily="34" charset="-127"/>
              </a:rPr>
              <a:t>NFS protocol: weak consistency</a:t>
            </a:r>
          </a:p>
          <a:p>
            <a:pPr lvl="1">
              <a:lnSpc>
                <a:spcPct val="80000"/>
              </a:lnSpc>
              <a:spcBef>
                <a:spcPct val="20000"/>
              </a:spcBef>
            </a:pPr>
            <a:r>
              <a:rPr lang="en-US" altLang="ko-KR" dirty="0" smtClean="0">
                <a:ea typeface="굴림" panose="020B0600000101010101" pitchFamily="34" charset="-127"/>
              </a:rPr>
              <a:t>Client polls server periodically to check for changes</a:t>
            </a:r>
          </a:p>
          <a:p>
            <a:pPr lvl="2">
              <a:lnSpc>
                <a:spcPct val="80000"/>
              </a:lnSpc>
              <a:spcBef>
                <a:spcPct val="20000"/>
              </a:spcBef>
            </a:pPr>
            <a:r>
              <a:rPr lang="en-US" altLang="ko-KR" dirty="0" smtClean="0">
                <a:ea typeface="굴림" panose="020B0600000101010101" pitchFamily="34" charset="-127"/>
              </a:rPr>
              <a:t>Polls server if data hasn’t been checked in last 3-30 seconds (exact timeout it tunable parameter).</a:t>
            </a:r>
          </a:p>
          <a:p>
            <a:pPr lvl="2">
              <a:lnSpc>
                <a:spcPct val="80000"/>
              </a:lnSpc>
              <a:spcBef>
                <a:spcPct val="20000"/>
              </a:spcBef>
            </a:pPr>
            <a:r>
              <a:rPr lang="en-US" altLang="ko-KR" dirty="0" smtClean="0">
                <a:ea typeface="굴림" panose="020B0600000101010101" pitchFamily="34" charset="-127"/>
              </a:rPr>
              <a:t>Thus, when file is changed on one client, server is notified, but other clients use old version of file until timeout.</a:t>
            </a:r>
            <a:br>
              <a:rPr lang="en-US" altLang="ko-KR" dirty="0" smtClean="0">
                <a:ea typeface="굴림" panose="020B0600000101010101" pitchFamily="34" charset="-127"/>
              </a:rPr>
            </a:b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r>
              <a:rPr lang="en-US" altLang="ko-KR" dirty="0" smtClean="0">
                <a:ea typeface="굴림" panose="020B0600000101010101" pitchFamily="34" charset="-127"/>
              </a:rPr>
              <a:t>What if multiple clients write to same file? </a:t>
            </a:r>
          </a:p>
          <a:p>
            <a:pPr lvl="2">
              <a:lnSpc>
                <a:spcPct val="80000"/>
              </a:lnSpc>
              <a:spcBef>
                <a:spcPct val="20000"/>
              </a:spcBef>
            </a:pPr>
            <a:r>
              <a:rPr lang="en-US" altLang="ko-KR" dirty="0" smtClean="0">
                <a:ea typeface="굴림" panose="020B0600000101010101" pitchFamily="34" charset="-127"/>
              </a:rPr>
              <a:t>In NFS, can get either version (or parts of both)</a:t>
            </a:r>
          </a:p>
          <a:p>
            <a:pPr lvl="2">
              <a:lnSpc>
                <a:spcPct val="80000"/>
              </a:lnSpc>
              <a:spcBef>
                <a:spcPct val="20000"/>
              </a:spcBef>
            </a:pPr>
            <a:r>
              <a:rPr lang="en-US" altLang="ko-KR" dirty="0" smtClean="0">
                <a:ea typeface="굴림" panose="020B0600000101010101" pitchFamily="34" charset="-127"/>
              </a:rPr>
              <a:t>Completely arbitrary!</a:t>
            </a:r>
          </a:p>
          <a:p>
            <a:pPr>
              <a:lnSpc>
                <a:spcPct val="80000"/>
              </a:lnSpc>
              <a:spcBef>
                <a:spcPct val="20000"/>
              </a:spcBef>
              <a:buFontTx/>
              <a:buNone/>
            </a:pPr>
            <a:endParaRPr lang="ko-KR" altLang="en-US" dirty="0" smtClean="0">
              <a:ea typeface="굴림" panose="020B0600000101010101" pitchFamily="34" charset="-127"/>
            </a:endParaRPr>
          </a:p>
        </p:txBody>
      </p:sp>
      <p:grpSp>
        <p:nvGrpSpPr>
          <p:cNvPr id="2" name="Group 1"/>
          <p:cNvGrpSpPr/>
          <p:nvPr/>
        </p:nvGrpSpPr>
        <p:grpSpPr>
          <a:xfrm>
            <a:off x="1295400" y="2622551"/>
            <a:ext cx="6400800" cy="3092449"/>
            <a:chOff x="1295400" y="2622551"/>
            <a:chExt cx="6400800" cy="3092449"/>
          </a:xfrm>
        </p:grpSpPr>
        <p:grpSp>
          <p:nvGrpSpPr>
            <p:cNvPr id="1020969" name="Group 41"/>
            <p:cNvGrpSpPr>
              <a:grpSpLocks/>
            </p:cNvGrpSpPr>
            <p:nvPr/>
          </p:nvGrpSpPr>
          <p:grpSpPr bwMode="auto">
            <a:xfrm>
              <a:off x="1295400" y="2622551"/>
              <a:ext cx="6096001" cy="2819400"/>
              <a:chOff x="816" y="1652"/>
              <a:chExt cx="3840" cy="1776"/>
            </a:xfrm>
          </p:grpSpPr>
          <p:sp>
            <p:nvSpPr>
              <p:cNvPr id="25615" name="Cloud"/>
              <p:cNvSpPr>
                <a:spLocks noChangeAspect="1" noEditPoints="1" noChangeArrowheads="1"/>
              </p:cNvSpPr>
              <p:nvPr/>
            </p:nvSpPr>
            <p:spPr bwMode="auto">
              <a:xfrm>
                <a:off x="2112" y="1652"/>
                <a:ext cx="1440" cy="1632"/>
              </a:xfrm>
              <a:custGeom>
                <a:avLst/>
                <a:gdLst>
                  <a:gd name="T0" fmla="*/ 4 w 21600"/>
                  <a:gd name="T1" fmla="*/ 816 h 21600"/>
                  <a:gd name="T2" fmla="*/ 720 w 21600"/>
                  <a:gd name="T3" fmla="*/ 1630 h 21600"/>
                  <a:gd name="T4" fmla="*/ 1439 w 21600"/>
                  <a:gd name="T5" fmla="*/ 816 h 21600"/>
                  <a:gd name="T6" fmla="*/ 720 w 21600"/>
                  <a:gd name="T7" fmla="*/ 93 h 21600"/>
                  <a:gd name="T8" fmla="*/ 0 60000 65536"/>
                  <a:gd name="T9" fmla="*/ 0 60000 65536"/>
                  <a:gd name="T10" fmla="*/ 0 60000 65536"/>
                  <a:gd name="T11" fmla="*/ 0 60000 65536"/>
                  <a:gd name="T12" fmla="*/ 2970 w 21600"/>
                  <a:gd name="T13" fmla="*/ 3256 h 21600"/>
                  <a:gd name="T14" fmla="*/ 17085 w 21600"/>
                  <a:gd name="T15" fmla="*/ 1733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5612" name="Rectangle 5"/>
              <p:cNvSpPr>
                <a:spLocks noChangeArrowheads="1"/>
              </p:cNvSpPr>
              <p:nvPr/>
            </p:nvSpPr>
            <p:spPr bwMode="auto">
              <a:xfrm>
                <a:off x="4128" y="2420"/>
                <a:ext cx="528"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13" name="Rectangle 6"/>
              <p:cNvSpPr>
                <a:spLocks noChangeArrowheads="1"/>
              </p:cNvSpPr>
              <p:nvPr/>
            </p:nvSpPr>
            <p:spPr bwMode="auto">
              <a:xfrm>
                <a:off x="4163" y="2660"/>
                <a:ext cx="440"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F1:V2</a:t>
                </a:r>
              </a:p>
            </p:txBody>
          </p:sp>
          <p:grpSp>
            <p:nvGrpSpPr>
              <p:cNvPr id="25616" name="Group 23"/>
              <p:cNvGrpSpPr>
                <a:grpSpLocks/>
              </p:cNvGrpSpPr>
              <p:nvPr/>
            </p:nvGrpSpPr>
            <p:grpSpPr bwMode="auto">
              <a:xfrm rot="-1562509">
                <a:off x="2292" y="2446"/>
                <a:ext cx="1249" cy="231"/>
                <a:chOff x="2016" y="1322"/>
                <a:chExt cx="1036" cy="231"/>
              </a:xfrm>
            </p:grpSpPr>
            <p:sp>
              <p:nvSpPr>
                <p:cNvPr id="25630" name="Text Box 24"/>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5631" name="Line 25"/>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25617" name="Group 26"/>
              <p:cNvGrpSpPr>
                <a:grpSpLocks/>
              </p:cNvGrpSpPr>
              <p:nvPr/>
            </p:nvGrpSpPr>
            <p:grpSpPr bwMode="auto">
              <a:xfrm rot="-1590130">
                <a:off x="2362" y="2747"/>
                <a:ext cx="1279" cy="237"/>
                <a:chOff x="2016" y="1844"/>
                <a:chExt cx="1036" cy="237"/>
              </a:xfrm>
            </p:grpSpPr>
            <p:sp>
              <p:nvSpPr>
                <p:cNvPr id="25628" name="Text Box 27"/>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5629" name="Line 28"/>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5619" name="Rectangle 32"/>
              <p:cNvSpPr>
                <a:spLocks noChangeArrowheads="1"/>
              </p:cNvSpPr>
              <p:nvPr/>
            </p:nvSpPr>
            <p:spPr bwMode="auto">
              <a:xfrm>
                <a:off x="816" y="1844"/>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pic>
            <p:nvPicPr>
              <p:cNvPr id="25624" name="Picture 34" descr="MCj039850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6" y="2612"/>
                <a:ext cx="817"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Rectangle 36"/>
              <p:cNvSpPr>
                <a:spLocks noChangeArrowheads="1"/>
              </p:cNvSpPr>
              <p:nvPr/>
            </p:nvSpPr>
            <p:spPr bwMode="auto">
              <a:xfrm>
                <a:off x="1008" y="2900"/>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22" name="Rectangle 37"/>
              <p:cNvSpPr>
                <a:spLocks noChangeArrowheads="1"/>
              </p:cNvSpPr>
              <p:nvPr/>
            </p:nvSpPr>
            <p:spPr bwMode="auto">
              <a:xfrm>
                <a:off x="859" y="2084"/>
                <a:ext cx="440" cy="232"/>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25623" name="Rectangle 38"/>
              <p:cNvSpPr>
                <a:spLocks noChangeArrowheads="1"/>
              </p:cNvSpPr>
              <p:nvPr/>
            </p:nvSpPr>
            <p:spPr bwMode="auto">
              <a:xfrm>
                <a:off x="1091" y="3140"/>
                <a:ext cx="392"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grpSp>
        <p:grpSp>
          <p:nvGrpSpPr>
            <p:cNvPr id="56" name="Group 55"/>
            <p:cNvGrpSpPr/>
            <p:nvPr/>
          </p:nvGrpSpPr>
          <p:grpSpPr>
            <a:xfrm>
              <a:off x="2555859" y="4225343"/>
              <a:ext cx="1186091" cy="1489657"/>
              <a:chOff x="1688450" y="737135"/>
              <a:chExt cx="1186091" cy="1489657"/>
            </a:xfrm>
          </p:grpSpPr>
          <p:sp>
            <p:nvSpPr>
              <p:cNvPr id="57"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58" name="Picture 57" descr="Australian Genealogy Journeys: February 20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59" name="Group 58"/>
            <p:cNvGrpSpPr/>
            <p:nvPr/>
          </p:nvGrpSpPr>
          <p:grpSpPr>
            <a:xfrm>
              <a:off x="5570750" y="2853743"/>
              <a:ext cx="2125450" cy="1491596"/>
              <a:chOff x="6477000" y="838200"/>
              <a:chExt cx="2125450" cy="1491596"/>
            </a:xfrm>
          </p:grpSpPr>
          <p:sp>
            <p:nvSpPr>
              <p:cNvPr id="60"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61" name="Group 60"/>
              <p:cNvGrpSpPr/>
              <p:nvPr/>
            </p:nvGrpSpPr>
            <p:grpSpPr>
              <a:xfrm>
                <a:off x="6477000" y="838200"/>
                <a:ext cx="2125450" cy="1198086"/>
                <a:chOff x="3533402" y="573769"/>
                <a:chExt cx="2125450" cy="1198086"/>
              </a:xfrm>
            </p:grpSpPr>
            <p:grpSp>
              <p:nvGrpSpPr>
                <p:cNvPr id="62" name="Group 26"/>
                <p:cNvGrpSpPr>
                  <a:grpSpLocks/>
                </p:cNvGrpSpPr>
                <p:nvPr/>
              </p:nvGrpSpPr>
              <p:grpSpPr bwMode="auto">
                <a:xfrm>
                  <a:off x="4532479" y="636785"/>
                  <a:ext cx="1126373" cy="973557"/>
                  <a:chOff x="2969" y="720"/>
                  <a:chExt cx="1159" cy="864"/>
                </a:xfrm>
              </p:grpSpPr>
              <p:grpSp>
                <p:nvGrpSpPr>
                  <p:cNvPr id="64" name="Group 25"/>
                  <p:cNvGrpSpPr>
                    <a:grpSpLocks/>
                  </p:cNvGrpSpPr>
                  <p:nvPr/>
                </p:nvGrpSpPr>
                <p:grpSpPr bwMode="auto">
                  <a:xfrm>
                    <a:off x="3600" y="720"/>
                    <a:ext cx="528" cy="864"/>
                    <a:chOff x="3600" y="720"/>
                    <a:chExt cx="528" cy="864"/>
                  </a:xfrm>
                </p:grpSpPr>
                <p:sp>
                  <p:nvSpPr>
                    <p:cNvPr id="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63" name="Picture 62"/>
                <p:cNvPicPr>
                  <a:picLocks noChangeAspect="1"/>
                </p:cNvPicPr>
                <p:nvPr/>
              </p:nvPicPr>
              <p:blipFill>
                <a:blip r:embed="rId5">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69" name="Group 68"/>
            <p:cNvGrpSpPr/>
            <p:nvPr/>
          </p:nvGrpSpPr>
          <p:grpSpPr>
            <a:xfrm>
              <a:off x="2271926" y="2652131"/>
              <a:ext cx="1186091" cy="1489657"/>
              <a:chOff x="1688450" y="737135"/>
              <a:chExt cx="1186091" cy="1489657"/>
            </a:xfrm>
          </p:grpSpPr>
          <p:sp>
            <p:nvSpPr>
              <p:cNvPr id="70"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71" name="Picture 70" descr="Australian Genealogy Journeys: February 20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sp>
        <p:nvSpPr>
          <p:cNvPr id="1020967" name="Rectangle 39"/>
          <p:cNvSpPr>
            <a:spLocks noChangeArrowheads="1"/>
          </p:cNvSpPr>
          <p:nvPr/>
        </p:nvSpPr>
        <p:spPr bwMode="auto">
          <a:xfrm>
            <a:off x="1363663" y="3294063"/>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5605" name="Rectangle 2"/>
          <p:cNvSpPr>
            <a:spLocks noGrp="1" noChangeArrowheads="1"/>
          </p:cNvSpPr>
          <p:nvPr>
            <p:ph type="title"/>
          </p:nvPr>
        </p:nvSpPr>
        <p:spPr/>
        <p:txBody>
          <a:bodyPr/>
          <a:lstStyle/>
          <a:p>
            <a:r>
              <a:rPr lang="en-US" altLang="ko-KR" smtClean="0">
                <a:ea typeface="굴림" panose="020B0600000101010101" pitchFamily="34" charset="-127"/>
              </a:rPr>
              <a:t>NFS Cache consistency</a:t>
            </a:r>
          </a:p>
        </p:txBody>
      </p:sp>
      <p:grpSp>
        <p:nvGrpSpPr>
          <p:cNvPr id="1020945" name="Group 17"/>
          <p:cNvGrpSpPr>
            <a:grpSpLocks/>
          </p:cNvGrpSpPr>
          <p:nvPr/>
        </p:nvGrpSpPr>
        <p:grpSpPr bwMode="auto">
          <a:xfrm>
            <a:off x="3497263" y="2924176"/>
            <a:ext cx="2058987" cy="366713"/>
            <a:chOff x="1877" y="446"/>
            <a:chExt cx="1060" cy="231"/>
          </a:xfrm>
        </p:grpSpPr>
        <p:sp>
          <p:nvSpPr>
            <p:cNvPr id="25610"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11" name="Text Box 19"/>
            <p:cNvSpPr txBox="1">
              <a:spLocks noChangeArrowheads="1"/>
            </p:cNvSpPr>
            <p:nvPr/>
          </p:nvSpPr>
          <p:spPr bwMode="auto">
            <a:xfrm>
              <a:off x="2058" y="446"/>
              <a:ext cx="7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F1 still ok?</a:t>
              </a:r>
            </a:p>
          </p:txBody>
        </p:sp>
      </p:grpSp>
      <p:grpSp>
        <p:nvGrpSpPr>
          <p:cNvPr id="1020948" name="Group 20"/>
          <p:cNvGrpSpPr>
            <a:grpSpLocks/>
          </p:cNvGrpSpPr>
          <p:nvPr/>
        </p:nvGrpSpPr>
        <p:grpSpPr bwMode="auto">
          <a:xfrm>
            <a:off x="3436938" y="3308352"/>
            <a:ext cx="2043112" cy="366713"/>
            <a:chOff x="1877" y="912"/>
            <a:chExt cx="1060" cy="231"/>
          </a:xfrm>
        </p:grpSpPr>
        <p:sp>
          <p:nvSpPr>
            <p:cNvPr id="25608"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09" name="Text Box 22"/>
            <p:cNvSpPr txBox="1">
              <a:spLocks noChangeArrowheads="1"/>
            </p:cNvSpPr>
            <p:nvPr/>
          </p:nvSpPr>
          <p:spPr bwMode="auto">
            <a:xfrm>
              <a:off x="2043" y="912"/>
              <a:ext cx="73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No: (F1:V2)</a:t>
              </a:r>
            </a:p>
          </p:txBody>
        </p:sp>
      </p:grpSp>
    </p:spTree>
    <p:extLst>
      <p:ext uri="{BB962C8B-B14F-4D97-AF65-F5344CB8AC3E}">
        <p14:creationId xmlns:p14="http://schemas.microsoft.com/office/powerpoint/2010/main" val="2994291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0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0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0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20945"/>
                                        </p:tgtEl>
                                        <p:attrNameLst>
                                          <p:attrName>style.visibility</p:attrName>
                                        </p:attrNameLst>
                                      </p:cBhvr>
                                      <p:to>
                                        <p:strVal val="visible"/>
                                      </p:to>
                                    </p:set>
                                    <p:animEffect transition="in" filter="wipe(left)">
                                      <p:cBhvr>
                                        <p:cTn id="23" dur="500"/>
                                        <p:tgtEl>
                                          <p:spTgt spid="10209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020948"/>
                                        </p:tgtEl>
                                        <p:attrNameLst>
                                          <p:attrName>style.visibility</p:attrName>
                                        </p:attrNameLst>
                                      </p:cBhvr>
                                      <p:to>
                                        <p:strVal val="visible"/>
                                      </p:to>
                                    </p:set>
                                    <p:animEffect transition="in" filter="wipe(right)">
                                      <p:cBhvr>
                                        <p:cTn id="28" dur="500"/>
                                        <p:tgtEl>
                                          <p:spTgt spid="1020948"/>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02096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0931">
                                            <p:txEl>
                                              <p:pRg st="13" end="1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20931">
                                            <p:txEl>
                                              <p:pRg st="14" end="1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209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uiExpand="1" build="p"/>
      <p:bldP spid="1020967" grpId="0" uiExpand="1"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03" name="Rectangle 3"/>
          <p:cNvSpPr>
            <a:spLocks noGrp="1" noChangeArrowheads="1"/>
          </p:cNvSpPr>
          <p:nvPr>
            <p:ph type="body" idx="1"/>
          </p:nvPr>
        </p:nvSpPr>
        <p:spPr>
          <a:xfrm>
            <a:off x="106363" y="685800"/>
            <a:ext cx="8931275" cy="5989638"/>
          </a:xfrm>
        </p:spPr>
        <p:txBody>
          <a:bodyPr/>
          <a:lstStyle/>
          <a:p>
            <a:pPr>
              <a:lnSpc>
                <a:spcPct val="80000"/>
              </a:lnSpc>
              <a:spcBef>
                <a:spcPct val="10000"/>
              </a:spcBef>
            </a:pPr>
            <a:r>
              <a:rPr lang="en-US" altLang="ko-KR" smtClean="0">
                <a:ea typeface="굴림" panose="020B0600000101010101" pitchFamily="34" charset="-127"/>
              </a:rPr>
              <a:t>What sort of cache coherence might we expect?</a:t>
            </a:r>
          </a:p>
          <a:p>
            <a:pPr lvl="1">
              <a:lnSpc>
                <a:spcPct val="80000"/>
              </a:lnSpc>
              <a:spcBef>
                <a:spcPct val="10000"/>
              </a:spcBef>
            </a:pPr>
            <a:r>
              <a:rPr lang="en-US" altLang="ko-KR" smtClean="0">
                <a:ea typeface="굴림" panose="020B0600000101010101" pitchFamily="34" charset="-127"/>
              </a:rPr>
              <a:t>i.e. what if one CPU changes file, and before it’s done, another CPU reads file?</a:t>
            </a:r>
          </a:p>
          <a:p>
            <a:pPr>
              <a:lnSpc>
                <a:spcPct val="80000"/>
              </a:lnSpc>
              <a:spcBef>
                <a:spcPct val="10000"/>
              </a:spcBef>
            </a:pPr>
            <a:r>
              <a:rPr lang="en-US" altLang="ko-KR" smtClean="0">
                <a:ea typeface="굴림" panose="020B0600000101010101" pitchFamily="34" charset="-127"/>
              </a:rPr>
              <a:t>Example: Start with file contents = “A”</a:t>
            </a:r>
          </a:p>
          <a:p>
            <a:pPr>
              <a:lnSpc>
                <a:spcPct val="80000"/>
              </a:lnSpc>
              <a:spcBef>
                <a:spcPct val="10000"/>
              </a:spcBef>
            </a:pPr>
            <a:endParaRPr lang="en-US" altLang="ko-KR" smtClean="0">
              <a:ea typeface="굴림" panose="020B0600000101010101" pitchFamily="34" charset="-127"/>
            </a:endParaRPr>
          </a:p>
          <a:p>
            <a:pPr>
              <a:lnSpc>
                <a:spcPct val="80000"/>
              </a:lnSpc>
              <a:spcBef>
                <a:spcPct val="10000"/>
              </a:spcBef>
            </a:pPr>
            <a:endParaRPr lang="en-US" altLang="ko-KR" smtClean="0">
              <a:ea typeface="굴림" panose="020B0600000101010101" pitchFamily="34" charset="-127"/>
            </a:endParaRPr>
          </a:p>
          <a:p>
            <a:pPr>
              <a:lnSpc>
                <a:spcPct val="80000"/>
              </a:lnSpc>
              <a:spcBef>
                <a:spcPct val="10000"/>
              </a:spcBef>
            </a:pPr>
            <a:endParaRPr lang="en-US" altLang="ko-KR" smtClean="0">
              <a:ea typeface="굴림" panose="020B0600000101010101" pitchFamily="34" charset="-127"/>
            </a:endParaRPr>
          </a:p>
          <a:p>
            <a:pPr>
              <a:lnSpc>
                <a:spcPct val="80000"/>
              </a:lnSpc>
              <a:spcBef>
                <a:spcPct val="10000"/>
              </a:spcBef>
            </a:pPr>
            <a:endParaRPr lang="en-US" altLang="ko-KR" smtClean="0">
              <a:ea typeface="굴림" panose="020B0600000101010101" pitchFamily="34" charset="-127"/>
            </a:endParaRPr>
          </a:p>
          <a:p>
            <a:pPr>
              <a:lnSpc>
                <a:spcPct val="80000"/>
              </a:lnSpc>
              <a:spcBef>
                <a:spcPct val="10000"/>
              </a:spcBef>
            </a:pPr>
            <a:endParaRPr lang="en-US" altLang="ko-KR" smtClean="0">
              <a:ea typeface="굴림" panose="020B0600000101010101" pitchFamily="34" charset="-127"/>
            </a:endParaRPr>
          </a:p>
          <a:p>
            <a:pPr>
              <a:lnSpc>
                <a:spcPct val="80000"/>
              </a:lnSpc>
              <a:spcBef>
                <a:spcPct val="10000"/>
              </a:spcBef>
            </a:pPr>
            <a:endParaRPr lang="en-US" altLang="ko-KR" smtClean="0">
              <a:ea typeface="굴림" panose="020B0600000101010101" pitchFamily="34" charset="-127"/>
            </a:endParaRPr>
          </a:p>
          <a:p>
            <a:pPr>
              <a:lnSpc>
                <a:spcPct val="80000"/>
              </a:lnSpc>
              <a:spcBef>
                <a:spcPct val="10000"/>
              </a:spcBef>
            </a:pPr>
            <a:r>
              <a:rPr lang="en-US" altLang="ko-KR" smtClean="0">
                <a:ea typeface="굴림" panose="020B0600000101010101" pitchFamily="34" charset="-127"/>
              </a:rPr>
              <a:t>What would we actually want?</a:t>
            </a:r>
          </a:p>
          <a:p>
            <a:pPr lvl="1">
              <a:lnSpc>
                <a:spcPct val="80000"/>
              </a:lnSpc>
              <a:spcBef>
                <a:spcPct val="10000"/>
              </a:spcBef>
            </a:pPr>
            <a:r>
              <a:rPr lang="en-US" altLang="ko-KR" smtClean="0">
                <a:ea typeface="굴림" panose="020B0600000101010101" pitchFamily="34" charset="-127"/>
              </a:rPr>
              <a:t>Assume we want distributed system to behave exactly the same as if all processes are running on single system</a:t>
            </a:r>
          </a:p>
          <a:p>
            <a:pPr lvl="2">
              <a:lnSpc>
                <a:spcPct val="80000"/>
              </a:lnSpc>
              <a:spcBef>
                <a:spcPct val="10000"/>
              </a:spcBef>
            </a:pPr>
            <a:r>
              <a:rPr lang="en-US" altLang="ko-KR" smtClean="0">
                <a:ea typeface="굴림" panose="020B0600000101010101" pitchFamily="34" charset="-127"/>
              </a:rPr>
              <a:t>If read finishes before write starts, get old copy</a:t>
            </a:r>
          </a:p>
          <a:p>
            <a:pPr lvl="2">
              <a:lnSpc>
                <a:spcPct val="80000"/>
              </a:lnSpc>
              <a:spcBef>
                <a:spcPct val="10000"/>
              </a:spcBef>
            </a:pPr>
            <a:r>
              <a:rPr lang="en-US" altLang="ko-KR" smtClean="0">
                <a:ea typeface="굴림" panose="020B0600000101010101" pitchFamily="34" charset="-127"/>
              </a:rPr>
              <a:t>If read starts after write finishes, get new copy</a:t>
            </a:r>
          </a:p>
          <a:p>
            <a:pPr lvl="2">
              <a:lnSpc>
                <a:spcPct val="80000"/>
              </a:lnSpc>
              <a:spcBef>
                <a:spcPct val="10000"/>
              </a:spcBef>
            </a:pPr>
            <a:r>
              <a:rPr lang="en-US" altLang="ko-KR" smtClean="0">
                <a:ea typeface="굴림" panose="020B0600000101010101" pitchFamily="34" charset="-127"/>
              </a:rPr>
              <a:t>Otherwise, get either new or old copy</a:t>
            </a:r>
          </a:p>
          <a:p>
            <a:pPr lvl="1">
              <a:lnSpc>
                <a:spcPct val="80000"/>
              </a:lnSpc>
              <a:spcBef>
                <a:spcPct val="10000"/>
              </a:spcBef>
            </a:pPr>
            <a:r>
              <a:rPr lang="en-US" altLang="ko-KR" smtClean="0">
                <a:ea typeface="굴림" panose="020B0600000101010101" pitchFamily="34" charset="-127"/>
              </a:rPr>
              <a:t>For NFS:</a:t>
            </a:r>
          </a:p>
          <a:p>
            <a:pPr lvl="2">
              <a:lnSpc>
                <a:spcPct val="80000"/>
              </a:lnSpc>
              <a:spcBef>
                <a:spcPct val="10000"/>
              </a:spcBef>
            </a:pPr>
            <a:r>
              <a:rPr lang="en-US" altLang="ko-KR" smtClean="0">
                <a:ea typeface="굴림" panose="020B0600000101010101" pitchFamily="34" charset="-127"/>
              </a:rPr>
              <a:t>If read starts more than 30 seconds after write, get new copy; otherwise, could get partial update</a:t>
            </a:r>
          </a:p>
        </p:txBody>
      </p:sp>
      <p:sp>
        <p:nvSpPr>
          <p:cNvPr id="26627" name="Rectangle 2"/>
          <p:cNvSpPr>
            <a:spLocks noGrp="1" noChangeArrowheads="1"/>
          </p:cNvSpPr>
          <p:nvPr>
            <p:ph type="title"/>
          </p:nvPr>
        </p:nvSpPr>
        <p:spPr/>
        <p:txBody>
          <a:bodyPr/>
          <a:lstStyle/>
          <a:p>
            <a:r>
              <a:rPr lang="en-US" altLang="ko-KR" smtClean="0">
                <a:ea typeface="굴림" panose="020B0600000101010101" pitchFamily="34" charset="-127"/>
              </a:rPr>
              <a:t>Sequential Ordering Constraints</a:t>
            </a:r>
          </a:p>
        </p:txBody>
      </p:sp>
      <p:grpSp>
        <p:nvGrpSpPr>
          <p:cNvPr id="1024021" name="Group 21"/>
          <p:cNvGrpSpPr>
            <a:grpSpLocks/>
          </p:cNvGrpSpPr>
          <p:nvPr/>
        </p:nvGrpSpPr>
        <p:grpSpPr bwMode="auto">
          <a:xfrm>
            <a:off x="381000" y="2057400"/>
            <a:ext cx="8531225" cy="1728788"/>
            <a:chOff x="50" y="2016"/>
            <a:chExt cx="5374" cy="1237"/>
          </a:xfrm>
        </p:grpSpPr>
        <p:sp>
          <p:nvSpPr>
            <p:cNvPr id="26629" name="Rectangle 5"/>
            <p:cNvSpPr>
              <a:spLocks noChangeArrowheads="1"/>
            </p:cNvSpPr>
            <p:nvPr/>
          </p:nvSpPr>
          <p:spPr bwMode="auto">
            <a:xfrm>
              <a:off x="1008" y="2037"/>
              <a:ext cx="124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gets A</a:t>
              </a:r>
            </a:p>
          </p:txBody>
        </p:sp>
        <p:sp>
          <p:nvSpPr>
            <p:cNvPr id="26630" name="Rectangle 6"/>
            <p:cNvSpPr>
              <a:spLocks noChangeArrowheads="1"/>
            </p:cNvSpPr>
            <p:nvPr/>
          </p:nvSpPr>
          <p:spPr bwMode="auto">
            <a:xfrm>
              <a:off x="1296" y="2325"/>
              <a:ext cx="1344"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gets A or B</a:t>
              </a:r>
            </a:p>
          </p:txBody>
        </p:sp>
        <p:sp>
          <p:nvSpPr>
            <p:cNvPr id="26631" name="Rectangle 7"/>
            <p:cNvSpPr>
              <a:spLocks noChangeArrowheads="1"/>
            </p:cNvSpPr>
            <p:nvPr/>
          </p:nvSpPr>
          <p:spPr bwMode="auto">
            <a:xfrm>
              <a:off x="2304" y="2037"/>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Write B</a:t>
              </a:r>
            </a:p>
          </p:txBody>
        </p:sp>
        <p:sp>
          <p:nvSpPr>
            <p:cNvPr id="26632" name="Rectangle 8"/>
            <p:cNvSpPr>
              <a:spLocks noChangeArrowheads="1"/>
            </p:cNvSpPr>
            <p:nvPr/>
          </p:nvSpPr>
          <p:spPr bwMode="auto">
            <a:xfrm>
              <a:off x="2688" y="2325"/>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Write C</a:t>
              </a:r>
            </a:p>
          </p:txBody>
        </p:sp>
        <p:sp>
          <p:nvSpPr>
            <p:cNvPr id="26633" name="Rectangle 11"/>
            <p:cNvSpPr>
              <a:spLocks noChangeArrowheads="1"/>
            </p:cNvSpPr>
            <p:nvPr/>
          </p:nvSpPr>
          <p:spPr bwMode="auto">
            <a:xfrm>
              <a:off x="3840" y="2016"/>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parts of B or C</a:t>
              </a:r>
            </a:p>
          </p:txBody>
        </p:sp>
        <p:sp>
          <p:nvSpPr>
            <p:cNvPr id="26634" name="Text Box 13"/>
            <p:cNvSpPr txBox="1">
              <a:spLocks noChangeArrowheads="1"/>
            </p:cNvSpPr>
            <p:nvPr/>
          </p:nvSpPr>
          <p:spPr bwMode="auto">
            <a:xfrm>
              <a:off x="50" y="2052"/>
              <a:ext cx="852" cy="25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1:</a:t>
              </a:r>
            </a:p>
          </p:txBody>
        </p:sp>
        <p:sp>
          <p:nvSpPr>
            <p:cNvPr id="26635" name="Text Box 14"/>
            <p:cNvSpPr txBox="1">
              <a:spLocks noChangeArrowheads="1"/>
            </p:cNvSpPr>
            <p:nvPr/>
          </p:nvSpPr>
          <p:spPr bwMode="auto">
            <a:xfrm>
              <a:off x="50" y="2325"/>
              <a:ext cx="852" cy="25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2:</a:t>
              </a:r>
            </a:p>
          </p:txBody>
        </p:sp>
        <p:sp>
          <p:nvSpPr>
            <p:cNvPr id="26636" name="Text Box 15"/>
            <p:cNvSpPr txBox="1">
              <a:spLocks noChangeArrowheads="1"/>
            </p:cNvSpPr>
            <p:nvPr/>
          </p:nvSpPr>
          <p:spPr bwMode="auto">
            <a:xfrm>
              <a:off x="50" y="2565"/>
              <a:ext cx="852" cy="25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3:</a:t>
              </a:r>
            </a:p>
          </p:txBody>
        </p:sp>
        <p:sp>
          <p:nvSpPr>
            <p:cNvPr id="26637" name="Rectangle 16"/>
            <p:cNvSpPr>
              <a:spLocks noChangeArrowheads="1"/>
            </p:cNvSpPr>
            <p:nvPr/>
          </p:nvSpPr>
          <p:spPr bwMode="auto">
            <a:xfrm>
              <a:off x="3360" y="2613"/>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parts of B or C</a:t>
              </a:r>
            </a:p>
          </p:txBody>
        </p:sp>
        <p:grpSp>
          <p:nvGrpSpPr>
            <p:cNvPr id="26638" name="Group 20"/>
            <p:cNvGrpSpPr>
              <a:grpSpLocks/>
            </p:cNvGrpSpPr>
            <p:nvPr/>
          </p:nvGrpSpPr>
          <p:grpSpPr bwMode="auto">
            <a:xfrm>
              <a:off x="1008" y="2949"/>
              <a:ext cx="4128" cy="304"/>
              <a:chOff x="1008" y="3072"/>
              <a:chExt cx="4128" cy="304"/>
            </a:xfrm>
          </p:grpSpPr>
          <p:sp>
            <p:nvSpPr>
              <p:cNvPr id="26639" name="Line 17"/>
              <p:cNvSpPr>
                <a:spLocks noChangeShapeType="1"/>
              </p:cNvSpPr>
              <p:nvPr/>
            </p:nvSpPr>
            <p:spPr bwMode="auto">
              <a:xfrm>
                <a:off x="1008" y="3072"/>
                <a:ext cx="41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40" name="Text Box 18"/>
              <p:cNvSpPr txBox="1">
                <a:spLocks noChangeArrowheads="1"/>
              </p:cNvSpPr>
              <p:nvPr/>
            </p:nvSpPr>
            <p:spPr bwMode="auto">
              <a:xfrm>
                <a:off x="2736" y="3120"/>
                <a:ext cx="520" cy="25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Time</a:t>
                </a:r>
              </a:p>
            </p:txBody>
          </p:sp>
        </p:grpSp>
      </p:grpSp>
    </p:spTree>
    <p:extLst>
      <p:ext uri="{BB962C8B-B14F-4D97-AF65-F5344CB8AC3E}">
        <p14:creationId xmlns:p14="http://schemas.microsoft.com/office/powerpoint/2010/main" val="1447341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0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0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03">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0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00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003">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003">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003">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00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ea typeface="굴림" panose="020B0600000101010101" pitchFamily="34" charset="-127"/>
              </a:rPr>
              <a:t>Andrew File System</a:t>
            </a:r>
          </a:p>
        </p:txBody>
      </p:sp>
      <p:sp>
        <p:nvSpPr>
          <p:cNvPr id="28675" name="Rectangle 3"/>
          <p:cNvSpPr>
            <a:spLocks noGrp="1" noChangeArrowheads="1"/>
          </p:cNvSpPr>
          <p:nvPr>
            <p:ph type="body" idx="1"/>
          </p:nvPr>
        </p:nvSpPr>
        <p:spPr>
          <a:xfrm>
            <a:off x="106363" y="762000"/>
            <a:ext cx="8931275" cy="5410200"/>
          </a:xfrm>
        </p:spPr>
        <p:txBody>
          <a:bodyPr/>
          <a:lstStyle/>
          <a:p>
            <a:r>
              <a:rPr lang="en-US" altLang="ko-KR" dirty="0" smtClean="0">
                <a:ea typeface="굴림" panose="020B0600000101010101" pitchFamily="34" charset="-127"/>
              </a:rPr>
              <a:t>Andrew File System (AFS, late 80’s) </a:t>
            </a:r>
            <a:r>
              <a:rPr lang="en-US" altLang="ko-KR" dirty="0" smtClean="0">
                <a:ea typeface="굴림" panose="020B0600000101010101" pitchFamily="34" charset="-127"/>
                <a:sym typeface="Symbol" panose="05050102010706020507" pitchFamily="18" charset="2"/>
              </a:rPr>
              <a:t> DCE DFS (commercial product)</a:t>
            </a:r>
          </a:p>
          <a:p>
            <a:r>
              <a:rPr lang="en-US" altLang="ko-KR" dirty="0" smtClean="0">
                <a:solidFill>
                  <a:schemeClr val="hlink"/>
                </a:solidFill>
                <a:ea typeface="굴림" panose="020B0600000101010101" pitchFamily="34" charset="-127"/>
                <a:sym typeface="Symbol" panose="05050102010706020507" pitchFamily="18" charset="2"/>
              </a:rPr>
              <a:t>Callbacks:</a:t>
            </a:r>
            <a:r>
              <a:rPr lang="en-US" altLang="ko-KR" dirty="0" smtClean="0">
                <a:ea typeface="굴림" panose="020B0600000101010101" pitchFamily="34" charset="-127"/>
                <a:sym typeface="Symbol" panose="05050102010706020507" pitchFamily="18" charset="2"/>
              </a:rPr>
              <a:t> Server records who has copy of file</a:t>
            </a:r>
          </a:p>
          <a:p>
            <a:pPr lvl="1"/>
            <a:r>
              <a:rPr lang="en-US" altLang="ko-KR" dirty="0" smtClean="0">
                <a:ea typeface="굴림" panose="020B0600000101010101" pitchFamily="34" charset="-127"/>
                <a:sym typeface="Symbol" panose="05050102010706020507" pitchFamily="18" charset="2"/>
              </a:rPr>
              <a:t>On changes, server immediately tells all with old copy</a:t>
            </a:r>
          </a:p>
          <a:p>
            <a:pPr lvl="1"/>
            <a:r>
              <a:rPr lang="en-US" altLang="ko-KR" dirty="0" smtClean="0">
                <a:ea typeface="굴림" panose="020B0600000101010101" pitchFamily="34" charset="-127"/>
                <a:sym typeface="Symbol" panose="05050102010706020507" pitchFamily="18" charset="2"/>
              </a:rPr>
              <a:t>No polling bandwidth (continuous checking) needed</a:t>
            </a:r>
          </a:p>
          <a:p>
            <a:r>
              <a:rPr lang="en-US" altLang="ko-KR" dirty="0" smtClean="0">
                <a:ea typeface="굴림" panose="020B0600000101010101" pitchFamily="34" charset="-127"/>
                <a:sym typeface="Symbol" panose="05050102010706020507" pitchFamily="18" charset="2"/>
              </a:rPr>
              <a:t>Write through on close</a:t>
            </a:r>
          </a:p>
          <a:p>
            <a:pPr lvl="1"/>
            <a:r>
              <a:rPr lang="en-US" altLang="ko-KR" dirty="0" smtClean="0">
                <a:ea typeface="굴림" panose="020B0600000101010101" pitchFamily="34" charset="-127"/>
                <a:sym typeface="Symbol" panose="05050102010706020507" pitchFamily="18" charset="2"/>
              </a:rPr>
              <a:t>Changes not propagated to server until close()</a:t>
            </a:r>
          </a:p>
          <a:p>
            <a:pPr lvl="1"/>
            <a:r>
              <a:rPr lang="en-US" altLang="ko-KR" dirty="0" smtClean="0">
                <a:ea typeface="굴림" panose="020B0600000101010101" pitchFamily="34" charset="-127"/>
                <a:sym typeface="Symbol" panose="05050102010706020507" pitchFamily="18" charset="2"/>
              </a:rPr>
              <a:t>Session semantics: updates visible to other clients only after the file is closed</a:t>
            </a:r>
          </a:p>
          <a:p>
            <a:pPr lvl="2"/>
            <a:r>
              <a:rPr lang="en-US" altLang="ko-KR" dirty="0" smtClean="0">
                <a:ea typeface="굴림" panose="020B0600000101010101" pitchFamily="34" charset="-127"/>
                <a:sym typeface="Symbol" panose="05050102010706020507" pitchFamily="18" charset="2"/>
              </a:rPr>
              <a:t>As a result, do not get partial writes: all or nothing!</a:t>
            </a:r>
          </a:p>
          <a:p>
            <a:pPr lvl="2"/>
            <a:r>
              <a:rPr lang="en-US" altLang="ko-KR" dirty="0" smtClean="0">
                <a:ea typeface="굴림" panose="020B0600000101010101" pitchFamily="34" charset="-127"/>
                <a:sym typeface="Symbol" panose="05050102010706020507" pitchFamily="18" charset="2"/>
              </a:rPr>
              <a:t>Although, for processes on local machine, updates visible immediately to other programs who have file open</a:t>
            </a:r>
          </a:p>
          <a:p>
            <a:r>
              <a:rPr lang="en-US" altLang="ko-KR" dirty="0" smtClean="0">
                <a:ea typeface="굴림" panose="020B0600000101010101" pitchFamily="34" charset="-127"/>
                <a:sym typeface="Symbol" panose="05050102010706020507" pitchFamily="18" charset="2"/>
              </a:rPr>
              <a:t>In AFS, everyone who has file open sees old version</a:t>
            </a:r>
          </a:p>
          <a:p>
            <a:pPr lvl="1"/>
            <a:r>
              <a:rPr lang="en-US" altLang="ko-KR" dirty="0" smtClean="0">
                <a:ea typeface="굴림" panose="020B0600000101010101" pitchFamily="34" charset="-127"/>
                <a:sym typeface="Symbol" panose="05050102010706020507" pitchFamily="18" charset="2"/>
              </a:rPr>
              <a:t>Don’t get newer versions until reopen file</a:t>
            </a:r>
          </a:p>
        </p:txBody>
      </p:sp>
    </p:spTree>
    <p:extLst>
      <p:ext uri="{BB962C8B-B14F-4D97-AF65-F5344CB8AC3E}">
        <p14:creationId xmlns:p14="http://schemas.microsoft.com/office/powerpoint/2010/main" val="26627139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Andrew File System (con’t)</a:t>
            </a:r>
          </a:p>
        </p:txBody>
      </p:sp>
      <p:sp>
        <p:nvSpPr>
          <p:cNvPr id="29699" name="Rectangle 3"/>
          <p:cNvSpPr>
            <a:spLocks noGrp="1" noChangeArrowheads="1"/>
          </p:cNvSpPr>
          <p:nvPr>
            <p:ph type="body" idx="1"/>
          </p:nvPr>
        </p:nvSpPr>
        <p:spPr>
          <a:xfrm>
            <a:off x="152400" y="685800"/>
            <a:ext cx="8839200" cy="5867400"/>
          </a:xfrm>
        </p:spPr>
        <p:txBody>
          <a:bodyPr/>
          <a:lstStyle/>
          <a:p>
            <a:pPr>
              <a:lnSpc>
                <a:spcPct val="80000"/>
              </a:lnSpc>
              <a:spcBef>
                <a:spcPct val="20000"/>
              </a:spcBef>
            </a:pPr>
            <a:r>
              <a:rPr lang="en-US" altLang="ko-KR" dirty="0" smtClean="0">
                <a:ea typeface="굴림" panose="020B0600000101010101" pitchFamily="34" charset="-127"/>
              </a:rPr>
              <a:t>Data cached on local disk of client as well as memory</a:t>
            </a:r>
          </a:p>
          <a:p>
            <a:pPr lvl="1">
              <a:lnSpc>
                <a:spcPct val="80000"/>
              </a:lnSpc>
              <a:spcBef>
                <a:spcPct val="20000"/>
              </a:spcBef>
            </a:pPr>
            <a:r>
              <a:rPr lang="en-US" altLang="ko-KR" dirty="0" smtClean="0">
                <a:ea typeface="굴림" panose="020B0600000101010101" pitchFamily="34" charset="-127"/>
              </a:rPr>
              <a:t>On open with a cache miss (file not on local disk):</a:t>
            </a:r>
          </a:p>
          <a:p>
            <a:pPr lvl="2">
              <a:lnSpc>
                <a:spcPct val="80000"/>
              </a:lnSpc>
              <a:spcBef>
                <a:spcPct val="20000"/>
              </a:spcBef>
            </a:pPr>
            <a:r>
              <a:rPr lang="en-US" altLang="ko-KR" dirty="0" smtClean="0">
                <a:ea typeface="굴림" panose="020B0600000101010101" pitchFamily="34" charset="-127"/>
              </a:rPr>
              <a:t>Get file from server, set up callback with server </a:t>
            </a:r>
          </a:p>
          <a:p>
            <a:pPr lvl="1">
              <a:lnSpc>
                <a:spcPct val="80000"/>
              </a:lnSpc>
              <a:spcBef>
                <a:spcPct val="20000"/>
              </a:spcBef>
            </a:pPr>
            <a:r>
              <a:rPr lang="en-US" altLang="ko-KR" dirty="0" smtClean="0">
                <a:ea typeface="굴림" panose="020B0600000101010101" pitchFamily="34" charset="-127"/>
              </a:rPr>
              <a:t>On write followed by close:</a:t>
            </a:r>
          </a:p>
          <a:p>
            <a:pPr lvl="2">
              <a:lnSpc>
                <a:spcPct val="80000"/>
              </a:lnSpc>
              <a:spcBef>
                <a:spcPct val="20000"/>
              </a:spcBef>
            </a:pPr>
            <a:r>
              <a:rPr lang="en-US" altLang="ko-KR" dirty="0" smtClean="0">
                <a:ea typeface="굴림" panose="020B0600000101010101" pitchFamily="34" charset="-127"/>
              </a:rPr>
              <a:t>Send copy to server; tells all clients with copies to fetch new version from server on next open (using callbacks)</a:t>
            </a:r>
          </a:p>
          <a:p>
            <a:pPr>
              <a:lnSpc>
                <a:spcPct val="80000"/>
              </a:lnSpc>
              <a:spcBef>
                <a:spcPct val="20000"/>
              </a:spcBef>
            </a:pPr>
            <a:r>
              <a:rPr lang="en-US" altLang="ko-KR" dirty="0" smtClean="0">
                <a:ea typeface="굴림" panose="020B0600000101010101" pitchFamily="34" charset="-127"/>
              </a:rPr>
              <a:t>What if server crashes? Lose all callback state!</a:t>
            </a:r>
          </a:p>
          <a:p>
            <a:pPr lvl="1">
              <a:lnSpc>
                <a:spcPct val="80000"/>
              </a:lnSpc>
              <a:spcBef>
                <a:spcPct val="20000"/>
              </a:spcBef>
            </a:pPr>
            <a:r>
              <a:rPr lang="en-US" altLang="ko-KR" dirty="0" smtClean="0">
                <a:ea typeface="굴림" panose="020B0600000101010101" pitchFamily="34" charset="-127"/>
              </a:rPr>
              <a:t>Reconstruct callback information from client: go ask everyone “who has which files cached?”</a:t>
            </a:r>
          </a:p>
          <a:p>
            <a:pPr>
              <a:lnSpc>
                <a:spcPct val="80000"/>
              </a:lnSpc>
              <a:spcBef>
                <a:spcPct val="20000"/>
              </a:spcBef>
            </a:pPr>
            <a:r>
              <a:rPr lang="en-US" altLang="ko-KR" dirty="0" smtClean="0">
                <a:ea typeface="굴림" panose="020B0600000101010101" pitchFamily="34" charset="-127"/>
              </a:rPr>
              <a:t>AFS Pro: Relative to NFS, less server load:</a:t>
            </a:r>
          </a:p>
          <a:p>
            <a:pPr lvl="1">
              <a:lnSpc>
                <a:spcPct val="80000"/>
              </a:lnSpc>
              <a:spcBef>
                <a:spcPct val="20000"/>
              </a:spcBef>
            </a:pPr>
            <a:r>
              <a:rPr lang="en-US" altLang="ko-KR" dirty="0" smtClean="0">
                <a:ea typeface="굴림" panose="020B0600000101010101" pitchFamily="34" charset="-127"/>
              </a:rPr>
              <a:t>Disk as cache </a:t>
            </a:r>
            <a:r>
              <a:rPr lang="en-US" altLang="ko-KR" dirty="0" smtClean="0">
                <a:ea typeface="굴림" panose="020B0600000101010101" pitchFamily="34" charset="-127"/>
                <a:sym typeface="Symbol" panose="05050102010706020507" pitchFamily="18" charset="2"/>
              </a:rPr>
              <a:t> more files can be cached locally</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Callbacks  server not involved if file is read-only</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For both AFS and NFS: central server is bottleneck!</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Performance: all </a:t>
            </a:r>
            <a:r>
              <a:rPr lang="en-US" altLang="ko-KR" dirty="0" err="1" smtClean="0">
                <a:ea typeface="굴림" panose="020B0600000101010101" pitchFamily="34" charset="-127"/>
                <a:sym typeface="Symbol" panose="05050102010706020507" pitchFamily="18" charset="2"/>
              </a:rPr>
              <a:t>writesserver</a:t>
            </a:r>
            <a:r>
              <a:rPr lang="en-US" altLang="ko-KR" dirty="0" smtClean="0">
                <a:ea typeface="굴림" panose="020B0600000101010101" pitchFamily="34" charset="-127"/>
                <a:sym typeface="Symbol" panose="05050102010706020507" pitchFamily="18" charset="2"/>
              </a:rPr>
              <a:t>, cache </a:t>
            </a:r>
            <a:r>
              <a:rPr lang="en-US" altLang="ko-KR" dirty="0" err="1" smtClean="0">
                <a:ea typeface="굴림" panose="020B0600000101010101" pitchFamily="34" charset="-127"/>
                <a:sym typeface="Symbol" panose="05050102010706020507" pitchFamily="18" charset="2"/>
              </a:rPr>
              <a:t>missesserver</a:t>
            </a:r>
            <a:endParaRPr lang="en-US" altLang="ko-KR" dirty="0" smtClean="0">
              <a:ea typeface="굴림" panose="020B0600000101010101" pitchFamily="34" charset="-127"/>
              <a:sym typeface="Symbol" panose="05050102010706020507" pitchFamily="18" charset="2"/>
            </a:endParaRP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Availability: Server is single point of failure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Cost: server machine’s high cost relative to workstation</a:t>
            </a:r>
          </a:p>
        </p:txBody>
      </p:sp>
    </p:spTree>
    <p:extLst>
      <p:ext uri="{BB962C8B-B14F-4D97-AF65-F5344CB8AC3E}">
        <p14:creationId xmlns:p14="http://schemas.microsoft.com/office/powerpoint/2010/main" val="4264840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6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69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9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699">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6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1AA19F-CA1A-D544-BB54-9877EF43B60B}"/>
              </a:ext>
            </a:extLst>
          </p:cNvPr>
          <p:cNvSpPr>
            <a:spLocks noGrp="1"/>
          </p:cNvSpPr>
          <p:nvPr>
            <p:ph type="title"/>
          </p:nvPr>
        </p:nvSpPr>
        <p:spPr/>
        <p:txBody>
          <a:bodyPr/>
          <a:lstStyle/>
          <a:p>
            <a:r>
              <a:rPr lang="en-US" smtClean="0"/>
              <a:t>Sharing Data, rather than Files ?</a:t>
            </a:r>
            <a:endParaRPr lang="en-US" dirty="0"/>
          </a:p>
        </p:txBody>
      </p:sp>
      <p:sp>
        <p:nvSpPr>
          <p:cNvPr id="5" name="Content Placeholder 4">
            <a:extLst>
              <a:ext uri="{FF2B5EF4-FFF2-40B4-BE49-F238E27FC236}">
                <a16:creationId xmlns:a16="http://schemas.microsoft.com/office/drawing/2014/main" id="{7057D610-BB5C-6A45-99A3-73C4B7025FF3}"/>
              </a:ext>
            </a:extLst>
          </p:cNvPr>
          <p:cNvSpPr>
            <a:spLocks noGrp="1"/>
          </p:cNvSpPr>
          <p:nvPr>
            <p:ph idx="1"/>
          </p:nvPr>
        </p:nvSpPr>
        <p:spPr/>
        <p:txBody>
          <a:bodyPr/>
          <a:lstStyle/>
          <a:p>
            <a:r>
              <a:rPr lang="en-US" dirty="0" err="1" smtClean="0"/>
              <a:t>Key:Value</a:t>
            </a:r>
            <a:r>
              <a:rPr lang="en-US" dirty="0" smtClean="0"/>
              <a:t> stores are used everywhere</a:t>
            </a:r>
          </a:p>
          <a:p>
            <a:r>
              <a:rPr lang="en-US" dirty="0" smtClean="0"/>
              <a:t>Native in many programming languages</a:t>
            </a:r>
          </a:p>
          <a:p>
            <a:pPr lvl="1"/>
            <a:r>
              <a:rPr lang="en-US" dirty="0" smtClean="0"/>
              <a:t>Associative Arrays in Perl</a:t>
            </a:r>
          </a:p>
          <a:p>
            <a:pPr lvl="1"/>
            <a:r>
              <a:rPr lang="en-US" dirty="0" smtClean="0"/>
              <a:t>Dictionaries in Python</a:t>
            </a:r>
          </a:p>
          <a:p>
            <a:pPr lvl="1"/>
            <a:r>
              <a:rPr lang="en-US" dirty="0" smtClean="0"/>
              <a:t>Maps in Go</a:t>
            </a:r>
          </a:p>
          <a:p>
            <a:pPr lvl="1"/>
            <a:r>
              <a:rPr lang="en-US" dirty="0" smtClean="0"/>
              <a:t>…</a:t>
            </a:r>
          </a:p>
          <a:p>
            <a:r>
              <a:rPr lang="en-US" dirty="0" smtClean="0"/>
              <a:t>What about a collaborative key-value store rather than message passing or file sharing?</a:t>
            </a:r>
          </a:p>
          <a:p>
            <a:r>
              <a:rPr lang="en-US" dirty="0" smtClean="0"/>
              <a:t>Can we make it scalable and reliable?</a:t>
            </a:r>
            <a:endParaRPr lang="en-US" dirty="0"/>
          </a:p>
        </p:txBody>
      </p:sp>
    </p:spTree>
    <p:extLst>
      <p:ext uri="{BB962C8B-B14F-4D97-AF65-F5344CB8AC3E}">
        <p14:creationId xmlns:p14="http://schemas.microsoft.com/office/powerpoint/2010/main" val="758228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08A621-218B-FA4F-8282-9D59C90CF7F3}"/>
              </a:ext>
            </a:extLst>
          </p:cNvPr>
          <p:cNvSpPr>
            <a:spLocks noGrp="1"/>
          </p:cNvSpPr>
          <p:nvPr>
            <p:ph type="title"/>
          </p:nvPr>
        </p:nvSpPr>
        <p:spPr/>
        <p:txBody>
          <a:bodyPr/>
          <a:lstStyle/>
          <a:p>
            <a:r>
              <a:rPr lang="en-US" dirty="0"/>
              <a:t>Key Value Storage</a:t>
            </a:r>
          </a:p>
        </p:txBody>
      </p:sp>
      <p:sp>
        <p:nvSpPr>
          <p:cNvPr id="5" name="Content Placeholder 4">
            <a:extLst>
              <a:ext uri="{FF2B5EF4-FFF2-40B4-BE49-F238E27FC236}">
                <a16:creationId xmlns:a16="http://schemas.microsoft.com/office/drawing/2014/main" id="{E9DC2CCE-C5DF-E942-8209-3E198CA36A79}"/>
              </a:ext>
            </a:extLst>
          </p:cNvPr>
          <p:cNvSpPr>
            <a:spLocks noGrp="1"/>
          </p:cNvSpPr>
          <p:nvPr>
            <p:ph idx="1"/>
          </p:nvPr>
        </p:nvSpPr>
        <p:spPr/>
        <p:txBody>
          <a:bodyPr/>
          <a:lstStyle/>
          <a:p>
            <a:pPr marL="0" indent="0">
              <a:buNone/>
            </a:pPr>
            <a:r>
              <a:rPr lang="en-US" dirty="0"/>
              <a:t>Simple interface</a:t>
            </a:r>
          </a:p>
          <a:p>
            <a:pPr marL="0" indent="0">
              <a:buNone/>
            </a:pPr>
            <a:endParaRPr lang="en-US" dirty="0"/>
          </a:p>
          <a:p>
            <a:r>
              <a:rPr lang="en-US" b="1" dirty="0">
                <a:latin typeface="Consolas" panose="020B0609020204030204" pitchFamily="49" charset="0"/>
                <a:cs typeface="Consolas" panose="020B0609020204030204" pitchFamily="49" charset="0"/>
              </a:rPr>
              <a:t>put(key, value); </a:t>
            </a:r>
            <a:r>
              <a:rPr lang="en-US" dirty="0">
                <a:latin typeface="Consolas" panose="020B0609020204030204" pitchFamily="49" charset="0"/>
                <a:cs typeface="Consolas" panose="020B0609020204030204" pitchFamily="49" charset="0"/>
              </a:rPr>
              <a:t>// Insert/write "value" associated with key</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get(key); </a:t>
            </a:r>
            <a:r>
              <a:rPr lang="en-US" dirty="0">
                <a:latin typeface="Consolas" panose="020B0609020204030204" pitchFamily="49" charset="0"/>
                <a:cs typeface="Consolas" panose="020B0609020204030204" pitchFamily="49" charset="0"/>
              </a:rPr>
              <a:t>// Retrieve/read value associated with key</a:t>
            </a:r>
          </a:p>
        </p:txBody>
      </p:sp>
    </p:spTree>
    <p:extLst>
      <p:ext uri="{BB962C8B-B14F-4D97-AF65-F5344CB8AC3E}">
        <p14:creationId xmlns:p14="http://schemas.microsoft.com/office/powerpoint/2010/main" val="134584368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A531-49DA-5A4C-8D6E-5DF2E509FA72}"/>
              </a:ext>
            </a:extLst>
          </p:cNvPr>
          <p:cNvSpPr>
            <a:spLocks noGrp="1"/>
          </p:cNvSpPr>
          <p:nvPr>
            <p:ph type="title"/>
          </p:nvPr>
        </p:nvSpPr>
        <p:spPr/>
        <p:txBody>
          <a:bodyPr/>
          <a:lstStyle/>
          <a:p>
            <a:r>
              <a:rPr lang="en-US" dirty="0"/>
              <a:t>Why Key Value Storage?</a:t>
            </a:r>
          </a:p>
        </p:txBody>
      </p:sp>
      <p:sp>
        <p:nvSpPr>
          <p:cNvPr id="3" name="Content Placeholder 2">
            <a:extLst>
              <a:ext uri="{FF2B5EF4-FFF2-40B4-BE49-F238E27FC236}">
                <a16:creationId xmlns:a16="http://schemas.microsoft.com/office/drawing/2014/main" id="{BB140334-9625-A64A-842E-614EFF48A10B}"/>
              </a:ext>
            </a:extLst>
          </p:cNvPr>
          <p:cNvSpPr>
            <a:spLocks noGrp="1"/>
          </p:cNvSpPr>
          <p:nvPr>
            <p:ph idx="1"/>
          </p:nvPr>
        </p:nvSpPr>
        <p:spPr/>
        <p:txBody>
          <a:bodyPr/>
          <a:lstStyle/>
          <a:p>
            <a:r>
              <a:rPr lang="en-US" dirty="0"/>
              <a:t>Easy to Scale</a:t>
            </a:r>
          </a:p>
          <a:p>
            <a:pPr lvl="1"/>
            <a:r>
              <a:rPr lang="en-US" dirty="0"/>
              <a:t>Handle huge volumes of data (e.g., petabytes)</a:t>
            </a:r>
          </a:p>
          <a:p>
            <a:pPr lvl="1"/>
            <a:r>
              <a:rPr lang="en-US" dirty="0"/>
              <a:t>Uniform items: distribute easily and roughly equally across many machines</a:t>
            </a:r>
          </a:p>
          <a:p>
            <a:endParaRPr lang="en-US" dirty="0"/>
          </a:p>
          <a:p>
            <a:r>
              <a:rPr lang="en-US" dirty="0"/>
              <a:t>Simple consistency properties</a:t>
            </a:r>
          </a:p>
          <a:p>
            <a:endParaRPr lang="en-US" dirty="0"/>
          </a:p>
          <a:p>
            <a:r>
              <a:rPr lang="en-US" dirty="0"/>
              <a:t>Used as a simpler but more scalable "database"</a:t>
            </a:r>
          </a:p>
          <a:p>
            <a:pPr lvl="1"/>
            <a:r>
              <a:rPr lang="en-US" dirty="0"/>
              <a:t>Or as a building block for a more capable DB</a:t>
            </a:r>
          </a:p>
          <a:p>
            <a:endParaRPr lang="en-US" dirty="0"/>
          </a:p>
        </p:txBody>
      </p:sp>
    </p:spTree>
    <p:extLst>
      <p:ext uri="{BB962C8B-B14F-4D97-AF65-F5344CB8AC3E}">
        <p14:creationId xmlns:p14="http://schemas.microsoft.com/office/powerpoint/2010/main" val="23525423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a:ea typeface="굴림" panose="020B0600000101010101" pitchFamily="34" charset="-127"/>
              </a:rPr>
              <a:t>Using Acknowledgements</a:t>
            </a:r>
          </a:p>
        </p:txBody>
      </p:sp>
      <p:sp>
        <p:nvSpPr>
          <p:cNvPr id="1079299" name="Rectangle 3"/>
          <p:cNvSpPr>
            <a:spLocks noGrp="1" noChangeArrowheads="1"/>
          </p:cNvSpPr>
          <p:nvPr>
            <p:ph type="body" idx="1"/>
          </p:nvPr>
        </p:nvSpPr>
        <p:spPr>
          <a:xfrm>
            <a:off x="0" y="3098800"/>
            <a:ext cx="9067800" cy="3835400"/>
          </a:xfrm>
        </p:spPr>
        <p:txBody>
          <a:bodyPr/>
          <a:lstStyle/>
          <a:p>
            <a:pPr>
              <a:lnSpc>
                <a:spcPct val="80000"/>
              </a:lnSpc>
              <a:spcBef>
                <a:spcPct val="15000"/>
              </a:spcBef>
            </a:pPr>
            <a:r>
              <a:rPr lang="en-US" altLang="ko-KR" dirty="0">
                <a:ea typeface="굴림" panose="020B0600000101010101" pitchFamily="34" charset="-127"/>
              </a:rPr>
              <a:t>How to ensure transmission of packets?</a:t>
            </a:r>
          </a:p>
          <a:p>
            <a:pPr lvl="1">
              <a:lnSpc>
                <a:spcPct val="80000"/>
              </a:lnSpc>
              <a:spcBef>
                <a:spcPct val="15000"/>
              </a:spcBef>
            </a:pPr>
            <a:r>
              <a:rPr lang="en-US" altLang="ko-KR" dirty="0">
                <a:ea typeface="굴림" panose="020B0600000101010101" pitchFamily="34" charset="-127"/>
              </a:rPr>
              <a:t>Detect garbling at receiver via checksum, discard if bad</a:t>
            </a:r>
          </a:p>
          <a:p>
            <a:pPr lvl="1">
              <a:lnSpc>
                <a:spcPct val="80000"/>
              </a:lnSpc>
              <a:spcBef>
                <a:spcPct val="15000"/>
              </a:spcBef>
            </a:pPr>
            <a:r>
              <a:rPr lang="en-US" altLang="ko-KR" dirty="0">
                <a:ea typeface="굴림" panose="020B0600000101010101" pitchFamily="34" charset="-127"/>
              </a:rPr>
              <a:t>Receiver acknowledges (by sending “ACK”) when packet received properly at destination</a:t>
            </a:r>
          </a:p>
          <a:p>
            <a:pPr lvl="1">
              <a:lnSpc>
                <a:spcPct val="80000"/>
              </a:lnSpc>
              <a:spcBef>
                <a:spcPct val="15000"/>
              </a:spcBef>
            </a:pPr>
            <a:r>
              <a:rPr lang="en-US" altLang="ko-KR" dirty="0">
                <a:ea typeface="굴림" panose="020B0600000101010101" pitchFamily="34" charset="-127"/>
              </a:rPr>
              <a:t>Timeout at sender:  if no ACK, retransmit</a:t>
            </a:r>
          </a:p>
          <a:p>
            <a:pPr>
              <a:lnSpc>
                <a:spcPct val="80000"/>
              </a:lnSpc>
              <a:spcBef>
                <a:spcPct val="15000"/>
              </a:spcBef>
            </a:pPr>
            <a:r>
              <a:rPr lang="en-US" altLang="ko-KR" dirty="0">
                <a:ea typeface="굴림" panose="020B0600000101010101" pitchFamily="34" charset="-127"/>
              </a:rPr>
              <a:t>Some questions:</a:t>
            </a:r>
          </a:p>
          <a:p>
            <a:pPr lvl="1">
              <a:lnSpc>
                <a:spcPct val="80000"/>
              </a:lnSpc>
              <a:spcBef>
                <a:spcPct val="15000"/>
              </a:spcBef>
            </a:pPr>
            <a:r>
              <a:rPr lang="en-US" altLang="ko-KR" dirty="0">
                <a:ea typeface="굴림" panose="020B0600000101010101" pitchFamily="34" charset="-127"/>
              </a:rPr>
              <a:t>If the sender doesn’t get an ACK, does that mean the receiver didn’t get the original message?</a:t>
            </a:r>
          </a:p>
          <a:p>
            <a:pPr lvl="2">
              <a:lnSpc>
                <a:spcPct val="80000"/>
              </a:lnSpc>
              <a:spcBef>
                <a:spcPct val="15000"/>
              </a:spcBef>
            </a:pPr>
            <a:r>
              <a:rPr lang="en-US" altLang="ko-KR" dirty="0">
                <a:ea typeface="굴림" panose="020B0600000101010101" pitchFamily="34" charset="-127"/>
              </a:rPr>
              <a:t>No</a:t>
            </a:r>
          </a:p>
          <a:p>
            <a:pPr lvl="1">
              <a:lnSpc>
                <a:spcPct val="80000"/>
              </a:lnSpc>
              <a:spcBef>
                <a:spcPct val="15000"/>
              </a:spcBef>
            </a:pPr>
            <a:r>
              <a:rPr lang="en-US" altLang="ko-KR" dirty="0">
                <a:ea typeface="굴림" panose="020B0600000101010101" pitchFamily="34" charset="-127"/>
              </a:rPr>
              <a:t>What if ACK gets dropped?  Or if message gets delayed?</a:t>
            </a:r>
          </a:p>
          <a:p>
            <a:pPr lvl="2">
              <a:lnSpc>
                <a:spcPct val="80000"/>
              </a:lnSpc>
              <a:spcBef>
                <a:spcPct val="15000"/>
              </a:spcBef>
            </a:pPr>
            <a:r>
              <a:rPr lang="en-US" altLang="ko-KR" dirty="0">
                <a:ea typeface="굴림" panose="020B0600000101010101" pitchFamily="34" charset="-127"/>
              </a:rPr>
              <a:t>Sender doesn’t get ACK, retransmits, Receiver gets message twice, ACK each</a:t>
            </a:r>
          </a:p>
        </p:txBody>
      </p:sp>
      <p:grpSp>
        <p:nvGrpSpPr>
          <p:cNvPr id="1079300" name="Group 4"/>
          <p:cNvGrpSpPr>
            <a:grpSpLocks/>
          </p:cNvGrpSpPr>
          <p:nvPr/>
        </p:nvGrpSpPr>
        <p:grpSpPr bwMode="auto">
          <a:xfrm>
            <a:off x="1447800" y="850899"/>
            <a:ext cx="2227263" cy="1500189"/>
            <a:chOff x="912" y="424"/>
            <a:chExt cx="1403" cy="945"/>
          </a:xfrm>
        </p:grpSpPr>
        <p:sp>
          <p:nvSpPr>
            <p:cNvPr id="6164" name="Rectangle 5" descr="Wide downward diagonal"/>
            <p:cNvSpPr>
              <a:spLocks noChangeArrowheads="1"/>
            </p:cNvSpPr>
            <p:nvPr/>
          </p:nvSpPr>
          <p:spPr bwMode="auto">
            <a:xfrm>
              <a:off x="1173" y="496"/>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6165" name="Text Box 6"/>
            <p:cNvSpPr txBox="1">
              <a:spLocks noChangeArrowheads="1"/>
            </p:cNvSpPr>
            <p:nvPr/>
          </p:nvSpPr>
          <p:spPr bwMode="auto">
            <a:xfrm>
              <a:off x="2073" y="424"/>
              <a:ext cx="242"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6166" name="Text Box 7"/>
            <p:cNvSpPr txBox="1">
              <a:spLocks noChangeArrowheads="1"/>
            </p:cNvSpPr>
            <p:nvPr/>
          </p:nvSpPr>
          <p:spPr bwMode="auto">
            <a:xfrm>
              <a:off x="912" y="424"/>
              <a:ext cx="26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nvGrpSpPr>
            <p:cNvPr id="6167" name="Group 8"/>
            <p:cNvGrpSpPr>
              <a:grpSpLocks/>
            </p:cNvGrpSpPr>
            <p:nvPr/>
          </p:nvGrpSpPr>
          <p:grpSpPr bwMode="auto">
            <a:xfrm>
              <a:off x="1157" y="622"/>
              <a:ext cx="960" cy="747"/>
              <a:chOff x="1157" y="670"/>
              <a:chExt cx="960" cy="747"/>
            </a:xfrm>
          </p:grpSpPr>
          <p:grpSp>
            <p:nvGrpSpPr>
              <p:cNvPr id="6168" name="Group 9"/>
              <p:cNvGrpSpPr>
                <a:grpSpLocks/>
              </p:cNvGrpSpPr>
              <p:nvPr/>
            </p:nvGrpSpPr>
            <p:grpSpPr bwMode="auto">
              <a:xfrm>
                <a:off x="1157" y="670"/>
                <a:ext cx="960" cy="353"/>
                <a:chOff x="1157" y="670"/>
                <a:chExt cx="960" cy="353"/>
              </a:xfrm>
            </p:grpSpPr>
            <p:sp>
              <p:nvSpPr>
                <p:cNvPr id="6172"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73" name="Text Box 11"/>
                <p:cNvSpPr txBox="1">
                  <a:spLocks noChangeArrowheads="1"/>
                </p:cNvSpPr>
                <p:nvPr/>
              </p:nvSpPr>
              <p:spPr bwMode="auto">
                <a:xfrm rot="736490">
                  <a:off x="1324" y="670"/>
                  <a:ext cx="62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grpSp>
            <p:nvGrpSpPr>
              <p:cNvPr id="6169" name="Group 12"/>
              <p:cNvGrpSpPr>
                <a:grpSpLocks/>
              </p:cNvGrpSpPr>
              <p:nvPr/>
            </p:nvGrpSpPr>
            <p:grpSpPr bwMode="auto">
              <a:xfrm>
                <a:off x="1157" y="1023"/>
                <a:ext cx="960" cy="394"/>
                <a:chOff x="1157" y="1023"/>
                <a:chExt cx="960" cy="394"/>
              </a:xfrm>
            </p:grpSpPr>
            <p:sp>
              <p:nvSpPr>
                <p:cNvPr id="6170" name="Line 1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71" name="Text Box 14"/>
                <p:cNvSpPr txBox="1">
                  <a:spLocks noChangeArrowheads="1"/>
                </p:cNvSpPr>
                <p:nvPr/>
              </p:nvSpPr>
              <p:spPr bwMode="auto">
                <a:xfrm rot="20746312">
                  <a:off x="1394" y="1128"/>
                  <a:ext cx="501"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a:t>
                  </a:r>
                </a:p>
              </p:txBody>
            </p:sp>
          </p:grpSp>
        </p:grpSp>
      </p:grpSp>
      <p:grpSp>
        <p:nvGrpSpPr>
          <p:cNvPr id="1079311" name="Group 15"/>
          <p:cNvGrpSpPr>
            <a:grpSpLocks/>
          </p:cNvGrpSpPr>
          <p:nvPr/>
        </p:nvGrpSpPr>
        <p:grpSpPr bwMode="auto">
          <a:xfrm>
            <a:off x="4032251" y="838199"/>
            <a:ext cx="3446463" cy="2274889"/>
            <a:chOff x="2448" y="416"/>
            <a:chExt cx="2171" cy="1433"/>
          </a:xfrm>
        </p:grpSpPr>
        <p:sp>
          <p:nvSpPr>
            <p:cNvPr id="6150" name="Text Box 16"/>
            <p:cNvSpPr txBox="1">
              <a:spLocks noChangeArrowheads="1"/>
            </p:cNvSpPr>
            <p:nvPr/>
          </p:nvSpPr>
          <p:spPr bwMode="auto">
            <a:xfrm>
              <a:off x="4377" y="416"/>
              <a:ext cx="242"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6151" name="Text Box 17"/>
            <p:cNvSpPr txBox="1">
              <a:spLocks noChangeArrowheads="1"/>
            </p:cNvSpPr>
            <p:nvPr/>
          </p:nvSpPr>
          <p:spPr bwMode="auto">
            <a:xfrm>
              <a:off x="3216" y="416"/>
              <a:ext cx="26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sp>
          <p:nvSpPr>
            <p:cNvPr id="6152" name="Rectangle 18" descr="Wide downward diagonal"/>
            <p:cNvSpPr>
              <a:spLocks noChangeArrowheads="1"/>
            </p:cNvSpPr>
            <p:nvPr/>
          </p:nvSpPr>
          <p:spPr bwMode="auto">
            <a:xfrm>
              <a:off x="3477" y="508"/>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grpSp>
          <p:nvGrpSpPr>
            <p:cNvPr id="6153" name="Group 19"/>
            <p:cNvGrpSpPr>
              <a:grpSpLocks/>
            </p:cNvGrpSpPr>
            <p:nvPr/>
          </p:nvGrpSpPr>
          <p:grpSpPr bwMode="auto">
            <a:xfrm>
              <a:off x="3504" y="1102"/>
              <a:ext cx="960" cy="353"/>
              <a:chOff x="1157" y="670"/>
              <a:chExt cx="960" cy="353"/>
            </a:xfrm>
          </p:grpSpPr>
          <p:sp>
            <p:nvSpPr>
              <p:cNvPr id="6162" name="Line 2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63" name="Text Box 21"/>
              <p:cNvSpPr txBox="1">
                <a:spLocks noChangeArrowheads="1"/>
              </p:cNvSpPr>
              <p:nvPr/>
            </p:nvSpPr>
            <p:spPr bwMode="auto">
              <a:xfrm rot="736490">
                <a:off x="1324" y="670"/>
                <a:ext cx="62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grpSp>
          <p:nvGrpSpPr>
            <p:cNvPr id="6154" name="Group 22"/>
            <p:cNvGrpSpPr>
              <a:grpSpLocks/>
            </p:cNvGrpSpPr>
            <p:nvPr/>
          </p:nvGrpSpPr>
          <p:grpSpPr bwMode="auto">
            <a:xfrm>
              <a:off x="3504" y="1455"/>
              <a:ext cx="960" cy="394"/>
              <a:chOff x="1157" y="1023"/>
              <a:chExt cx="960" cy="394"/>
            </a:xfrm>
          </p:grpSpPr>
          <p:sp>
            <p:nvSpPr>
              <p:cNvPr id="6160" name="Line 2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61" name="Text Box 24"/>
              <p:cNvSpPr txBox="1">
                <a:spLocks noChangeArrowheads="1"/>
              </p:cNvSpPr>
              <p:nvPr/>
            </p:nvSpPr>
            <p:spPr bwMode="auto">
              <a:xfrm rot="20746312">
                <a:off x="1394" y="1128"/>
                <a:ext cx="501"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a:t>
                </a:r>
              </a:p>
            </p:txBody>
          </p:sp>
        </p:grpSp>
        <p:grpSp>
          <p:nvGrpSpPr>
            <p:cNvPr id="6155" name="Group 25"/>
            <p:cNvGrpSpPr>
              <a:grpSpLocks/>
            </p:cNvGrpSpPr>
            <p:nvPr/>
          </p:nvGrpSpPr>
          <p:grpSpPr bwMode="auto">
            <a:xfrm>
              <a:off x="3504" y="622"/>
              <a:ext cx="960" cy="353"/>
              <a:chOff x="3504" y="703"/>
              <a:chExt cx="960" cy="353"/>
            </a:xfrm>
          </p:grpSpPr>
          <p:sp>
            <p:nvSpPr>
              <p:cNvPr id="6158" name="Line 26"/>
              <p:cNvSpPr>
                <a:spLocks noChangeShapeType="1"/>
              </p:cNvSpPr>
              <p:nvPr/>
            </p:nvSpPr>
            <p:spPr bwMode="auto">
              <a:xfrm>
                <a:off x="3504" y="864"/>
                <a:ext cx="960" cy="19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59" name="Text Box 27"/>
              <p:cNvSpPr txBox="1">
                <a:spLocks noChangeArrowheads="1"/>
              </p:cNvSpPr>
              <p:nvPr/>
            </p:nvSpPr>
            <p:spPr bwMode="auto">
              <a:xfrm rot="736490">
                <a:off x="3671" y="703"/>
                <a:ext cx="62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sp>
          <p:nvSpPr>
            <p:cNvPr id="6156" name="AutoShape 28"/>
            <p:cNvSpPr>
              <a:spLocks/>
            </p:cNvSpPr>
            <p:nvPr/>
          </p:nvSpPr>
          <p:spPr bwMode="auto">
            <a:xfrm>
              <a:off x="3264" y="783"/>
              <a:ext cx="192" cy="480"/>
            </a:xfrm>
            <a:prstGeom prst="leftBrace">
              <a:avLst>
                <a:gd name="adj1" fmla="val 20833"/>
                <a:gd name="adj2" fmla="val 50000"/>
              </a:avLst>
            </a:prstGeom>
            <a:noFill/>
            <a:ln w="38100">
              <a:solidFill>
                <a:schemeClr val="tx1"/>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6157" name="Text Box 29"/>
            <p:cNvSpPr txBox="1">
              <a:spLocks noChangeArrowheads="1"/>
            </p:cNvSpPr>
            <p:nvPr/>
          </p:nvSpPr>
          <p:spPr bwMode="auto">
            <a:xfrm>
              <a:off x="2448" y="879"/>
              <a:ext cx="78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Timeout</a:t>
              </a:r>
            </a:p>
          </p:txBody>
        </p:sp>
      </p:grpSp>
    </p:spTree>
    <p:extLst>
      <p:ext uri="{BB962C8B-B14F-4D97-AF65-F5344CB8AC3E}">
        <p14:creationId xmlns:p14="http://schemas.microsoft.com/office/powerpoint/2010/main" val="33189772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9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9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9299">
                                            <p:txEl>
                                              <p:pRg st="2" end="2"/>
                                            </p:txEl>
                                          </p:spTgt>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1079300"/>
                                        </p:tgtEl>
                                        <p:attrNameLst>
                                          <p:attrName>style.visibility</p:attrName>
                                        </p:attrNameLst>
                                      </p:cBhvr>
                                      <p:to>
                                        <p:strVal val="visible"/>
                                      </p:to>
                                    </p:set>
                                    <p:animEffect transition="in" filter="wipe(up)">
                                      <p:cBhvr>
                                        <p:cTn id="15" dur="500"/>
                                        <p:tgtEl>
                                          <p:spTgt spid="10793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79299">
                                            <p:txEl>
                                              <p:pRg st="3" end="3"/>
                                            </p:txEl>
                                          </p:spTgt>
                                        </p:tgtEl>
                                        <p:attrNameLst>
                                          <p:attrName>style.visibility</p:attrName>
                                        </p:attrNameLst>
                                      </p:cBhvr>
                                      <p:to>
                                        <p:strVal val="visible"/>
                                      </p:to>
                                    </p:set>
                                  </p:childTnLst>
                                </p:cTn>
                              </p:par>
                              <p:par>
                                <p:cTn id="20" presetID="22" presetClass="entr" presetSubtype="1" fill="hold" nodeType="withEffect">
                                  <p:stCondLst>
                                    <p:cond delay="0"/>
                                  </p:stCondLst>
                                  <p:childTnLst>
                                    <p:set>
                                      <p:cBhvr>
                                        <p:cTn id="21" dur="1" fill="hold">
                                          <p:stCondLst>
                                            <p:cond delay="0"/>
                                          </p:stCondLst>
                                        </p:cTn>
                                        <p:tgtEl>
                                          <p:spTgt spid="1079311"/>
                                        </p:tgtEl>
                                        <p:attrNameLst>
                                          <p:attrName>style.visibility</p:attrName>
                                        </p:attrNameLst>
                                      </p:cBhvr>
                                      <p:to>
                                        <p:strVal val="visible"/>
                                      </p:to>
                                    </p:set>
                                    <p:animEffect transition="in" filter="wipe(up)">
                                      <p:cBhvr>
                                        <p:cTn id="22" dur="500"/>
                                        <p:tgtEl>
                                          <p:spTgt spid="1079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929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929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929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929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9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29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5105400"/>
          </a:xfrm>
        </p:spPr>
        <p:txBody>
          <a:bodyPr>
            <a:normAutofit/>
          </a:bodyPr>
          <a:lstStyle/>
          <a:p>
            <a:r>
              <a:rPr lang="en-US" dirty="0" smtClean="0"/>
              <a:t>Amazon:</a:t>
            </a:r>
          </a:p>
          <a:p>
            <a:pPr lvl="1"/>
            <a:r>
              <a:rPr lang="en-US" dirty="0" smtClean="0"/>
              <a:t>Key: </a:t>
            </a:r>
            <a:r>
              <a:rPr lang="en-US" dirty="0" err="1" smtClean="0"/>
              <a:t>customerID</a:t>
            </a:r>
            <a:endParaRPr lang="en-US" dirty="0" smtClean="0"/>
          </a:p>
          <a:p>
            <a:pPr lvl="1"/>
            <a:r>
              <a:rPr lang="en-US" dirty="0" smtClean="0"/>
              <a:t>Value: customer profile (e.g., buying history, credit card, ..)</a:t>
            </a:r>
          </a:p>
          <a:p>
            <a:endParaRPr lang="en-US" dirty="0" smtClean="0"/>
          </a:p>
          <a:p>
            <a:r>
              <a:rPr lang="en-US" dirty="0" smtClean="0"/>
              <a:t>Facebook, Twitter:</a:t>
            </a:r>
          </a:p>
          <a:p>
            <a:pPr lvl="1"/>
            <a:r>
              <a:rPr lang="en-US" dirty="0" smtClean="0"/>
              <a:t>Key: </a:t>
            </a:r>
            <a:r>
              <a:rPr lang="en-US" dirty="0" err="1" smtClean="0"/>
              <a:t>UserID</a:t>
            </a:r>
            <a:r>
              <a:rPr lang="en-US" dirty="0" smtClean="0"/>
              <a:t> </a:t>
            </a:r>
          </a:p>
          <a:p>
            <a:pPr lvl="1"/>
            <a:r>
              <a:rPr lang="en-US" dirty="0" smtClean="0"/>
              <a:t>Value: user profile (e.g., posting history, photos, friends, …)</a:t>
            </a:r>
          </a:p>
          <a:p>
            <a:pPr marL="457200" lvl="1" indent="0">
              <a:buNone/>
            </a:pPr>
            <a:r>
              <a:rPr lang="en-US" dirty="0" smtClean="0"/>
              <a:t>			</a:t>
            </a:r>
          </a:p>
          <a:p>
            <a:r>
              <a:rPr lang="en-US" dirty="0" err="1" smtClean="0"/>
              <a:t>iCloud</a:t>
            </a:r>
            <a:r>
              <a:rPr lang="en-US" dirty="0" smtClean="0"/>
              <a:t>/iTunes:</a:t>
            </a:r>
          </a:p>
          <a:p>
            <a:pPr lvl="1"/>
            <a:r>
              <a:rPr lang="en-US" dirty="0" smtClean="0"/>
              <a:t>Key: Movie/song name</a:t>
            </a:r>
          </a:p>
          <a:p>
            <a:pPr lvl="1"/>
            <a:r>
              <a:rPr lang="en-US" dirty="0" smtClean="0"/>
              <a:t>Value: Movie, Song</a:t>
            </a:r>
          </a:p>
        </p:txBody>
      </p:sp>
      <p:pic>
        <p:nvPicPr>
          <p:cNvPr id="4" name="Picture 3"/>
          <p:cNvPicPr>
            <a:picLocks noChangeAspect="1"/>
          </p:cNvPicPr>
          <p:nvPr/>
        </p:nvPicPr>
        <p:blipFill>
          <a:blip r:embed="rId2">
            <a:clrChange>
              <a:clrFrom>
                <a:srgbClr val="FEFEFE"/>
              </a:clrFrom>
              <a:clrTo>
                <a:srgbClr val="FEFEFE">
                  <a:alpha val="0"/>
                </a:srgbClr>
              </a:clrTo>
            </a:clrChange>
          </a:blip>
          <a:stretch>
            <a:fillRect/>
          </a:stretch>
        </p:blipFill>
        <p:spPr>
          <a:xfrm>
            <a:off x="3657600" y="152400"/>
            <a:ext cx="2209800" cy="2209800"/>
          </a:xfrm>
          <a:prstGeom prst="rect">
            <a:avLst/>
          </a:prstGeom>
        </p:spPr>
      </p:pic>
      <p:sp>
        <p:nvSpPr>
          <p:cNvPr id="2" name="Title 1"/>
          <p:cNvSpPr>
            <a:spLocks noGrp="1"/>
          </p:cNvSpPr>
          <p:nvPr>
            <p:ph type="title"/>
          </p:nvPr>
        </p:nvSpPr>
        <p:spPr/>
        <p:txBody>
          <a:bodyPr/>
          <a:lstStyle/>
          <a:p>
            <a:r>
              <a:rPr lang="en-US" dirty="0" smtClean="0"/>
              <a:t>Key Values: Examples </a:t>
            </a:r>
            <a:endParaRPr lang="en-US" dirty="0"/>
          </a:p>
        </p:txBody>
      </p:sp>
      <p:grpSp>
        <p:nvGrpSpPr>
          <p:cNvPr id="5" name="Group 4"/>
          <p:cNvGrpSpPr/>
          <p:nvPr/>
        </p:nvGrpSpPr>
        <p:grpSpPr>
          <a:xfrm>
            <a:off x="4076700" y="2234976"/>
            <a:ext cx="2324100" cy="1117824"/>
            <a:chOff x="3619500" y="2234976"/>
            <a:chExt cx="2324100" cy="1117824"/>
          </a:xfrm>
        </p:grpSpPr>
        <p:pic>
          <p:nvPicPr>
            <p:cNvPr id="6" name="Picture 5"/>
            <p:cNvPicPr>
              <a:picLocks noChangeAspect="1"/>
            </p:cNvPicPr>
            <p:nvPr/>
          </p:nvPicPr>
          <p:blipFill>
            <a:blip r:embed="rId3"/>
            <a:stretch>
              <a:fillRect/>
            </a:stretch>
          </p:blipFill>
          <p:spPr>
            <a:xfrm>
              <a:off x="4800600" y="2234976"/>
              <a:ext cx="1143000" cy="1117824"/>
            </a:xfrm>
            <a:prstGeom prst="rect">
              <a:avLst/>
            </a:prstGeom>
          </p:spPr>
        </p:pic>
        <p:pic>
          <p:nvPicPr>
            <p:cNvPr id="7" name="Picture 6"/>
            <p:cNvPicPr>
              <a:picLocks noChangeAspect="1"/>
            </p:cNvPicPr>
            <p:nvPr/>
          </p:nvPicPr>
          <p:blipFill>
            <a:blip r:embed="rId4"/>
            <a:stretch>
              <a:fillRect/>
            </a:stretch>
          </p:blipFill>
          <p:spPr>
            <a:xfrm>
              <a:off x="3619500" y="2247900"/>
              <a:ext cx="1104900" cy="1104900"/>
            </a:xfrm>
            <a:prstGeom prst="rect">
              <a:avLst/>
            </a:prstGeom>
          </p:spPr>
        </p:pic>
      </p:grpSp>
      <p:grpSp>
        <p:nvGrpSpPr>
          <p:cNvPr id="10" name="Group 9"/>
          <p:cNvGrpSpPr/>
          <p:nvPr/>
        </p:nvGrpSpPr>
        <p:grpSpPr>
          <a:xfrm>
            <a:off x="4015295" y="3911600"/>
            <a:ext cx="2283905" cy="1041400"/>
            <a:chOff x="3558095" y="3733800"/>
            <a:chExt cx="2283905" cy="1041400"/>
          </a:xfrm>
        </p:grpSpPr>
        <p:pic>
          <p:nvPicPr>
            <p:cNvPr id="8" name="Picture 7"/>
            <p:cNvPicPr>
              <a:picLocks noChangeAspect="1"/>
            </p:cNvPicPr>
            <p:nvPr/>
          </p:nvPicPr>
          <p:blipFill>
            <a:blip r:embed="rId5"/>
            <a:stretch>
              <a:fillRect/>
            </a:stretch>
          </p:blipFill>
          <p:spPr>
            <a:xfrm>
              <a:off x="3558095" y="3797300"/>
              <a:ext cx="1242505" cy="927100"/>
            </a:xfrm>
            <a:prstGeom prst="rect">
              <a:avLst/>
            </a:prstGeom>
          </p:spPr>
        </p:pic>
        <p:pic>
          <p:nvPicPr>
            <p:cNvPr id="9" name="Picture 8"/>
            <p:cNvPicPr>
              <a:picLocks noChangeAspect="1"/>
            </p:cNvPicPr>
            <p:nvPr/>
          </p:nvPicPr>
          <p:blipFill>
            <a:blip r:embed="rId6"/>
            <a:stretch>
              <a:fillRect/>
            </a:stretch>
          </p:blipFill>
          <p:spPr>
            <a:xfrm>
              <a:off x="4800600" y="3733800"/>
              <a:ext cx="1041400" cy="1041400"/>
            </a:xfrm>
            <a:prstGeom prst="rect">
              <a:avLst/>
            </a:prstGeom>
          </p:spPr>
        </p:pic>
      </p:grpSp>
    </p:spTree>
    <p:extLst>
      <p:ext uri="{BB962C8B-B14F-4D97-AF65-F5344CB8AC3E}">
        <p14:creationId xmlns:p14="http://schemas.microsoft.com/office/powerpoint/2010/main" val="391432089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smtClean="0"/>
              <a:t>storage systems in real life</a:t>
            </a:r>
            <a:endParaRPr lang="en-US" dirty="0"/>
          </a:p>
        </p:txBody>
      </p:sp>
      <p:sp>
        <p:nvSpPr>
          <p:cNvPr id="3" name="Content Placeholder 2"/>
          <p:cNvSpPr>
            <a:spLocks noGrp="1"/>
          </p:cNvSpPr>
          <p:nvPr>
            <p:ph idx="1"/>
          </p:nvPr>
        </p:nvSpPr>
        <p:spPr>
          <a:xfrm>
            <a:off x="152400" y="838200"/>
            <a:ext cx="8839200" cy="5715000"/>
          </a:xfrm>
        </p:spPr>
        <p:txBody>
          <a:bodyPr>
            <a:normAutofit fontScale="92500" lnSpcReduction="10000"/>
          </a:bodyPr>
          <a:lstStyle/>
          <a:p>
            <a:r>
              <a:rPr lang="en-US" b="1" dirty="0" smtClean="0"/>
              <a:t>Amazon</a:t>
            </a:r>
          </a:p>
          <a:p>
            <a:pPr lvl="1"/>
            <a:r>
              <a:rPr lang="en-US" dirty="0" err="1" smtClean="0"/>
              <a:t>DynamoDB</a:t>
            </a:r>
            <a:r>
              <a:rPr lang="en-US" dirty="0" smtClean="0"/>
              <a:t>: internal key value store used to power </a:t>
            </a:r>
            <a:r>
              <a:rPr lang="en-US" dirty="0" err="1" smtClean="0"/>
              <a:t>Amazon.com</a:t>
            </a:r>
            <a:r>
              <a:rPr lang="en-US" dirty="0" smtClean="0"/>
              <a:t> (shopping cart)</a:t>
            </a:r>
          </a:p>
          <a:p>
            <a:pPr lvl="1"/>
            <a:r>
              <a:rPr lang="en-US" dirty="0" smtClean="0"/>
              <a:t>Simple Storage System (S3)</a:t>
            </a:r>
          </a:p>
          <a:p>
            <a:pPr lvl="2"/>
            <a:endParaRPr lang="en-US" dirty="0" smtClean="0"/>
          </a:p>
          <a:p>
            <a:r>
              <a:rPr lang="en-US" b="1" dirty="0" err="1" smtClean="0"/>
              <a:t>BigTable</a:t>
            </a:r>
            <a:r>
              <a:rPr lang="en-US" b="1" dirty="0" smtClean="0"/>
              <a:t>/</a:t>
            </a:r>
            <a:r>
              <a:rPr lang="en-US" b="1" dirty="0" err="1" smtClean="0"/>
              <a:t>HBase</a:t>
            </a:r>
            <a:r>
              <a:rPr lang="en-US" b="1" dirty="0" smtClean="0"/>
              <a:t>/</a:t>
            </a:r>
            <a:r>
              <a:rPr lang="en-US" b="1" dirty="0" err="1" smtClean="0"/>
              <a:t>Hypertable</a:t>
            </a:r>
            <a:r>
              <a:rPr lang="en-US" b="1" dirty="0" smtClean="0"/>
              <a:t>: </a:t>
            </a:r>
            <a:r>
              <a:rPr lang="en-US" dirty="0" smtClean="0"/>
              <a:t>distributed, </a:t>
            </a:r>
            <a:r>
              <a:rPr lang="en-US" dirty="0"/>
              <a:t>scalable </a:t>
            </a:r>
            <a:r>
              <a:rPr lang="en-US" dirty="0" smtClean="0"/>
              <a:t>data storage</a:t>
            </a:r>
          </a:p>
          <a:p>
            <a:pPr lvl="2"/>
            <a:endParaRPr lang="en-US" dirty="0" smtClean="0"/>
          </a:p>
          <a:p>
            <a:r>
              <a:rPr lang="en-US" b="1" dirty="0" smtClean="0"/>
              <a:t>Cassandra</a:t>
            </a:r>
            <a:r>
              <a:rPr lang="en-US" dirty="0"/>
              <a:t>: “distributed data management system” (developed by Facebook</a:t>
            </a:r>
            <a:r>
              <a:rPr lang="en-US" dirty="0" smtClean="0"/>
              <a:t>)</a:t>
            </a:r>
          </a:p>
          <a:p>
            <a:pPr lvl="4"/>
            <a:endParaRPr lang="en-US" dirty="0"/>
          </a:p>
          <a:p>
            <a:r>
              <a:rPr lang="en-US" b="1" dirty="0" err="1" smtClean="0"/>
              <a:t>Memcached</a:t>
            </a:r>
            <a:r>
              <a:rPr lang="en-US" b="1" dirty="0"/>
              <a:t>:</a:t>
            </a:r>
            <a:r>
              <a:rPr lang="en-US" dirty="0"/>
              <a:t> in-memory key-value store for small chunks of arbitrary data (strings, objects) </a:t>
            </a:r>
          </a:p>
          <a:p>
            <a:pPr lvl="3"/>
            <a:endParaRPr lang="en-US" dirty="0" smtClean="0"/>
          </a:p>
          <a:p>
            <a:r>
              <a:rPr lang="en-US" b="1" dirty="0" err="1" smtClean="0"/>
              <a:t>eDonkey</a:t>
            </a:r>
            <a:r>
              <a:rPr lang="en-US" b="1" dirty="0" smtClean="0"/>
              <a:t>/</a:t>
            </a:r>
            <a:r>
              <a:rPr lang="en-US" b="1" dirty="0" err="1" smtClean="0"/>
              <a:t>eMule</a:t>
            </a:r>
            <a:r>
              <a:rPr lang="en-US" b="1" dirty="0" smtClean="0"/>
              <a:t>:</a:t>
            </a:r>
            <a:r>
              <a:rPr lang="en-US" dirty="0" smtClean="0"/>
              <a:t> peer-to-peer sharing system</a:t>
            </a:r>
          </a:p>
          <a:p>
            <a:pPr lvl="2"/>
            <a:endParaRPr lang="en-US" dirty="0" smtClean="0"/>
          </a:p>
          <a:p>
            <a:r>
              <a:rPr lang="en-US" dirty="0" smtClean="0"/>
              <a:t>…</a:t>
            </a:r>
          </a:p>
        </p:txBody>
      </p:sp>
    </p:spTree>
    <p:extLst>
      <p:ext uri="{BB962C8B-B14F-4D97-AF65-F5344CB8AC3E}">
        <p14:creationId xmlns:p14="http://schemas.microsoft.com/office/powerpoint/2010/main" val="2160469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Store</a:t>
            </a:r>
            <a:endParaRPr lang="en-US" dirty="0"/>
          </a:p>
        </p:txBody>
      </p:sp>
      <p:sp>
        <p:nvSpPr>
          <p:cNvPr id="3" name="Content Placeholder 2"/>
          <p:cNvSpPr>
            <a:spLocks noGrp="1"/>
          </p:cNvSpPr>
          <p:nvPr>
            <p:ph idx="1"/>
          </p:nvPr>
        </p:nvSpPr>
        <p:spPr>
          <a:xfrm>
            <a:off x="381000" y="914400"/>
            <a:ext cx="8382000" cy="1524000"/>
          </a:xfrm>
        </p:spPr>
        <p:txBody>
          <a:bodyPr/>
          <a:lstStyle/>
          <a:p>
            <a:r>
              <a:rPr lang="en-US" dirty="0" smtClean="0"/>
              <a:t>Also called Distributed </a:t>
            </a:r>
            <a:r>
              <a:rPr lang="en-US" dirty="0"/>
              <a:t>H</a:t>
            </a:r>
            <a:r>
              <a:rPr lang="en-US" dirty="0" smtClean="0"/>
              <a:t>ash Tables (DHT)</a:t>
            </a:r>
          </a:p>
          <a:p>
            <a:pPr>
              <a:lnSpc>
                <a:spcPct val="100000"/>
              </a:lnSpc>
            </a:pPr>
            <a:r>
              <a:rPr lang="en-US" dirty="0" smtClean="0"/>
              <a:t>Main idea: </a:t>
            </a:r>
            <a:r>
              <a:rPr lang="en-US" dirty="0" smtClean="0">
                <a:solidFill>
                  <a:srgbClr val="FF0000"/>
                </a:solidFill>
              </a:rPr>
              <a:t>partition</a:t>
            </a:r>
            <a:r>
              <a:rPr lang="en-US" dirty="0" smtClean="0"/>
              <a:t> set of key-values across many machines</a:t>
            </a:r>
          </a:p>
          <a:p>
            <a:pPr marL="0" indent="0">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a:p>
          <a:p>
            <a:pPr>
              <a:buNone/>
            </a:pPr>
            <a:endParaRPr lang="en-US" dirty="0" smtClean="0"/>
          </a:p>
        </p:txBody>
      </p:sp>
      <p:grpSp>
        <p:nvGrpSpPr>
          <p:cNvPr id="98" name="Group 97"/>
          <p:cNvGrpSpPr/>
          <p:nvPr/>
        </p:nvGrpSpPr>
        <p:grpSpPr>
          <a:xfrm>
            <a:off x="6781800" y="2379821"/>
            <a:ext cx="533400" cy="1753394"/>
            <a:chOff x="7010400" y="1600200"/>
            <a:chExt cx="533400" cy="1753394"/>
          </a:xfrm>
        </p:grpSpPr>
        <p:sp>
          <p:nvSpPr>
            <p:cNvPr id="5" name="Rectangle 4"/>
            <p:cNvSpPr/>
            <p:nvPr/>
          </p:nvSpPr>
          <p:spPr bwMode="auto">
            <a:xfrm>
              <a:off x="7010400" y="1600200"/>
              <a:ext cx="533400" cy="17526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7" name="Straight Connector 6"/>
            <p:cNvCxnSpPr>
              <a:stCxn id="5" idx="0"/>
              <a:endCxn id="5" idx="2"/>
            </p:cNvCxnSpPr>
            <p:nvPr/>
          </p:nvCxnSpPr>
          <p:spPr bwMode="auto">
            <a:xfrm rot="16200000" flipH="1">
              <a:off x="6400800" y="2476500"/>
              <a:ext cx="17526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 name="Straight Connector 7"/>
            <p:cNvCxnSpPr/>
            <p:nvPr/>
          </p:nvCxnSpPr>
          <p:spPr bwMode="auto">
            <a:xfrm>
              <a:off x="7010400" y="1676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1" name="Straight Connector 10"/>
            <p:cNvCxnSpPr/>
            <p:nvPr/>
          </p:nvCxnSpPr>
          <p:spPr bwMode="auto">
            <a:xfrm>
              <a:off x="7010400" y="1752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 name="Straight Connector 11"/>
            <p:cNvCxnSpPr/>
            <p:nvPr/>
          </p:nvCxnSpPr>
          <p:spPr bwMode="auto">
            <a:xfrm>
              <a:off x="7010400" y="1828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3" name="Straight Connector 12"/>
            <p:cNvCxnSpPr/>
            <p:nvPr/>
          </p:nvCxnSpPr>
          <p:spPr bwMode="auto">
            <a:xfrm>
              <a:off x="7010400" y="1905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4" name="Straight Connector 13"/>
            <p:cNvCxnSpPr/>
            <p:nvPr/>
          </p:nvCxnSpPr>
          <p:spPr bwMode="auto">
            <a:xfrm>
              <a:off x="7010400" y="19796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 name="Straight Connector 14"/>
            <p:cNvCxnSpPr/>
            <p:nvPr/>
          </p:nvCxnSpPr>
          <p:spPr bwMode="auto">
            <a:xfrm>
              <a:off x="7010400" y="2057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6" name="Straight Connector 15"/>
            <p:cNvCxnSpPr/>
            <p:nvPr/>
          </p:nvCxnSpPr>
          <p:spPr bwMode="auto">
            <a:xfrm>
              <a:off x="7010400" y="2133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7" name="Straight Connector 16"/>
            <p:cNvCxnSpPr/>
            <p:nvPr/>
          </p:nvCxnSpPr>
          <p:spPr bwMode="auto">
            <a:xfrm>
              <a:off x="7010400" y="2209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7010400" y="2286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7010400" y="23606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7010400" y="2438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7010400" y="2514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7010400" y="2590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3" name="Straight Connector 22"/>
            <p:cNvCxnSpPr/>
            <p:nvPr/>
          </p:nvCxnSpPr>
          <p:spPr bwMode="auto">
            <a:xfrm>
              <a:off x="7010400" y="2667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4" name="Straight Connector 23"/>
            <p:cNvCxnSpPr/>
            <p:nvPr/>
          </p:nvCxnSpPr>
          <p:spPr bwMode="auto">
            <a:xfrm>
              <a:off x="7010400" y="27416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5" name="Straight Connector 24"/>
            <p:cNvCxnSpPr/>
            <p:nvPr/>
          </p:nvCxnSpPr>
          <p:spPr bwMode="auto">
            <a:xfrm>
              <a:off x="7010400" y="2819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6" name="Straight Connector 25"/>
            <p:cNvCxnSpPr/>
            <p:nvPr/>
          </p:nvCxnSpPr>
          <p:spPr bwMode="auto">
            <a:xfrm>
              <a:off x="7010400" y="2895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7" name="Straight Connector 26"/>
            <p:cNvCxnSpPr/>
            <p:nvPr/>
          </p:nvCxnSpPr>
          <p:spPr bwMode="auto">
            <a:xfrm>
              <a:off x="7010400" y="2971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9" name="Straight Connector 28"/>
            <p:cNvCxnSpPr/>
            <p:nvPr/>
          </p:nvCxnSpPr>
          <p:spPr bwMode="auto">
            <a:xfrm>
              <a:off x="7010400" y="32750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pic>
        <p:nvPicPr>
          <p:cNvPr id="30" name="Picture 29"/>
          <p:cNvPicPr>
            <a:picLocks noChangeAspect="1"/>
          </p:cNvPicPr>
          <p:nvPr/>
        </p:nvPicPr>
        <p:blipFill>
          <a:blip r:embed="rId2"/>
          <a:stretch>
            <a:fillRect/>
          </a:stretch>
        </p:blipFill>
        <p:spPr>
          <a:xfrm>
            <a:off x="1752600" y="4742815"/>
            <a:ext cx="685800" cy="685800"/>
          </a:xfrm>
          <a:prstGeom prst="rect">
            <a:avLst/>
          </a:prstGeom>
        </p:spPr>
      </p:pic>
      <p:pic>
        <p:nvPicPr>
          <p:cNvPr id="32" name="Picture 31"/>
          <p:cNvPicPr>
            <a:picLocks noChangeAspect="1"/>
          </p:cNvPicPr>
          <p:nvPr/>
        </p:nvPicPr>
        <p:blipFill>
          <a:blip r:embed="rId2"/>
          <a:stretch>
            <a:fillRect/>
          </a:stretch>
        </p:blipFill>
        <p:spPr>
          <a:xfrm>
            <a:off x="3200400" y="4742815"/>
            <a:ext cx="685800" cy="685800"/>
          </a:xfrm>
          <a:prstGeom prst="rect">
            <a:avLst/>
          </a:prstGeom>
        </p:spPr>
      </p:pic>
      <p:pic>
        <p:nvPicPr>
          <p:cNvPr id="34" name="Picture 33"/>
          <p:cNvPicPr>
            <a:picLocks noChangeAspect="1"/>
          </p:cNvPicPr>
          <p:nvPr/>
        </p:nvPicPr>
        <p:blipFill>
          <a:blip r:embed="rId2"/>
          <a:stretch>
            <a:fillRect/>
          </a:stretch>
        </p:blipFill>
        <p:spPr>
          <a:xfrm>
            <a:off x="4495800" y="4742815"/>
            <a:ext cx="685800" cy="685800"/>
          </a:xfrm>
          <a:prstGeom prst="rect">
            <a:avLst/>
          </a:prstGeom>
        </p:spPr>
      </p:pic>
      <p:pic>
        <p:nvPicPr>
          <p:cNvPr id="36" name="Picture 35"/>
          <p:cNvPicPr>
            <a:picLocks noChangeAspect="1"/>
          </p:cNvPicPr>
          <p:nvPr/>
        </p:nvPicPr>
        <p:blipFill>
          <a:blip r:embed="rId2"/>
          <a:stretch>
            <a:fillRect/>
          </a:stretch>
        </p:blipFill>
        <p:spPr>
          <a:xfrm>
            <a:off x="6477000" y="4742021"/>
            <a:ext cx="685800" cy="685800"/>
          </a:xfrm>
          <a:prstGeom prst="rect">
            <a:avLst/>
          </a:prstGeom>
        </p:spPr>
      </p:pic>
      <p:grpSp>
        <p:nvGrpSpPr>
          <p:cNvPr id="102" name="Group 101"/>
          <p:cNvGrpSpPr/>
          <p:nvPr/>
        </p:nvGrpSpPr>
        <p:grpSpPr>
          <a:xfrm>
            <a:off x="6248400" y="4437221"/>
            <a:ext cx="533400" cy="381794"/>
            <a:chOff x="6477000" y="3657600"/>
            <a:chExt cx="533400" cy="381794"/>
          </a:xfrm>
        </p:grpSpPr>
        <p:sp>
          <p:nvSpPr>
            <p:cNvPr id="78" name="Rectangle 77"/>
            <p:cNvSpPr/>
            <p:nvPr/>
          </p:nvSpPr>
          <p:spPr bwMode="auto">
            <a:xfrm>
              <a:off x="6477000" y="3657600"/>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79" name="Straight Connector 78"/>
            <p:cNvCxnSpPr>
              <a:stCxn id="78" idx="0"/>
              <a:endCxn id="78" idx="2"/>
            </p:cNvCxnSpPr>
            <p:nvPr/>
          </p:nvCxnSpPr>
          <p:spPr bwMode="auto">
            <a:xfrm rot="16200000" flipH="1">
              <a:off x="6553200" y="3848100"/>
              <a:ext cx="3810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0" name="Straight Connector 79"/>
            <p:cNvCxnSpPr/>
            <p:nvPr/>
          </p:nvCxnSpPr>
          <p:spPr bwMode="auto">
            <a:xfrm>
              <a:off x="6477000" y="3733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1" name="Straight Connector 80"/>
            <p:cNvCxnSpPr/>
            <p:nvPr/>
          </p:nvCxnSpPr>
          <p:spPr bwMode="auto">
            <a:xfrm>
              <a:off x="6477000" y="3810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6477000" y="38862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64770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grpSp>
        <p:nvGrpSpPr>
          <p:cNvPr id="99" name="Group 98"/>
          <p:cNvGrpSpPr/>
          <p:nvPr/>
        </p:nvGrpSpPr>
        <p:grpSpPr>
          <a:xfrm>
            <a:off x="1524000" y="4436427"/>
            <a:ext cx="533400" cy="381000"/>
            <a:chOff x="1752600" y="3656806"/>
            <a:chExt cx="533400" cy="381000"/>
          </a:xfrm>
        </p:grpSpPr>
        <p:sp>
          <p:nvSpPr>
            <p:cNvPr id="60" name="Rectangle 59"/>
            <p:cNvSpPr/>
            <p:nvPr/>
          </p:nvSpPr>
          <p:spPr bwMode="auto">
            <a:xfrm>
              <a:off x="1752600" y="3656806"/>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2" name="Straight Connector 61"/>
            <p:cNvCxnSpPr/>
            <p:nvPr/>
          </p:nvCxnSpPr>
          <p:spPr bwMode="auto">
            <a:xfrm>
              <a:off x="1752600" y="3733006"/>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63" name="Straight Connector 62"/>
            <p:cNvCxnSpPr/>
            <p:nvPr/>
          </p:nvCxnSpPr>
          <p:spPr bwMode="auto">
            <a:xfrm>
              <a:off x="1752600" y="3809206"/>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885406"/>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657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grpSp>
        <p:nvGrpSpPr>
          <p:cNvPr id="100" name="Group 99"/>
          <p:cNvGrpSpPr/>
          <p:nvPr/>
        </p:nvGrpSpPr>
        <p:grpSpPr>
          <a:xfrm>
            <a:off x="2971800" y="4437221"/>
            <a:ext cx="533400" cy="381000"/>
            <a:chOff x="3200400" y="3657600"/>
            <a:chExt cx="533400" cy="381000"/>
          </a:xfrm>
        </p:grpSpPr>
        <p:sp>
          <p:nvSpPr>
            <p:cNvPr id="66" name="Rectangle 65"/>
            <p:cNvSpPr/>
            <p:nvPr/>
          </p:nvSpPr>
          <p:spPr bwMode="auto">
            <a:xfrm>
              <a:off x="3200400" y="3657600"/>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8" name="Straight Connector 67"/>
            <p:cNvCxnSpPr/>
            <p:nvPr/>
          </p:nvCxnSpPr>
          <p:spPr bwMode="auto">
            <a:xfrm>
              <a:off x="3200400" y="3733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69" name="Straight Connector 68"/>
            <p:cNvCxnSpPr/>
            <p:nvPr/>
          </p:nvCxnSpPr>
          <p:spPr bwMode="auto">
            <a:xfrm>
              <a:off x="3200400" y="3810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0" name="Straight Connector 69"/>
            <p:cNvCxnSpPr/>
            <p:nvPr/>
          </p:nvCxnSpPr>
          <p:spPr bwMode="auto">
            <a:xfrm>
              <a:off x="3200400" y="38862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1" name="Straight Connector 70"/>
            <p:cNvCxnSpPr/>
            <p:nvPr/>
          </p:nvCxnSpPr>
          <p:spPr bwMode="auto">
            <a:xfrm>
              <a:off x="3200400" y="3658394"/>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32004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grpSp>
        <p:nvGrpSpPr>
          <p:cNvPr id="101" name="Group 100"/>
          <p:cNvGrpSpPr/>
          <p:nvPr/>
        </p:nvGrpSpPr>
        <p:grpSpPr>
          <a:xfrm>
            <a:off x="4267200" y="4437221"/>
            <a:ext cx="533400" cy="381794"/>
            <a:chOff x="4495800" y="3657600"/>
            <a:chExt cx="533400" cy="381794"/>
          </a:xfrm>
        </p:grpSpPr>
        <p:sp>
          <p:nvSpPr>
            <p:cNvPr id="72" name="Rectangle 71"/>
            <p:cNvSpPr/>
            <p:nvPr/>
          </p:nvSpPr>
          <p:spPr bwMode="auto">
            <a:xfrm>
              <a:off x="4495800" y="3657600"/>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73" name="Straight Connector 72"/>
            <p:cNvCxnSpPr>
              <a:stCxn id="72" idx="0"/>
              <a:endCxn id="72" idx="2"/>
            </p:cNvCxnSpPr>
            <p:nvPr/>
          </p:nvCxnSpPr>
          <p:spPr bwMode="auto">
            <a:xfrm rot="16200000" flipH="1">
              <a:off x="4572000" y="3848100"/>
              <a:ext cx="3810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4" name="Straight Connector 73"/>
            <p:cNvCxnSpPr/>
            <p:nvPr/>
          </p:nvCxnSpPr>
          <p:spPr bwMode="auto">
            <a:xfrm>
              <a:off x="4495800" y="3733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5" name="Straight Connector 74"/>
            <p:cNvCxnSpPr/>
            <p:nvPr/>
          </p:nvCxnSpPr>
          <p:spPr bwMode="auto">
            <a:xfrm>
              <a:off x="4495800" y="3810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6" name="Straight Connector 75"/>
            <p:cNvCxnSpPr/>
            <p:nvPr/>
          </p:nvCxnSpPr>
          <p:spPr bwMode="auto">
            <a:xfrm>
              <a:off x="4495800" y="38862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7" name="Straight Connector 76"/>
            <p:cNvCxnSpPr/>
            <p:nvPr/>
          </p:nvCxnSpPr>
          <p:spPr bwMode="auto">
            <a:xfrm>
              <a:off x="4495800" y="3658394"/>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44958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sp>
        <p:nvSpPr>
          <p:cNvPr id="88" name="Left Brace 87"/>
          <p:cNvSpPr/>
          <p:nvPr/>
        </p:nvSpPr>
        <p:spPr bwMode="auto">
          <a:xfrm>
            <a:off x="6629400" y="2379821"/>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89" name="Left Brace 88"/>
          <p:cNvSpPr/>
          <p:nvPr/>
        </p:nvSpPr>
        <p:spPr bwMode="auto">
          <a:xfrm>
            <a:off x="6629400" y="2760821"/>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90" name="Left Brace 89"/>
          <p:cNvSpPr/>
          <p:nvPr/>
        </p:nvSpPr>
        <p:spPr bwMode="auto">
          <a:xfrm>
            <a:off x="6629400" y="3141821"/>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91" name="Left Brace 90"/>
          <p:cNvSpPr/>
          <p:nvPr/>
        </p:nvSpPr>
        <p:spPr bwMode="auto">
          <a:xfrm>
            <a:off x="6629400" y="3751421"/>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92" name="TextBox 91"/>
          <p:cNvSpPr txBox="1"/>
          <p:nvPr/>
        </p:nvSpPr>
        <p:spPr>
          <a:xfrm>
            <a:off x="6688721" y="2133600"/>
            <a:ext cx="778879" cy="276999"/>
          </a:xfrm>
          <a:prstGeom prst="rect">
            <a:avLst/>
          </a:prstGeom>
          <a:noFill/>
        </p:spPr>
        <p:txBody>
          <a:bodyPr wrap="none" rtlCol="0">
            <a:spAutoFit/>
          </a:bodyPr>
          <a:lstStyle/>
          <a:p>
            <a:r>
              <a:rPr lang="en-US" sz="1200" dirty="0" smtClean="0">
                <a:latin typeface="Arial Narrow"/>
                <a:cs typeface="Arial Narrow"/>
              </a:rPr>
              <a:t>key, value</a:t>
            </a:r>
          </a:p>
        </p:txBody>
      </p:sp>
      <p:sp>
        <p:nvSpPr>
          <p:cNvPr id="93" name="Freeform 92"/>
          <p:cNvSpPr/>
          <p:nvPr/>
        </p:nvSpPr>
        <p:spPr bwMode="auto">
          <a:xfrm>
            <a:off x="1816100" y="2595721"/>
            <a:ext cx="4762500" cy="16764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94" name="Freeform 93"/>
          <p:cNvSpPr/>
          <p:nvPr/>
        </p:nvSpPr>
        <p:spPr bwMode="auto">
          <a:xfrm>
            <a:off x="3276600" y="2989421"/>
            <a:ext cx="3276600" cy="12954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95" name="Freeform 94"/>
          <p:cNvSpPr/>
          <p:nvPr/>
        </p:nvSpPr>
        <p:spPr bwMode="auto">
          <a:xfrm>
            <a:off x="4572000" y="3370421"/>
            <a:ext cx="1981200" cy="9144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96" name="Freeform 95"/>
          <p:cNvSpPr/>
          <p:nvPr/>
        </p:nvSpPr>
        <p:spPr bwMode="auto">
          <a:xfrm>
            <a:off x="6477000" y="3980021"/>
            <a:ext cx="152400" cy="3048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103" name="TextBox 102"/>
          <p:cNvSpPr txBox="1"/>
          <p:nvPr/>
        </p:nvSpPr>
        <p:spPr>
          <a:xfrm>
            <a:off x="5486400" y="4665821"/>
            <a:ext cx="492443" cy="461665"/>
          </a:xfrm>
          <a:prstGeom prst="rect">
            <a:avLst/>
          </a:prstGeom>
          <a:noFill/>
        </p:spPr>
        <p:txBody>
          <a:bodyPr wrap="none" rtlCol="0">
            <a:spAutoFit/>
          </a:bodyPr>
          <a:lstStyle/>
          <a:p>
            <a:r>
              <a:rPr lang="en-US" dirty="0" smtClean="0">
                <a:latin typeface="Helvetica"/>
                <a:cs typeface="Helvetica"/>
              </a:rPr>
              <a:t>…</a:t>
            </a:r>
          </a:p>
        </p:txBody>
      </p:sp>
    </p:spTree>
    <p:extLst>
      <p:ext uri="{BB962C8B-B14F-4D97-AF65-F5344CB8AC3E}">
        <p14:creationId xmlns:p14="http://schemas.microsoft.com/office/powerpoint/2010/main" val="13507875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grpId="0"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wipe(up)">
                                      <p:cBhvr>
                                        <p:cTn id="18" dur="500"/>
                                        <p:tgtEl>
                                          <p:spTgt spid="93"/>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99"/>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wipe(up)">
                                      <p:cBhvr>
                                        <p:cTn id="28" dur="500"/>
                                        <p:tgtEl>
                                          <p:spTgt spid="94"/>
                                        </p:tgtEl>
                                      </p:cBhvr>
                                    </p:animEffec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0"/>
                                          </p:stCondLst>
                                        </p:cTn>
                                        <p:tgtEl>
                                          <p:spTgt spid="100"/>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up)">
                                      <p:cBhvr>
                                        <p:cTn id="38" dur="500"/>
                                        <p:tgtEl>
                                          <p:spTgt spid="95"/>
                                        </p:tgtEl>
                                      </p:cBhvr>
                                    </p:animEffect>
                                  </p:childTnLst>
                                </p:cTn>
                              </p:par>
                            </p:childTnLst>
                          </p:cTn>
                        </p:par>
                        <p:par>
                          <p:cTn id="39" fill="hold">
                            <p:stCondLst>
                              <p:cond delay="1500"/>
                            </p:stCondLst>
                            <p:childTnLst>
                              <p:par>
                                <p:cTn id="40" presetID="1" presetClass="entr" presetSubtype="0" fill="hold" nodeType="afterEffect">
                                  <p:stCondLst>
                                    <p:cond delay="0"/>
                                  </p:stCondLst>
                                  <p:childTnLst>
                                    <p:set>
                                      <p:cBhvr>
                                        <p:cTn id="41" dur="1" fill="hold">
                                          <p:stCondLst>
                                            <p:cond delay="0"/>
                                          </p:stCondLst>
                                        </p:cTn>
                                        <p:tgtEl>
                                          <p:spTgt spid="101"/>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wipe(up)">
                                      <p:cBhvr>
                                        <p:cTn id="48" dur="500"/>
                                        <p:tgtEl>
                                          <p:spTgt spid="96"/>
                                        </p:tgtEl>
                                      </p:cBhvr>
                                    </p:animEffect>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8" grpId="0" animBg="1"/>
      <p:bldP spid="89" grpId="0" animBg="1"/>
      <p:bldP spid="90" grpId="0" animBg="1"/>
      <p:bldP spid="91" grpId="0" animBg="1"/>
      <p:bldP spid="93" grpId="0" animBg="1"/>
      <p:bldP spid="94" grpId="0" animBg="1"/>
      <p:bldP spid="95" grpId="0" animBg="1"/>
      <p:bldP spid="96"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381000" y="2057400"/>
            <a:ext cx="8153400" cy="4495800"/>
          </a:xfrm>
        </p:spPr>
        <p:txBody>
          <a:bodyPr>
            <a:normAutofit/>
          </a:bodyPr>
          <a:lstStyle/>
          <a:p>
            <a:r>
              <a:rPr lang="en-US" b="1" dirty="0" smtClean="0"/>
              <a:t>Scalability: </a:t>
            </a:r>
          </a:p>
          <a:p>
            <a:pPr lvl="1"/>
            <a:r>
              <a:rPr lang="en-US" dirty="0"/>
              <a:t>N</a:t>
            </a:r>
            <a:r>
              <a:rPr lang="en-US" dirty="0" smtClean="0"/>
              <a:t>eed to scale to thousands of machines </a:t>
            </a:r>
          </a:p>
          <a:p>
            <a:pPr lvl="1"/>
            <a:r>
              <a:rPr lang="en-US" dirty="0" smtClean="0"/>
              <a:t>Need to allow easy addition of new machines</a:t>
            </a:r>
          </a:p>
          <a:p>
            <a:r>
              <a:rPr lang="en-US" b="1" dirty="0"/>
              <a:t>Fault Tolerance: </a:t>
            </a:r>
            <a:r>
              <a:rPr lang="en-US" dirty="0"/>
              <a:t>handle machine failures without losing data  and without degradation in performance</a:t>
            </a:r>
          </a:p>
          <a:p>
            <a:r>
              <a:rPr lang="en-US" b="1" dirty="0" smtClean="0"/>
              <a:t>Consistency: </a:t>
            </a:r>
            <a:r>
              <a:rPr lang="en-US" dirty="0" smtClean="0"/>
              <a:t>maintain data consistency in face of node failures and message losses </a:t>
            </a:r>
          </a:p>
          <a:p>
            <a:r>
              <a:rPr lang="en-US" b="1" dirty="0" smtClean="0"/>
              <a:t>Heterogeneity</a:t>
            </a:r>
            <a:r>
              <a:rPr lang="en-US" dirty="0" smtClean="0"/>
              <a:t> (if deployed as peer-to-peer systems):</a:t>
            </a:r>
          </a:p>
          <a:p>
            <a:pPr lvl="1">
              <a:lnSpc>
                <a:spcPct val="80000"/>
              </a:lnSpc>
            </a:pPr>
            <a:r>
              <a:rPr lang="en-US" dirty="0" smtClean="0"/>
              <a:t>Latency: 1ms to 1000ms</a:t>
            </a:r>
          </a:p>
          <a:p>
            <a:pPr lvl="1">
              <a:lnSpc>
                <a:spcPct val="80000"/>
              </a:lnSpc>
            </a:pPr>
            <a:r>
              <a:rPr lang="en-US" dirty="0" smtClean="0"/>
              <a:t>Bandwidth: 32Kb/s to 100Mb/s</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981200" y="1220788"/>
            <a:ext cx="685800" cy="685800"/>
          </a:xfrm>
          <a:prstGeom prst="rect">
            <a:avLst/>
          </a:prstGeom>
        </p:spPr>
      </p:pic>
      <p:pic>
        <p:nvPicPr>
          <p:cNvPr id="5" name="Picture 4"/>
          <p:cNvPicPr>
            <a:picLocks noChangeAspect="1"/>
          </p:cNvPicPr>
          <p:nvPr/>
        </p:nvPicPr>
        <p:blipFill>
          <a:blip r:embed="rId2"/>
          <a:stretch>
            <a:fillRect/>
          </a:stretch>
        </p:blipFill>
        <p:spPr>
          <a:xfrm>
            <a:off x="3429000" y="1220788"/>
            <a:ext cx="685800" cy="685800"/>
          </a:xfrm>
          <a:prstGeom prst="rect">
            <a:avLst/>
          </a:prstGeom>
        </p:spPr>
      </p:pic>
      <p:pic>
        <p:nvPicPr>
          <p:cNvPr id="6" name="Picture 5"/>
          <p:cNvPicPr>
            <a:picLocks noChangeAspect="1"/>
          </p:cNvPicPr>
          <p:nvPr/>
        </p:nvPicPr>
        <p:blipFill>
          <a:blip r:embed="rId2"/>
          <a:stretch>
            <a:fillRect/>
          </a:stretch>
        </p:blipFill>
        <p:spPr>
          <a:xfrm>
            <a:off x="4724400" y="1220788"/>
            <a:ext cx="685800" cy="685800"/>
          </a:xfrm>
          <a:prstGeom prst="rect">
            <a:avLst/>
          </a:prstGeom>
        </p:spPr>
      </p:pic>
      <p:pic>
        <p:nvPicPr>
          <p:cNvPr id="7" name="Picture 6"/>
          <p:cNvPicPr>
            <a:picLocks noChangeAspect="1"/>
          </p:cNvPicPr>
          <p:nvPr/>
        </p:nvPicPr>
        <p:blipFill>
          <a:blip r:embed="rId2"/>
          <a:stretch>
            <a:fillRect/>
          </a:stretch>
        </p:blipFill>
        <p:spPr>
          <a:xfrm>
            <a:off x="6705600" y="1219994"/>
            <a:ext cx="685800" cy="685800"/>
          </a:xfrm>
          <a:prstGeom prst="rect">
            <a:avLst/>
          </a:prstGeom>
        </p:spPr>
      </p:pic>
      <p:grpSp>
        <p:nvGrpSpPr>
          <p:cNvPr id="8" name="Group 7"/>
          <p:cNvGrpSpPr/>
          <p:nvPr/>
        </p:nvGrpSpPr>
        <p:grpSpPr>
          <a:xfrm>
            <a:off x="6477000" y="915194"/>
            <a:ext cx="533400" cy="381794"/>
            <a:chOff x="6477000" y="3657600"/>
            <a:chExt cx="533400" cy="381794"/>
          </a:xfrm>
          <a:solidFill>
            <a:srgbClr val="FFFFAA"/>
          </a:solidFill>
        </p:grpSpPr>
        <p:sp>
          <p:nvSpPr>
            <p:cNvPr id="9" name="Rectangle 8"/>
            <p:cNvSpPr/>
            <p:nvPr/>
          </p:nvSpPr>
          <p:spPr bwMode="auto">
            <a:xfrm>
              <a:off x="6477000" y="3657600"/>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0" name="Straight Connector 9"/>
            <p:cNvCxnSpPr>
              <a:stCxn id="9" idx="0"/>
              <a:endCxn id="9" idx="2"/>
            </p:cNvCxnSpPr>
            <p:nvPr/>
          </p:nvCxnSpPr>
          <p:spPr bwMode="auto">
            <a:xfrm rot="16200000" flipH="1">
              <a:off x="6553200" y="3848100"/>
              <a:ext cx="381000" cy="1588"/>
            </a:xfrm>
            <a:prstGeom prst="line">
              <a:avLst/>
            </a:prstGeom>
            <a:grpFill/>
            <a:ln w="12700" cap="flat" cmpd="sng" algn="ctr">
              <a:solidFill>
                <a:schemeClr val="tx1"/>
              </a:solidFill>
              <a:prstDash val="solid"/>
              <a:round/>
              <a:headEnd type="none" w="med" len="med"/>
              <a:tailEnd type="none"/>
            </a:ln>
            <a:effectLst/>
          </p:spPr>
        </p:cxnSp>
        <p:cxnSp>
          <p:nvCxnSpPr>
            <p:cNvPr id="11" name="Straight Connector 10"/>
            <p:cNvCxnSpPr/>
            <p:nvPr/>
          </p:nvCxnSpPr>
          <p:spPr bwMode="auto">
            <a:xfrm>
              <a:off x="6477000" y="37338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2" name="Straight Connector 11"/>
            <p:cNvCxnSpPr/>
            <p:nvPr/>
          </p:nvCxnSpPr>
          <p:spPr bwMode="auto">
            <a:xfrm>
              <a:off x="6477000" y="38100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 name="Straight Connector 12"/>
            <p:cNvCxnSpPr/>
            <p:nvPr/>
          </p:nvCxnSpPr>
          <p:spPr bwMode="auto">
            <a:xfrm>
              <a:off x="6477000" y="38862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4" name="Straight Connector 13"/>
            <p:cNvCxnSpPr/>
            <p:nvPr/>
          </p:nvCxnSpPr>
          <p:spPr bwMode="auto">
            <a:xfrm>
              <a:off x="64770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5" name="Group 14"/>
          <p:cNvGrpSpPr/>
          <p:nvPr/>
        </p:nvGrpSpPr>
        <p:grpSpPr>
          <a:xfrm>
            <a:off x="1752600" y="914400"/>
            <a:ext cx="533400" cy="381794"/>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23" name="Group 22"/>
          <p:cNvGrpSpPr/>
          <p:nvPr/>
        </p:nvGrpSpPr>
        <p:grpSpPr>
          <a:xfrm>
            <a:off x="3200400" y="915194"/>
            <a:ext cx="533400" cy="381794"/>
            <a:chOff x="3200400" y="3657600"/>
            <a:chExt cx="533400" cy="381794"/>
          </a:xfrm>
          <a:solidFill>
            <a:srgbClr val="FFFFAA"/>
          </a:solidFill>
        </p:grpSpPr>
        <p:sp>
          <p:nvSpPr>
            <p:cNvPr id="24" name="Rectangle 23"/>
            <p:cNvSpPr/>
            <p:nvPr/>
          </p:nvSpPr>
          <p:spPr bwMode="auto">
            <a:xfrm>
              <a:off x="3200400" y="3657600"/>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25" name="Straight Connector 24"/>
            <p:cNvCxnSpPr>
              <a:stCxn id="24" idx="0"/>
              <a:endCxn id="24" idx="2"/>
            </p:cNvCxnSpPr>
            <p:nvPr/>
          </p:nvCxnSpPr>
          <p:spPr bwMode="auto">
            <a:xfrm rot="16200000" flipH="1">
              <a:off x="3276600" y="3848100"/>
              <a:ext cx="381000" cy="1588"/>
            </a:xfrm>
            <a:prstGeom prst="line">
              <a:avLst/>
            </a:prstGeom>
            <a:grpFill/>
            <a:ln w="12700" cap="flat" cmpd="sng" algn="ctr">
              <a:solidFill>
                <a:schemeClr val="tx1"/>
              </a:solidFill>
              <a:prstDash val="solid"/>
              <a:round/>
              <a:headEnd type="none" w="med" len="med"/>
              <a:tailEnd type="none"/>
            </a:ln>
            <a:effectLst/>
          </p:spPr>
        </p:cxnSp>
        <p:cxnSp>
          <p:nvCxnSpPr>
            <p:cNvPr id="26" name="Straight Connector 25"/>
            <p:cNvCxnSpPr/>
            <p:nvPr/>
          </p:nvCxnSpPr>
          <p:spPr bwMode="auto">
            <a:xfrm>
              <a:off x="3200400" y="37338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7" name="Straight Connector 26"/>
            <p:cNvCxnSpPr/>
            <p:nvPr/>
          </p:nvCxnSpPr>
          <p:spPr bwMode="auto">
            <a:xfrm>
              <a:off x="3200400" y="38100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8" name="Straight Connector 27"/>
            <p:cNvCxnSpPr/>
            <p:nvPr/>
          </p:nvCxnSpPr>
          <p:spPr bwMode="auto">
            <a:xfrm>
              <a:off x="3200400" y="38862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9" name="Straight Connector 28"/>
            <p:cNvCxnSpPr/>
            <p:nvPr/>
          </p:nvCxnSpPr>
          <p:spPr bwMode="auto">
            <a:xfrm>
              <a:off x="3200400" y="3658394"/>
              <a:ext cx="533400" cy="1588"/>
            </a:xfrm>
            <a:prstGeom prst="line">
              <a:avLst/>
            </a:prstGeom>
            <a:grpFill/>
            <a:ln w="12700" cap="flat" cmpd="sng" algn="ctr">
              <a:solidFill>
                <a:schemeClr val="tx1"/>
              </a:solidFill>
              <a:prstDash val="solid"/>
              <a:round/>
              <a:headEnd type="none" w="med" len="med"/>
              <a:tailEnd type="none"/>
            </a:ln>
            <a:effectLst/>
          </p:spPr>
        </p:cxnSp>
        <p:cxnSp>
          <p:nvCxnSpPr>
            <p:cNvPr id="30" name="Straight Connector 29"/>
            <p:cNvCxnSpPr/>
            <p:nvPr/>
          </p:nvCxnSpPr>
          <p:spPr bwMode="auto">
            <a:xfrm>
              <a:off x="32004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31" name="Group 30"/>
          <p:cNvGrpSpPr/>
          <p:nvPr/>
        </p:nvGrpSpPr>
        <p:grpSpPr>
          <a:xfrm>
            <a:off x="4495800" y="915194"/>
            <a:ext cx="533400" cy="381794"/>
            <a:chOff x="4495800" y="3657600"/>
            <a:chExt cx="533400" cy="381794"/>
          </a:xfrm>
          <a:solidFill>
            <a:srgbClr val="FFFFAA"/>
          </a:solidFill>
        </p:grpSpPr>
        <p:sp>
          <p:nvSpPr>
            <p:cNvPr id="32" name="Rectangle 31"/>
            <p:cNvSpPr/>
            <p:nvPr/>
          </p:nvSpPr>
          <p:spPr bwMode="auto">
            <a:xfrm>
              <a:off x="4495800" y="3657600"/>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33" name="Straight Connector 32"/>
            <p:cNvCxnSpPr>
              <a:stCxn id="32" idx="0"/>
              <a:endCxn id="32" idx="2"/>
            </p:cNvCxnSpPr>
            <p:nvPr/>
          </p:nvCxnSpPr>
          <p:spPr bwMode="auto">
            <a:xfrm rot="16200000" flipH="1">
              <a:off x="4572000" y="3848100"/>
              <a:ext cx="381000" cy="1588"/>
            </a:xfrm>
            <a:prstGeom prst="line">
              <a:avLst/>
            </a:prstGeom>
            <a:grpFill/>
            <a:ln w="12700" cap="flat" cmpd="sng" algn="ctr">
              <a:solidFill>
                <a:schemeClr val="tx1"/>
              </a:solidFill>
              <a:prstDash val="solid"/>
              <a:round/>
              <a:headEnd type="none" w="med" len="med"/>
              <a:tailEnd type="none"/>
            </a:ln>
            <a:effectLst/>
          </p:spPr>
        </p:cxnSp>
        <p:cxnSp>
          <p:nvCxnSpPr>
            <p:cNvPr id="34" name="Straight Connector 33"/>
            <p:cNvCxnSpPr/>
            <p:nvPr/>
          </p:nvCxnSpPr>
          <p:spPr bwMode="auto">
            <a:xfrm>
              <a:off x="4495800" y="3733800"/>
              <a:ext cx="533400" cy="1588"/>
            </a:xfrm>
            <a:prstGeom prst="line">
              <a:avLst/>
            </a:prstGeom>
            <a:grpFill/>
            <a:ln w="12700" cap="flat" cmpd="sng" algn="ctr">
              <a:solidFill>
                <a:schemeClr val="tx1"/>
              </a:solidFill>
              <a:prstDash val="solid"/>
              <a:round/>
              <a:headEnd type="none" w="med" len="med"/>
              <a:tailEnd type="none"/>
            </a:ln>
            <a:effectLst/>
          </p:spPr>
        </p:cxnSp>
        <p:cxnSp>
          <p:nvCxnSpPr>
            <p:cNvPr id="35" name="Straight Connector 34"/>
            <p:cNvCxnSpPr/>
            <p:nvPr/>
          </p:nvCxnSpPr>
          <p:spPr bwMode="auto">
            <a:xfrm>
              <a:off x="4495800" y="3810000"/>
              <a:ext cx="533400" cy="1588"/>
            </a:xfrm>
            <a:prstGeom prst="line">
              <a:avLst/>
            </a:prstGeom>
            <a:grpFill/>
            <a:ln w="12700" cap="flat" cmpd="sng" algn="ctr">
              <a:solidFill>
                <a:schemeClr val="tx1"/>
              </a:solidFill>
              <a:prstDash val="solid"/>
              <a:round/>
              <a:headEnd type="none" w="med" len="med"/>
              <a:tailEnd type="none"/>
            </a:ln>
            <a:effectLst/>
          </p:spPr>
        </p:cxnSp>
        <p:cxnSp>
          <p:nvCxnSpPr>
            <p:cNvPr id="36" name="Straight Connector 35"/>
            <p:cNvCxnSpPr/>
            <p:nvPr/>
          </p:nvCxnSpPr>
          <p:spPr bwMode="auto">
            <a:xfrm>
              <a:off x="4495800" y="3886200"/>
              <a:ext cx="533400" cy="1588"/>
            </a:xfrm>
            <a:prstGeom prst="line">
              <a:avLst/>
            </a:prstGeom>
            <a:grpFill/>
            <a:ln w="12700" cap="flat" cmpd="sng" algn="ctr">
              <a:solidFill>
                <a:schemeClr val="tx1"/>
              </a:solidFill>
              <a:prstDash val="solid"/>
              <a:round/>
              <a:headEnd type="none" w="med" len="med"/>
              <a:tailEnd type="none"/>
            </a:ln>
            <a:effectLst/>
          </p:spPr>
        </p:cxnSp>
        <p:cxnSp>
          <p:nvCxnSpPr>
            <p:cNvPr id="37" name="Straight Connector 36"/>
            <p:cNvCxnSpPr/>
            <p:nvPr/>
          </p:nvCxnSpPr>
          <p:spPr bwMode="auto">
            <a:xfrm>
              <a:off x="4495800" y="3658394"/>
              <a:ext cx="533400" cy="1588"/>
            </a:xfrm>
            <a:prstGeom prst="line">
              <a:avLst/>
            </a:prstGeom>
            <a:grpFill/>
            <a:ln w="12700" cap="flat" cmpd="sng" algn="ctr">
              <a:solidFill>
                <a:schemeClr val="tx1"/>
              </a:solidFill>
              <a:prstDash val="solid"/>
              <a:round/>
              <a:headEnd type="none" w="med" len="med"/>
              <a:tailEnd type="none"/>
            </a:ln>
            <a:effectLst/>
          </p:spPr>
        </p:cxnSp>
        <p:cxnSp>
          <p:nvCxnSpPr>
            <p:cNvPr id="38" name="Straight Connector 37"/>
            <p:cNvCxnSpPr/>
            <p:nvPr/>
          </p:nvCxnSpPr>
          <p:spPr bwMode="auto">
            <a:xfrm>
              <a:off x="44958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5715000" y="1143794"/>
            <a:ext cx="492443" cy="461665"/>
          </a:xfrm>
          <a:prstGeom prst="rect">
            <a:avLst/>
          </a:prstGeom>
          <a:noFill/>
        </p:spPr>
        <p:txBody>
          <a:bodyPr wrap="none" rtlCol="0">
            <a:spAutoFit/>
          </a:bodyPr>
          <a:lstStyle/>
          <a:p>
            <a:r>
              <a:rPr lang="en-US" dirty="0" smtClean="0">
                <a:latin typeface="Helvetica"/>
                <a:cs typeface="Helvetica"/>
              </a:rPr>
              <a:t>…</a:t>
            </a:r>
          </a:p>
        </p:txBody>
      </p:sp>
      <p:grpSp>
        <p:nvGrpSpPr>
          <p:cNvPr id="47" name="Group 46"/>
          <p:cNvGrpSpPr/>
          <p:nvPr/>
        </p:nvGrpSpPr>
        <p:grpSpPr>
          <a:xfrm>
            <a:off x="3276600" y="914400"/>
            <a:ext cx="762001" cy="762000"/>
            <a:chOff x="3505199" y="2971800"/>
            <a:chExt cx="762001" cy="762000"/>
          </a:xfrm>
        </p:grpSpPr>
        <p:cxnSp>
          <p:nvCxnSpPr>
            <p:cNvPr id="41" name="Straight Connector 40"/>
            <p:cNvCxnSpPr/>
            <p:nvPr/>
          </p:nvCxnSpPr>
          <p:spPr bwMode="auto">
            <a:xfrm>
              <a:off x="3505200" y="3048000"/>
              <a:ext cx="762000" cy="685800"/>
            </a:xfrm>
            <a:prstGeom prst="line">
              <a:avLst/>
            </a:prstGeom>
            <a:solidFill>
              <a:schemeClr val="bg1"/>
            </a:solidFill>
            <a:ln w="50800" cap="flat" cmpd="sng" algn="ctr">
              <a:solidFill>
                <a:srgbClr val="FF0000"/>
              </a:solidFill>
              <a:prstDash val="solid"/>
              <a:round/>
              <a:headEnd type="none" w="med" len="med"/>
              <a:tailEnd type="none"/>
            </a:ln>
            <a:effectLst/>
          </p:spPr>
        </p:cxnSp>
        <p:cxnSp>
          <p:nvCxnSpPr>
            <p:cNvPr id="46" name="Straight Connector 45"/>
            <p:cNvCxnSpPr/>
            <p:nvPr/>
          </p:nvCxnSpPr>
          <p:spPr bwMode="auto">
            <a:xfrm rot="5400000">
              <a:off x="3467099" y="3009900"/>
              <a:ext cx="762000" cy="685800"/>
            </a:xfrm>
            <a:prstGeom prst="line">
              <a:avLst/>
            </a:prstGeom>
            <a:solidFill>
              <a:schemeClr val="bg1"/>
            </a:solidFill>
            <a:ln w="50800" cap="flat" cmpd="sng" algn="ctr">
              <a:solidFill>
                <a:srgbClr val="FF0000"/>
              </a:solidFill>
              <a:prstDash val="solid"/>
              <a:round/>
              <a:headEnd type="none" w="med" len="med"/>
              <a:tailEnd type="none"/>
            </a:ln>
            <a:effectLst/>
          </p:spPr>
        </p:cxnSp>
      </p:grpSp>
    </p:spTree>
    <p:extLst>
      <p:ext uri="{BB962C8B-B14F-4D97-AF65-F5344CB8AC3E}">
        <p14:creationId xmlns:p14="http://schemas.microsoft.com/office/powerpoint/2010/main" val="37470541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Questions</a:t>
            </a:r>
            <a:endParaRPr lang="en-US" dirty="0"/>
          </a:p>
        </p:txBody>
      </p:sp>
      <p:sp>
        <p:nvSpPr>
          <p:cNvPr id="3" name="Content Placeholder 2"/>
          <p:cNvSpPr>
            <a:spLocks noGrp="1"/>
          </p:cNvSpPr>
          <p:nvPr>
            <p:ph idx="1"/>
          </p:nvPr>
        </p:nvSpPr>
        <p:spPr>
          <a:xfrm>
            <a:off x="533400" y="914400"/>
            <a:ext cx="8458200" cy="5105400"/>
          </a:xfrm>
        </p:spPr>
        <p:txBody>
          <a:bodyPr/>
          <a:lstStyle/>
          <a:p>
            <a:r>
              <a:rPr lang="en-US" b="1" dirty="0"/>
              <a:t>p</a:t>
            </a:r>
            <a:r>
              <a:rPr lang="en-US" b="1" dirty="0" smtClean="0"/>
              <a:t>ut(key, value)</a:t>
            </a:r>
            <a:r>
              <a:rPr lang="en-US" dirty="0" smtClean="0"/>
              <a:t>: </a:t>
            </a:r>
          </a:p>
          <a:p>
            <a:pPr lvl="1"/>
            <a:r>
              <a:rPr lang="en-US" dirty="0" smtClean="0">
                <a:solidFill>
                  <a:srgbClr val="FF0000"/>
                </a:solidFill>
              </a:rPr>
              <a:t>where</a:t>
            </a:r>
            <a:r>
              <a:rPr lang="en-US" dirty="0" smtClean="0"/>
              <a:t> do you store a new (key, value) tuple?</a:t>
            </a:r>
            <a:endParaRPr lang="en-US" b="1" dirty="0" smtClean="0"/>
          </a:p>
          <a:p>
            <a:r>
              <a:rPr lang="en-US" b="1" dirty="0"/>
              <a:t>g</a:t>
            </a:r>
            <a:r>
              <a:rPr lang="en-US" b="1" dirty="0" smtClean="0"/>
              <a:t>et(key)</a:t>
            </a:r>
            <a:r>
              <a:rPr lang="en-US" dirty="0" smtClean="0"/>
              <a:t>: </a:t>
            </a:r>
          </a:p>
          <a:p>
            <a:pPr lvl="1"/>
            <a:r>
              <a:rPr lang="en-US" dirty="0" smtClean="0">
                <a:solidFill>
                  <a:srgbClr val="FF0000"/>
                </a:solidFill>
              </a:rPr>
              <a:t>where</a:t>
            </a:r>
            <a:r>
              <a:rPr lang="en-US" dirty="0" smtClean="0"/>
              <a:t> is the value associated with a given “key” stored?</a:t>
            </a:r>
          </a:p>
          <a:p>
            <a:endParaRPr lang="en-US" dirty="0"/>
          </a:p>
          <a:p>
            <a:r>
              <a:rPr lang="en-US" dirty="0" smtClean="0"/>
              <a:t>And, do the above while providing </a:t>
            </a:r>
          </a:p>
          <a:p>
            <a:pPr lvl="1"/>
            <a:r>
              <a:rPr lang="en-US" dirty="0" smtClean="0"/>
              <a:t>Scalability</a:t>
            </a:r>
          </a:p>
          <a:p>
            <a:pPr lvl="1"/>
            <a:r>
              <a:rPr lang="en-US" dirty="0"/>
              <a:t>Fault Tolerance</a:t>
            </a:r>
          </a:p>
          <a:p>
            <a:pPr lvl="1"/>
            <a:r>
              <a:rPr lang="en-US" dirty="0" smtClean="0"/>
              <a:t>Consistency</a:t>
            </a:r>
          </a:p>
          <a:p>
            <a:pPr lvl="1"/>
            <a:endParaRPr lang="en-US" dirty="0"/>
          </a:p>
          <a:p>
            <a:endParaRPr lang="en-US" dirty="0" smtClean="0"/>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1621938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C8D2-E4C5-1147-8FE5-EABCBF35F8D5}"/>
              </a:ext>
            </a:extLst>
          </p:cNvPr>
          <p:cNvSpPr>
            <a:spLocks noGrp="1"/>
          </p:cNvSpPr>
          <p:nvPr>
            <p:ph type="title"/>
          </p:nvPr>
        </p:nvSpPr>
        <p:spPr/>
        <p:txBody>
          <a:bodyPr/>
          <a:lstStyle/>
          <a:p>
            <a:r>
              <a:rPr lang="en-US" smtClean="0"/>
              <a:t>How to solve the “where?”</a:t>
            </a:r>
            <a:endParaRPr lang="en-US" dirty="0"/>
          </a:p>
        </p:txBody>
      </p:sp>
      <p:sp>
        <p:nvSpPr>
          <p:cNvPr id="3" name="Content Placeholder 2">
            <a:extLst>
              <a:ext uri="{FF2B5EF4-FFF2-40B4-BE49-F238E27FC236}">
                <a16:creationId xmlns:a16="http://schemas.microsoft.com/office/drawing/2014/main" id="{734650A7-9C1F-0647-841E-46951DBF1DE5}"/>
              </a:ext>
            </a:extLst>
          </p:cNvPr>
          <p:cNvSpPr>
            <a:spLocks noGrp="1"/>
          </p:cNvSpPr>
          <p:nvPr>
            <p:ph idx="1"/>
          </p:nvPr>
        </p:nvSpPr>
        <p:spPr/>
        <p:txBody>
          <a:bodyPr/>
          <a:lstStyle/>
          <a:p>
            <a:r>
              <a:rPr lang="en-US" dirty="0" smtClean="0"/>
              <a:t>Hashing</a:t>
            </a:r>
          </a:p>
          <a:p>
            <a:pPr lvl="1"/>
            <a:r>
              <a:rPr lang="en-US" dirty="0" smtClean="0"/>
              <a:t>But what if you don’t know who are all the nodes that are participating?</a:t>
            </a:r>
          </a:p>
          <a:p>
            <a:pPr lvl="1"/>
            <a:r>
              <a:rPr lang="en-US" dirty="0" smtClean="0"/>
              <a:t>Perhaps they come and go …</a:t>
            </a:r>
          </a:p>
          <a:p>
            <a:pPr lvl="1"/>
            <a:r>
              <a:rPr lang="en-US" dirty="0" smtClean="0"/>
              <a:t>What if some keys are really popular?</a:t>
            </a:r>
          </a:p>
          <a:p>
            <a:pPr lvl="1"/>
            <a:r>
              <a:rPr lang="en-US" dirty="0" smtClean="0">
                <a:solidFill>
                  <a:srgbClr val="FF0000"/>
                </a:solidFill>
              </a:rPr>
              <a:t>More extended discussion – a bit later.</a:t>
            </a:r>
          </a:p>
          <a:p>
            <a:r>
              <a:rPr lang="en-US" dirty="0" smtClean="0"/>
              <a:t>Lookup</a:t>
            </a:r>
          </a:p>
          <a:p>
            <a:pPr lvl="1"/>
            <a:r>
              <a:rPr lang="en-US" dirty="0" smtClean="0"/>
              <a:t>Hmm, won’t this be a bottleneck and single point of failure?</a:t>
            </a:r>
            <a:endParaRPr lang="en-US" dirty="0"/>
          </a:p>
        </p:txBody>
      </p:sp>
    </p:spTree>
    <p:extLst>
      <p:ext uri="{BB962C8B-B14F-4D97-AF65-F5344CB8AC3E}">
        <p14:creationId xmlns:p14="http://schemas.microsoft.com/office/powerpoint/2010/main" val="2607443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Directory Architecture (put)</a:t>
            </a:r>
            <a:endParaRPr lang="en-US" dirty="0"/>
          </a:p>
        </p:txBody>
      </p:sp>
      <p:sp>
        <p:nvSpPr>
          <p:cNvPr id="3" name="Content Placeholder 2"/>
          <p:cNvSpPr>
            <a:spLocks noGrp="1"/>
          </p:cNvSpPr>
          <p:nvPr>
            <p:ph idx="1"/>
          </p:nvPr>
        </p:nvSpPr>
        <p:spPr>
          <a:xfrm>
            <a:off x="609600" y="838200"/>
            <a:ext cx="7924800" cy="1725665"/>
          </a:xfrm>
        </p:spPr>
        <p:txBody>
          <a:bodyPr/>
          <a:lstStyle/>
          <a:p>
            <a:pPr>
              <a:lnSpc>
                <a:spcPct val="100000"/>
              </a:lnSpc>
            </a:pPr>
            <a:r>
              <a:rPr lang="en-US" dirty="0"/>
              <a:t>Have a node maintain the mapping between </a:t>
            </a:r>
            <a:r>
              <a:rPr lang="en-US" b="1" dirty="0"/>
              <a:t>keys</a:t>
            </a:r>
            <a:r>
              <a:rPr lang="en-US" dirty="0"/>
              <a:t> and the </a:t>
            </a:r>
            <a:r>
              <a:rPr lang="en-US" b="1" dirty="0"/>
              <a:t>machines (nodes) </a:t>
            </a:r>
            <a:r>
              <a:rPr lang="en-US" dirty="0"/>
              <a:t>that store the </a:t>
            </a:r>
            <a:r>
              <a:rPr lang="en-US" b="1" dirty="0"/>
              <a:t>values</a:t>
            </a:r>
            <a:r>
              <a:rPr lang="en-US" dirty="0"/>
              <a:t> associated with the</a:t>
            </a:r>
            <a:r>
              <a:rPr lang="en-US" b="1" dirty="0"/>
              <a:t> keys</a:t>
            </a:r>
          </a:p>
          <a:p>
            <a:pPr>
              <a:lnSpc>
                <a:spcPct val="100000"/>
              </a:lnSpc>
            </a:pPr>
            <a:endParaRPr lang="en-US" b="1" dirty="0"/>
          </a:p>
        </p:txBody>
      </p:sp>
      <p:pic>
        <p:nvPicPr>
          <p:cNvPr id="4" name="Picture 3"/>
          <p:cNvPicPr>
            <a:picLocks noChangeAspect="1"/>
          </p:cNvPicPr>
          <p:nvPr/>
        </p:nvPicPr>
        <p:blipFill>
          <a:blip r:embed="rId2"/>
          <a:stretch>
            <a:fillRect/>
          </a:stretch>
        </p:blipFill>
        <p:spPr>
          <a:xfrm>
            <a:off x="1981200" y="5334000"/>
            <a:ext cx="685800" cy="685800"/>
          </a:xfrm>
          <a:prstGeom prst="rect">
            <a:avLst/>
          </a:prstGeom>
        </p:spPr>
      </p:pic>
      <p:pic>
        <p:nvPicPr>
          <p:cNvPr id="5" name="Picture 4"/>
          <p:cNvPicPr>
            <a:picLocks noChangeAspect="1"/>
          </p:cNvPicPr>
          <p:nvPr/>
        </p:nvPicPr>
        <p:blipFill>
          <a:blip r:embed="rId2"/>
          <a:stretch>
            <a:fillRect/>
          </a:stretch>
        </p:blipFill>
        <p:spPr>
          <a:xfrm>
            <a:off x="3429000" y="5334000"/>
            <a:ext cx="685800" cy="685800"/>
          </a:xfrm>
          <a:prstGeom prst="rect">
            <a:avLst/>
          </a:prstGeom>
        </p:spPr>
      </p:pic>
      <p:pic>
        <p:nvPicPr>
          <p:cNvPr id="6" name="Picture 5"/>
          <p:cNvPicPr>
            <a:picLocks noChangeAspect="1"/>
          </p:cNvPicPr>
          <p:nvPr/>
        </p:nvPicPr>
        <p:blipFill>
          <a:blip r:embed="rId2"/>
          <a:stretch>
            <a:fillRect/>
          </a:stretch>
        </p:blipFill>
        <p:spPr>
          <a:xfrm>
            <a:off x="4724400" y="5334000"/>
            <a:ext cx="685800" cy="685800"/>
          </a:xfrm>
          <a:prstGeom prst="rect">
            <a:avLst/>
          </a:prstGeom>
        </p:spPr>
      </p:pic>
      <p:pic>
        <p:nvPicPr>
          <p:cNvPr id="7" name="Picture 6"/>
          <p:cNvPicPr>
            <a:picLocks noChangeAspect="1"/>
          </p:cNvPicPr>
          <p:nvPr/>
        </p:nvPicPr>
        <p:blipFill>
          <a:blip r:embed="rId2"/>
          <a:stretch>
            <a:fillRect/>
          </a:stretch>
        </p:blipFill>
        <p:spPr>
          <a:xfrm>
            <a:off x="6705600" y="5333206"/>
            <a:ext cx="685800" cy="685800"/>
          </a:xfrm>
          <a:prstGeom prst="rect">
            <a:avLst/>
          </a:prstGeom>
        </p:spPr>
      </p:pic>
      <p:grpSp>
        <p:nvGrpSpPr>
          <p:cNvPr id="15" name="Group 14"/>
          <p:cNvGrpSpPr/>
          <p:nvPr/>
        </p:nvGrpSpPr>
        <p:grpSpPr>
          <a:xfrm>
            <a:off x="1219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5715000" y="5257006"/>
            <a:ext cx="492443" cy="461665"/>
          </a:xfrm>
          <a:prstGeom prst="rect">
            <a:avLst/>
          </a:prstGeom>
          <a:noFill/>
        </p:spPr>
        <p:txBody>
          <a:bodyPr wrap="none" rtlCol="0">
            <a:spAutoFit/>
          </a:bodyPr>
          <a:lstStyle/>
          <a:p>
            <a:r>
              <a:rPr lang="en-US" dirty="0" smtClean="0">
                <a:latin typeface="Helvetica"/>
                <a:cs typeface="Helvetica"/>
              </a:rPr>
              <a:t>…</a:t>
            </a:r>
          </a:p>
        </p:txBody>
      </p:sp>
      <p:pic>
        <p:nvPicPr>
          <p:cNvPr id="44" name="Picture 43"/>
          <p:cNvPicPr>
            <a:picLocks noChangeAspect="1"/>
          </p:cNvPicPr>
          <p:nvPr/>
        </p:nvPicPr>
        <p:blipFill>
          <a:blip r:embed="rId2"/>
          <a:stretch>
            <a:fillRect/>
          </a:stretch>
        </p:blipFill>
        <p:spPr>
          <a:xfrm>
            <a:off x="4800600" y="2743200"/>
            <a:ext cx="685800" cy="685800"/>
          </a:xfrm>
          <a:prstGeom prst="rect">
            <a:avLst/>
          </a:prstGeom>
        </p:spPr>
      </p:pic>
      <p:grpSp>
        <p:nvGrpSpPr>
          <p:cNvPr id="45" name="Group 44"/>
          <p:cNvGrpSpPr/>
          <p:nvPr/>
        </p:nvGrpSpPr>
        <p:grpSpPr>
          <a:xfrm>
            <a:off x="2667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4114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6096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2161671" y="5955268"/>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1</a:t>
            </a:r>
          </a:p>
        </p:txBody>
      </p:sp>
      <p:sp>
        <p:nvSpPr>
          <p:cNvPr id="70" name="TextBox 69"/>
          <p:cNvSpPr txBox="1"/>
          <p:nvPr/>
        </p:nvSpPr>
        <p:spPr>
          <a:xfrm>
            <a:off x="3581400"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2</a:t>
            </a:r>
          </a:p>
        </p:txBody>
      </p:sp>
      <p:sp>
        <p:nvSpPr>
          <p:cNvPr id="71" name="TextBox 70"/>
          <p:cNvSpPr txBox="1"/>
          <p:nvPr/>
        </p:nvSpPr>
        <p:spPr>
          <a:xfrm>
            <a:off x="4904871"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3</a:t>
            </a:r>
          </a:p>
        </p:txBody>
      </p:sp>
      <p:sp>
        <p:nvSpPr>
          <p:cNvPr id="72" name="TextBox 71"/>
          <p:cNvSpPr txBox="1"/>
          <p:nvPr/>
        </p:nvSpPr>
        <p:spPr>
          <a:xfrm>
            <a:off x="6809871" y="5943600"/>
            <a:ext cx="522536" cy="369332"/>
          </a:xfrm>
          <a:prstGeom prst="rect">
            <a:avLst/>
          </a:prstGeom>
          <a:noFill/>
        </p:spPr>
        <p:txBody>
          <a:bodyPr wrap="none" rtlCol="0">
            <a:spAutoFit/>
          </a:bodyPr>
          <a:lstStyle/>
          <a:p>
            <a:r>
              <a:rPr lang="en-US" sz="1800" b="0" dirty="0" smtClean="0">
                <a:latin typeface="Helvetica"/>
                <a:cs typeface="Helvetica"/>
              </a:rPr>
              <a:t>N</a:t>
            </a:r>
            <a:r>
              <a:rPr lang="en-US" sz="1800" b="0" baseline="-25000" dirty="0" smtClean="0">
                <a:latin typeface="Helvetica"/>
                <a:cs typeface="Helvetica"/>
              </a:rPr>
              <a:t>50</a:t>
            </a:r>
          </a:p>
        </p:txBody>
      </p:sp>
      <p:sp>
        <p:nvSpPr>
          <p:cNvPr id="73" name="TextBox 72"/>
          <p:cNvSpPr txBox="1"/>
          <p:nvPr/>
        </p:nvSpPr>
        <p:spPr>
          <a:xfrm>
            <a:off x="2667000" y="47668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74" name="TextBox 73"/>
          <p:cNvSpPr txBox="1"/>
          <p:nvPr/>
        </p:nvSpPr>
        <p:spPr>
          <a:xfrm>
            <a:off x="3216454" y="4766846"/>
            <a:ext cx="441146"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5</a:t>
            </a:r>
          </a:p>
        </p:txBody>
      </p:sp>
      <p:grpSp>
        <p:nvGrpSpPr>
          <p:cNvPr id="114" name="Group 113"/>
          <p:cNvGrpSpPr/>
          <p:nvPr/>
        </p:nvGrpSpPr>
        <p:grpSpPr>
          <a:xfrm>
            <a:off x="4114800" y="47668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V14</a:t>
              </a:r>
            </a:p>
          </p:txBody>
        </p:sp>
      </p:grpSp>
      <p:sp>
        <p:nvSpPr>
          <p:cNvPr id="77" name="TextBox 76"/>
          <p:cNvSpPr txBox="1"/>
          <p:nvPr/>
        </p:nvSpPr>
        <p:spPr>
          <a:xfrm>
            <a:off x="6019800" y="4766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78" name="TextBox 77"/>
          <p:cNvSpPr txBox="1"/>
          <p:nvPr/>
        </p:nvSpPr>
        <p:spPr>
          <a:xfrm>
            <a:off x="6575136" y="4766846"/>
            <a:ext cx="663864"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105</a:t>
            </a:r>
          </a:p>
        </p:txBody>
      </p:sp>
      <p:grpSp>
        <p:nvGrpSpPr>
          <p:cNvPr id="79" name="Group 78"/>
          <p:cNvGrpSpPr/>
          <p:nvPr/>
        </p:nvGrpSpPr>
        <p:grpSpPr>
          <a:xfrm>
            <a:off x="5486400" y="2590800"/>
            <a:ext cx="10668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81" name="Straight Connector 80"/>
            <p:cNvCxnSpPr>
              <a:stCxn id="80" idx="0"/>
              <a:endCxn id="8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5486400" y="27094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88" name="TextBox 87"/>
          <p:cNvSpPr txBox="1"/>
          <p:nvPr/>
        </p:nvSpPr>
        <p:spPr>
          <a:xfrm>
            <a:off x="6035854" y="2709446"/>
            <a:ext cx="453970" cy="338554"/>
          </a:xfrm>
          <a:prstGeom prst="rect">
            <a:avLst/>
          </a:prstGeom>
          <a:noFill/>
        </p:spPr>
        <p:txBody>
          <a:bodyPr wrap="none" rtlCol="0">
            <a:spAutoFit/>
          </a:bodyPr>
          <a:lstStyle/>
          <a:p>
            <a:r>
              <a:rPr lang="en-US" sz="1600" b="0" dirty="0" smtClean="0">
                <a:latin typeface="Helvetica"/>
                <a:cs typeface="Helvetica"/>
              </a:rPr>
              <a:t>N</a:t>
            </a:r>
            <a:r>
              <a:rPr lang="en-US" sz="1600" b="0" dirty="0">
                <a:latin typeface="Helvetica"/>
                <a:cs typeface="Helvetica"/>
              </a:rPr>
              <a:t>2</a:t>
            </a:r>
            <a:endParaRPr lang="en-US" sz="1600" b="0" dirty="0" smtClean="0">
              <a:latin typeface="Helvetica"/>
              <a:cs typeface="Helvetica"/>
            </a:endParaRPr>
          </a:p>
        </p:txBody>
      </p:sp>
      <p:grpSp>
        <p:nvGrpSpPr>
          <p:cNvPr id="112" name="Group 111"/>
          <p:cNvGrpSpPr/>
          <p:nvPr/>
        </p:nvGrpSpPr>
        <p:grpSpPr>
          <a:xfrm>
            <a:off x="5486400" y="2895600"/>
            <a:ext cx="980357" cy="338554"/>
            <a:chOff x="5486400" y="3048000"/>
            <a:chExt cx="980357"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90" name="TextBox 89"/>
            <p:cNvSpPr txBox="1"/>
            <p:nvPr/>
          </p:nvSpPr>
          <p:spPr>
            <a:xfrm>
              <a:off x="6019800" y="3048000"/>
              <a:ext cx="446957" cy="338554"/>
            </a:xfrm>
            <a:prstGeom prst="rect">
              <a:avLst/>
            </a:prstGeom>
            <a:noFill/>
          </p:spPr>
          <p:txBody>
            <a:bodyPr wrap="none" rtlCol="0">
              <a:spAutoFit/>
            </a:bodyPr>
            <a:lstStyle/>
            <a:p>
              <a:r>
                <a:rPr lang="en-US" sz="1600" b="0" dirty="0" smtClean="0">
                  <a:solidFill>
                    <a:srgbClr val="FF0000"/>
                  </a:solidFill>
                  <a:latin typeface="Helvetica"/>
                  <a:cs typeface="Helvetica"/>
                </a:rPr>
                <a:t>N3</a:t>
              </a:r>
            </a:p>
          </p:txBody>
        </p:sp>
      </p:grpSp>
      <p:sp>
        <p:nvSpPr>
          <p:cNvPr id="91" name="TextBox 90"/>
          <p:cNvSpPr txBox="1"/>
          <p:nvPr/>
        </p:nvSpPr>
        <p:spPr>
          <a:xfrm>
            <a:off x="5432136" y="3242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92" name="TextBox 91"/>
          <p:cNvSpPr txBox="1"/>
          <p:nvPr/>
        </p:nvSpPr>
        <p:spPr>
          <a:xfrm>
            <a:off x="5992129" y="3242846"/>
            <a:ext cx="561071" cy="338554"/>
          </a:xfrm>
          <a:prstGeom prst="rect">
            <a:avLst/>
          </a:prstGeom>
          <a:noFill/>
        </p:spPr>
        <p:txBody>
          <a:bodyPr wrap="none" rtlCol="0">
            <a:spAutoFit/>
          </a:bodyPr>
          <a:lstStyle/>
          <a:p>
            <a:r>
              <a:rPr lang="en-US" sz="1600" b="0" dirty="0" smtClean="0">
                <a:latin typeface="Helvetica"/>
                <a:cs typeface="Helvetica"/>
              </a:rPr>
              <a:t>N50</a:t>
            </a:r>
          </a:p>
        </p:txBody>
      </p:sp>
      <p:sp>
        <p:nvSpPr>
          <p:cNvPr id="93" name="TextBox 92"/>
          <p:cNvSpPr txBox="1"/>
          <p:nvPr/>
        </p:nvSpPr>
        <p:spPr>
          <a:xfrm>
            <a:off x="4675500" y="2209800"/>
            <a:ext cx="1877700" cy="369332"/>
          </a:xfrm>
          <a:prstGeom prst="rect">
            <a:avLst/>
          </a:prstGeom>
          <a:noFill/>
        </p:spPr>
        <p:txBody>
          <a:bodyPr wrap="none" rtlCol="0">
            <a:spAutoFit/>
          </a:bodyPr>
          <a:lstStyle/>
          <a:p>
            <a:r>
              <a:rPr lang="en-US" sz="1800" b="0" dirty="0" smtClean="0">
                <a:latin typeface="Helvetica"/>
                <a:cs typeface="Helvetica"/>
              </a:rPr>
              <a:t>Master/Directory</a:t>
            </a:r>
          </a:p>
        </p:txBody>
      </p:sp>
      <p:grpSp>
        <p:nvGrpSpPr>
          <p:cNvPr id="115" name="Group 114"/>
          <p:cNvGrpSpPr/>
          <p:nvPr/>
        </p:nvGrpSpPr>
        <p:grpSpPr>
          <a:xfrm>
            <a:off x="1292462" y="2667000"/>
            <a:ext cx="3581400" cy="338554"/>
            <a:chOff x="1292462" y="2667000"/>
            <a:chExt cx="3581400" cy="338554"/>
          </a:xfrm>
        </p:grpSpPr>
        <p:sp>
          <p:nvSpPr>
            <p:cNvPr id="94" name="TextBox 93"/>
            <p:cNvSpPr txBox="1"/>
            <p:nvPr/>
          </p:nvSpPr>
          <p:spPr>
            <a:xfrm>
              <a:off x="1292462" y="2667000"/>
              <a:ext cx="1450738" cy="338554"/>
            </a:xfrm>
            <a:prstGeom prst="rect">
              <a:avLst/>
            </a:prstGeom>
            <a:noFill/>
          </p:spPr>
          <p:txBody>
            <a:bodyPr wrap="none" rtlCol="0">
              <a:spAutoFit/>
            </a:bodyPr>
            <a:lstStyle/>
            <a:p>
              <a:r>
                <a:rPr lang="en-US" sz="1600" b="0" dirty="0">
                  <a:solidFill>
                    <a:srgbClr val="FF0000"/>
                  </a:solidFill>
                  <a:latin typeface="Helvetica"/>
                  <a:cs typeface="Helvetica"/>
                </a:rPr>
                <a:t>p</a:t>
              </a:r>
              <a:r>
                <a:rPr lang="en-US" sz="1600" b="0" dirty="0" smtClean="0">
                  <a:solidFill>
                    <a:srgbClr val="FF0000"/>
                  </a:solidFill>
                  <a:latin typeface="Helvetica"/>
                  <a:cs typeface="Helvetica"/>
                </a:rPr>
                <a:t>ut(K14, V14)</a:t>
              </a:r>
            </a:p>
          </p:txBody>
        </p:sp>
        <p:cxnSp>
          <p:nvCxnSpPr>
            <p:cNvPr id="95" name="Straight Arrow Connector 94"/>
            <p:cNvCxnSpPr>
              <a:stCxn id="94" idx="3"/>
            </p:cNvCxnSpPr>
            <p:nvPr/>
          </p:nvCxnSpPr>
          <p:spPr bwMode="auto">
            <a:xfrm>
              <a:off x="2743200" y="2836277"/>
              <a:ext cx="2130662" cy="5932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16" name="Group 115"/>
          <p:cNvGrpSpPr/>
          <p:nvPr/>
        </p:nvGrpSpPr>
        <p:grpSpPr>
          <a:xfrm>
            <a:off x="4378741" y="3025308"/>
            <a:ext cx="764759" cy="1450738"/>
            <a:chOff x="4378741" y="3025308"/>
            <a:chExt cx="764759" cy="1450738"/>
          </a:xfrm>
        </p:grpSpPr>
        <p:cxnSp>
          <p:nvCxnSpPr>
            <p:cNvPr id="99" name="Straight Arrow Connector 98"/>
            <p:cNvCxnSpPr>
              <a:stCxn id="44" idx="2"/>
            </p:cNvCxnSpPr>
            <p:nvPr/>
          </p:nvCxnSpPr>
          <p:spPr bwMode="auto">
            <a:xfrm flipH="1">
              <a:off x="4724400" y="3429000"/>
              <a:ext cx="419100" cy="9144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11" name="TextBox 110"/>
            <p:cNvSpPr txBox="1"/>
            <p:nvPr/>
          </p:nvSpPr>
          <p:spPr>
            <a:xfrm rot="17781587">
              <a:off x="3822649" y="3581400"/>
              <a:ext cx="1450738" cy="338554"/>
            </a:xfrm>
            <a:prstGeom prst="rect">
              <a:avLst/>
            </a:prstGeom>
            <a:noFill/>
          </p:spPr>
          <p:txBody>
            <a:bodyPr wrap="none" rtlCol="0">
              <a:spAutoFit/>
            </a:bodyPr>
            <a:lstStyle/>
            <a:p>
              <a:r>
                <a:rPr lang="en-US" sz="1600" b="0" dirty="0">
                  <a:solidFill>
                    <a:srgbClr val="FF0000"/>
                  </a:solidFill>
                  <a:latin typeface="Helvetica"/>
                  <a:cs typeface="Helvetica"/>
                </a:rPr>
                <a:t>p</a:t>
              </a:r>
              <a:r>
                <a:rPr lang="en-US" sz="1600" b="0" dirty="0" smtClean="0">
                  <a:solidFill>
                    <a:srgbClr val="FF0000"/>
                  </a:solidFill>
                  <a:latin typeface="Helvetica"/>
                  <a:cs typeface="Helvetica"/>
                </a:rPr>
                <a:t>ut(K14, V14)</a:t>
              </a:r>
            </a:p>
          </p:txBody>
        </p:sp>
      </p:grpSp>
    </p:spTree>
    <p:extLst>
      <p:ext uri="{BB962C8B-B14F-4D97-AF65-F5344CB8AC3E}">
        <p14:creationId xmlns:p14="http://schemas.microsoft.com/office/powerpoint/2010/main" val="3887314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wipe(left)">
                                      <p:cBhvr>
                                        <p:cTn id="13" dur="500"/>
                                        <p:tgtEl>
                                          <p:spTgt spid="1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2"/>
                                        </p:tgtEl>
                                        <p:attrNameLst>
                                          <p:attrName>style.visibility</p:attrName>
                                        </p:attrNameLst>
                                      </p:cBhvr>
                                      <p:to>
                                        <p:strVal val="visible"/>
                                      </p:to>
                                    </p:set>
                                    <p:animEffect transition="in" filter="wipe(left)">
                                      <p:cBhvr>
                                        <p:cTn id="18" dur="500"/>
                                        <p:tgtEl>
                                          <p:spTgt spid="1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wipe(up)">
                                      <p:cBhvr>
                                        <p:cTn id="23" dur="500"/>
                                        <p:tgtEl>
                                          <p:spTgt spid="1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14"/>
                                        </p:tgtEl>
                                        <p:attrNameLst>
                                          <p:attrName>style.visibility</p:attrName>
                                        </p:attrNameLst>
                                      </p:cBhvr>
                                      <p:to>
                                        <p:strVal val="visible"/>
                                      </p:to>
                                    </p:set>
                                    <p:animEffect transition="in" filter="wipe(up)">
                                      <p:cBhvr>
                                        <p:cTn id="28"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Directory Architecture (get)</a:t>
            </a:r>
            <a:endParaRPr lang="en-US" dirty="0"/>
          </a:p>
        </p:txBody>
      </p:sp>
      <p:pic>
        <p:nvPicPr>
          <p:cNvPr id="4" name="Picture 3"/>
          <p:cNvPicPr>
            <a:picLocks noChangeAspect="1"/>
          </p:cNvPicPr>
          <p:nvPr/>
        </p:nvPicPr>
        <p:blipFill>
          <a:blip r:embed="rId2"/>
          <a:stretch>
            <a:fillRect/>
          </a:stretch>
        </p:blipFill>
        <p:spPr>
          <a:xfrm>
            <a:off x="1981200" y="5334000"/>
            <a:ext cx="685800" cy="685800"/>
          </a:xfrm>
          <a:prstGeom prst="rect">
            <a:avLst/>
          </a:prstGeom>
        </p:spPr>
      </p:pic>
      <p:pic>
        <p:nvPicPr>
          <p:cNvPr id="5" name="Picture 4"/>
          <p:cNvPicPr>
            <a:picLocks noChangeAspect="1"/>
          </p:cNvPicPr>
          <p:nvPr/>
        </p:nvPicPr>
        <p:blipFill>
          <a:blip r:embed="rId2"/>
          <a:stretch>
            <a:fillRect/>
          </a:stretch>
        </p:blipFill>
        <p:spPr>
          <a:xfrm>
            <a:off x="3429000" y="5334000"/>
            <a:ext cx="685800" cy="685800"/>
          </a:xfrm>
          <a:prstGeom prst="rect">
            <a:avLst/>
          </a:prstGeom>
        </p:spPr>
      </p:pic>
      <p:pic>
        <p:nvPicPr>
          <p:cNvPr id="6" name="Picture 5"/>
          <p:cNvPicPr>
            <a:picLocks noChangeAspect="1"/>
          </p:cNvPicPr>
          <p:nvPr/>
        </p:nvPicPr>
        <p:blipFill>
          <a:blip r:embed="rId2"/>
          <a:stretch>
            <a:fillRect/>
          </a:stretch>
        </p:blipFill>
        <p:spPr>
          <a:xfrm>
            <a:off x="4724400" y="5334000"/>
            <a:ext cx="685800" cy="685800"/>
          </a:xfrm>
          <a:prstGeom prst="rect">
            <a:avLst/>
          </a:prstGeom>
        </p:spPr>
      </p:pic>
      <p:pic>
        <p:nvPicPr>
          <p:cNvPr id="7" name="Picture 6"/>
          <p:cNvPicPr>
            <a:picLocks noChangeAspect="1"/>
          </p:cNvPicPr>
          <p:nvPr/>
        </p:nvPicPr>
        <p:blipFill>
          <a:blip r:embed="rId2"/>
          <a:stretch>
            <a:fillRect/>
          </a:stretch>
        </p:blipFill>
        <p:spPr>
          <a:xfrm>
            <a:off x="6705600" y="5333206"/>
            <a:ext cx="685800" cy="685800"/>
          </a:xfrm>
          <a:prstGeom prst="rect">
            <a:avLst/>
          </a:prstGeom>
        </p:spPr>
      </p:pic>
      <p:grpSp>
        <p:nvGrpSpPr>
          <p:cNvPr id="15" name="Group 14"/>
          <p:cNvGrpSpPr/>
          <p:nvPr/>
        </p:nvGrpSpPr>
        <p:grpSpPr>
          <a:xfrm>
            <a:off x="1219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5715000" y="5257006"/>
            <a:ext cx="492443" cy="461665"/>
          </a:xfrm>
          <a:prstGeom prst="rect">
            <a:avLst/>
          </a:prstGeom>
          <a:noFill/>
        </p:spPr>
        <p:txBody>
          <a:bodyPr wrap="none" rtlCol="0">
            <a:spAutoFit/>
          </a:bodyPr>
          <a:lstStyle/>
          <a:p>
            <a:r>
              <a:rPr lang="en-US" dirty="0" smtClean="0">
                <a:latin typeface="Helvetica"/>
                <a:cs typeface="Helvetica"/>
              </a:rPr>
              <a:t>…</a:t>
            </a:r>
          </a:p>
        </p:txBody>
      </p:sp>
      <p:pic>
        <p:nvPicPr>
          <p:cNvPr id="44" name="Picture 43"/>
          <p:cNvPicPr>
            <a:picLocks noChangeAspect="1"/>
          </p:cNvPicPr>
          <p:nvPr/>
        </p:nvPicPr>
        <p:blipFill>
          <a:blip r:embed="rId2"/>
          <a:stretch>
            <a:fillRect/>
          </a:stretch>
        </p:blipFill>
        <p:spPr>
          <a:xfrm>
            <a:off x="4800600" y="2743200"/>
            <a:ext cx="685800" cy="685800"/>
          </a:xfrm>
          <a:prstGeom prst="rect">
            <a:avLst/>
          </a:prstGeom>
        </p:spPr>
      </p:pic>
      <p:grpSp>
        <p:nvGrpSpPr>
          <p:cNvPr id="45" name="Group 44"/>
          <p:cNvGrpSpPr/>
          <p:nvPr/>
        </p:nvGrpSpPr>
        <p:grpSpPr>
          <a:xfrm>
            <a:off x="2667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4114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6096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2161671" y="5955268"/>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1</a:t>
            </a:r>
          </a:p>
        </p:txBody>
      </p:sp>
      <p:sp>
        <p:nvSpPr>
          <p:cNvPr id="70" name="TextBox 69"/>
          <p:cNvSpPr txBox="1"/>
          <p:nvPr/>
        </p:nvSpPr>
        <p:spPr>
          <a:xfrm>
            <a:off x="3581400"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2</a:t>
            </a:r>
          </a:p>
        </p:txBody>
      </p:sp>
      <p:sp>
        <p:nvSpPr>
          <p:cNvPr id="71" name="TextBox 70"/>
          <p:cNvSpPr txBox="1"/>
          <p:nvPr/>
        </p:nvSpPr>
        <p:spPr>
          <a:xfrm>
            <a:off x="4904871"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3</a:t>
            </a:r>
          </a:p>
        </p:txBody>
      </p:sp>
      <p:sp>
        <p:nvSpPr>
          <p:cNvPr id="72" name="TextBox 71"/>
          <p:cNvSpPr txBox="1"/>
          <p:nvPr/>
        </p:nvSpPr>
        <p:spPr>
          <a:xfrm>
            <a:off x="6809871" y="5943600"/>
            <a:ext cx="522536" cy="369332"/>
          </a:xfrm>
          <a:prstGeom prst="rect">
            <a:avLst/>
          </a:prstGeom>
          <a:noFill/>
        </p:spPr>
        <p:txBody>
          <a:bodyPr wrap="none" rtlCol="0">
            <a:spAutoFit/>
          </a:bodyPr>
          <a:lstStyle/>
          <a:p>
            <a:r>
              <a:rPr lang="en-US" sz="1800" b="0" dirty="0" smtClean="0">
                <a:latin typeface="Helvetica"/>
                <a:cs typeface="Helvetica"/>
              </a:rPr>
              <a:t>N</a:t>
            </a:r>
            <a:r>
              <a:rPr lang="en-US" sz="1800" b="0" baseline="-25000" dirty="0" smtClean="0">
                <a:latin typeface="Helvetica"/>
                <a:cs typeface="Helvetica"/>
              </a:rPr>
              <a:t>50</a:t>
            </a:r>
          </a:p>
        </p:txBody>
      </p:sp>
      <p:sp>
        <p:nvSpPr>
          <p:cNvPr id="73" name="TextBox 72"/>
          <p:cNvSpPr txBox="1"/>
          <p:nvPr/>
        </p:nvSpPr>
        <p:spPr>
          <a:xfrm>
            <a:off x="2667000" y="47668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74" name="TextBox 73"/>
          <p:cNvSpPr txBox="1"/>
          <p:nvPr/>
        </p:nvSpPr>
        <p:spPr>
          <a:xfrm>
            <a:off x="3216454" y="4766846"/>
            <a:ext cx="441146"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5</a:t>
            </a:r>
          </a:p>
        </p:txBody>
      </p:sp>
      <p:grpSp>
        <p:nvGrpSpPr>
          <p:cNvPr id="114" name="Group 113"/>
          <p:cNvGrpSpPr/>
          <p:nvPr/>
        </p:nvGrpSpPr>
        <p:grpSpPr>
          <a:xfrm>
            <a:off x="4114800" y="47668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V14</a:t>
              </a:r>
            </a:p>
          </p:txBody>
        </p:sp>
      </p:grpSp>
      <p:sp>
        <p:nvSpPr>
          <p:cNvPr id="77" name="TextBox 76"/>
          <p:cNvSpPr txBox="1"/>
          <p:nvPr/>
        </p:nvSpPr>
        <p:spPr>
          <a:xfrm>
            <a:off x="6019800" y="4766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78" name="TextBox 77"/>
          <p:cNvSpPr txBox="1"/>
          <p:nvPr/>
        </p:nvSpPr>
        <p:spPr>
          <a:xfrm>
            <a:off x="6575136" y="4766846"/>
            <a:ext cx="663864"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105</a:t>
            </a:r>
          </a:p>
        </p:txBody>
      </p:sp>
      <p:grpSp>
        <p:nvGrpSpPr>
          <p:cNvPr id="79" name="Group 78"/>
          <p:cNvGrpSpPr/>
          <p:nvPr/>
        </p:nvGrpSpPr>
        <p:grpSpPr>
          <a:xfrm>
            <a:off x="5486400" y="2590800"/>
            <a:ext cx="10668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81" name="Straight Connector 80"/>
            <p:cNvCxnSpPr>
              <a:stCxn id="80" idx="0"/>
              <a:endCxn id="8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5486400" y="27094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88" name="TextBox 87"/>
          <p:cNvSpPr txBox="1"/>
          <p:nvPr/>
        </p:nvSpPr>
        <p:spPr>
          <a:xfrm>
            <a:off x="6035854" y="2709446"/>
            <a:ext cx="453970" cy="338554"/>
          </a:xfrm>
          <a:prstGeom prst="rect">
            <a:avLst/>
          </a:prstGeom>
          <a:noFill/>
        </p:spPr>
        <p:txBody>
          <a:bodyPr wrap="none" rtlCol="0">
            <a:spAutoFit/>
          </a:bodyPr>
          <a:lstStyle/>
          <a:p>
            <a:r>
              <a:rPr lang="en-US" sz="1600" b="0" dirty="0" smtClean="0">
                <a:latin typeface="Helvetica"/>
                <a:cs typeface="Helvetica"/>
              </a:rPr>
              <a:t>N</a:t>
            </a:r>
            <a:r>
              <a:rPr lang="en-US" sz="1600" b="0" dirty="0">
                <a:latin typeface="Helvetica"/>
                <a:cs typeface="Helvetica"/>
              </a:rPr>
              <a:t>2</a:t>
            </a:r>
            <a:endParaRPr lang="en-US" sz="1600" b="0" dirty="0" smtClean="0">
              <a:latin typeface="Helvetica"/>
              <a:cs typeface="Helvetica"/>
            </a:endParaRPr>
          </a:p>
        </p:txBody>
      </p:sp>
      <p:grpSp>
        <p:nvGrpSpPr>
          <p:cNvPr id="112" name="Group 111"/>
          <p:cNvGrpSpPr/>
          <p:nvPr/>
        </p:nvGrpSpPr>
        <p:grpSpPr>
          <a:xfrm>
            <a:off x="5486400" y="2895600"/>
            <a:ext cx="980357" cy="338554"/>
            <a:chOff x="5486400" y="3048000"/>
            <a:chExt cx="980357"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smtClean="0">
                  <a:latin typeface="Helvetica"/>
                  <a:cs typeface="Helvetica"/>
                </a:rPr>
                <a:t>K14</a:t>
              </a:r>
            </a:p>
          </p:txBody>
        </p:sp>
        <p:sp>
          <p:nvSpPr>
            <p:cNvPr id="90" name="TextBox 89"/>
            <p:cNvSpPr txBox="1"/>
            <p:nvPr/>
          </p:nvSpPr>
          <p:spPr>
            <a:xfrm>
              <a:off x="6019800" y="3048000"/>
              <a:ext cx="446957" cy="338554"/>
            </a:xfrm>
            <a:prstGeom prst="rect">
              <a:avLst/>
            </a:prstGeom>
            <a:noFill/>
          </p:spPr>
          <p:txBody>
            <a:bodyPr wrap="none" rtlCol="0">
              <a:spAutoFit/>
            </a:bodyPr>
            <a:lstStyle/>
            <a:p>
              <a:r>
                <a:rPr lang="en-US" sz="1600" b="0" dirty="0" smtClean="0">
                  <a:latin typeface="Helvetica"/>
                  <a:cs typeface="Helvetica"/>
                </a:rPr>
                <a:t>N3</a:t>
              </a:r>
            </a:p>
          </p:txBody>
        </p:sp>
      </p:grpSp>
      <p:sp>
        <p:nvSpPr>
          <p:cNvPr id="91" name="TextBox 90"/>
          <p:cNvSpPr txBox="1"/>
          <p:nvPr/>
        </p:nvSpPr>
        <p:spPr>
          <a:xfrm>
            <a:off x="5432136" y="3242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92" name="TextBox 91"/>
          <p:cNvSpPr txBox="1"/>
          <p:nvPr/>
        </p:nvSpPr>
        <p:spPr>
          <a:xfrm>
            <a:off x="5992129" y="3242846"/>
            <a:ext cx="561071" cy="338554"/>
          </a:xfrm>
          <a:prstGeom prst="rect">
            <a:avLst/>
          </a:prstGeom>
          <a:noFill/>
        </p:spPr>
        <p:txBody>
          <a:bodyPr wrap="none" rtlCol="0">
            <a:spAutoFit/>
          </a:bodyPr>
          <a:lstStyle/>
          <a:p>
            <a:r>
              <a:rPr lang="en-US" sz="1600" b="0" dirty="0" smtClean="0">
                <a:latin typeface="Helvetica"/>
                <a:cs typeface="Helvetica"/>
              </a:rPr>
              <a:t>N50</a:t>
            </a:r>
          </a:p>
        </p:txBody>
      </p:sp>
      <p:sp>
        <p:nvSpPr>
          <p:cNvPr id="93" name="TextBox 92"/>
          <p:cNvSpPr txBox="1"/>
          <p:nvPr/>
        </p:nvSpPr>
        <p:spPr>
          <a:xfrm>
            <a:off x="4672475" y="2209800"/>
            <a:ext cx="1877700" cy="369332"/>
          </a:xfrm>
          <a:prstGeom prst="rect">
            <a:avLst/>
          </a:prstGeom>
          <a:noFill/>
        </p:spPr>
        <p:txBody>
          <a:bodyPr wrap="none" rtlCol="0">
            <a:spAutoFit/>
          </a:bodyPr>
          <a:lstStyle/>
          <a:p>
            <a:r>
              <a:rPr lang="en-US" sz="1800" b="0" dirty="0" smtClean="0">
                <a:latin typeface="Helvetica"/>
                <a:cs typeface="Helvetica"/>
              </a:rPr>
              <a:t>Master/Directory</a:t>
            </a:r>
          </a:p>
        </p:txBody>
      </p:sp>
      <p:grpSp>
        <p:nvGrpSpPr>
          <p:cNvPr id="115" name="Group 114"/>
          <p:cNvGrpSpPr/>
          <p:nvPr/>
        </p:nvGrpSpPr>
        <p:grpSpPr>
          <a:xfrm>
            <a:off x="1847760" y="2667000"/>
            <a:ext cx="3029040" cy="338554"/>
            <a:chOff x="1847760" y="2667000"/>
            <a:chExt cx="3029040" cy="338554"/>
          </a:xfrm>
        </p:grpSpPr>
        <p:sp>
          <p:nvSpPr>
            <p:cNvPr id="94" name="TextBox 93"/>
            <p:cNvSpPr txBox="1"/>
            <p:nvPr/>
          </p:nvSpPr>
          <p:spPr>
            <a:xfrm>
              <a:off x="1847760" y="2667000"/>
              <a:ext cx="971640" cy="338554"/>
            </a:xfrm>
            <a:prstGeom prst="rect">
              <a:avLst/>
            </a:prstGeom>
            <a:noFill/>
          </p:spPr>
          <p:txBody>
            <a:bodyPr wrap="none" rtlCol="0">
              <a:spAutoFit/>
            </a:bodyPr>
            <a:lstStyle/>
            <a:p>
              <a:r>
                <a:rPr lang="en-US" sz="1600" b="0" dirty="0" smtClean="0">
                  <a:solidFill>
                    <a:srgbClr val="0000FF"/>
                  </a:solidFill>
                  <a:latin typeface="Helvetica"/>
                  <a:cs typeface="Helvetica"/>
                </a:rPr>
                <a:t>get(K14)</a:t>
              </a:r>
            </a:p>
          </p:txBody>
        </p:sp>
        <p:cxnSp>
          <p:nvCxnSpPr>
            <p:cNvPr id="95" name="Straight Arrow Connector 94"/>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none" w="med" len="med"/>
              <a:tailEnd type="triangle"/>
            </a:ln>
            <a:effectLst/>
          </p:spPr>
        </p:cxnSp>
      </p:grpSp>
      <p:grpSp>
        <p:nvGrpSpPr>
          <p:cNvPr id="116" name="Group 115"/>
          <p:cNvGrpSpPr/>
          <p:nvPr/>
        </p:nvGrpSpPr>
        <p:grpSpPr>
          <a:xfrm>
            <a:off x="4343400" y="3264857"/>
            <a:ext cx="574761" cy="1078543"/>
            <a:chOff x="4568739" y="3264857"/>
            <a:chExt cx="574761" cy="1078543"/>
          </a:xfrm>
        </p:grpSpPr>
        <p:cxnSp>
          <p:nvCxnSpPr>
            <p:cNvPr id="99" name="Straight Arrow Connector 98"/>
            <p:cNvCxnSpPr>
              <a:stCxn id="44" idx="2"/>
            </p:cNvCxnSpPr>
            <p:nvPr/>
          </p:nvCxnSpPr>
          <p:spPr bwMode="auto">
            <a:xfrm flipH="1">
              <a:off x="4724400" y="3429000"/>
              <a:ext cx="419100" cy="914400"/>
            </a:xfrm>
            <a:prstGeom prst="straightConnector1">
              <a:avLst/>
            </a:prstGeom>
            <a:solidFill>
              <a:schemeClr val="bg1"/>
            </a:solidFill>
            <a:ln w="12700" cap="flat" cmpd="sng" algn="ctr">
              <a:solidFill>
                <a:srgbClr val="2A40E2"/>
              </a:solidFill>
              <a:prstDash val="dash"/>
              <a:round/>
              <a:headEnd type="none" w="med" len="med"/>
              <a:tailEnd type="triangle"/>
            </a:ln>
            <a:effectLst/>
          </p:spPr>
        </p:cxnSp>
        <p:sp>
          <p:nvSpPr>
            <p:cNvPr id="111" name="TextBox 110"/>
            <p:cNvSpPr txBox="1"/>
            <p:nvPr/>
          </p:nvSpPr>
          <p:spPr>
            <a:xfrm rot="17781587">
              <a:off x="4252196" y="3581400"/>
              <a:ext cx="971640" cy="338554"/>
            </a:xfrm>
            <a:prstGeom prst="rect">
              <a:avLst/>
            </a:prstGeom>
            <a:noFill/>
          </p:spPr>
          <p:txBody>
            <a:bodyPr wrap="none" rtlCol="0">
              <a:spAutoFit/>
            </a:bodyPr>
            <a:lstStyle/>
            <a:p>
              <a:r>
                <a:rPr lang="en-US" sz="1600" b="0" dirty="0" smtClean="0">
                  <a:solidFill>
                    <a:srgbClr val="0000FF"/>
                  </a:solidFill>
                  <a:latin typeface="Helvetica"/>
                  <a:cs typeface="Helvetica"/>
                </a:rPr>
                <a:t>get(K14)</a:t>
              </a:r>
            </a:p>
          </p:txBody>
        </p:sp>
      </p:grpSp>
      <p:grpSp>
        <p:nvGrpSpPr>
          <p:cNvPr id="117" name="Group 116"/>
          <p:cNvGrpSpPr/>
          <p:nvPr/>
        </p:nvGrpSpPr>
        <p:grpSpPr>
          <a:xfrm>
            <a:off x="4814800" y="3440743"/>
            <a:ext cx="519200" cy="914400"/>
            <a:chOff x="4624300" y="3429000"/>
            <a:chExt cx="519200" cy="914400"/>
          </a:xfrm>
        </p:grpSpPr>
        <p:cxnSp>
          <p:nvCxnSpPr>
            <p:cNvPr id="118" name="Straight Arrow Connector 117"/>
            <p:cNvCxnSpPr/>
            <p:nvPr/>
          </p:nvCxnSpPr>
          <p:spPr bwMode="auto">
            <a:xfrm flipH="1">
              <a:off x="4724400" y="3429000"/>
              <a:ext cx="419100" cy="914400"/>
            </a:xfrm>
            <a:prstGeom prst="straightConnector1">
              <a:avLst/>
            </a:prstGeom>
            <a:solidFill>
              <a:schemeClr val="bg1"/>
            </a:solidFill>
            <a:ln w="12700" cap="flat" cmpd="sng" algn="ctr">
              <a:solidFill>
                <a:srgbClr val="2A40E2"/>
              </a:solidFill>
              <a:prstDash val="dash"/>
              <a:round/>
              <a:headEnd type="triangle" w="med" len="med"/>
              <a:tailEnd type="none"/>
            </a:ln>
            <a:effectLst/>
          </p:spPr>
        </p:cxnSp>
        <p:sp>
          <p:nvSpPr>
            <p:cNvPr id="119" name="TextBox 118"/>
            <p:cNvSpPr txBox="1"/>
            <p:nvPr/>
          </p:nvSpPr>
          <p:spPr>
            <a:xfrm rot="17781587">
              <a:off x="4518702" y="3688525"/>
              <a:ext cx="549750" cy="338554"/>
            </a:xfrm>
            <a:prstGeom prst="rect">
              <a:avLst/>
            </a:prstGeom>
            <a:noFill/>
          </p:spPr>
          <p:txBody>
            <a:bodyPr wrap="none" rtlCol="0">
              <a:spAutoFit/>
            </a:bodyPr>
            <a:lstStyle/>
            <a:p>
              <a:r>
                <a:rPr lang="en-US" sz="1600" b="0" dirty="0" smtClean="0">
                  <a:solidFill>
                    <a:srgbClr val="0000FF"/>
                  </a:solidFill>
                  <a:latin typeface="Helvetica"/>
                  <a:cs typeface="Helvetica"/>
                </a:rPr>
                <a:t>V14</a:t>
              </a:r>
            </a:p>
          </p:txBody>
        </p:sp>
      </p:grpSp>
      <p:grpSp>
        <p:nvGrpSpPr>
          <p:cNvPr id="122" name="Group 121"/>
          <p:cNvGrpSpPr/>
          <p:nvPr/>
        </p:nvGrpSpPr>
        <p:grpSpPr>
          <a:xfrm>
            <a:off x="2193450" y="2938046"/>
            <a:ext cx="2664390" cy="338554"/>
            <a:chOff x="2212410" y="2667000"/>
            <a:chExt cx="2664390" cy="338554"/>
          </a:xfrm>
        </p:grpSpPr>
        <p:sp>
          <p:nvSpPr>
            <p:cNvPr id="123" name="TextBox 122"/>
            <p:cNvSpPr txBox="1"/>
            <p:nvPr/>
          </p:nvSpPr>
          <p:spPr>
            <a:xfrm>
              <a:off x="2212410" y="2667000"/>
              <a:ext cx="549750" cy="338554"/>
            </a:xfrm>
            <a:prstGeom prst="rect">
              <a:avLst/>
            </a:prstGeom>
            <a:noFill/>
          </p:spPr>
          <p:txBody>
            <a:bodyPr wrap="none" rtlCol="0">
              <a:spAutoFit/>
            </a:bodyPr>
            <a:lstStyle/>
            <a:p>
              <a:r>
                <a:rPr lang="en-US" sz="1600" b="0" dirty="0" smtClean="0">
                  <a:solidFill>
                    <a:srgbClr val="0000FF"/>
                  </a:solidFill>
                  <a:latin typeface="Helvetica"/>
                  <a:cs typeface="Helvetica"/>
                </a:rPr>
                <a:t>V14</a:t>
              </a:r>
            </a:p>
          </p:txBody>
        </p:sp>
        <p:cxnSp>
          <p:nvCxnSpPr>
            <p:cNvPr id="124" name="Straight Arrow Connector 123"/>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grpSp>
      <p:sp>
        <p:nvSpPr>
          <p:cNvPr id="98" name="Content Placeholder 2"/>
          <p:cNvSpPr>
            <a:spLocks noGrp="1"/>
          </p:cNvSpPr>
          <p:nvPr>
            <p:ph idx="1"/>
          </p:nvPr>
        </p:nvSpPr>
        <p:spPr>
          <a:xfrm>
            <a:off x="609600" y="838200"/>
            <a:ext cx="7924800" cy="1725665"/>
          </a:xfrm>
        </p:spPr>
        <p:txBody>
          <a:bodyPr/>
          <a:lstStyle/>
          <a:p>
            <a:pPr>
              <a:lnSpc>
                <a:spcPct val="100000"/>
              </a:lnSpc>
            </a:pPr>
            <a:r>
              <a:rPr lang="en-US" dirty="0"/>
              <a:t>Have a node maintain the mapping between </a:t>
            </a:r>
            <a:r>
              <a:rPr lang="en-US" b="1" dirty="0"/>
              <a:t>keys</a:t>
            </a:r>
            <a:r>
              <a:rPr lang="en-US" dirty="0"/>
              <a:t> and the </a:t>
            </a:r>
            <a:r>
              <a:rPr lang="en-US" b="1" dirty="0"/>
              <a:t>machines (nodes) </a:t>
            </a:r>
            <a:r>
              <a:rPr lang="en-US" dirty="0"/>
              <a:t>that store the </a:t>
            </a:r>
            <a:r>
              <a:rPr lang="en-US" b="1" dirty="0"/>
              <a:t>values</a:t>
            </a:r>
            <a:r>
              <a:rPr lang="en-US" dirty="0"/>
              <a:t> associated with the</a:t>
            </a:r>
            <a:r>
              <a:rPr lang="en-US" b="1" dirty="0"/>
              <a:t> keys</a:t>
            </a:r>
          </a:p>
          <a:p>
            <a:pPr>
              <a:lnSpc>
                <a:spcPct val="100000"/>
              </a:lnSpc>
            </a:pPr>
            <a:endParaRPr lang="en-US" b="1" dirty="0"/>
          </a:p>
        </p:txBody>
      </p:sp>
    </p:spTree>
    <p:extLst>
      <p:ext uri="{BB962C8B-B14F-4D97-AF65-F5344CB8AC3E}">
        <p14:creationId xmlns:p14="http://schemas.microsoft.com/office/powerpoint/2010/main" val="1434383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up)">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wipe(down)">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right)">
                                      <p:cBhvr>
                                        <p:cTn id="2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Directory Architecture (put) </a:t>
            </a:r>
            <a:endParaRPr lang="en-US" dirty="0"/>
          </a:p>
        </p:txBody>
      </p:sp>
      <p:sp>
        <p:nvSpPr>
          <p:cNvPr id="3" name="Content Placeholder 2"/>
          <p:cNvSpPr>
            <a:spLocks noGrp="1"/>
          </p:cNvSpPr>
          <p:nvPr>
            <p:ph idx="1"/>
          </p:nvPr>
        </p:nvSpPr>
        <p:spPr>
          <a:xfrm>
            <a:off x="609600" y="838200"/>
            <a:ext cx="8305800" cy="1371600"/>
          </a:xfrm>
        </p:spPr>
        <p:txBody>
          <a:bodyPr>
            <a:normAutofit/>
          </a:bodyPr>
          <a:lstStyle/>
          <a:p>
            <a:r>
              <a:rPr lang="en-US" dirty="0" smtClean="0"/>
              <a:t>Having the master relay the requests </a:t>
            </a:r>
            <a:r>
              <a:rPr lang="en-US" dirty="0" smtClean="0">
                <a:sym typeface="Wingdings"/>
              </a:rPr>
              <a:t> </a:t>
            </a:r>
            <a:r>
              <a:rPr lang="en-US" b="1" dirty="0" smtClean="0">
                <a:sym typeface="Wingdings"/>
              </a:rPr>
              <a:t>recursive query</a:t>
            </a:r>
          </a:p>
          <a:p>
            <a:r>
              <a:rPr lang="en-US" dirty="0" smtClean="0">
                <a:sym typeface="Wingdings"/>
              </a:rPr>
              <a:t>Another method: </a:t>
            </a:r>
            <a:r>
              <a:rPr lang="en-US" b="1" dirty="0" smtClean="0">
                <a:sym typeface="Wingdings"/>
              </a:rPr>
              <a:t>iterative query </a:t>
            </a:r>
            <a:r>
              <a:rPr lang="en-US" dirty="0" smtClean="0">
                <a:sym typeface="Wingdings"/>
              </a:rPr>
              <a:t>(this slide)</a:t>
            </a:r>
          </a:p>
          <a:p>
            <a:pPr lvl="1"/>
            <a:r>
              <a:rPr lang="en-US" dirty="0" smtClean="0">
                <a:sym typeface="Wingdings"/>
              </a:rPr>
              <a:t>Return node to requester and let requester contact node</a:t>
            </a:r>
            <a:endParaRPr lang="en-US" dirty="0"/>
          </a:p>
        </p:txBody>
      </p:sp>
      <p:pic>
        <p:nvPicPr>
          <p:cNvPr id="4" name="Picture 3"/>
          <p:cNvPicPr>
            <a:picLocks noChangeAspect="1"/>
          </p:cNvPicPr>
          <p:nvPr/>
        </p:nvPicPr>
        <p:blipFill>
          <a:blip r:embed="rId2"/>
          <a:stretch>
            <a:fillRect/>
          </a:stretch>
        </p:blipFill>
        <p:spPr>
          <a:xfrm>
            <a:off x="1981200" y="5334000"/>
            <a:ext cx="685800" cy="685800"/>
          </a:xfrm>
          <a:prstGeom prst="rect">
            <a:avLst/>
          </a:prstGeom>
        </p:spPr>
      </p:pic>
      <p:pic>
        <p:nvPicPr>
          <p:cNvPr id="5" name="Picture 4"/>
          <p:cNvPicPr>
            <a:picLocks noChangeAspect="1"/>
          </p:cNvPicPr>
          <p:nvPr/>
        </p:nvPicPr>
        <p:blipFill>
          <a:blip r:embed="rId2"/>
          <a:stretch>
            <a:fillRect/>
          </a:stretch>
        </p:blipFill>
        <p:spPr>
          <a:xfrm>
            <a:off x="3429000" y="5334000"/>
            <a:ext cx="685800" cy="685800"/>
          </a:xfrm>
          <a:prstGeom prst="rect">
            <a:avLst/>
          </a:prstGeom>
        </p:spPr>
      </p:pic>
      <p:pic>
        <p:nvPicPr>
          <p:cNvPr id="6" name="Picture 5"/>
          <p:cNvPicPr>
            <a:picLocks noChangeAspect="1"/>
          </p:cNvPicPr>
          <p:nvPr/>
        </p:nvPicPr>
        <p:blipFill>
          <a:blip r:embed="rId2"/>
          <a:stretch>
            <a:fillRect/>
          </a:stretch>
        </p:blipFill>
        <p:spPr>
          <a:xfrm>
            <a:off x="4724400" y="5334000"/>
            <a:ext cx="685800" cy="685800"/>
          </a:xfrm>
          <a:prstGeom prst="rect">
            <a:avLst/>
          </a:prstGeom>
        </p:spPr>
      </p:pic>
      <p:pic>
        <p:nvPicPr>
          <p:cNvPr id="7" name="Picture 6"/>
          <p:cNvPicPr>
            <a:picLocks noChangeAspect="1"/>
          </p:cNvPicPr>
          <p:nvPr/>
        </p:nvPicPr>
        <p:blipFill>
          <a:blip r:embed="rId2"/>
          <a:stretch>
            <a:fillRect/>
          </a:stretch>
        </p:blipFill>
        <p:spPr>
          <a:xfrm>
            <a:off x="6705600" y="5333206"/>
            <a:ext cx="685800" cy="685800"/>
          </a:xfrm>
          <a:prstGeom prst="rect">
            <a:avLst/>
          </a:prstGeom>
        </p:spPr>
      </p:pic>
      <p:grpSp>
        <p:nvGrpSpPr>
          <p:cNvPr id="15" name="Group 14"/>
          <p:cNvGrpSpPr/>
          <p:nvPr/>
        </p:nvGrpSpPr>
        <p:grpSpPr>
          <a:xfrm>
            <a:off x="1219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5715000" y="5257006"/>
            <a:ext cx="492443" cy="461665"/>
          </a:xfrm>
          <a:prstGeom prst="rect">
            <a:avLst/>
          </a:prstGeom>
          <a:noFill/>
        </p:spPr>
        <p:txBody>
          <a:bodyPr wrap="none" rtlCol="0">
            <a:spAutoFit/>
          </a:bodyPr>
          <a:lstStyle/>
          <a:p>
            <a:r>
              <a:rPr lang="en-US" dirty="0" smtClean="0">
                <a:latin typeface="Helvetica"/>
                <a:cs typeface="Helvetica"/>
              </a:rPr>
              <a:t>…</a:t>
            </a:r>
          </a:p>
        </p:txBody>
      </p:sp>
      <p:pic>
        <p:nvPicPr>
          <p:cNvPr id="44" name="Picture 43"/>
          <p:cNvPicPr>
            <a:picLocks noChangeAspect="1"/>
          </p:cNvPicPr>
          <p:nvPr/>
        </p:nvPicPr>
        <p:blipFill>
          <a:blip r:embed="rId2"/>
          <a:stretch>
            <a:fillRect/>
          </a:stretch>
        </p:blipFill>
        <p:spPr>
          <a:xfrm>
            <a:off x="4800600" y="2743200"/>
            <a:ext cx="685800" cy="685800"/>
          </a:xfrm>
          <a:prstGeom prst="rect">
            <a:avLst/>
          </a:prstGeom>
        </p:spPr>
      </p:pic>
      <p:grpSp>
        <p:nvGrpSpPr>
          <p:cNvPr id="45" name="Group 44"/>
          <p:cNvGrpSpPr/>
          <p:nvPr/>
        </p:nvGrpSpPr>
        <p:grpSpPr>
          <a:xfrm>
            <a:off x="2667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4114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6096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2161671" y="5955268"/>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1</a:t>
            </a:r>
          </a:p>
        </p:txBody>
      </p:sp>
      <p:sp>
        <p:nvSpPr>
          <p:cNvPr id="70" name="TextBox 69"/>
          <p:cNvSpPr txBox="1"/>
          <p:nvPr/>
        </p:nvSpPr>
        <p:spPr>
          <a:xfrm>
            <a:off x="3581400"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2</a:t>
            </a:r>
          </a:p>
        </p:txBody>
      </p:sp>
      <p:sp>
        <p:nvSpPr>
          <p:cNvPr id="71" name="TextBox 70"/>
          <p:cNvSpPr txBox="1"/>
          <p:nvPr/>
        </p:nvSpPr>
        <p:spPr>
          <a:xfrm>
            <a:off x="4904871"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3</a:t>
            </a:r>
          </a:p>
        </p:txBody>
      </p:sp>
      <p:sp>
        <p:nvSpPr>
          <p:cNvPr id="72" name="TextBox 71"/>
          <p:cNvSpPr txBox="1"/>
          <p:nvPr/>
        </p:nvSpPr>
        <p:spPr>
          <a:xfrm>
            <a:off x="6809871" y="5943600"/>
            <a:ext cx="522536" cy="369332"/>
          </a:xfrm>
          <a:prstGeom prst="rect">
            <a:avLst/>
          </a:prstGeom>
          <a:noFill/>
        </p:spPr>
        <p:txBody>
          <a:bodyPr wrap="none" rtlCol="0">
            <a:spAutoFit/>
          </a:bodyPr>
          <a:lstStyle/>
          <a:p>
            <a:r>
              <a:rPr lang="en-US" sz="1800" b="0" dirty="0" smtClean="0">
                <a:latin typeface="Helvetica"/>
                <a:cs typeface="Helvetica"/>
              </a:rPr>
              <a:t>N</a:t>
            </a:r>
            <a:r>
              <a:rPr lang="en-US" sz="1800" b="0" baseline="-25000" dirty="0" smtClean="0">
                <a:latin typeface="Helvetica"/>
                <a:cs typeface="Helvetica"/>
              </a:rPr>
              <a:t>50</a:t>
            </a:r>
          </a:p>
        </p:txBody>
      </p:sp>
      <p:sp>
        <p:nvSpPr>
          <p:cNvPr id="73" name="TextBox 72"/>
          <p:cNvSpPr txBox="1"/>
          <p:nvPr/>
        </p:nvSpPr>
        <p:spPr>
          <a:xfrm>
            <a:off x="2667000" y="47668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74" name="TextBox 73"/>
          <p:cNvSpPr txBox="1"/>
          <p:nvPr/>
        </p:nvSpPr>
        <p:spPr>
          <a:xfrm>
            <a:off x="3216454" y="4766846"/>
            <a:ext cx="441146"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5</a:t>
            </a:r>
          </a:p>
        </p:txBody>
      </p:sp>
      <p:grpSp>
        <p:nvGrpSpPr>
          <p:cNvPr id="114" name="Group 113"/>
          <p:cNvGrpSpPr/>
          <p:nvPr/>
        </p:nvGrpSpPr>
        <p:grpSpPr>
          <a:xfrm>
            <a:off x="4114800" y="47668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V14</a:t>
              </a:r>
            </a:p>
          </p:txBody>
        </p:sp>
      </p:grpSp>
      <p:sp>
        <p:nvSpPr>
          <p:cNvPr id="77" name="TextBox 76"/>
          <p:cNvSpPr txBox="1"/>
          <p:nvPr/>
        </p:nvSpPr>
        <p:spPr>
          <a:xfrm>
            <a:off x="6019800" y="4766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78" name="TextBox 77"/>
          <p:cNvSpPr txBox="1"/>
          <p:nvPr/>
        </p:nvSpPr>
        <p:spPr>
          <a:xfrm>
            <a:off x="6575136" y="4766846"/>
            <a:ext cx="663864"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105</a:t>
            </a:r>
          </a:p>
        </p:txBody>
      </p:sp>
      <p:grpSp>
        <p:nvGrpSpPr>
          <p:cNvPr id="79" name="Group 78"/>
          <p:cNvGrpSpPr/>
          <p:nvPr/>
        </p:nvGrpSpPr>
        <p:grpSpPr>
          <a:xfrm>
            <a:off x="5486400" y="2590800"/>
            <a:ext cx="10668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81" name="Straight Connector 80"/>
            <p:cNvCxnSpPr>
              <a:stCxn id="80" idx="0"/>
              <a:endCxn id="8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5486400" y="27094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88" name="TextBox 87"/>
          <p:cNvSpPr txBox="1"/>
          <p:nvPr/>
        </p:nvSpPr>
        <p:spPr>
          <a:xfrm>
            <a:off x="6035854" y="2709446"/>
            <a:ext cx="453970" cy="338554"/>
          </a:xfrm>
          <a:prstGeom prst="rect">
            <a:avLst/>
          </a:prstGeom>
          <a:noFill/>
        </p:spPr>
        <p:txBody>
          <a:bodyPr wrap="none" rtlCol="0">
            <a:spAutoFit/>
          </a:bodyPr>
          <a:lstStyle/>
          <a:p>
            <a:r>
              <a:rPr lang="en-US" sz="1600" b="0" dirty="0" smtClean="0">
                <a:latin typeface="Helvetica"/>
                <a:cs typeface="Helvetica"/>
              </a:rPr>
              <a:t>N</a:t>
            </a:r>
            <a:r>
              <a:rPr lang="en-US" sz="1600" b="0" dirty="0">
                <a:latin typeface="Helvetica"/>
                <a:cs typeface="Helvetica"/>
              </a:rPr>
              <a:t>2</a:t>
            </a:r>
            <a:endParaRPr lang="en-US" sz="1600" b="0" dirty="0" smtClean="0">
              <a:latin typeface="Helvetica"/>
              <a:cs typeface="Helvetica"/>
            </a:endParaRPr>
          </a:p>
        </p:txBody>
      </p:sp>
      <p:grpSp>
        <p:nvGrpSpPr>
          <p:cNvPr id="112" name="Group 111"/>
          <p:cNvGrpSpPr/>
          <p:nvPr/>
        </p:nvGrpSpPr>
        <p:grpSpPr>
          <a:xfrm>
            <a:off x="5486400" y="2895600"/>
            <a:ext cx="980357" cy="338554"/>
            <a:chOff x="5486400" y="3048000"/>
            <a:chExt cx="980357"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90" name="TextBox 89"/>
            <p:cNvSpPr txBox="1"/>
            <p:nvPr/>
          </p:nvSpPr>
          <p:spPr>
            <a:xfrm>
              <a:off x="6019800" y="3048000"/>
              <a:ext cx="446957" cy="338554"/>
            </a:xfrm>
            <a:prstGeom prst="rect">
              <a:avLst/>
            </a:prstGeom>
            <a:noFill/>
          </p:spPr>
          <p:txBody>
            <a:bodyPr wrap="none" rtlCol="0">
              <a:spAutoFit/>
            </a:bodyPr>
            <a:lstStyle/>
            <a:p>
              <a:r>
                <a:rPr lang="en-US" sz="1600" b="0" dirty="0" smtClean="0">
                  <a:solidFill>
                    <a:srgbClr val="FF0000"/>
                  </a:solidFill>
                  <a:latin typeface="Helvetica"/>
                  <a:cs typeface="Helvetica"/>
                </a:rPr>
                <a:t>N3</a:t>
              </a:r>
            </a:p>
          </p:txBody>
        </p:sp>
      </p:grpSp>
      <p:sp>
        <p:nvSpPr>
          <p:cNvPr id="91" name="TextBox 90"/>
          <p:cNvSpPr txBox="1"/>
          <p:nvPr/>
        </p:nvSpPr>
        <p:spPr>
          <a:xfrm>
            <a:off x="5432136" y="3242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92" name="TextBox 91"/>
          <p:cNvSpPr txBox="1"/>
          <p:nvPr/>
        </p:nvSpPr>
        <p:spPr>
          <a:xfrm>
            <a:off x="5992129" y="3242846"/>
            <a:ext cx="561071" cy="338554"/>
          </a:xfrm>
          <a:prstGeom prst="rect">
            <a:avLst/>
          </a:prstGeom>
          <a:noFill/>
        </p:spPr>
        <p:txBody>
          <a:bodyPr wrap="none" rtlCol="0">
            <a:spAutoFit/>
          </a:bodyPr>
          <a:lstStyle/>
          <a:p>
            <a:r>
              <a:rPr lang="en-US" sz="1600" b="0" dirty="0" smtClean="0">
                <a:latin typeface="Helvetica"/>
                <a:cs typeface="Helvetica"/>
              </a:rPr>
              <a:t>N50</a:t>
            </a:r>
          </a:p>
        </p:txBody>
      </p:sp>
      <p:sp>
        <p:nvSpPr>
          <p:cNvPr id="93" name="TextBox 92"/>
          <p:cNvSpPr txBox="1"/>
          <p:nvPr/>
        </p:nvSpPr>
        <p:spPr>
          <a:xfrm>
            <a:off x="4759292" y="2209800"/>
            <a:ext cx="1877700" cy="369332"/>
          </a:xfrm>
          <a:prstGeom prst="rect">
            <a:avLst/>
          </a:prstGeom>
          <a:noFill/>
        </p:spPr>
        <p:txBody>
          <a:bodyPr wrap="none" rtlCol="0">
            <a:spAutoFit/>
          </a:bodyPr>
          <a:lstStyle/>
          <a:p>
            <a:r>
              <a:rPr lang="en-US" sz="1800" b="0" dirty="0" smtClean="0">
                <a:latin typeface="Helvetica"/>
                <a:cs typeface="Helvetica"/>
              </a:rPr>
              <a:t>Master/Directory</a:t>
            </a:r>
          </a:p>
        </p:txBody>
      </p:sp>
      <p:grpSp>
        <p:nvGrpSpPr>
          <p:cNvPr id="115" name="Group 114"/>
          <p:cNvGrpSpPr/>
          <p:nvPr/>
        </p:nvGrpSpPr>
        <p:grpSpPr>
          <a:xfrm>
            <a:off x="1292462" y="2590800"/>
            <a:ext cx="3581400" cy="338554"/>
            <a:chOff x="1292462" y="2667000"/>
            <a:chExt cx="3581400" cy="338554"/>
          </a:xfrm>
        </p:grpSpPr>
        <p:sp>
          <p:nvSpPr>
            <p:cNvPr id="94" name="TextBox 93"/>
            <p:cNvSpPr txBox="1"/>
            <p:nvPr/>
          </p:nvSpPr>
          <p:spPr>
            <a:xfrm>
              <a:off x="1292462" y="2667000"/>
              <a:ext cx="1450738" cy="338554"/>
            </a:xfrm>
            <a:prstGeom prst="rect">
              <a:avLst/>
            </a:prstGeom>
            <a:noFill/>
          </p:spPr>
          <p:txBody>
            <a:bodyPr wrap="none" rtlCol="0">
              <a:spAutoFit/>
            </a:bodyPr>
            <a:lstStyle/>
            <a:p>
              <a:r>
                <a:rPr lang="en-US" sz="1600" b="0" dirty="0">
                  <a:solidFill>
                    <a:srgbClr val="FF0000"/>
                  </a:solidFill>
                  <a:latin typeface="Helvetica"/>
                  <a:cs typeface="Helvetica"/>
                </a:rPr>
                <a:t>p</a:t>
              </a:r>
              <a:r>
                <a:rPr lang="en-US" sz="1600" b="0" dirty="0" smtClean="0">
                  <a:solidFill>
                    <a:srgbClr val="FF0000"/>
                  </a:solidFill>
                  <a:latin typeface="Helvetica"/>
                  <a:cs typeface="Helvetica"/>
                </a:rPr>
                <a:t>ut(K14, V14)</a:t>
              </a:r>
            </a:p>
          </p:txBody>
        </p:sp>
        <p:cxnSp>
          <p:nvCxnSpPr>
            <p:cNvPr id="95" name="Straight Arrow Connector 94"/>
            <p:cNvCxnSpPr>
              <a:stCxn id="94" idx="3"/>
            </p:cNvCxnSpPr>
            <p:nvPr/>
          </p:nvCxnSpPr>
          <p:spPr bwMode="auto">
            <a:xfrm>
              <a:off x="2743200" y="2836277"/>
              <a:ext cx="2130662" cy="5932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16" name="Group 115"/>
          <p:cNvGrpSpPr/>
          <p:nvPr/>
        </p:nvGrpSpPr>
        <p:grpSpPr>
          <a:xfrm>
            <a:off x="2514600" y="3352800"/>
            <a:ext cx="2209800" cy="990600"/>
            <a:chOff x="2514600" y="3352800"/>
            <a:chExt cx="2209800" cy="990600"/>
          </a:xfrm>
        </p:grpSpPr>
        <p:cxnSp>
          <p:nvCxnSpPr>
            <p:cNvPr id="99" name="Straight Arrow Connector 98"/>
            <p:cNvCxnSpPr/>
            <p:nvPr/>
          </p:nvCxnSpPr>
          <p:spPr bwMode="auto">
            <a:xfrm>
              <a:off x="2514600" y="3352800"/>
              <a:ext cx="2209800" cy="9906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11" name="TextBox 110"/>
            <p:cNvSpPr txBox="1"/>
            <p:nvPr/>
          </p:nvSpPr>
          <p:spPr>
            <a:xfrm rot="1529368">
              <a:off x="2989139" y="3556763"/>
              <a:ext cx="1450738" cy="338554"/>
            </a:xfrm>
            <a:prstGeom prst="rect">
              <a:avLst/>
            </a:prstGeom>
            <a:noFill/>
          </p:spPr>
          <p:txBody>
            <a:bodyPr wrap="none" rtlCol="0">
              <a:spAutoFit/>
            </a:bodyPr>
            <a:lstStyle/>
            <a:p>
              <a:r>
                <a:rPr lang="en-US" sz="1600" b="0" dirty="0">
                  <a:solidFill>
                    <a:srgbClr val="FF0000"/>
                  </a:solidFill>
                  <a:latin typeface="Helvetica"/>
                  <a:cs typeface="Helvetica"/>
                </a:rPr>
                <a:t>p</a:t>
              </a:r>
              <a:r>
                <a:rPr lang="en-US" sz="1600" b="0" dirty="0" smtClean="0">
                  <a:solidFill>
                    <a:srgbClr val="FF0000"/>
                  </a:solidFill>
                  <a:latin typeface="Helvetica"/>
                  <a:cs typeface="Helvetica"/>
                </a:rPr>
                <a:t>ut(K14, V14)</a:t>
              </a:r>
            </a:p>
          </p:txBody>
        </p:sp>
      </p:grpSp>
      <p:grpSp>
        <p:nvGrpSpPr>
          <p:cNvPr id="96" name="Group 95"/>
          <p:cNvGrpSpPr/>
          <p:nvPr/>
        </p:nvGrpSpPr>
        <p:grpSpPr>
          <a:xfrm>
            <a:off x="2296243" y="2861846"/>
            <a:ext cx="2504357" cy="338554"/>
            <a:chOff x="2293305" y="2667000"/>
            <a:chExt cx="2504357" cy="338554"/>
          </a:xfrm>
        </p:grpSpPr>
        <p:sp>
          <p:nvSpPr>
            <p:cNvPr id="97" name="TextBox 96"/>
            <p:cNvSpPr txBox="1"/>
            <p:nvPr/>
          </p:nvSpPr>
          <p:spPr>
            <a:xfrm>
              <a:off x="2293305" y="2667000"/>
              <a:ext cx="446957" cy="338554"/>
            </a:xfrm>
            <a:prstGeom prst="rect">
              <a:avLst/>
            </a:prstGeom>
            <a:noFill/>
          </p:spPr>
          <p:txBody>
            <a:bodyPr wrap="none" rtlCol="0">
              <a:spAutoFit/>
            </a:bodyPr>
            <a:lstStyle/>
            <a:p>
              <a:r>
                <a:rPr lang="en-US" sz="1600" b="0" dirty="0" smtClean="0">
                  <a:solidFill>
                    <a:srgbClr val="FF0000"/>
                  </a:solidFill>
                  <a:latin typeface="Helvetica"/>
                  <a:cs typeface="Helvetica"/>
                </a:rPr>
                <a:t>N3</a:t>
              </a:r>
            </a:p>
          </p:txBody>
        </p:sp>
        <p:cxnSp>
          <p:nvCxnSpPr>
            <p:cNvPr id="98" name="Straight Arrow Connector 97"/>
            <p:cNvCxnSpPr>
              <a:stCxn id="97" idx="3"/>
              <a:endCxn id="44" idx="1"/>
            </p:cNvCxnSpPr>
            <p:nvPr/>
          </p:nvCxnSpPr>
          <p:spPr bwMode="auto">
            <a:xfrm>
              <a:off x="2740262" y="2836277"/>
              <a:ext cx="2057400" cy="54977"/>
            </a:xfrm>
            <a:prstGeom prst="straightConnector1">
              <a:avLst/>
            </a:prstGeom>
            <a:solidFill>
              <a:schemeClr val="bg1"/>
            </a:solidFill>
            <a:ln w="12700" cap="flat" cmpd="sng" algn="ctr">
              <a:solidFill>
                <a:srgbClr val="FF0000"/>
              </a:solidFill>
              <a:prstDash val="dash"/>
              <a:round/>
              <a:headEnd type="triangle" w="med" len="med"/>
              <a:tailEnd type="none"/>
            </a:ln>
            <a:effectLst/>
          </p:spPr>
        </p:cxnSp>
      </p:grpSp>
    </p:spTree>
    <p:extLst>
      <p:ext uri="{BB962C8B-B14F-4D97-AF65-F5344CB8AC3E}">
        <p14:creationId xmlns:p14="http://schemas.microsoft.com/office/powerpoint/2010/main" val="2876239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ipe(left)">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wipe(right)">
                                      <p:cBhvr>
                                        <p:cTn id="27" dur="500"/>
                                        <p:tgtEl>
                                          <p:spTgt spid="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6"/>
                                        </p:tgtEl>
                                        <p:attrNameLst>
                                          <p:attrName>style.visibility</p:attrName>
                                        </p:attrNameLst>
                                      </p:cBhvr>
                                      <p:to>
                                        <p:strVal val="visible"/>
                                      </p:to>
                                    </p:set>
                                    <p:animEffect transition="in" filter="wipe(up)">
                                      <p:cBhvr>
                                        <p:cTn id="32" dur="500"/>
                                        <p:tgtEl>
                                          <p:spTgt spid="1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up)">
                                      <p:cBhvr>
                                        <p:cTn id="3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Directory Architecture (get)</a:t>
            </a:r>
            <a:endParaRPr lang="en-US" dirty="0"/>
          </a:p>
        </p:txBody>
      </p:sp>
      <p:pic>
        <p:nvPicPr>
          <p:cNvPr id="4" name="Picture 3"/>
          <p:cNvPicPr>
            <a:picLocks noChangeAspect="1"/>
          </p:cNvPicPr>
          <p:nvPr/>
        </p:nvPicPr>
        <p:blipFill>
          <a:blip r:embed="rId2"/>
          <a:stretch>
            <a:fillRect/>
          </a:stretch>
        </p:blipFill>
        <p:spPr>
          <a:xfrm>
            <a:off x="1981200" y="5334000"/>
            <a:ext cx="685800" cy="685800"/>
          </a:xfrm>
          <a:prstGeom prst="rect">
            <a:avLst/>
          </a:prstGeom>
        </p:spPr>
      </p:pic>
      <p:pic>
        <p:nvPicPr>
          <p:cNvPr id="5" name="Picture 4"/>
          <p:cNvPicPr>
            <a:picLocks noChangeAspect="1"/>
          </p:cNvPicPr>
          <p:nvPr/>
        </p:nvPicPr>
        <p:blipFill>
          <a:blip r:embed="rId2"/>
          <a:stretch>
            <a:fillRect/>
          </a:stretch>
        </p:blipFill>
        <p:spPr>
          <a:xfrm>
            <a:off x="3429000" y="5334000"/>
            <a:ext cx="685800" cy="685800"/>
          </a:xfrm>
          <a:prstGeom prst="rect">
            <a:avLst/>
          </a:prstGeom>
        </p:spPr>
      </p:pic>
      <p:pic>
        <p:nvPicPr>
          <p:cNvPr id="6" name="Picture 5"/>
          <p:cNvPicPr>
            <a:picLocks noChangeAspect="1"/>
          </p:cNvPicPr>
          <p:nvPr/>
        </p:nvPicPr>
        <p:blipFill>
          <a:blip r:embed="rId2"/>
          <a:stretch>
            <a:fillRect/>
          </a:stretch>
        </p:blipFill>
        <p:spPr>
          <a:xfrm>
            <a:off x="4724400" y="5334000"/>
            <a:ext cx="685800" cy="685800"/>
          </a:xfrm>
          <a:prstGeom prst="rect">
            <a:avLst/>
          </a:prstGeom>
        </p:spPr>
      </p:pic>
      <p:pic>
        <p:nvPicPr>
          <p:cNvPr id="7" name="Picture 6"/>
          <p:cNvPicPr>
            <a:picLocks noChangeAspect="1"/>
          </p:cNvPicPr>
          <p:nvPr/>
        </p:nvPicPr>
        <p:blipFill>
          <a:blip r:embed="rId2"/>
          <a:stretch>
            <a:fillRect/>
          </a:stretch>
        </p:blipFill>
        <p:spPr>
          <a:xfrm>
            <a:off x="6705600" y="5333206"/>
            <a:ext cx="685800" cy="685800"/>
          </a:xfrm>
          <a:prstGeom prst="rect">
            <a:avLst/>
          </a:prstGeom>
        </p:spPr>
      </p:pic>
      <p:grpSp>
        <p:nvGrpSpPr>
          <p:cNvPr id="15" name="Group 14"/>
          <p:cNvGrpSpPr/>
          <p:nvPr/>
        </p:nvGrpSpPr>
        <p:grpSpPr>
          <a:xfrm>
            <a:off x="1219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5715000" y="5257006"/>
            <a:ext cx="492443" cy="461665"/>
          </a:xfrm>
          <a:prstGeom prst="rect">
            <a:avLst/>
          </a:prstGeom>
          <a:noFill/>
        </p:spPr>
        <p:txBody>
          <a:bodyPr wrap="none" rtlCol="0">
            <a:spAutoFit/>
          </a:bodyPr>
          <a:lstStyle/>
          <a:p>
            <a:r>
              <a:rPr lang="en-US" dirty="0" smtClean="0">
                <a:latin typeface="Helvetica"/>
                <a:cs typeface="Helvetica"/>
              </a:rPr>
              <a:t>…</a:t>
            </a:r>
          </a:p>
        </p:txBody>
      </p:sp>
      <p:pic>
        <p:nvPicPr>
          <p:cNvPr id="44" name="Picture 43"/>
          <p:cNvPicPr>
            <a:picLocks noChangeAspect="1"/>
          </p:cNvPicPr>
          <p:nvPr/>
        </p:nvPicPr>
        <p:blipFill>
          <a:blip r:embed="rId2"/>
          <a:stretch>
            <a:fillRect/>
          </a:stretch>
        </p:blipFill>
        <p:spPr>
          <a:xfrm>
            <a:off x="4800600" y="2743200"/>
            <a:ext cx="685800" cy="685800"/>
          </a:xfrm>
          <a:prstGeom prst="rect">
            <a:avLst/>
          </a:prstGeom>
        </p:spPr>
      </p:pic>
      <p:grpSp>
        <p:nvGrpSpPr>
          <p:cNvPr id="45" name="Group 44"/>
          <p:cNvGrpSpPr/>
          <p:nvPr/>
        </p:nvGrpSpPr>
        <p:grpSpPr>
          <a:xfrm>
            <a:off x="2667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4114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6096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2161671" y="5955268"/>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1</a:t>
            </a:r>
          </a:p>
        </p:txBody>
      </p:sp>
      <p:sp>
        <p:nvSpPr>
          <p:cNvPr id="70" name="TextBox 69"/>
          <p:cNvSpPr txBox="1"/>
          <p:nvPr/>
        </p:nvSpPr>
        <p:spPr>
          <a:xfrm>
            <a:off x="3581400"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2</a:t>
            </a:r>
          </a:p>
        </p:txBody>
      </p:sp>
      <p:sp>
        <p:nvSpPr>
          <p:cNvPr id="71" name="TextBox 70"/>
          <p:cNvSpPr txBox="1"/>
          <p:nvPr/>
        </p:nvSpPr>
        <p:spPr>
          <a:xfrm>
            <a:off x="4904871"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3</a:t>
            </a:r>
          </a:p>
        </p:txBody>
      </p:sp>
      <p:sp>
        <p:nvSpPr>
          <p:cNvPr id="72" name="TextBox 71"/>
          <p:cNvSpPr txBox="1"/>
          <p:nvPr/>
        </p:nvSpPr>
        <p:spPr>
          <a:xfrm>
            <a:off x="6809871" y="5943600"/>
            <a:ext cx="522536" cy="369332"/>
          </a:xfrm>
          <a:prstGeom prst="rect">
            <a:avLst/>
          </a:prstGeom>
          <a:noFill/>
        </p:spPr>
        <p:txBody>
          <a:bodyPr wrap="none" rtlCol="0">
            <a:spAutoFit/>
          </a:bodyPr>
          <a:lstStyle/>
          <a:p>
            <a:r>
              <a:rPr lang="en-US" sz="1800" b="0" dirty="0" smtClean="0">
                <a:latin typeface="Helvetica"/>
                <a:cs typeface="Helvetica"/>
              </a:rPr>
              <a:t>N</a:t>
            </a:r>
            <a:r>
              <a:rPr lang="en-US" sz="1800" b="0" baseline="-25000" dirty="0" smtClean="0">
                <a:latin typeface="Helvetica"/>
                <a:cs typeface="Helvetica"/>
              </a:rPr>
              <a:t>50</a:t>
            </a:r>
          </a:p>
        </p:txBody>
      </p:sp>
      <p:sp>
        <p:nvSpPr>
          <p:cNvPr id="73" name="TextBox 72"/>
          <p:cNvSpPr txBox="1"/>
          <p:nvPr/>
        </p:nvSpPr>
        <p:spPr>
          <a:xfrm>
            <a:off x="2667000" y="47668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74" name="TextBox 73"/>
          <p:cNvSpPr txBox="1"/>
          <p:nvPr/>
        </p:nvSpPr>
        <p:spPr>
          <a:xfrm>
            <a:off x="3216454" y="4766846"/>
            <a:ext cx="441146"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5</a:t>
            </a:r>
          </a:p>
        </p:txBody>
      </p:sp>
      <p:grpSp>
        <p:nvGrpSpPr>
          <p:cNvPr id="114" name="Group 113"/>
          <p:cNvGrpSpPr/>
          <p:nvPr/>
        </p:nvGrpSpPr>
        <p:grpSpPr>
          <a:xfrm>
            <a:off x="4114800" y="47668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V14</a:t>
              </a:r>
            </a:p>
          </p:txBody>
        </p:sp>
      </p:grpSp>
      <p:sp>
        <p:nvSpPr>
          <p:cNvPr id="77" name="TextBox 76"/>
          <p:cNvSpPr txBox="1"/>
          <p:nvPr/>
        </p:nvSpPr>
        <p:spPr>
          <a:xfrm>
            <a:off x="6019800" y="4766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78" name="TextBox 77"/>
          <p:cNvSpPr txBox="1"/>
          <p:nvPr/>
        </p:nvSpPr>
        <p:spPr>
          <a:xfrm>
            <a:off x="6575136" y="4766846"/>
            <a:ext cx="663864"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105</a:t>
            </a:r>
          </a:p>
        </p:txBody>
      </p:sp>
      <p:grpSp>
        <p:nvGrpSpPr>
          <p:cNvPr id="79" name="Group 78"/>
          <p:cNvGrpSpPr/>
          <p:nvPr/>
        </p:nvGrpSpPr>
        <p:grpSpPr>
          <a:xfrm>
            <a:off x="5486400" y="2590800"/>
            <a:ext cx="10668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81" name="Straight Connector 80"/>
            <p:cNvCxnSpPr>
              <a:stCxn id="80" idx="0"/>
              <a:endCxn id="8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5486400" y="27094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88" name="TextBox 87"/>
          <p:cNvSpPr txBox="1"/>
          <p:nvPr/>
        </p:nvSpPr>
        <p:spPr>
          <a:xfrm>
            <a:off x="6035854" y="2709446"/>
            <a:ext cx="453970" cy="338554"/>
          </a:xfrm>
          <a:prstGeom prst="rect">
            <a:avLst/>
          </a:prstGeom>
          <a:noFill/>
        </p:spPr>
        <p:txBody>
          <a:bodyPr wrap="none" rtlCol="0">
            <a:spAutoFit/>
          </a:bodyPr>
          <a:lstStyle/>
          <a:p>
            <a:r>
              <a:rPr lang="en-US" sz="1600" b="0" dirty="0" smtClean="0">
                <a:latin typeface="Helvetica"/>
                <a:cs typeface="Helvetica"/>
              </a:rPr>
              <a:t>N</a:t>
            </a:r>
            <a:r>
              <a:rPr lang="en-US" sz="1600" b="0" dirty="0">
                <a:latin typeface="Helvetica"/>
                <a:cs typeface="Helvetica"/>
              </a:rPr>
              <a:t>2</a:t>
            </a:r>
            <a:endParaRPr lang="en-US" sz="1600" b="0" dirty="0" smtClean="0">
              <a:latin typeface="Helvetica"/>
              <a:cs typeface="Helvetica"/>
            </a:endParaRPr>
          </a:p>
        </p:txBody>
      </p:sp>
      <p:grpSp>
        <p:nvGrpSpPr>
          <p:cNvPr id="112" name="Group 111"/>
          <p:cNvGrpSpPr/>
          <p:nvPr/>
        </p:nvGrpSpPr>
        <p:grpSpPr>
          <a:xfrm>
            <a:off x="5486400" y="2895600"/>
            <a:ext cx="980357" cy="338554"/>
            <a:chOff x="5486400" y="3048000"/>
            <a:chExt cx="980357"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smtClean="0">
                  <a:latin typeface="Helvetica"/>
                  <a:cs typeface="Helvetica"/>
                </a:rPr>
                <a:t>K14</a:t>
              </a:r>
            </a:p>
          </p:txBody>
        </p:sp>
        <p:sp>
          <p:nvSpPr>
            <p:cNvPr id="90" name="TextBox 89"/>
            <p:cNvSpPr txBox="1"/>
            <p:nvPr/>
          </p:nvSpPr>
          <p:spPr>
            <a:xfrm>
              <a:off x="6019800" y="3048000"/>
              <a:ext cx="446957" cy="338554"/>
            </a:xfrm>
            <a:prstGeom prst="rect">
              <a:avLst/>
            </a:prstGeom>
            <a:noFill/>
          </p:spPr>
          <p:txBody>
            <a:bodyPr wrap="none" rtlCol="0">
              <a:spAutoFit/>
            </a:bodyPr>
            <a:lstStyle/>
            <a:p>
              <a:r>
                <a:rPr lang="en-US" sz="1600" b="0" dirty="0" smtClean="0">
                  <a:latin typeface="Helvetica"/>
                  <a:cs typeface="Helvetica"/>
                </a:rPr>
                <a:t>N3</a:t>
              </a:r>
            </a:p>
          </p:txBody>
        </p:sp>
      </p:grpSp>
      <p:sp>
        <p:nvSpPr>
          <p:cNvPr id="91" name="TextBox 90"/>
          <p:cNvSpPr txBox="1"/>
          <p:nvPr/>
        </p:nvSpPr>
        <p:spPr>
          <a:xfrm>
            <a:off x="5432136" y="3242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92" name="TextBox 91"/>
          <p:cNvSpPr txBox="1"/>
          <p:nvPr/>
        </p:nvSpPr>
        <p:spPr>
          <a:xfrm>
            <a:off x="5992129" y="3242846"/>
            <a:ext cx="561071" cy="338554"/>
          </a:xfrm>
          <a:prstGeom prst="rect">
            <a:avLst/>
          </a:prstGeom>
          <a:noFill/>
        </p:spPr>
        <p:txBody>
          <a:bodyPr wrap="none" rtlCol="0">
            <a:spAutoFit/>
          </a:bodyPr>
          <a:lstStyle/>
          <a:p>
            <a:r>
              <a:rPr lang="en-US" sz="1600" b="0" dirty="0" smtClean="0">
                <a:latin typeface="Helvetica"/>
                <a:cs typeface="Helvetica"/>
              </a:rPr>
              <a:t>N50</a:t>
            </a:r>
          </a:p>
        </p:txBody>
      </p:sp>
      <p:sp>
        <p:nvSpPr>
          <p:cNvPr id="93" name="TextBox 92"/>
          <p:cNvSpPr txBox="1"/>
          <p:nvPr/>
        </p:nvSpPr>
        <p:spPr>
          <a:xfrm>
            <a:off x="4672475" y="2209800"/>
            <a:ext cx="1877700" cy="369332"/>
          </a:xfrm>
          <a:prstGeom prst="rect">
            <a:avLst/>
          </a:prstGeom>
          <a:noFill/>
        </p:spPr>
        <p:txBody>
          <a:bodyPr wrap="none" rtlCol="0">
            <a:spAutoFit/>
          </a:bodyPr>
          <a:lstStyle/>
          <a:p>
            <a:r>
              <a:rPr lang="en-US" sz="1800" b="0" dirty="0" smtClean="0">
                <a:latin typeface="Helvetica"/>
                <a:cs typeface="Helvetica"/>
              </a:rPr>
              <a:t>Master/Directory</a:t>
            </a:r>
          </a:p>
        </p:txBody>
      </p:sp>
      <p:grpSp>
        <p:nvGrpSpPr>
          <p:cNvPr id="115" name="Group 114"/>
          <p:cNvGrpSpPr/>
          <p:nvPr/>
        </p:nvGrpSpPr>
        <p:grpSpPr>
          <a:xfrm>
            <a:off x="1847760" y="2514600"/>
            <a:ext cx="3029040" cy="338554"/>
            <a:chOff x="1847760" y="2667000"/>
            <a:chExt cx="3029040" cy="338554"/>
          </a:xfrm>
        </p:grpSpPr>
        <p:sp>
          <p:nvSpPr>
            <p:cNvPr id="94" name="TextBox 93"/>
            <p:cNvSpPr txBox="1"/>
            <p:nvPr/>
          </p:nvSpPr>
          <p:spPr>
            <a:xfrm>
              <a:off x="1847760" y="2667000"/>
              <a:ext cx="971640" cy="338554"/>
            </a:xfrm>
            <a:prstGeom prst="rect">
              <a:avLst/>
            </a:prstGeom>
            <a:noFill/>
          </p:spPr>
          <p:txBody>
            <a:bodyPr wrap="none" rtlCol="0">
              <a:spAutoFit/>
            </a:bodyPr>
            <a:lstStyle/>
            <a:p>
              <a:r>
                <a:rPr lang="en-US" sz="1600" b="0" dirty="0" smtClean="0">
                  <a:solidFill>
                    <a:srgbClr val="0000FF"/>
                  </a:solidFill>
                  <a:latin typeface="Helvetica"/>
                  <a:cs typeface="Helvetica"/>
                </a:rPr>
                <a:t>get(K14)</a:t>
              </a:r>
            </a:p>
          </p:txBody>
        </p:sp>
        <p:cxnSp>
          <p:nvCxnSpPr>
            <p:cNvPr id="95" name="Straight Arrow Connector 94"/>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none" w="med" len="med"/>
              <a:tailEnd type="triangle"/>
            </a:ln>
            <a:effectLst/>
          </p:spPr>
        </p:cxnSp>
      </p:grpSp>
      <p:grpSp>
        <p:nvGrpSpPr>
          <p:cNvPr id="116" name="Group 115"/>
          <p:cNvGrpSpPr/>
          <p:nvPr/>
        </p:nvGrpSpPr>
        <p:grpSpPr>
          <a:xfrm>
            <a:off x="2895600" y="3276600"/>
            <a:ext cx="1981200" cy="1066800"/>
            <a:chOff x="2743200" y="3276600"/>
            <a:chExt cx="1981200" cy="1066800"/>
          </a:xfrm>
        </p:grpSpPr>
        <p:cxnSp>
          <p:nvCxnSpPr>
            <p:cNvPr id="99" name="Straight Arrow Connector 98"/>
            <p:cNvCxnSpPr/>
            <p:nvPr/>
          </p:nvCxnSpPr>
          <p:spPr bwMode="auto">
            <a:xfrm>
              <a:off x="2743200" y="3276600"/>
              <a:ext cx="1981200" cy="1066800"/>
            </a:xfrm>
            <a:prstGeom prst="straightConnector1">
              <a:avLst/>
            </a:prstGeom>
            <a:solidFill>
              <a:schemeClr val="bg1"/>
            </a:solidFill>
            <a:ln w="12700" cap="flat" cmpd="sng" algn="ctr">
              <a:solidFill>
                <a:srgbClr val="2A40E2"/>
              </a:solidFill>
              <a:prstDash val="dash"/>
              <a:round/>
              <a:headEnd type="none" w="med" len="med"/>
              <a:tailEnd type="triangle"/>
            </a:ln>
            <a:effectLst/>
          </p:spPr>
        </p:cxnSp>
        <p:sp>
          <p:nvSpPr>
            <p:cNvPr id="111" name="TextBox 110"/>
            <p:cNvSpPr txBox="1"/>
            <p:nvPr/>
          </p:nvSpPr>
          <p:spPr>
            <a:xfrm rot="1883155">
              <a:off x="3293674" y="3466447"/>
              <a:ext cx="971640" cy="338554"/>
            </a:xfrm>
            <a:prstGeom prst="rect">
              <a:avLst/>
            </a:prstGeom>
            <a:noFill/>
          </p:spPr>
          <p:txBody>
            <a:bodyPr wrap="none" rtlCol="0">
              <a:spAutoFit/>
            </a:bodyPr>
            <a:lstStyle/>
            <a:p>
              <a:r>
                <a:rPr lang="en-US" sz="1600" b="0" dirty="0" smtClean="0">
                  <a:solidFill>
                    <a:srgbClr val="0000FF"/>
                  </a:solidFill>
                  <a:latin typeface="Helvetica"/>
                  <a:cs typeface="Helvetica"/>
                </a:rPr>
                <a:t>get(K14)</a:t>
              </a:r>
            </a:p>
          </p:txBody>
        </p:sp>
      </p:grpSp>
      <p:grpSp>
        <p:nvGrpSpPr>
          <p:cNvPr id="117" name="Group 116"/>
          <p:cNvGrpSpPr/>
          <p:nvPr/>
        </p:nvGrpSpPr>
        <p:grpSpPr>
          <a:xfrm>
            <a:off x="2193450" y="3090446"/>
            <a:ext cx="2264250" cy="1264697"/>
            <a:chOff x="2002950" y="3078703"/>
            <a:chExt cx="2264250" cy="1264697"/>
          </a:xfrm>
        </p:grpSpPr>
        <p:cxnSp>
          <p:nvCxnSpPr>
            <p:cNvPr id="118" name="Straight Arrow Connector 117"/>
            <p:cNvCxnSpPr/>
            <p:nvPr/>
          </p:nvCxnSpPr>
          <p:spPr bwMode="auto">
            <a:xfrm>
              <a:off x="2552700" y="3417257"/>
              <a:ext cx="1714500" cy="92614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sp>
          <p:nvSpPr>
            <p:cNvPr id="119" name="TextBox 118"/>
            <p:cNvSpPr txBox="1"/>
            <p:nvPr/>
          </p:nvSpPr>
          <p:spPr>
            <a:xfrm>
              <a:off x="2002950" y="3078703"/>
              <a:ext cx="549750" cy="338554"/>
            </a:xfrm>
            <a:prstGeom prst="rect">
              <a:avLst/>
            </a:prstGeom>
            <a:noFill/>
          </p:spPr>
          <p:txBody>
            <a:bodyPr wrap="none" rtlCol="0">
              <a:spAutoFit/>
            </a:bodyPr>
            <a:lstStyle/>
            <a:p>
              <a:r>
                <a:rPr lang="en-US" sz="1600" b="0" dirty="0" smtClean="0">
                  <a:solidFill>
                    <a:srgbClr val="0000FF"/>
                  </a:solidFill>
                  <a:latin typeface="Helvetica"/>
                  <a:cs typeface="Helvetica"/>
                </a:rPr>
                <a:t>V14</a:t>
              </a:r>
            </a:p>
          </p:txBody>
        </p:sp>
      </p:grpSp>
      <p:grpSp>
        <p:nvGrpSpPr>
          <p:cNvPr id="122" name="Group 121"/>
          <p:cNvGrpSpPr/>
          <p:nvPr/>
        </p:nvGrpSpPr>
        <p:grpSpPr>
          <a:xfrm>
            <a:off x="2296243" y="2785646"/>
            <a:ext cx="2561597" cy="338554"/>
            <a:chOff x="2315203" y="2667000"/>
            <a:chExt cx="2561597" cy="338554"/>
          </a:xfrm>
        </p:grpSpPr>
        <p:sp>
          <p:nvSpPr>
            <p:cNvPr id="123" name="TextBox 122"/>
            <p:cNvSpPr txBox="1"/>
            <p:nvPr/>
          </p:nvSpPr>
          <p:spPr>
            <a:xfrm>
              <a:off x="2315203" y="2667000"/>
              <a:ext cx="446957" cy="338554"/>
            </a:xfrm>
            <a:prstGeom prst="rect">
              <a:avLst/>
            </a:prstGeom>
            <a:noFill/>
          </p:spPr>
          <p:txBody>
            <a:bodyPr wrap="none" rtlCol="0">
              <a:spAutoFit/>
            </a:bodyPr>
            <a:lstStyle/>
            <a:p>
              <a:r>
                <a:rPr lang="en-US" sz="1600" b="0" dirty="0" smtClean="0">
                  <a:solidFill>
                    <a:srgbClr val="0000FF"/>
                  </a:solidFill>
                  <a:latin typeface="Helvetica"/>
                  <a:cs typeface="Helvetica"/>
                </a:rPr>
                <a:t>N3</a:t>
              </a:r>
            </a:p>
          </p:txBody>
        </p:sp>
        <p:cxnSp>
          <p:nvCxnSpPr>
            <p:cNvPr id="124" name="Straight Arrow Connector 123"/>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grpSp>
      <p:sp>
        <p:nvSpPr>
          <p:cNvPr id="96" name="Content Placeholder 2"/>
          <p:cNvSpPr>
            <a:spLocks noGrp="1"/>
          </p:cNvSpPr>
          <p:nvPr>
            <p:ph idx="1"/>
          </p:nvPr>
        </p:nvSpPr>
        <p:spPr>
          <a:xfrm>
            <a:off x="609600" y="838200"/>
            <a:ext cx="8305800" cy="1371600"/>
          </a:xfrm>
        </p:spPr>
        <p:txBody>
          <a:bodyPr>
            <a:normAutofit/>
          </a:bodyPr>
          <a:lstStyle/>
          <a:p>
            <a:r>
              <a:rPr lang="en-US" dirty="0" smtClean="0"/>
              <a:t>Having the master relay the requests </a:t>
            </a:r>
            <a:r>
              <a:rPr lang="en-US" dirty="0" smtClean="0">
                <a:sym typeface="Wingdings"/>
              </a:rPr>
              <a:t> </a:t>
            </a:r>
            <a:r>
              <a:rPr lang="en-US" b="1" dirty="0" smtClean="0">
                <a:sym typeface="Wingdings"/>
              </a:rPr>
              <a:t>recursive query</a:t>
            </a:r>
          </a:p>
          <a:p>
            <a:r>
              <a:rPr lang="en-US" dirty="0" smtClean="0">
                <a:sym typeface="Wingdings"/>
              </a:rPr>
              <a:t>Another method: </a:t>
            </a:r>
            <a:r>
              <a:rPr lang="en-US" b="1" dirty="0" smtClean="0">
                <a:sym typeface="Wingdings"/>
              </a:rPr>
              <a:t>iterative query </a:t>
            </a:r>
            <a:r>
              <a:rPr lang="en-US" dirty="0" smtClean="0">
                <a:sym typeface="Wingdings"/>
              </a:rPr>
              <a:t>(this slide)</a:t>
            </a:r>
          </a:p>
          <a:p>
            <a:pPr lvl="1"/>
            <a:r>
              <a:rPr lang="en-US" dirty="0" smtClean="0">
                <a:sym typeface="Wingdings"/>
              </a:rPr>
              <a:t>Return node to requester and let requester contact node</a:t>
            </a:r>
            <a:endParaRPr lang="en-US" dirty="0"/>
          </a:p>
        </p:txBody>
      </p:sp>
    </p:spTree>
    <p:extLst>
      <p:ext uri="{BB962C8B-B14F-4D97-AF65-F5344CB8AC3E}">
        <p14:creationId xmlns:p14="http://schemas.microsoft.com/office/powerpoint/2010/main" val="798089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wipe(right)">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wipe(up)">
                                      <p:cBhvr>
                                        <p:cTn id="17" dur="5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wipe(down)">
                                      <p:cBhvr>
                                        <p:cTn id="22" dur="500"/>
                                        <p:tgtEl>
                                          <p:spTgt spid="1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1371" name="Rectangle 27"/>
          <p:cNvSpPr>
            <a:spLocks noGrp="1" noChangeArrowheads="1"/>
          </p:cNvSpPr>
          <p:nvPr>
            <p:ph type="body" idx="1"/>
          </p:nvPr>
        </p:nvSpPr>
        <p:spPr>
          <a:xfrm>
            <a:off x="76200" y="685800"/>
            <a:ext cx="8839200" cy="5943600"/>
          </a:xfrm>
        </p:spPr>
        <p:txBody>
          <a:bodyPr/>
          <a:lstStyle/>
          <a:p>
            <a:pPr>
              <a:lnSpc>
                <a:spcPct val="80000"/>
              </a:lnSpc>
              <a:spcBef>
                <a:spcPct val="10000"/>
              </a:spcBef>
            </a:pPr>
            <a:r>
              <a:rPr lang="en-US" altLang="ko-KR" dirty="0">
                <a:ea typeface="굴림" panose="020B0600000101010101" pitchFamily="34" charset="-127"/>
              </a:rPr>
              <a:t>Solution: put </a:t>
            </a:r>
            <a:r>
              <a:rPr lang="en-US" altLang="ko-KR" dirty="0">
                <a:solidFill>
                  <a:srgbClr val="FF0000"/>
                </a:solidFill>
                <a:ea typeface="굴림" panose="020B0600000101010101" pitchFamily="34" charset="-127"/>
              </a:rPr>
              <a:t>sequence number </a:t>
            </a:r>
            <a:r>
              <a:rPr lang="en-US" altLang="ko-KR" dirty="0">
                <a:ea typeface="굴림" panose="020B0600000101010101" pitchFamily="34" charset="-127"/>
              </a:rPr>
              <a:t>in message to identify re-transmitted packets</a:t>
            </a:r>
          </a:p>
          <a:p>
            <a:pPr lvl="1">
              <a:lnSpc>
                <a:spcPct val="80000"/>
              </a:lnSpc>
              <a:spcBef>
                <a:spcPct val="10000"/>
              </a:spcBef>
            </a:pPr>
            <a:r>
              <a:rPr lang="en-US" altLang="ko-KR" dirty="0">
                <a:ea typeface="굴림" panose="020B0600000101010101" pitchFamily="34" charset="-127"/>
              </a:rPr>
              <a:t>Receiver checks for duplicate number’s; Discard if detected</a:t>
            </a:r>
          </a:p>
          <a:p>
            <a:pPr>
              <a:lnSpc>
                <a:spcPct val="80000"/>
              </a:lnSpc>
              <a:spcBef>
                <a:spcPct val="10000"/>
              </a:spcBef>
            </a:pPr>
            <a:r>
              <a:rPr lang="en-US" altLang="ko-KR" dirty="0">
                <a:ea typeface="굴림" panose="020B0600000101010101" pitchFamily="34" charset="-127"/>
              </a:rPr>
              <a:t>Requirements:</a:t>
            </a:r>
          </a:p>
          <a:p>
            <a:pPr lvl="1">
              <a:lnSpc>
                <a:spcPct val="80000"/>
              </a:lnSpc>
              <a:spcBef>
                <a:spcPct val="10000"/>
              </a:spcBef>
            </a:pPr>
            <a:r>
              <a:rPr lang="en-US" altLang="ko-KR" dirty="0">
                <a:ea typeface="굴림" panose="020B0600000101010101" pitchFamily="34" charset="-127"/>
              </a:rPr>
              <a:t>Sender keeps copy of </a:t>
            </a:r>
            <a:r>
              <a:rPr lang="en-US" altLang="ko-KR" dirty="0" err="1">
                <a:ea typeface="굴림" panose="020B0600000101010101" pitchFamily="34" charset="-127"/>
              </a:rPr>
              <a:t>unACK’d</a:t>
            </a:r>
            <a:r>
              <a:rPr lang="en-US" altLang="ko-KR" dirty="0">
                <a:ea typeface="굴림" panose="020B0600000101010101" pitchFamily="34" charset="-127"/>
              </a:rPr>
              <a:t> messages</a:t>
            </a:r>
          </a:p>
          <a:p>
            <a:pPr lvl="2">
              <a:lnSpc>
                <a:spcPct val="80000"/>
              </a:lnSpc>
              <a:spcBef>
                <a:spcPct val="10000"/>
              </a:spcBef>
            </a:pPr>
            <a:r>
              <a:rPr lang="en-US" altLang="ko-KR" dirty="0">
                <a:ea typeface="굴림" panose="020B0600000101010101" pitchFamily="34" charset="-127"/>
              </a:rPr>
              <a:t>Easy: only need to buffer messages</a:t>
            </a:r>
          </a:p>
          <a:p>
            <a:pPr lvl="1">
              <a:lnSpc>
                <a:spcPct val="80000"/>
              </a:lnSpc>
              <a:spcBef>
                <a:spcPct val="10000"/>
              </a:spcBef>
            </a:pPr>
            <a:r>
              <a:rPr lang="en-US" altLang="ko-KR" dirty="0">
                <a:ea typeface="굴림" panose="020B0600000101010101" pitchFamily="34" charset="-127"/>
              </a:rPr>
              <a:t>Receiver tracks possible duplicate messages</a:t>
            </a:r>
          </a:p>
          <a:p>
            <a:pPr lvl="2">
              <a:lnSpc>
                <a:spcPct val="80000"/>
              </a:lnSpc>
              <a:spcBef>
                <a:spcPct val="10000"/>
              </a:spcBef>
            </a:pPr>
            <a:r>
              <a:rPr lang="en-US" altLang="ko-KR" dirty="0">
                <a:ea typeface="굴림" panose="020B0600000101010101" pitchFamily="34" charset="-127"/>
              </a:rPr>
              <a:t>Hard: when ok to forget about received message?</a:t>
            </a:r>
          </a:p>
          <a:p>
            <a:pPr>
              <a:lnSpc>
                <a:spcPct val="80000"/>
              </a:lnSpc>
              <a:spcBef>
                <a:spcPct val="10000"/>
              </a:spcBef>
            </a:pPr>
            <a:r>
              <a:rPr lang="en-US" altLang="ko-KR" dirty="0">
                <a:solidFill>
                  <a:schemeClr val="hlink"/>
                </a:solidFill>
                <a:ea typeface="굴림" panose="020B0600000101010101" pitchFamily="34" charset="-127"/>
              </a:rPr>
              <a:t>Alternating-bit protocol:</a:t>
            </a:r>
          </a:p>
          <a:p>
            <a:pPr lvl="1">
              <a:lnSpc>
                <a:spcPct val="80000"/>
              </a:lnSpc>
              <a:spcBef>
                <a:spcPct val="10000"/>
              </a:spcBef>
            </a:pPr>
            <a:r>
              <a:rPr lang="en-US" altLang="ko-KR" dirty="0">
                <a:ea typeface="굴림" panose="020B0600000101010101" pitchFamily="34" charset="-127"/>
              </a:rPr>
              <a:t>Send one message at a time; don’t send</a:t>
            </a:r>
            <a:br>
              <a:rPr lang="en-US" altLang="ko-KR" dirty="0">
                <a:ea typeface="굴림" panose="020B0600000101010101" pitchFamily="34" charset="-127"/>
              </a:rPr>
            </a:br>
            <a:r>
              <a:rPr lang="en-US" altLang="ko-KR" dirty="0">
                <a:ea typeface="굴림" panose="020B0600000101010101" pitchFamily="34" charset="-127"/>
              </a:rPr>
              <a:t>next message until ACK received</a:t>
            </a:r>
          </a:p>
          <a:p>
            <a:pPr lvl="1">
              <a:lnSpc>
                <a:spcPct val="80000"/>
              </a:lnSpc>
              <a:spcBef>
                <a:spcPct val="10000"/>
              </a:spcBef>
            </a:pPr>
            <a:r>
              <a:rPr lang="en-US" altLang="ko-KR" dirty="0">
                <a:ea typeface="굴림" panose="020B0600000101010101" pitchFamily="34" charset="-127"/>
              </a:rPr>
              <a:t>Sender keeps last message; receiver </a:t>
            </a:r>
            <a:r>
              <a:rPr lang="en-US" altLang="ko-KR" dirty="0" smtClean="0">
                <a:ea typeface="굴림" panose="020B0600000101010101" pitchFamily="34" charset="-127"/>
              </a:rPr>
              <a:t>tracks </a:t>
            </a:r>
            <a:br>
              <a:rPr lang="en-US" altLang="ko-KR" dirty="0" smtClean="0">
                <a:ea typeface="굴림" panose="020B0600000101010101" pitchFamily="34" charset="-127"/>
              </a:rPr>
            </a:br>
            <a:r>
              <a:rPr lang="en-US" altLang="ko-KR" dirty="0" smtClean="0">
                <a:ea typeface="굴림" panose="020B0600000101010101" pitchFamily="34" charset="-127"/>
              </a:rPr>
              <a:t>sequence </a:t>
            </a:r>
            <a:r>
              <a:rPr lang="en-US" altLang="ko-KR" dirty="0">
                <a:ea typeface="굴림" panose="020B0600000101010101" pitchFamily="34" charset="-127"/>
              </a:rPr>
              <a:t>number of last message received</a:t>
            </a:r>
          </a:p>
          <a:p>
            <a:pPr>
              <a:lnSpc>
                <a:spcPct val="80000"/>
              </a:lnSpc>
              <a:spcBef>
                <a:spcPct val="10000"/>
              </a:spcBef>
            </a:pPr>
            <a:r>
              <a:rPr lang="en-US" altLang="ko-KR" dirty="0">
                <a:ea typeface="굴림" panose="020B0600000101010101" pitchFamily="34" charset="-127"/>
              </a:rPr>
              <a:t>Pros: simple, small overhead</a:t>
            </a:r>
          </a:p>
          <a:p>
            <a:pPr>
              <a:lnSpc>
                <a:spcPct val="80000"/>
              </a:lnSpc>
              <a:spcBef>
                <a:spcPct val="10000"/>
              </a:spcBef>
            </a:pPr>
            <a:r>
              <a:rPr lang="en-US" altLang="ko-KR" dirty="0">
                <a:ea typeface="굴림" panose="020B0600000101010101" pitchFamily="34" charset="-127"/>
              </a:rPr>
              <a:t>Con: Poor performance</a:t>
            </a:r>
          </a:p>
          <a:p>
            <a:pPr lvl="1">
              <a:lnSpc>
                <a:spcPct val="80000"/>
              </a:lnSpc>
              <a:spcBef>
                <a:spcPct val="10000"/>
              </a:spcBef>
            </a:pPr>
            <a:r>
              <a:rPr lang="en-US" altLang="ko-KR" dirty="0">
                <a:ea typeface="굴림" panose="020B0600000101010101" pitchFamily="34" charset="-127"/>
              </a:rPr>
              <a:t>Wire can hold multiple messages; want to</a:t>
            </a:r>
            <a:br>
              <a:rPr lang="en-US" altLang="ko-KR" dirty="0">
                <a:ea typeface="굴림" panose="020B0600000101010101" pitchFamily="34" charset="-127"/>
              </a:rPr>
            </a:br>
            <a:r>
              <a:rPr lang="en-US" altLang="ko-KR" dirty="0">
                <a:ea typeface="굴림" panose="020B0600000101010101" pitchFamily="34" charset="-127"/>
              </a:rPr>
              <a:t>fill up at (wire latency </a:t>
            </a:r>
            <a:r>
              <a:rPr lang="en-US" altLang="ko-KR" dirty="0">
                <a:ea typeface="굴림" panose="020B0600000101010101" pitchFamily="34" charset="-127"/>
                <a:sym typeface="Symbol" panose="05050102010706020507" pitchFamily="18" charset="2"/>
              </a:rPr>
              <a:t> throughput)</a:t>
            </a:r>
          </a:p>
          <a:p>
            <a:pPr>
              <a:lnSpc>
                <a:spcPct val="80000"/>
              </a:lnSpc>
              <a:spcBef>
                <a:spcPct val="10000"/>
              </a:spcBef>
            </a:pPr>
            <a:r>
              <a:rPr lang="en-US" altLang="ko-KR" dirty="0">
                <a:ea typeface="굴림" panose="020B0600000101010101" pitchFamily="34" charset="-127"/>
                <a:sym typeface="Symbol" panose="05050102010706020507" pitchFamily="18" charset="2"/>
              </a:rPr>
              <a:t>Con: doesn’t work if network can delay</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or duplicate messages arbitrarily</a:t>
            </a:r>
          </a:p>
        </p:txBody>
      </p:sp>
      <p:grpSp>
        <p:nvGrpSpPr>
          <p:cNvPr id="1081346" name="Group 2"/>
          <p:cNvGrpSpPr>
            <a:grpSpLocks/>
          </p:cNvGrpSpPr>
          <p:nvPr/>
        </p:nvGrpSpPr>
        <p:grpSpPr bwMode="auto">
          <a:xfrm>
            <a:off x="6858000" y="3124200"/>
            <a:ext cx="2241550" cy="3200400"/>
            <a:chOff x="4316" y="2016"/>
            <a:chExt cx="1412" cy="2016"/>
          </a:xfrm>
        </p:grpSpPr>
        <p:sp>
          <p:nvSpPr>
            <p:cNvPr id="7173" name="Rectangle 3"/>
            <p:cNvSpPr>
              <a:spLocks noChangeArrowheads="1"/>
            </p:cNvSpPr>
            <p:nvPr/>
          </p:nvSpPr>
          <p:spPr bwMode="auto">
            <a:xfrm>
              <a:off x="4352" y="2016"/>
              <a:ext cx="1376" cy="2016"/>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grpSp>
          <p:nvGrpSpPr>
            <p:cNvPr id="7174" name="Group 4"/>
            <p:cNvGrpSpPr>
              <a:grpSpLocks/>
            </p:cNvGrpSpPr>
            <p:nvPr/>
          </p:nvGrpSpPr>
          <p:grpSpPr bwMode="auto">
            <a:xfrm>
              <a:off x="4316" y="2016"/>
              <a:ext cx="1403" cy="1919"/>
              <a:chOff x="4080" y="951"/>
              <a:chExt cx="1403" cy="2169"/>
            </a:xfrm>
          </p:grpSpPr>
          <p:sp>
            <p:nvSpPr>
              <p:cNvPr id="7175" name="Rectangle 5" descr="Wide downward diagonal"/>
              <p:cNvSpPr>
                <a:spLocks noChangeArrowheads="1"/>
              </p:cNvSpPr>
              <p:nvPr/>
            </p:nvSpPr>
            <p:spPr bwMode="auto">
              <a:xfrm>
                <a:off x="4341" y="1063"/>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7176" name="Text Box 6"/>
              <p:cNvSpPr txBox="1">
                <a:spLocks noChangeArrowheads="1"/>
              </p:cNvSpPr>
              <p:nvPr/>
            </p:nvSpPr>
            <p:spPr bwMode="auto">
              <a:xfrm>
                <a:off x="5241" y="951"/>
                <a:ext cx="242" cy="37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7177" name="Text Box 7"/>
              <p:cNvSpPr txBox="1">
                <a:spLocks noChangeArrowheads="1"/>
              </p:cNvSpPr>
              <p:nvPr/>
            </p:nvSpPr>
            <p:spPr bwMode="auto">
              <a:xfrm>
                <a:off x="4080" y="951"/>
                <a:ext cx="266" cy="37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nvGrpSpPr>
              <p:cNvPr id="7178" name="Group 8"/>
              <p:cNvGrpSpPr>
                <a:grpSpLocks/>
              </p:cNvGrpSpPr>
              <p:nvPr/>
            </p:nvGrpSpPr>
            <p:grpSpPr bwMode="auto">
              <a:xfrm>
                <a:off x="4325" y="1186"/>
                <a:ext cx="960" cy="713"/>
                <a:chOff x="4325" y="679"/>
                <a:chExt cx="960" cy="713"/>
              </a:xfrm>
            </p:grpSpPr>
            <p:grpSp>
              <p:nvGrpSpPr>
                <p:cNvPr id="7191" name="Group 9"/>
                <p:cNvGrpSpPr>
                  <a:grpSpLocks/>
                </p:cNvGrpSpPr>
                <p:nvPr/>
              </p:nvGrpSpPr>
              <p:grpSpPr bwMode="auto">
                <a:xfrm>
                  <a:off x="4325" y="679"/>
                  <a:ext cx="960" cy="356"/>
                  <a:chOff x="1157" y="667"/>
                  <a:chExt cx="960" cy="356"/>
                </a:xfrm>
              </p:grpSpPr>
              <p:sp>
                <p:nvSpPr>
                  <p:cNvPr id="7194"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5" name="Text Box 11"/>
                  <p:cNvSpPr txBox="1">
                    <a:spLocks noChangeArrowheads="1"/>
                  </p:cNvSpPr>
                  <p:nvPr/>
                </p:nvSpPr>
                <p:spPr bwMode="auto">
                  <a:xfrm rot="736490">
                    <a:off x="1410" y="667"/>
                    <a:ext cx="634"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err="1">
                        <a:latin typeface="Gill Sans" charset="0"/>
                        <a:ea typeface="Gill Sans" charset="0"/>
                        <a:cs typeface="Gill Sans" charset="0"/>
                      </a:rPr>
                      <a:t>Pkt</a:t>
                    </a:r>
                    <a:r>
                      <a:rPr lang="en-US" altLang="ko-KR" sz="2400" b="0" dirty="0">
                        <a:latin typeface="Gill Sans" charset="0"/>
                        <a:ea typeface="Gill Sans" charset="0"/>
                        <a:cs typeface="Gill Sans" charset="0"/>
                      </a:rPr>
                      <a:t> #0</a:t>
                    </a:r>
                  </a:p>
                </p:txBody>
              </p:sp>
            </p:grpSp>
            <p:sp>
              <p:nvSpPr>
                <p:cNvPr id="7192" name="Line 12"/>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3" name="Text Box 13"/>
                <p:cNvSpPr txBox="1">
                  <a:spLocks noChangeArrowheads="1"/>
                </p:cNvSpPr>
                <p:nvPr/>
              </p:nvSpPr>
              <p:spPr bwMode="auto">
                <a:xfrm rot="20746312">
                  <a:off x="4368" y="969"/>
                  <a:ext cx="765"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 #0</a:t>
                  </a:r>
                </a:p>
              </p:txBody>
            </p:sp>
          </p:grpSp>
          <p:grpSp>
            <p:nvGrpSpPr>
              <p:cNvPr id="7179" name="Group 14"/>
              <p:cNvGrpSpPr>
                <a:grpSpLocks/>
              </p:cNvGrpSpPr>
              <p:nvPr/>
            </p:nvGrpSpPr>
            <p:grpSpPr bwMode="auto">
              <a:xfrm>
                <a:off x="4320" y="1783"/>
                <a:ext cx="960" cy="740"/>
                <a:chOff x="4325" y="652"/>
                <a:chExt cx="960" cy="740"/>
              </a:xfrm>
            </p:grpSpPr>
            <p:grpSp>
              <p:nvGrpSpPr>
                <p:cNvPr id="7186" name="Group 15"/>
                <p:cNvGrpSpPr>
                  <a:grpSpLocks/>
                </p:cNvGrpSpPr>
                <p:nvPr/>
              </p:nvGrpSpPr>
              <p:grpSpPr bwMode="auto">
                <a:xfrm>
                  <a:off x="4325" y="652"/>
                  <a:ext cx="960" cy="383"/>
                  <a:chOff x="1157" y="640"/>
                  <a:chExt cx="960" cy="383"/>
                </a:xfrm>
              </p:grpSpPr>
              <p:sp>
                <p:nvSpPr>
                  <p:cNvPr id="7189" name="Line 16"/>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0" name="Text Box 17"/>
                  <p:cNvSpPr txBox="1">
                    <a:spLocks noChangeArrowheads="1"/>
                  </p:cNvSpPr>
                  <p:nvPr/>
                </p:nvSpPr>
                <p:spPr bwMode="auto">
                  <a:xfrm rot="736490">
                    <a:off x="1415" y="640"/>
                    <a:ext cx="634"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err="1">
                        <a:latin typeface="Gill Sans" charset="0"/>
                        <a:ea typeface="Gill Sans" charset="0"/>
                        <a:cs typeface="Gill Sans" charset="0"/>
                      </a:rPr>
                      <a:t>Pkt</a:t>
                    </a:r>
                    <a:r>
                      <a:rPr lang="en-US" altLang="ko-KR" sz="2400" b="0" dirty="0">
                        <a:latin typeface="Gill Sans" charset="0"/>
                        <a:ea typeface="Gill Sans" charset="0"/>
                        <a:cs typeface="Gill Sans" charset="0"/>
                      </a:rPr>
                      <a:t> #1</a:t>
                    </a:r>
                  </a:p>
                </p:txBody>
              </p:sp>
            </p:grpSp>
            <p:sp>
              <p:nvSpPr>
                <p:cNvPr id="7187" name="Line 18"/>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8" name="Text Box 19"/>
                <p:cNvSpPr txBox="1">
                  <a:spLocks noChangeArrowheads="1"/>
                </p:cNvSpPr>
                <p:nvPr/>
              </p:nvSpPr>
              <p:spPr bwMode="auto">
                <a:xfrm rot="20746312">
                  <a:off x="4366" y="995"/>
                  <a:ext cx="765"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 #1</a:t>
                  </a:r>
                </a:p>
              </p:txBody>
            </p:sp>
          </p:grpSp>
          <p:grpSp>
            <p:nvGrpSpPr>
              <p:cNvPr id="7180" name="Group 20"/>
              <p:cNvGrpSpPr>
                <a:grpSpLocks/>
              </p:cNvGrpSpPr>
              <p:nvPr/>
            </p:nvGrpSpPr>
            <p:grpSpPr bwMode="auto">
              <a:xfrm>
                <a:off x="4368" y="2380"/>
                <a:ext cx="960" cy="740"/>
                <a:chOff x="4325" y="652"/>
                <a:chExt cx="960" cy="740"/>
              </a:xfrm>
            </p:grpSpPr>
            <p:grpSp>
              <p:nvGrpSpPr>
                <p:cNvPr id="7181" name="Group 21"/>
                <p:cNvGrpSpPr>
                  <a:grpSpLocks/>
                </p:cNvGrpSpPr>
                <p:nvPr/>
              </p:nvGrpSpPr>
              <p:grpSpPr bwMode="auto">
                <a:xfrm>
                  <a:off x="4325" y="652"/>
                  <a:ext cx="960" cy="383"/>
                  <a:chOff x="1157" y="640"/>
                  <a:chExt cx="960" cy="383"/>
                </a:xfrm>
              </p:grpSpPr>
              <p:sp>
                <p:nvSpPr>
                  <p:cNvPr id="7184" name="Line 22"/>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5" name="Text Box 23"/>
                  <p:cNvSpPr txBox="1">
                    <a:spLocks noChangeArrowheads="1"/>
                  </p:cNvSpPr>
                  <p:nvPr/>
                </p:nvSpPr>
                <p:spPr bwMode="auto">
                  <a:xfrm rot="736490">
                    <a:off x="1415" y="640"/>
                    <a:ext cx="634"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err="1">
                        <a:latin typeface="Gill Sans" charset="0"/>
                        <a:ea typeface="Gill Sans" charset="0"/>
                        <a:cs typeface="Gill Sans" charset="0"/>
                      </a:rPr>
                      <a:t>Pkt</a:t>
                    </a:r>
                    <a:r>
                      <a:rPr lang="en-US" altLang="ko-KR" sz="2400" b="0" dirty="0">
                        <a:latin typeface="Gill Sans" charset="0"/>
                        <a:ea typeface="Gill Sans" charset="0"/>
                        <a:cs typeface="Gill Sans" charset="0"/>
                      </a:rPr>
                      <a:t> #0</a:t>
                    </a:r>
                  </a:p>
                </p:txBody>
              </p:sp>
            </p:grpSp>
            <p:sp>
              <p:nvSpPr>
                <p:cNvPr id="7182" name="Line 24"/>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3" name="Text Box 25"/>
                <p:cNvSpPr txBox="1">
                  <a:spLocks noChangeArrowheads="1"/>
                </p:cNvSpPr>
                <p:nvPr/>
              </p:nvSpPr>
              <p:spPr bwMode="auto">
                <a:xfrm rot="20746312">
                  <a:off x="4367" y="996"/>
                  <a:ext cx="765"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 #0</a:t>
                  </a:r>
                </a:p>
              </p:txBody>
            </p:sp>
          </p:grpSp>
        </p:grpSp>
      </p:grpSp>
      <p:sp>
        <p:nvSpPr>
          <p:cNvPr id="7171" name="Rectangle 26"/>
          <p:cNvSpPr>
            <a:spLocks noGrp="1" noChangeArrowheads="1"/>
          </p:cNvSpPr>
          <p:nvPr>
            <p:ph type="title"/>
          </p:nvPr>
        </p:nvSpPr>
        <p:spPr>
          <a:xfrm>
            <a:off x="609600" y="152400"/>
            <a:ext cx="7924800" cy="533400"/>
          </a:xfrm>
        </p:spPr>
        <p:txBody>
          <a:bodyPr/>
          <a:lstStyle/>
          <a:p>
            <a:r>
              <a:rPr lang="en-US" altLang="ko-KR" dirty="0">
                <a:ea typeface="굴림" panose="020B0600000101010101" pitchFamily="34" charset="-127"/>
              </a:rPr>
              <a:t>How to Deal with Message Duplication?</a:t>
            </a:r>
          </a:p>
        </p:txBody>
      </p:sp>
    </p:spTree>
    <p:extLst>
      <p:ext uri="{BB962C8B-B14F-4D97-AF65-F5344CB8AC3E}">
        <p14:creationId xmlns:p14="http://schemas.microsoft.com/office/powerpoint/2010/main" val="3659226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13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1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1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1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1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137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13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13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81371">
                                            <p:txEl>
                                              <p:pRg st="9" end="9"/>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1081346"/>
                                        </p:tgtEl>
                                        <p:attrNameLst>
                                          <p:attrName>style.visibility</p:attrName>
                                        </p:attrNameLst>
                                      </p:cBhvr>
                                      <p:to>
                                        <p:strVal val="visible"/>
                                      </p:to>
                                    </p:set>
                                    <p:animEffect transition="in" filter="wipe(up)">
                                      <p:cBhvr>
                                        <p:cTn id="31" dur="500"/>
                                        <p:tgtEl>
                                          <p:spTgt spid="10813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81371">
                                            <p:txEl>
                                              <p:pRg st="10" end="10"/>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1371">
                                            <p:txEl>
                                              <p:pRg st="11" end="11"/>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1371">
                                            <p:txEl>
                                              <p:pRg st="12" end="12"/>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813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71"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Iterative vs. Recursive Query</a:t>
            </a:r>
            <a:endParaRPr lang="en-US" dirty="0"/>
          </a:p>
        </p:txBody>
      </p:sp>
      <p:grpSp>
        <p:nvGrpSpPr>
          <p:cNvPr id="81" name="Group 80"/>
          <p:cNvGrpSpPr/>
          <p:nvPr/>
        </p:nvGrpSpPr>
        <p:grpSpPr>
          <a:xfrm>
            <a:off x="531241" y="790020"/>
            <a:ext cx="3594868" cy="2486580"/>
            <a:chOff x="1219200" y="2209800"/>
            <a:chExt cx="6330094" cy="4157103"/>
          </a:xfrm>
        </p:grpSpPr>
        <p:pic>
          <p:nvPicPr>
            <p:cNvPr id="4" name="Picture 3"/>
            <p:cNvPicPr>
              <a:picLocks noChangeAspect="1"/>
            </p:cNvPicPr>
            <p:nvPr/>
          </p:nvPicPr>
          <p:blipFill>
            <a:blip r:embed="rId2"/>
            <a:stretch>
              <a:fillRect/>
            </a:stretch>
          </p:blipFill>
          <p:spPr>
            <a:xfrm>
              <a:off x="1981200" y="5334000"/>
              <a:ext cx="685800" cy="685800"/>
            </a:xfrm>
            <a:prstGeom prst="rect">
              <a:avLst/>
            </a:prstGeom>
          </p:spPr>
        </p:pic>
        <p:pic>
          <p:nvPicPr>
            <p:cNvPr id="5" name="Picture 4"/>
            <p:cNvPicPr>
              <a:picLocks noChangeAspect="1"/>
            </p:cNvPicPr>
            <p:nvPr/>
          </p:nvPicPr>
          <p:blipFill>
            <a:blip r:embed="rId2"/>
            <a:stretch>
              <a:fillRect/>
            </a:stretch>
          </p:blipFill>
          <p:spPr>
            <a:xfrm>
              <a:off x="3429000" y="5334000"/>
              <a:ext cx="685800" cy="685800"/>
            </a:xfrm>
            <a:prstGeom prst="rect">
              <a:avLst/>
            </a:prstGeom>
          </p:spPr>
        </p:pic>
        <p:pic>
          <p:nvPicPr>
            <p:cNvPr id="6" name="Picture 5"/>
            <p:cNvPicPr>
              <a:picLocks noChangeAspect="1"/>
            </p:cNvPicPr>
            <p:nvPr/>
          </p:nvPicPr>
          <p:blipFill>
            <a:blip r:embed="rId2"/>
            <a:stretch>
              <a:fillRect/>
            </a:stretch>
          </p:blipFill>
          <p:spPr>
            <a:xfrm>
              <a:off x="4724400" y="5334000"/>
              <a:ext cx="685800" cy="685800"/>
            </a:xfrm>
            <a:prstGeom prst="rect">
              <a:avLst/>
            </a:prstGeom>
          </p:spPr>
        </p:pic>
        <p:pic>
          <p:nvPicPr>
            <p:cNvPr id="7" name="Picture 6"/>
            <p:cNvPicPr>
              <a:picLocks noChangeAspect="1"/>
            </p:cNvPicPr>
            <p:nvPr/>
          </p:nvPicPr>
          <p:blipFill>
            <a:blip r:embed="rId2"/>
            <a:stretch>
              <a:fillRect/>
            </a:stretch>
          </p:blipFill>
          <p:spPr>
            <a:xfrm>
              <a:off x="6705600" y="5333206"/>
              <a:ext cx="685800" cy="685800"/>
            </a:xfrm>
            <a:prstGeom prst="rect">
              <a:avLst/>
            </a:prstGeom>
          </p:spPr>
        </p:pic>
        <p:grpSp>
          <p:nvGrpSpPr>
            <p:cNvPr id="8" name="Group 7"/>
            <p:cNvGrpSpPr/>
            <p:nvPr/>
          </p:nvGrpSpPr>
          <p:grpSpPr>
            <a:xfrm>
              <a:off x="1219200" y="4495800"/>
              <a:ext cx="1066800" cy="913606"/>
              <a:chOff x="1752600" y="3656806"/>
              <a:chExt cx="533400" cy="381794"/>
            </a:xfrm>
            <a:solidFill>
              <a:srgbClr val="FFFFAA"/>
            </a:solidFill>
          </p:grpSpPr>
          <p:sp>
            <p:nvSpPr>
              <p:cNvPr id="9" name="Rectangle 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0" name="Straight Connector 9"/>
              <p:cNvCxnSpPr>
                <a:stCxn id="9" idx="0"/>
                <a:endCxn id="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1" name="Straight Connector 10"/>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2" name="Straight Connector 11"/>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 name="Straight Connector 12"/>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 name="Straight Connector 1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5" name="Straight Connector 14"/>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6" name="TextBox 15"/>
            <p:cNvSpPr txBox="1"/>
            <p:nvPr/>
          </p:nvSpPr>
          <p:spPr>
            <a:xfrm>
              <a:off x="5714999" y="5257005"/>
              <a:ext cx="550987" cy="458480"/>
            </a:xfrm>
            <a:prstGeom prst="rect">
              <a:avLst/>
            </a:prstGeom>
            <a:noFill/>
          </p:spPr>
          <p:txBody>
            <a:bodyPr wrap="none" rtlCol="0">
              <a:spAutoFit/>
            </a:bodyPr>
            <a:lstStyle/>
            <a:p>
              <a:r>
                <a:rPr lang="en-US" sz="1000" dirty="0">
                  <a:latin typeface="Helvetica"/>
                  <a:cs typeface="Helvetica"/>
                </a:rPr>
                <a:t>…</a:t>
              </a:r>
            </a:p>
          </p:txBody>
        </p:sp>
        <p:pic>
          <p:nvPicPr>
            <p:cNvPr id="17" name="Picture 16"/>
            <p:cNvPicPr>
              <a:picLocks noChangeAspect="1"/>
            </p:cNvPicPr>
            <p:nvPr/>
          </p:nvPicPr>
          <p:blipFill>
            <a:blip r:embed="rId2"/>
            <a:stretch>
              <a:fillRect/>
            </a:stretch>
          </p:blipFill>
          <p:spPr>
            <a:xfrm>
              <a:off x="4800600" y="2743200"/>
              <a:ext cx="685800" cy="685800"/>
            </a:xfrm>
            <a:prstGeom prst="rect">
              <a:avLst/>
            </a:prstGeom>
          </p:spPr>
        </p:pic>
        <p:grpSp>
          <p:nvGrpSpPr>
            <p:cNvPr id="18" name="Group 17"/>
            <p:cNvGrpSpPr/>
            <p:nvPr/>
          </p:nvGrpSpPr>
          <p:grpSpPr>
            <a:xfrm>
              <a:off x="2667000" y="4495800"/>
              <a:ext cx="1066800" cy="913606"/>
              <a:chOff x="1752600" y="3656806"/>
              <a:chExt cx="533400" cy="381794"/>
            </a:xfrm>
            <a:solidFill>
              <a:srgbClr val="FFFFAA"/>
            </a:solidFill>
          </p:grpSpPr>
          <p:sp>
            <p:nvSpPr>
              <p:cNvPr id="19" name="Rectangle 1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20" name="Straight Connector 19"/>
              <p:cNvCxnSpPr>
                <a:stCxn id="19" idx="0"/>
                <a:endCxn id="1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3" name="Straight Connector 22"/>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4" name="Straight Connector 2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5" name="Straight Connector 24"/>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26" name="Group 25"/>
            <p:cNvGrpSpPr/>
            <p:nvPr/>
          </p:nvGrpSpPr>
          <p:grpSpPr>
            <a:xfrm>
              <a:off x="4114800" y="4495800"/>
              <a:ext cx="1066800" cy="913606"/>
              <a:chOff x="1752600" y="3656806"/>
              <a:chExt cx="533400" cy="381794"/>
            </a:xfrm>
            <a:solidFill>
              <a:srgbClr val="FFFFAA"/>
            </a:solidFill>
          </p:grpSpPr>
          <p:sp>
            <p:nvSpPr>
              <p:cNvPr id="27" name="Rectangle 26"/>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28" name="Straight Connector 27"/>
              <p:cNvCxnSpPr>
                <a:stCxn id="27" idx="0"/>
                <a:endCxn id="27"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29" name="Straight Connector 28"/>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0" name="Straight Connector 29"/>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1" name="Straight Connector 30"/>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2" name="Straight Connector 31"/>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33" name="Straight Connector 32"/>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34" name="Group 33"/>
            <p:cNvGrpSpPr/>
            <p:nvPr/>
          </p:nvGrpSpPr>
          <p:grpSpPr>
            <a:xfrm>
              <a:off x="6096000" y="4495800"/>
              <a:ext cx="1066800" cy="913606"/>
              <a:chOff x="1752600" y="3656806"/>
              <a:chExt cx="533400" cy="381794"/>
            </a:xfrm>
            <a:solidFill>
              <a:srgbClr val="FFFFAA"/>
            </a:solidFill>
          </p:grpSpPr>
          <p:sp>
            <p:nvSpPr>
              <p:cNvPr id="35" name="Rectangle 34"/>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36" name="Straight Connector 35"/>
              <p:cNvCxnSpPr>
                <a:stCxn id="35" idx="0"/>
                <a:endCxn id="35"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37" name="Straight Connector 36"/>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8" name="Straight Connector 37"/>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9" name="Straight Connector 38"/>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0" name="Straight Connector 39"/>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41" name="Straight Connector 40"/>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42" name="TextBox 41"/>
            <p:cNvSpPr txBox="1"/>
            <p:nvPr/>
          </p:nvSpPr>
          <p:spPr>
            <a:xfrm>
              <a:off x="2024270" y="5955267"/>
              <a:ext cx="613836" cy="411636"/>
            </a:xfrm>
            <a:prstGeom prst="rect">
              <a:avLst/>
            </a:prstGeom>
            <a:noFill/>
          </p:spPr>
          <p:txBody>
            <a:bodyPr wrap="none" rtlCol="0">
              <a:spAutoFit/>
            </a:bodyPr>
            <a:lstStyle/>
            <a:p>
              <a:r>
                <a:rPr lang="en-US" sz="1000" b="0" dirty="0">
                  <a:latin typeface="Helvetica"/>
                  <a:cs typeface="Helvetica"/>
                </a:rPr>
                <a:t>N1</a:t>
              </a:r>
              <a:endParaRPr lang="en-US" sz="1000" b="0" baseline="-25000" dirty="0">
                <a:latin typeface="Helvetica"/>
                <a:cs typeface="Helvetica"/>
              </a:endParaRPr>
            </a:p>
          </p:txBody>
        </p:sp>
        <p:sp>
          <p:nvSpPr>
            <p:cNvPr id="43" name="TextBox 42"/>
            <p:cNvSpPr txBox="1"/>
            <p:nvPr/>
          </p:nvSpPr>
          <p:spPr>
            <a:xfrm>
              <a:off x="3581400" y="5943600"/>
              <a:ext cx="613836" cy="411636"/>
            </a:xfrm>
            <a:prstGeom prst="rect">
              <a:avLst/>
            </a:prstGeom>
            <a:noFill/>
          </p:spPr>
          <p:txBody>
            <a:bodyPr wrap="none" rtlCol="0">
              <a:spAutoFit/>
            </a:bodyPr>
            <a:lstStyle/>
            <a:p>
              <a:r>
                <a:rPr lang="en-US" sz="1000" b="0" dirty="0">
                  <a:latin typeface="Helvetica"/>
                  <a:cs typeface="Helvetica"/>
                </a:rPr>
                <a:t>N2</a:t>
              </a:r>
              <a:endParaRPr lang="en-US" sz="1000" b="0" baseline="-25000" dirty="0">
                <a:latin typeface="Helvetica"/>
                <a:cs typeface="Helvetica"/>
              </a:endParaRPr>
            </a:p>
          </p:txBody>
        </p:sp>
        <p:sp>
          <p:nvSpPr>
            <p:cNvPr id="44" name="TextBox 43"/>
            <p:cNvSpPr txBox="1"/>
            <p:nvPr/>
          </p:nvSpPr>
          <p:spPr>
            <a:xfrm>
              <a:off x="4904871" y="5943600"/>
              <a:ext cx="613836" cy="411636"/>
            </a:xfrm>
            <a:prstGeom prst="rect">
              <a:avLst/>
            </a:prstGeom>
            <a:noFill/>
          </p:spPr>
          <p:txBody>
            <a:bodyPr wrap="none" rtlCol="0">
              <a:spAutoFit/>
            </a:bodyPr>
            <a:lstStyle/>
            <a:p>
              <a:r>
                <a:rPr lang="en-US" sz="1000" b="0" dirty="0">
                  <a:latin typeface="Helvetica"/>
                  <a:cs typeface="Helvetica"/>
                </a:rPr>
                <a:t>N3</a:t>
              </a:r>
              <a:endParaRPr lang="en-US" sz="1000" b="0" baseline="-25000" dirty="0">
                <a:latin typeface="Helvetica"/>
                <a:cs typeface="Helvetica"/>
              </a:endParaRPr>
            </a:p>
          </p:txBody>
        </p:sp>
        <p:sp>
          <p:nvSpPr>
            <p:cNvPr id="45" name="TextBox 44"/>
            <p:cNvSpPr txBox="1"/>
            <p:nvPr/>
          </p:nvSpPr>
          <p:spPr>
            <a:xfrm>
              <a:off x="6809871" y="5943600"/>
              <a:ext cx="739423" cy="411636"/>
            </a:xfrm>
            <a:prstGeom prst="rect">
              <a:avLst/>
            </a:prstGeom>
            <a:noFill/>
          </p:spPr>
          <p:txBody>
            <a:bodyPr wrap="none" rtlCol="0">
              <a:spAutoFit/>
            </a:bodyPr>
            <a:lstStyle/>
            <a:p>
              <a:r>
                <a:rPr lang="en-US" sz="1000" b="0" dirty="0">
                  <a:latin typeface="Helvetica"/>
                  <a:cs typeface="Helvetica"/>
                </a:rPr>
                <a:t>N50</a:t>
              </a:r>
              <a:endParaRPr lang="en-US" sz="1000" b="0" baseline="-25000" dirty="0">
                <a:latin typeface="Helvetica"/>
                <a:cs typeface="Helvetica"/>
              </a:endParaRPr>
            </a:p>
          </p:txBody>
        </p:sp>
        <p:grpSp>
          <p:nvGrpSpPr>
            <p:cNvPr id="48" name="Group 47"/>
            <p:cNvGrpSpPr/>
            <p:nvPr/>
          </p:nvGrpSpPr>
          <p:grpSpPr>
            <a:xfrm>
              <a:off x="4010439" y="4710228"/>
              <a:ext cx="1276416" cy="472635"/>
              <a:chOff x="4010439" y="4710228"/>
              <a:chExt cx="1276416" cy="472635"/>
            </a:xfrm>
          </p:grpSpPr>
          <p:sp>
            <p:nvSpPr>
              <p:cNvPr id="49" name="TextBox 48"/>
              <p:cNvSpPr txBox="1"/>
              <p:nvPr/>
            </p:nvSpPr>
            <p:spPr>
              <a:xfrm>
                <a:off x="4010439" y="4724382"/>
                <a:ext cx="726963" cy="458481"/>
              </a:xfrm>
              <a:prstGeom prst="rect">
                <a:avLst/>
              </a:prstGeom>
              <a:noFill/>
            </p:spPr>
            <p:txBody>
              <a:bodyPr wrap="none" rtlCol="0">
                <a:spAutoFit/>
              </a:bodyPr>
              <a:lstStyle/>
              <a:p>
                <a:r>
                  <a:rPr lang="en-US" sz="1000" b="0" dirty="0">
                    <a:solidFill>
                      <a:srgbClr val="000000"/>
                    </a:solidFill>
                    <a:latin typeface="Helvetica"/>
                    <a:cs typeface="Helvetica"/>
                  </a:rPr>
                  <a:t>K14</a:t>
                </a:r>
              </a:p>
            </p:txBody>
          </p:sp>
          <p:sp>
            <p:nvSpPr>
              <p:cNvPr id="50" name="TextBox 49"/>
              <p:cNvSpPr txBox="1"/>
              <p:nvPr/>
            </p:nvSpPr>
            <p:spPr>
              <a:xfrm>
                <a:off x="4559892" y="4710228"/>
                <a:ext cx="726963" cy="458482"/>
              </a:xfrm>
              <a:prstGeom prst="rect">
                <a:avLst/>
              </a:prstGeom>
              <a:noFill/>
            </p:spPr>
            <p:txBody>
              <a:bodyPr wrap="none" rtlCol="0">
                <a:spAutoFit/>
              </a:bodyPr>
              <a:lstStyle/>
              <a:p>
                <a:r>
                  <a:rPr lang="en-US" sz="1000" b="0" dirty="0">
                    <a:solidFill>
                      <a:srgbClr val="000000"/>
                    </a:solidFill>
                    <a:latin typeface="Helvetica"/>
                    <a:cs typeface="Helvetica"/>
                  </a:rPr>
                  <a:t>V14</a:t>
                </a:r>
              </a:p>
            </p:txBody>
          </p:sp>
        </p:grpSp>
        <p:grpSp>
          <p:nvGrpSpPr>
            <p:cNvPr id="53" name="Group 52"/>
            <p:cNvGrpSpPr/>
            <p:nvPr/>
          </p:nvGrpSpPr>
          <p:grpSpPr>
            <a:xfrm>
              <a:off x="5486400" y="2590800"/>
              <a:ext cx="1066800" cy="913606"/>
              <a:chOff x="1752600" y="3656806"/>
              <a:chExt cx="533400" cy="381794"/>
            </a:xfrm>
            <a:solidFill>
              <a:schemeClr val="bg1"/>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3" name="Group 62"/>
            <p:cNvGrpSpPr/>
            <p:nvPr/>
          </p:nvGrpSpPr>
          <p:grpSpPr>
            <a:xfrm>
              <a:off x="5456581" y="2824825"/>
              <a:ext cx="1177056" cy="458483"/>
              <a:chOff x="5456581" y="2977225"/>
              <a:chExt cx="1177056" cy="458483"/>
            </a:xfrm>
          </p:grpSpPr>
          <p:sp>
            <p:nvSpPr>
              <p:cNvPr id="64" name="TextBox 63"/>
              <p:cNvSpPr txBox="1"/>
              <p:nvPr/>
            </p:nvSpPr>
            <p:spPr>
              <a:xfrm>
                <a:off x="5456581" y="2977225"/>
                <a:ext cx="726963" cy="458481"/>
              </a:xfrm>
              <a:prstGeom prst="rect">
                <a:avLst/>
              </a:prstGeom>
              <a:noFill/>
            </p:spPr>
            <p:txBody>
              <a:bodyPr wrap="none" rtlCol="0">
                <a:spAutoFit/>
              </a:bodyPr>
              <a:lstStyle/>
              <a:p>
                <a:r>
                  <a:rPr lang="en-US" sz="1000" b="0" dirty="0">
                    <a:latin typeface="Helvetica"/>
                    <a:cs typeface="Helvetica"/>
                  </a:rPr>
                  <a:t>K14</a:t>
                </a:r>
              </a:p>
            </p:txBody>
          </p:sp>
          <p:sp>
            <p:nvSpPr>
              <p:cNvPr id="65" name="TextBox 64"/>
              <p:cNvSpPr txBox="1"/>
              <p:nvPr/>
            </p:nvSpPr>
            <p:spPr>
              <a:xfrm>
                <a:off x="6019803" y="2977226"/>
                <a:ext cx="613834" cy="458482"/>
              </a:xfrm>
              <a:prstGeom prst="rect">
                <a:avLst/>
              </a:prstGeom>
              <a:noFill/>
            </p:spPr>
            <p:txBody>
              <a:bodyPr wrap="none" rtlCol="0">
                <a:spAutoFit/>
              </a:bodyPr>
              <a:lstStyle/>
              <a:p>
                <a:r>
                  <a:rPr lang="en-US" sz="1000" b="0" dirty="0">
                    <a:latin typeface="Helvetica"/>
                    <a:cs typeface="Helvetica"/>
                  </a:rPr>
                  <a:t>N3</a:t>
                </a:r>
              </a:p>
            </p:txBody>
          </p:sp>
        </p:grpSp>
        <p:sp>
          <p:nvSpPr>
            <p:cNvPr id="68" name="TextBox 67"/>
            <p:cNvSpPr txBox="1"/>
            <p:nvPr/>
          </p:nvSpPr>
          <p:spPr>
            <a:xfrm>
              <a:off x="4672475" y="2209800"/>
              <a:ext cx="1981401" cy="458480"/>
            </a:xfrm>
            <a:prstGeom prst="rect">
              <a:avLst/>
            </a:prstGeom>
            <a:noFill/>
          </p:spPr>
          <p:txBody>
            <a:bodyPr wrap="none" rtlCol="0">
              <a:spAutoFit/>
            </a:bodyPr>
            <a:lstStyle/>
            <a:p>
              <a:r>
                <a:rPr lang="en-US" sz="1000" b="0" dirty="0">
                  <a:latin typeface="Helvetica"/>
                  <a:cs typeface="Helvetica"/>
                </a:rPr>
                <a:t>Master/Directory</a:t>
              </a:r>
            </a:p>
          </p:txBody>
        </p:sp>
        <p:grpSp>
          <p:nvGrpSpPr>
            <p:cNvPr id="69" name="Group 68"/>
            <p:cNvGrpSpPr/>
            <p:nvPr/>
          </p:nvGrpSpPr>
          <p:grpSpPr>
            <a:xfrm>
              <a:off x="1847760" y="2667000"/>
              <a:ext cx="3029040" cy="458481"/>
              <a:chOff x="1847760" y="2667000"/>
              <a:chExt cx="3029040" cy="458481"/>
            </a:xfrm>
          </p:grpSpPr>
          <p:sp>
            <p:nvSpPr>
              <p:cNvPr id="70" name="TextBox 69"/>
              <p:cNvSpPr txBox="1"/>
              <p:nvPr/>
            </p:nvSpPr>
            <p:spPr>
              <a:xfrm>
                <a:off x="1847760" y="2667000"/>
                <a:ext cx="1191273" cy="458481"/>
              </a:xfrm>
              <a:prstGeom prst="rect">
                <a:avLst/>
              </a:prstGeom>
              <a:noFill/>
            </p:spPr>
            <p:txBody>
              <a:bodyPr wrap="none" rtlCol="0">
                <a:spAutoFit/>
              </a:bodyPr>
              <a:lstStyle/>
              <a:p>
                <a:r>
                  <a:rPr lang="en-US" sz="1000" b="0" dirty="0">
                    <a:solidFill>
                      <a:srgbClr val="0000FF"/>
                    </a:solidFill>
                    <a:latin typeface="Helvetica"/>
                    <a:cs typeface="Helvetica"/>
                  </a:rPr>
                  <a:t>get(K14)</a:t>
                </a:r>
              </a:p>
            </p:txBody>
          </p:sp>
          <p:cxnSp>
            <p:nvCxnSpPr>
              <p:cNvPr id="71" name="Straight Arrow Connector 70"/>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none" w="med" len="med"/>
                <a:tailEnd type="triangle"/>
              </a:ln>
              <a:effectLst/>
            </p:spPr>
          </p:cxnSp>
        </p:grpSp>
        <p:grpSp>
          <p:nvGrpSpPr>
            <p:cNvPr id="72" name="Group 71"/>
            <p:cNvGrpSpPr/>
            <p:nvPr/>
          </p:nvGrpSpPr>
          <p:grpSpPr>
            <a:xfrm>
              <a:off x="4295895" y="3120809"/>
              <a:ext cx="622266" cy="1259735"/>
              <a:chOff x="4521234" y="3120809"/>
              <a:chExt cx="622266" cy="1259735"/>
            </a:xfrm>
          </p:grpSpPr>
          <p:cxnSp>
            <p:nvCxnSpPr>
              <p:cNvPr id="73" name="Straight Arrow Connector 72"/>
              <p:cNvCxnSpPr>
                <a:stCxn id="17" idx="2"/>
              </p:cNvCxnSpPr>
              <p:nvPr/>
            </p:nvCxnSpPr>
            <p:spPr bwMode="auto">
              <a:xfrm flipH="1">
                <a:off x="4724400" y="3429000"/>
                <a:ext cx="419100" cy="914400"/>
              </a:xfrm>
              <a:prstGeom prst="straightConnector1">
                <a:avLst/>
              </a:prstGeom>
              <a:solidFill>
                <a:schemeClr val="bg1"/>
              </a:solidFill>
              <a:ln w="12700" cap="flat" cmpd="sng" algn="ctr">
                <a:solidFill>
                  <a:srgbClr val="2A40E2"/>
                </a:solidFill>
                <a:prstDash val="dash"/>
                <a:round/>
                <a:headEnd type="none" w="med" len="med"/>
                <a:tailEnd type="triangle"/>
              </a:ln>
              <a:effectLst/>
            </p:spPr>
          </p:cxnSp>
          <p:sp>
            <p:nvSpPr>
              <p:cNvPr id="74" name="TextBox 73"/>
              <p:cNvSpPr txBox="1"/>
              <p:nvPr/>
            </p:nvSpPr>
            <p:spPr>
              <a:xfrm rot="17781587">
                <a:off x="4108148" y="3533895"/>
                <a:ext cx="1259735" cy="433564"/>
              </a:xfrm>
              <a:prstGeom prst="rect">
                <a:avLst/>
              </a:prstGeom>
              <a:noFill/>
            </p:spPr>
            <p:txBody>
              <a:bodyPr wrap="none" rtlCol="0">
                <a:spAutoFit/>
              </a:bodyPr>
              <a:lstStyle/>
              <a:p>
                <a:r>
                  <a:rPr lang="en-US" sz="1000" b="0" dirty="0">
                    <a:solidFill>
                      <a:srgbClr val="0000FF"/>
                    </a:solidFill>
                    <a:latin typeface="Helvetica"/>
                    <a:cs typeface="Helvetica"/>
                  </a:rPr>
                  <a:t>get(K14)</a:t>
                </a:r>
              </a:p>
            </p:txBody>
          </p:sp>
        </p:grpSp>
        <p:grpSp>
          <p:nvGrpSpPr>
            <p:cNvPr id="75" name="Group 74"/>
            <p:cNvGrpSpPr/>
            <p:nvPr/>
          </p:nvGrpSpPr>
          <p:grpSpPr>
            <a:xfrm>
              <a:off x="4767295" y="3440743"/>
              <a:ext cx="566705" cy="914400"/>
              <a:chOff x="4576795" y="3429000"/>
              <a:chExt cx="566705" cy="914400"/>
            </a:xfrm>
          </p:grpSpPr>
          <p:cxnSp>
            <p:nvCxnSpPr>
              <p:cNvPr id="76" name="Straight Arrow Connector 75"/>
              <p:cNvCxnSpPr/>
              <p:nvPr/>
            </p:nvCxnSpPr>
            <p:spPr bwMode="auto">
              <a:xfrm flipH="1">
                <a:off x="4724400" y="3429000"/>
                <a:ext cx="419100" cy="914400"/>
              </a:xfrm>
              <a:prstGeom prst="straightConnector1">
                <a:avLst/>
              </a:prstGeom>
              <a:solidFill>
                <a:schemeClr val="bg1"/>
              </a:solidFill>
              <a:ln w="12700" cap="flat" cmpd="sng" algn="ctr">
                <a:solidFill>
                  <a:srgbClr val="2A40E2"/>
                </a:solidFill>
                <a:prstDash val="dash"/>
                <a:round/>
                <a:headEnd type="triangle" w="med" len="med"/>
                <a:tailEnd type="none"/>
              </a:ln>
              <a:effectLst/>
            </p:spPr>
          </p:cxnSp>
          <p:sp>
            <p:nvSpPr>
              <p:cNvPr id="77" name="TextBox 76"/>
              <p:cNvSpPr txBox="1"/>
              <p:nvPr/>
            </p:nvSpPr>
            <p:spPr>
              <a:xfrm rot="17781587">
                <a:off x="4409206" y="3641020"/>
                <a:ext cx="768742" cy="433564"/>
              </a:xfrm>
              <a:prstGeom prst="rect">
                <a:avLst/>
              </a:prstGeom>
              <a:noFill/>
            </p:spPr>
            <p:txBody>
              <a:bodyPr wrap="none" rtlCol="0">
                <a:spAutoFit/>
              </a:bodyPr>
              <a:lstStyle/>
              <a:p>
                <a:r>
                  <a:rPr lang="en-US" sz="1000" b="0" dirty="0">
                    <a:solidFill>
                      <a:srgbClr val="0000FF"/>
                    </a:solidFill>
                    <a:latin typeface="Helvetica"/>
                    <a:cs typeface="Helvetica"/>
                  </a:rPr>
                  <a:t>V14</a:t>
                </a:r>
              </a:p>
            </p:txBody>
          </p:sp>
        </p:grpSp>
        <p:grpSp>
          <p:nvGrpSpPr>
            <p:cNvPr id="78" name="Group 77"/>
            <p:cNvGrpSpPr/>
            <p:nvPr/>
          </p:nvGrpSpPr>
          <p:grpSpPr>
            <a:xfrm>
              <a:off x="2193450" y="2938046"/>
              <a:ext cx="2664390" cy="458481"/>
              <a:chOff x="2212410" y="2667000"/>
              <a:chExt cx="2664390" cy="458481"/>
            </a:xfrm>
          </p:grpSpPr>
          <p:sp>
            <p:nvSpPr>
              <p:cNvPr id="79" name="TextBox 78"/>
              <p:cNvSpPr txBox="1"/>
              <p:nvPr/>
            </p:nvSpPr>
            <p:spPr>
              <a:xfrm>
                <a:off x="2212410" y="2667000"/>
                <a:ext cx="726963" cy="458481"/>
              </a:xfrm>
              <a:prstGeom prst="rect">
                <a:avLst/>
              </a:prstGeom>
              <a:noFill/>
            </p:spPr>
            <p:txBody>
              <a:bodyPr wrap="none" rtlCol="0">
                <a:spAutoFit/>
              </a:bodyPr>
              <a:lstStyle/>
              <a:p>
                <a:r>
                  <a:rPr lang="en-US" sz="1000" b="0" dirty="0">
                    <a:solidFill>
                      <a:srgbClr val="0000FF"/>
                    </a:solidFill>
                    <a:latin typeface="Helvetica"/>
                    <a:cs typeface="Helvetica"/>
                  </a:rPr>
                  <a:t>V14</a:t>
                </a:r>
              </a:p>
            </p:txBody>
          </p:sp>
          <p:cxnSp>
            <p:nvCxnSpPr>
              <p:cNvPr id="80" name="Straight Arrow Connector 79"/>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grpSp>
      </p:grpSp>
      <p:grpSp>
        <p:nvGrpSpPr>
          <p:cNvPr id="82" name="Group 81"/>
          <p:cNvGrpSpPr/>
          <p:nvPr/>
        </p:nvGrpSpPr>
        <p:grpSpPr>
          <a:xfrm>
            <a:off x="4950841" y="762000"/>
            <a:ext cx="3387806" cy="2555637"/>
            <a:chOff x="1219200" y="2209800"/>
            <a:chExt cx="6381681" cy="4188668"/>
          </a:xfrm>
        </p:grpSpPr>
        <p:pic>
          <p:nvPicPr>
            <p:cNvPr id="83" name="Picture 82"/>
            <p:cNvPicPr>
              <a:picLocks noChangeAspect="1"/>
            </p:cNvPicPr>
            <p:nvPr/>
          </p:nvPicPr>
          <p:blipFill>
            <a:blip r:embed="rId2"/>
            <a:stretch>
              <a:fillRect/>
            </a:stretch>
          </p:blipFill>
          <p:spPr>
            <a:xfrm>
              <a:off x="1981200" y="5334000"/>
              <a:ext cx="685800" cy="685800"/>
            </a:xfrm>
            <a:prstGeom prst="rect">
              <a:avLst/>
            </a:prstGeom>
          </p:spPr>
        </p:pic>
        <p:pic>
          <p:nvPicPr>
            <p:cNvPr id="84" name="Picture 83"/>
            <p:cNvPicPr>
              <a:picLocks noChangeAspect="1"/>
            </p:cNvPicPr>
            <p:nvPr/>
          </p:nvPicPr>
          <p:blipFill>
            <a:blip r:embed="rId2"/>
            <a:stretch>
              <a:fillRect/>
            </a:stretch>
          </p:blipFill>
          <p:spPr>
            <a:xfrm>
              <a:off x="3429000" y="5334000"/>
              <a:ext cx="685800" cy="685800"/>
            </a:xfrm>
            <a:prstGeom prst="rect">
              <a:avLst/>
            </a:prstGeom>
          </p:spPr>
        </p:pic>
        <p:pic>
          <p:nvPicPr>
            <p:cNvPr id="85" name="Picture 84"/>
            <p:cNvPicPr>
              <a:picLocks noChangeAspect="1"/>
            </p:cNvPicPr>
            <p:nvPr/>
          </p:nvPicPr>
          <p:blipFill>
            <a:blip r:embed="rId2"/>
            <a:stretch>
              <a:fillRect/>
            </a:stretch>
          </p:blipFill>
          <p:spPr>
            <a:xfrm>
              <a:off x="4724400" y="5334000"/>
              <a:ext cx="685800" cy="685800"/>
            </a:xfrm>
            <a:prstGeom prst="rect">
              <a:avLst/>
            </a:prstGeom>
          </p:spPr>
        </p:pic>
        <p:pic>
          <p:nvPicPr>
            <p:cNvPr id="86" name="Picture 85"/>
            <p:cNvPicPr>
              <a:picLocks noChangeAspect="1"/>
            </p:cNvPicPr>
            <p:nvPr/>
          </p:nvPicPr>
          <p:blipFill>
            <a:blip r:embed="rId2"/>
            <a:stretch>
              <a:fillRect/>
            </a:stretch>
          </p:blipFill>
          <p:spPr>
            <a:xfrm>
              <a:off x="6705600" y="5333206"/>
              <a:ext cx="685800" cy="685800"/>
            </a:xfrm>
            <a:prstGeom prst="rect">
              <a:avLst/>
            </a:prstGeom>
          </p:spPr>
        </p:pic>
        <p:grpSp>
          <p:nvGrpSpPr>
            <p:cNvPr id="87" name="Group 86"/>
            <p:cNvGrpSpPr/>
            <p:nvPr/>
          </p:nvGrpSpPr>
          <p:grpSpPr>
            <a:xfrm>
              <a:off x="1219200" y="4495800"/>
              <a:ext cx="1066800" cy="913606"/>
              <a:chOff x="1752600" y="3656806"/>
              <a:chExt cx="533400" cy="381794"/>
            </a:xfrm>
            <a:solidFill>
              <a:srgbClr val="FFFFAA"/>
            </a:solidFill>
          </p:grpSpPr>
          <p:sp>
            <p:nvSpPr>
              <p:cNvPr id="153" name="Rectangle 152"/>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54" name="Straight Connector 153"/>
              <p:cNvCxnSpPr>
                <a:stCxn id="153" idx="0"/>
                <a:endCxn id="153"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55" name="Straight Connector 154"/>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6" name="Straight Connector 155"/>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7" name="Straight Connector 156"/>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8" name="Straight Connector 157"/>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59" name="Straight Connector 158"/>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8" name="TextBox 87"/>
            <p:cNvSpPr txBox="1"/>
            <p:nvPr/>
          </p:nvSpPr>
          <p:spPr>
            <a:xfrm>
              <a:off x="5715000" y="5257006"/>
              <a:ext cx="589428" cy="443198"/>
            </a:xfrm>
            <a:prstGeom prst="rect">
              <a:avLst/>
            </a:prstGeom>
            <a:noFill/>
          </p:spPr>
          <p:txBody>
            <a:bodyPr wrap="none" rtlCol="0">
              <a:spAutoFit/>
            </a:bodyPr>
            <a:lstStyle/>
            <a:p>
              <a:r>
                <a:rPr lang="en-US" sz="1000" dirty="0">
                  <a:latin typeface="Helvetica"/>
                  <a:cs typeface="Helvetica"/>
                </a:rPr>
                <a:t>…</a:t>
              </a:r>
            </a:p>
          </p:txBody>
        </p:sp>
        <p:pic>
          <p:nvPicPr>
            <p:cNvPr id="89" name="Picture 88"/>
            <p:cNvPicPr>
              <a:picLocks noChangeAspect="1"/>
            </p:cNvPicPr>
            <p:nvPr/>
          </p:nvPicPr>
          <p:blipFill>
            <a:blip r:embed="rId2"/>
            <a:stretch>
              <a:fillRect/>
            </a:stretch>
          </p:blipFill>
          <p:spPr>
            <a:xfrm>
              <a:off x="4800600" y="2743200"/>
              <a:ext cx="685800" cy="685800"/>
            </a:xfrm>
            <a:prstGeom prst="rect">
              <a:avLst/>
            </a:prstGeom>
          </p:spPr>
        </p:pic>
        <p:grpSp>
          <p:nvGrpSpPr>
            <p:cNvPr id="90" name="Group 89"/>
            <p:cNvGrpSpPr/>
            <p:nvPr/>
          </p:nvGrpSpPr>
          <p:grpSpPr>
            <a:xfrm>
              <a:off x="2667000" y="4495800"/>
              <a:ext cx="1066800" cy="913606"/>
              <a:chOff x="1752600" y="3656806"/>
              <a:chExt cx="533400" cy="381794"/>
            </a:xfrm>
            <a:solidFill>
              <a:srgbClr val="FFFFAA"/>
            </a:solidFill>
          </p:grpSpPr>
          <p:sp>
            <p:nvSpPr>
              <p:cNvPr id="146" name="Rectangle 1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47" name="Straight Connector 146"/>
              <p:cNvCxnSpPr>
                <a:stCxn id="146" idx="0"/>
                <a:endCxn id="1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48" name="Straight Connector 1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9" name="Straight Connector 1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0" name="Straight Connector 1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1" name="Straight Connector 1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52" name="Straight Connector 1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91" name="Group 90"/>
            <p:cNvGrpSpPr/>
            <p:nvPr/>
          </p:nvGrpSpPr>
          <p:grpSpPr>
            <a:xfrm>
              <a:off x="4114800" y="4495800"/>
              <a:ext cx="1066800" cy="913606"/>
              <a:chOff x="1752600" y="3656806"/>
              <a:chExt cx="533400" cy="381794"/>
            </a:xfrm>
            <a:solidFill>
              <a:srgbClr val="FFFFAA"/>
            </a:solidFill>
          </p:grpSpPr>
          <p:sp>
            <p:nvSpPr>
              <p:cNvPr id="139" name="Rectangle 13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40" name="Straight Connector 139"/>
              <p:cNvCxnSpPr>
                <a:stCxn id="139" idx="0"/>
                <a:endCxn id="13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41" name="Straight Connector 140"/>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2" name="Straight Connector 141"/>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3" name="Straight Connector 142"/>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4" name="Straight Connector 14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45" name="Straight Connector 144"/>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92" name="Group 91"/>
            <p:cNvGrpSpPr/>
            <p:nvPr/>
          </p:nvGrpSpPr>
          <p:grpSpPr>
            <a:xfrm>
              <a:off x="6096000" y="4495800"/>
              <a:ext cx="1066800" cy="913606"/>
              <a:chOff x="1752600" y="3656806"/>
              <a:chExt cx="533400" cy="381794"/>
            </a:xfrm>
            <a:solidFill>
              <a:srgbClr val="FFFFAA"/>
            </a:solidFill>
          </p:grpSpPr>
          <p:sp>
            <p:nvSpPr>
              <p:cNvPr id="132" name="Rectangle 13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33" name="Straight Connector 132"/>
              <p:cNvCxnSpPr>
                <a:stCxn id="132" idx="0"/>
                <a:endCxn id="13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4" name="Straight Connector 13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5" name="Straight Connector 13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6" name="Straight Connector 13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7" name="Straight Connector 13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8" name="Straight Connector 13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93" name="TextBox 92"/>
            <p:cNvSpPr txBox="1"/>
            <p:nvPr/>
          </p:nvSpPr>
          <p:spPr>
            <a:xfrm>
              <a:off x="2080437" y="5955270"/>
              <a:ext cx="656661" cy="443198"/>
            </a:xfrm>
            <a:prstGeom prst="rect">
              <a:avLst/>
            </a:prstGeom>
            <a:noFill/>
          </p:spPr>
          <p:txBody>
            <a:bodyPr wrap="none" rtlCol="0">
              <a:spAutoFit/>
            </a:bodyPr>
            <a:lstStyle/>
            <a:p>
              <a:r>
                <a:rPr lang="en-US" sz="1000" b="0" dirty="0">
                  <a:latin typeface="Helvetica"/>
                  <a:cs typeface="Helvetica"/>
                </a:rPr>
                <a:t>N1</a:t>
              </a:r>
              <a:endParaRPr lang="en-US" sz="1000" b="0" baseline="-25000" dirty="0">
                <a:latin typeface="Helvetica"/>
                <a:cs typeface="Helvetica"/>
              </a:endParaRPr>
            </a:p>
          </p:txBody>
        </p:sp>
        <p:sp>
          <p:nvSpPr>
            <p:cNvPr id="94" name="TextBox 93"/>
            <p:cNvSpPr txBox="1"/>
            <p:nvPr/>
          </p:nvSpPr>
          <p:spPr>
            <a:xfrm>
              <a:off x="3581399" y="5943601"/>
              <a:ext cx="656661" cy="443198"/>
            </a:xfrm>
            <a:prstGeom prst="rect">
              <a:avLst/>
            </a:prstGeom>
            <a:noFill/>
          </p:spPr>
          <p:txBody>
            <a:bodyPr wrap="none" rtlCol="0">
              <a:spAutoFit/>
            </a:bodyPr>
            <a:lstStyle/>
            <a:p>
              <a:r>
                <a:rPr lang="en-US" sz="1000" b="0" dirty="0">
                  <a:latin typeface="Helvetica"/>
                  <a:cs typeface="Helvetica"/>
                </a:rPr>
                <a:t>N2</a:t>
              </a:r>
              <a:endParaRPr lang="en-US" sz="1000" b="0" baseline="-25000" dirty="0">
                <a:latin typeface="Helvetica"/>
                <a:cs typeface="Helvetica"/>
              </a:endParaRPr>
            </a:p>
          </p:txBody>
        </p:sp>
        <p:sp>
          <p:nvSpPr>
            <p:cNvPr id="95" name="TextBox 94"/>
            <p:cNvSpPr txBox="1"/>
            <p:nvPr/>
          </p:nvSpPr>
          <p:spPr>
            <a:xfrm>
              <a:off x="4904872" y="5943601"/>
              <a:ext cx="656661" cy="443198"/>
            </a:xfrm>
            <a:prstGeom prst="rect">
              <a:avLst/>
            </a:prstGeom>
            <a:noFill/>
          </p:spPr>
          <p:txBody>
            <a:bodyPr wrap="none" rtlCol="0">
              <a:spAutoFit/>
            </a:bodyPr>
            <a:lstStyle/>
            <a:p>
              <a:r>
                <a:rPr lang="en-US" sz="1000" b="0" dirty="0">
                  <a:latin typeface="Helvetica"/>
                  <a:cs typeface="Helvetica"/>
                </a:rPr>
                <a:t>N3</a:t>
              </a:r>
              <a:endParaRPr lang="en-US" sz="1000" b="0" baseline="-25000" dirty="0">
                <a:latin typeface="Helvetica"/>
                <a:cs typeface="Helvetica"/>
              </a:endParaRPr>
            </a:p>
          </p:txBody>
        </p:sp>
        <p:sp>
          <p:nvSpPr>
            <p:cNvPr id="96" name="TextBox 95"/>
            <p:cNvSpPr txBox="1"/>
            <p:nvPr/>
          </p:nvSpPr>
          <p:spPr>
            <a:xfrm>
              <a:off x="6809871" y="5943601"/>
              <a:ext cx="791010" cy="443198"/>
            </a:xfrm>
            <a:prstGeom prst="rect">
              <a:avLst/>
            </a:prstGeom>
            <a:noFill/>
          </p:spPr>
          <p:txBody>
            <a:bodyPr wrap="none" rtlCol="0">
              <a:spAutoFit/>
            </a:bodyPr>
            <a:lstStyle/>
            <a:p>
              <a:r>
                <a:rPr lang="en-US" sz="1000" b="0" dirty="0">
                  <a:latin typeface="Helvetica"/>
                  <a:cs typeface="Helvetica"/>
                </a:rPr>
                <a:t>N50</a:t>
              </a:r>
              <a:endParaRPr lang="en-US" sz="1000" b="0" baseline="-25000" dirty="0">
                <a:latin typeface="Helvetica"/>
                <a:cs typeface="Helvetica"/>
              </a:endParaRPr>
            </a:p>
          </p:txBody>
        </p:sp>
        <p:grpSp>
          <p:nvGrpSpPr>
            <p:cNvPr id="99" name="Group 98"/>
            <p:cNvGrpSpPr/>
            <p:nvPr/>
          </p:nvGrpSpPr>
          <p:grpSpPr>
            <a:xfrm>
              <a:off x="3987210" y="4705886"/>
              <a:ext cx="1343082" cy="458436"/>
              <a:chOff x="3987210" y="4705886"/>
              <a:chExt cx="1343082" cy="458436"/>
            </a:xfrm>
          </p:grpSpPr>
          <p:sp>
            <p:nvSpPr>
              <p:cNvPr id="130" name="TextBox 129"/>
              <p:cNvSpPr txBox="1"/>
              <p:nvPr/>
            </p:nvSpPr>
            <p:spPr>
              <a:xfrm>
                <a:off x="3987210" y="4721127"/>
                <a:ext cx="777681" cy="443195"/>
              </a:xfrm>
              <a:prstGeom prst="rect">
                <a:avLst/>
              </a:prstGeom>
              <a:noFill/>
            </p:spPr>
            <p:txBody>
              <a:bodyPr wrap="none" rtlCol="0">
                <a:spAutoFit/>
              </a:bodyPr>
              <a:lstStyle/>
              <a:p>
                <a:r>
                  <a:rPr lang="en-US" sz="1000" b="0" dirty="0">
                    <a:solidFill>
                      <a:srgbClr val="000000"/>
                    </a:solidFill>
                    <a:latin typeface="Helvetica"/>
                    <a:cs typeface="Helvetica"/>
                  </a:rPr>
                  <a:t>K14</a:t>
                </a:r>
              </a:p>
            </p:txBody>
          </p:sp>
          <p:sp>
            <p:nvSpPr>
              <p:cNvPr id="131" name="TextBox 130"/>
              <p:cNvSpPr txBox="1"/>
              <p:nvPr/>
            </p:nvSpPr>
            <p:spPr>
              <a:xfrm>
                <a:off x="4552611" y="4705886"/>
                <a:ext cx="777681" cy="443197"/>
              </a:xfrm>
              <a:prstGeom prst="rect">
                <a:avLst/>
              </a:prstGeom>
              <a:noFill/>
            </p:spPr>
            <p:txBody>
              <a:bodyPr wrap="none" rtlCol="0">
                <a:spAutoFit/>
              </a:bodyPr>
              <a:lstStyle/>
              <a:p>
                <a:r>
                  <a:rPr lang="en-US" sz="1000" b="0" dirty="0">
                    <a:solidFill>
                      <a:srgbClr val="000000"/>
                    </a:solidFill>
                    <a:latin typeface="Helvetica"/>
                    <a:cs typeface="Helvetica"/>
                  </a:rPr>
                  <a:t>V14</a:t>
                </a:r>
              </a:p>
            </p:txBody>
          </p:sp>
        </p:grpSp>
        <p:grpSp>
          <p:nvGrpSpPr>
            <p:cNvPr id="102" name="Group 101"/>
            <p:cNvGrpSpPr/>
            <p:nvPr/>
          </p:nvGrpSpPr>
          <p:grpSpPr>
            <a:xfrm>
              <a:off x="5486400" y="2590800"/>
              <a:ext cx="1066800" cy="913606"/>
              <a:chOff x="1752600" y="3656806"/>
              <a:chExt cx="533400" cy="381794"/>
            </a:xfrm>
            <a:solidFill>
              <a:schemeClr val="bg1"/>
            </a:solidFill>
          </p:grpSpPr>
          <p:sp>
            <p:nvSpPr>
              <p:cNvPr id="123" name="Rectangle 122"/>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24" name="Straight Connector 123"/>
              <p:cNvCxnSpPr>
                <a:stCxn id="123" idx="0"/>
                <a:endCxn id="123"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25" name="Straight Connector 124"/>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26" name="Straight Connector 125"/>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27" name="Straight Connector 126"/>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28" name="Straight Connector 127"/>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29" name="Straight Connector 128"/>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05" name="Group 104"/>
            <p:cNvGrpSpPr/>
            <p:nvPr/>
          </p:nvGrpSpPr>
          <p:grpSpPr>
            <a:xfrm>
              <a:off x="5422604" y="2804160"/>
              <a:ext cx="1253859" cy="472440"/>
              <a:chOff x="5422604" y="2956560"/>
              <a:chExt cx="1253859" cy="472440"/>
            </a:xfrm>
          </p:grpSpPr>
          <p:sp>
            <p:nvSpPr>
              <p:cNvPr id="121" name="TextBox 120"/>
              <p:cNvSpPr txBox="1"/>
              <p:nvPr/>
            </p:nvSpPr>
            <p:spPr>
              <a:xfrm>
                <a:off x="5422604" y="2985803"/>
                <a:ext cx="777683" cy="443197"/>
              </a:xfrm>
              <a:prstGeom prst="rect">
                <a:avLst/>
              </a:prstGeom>
              <a:noFill/>
            </p:spPr>
            <p:txBody>
              <a:bodyPr wrap="none" rtlCol="0">
                <a:spAutoFit/>
              </a:bodyPr>
              <a:lstStyle/>
              <a:p>
                <a:r>
                  <a:rPr lang="en-US" sz="1000" b="0" dirty="0">
                    <a:latin typeface="Helvetica"/>
                    <a:cs typeface="Helvetica"/>
                  </a:rPr>
                  <a:t>K14</a:t>
                </a:r>
              </a:p>
            </p:txBody>
          </p:sp>
          <p:sp>
            <p:nvSpPr>
              <p:cNvPr id="122" name="TextBox 121"/>
              <p:cNvSpPr txBox="1"/>
              <p:nvPr/>
            </p:nvSpPr>
            <p:spPr>
              <a:xfrm>
                <a:off x="6019802" y="2956560"/>
                <a:ext cx="656661" cy="443197"/>
              </a:xfrm>
              <a:prstGeom prst="rect">
                <a:avLst/>
              </a:prstGeom>
              <a:noFill/>
            </p:spPr>
            <p:txBody>
              <a:bodyPr wrap="none" rtlCol="0">
                <a:spAutoFit/>
              </a:bodyPr>
              <a:lstStyle/>
              <a:p>
                <a:r>
                  <a:rPr lang="en-US" sz="1000" b="0" dirty="0">
                    <a:latin typeface="Helvetica"/>
                    <a:cs typeface="Helvetica"/>
                  </a:rPr>
                  <a:t>N3</a:t>
                </a:r>
              </a:p>
            </p:txBody>
          </p:sp>
        </p:grpSp>
        <p:sp>
          <p:nvSpPr>
            <p:cNvPr id="108" name="TextBox 107"/>
            <p:cNvSpPr txBox="1"/>
            <p:nvPr/>
          </p:nvSpPr>
          <p:spPr>
            <a:xfrm>
              <a:off x="4672475" y="2209800"/>
              <a:ext cx="2119638" cy="443198"/>
            </a:xfrm>
            <a:prstGeom prst="rect">
              <a:avLst/>
            </a:prstGeom>
            <a:noFill/>
          </p:spPr>
          <p:txBody>
            <a:bodyPr wrap="none" rtlCol="0">
              <a:spAutoFit/>
            </a:bodyPr>
            <a:lstStyle/>
            <a:p>
              <a:r>
                <a:rPr lang="en-US" sz="1000" b="0" dirty="0">
                  <a:latin typeface="Helvetica"/>
                  <a:cs typeface="Helvetica"/>
                </a:rPr>
                <a:t>Master/Directory</a:t>
              </a:r>
            </a:p>
          </p:txBody>
        </p:sp>
        <p:grpSp>
          <p:nvGrpSpPr>
            <p:cNvPr id="109" name="Group 108"/>
            <p:cNvGrpSpPr/>
            <p:nvPr/>
          </p:nvGrpSpPr>
          <p:grpSpPr>
            <a:xfrm>
              <a:off x="1847760" y="2514600"/>
              <a:ext cx="3029040" cy="443197"/>
              <a:chOff x="1847760" y="2667000"/>
              <a:chExt cx="3029040" cy="443197"/>
            </a:xfrm>
          </p:grpSpPr>
          <p:sp>
            <p:nvSpPr>
              <p:cNvPr id="119" name="TextBox 118"/>
              <p:cNvSpPr txBox="1"/>
              <p:nvPr/>
            </p:nvSpPr>
            <p:spPr>
              <a:xfrm>
                <a:off x="1847760" y="2667000"/>
                <a:ext cx="1274384" cy="443197"/>
              </a:xfrm>
              <a:prstGeom prst="rect">
                <a:avLst/>
              </a:prstGeom>
              <a:noFill/>
            </p:spPr>
            <p:txBody>
              <a:bodyPr wrap="none" rtlCol="0">
                <a:spAutoFit/>
              </a:bodyPr>
              <a:lstStyle/>
              <a:p>
                <a:r>
                  <a:rPr lang="en-US" sz="1000" b="0" dirty="0">
                    <a:solidFill>
                      <a:srgbClr val="0000FF"/>
                    </a:solidFill>
                    <a:latin typeface="Helvetica"/>
                    <a:cs typeface="Helvetica"/>
                  </a:rPr>
                  <a:t>get(K14)</a:t>
                </a:r>
              </a:p>
            </p:txBody>
          </p:sp>
          <p:cxnSp>
            <p:nvCxnSpPr>
              <p:cNvPr id="120" name="Straight Arrow Connector 119"/>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none" w="med" len="med"/>
                <a:tailEnd type="triangle"/>
              </a:ln>
              <a:effectLst/>
            </p:spPr>
          </p:cxnSp>
        </p:grpSp>
        <p:grpSp>
          <p:nvGrpSpPr>
            <p:cNvPr id="110" name="Group 109"/>
            <p:cNvGrpSpPr/>
            <p:nvPr/>
          </p:nvGrpSpPr>
          <p:grpSpPr>
            <a:xfrm>
              <a:off x="2895600" y="3276600"/>
              <a:ext cx="1981200" cy="1066800"/>
              <a:chOff x="2743200" y="3276600"/>
              <a:chExt cx="1981200" cy="1066800"/>
            </a:xfrm>
          </p:grpSpPr>
          <p:cxnSp>
            <p:nvCxnSpPr>
              <p:cNvPr id="117" name="Straight Arrow Connector 116"/>
              <p:cNvCxnSpPr/>
              <p:nvPr/>
            </p:nvCxnSpPr>
            <p:spPr bwMode="auto">
              <a:xfrm>
                <a:off x="2743200" y="3276600"/>
                <a:ext cx="1981200" cy="1066800"/>
              </a:xfrm>
              <a:prstGeom prst="straightConnector1">
                <a:avLst/>
              </a:prstGeom>
              <a:solidFill>
                <a:schemeClr val="bg1"/>
              </a:solidFill>
              <a:ln w="12700" cap="flat" cmpd="sng" algn="ctr">
                <a:solidFill>
                  <a:srgbClr val="2A40E2"/>
                </a:solidFill>
                <a:prstDash val="dash"/>
                <a:round/>
                <a:headEnd type="none" w="med" len="med"/>
                <a:tailEnd type="triangle"/>
              </a:ln>
              <a:effectLst/>
            </p:spPr>
          </p:cxnSp>
          <p:sp>
            <p:nvSpPr>
              <p:cNvPr id="118" name="TextBox 117"/>
              <p:cNvSpPr txBox="1"/>
              <p:nvPr/>
            </p:nvSpPr>
            <p:spPr>
              <a:xfrm rot="1883155">
                <a:off x="3142302" y="3414127"/>
                <a:ext cx="1274384" cy="443198"/>
              </a:xfrm>
              <a:prstGeom prst="rect">
                <a:avLst/>
              </a:prstGeom>
              <a:noFill/>
            </p:spPr>
            <p:txBody>
              <a:bodyPr wrap="none" rtlCol="0">
                <a:spAutoFit/>
              </a:bodyPr>
              <a:lstStyle/>
              <a:p>
                <a:r>
                  <a:rPr lang="en-US" sz="1000" b="0" dirty="0">
                    <a:solidFill>
                      <a:srgbClr val="0000FF"/>
                    </a:solidFill>
                    <a:latin typeface="Helvetica"/>
                    <a:cs typeface="Helvetica"/>
                  </a:rPr>
                  <a:t>get(K14)</a:t>
                </a:r>
              </a:p>
            </p:txBody>
          </p:sp>
        </p:grpSp>
        <p:grpSp>
          <p:nvGrpSpPr>
            <p:cNvPr id="111" name="Group 110"/>
            <p:cNvGrpSpPr/>
            <p:nvPr/>
          </p:nvGrpSpPr>
          <p:grpSpPr>
            <a:xfrm>
              <a:off x="2193450" y="3090446"/>
              <a:ext cx="2264250" cy="1264697"/>
              <a:chOff x="2002950" y="3078703"/>
              <a:chExt cx="2264250" cy="1264697"/>
            </a:xfrm>
          </p:grpSpPr>
          <p:cxnSp>
            <p:nvCxnSpPr>
              <p:cNvPr id="115" name="Straight Arrow Connector 114"/>
              <p:cNvCxnSpPr/>
              <p:nvPr/>
            </p:nvCxnSpPr>
            <p:spPr bwMode="auto">
              <a:xfrm>
                <a:off x="2552700" y="3417257"/>
                <a:ext cx="1714500" cy="92614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sp>
            <p:nvSpPr>
              <p:cNvPr id="116" name="TextBox 115"/>
              <p:cNvSpPr txBox="1"/>
              <p:nvPr/>
            </p:nvSpPr>
            <p:spPr>
              <a:xfrm>
                <a:off x="2002950" y="3078703"/>
                <a:ext cx="777681" cy="443198"/>
              </a:xfrm>
              <a:prstGeom prst="rect">
                <a:avLst/>
              </a:prstGeom>
              <a:noFill/>
            </p:spPr>
            <p:txBody>
              <a:bodyPr wrap="none" rtlCol="0">
                <a:spAutoFit/>
              </a:bodyPr>
              <a:lstStyle/>
              <a:p>
                <a:r>
                  <a:rPr lang="en-US" sz="1000" b="0" dirty="0">
                    <a:solidFill>
                      <a:srgbClr val="0000FF"/>
                    </a:solidFill>
                    <a:latin typeface="Helvetica"/>
                    <a:cs typeface="Helvetica"/>
                  </a:rPr>
                  <a:t>V14</a:t>
                </a:r>
              </a:p>
            </p:txBody>
          </p:sp>
        </p:grpSp>
        <p:grpSp>
          <p:nvGrpSpPr>
            <p:cNvPr id="112" name="Group 111"/>
            <p:cNvGrpSpPr/>
            <p:nvPr/>
          </p:nvGrpSpPr>
          <p:grpSpPr>
            <a:xfrm>
              <a:off x="2296243" y="2785646"/>
              <a:ext cx="2561597" cy="443197"/>
              <a:chOff x="2315203" y="2667000"/>
              <a:chExt cx="2561597" cy="443197"/>
            </a:xfrm>
          </p:grpSpPr>
          <p:sp>
            <p:nvSpPr>
              <p:cNvPr id="113" name="TextBox 112"/>
              <p:cNvSpPr txBox="1"/>
              <p:nvPr/>
            </p:nvSpPr>
            <p:spPr>
              <a:xfrm>
                <a:off x="2315203" y="2667000"/>
                <a:ext cx="656661" cy="443197"/>
              </a:xfrm>
              <a:prstGeom prst="rect">
                <a:avLst/>
              </a:prstGeom>
              <a:noFill/>
            </p:spPr>
            <p:txBody>
              <a:bodyPr wrap="none" rtlCol="0">
                <a:spAutoFit/>
              </a:bodyPr>
              <a:lstStyle/>
              <a:p>
                <a:r>
                  <a:rPr lang="en-US" sz="1000" b="0" dirty="0">
                    <a:solidFill>
                      <a:srgbClr val="0000FF"/>
                    </a:solidFill>
                    <a:latin typeface="Helvetica"/>
                    <a:cs typeface="Helvetica"/>
                  </a:rPr>
                  <a:t>N3</a:t>
                </a:r>
              </a:p>
            </p:txBody>
          </p:sp>
          <p:cxnSp>
            <p:nvCxnSpPr>
              <p:cNvPr id="114" name="Straight Arrow Connector 113"/>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grpSp>
      </p:grpSp>
      <p:sp>
        <p:nvSpPr>
          <p:cNvPr id="160" name="TextBox 159"/>
          <p:cNvSpPr txBox="1"/>
          <p:nvPr/>
        </p:nvSpPr>
        <p:spPr>
          <a:xfrm>
            <a:off x="531241" y="3390780"/>
            <a:ext cx="1326004" cy="400110"/>
          </a:xfrm>
          <a:prstGeom prst="rect">
            <a:avLst/>
          </a:prstGeom>
          <a:noFill/>
        </p:spPr>
        <p:txBody>
          <a:bodyPr wrap="none" rtlCol="0">
            <a:spAutoFit/>
          </a:bodyPr>
          <a:lstStyle/>
          <a:p>
            <a:r>
              <a:rPr lang="en-US" sz="2000" b="0" dirty="0">
                <a:latin typeface="Helvetica"/>
                <a:cs typeface="Helvetica"/>
              </a:rPr>
              <a:t>Recursive</a:t>
            </a:r>
          </a:p>
        </p:txBody>
      </p:sp>
      <p:sp>
        <p:nvSpPr>
          <p:cNvPr id="161" name="TextBox 160"/>
          <p:cNvSpPr txBox="1"/>
          <p:nvPr/>
        </p:nvSpPr>
        <p:spPr>
          <a:xfrm>
            <a:off x="4950841" y="3486090"/>
            <a:ext cx="1097000" cy="400110"/>
          </a:xfrm>
          <a:prstGeom prst="rect">
            <a:avLst/>
          </a:prstGeom>
          <a:noFill/>
        </p:spPr>
        <p:txBody>
          <a:bodyPr wrap="none" rtlCol="0">
            <a:spAutoFit/>
          </a:bodyPr>
          <a:lstStyle/>
          <a:p>
            <a:r>
              <a:rPr lang="en-US" sz="2000" b="0" dirty="0">
                <a:latin typeface="Helvetica"/>
                <a:cs typeface="Helvetica"/>
              </a:rPr>
              <a:t>Iterative</a:t>
            </a:r>
          </a:p>
        </p:txBody>
      </p:sp>
      <p:sp>
        <p:nvSpPr>
          <p:cNvPr id="163" name="Content Placeholder 4">
            <a:extLst>
              <a:ext uri="{FF2B5EF4-FFF2-40B4-BE49-F238E27FC236}">
                <a16:creationId xmlns:a16="http://schemas.microsoft.com/office/drawing/2014/main" id="{10F4B568-19D8-4C41-A462-308BC69A0772}"/>
              </a:ext>
            </a:extLst>
          </p:cNvPr>
          <p:cNvSpPr txBox="1">
            <a:spLocks/>
          </p:cNvSpPr>
          <p:nvPr/>
        </p:nvSpPr>
        <p:spPr>
          <a:xfrm>
            <a:off x="628650" y="3886200"/>
            <a:ext cx="3868340" cy="2160588"/>
          </a:xfrm>
          <a:prstGeom prst="rect">
            <a:avLst/>
          </a:prstGeom>
        </p:spPr>
        <p:txBody>
          <a:bodyPr>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System Font Regular"/>
              <a:buChar char="+"/>
            </a:pPr>
            <a:r>
              <a:rPr lang="en-US" sz="1800" kern="0" dirty="0" smtClean="0"/>
              <a:t>Faster, as directory server is typically close to storage nodes</a:t>
            </a:r>
          </a:p>
          <a:p>
            <a:pPr>
              <a:buFont typeface="System Font Regular"/>
              <a:buChar char="+"/>
            </a:pPr>
            <a:r>
              <a:rPr lang="en-US" sz="1800" kern="0" dirty="0" smtClean="0"/>
              <a:t>Easier for consistency: directory can enforce an order for all puts and gets</a:t>
            </a:r>
          </a:p>
          <a:p>
            <a:pPr>
              <a:buFont typeface="System Font Regular"/>
              <a:buChar char="-"/>
            </a:pPr>
            <a:r>
              <a:rPr lang="en-US" sz="1800" kern="0" dirty="0" smtClean="0"/>
              <a:t>Directory is a performance bottleneck</a:t>
            </a:r>
            <a:endParaRPr lang="en-US" sz="1800" kern="0" dirty="0"/>
          </a:p>
        </p:txBody>
      </p:sp>
      <p:sp>
        <p:nvSpPr>
          <p:cNvPr id="165" name="Content Placeholder 6">
            <a:extLst>
              <a:ext uri="{FF2B5EF4-FFF2-40B4-BE49-F238E27FC236}">
                <a16:creationId xmlns:a16="http://schemas.microsoft.com/office/drawing/2014/main" id="{83E9E095-596D-7347-9337-B59B819E0A95}"/>
              </a:ext>
            </a:extLst>
          </p:cNvPr>
          <p:cNvSpPr txBox="1">
            <a:spLocks/>
          </p:cNvSpPr>
          <p:nvPr/>
        </p:nvSpPr>
        <p:spPr>
          <a:xfrm>
            <a:off x="4627958" y="3886200"/>
            <a:ext cx="3887391" cy="2312988"/>
          </a:xfrm>
          <a:prstGeom prst="rect">
            <a:avLst/>
          </a:prstGeom>
        </p:spPr>
        <p:txBody>
          <a:bodyPr>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System Font Regular"/>
              <a:buChar char="+"/>
            </a:pPr>
            <a:r>
              <a:rPr lang="en-US" sz="1800" kern="0" dirty="0" smtClean="0"/>
              <a:t>More scalable, clients do more work</a:t>
            </a:r>
          </a:p>
          <a:p>
            <a:pPr>
              <a:buFont typeface="System Font Regular"/>
              <a:buChar char="-"/>
            </a:pPr>
            <a:r>
              <a:rPr lang="en-US" sz="1800" kern="0" dirty="0" smtClean="0"/>
              <a:t>Harder to enforce consistency</a:t>
            </a:r>
            <a:endParaRPr lang="en-US" sz="1800" kern="0" dirty="0"/>
          </a:p>
        </p:txBody>
      </p:sp>
    </p:spTree>
    <p:extLst>
      <p:ext uri="{BB962C8B-B14F-4D97-AF65-F5344CB8AC3E}">
        <p14:creationId xmlns:p14="http://schemas.microsoft.com/office/powerpoint/2010/main" val="333964634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3398-46DD-E94A-80D3-EAAB2110919B}"/>
              </a:ext>
            </a:extLst>
          </p:cNvPr>
          <p:cNvSpPr>
            <a:spLocks noGrp="1"/>
          </p:cNvSpPr>
          <p:nvPr>
            <p:ph type="title"/>
          </p:nvPr>
        </p:nvSpPr>
        <p:spPr>
          <a:xfrm>
            <a:off x="152400" y="152400"/>
            <a:ext cx="8991600" cy="533400"/>
          </a:xfrm>
        </p:spPr>
        <p:txBody>
          <a:bodyPr/>
          <a:lstStyle/>
          <a:p>
            <a:r>
              <a:rPr lang="en-US" dirty="0"/>
              <a:t>Scalability: </a:t>
            </a:r>
            <a:r>
              <a:rPr lang="en-US" dirty="0" smtClean="0"/>
              <a:t>Is </a:t>
            </a:r>
            <a:r>
              <a:rPr lang="en-US" dirty="0"/>
              <a:t>it </a:t>
            </a:r>
            <a:r>
              <a:rPr lang="en-US" dirty="0" smtClean="0"/>
              <a:t>easy to </a:t>
            </a:r>
            <a:r>
              <a:rPr lang="en-US" dirty="0"/>
              <a:t>make the system bigger?</a:t>
            </a:r>
          </a:p>
        </p:txBody>
      </p:sp>
      <p:sp>
        <p:nvSpPr>
          <p:cNvPr id="3" name="Content Placeholder 2">
            <a:extLst>
              <a:ext uri="{FF2B5EF4-FFF2-40B4-BE49-F238E27FC236}">
                <a16:creationId xmlns:a16="http://schemas.microsoft.com/office/drawing/2014/main" id="{BB18733B-D571-314B-8AA0-6A658ED652C0}"/>
              </a:ext>
            </a:extLst>
          </p:cNvPr>
          <p:cNvSpPr>
            <a:spLocks noGrp="1"/>
          </p:cNvSpPr>
          <p:nvPr>
            <p:ph idx="1"/>
          </p:nvPr>
        </p:nvSpPr>
        <p:spPr>
          <a:xfrm>
            <a:off x="304800" y="914400"/>
            <a:ext cx="7924800" cy="5105400"/>
          </a:xfrm>
        </p:spPr>
        <p:txBody>
          <a:bodyPr/>
          <a:lstStyle/>
          <a:p>
            <a:r>
              <a:rPr lang="en-US" dirty="0"/>
              <a:t>Storage: Use more nodes</a:t>
            </a:r>
          </a:p>
          <a:p>
            <a:r>
              <a:rPr lang="en-US" dirty="0"/>
              <a:t>Number of Requests</a:t>
            </a:r>
          </a:p>
          <a:p>
            <a:pPr lvl="1"/>
            <a:r>
              <a:rPr lang="en-US" dirty="0"/>
              <a:t>Can serve requests from all nodes on which a value is stored in parallel</a:t>
            </a:r>
          </a:p>
          <a:p>
            <a:pPr lvl="1"/>
            <a:r>
              <a:rPr lang="en-US" dirty="0"/>
              <a:t>Master can replicate a popular item on more nodes</a:t>
            </a:r>
          </a:p>
          <a:p>
            <a:r>
              <a:rPr lang="en-US" dirty="0"/>
              <a:t>Master/Directory Scalability</a:t>
            </a:r>
          </a:p>
          <a:p>
            <a:pPr lvl="1"/>
            <a:r>
              <a:rPr lang="en-US" dirty="0"/>
              <a:t>Replicate It (multiple identical copies)</a:t>
            </a:r>
          </a:p>
          <a:p>
            <a:pPr lvl="1"/>
            <a:r>
              <a:rPr lang="en-US" dirty="0"/>
              <a:t>Partition it, so different keys are served by different </a:t>
            </a:r>
            <a:r>
              <a:rPr lang="en-US" dirty="0" smtClean="0"/>
              <a:t>directories</a:t>
            </a:r>
          </a:p>
          <a:p>
            <a:pPr lvl="2"/>
            <a:r>
              <a:rPr lang="en-US" dirty="0" smtClean="0"/>
              <a:t>But how do we do this….?</a:t>
            </a:r>
            <a:endParaRPr lang="en-US" dirty="0"/>
          </a:p>
        </p:txBody>
      </p:sp>
    </p:spTree>
    <p:extLst>
      <p:ext uri="{BB962C8B-B14F-4D97-AF65-F5344CB8AC3E}">
        <p14:creationId xmlns:p14="http://schemas.microsoft.com/office/powerpoint/2010/main" val="3115358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75001" y="-66070"/>
            <a:ext cx="7886700" cy="1074933"/>
          </a:xfrm>
        </p:spPr>
        <p:txBody>
          <a:bodyPr/>
          <a:lstStyle/>
          <a:p>
            <a:r>
              <a:rPr lang="en-US" dirty="0"/>
              <a:t>Fault Tolerance</a:t>
            </a:r>
          </a:p>
        </p:txBody>
      </p:sp>
      <p:sp>
        <p:nvSpPr>
          <p:cNvPr id="3" name="Content Placeholder 2"/>
          <p:cNvSpPr>
            <a:spLocks noGrp="1"/>
          </p:cNvSpPr>
          <p:nvPr>
            <p:ph idx="1"/>
          </p:nvPr>
        </p:nvSpPr>
        <p:spPr>
          <a:xfrm>
            <a:off x="685800" y="838200"/>
            <a:ext cx="8305800" cy="1295400"/>
          </a:xfrm>
        </p:spPr>
        <p:txBody>
          <a:bodyPr>
            <a:normAutofit/>
          </a:bodyPr>
          <a:lstStyle/>
          <a:p>
            <a:r>
              <a:rPr lang="en-US" dirty="0"/>
              <a:t>Replicate value on several nodes</a:t>
            </a:r>
          </a:p>
          <a:p>
            <a:r>
              <a:rPr lang="en-US" dirty="0"/>
              <a:t>Usually, place replicas on different racks in a datacenter to guard against rack failures</a:t>
            </a:r>
          </a:p>
        </p:txBody>
      </p:sp>
      <p:pic>
        <p:nvPicPr>
          <p:cNvPr id="4" name="Picture 3"/>
          <p:cNvPicPr>
            <a:picLocks noChangeAspect="1"/>
          </p:cNvPicPr>
          <p:nvPr/>
        </p:nvPicPr>
        <p:blipFill>
          <a:blip r:embed="rId2"/>
          <a:stretch>
            <a:fillRect/>
          </a:stretch>
        </p:blipFill>
        <p:spPr>
          <a:xfrm>
            <a:off x="2057400" y="5257800"/>
            <a:ext cx="685800" cy="685800"/>
          </a:xfrm>
          <a:prstGeom prst="rect">
            <a:avLst/>
          </a:prstGeom>
        </p:spPr>
      </p:pic>
      <p:pic>
        <p:nvPicPr>
          <p:cNvPr id="5" name="Picture 4"/>
          <p:cNvPicPr>
            <a:picLocks noChangeAspect="1"/>
          </p:cNvPicPr>
          <p:nvPr/>
        </p:nvPicPr>
        <p:blipFill>
          <a:blip r:embed="rId2"/>
          <a:stretch>
            <a:fillRect/>
          </a:stretch>
        </p:blipFill>
        <p:spPr>
          <a:xfrm>
            <a:off x="3505200" y="5257800"/>
            <a:ext cx="685800" cy="685800"/>
          </a:xfrm>
          <a:prstGeom prst="rect">
            <a:avLst/>
          </a:prstGeom>
        </p:spPr>
      </p:pic>
      <p:pic>
        <p:nvPicPr>
          <p:cNvPr id="6" name="Picture 5"/>
          <p:cNvPicPr>
            <a:picLocks noChangeAspect="1"/>
          </p:cNvPicPr>
          <p:nvPr/>
        </p:nvPicPr>
        <p:blipFill>
          <a:blip r:embed="rId2"/>
          <a:stretch>
            <a:fillRect/>
          </a:stretch>
        </p:blipFill>
        <p:spPr>
          <a:xfrm>
            <a:off x="4800600" y="5257800"/>
            <a:ext cx="685800" cy="685800"/>
          </a:xfrm>
          <a:prstGeom prst="rect">
            <a:avLst/>
          </a:prstGeom>
        </p:spPr>
      </p:pic>
      <p:pic>
        <p:nvPicPr>
          <p:cNvPr id="7" name="Picture 6"/>
          <p:cNvPicPr>
            <a:picLocks noChangeAspect="1"/>
          </p:cNvPicPr>
          <p:nvPr/>
        </p:nvPicPr>
        <p:blipFill>
          <a:blip r:embed="rId2"/>
          <a:stretch>
            <a:fillRect/>
          </a:stretch>
        </p:blipFill>
        <p:spPr>
          <a:xfrm>
            <a:off x="6781800" y="5257006"/>
            <a:ext cx="685800" cy="685800"/>
          </a:xfrm>
          <a:prstGeom prst="rect">
            <a:avLst/>
          </a:prstGeom>
        </p:spPr>
      </p:pic>
      <p:grpSp>
        <p:nvGrpSpPr>
          <p:cNvPr id="15" name="Group 14"/>
          <p:cNvGrpSpPr/>
          <p:nvPr/>
        </p:nvGrpSpPr>
        <p:grpSpPr>
          <a:xfrm>
            <a:off x="1295400" y="44196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5791200" y="5180806"/>
            <a:ext cx="492443" cy="461665"/>
          </a:xfrm>
          <a:prstGeom prst="rect">
            <a:avLst/>
          </a:prstGeom>
          <a:noFill/>
        </p:spPr>
        <p:txBody>
          <a:bodyPr wrap="none" rtlCol="0">
            <a:spAutoFit/>
          </a:bodyPr>
          <a:lstStyle/>
          <a:p>
            <a:r>
              <a:rPr lang="en-US" dirty="0">
                <a:latin typeface="Helvetica"/>
                <a:cs typeface="Helvetica"/>
              </a:rPr>
              <a:t>…</a:t>
            </a:r>
          </a:p>
        </p:txBody>
      </p:sp>
      <p:pic>
        <p:nvPicPr>
          <p:cNvPr id="44" name="Picture 43"/>
          <p:cNvPicPr>
            <a:picLocks noChangeAspect="1"/>
          </p:cNvPicPr>
          <p:nvPr/>
        </p:nvPicPr>
        <p:blipFill>
          <a:blip r:embed="rId2"/>
          <a:stretch>
            <a:fillRect/>
          </a:stretch>
        </p:blipFill>
        <p:spPr>
          <a:xfrm>
            <a:off x="4876800" y="2667000"/>
            <a:ext cx="685800" cy="685800"/>
          </a:xfrm>
          <a:prstGeom prst="rect">
            <a:avLst/>
          </a:prstGeom>
        </p:spPr>
      </p:pic>
      <p:grpSp>
        <p:nvGrpSpPr>
          <p:cNvPr id="45" name="Group 44"/>
          <p:cNvGrpSpPr/>
          <p:nvPr/>
        </p:nvGrpSpPr>
        <p:grpSpPr>
          <a:xfrm>
            <a:off x="2743200" y="44196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4191000" y="44196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6172200" y="44196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2237871" y="5879068"/>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a:latin typeface="Helvetica"/>
                <a:cs typeface="Helvetica"/>
              </a:rPr>
              <a:t>1</a:t>
            </a:r>
          </a:p>
        </p:txBody>
      </p:sp>
      <p:sp>
        <p:nvSpPr>
          <p:cNvPr id="70" name="TextBox 69"/>
          <p:cNvSpPr txBox="1"/>
          <p:nvPr/>
        </p:nvSpPr>
        <p:spPr>
          <a:xfrm>
            <a:off x="3657600" y="58674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a:latin typeface="Helvetica"/>
                <a:cs typeface="Helvetica"/>
              </a:rPr>
              <a:t>2</a:t>
            </a:r>
          </a:p>
        </p:txBody>
      </p:sp>
      <p:sp>
        <p:nvSpPr>
          <p:cNvPr id="71" name="TextBox 70"/>
          <p:cNvSpPr txBox="1"/>
          <p:nvPr/>
        </p:nvSpPr>
        <p:spPr>
          <a:xfrm>
            <a:off x="4981071" y="58674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a:latin typeface="Helvetica"/>
                <a:cs typeface="Helvetica"/>
              </a:rPr>
              <a:t>3</a:t>
            </a:r>
          </a:p>
        </p:txBody>
      </p:sp>
      <p:sp>
        <p:nvSpPr>
          <p:cNvPr id="72" name="TextBox 71"/>
          <p:cNvSpPr txBox="1"/>
          <p:nvPr/>
        </p:nvSpPr>
        <p:spPr>
          <a:xfrm>
            <a:off x="6886071" y="5867400"/>
            <a:ext cx="522536" cy="369332"/>
          </a:xfrm>
          <a:prstGeom prst="rect">
            <a:avLst/>
          </a:prstGeom>
          <a:noFill/>
        </p:spPr>
        <p:txBody>
          <a:bodyPr wrap="none" rtlCol="0">
            <a:spAutoFit/>
          </a:bodyPr>
          <a:lstStyle/>
          <a:p>
            <a:r>
              <a:rPr lang="en-US" sz="1800" b="0" dirty="0">
                <a:latin typeface="Helvetica"/>
                <a:cs typeface="Helvetica"/>
              </a:rPr>
              <a:t>N</a:t>
            </a:r>
            <a:r>
              <a:rPr lang="en-US" sz="1800" b="0" baseline="-25000" dirty="0">
                <a:latin typeface="Helvetica"/>
                <a:cs typeface="Helvetica"/>
              </a:rPr>
              <a:t>50</a:t>
            </a:r>
          </a:p>
        </p:txBody>
      </p:sp>
      <p:sp>
        <p:nvSpPr>
          <p:cNvPr id="73" name="TextBox 72"/>
          <p:cNvSpPr txBox="1"/>
          <p:nvPr/>
        </p:nvSpPr>
        <p:spPr>
          <a:xfrm>
            <a:off x="2743200" y="4690646"/>
            <a:ext cx="441146" cy="338554"/>
          </a:xfrm>
          <a:prstGeom prst="rect">
            <a:avLst/>
          </a:prstGeom>
          <a:noFill/>
        </p:spPr>
        <p:txBody>
          <a:bodyPr wrap="none" rtlCol="0">
            <a:spAutoFit/>
          </a:bodyPr>
          <a:lstStyle/>
          <a:p>
            <a:r>
              <a:rPr lang="en-US" sz="1600" b="0" dirty="0">
                <a:latin typeface="Helvetica"/>
                <a:cs typeface="Helvetica"/>
              </a:rPr>
              <a:t>K5</a:t>
            </a:r>
          </a:p>
        </p:txBody>
      </p:sp>
      <p:sp>
        <p:nvSpPr>
          <p:cNvPr id="74" name="TextBox 73"/>
          <p:cNvSpPr txBox="1"/>
          <p:nvPr/>
        </p:nvSpPr>
        <p:spPr>
          <a:xfrm>
            <a:off x="3292654" y="4690646"/>
            <a:ext cx="441146" cy="338554"/>
          </a:xfrm>
          <a:prstGeom prst="rect">
            <a:avLst/>
          </a:prstGeom>
          <a:noFill/>
        </p:spPr>
        <p:txBody>
          <a:bodyPr wrap="none" rtlCol="0">
            <a:spAutoFit/>
          </a:bodyPr>
          <a:lstStyle/>
          <a:p>
            <a:r>
              <a:rPr lang="en-US" sz="1600" b="0" dirty="0">
                <a:latin typeface="Helvetica"/>
                <a:cs typeface="Helvetica"/>
              </a:rPr>
              <a:t>V5</a:t>
            </a:r>
          </a:p>
        </p:txBody>
      </p:sp>
      <p:grpSp>
        <p:nvGrpSpPr>
          <p:cNvPr id="114" name="Group 113"/>
          <p:cNvGrpSpPr/>
          <p:nvPr/>
        </p:nvGrpSpPr>
        <p:grpSpPr>
          <a:xfrm>
            <a:off x="4191000" y="46906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sp>
        <p:nvSpPr>
          <p:cNvPr id="77" name="TextBox 76"/>
          <p:cNvSpPr txBox="1"/>
          <p:nvPr/>
        </p:nvSpPr>
        <p:spPr>
          <a:xfrm>
            <a:off x="6096000" y="46906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78" name="TextBox 77"/>
          <p:cNvSpPr txBox="1"/>
          <p:nvPr/>
        </p:nvSpPr>
        <p:spPr>
          <a:xfrm>
            <a:off x="6651336" y="4690646"/>
            <a:ext cx="663864" cy="338554"/>
          </a:xfrm>
          <a:prstGeom prst="rect">
            <a:avLst/>
          </a:prstGeom>
          <a:noFill/>
        </p:spPr>
        <p:txBody>
          <a:bodyPr wrap="none" rtlCol="0">
            <a:spAutoFit/>
          </a:bodyPr>
          <a:lstStyle/>
          <a:p>
            <a:r>
              <a:rPr lang="en-US" sz="1600" b="0" dirty="0">
                <a:latin typeface="Helvetica"/>
                <a:cs typeface="Helvetica"/>
              </a:rPr>
              <a:t>V105</a:t>
            </a:r>
          </a:p>
        </p:txBody>
      </p:sp>
      <p:grpSp>
        <p:nvGrpSpPr>
          <p:cNvPr id="79" name="Group 78"/>
          <p:cNvGrpSpPr/>
          <p:nvPr/>
        </p:nvGrpSpPr>
        <p:grpSpPr>
          <a:xfrm>
            <a:off x="5562600" y="2514600"/>
            <a:ext cx="12954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81" name="Straight Connector 80"/>
            <p:cNvCxnSpPr/>
            <p:nvPr/>
          </p:nvCxnSpPr>
          <p:spPr bwMode="auto">
            <a:xfrm rot="16200000" flipH="1">
              <a:off x="1780941"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5562600" y="2633246"/>
            <a:ext cx="441146" cy="338554"/>
          </a:xfrm>
          <a:prstGeom prst="rect">
            <a:avLst/>
          </a:prstGeom>
          <a:noFill/>
        </p:spPr>
        <p:txBody>
          <a:bodyPr wrap="none" rtlCol="0">
            <a:spAutoFit/>
          </a:bodyPr>
          <a:lstStyle/>
          <a:p>
            <a:r>
              <a:rPr lang="en-US" sz="1600" b="0" dirty="0">
                <a:latin typeface="Helvetica"/>
                <a:cs typeface="Helvetica"/>
              </a:rPr>
              <a:t>K5</a:t>
            </a:r>
          </a:p>
        </p:txBody>
      </p:sp>
      <p:sp>
        <p:nvSpPr>
          <p:cNvPr id="88" name="TextBox 87"/>
          <p:cNvSpPr txBox="1"/>
          <p:nvPr/>
        </p:nvSpPr>
        <p:spPr>
          <a:xfrm>
            <a:off x="6112054" y="2633246"/>
            <a:ext cx="453970" cy="338554"/>
          </a:xfrm>
          <a:prstGeom prst="rect">
            <a:avLst/>
          </a:prstGeom>
          <a:noFill/>
        </p:spPr>
        <p:txBody>
          <a:bodyPr wrap="none" rtlCol="0">
            <a:spAutoFit/>
          </a:bodyPr>
          <a:lstStyle/>
          <a:p>
            <a:r>
              <a:rPr lang="en-US" sz="1600" b="0" dirty="0">
                <a:latin typeface="Helvetica"/>
                <a:cs typeface="Helvetica"/>
              </a:rPr>
              <a:t>N2</a:t>
            </a:r>
          </a:p>
        </p:txBody>
      </p:sp>
      <p:grpSp>
        <p:nvGrpSpPr>
          <p:cNvPr id="112" name="Group 111"/>
          <p:cNvGrpSpPr/>
          <p:nvPr/>
        </p:nvGrpSpPr>
        <p:grpSpPr>
          <a:xfrm>
            <a:off x="5562600" y="2819400"/>
            <a:ext cx="1299655" cy="338554"/>
            <a:chOff x="5486400" y="3048000"/>
            <a:chExt cx="1299655"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90" name="TextBox 89"/>
            <p:cNvSpPr txBox="1"/>
            <p:nvPr/>
          </p:nvSpPr>
          <p:spPr>
            <a:xfrm>
              <a:off x="6019800" y="3048000"/>
              <a:ext cx="766255" cy="338554"/>
            </a:xfrm>
            <a:prstGeom prst="rect">
              <a:avLst/>
            </a:prstGeom>
            <a:noFill/>
          </p:spPr>
          <p:txBody>
            <a:bodyPr wrap="none" rtlCol="0">
              <a:spAutoFit/>
            </a:bodyPr>
            <a:lstStyle/>
            <a:p>
              <a:r>
                <a:rPr lang="en-US" sz="1600" b="0" dirty="0">
                  <a:solidFill>
                    <a:srgbClr val="FF0000"/>
                  </a:solidFill>
                  <a:latin typeface="Helvetica"/>
                  <a:cs typeface="Helvetica"/>
                </a:rPr>
                <a:t>N1,N3 </a:t>
              </a:r>
            </a:p>
          </p:txBody>
        </p:sp>
      </p:grpSp>
      <p:sp>
        <p:nvSpPr>
          <p:cNvPr id="91" name="TextBox 90"/>
          <p:cNvSpPr txBox="1"/>
          <p:nvPr/>
        </p:nvSpPr>
        <p:spPr>
          <a:xfrm>
            <a:off x="5508336" y="31666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92" name="TextBox 91"/>
          <p:cNvSpPr txBox="1"/>
          <p:nvPr/>
        </p:nvSpPr>
        <p:spPr>
          <a:xfrm>
            <a:off x="6068329" y="3166646"/>
            <a:ext cx="561071" cy="338554"/>
          </a:xfrm>
          <a:prstGeom prst="rect">
            <a:avLst/>
          </a:prstGeom>
          <a:noFill/>
        </p:spPr>
        <p:txBody>
          <a:bodyPr wrap="none" rtlCol="0">
            <a:spAutoFit/>
          </a:bodyPr>
          <a:lstStyle/>
          <a:p>
            <a:r>
              <a:rPr lang="en-US" sz="1600" b="0" dirty="0">
                <a:latin typeface="Helvetica"/>
                <a:cs typeface="Helvetica"/>
              </a:rPr>
              <a:t>N50</a:t>
            </a:r>
          </a:p>
        </p:txBody>
      </p:sp>
      <p:sp>
        <p:nvSpPr>
          <p:cNvPr id="93" name="TextBox 92"/>
          <p:cNvSpPr txBox="1"/>
          <p:nvPr/>
        </p:nvSpPr>
        <p:spPr>
          <a:xfrm>
            <a:off x="4835492" y="2133600"/>
            <a:ext cx="1877700" cy="369332"/>
          </a:xfrm>
          <a:prstGeom prst="rect">
            <a:avLst/>
          </a:prstGeom>
          <a:noFill/>
        </p:spPr>
        <p:txBody>
          <a:bodyPr wrap="none" rtlCol="0">
            <a:spAutoFit/>
          </a:bodyPr>
          <a:lstStyle/>
          <a:p>
            <a:r>
              <a:rPr lang="en-US" sz="1800" b="0" dirty="0">
                <a:latin typeface="Helvetica"/>
                <a:cs typeface="Helvetica"/>
              </a:rPr>
              <a:t>Master/Directory</a:t>
            </a:r>
          </a:p>
        </p:txBody>
      </p:sp>
      <p:grpSp>
        <p:nvGrpSpPr>
          <p:cNvPr id="115" name="Group 114"/>
          <p:cNvGrpSpPr/>
          <p:nvPr/>
        </p:nvGrpSpPr>
        <p:grpSpPr>
          <a:xfrm>
            <a:off x="1368662" y="2514600"/>
            <a:ext cx="3581400" cy="338554"/>
            <a:chOff x="1292462" y="2667000"/>
            <a:chExt cx="3581400" cy="338554"/>
          </a:xfrm>
        </p:grpSpPr>
        <p:sp>
          <p:nvSpPr>
            <p:cNvPr id="94" name="TextBox 93"/>
            <p:cNvSpPr txBox="1"/>
            <p:nvPr/>
          </p:nvSpPr>
          <p:spPr>
            <a:xfrm>
              <a:off x="1292462" y="2667000"/>
              <a:ext cx="14507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cxnSp>
          <p:nvCxnSpPr>
            <p:cNvPr id="95" name="Straight Arrow Connector 94"/>
            <p:cNvCxnSpPr>
              <a:stCxn id="94" idx="3"/>
            </p:cNvCxnSpPr>
            <p:nvPr/>
          </p:nvCxnSpPr>
          <p:spPr bwMode="auto">
            <a:xfrm>
              <a:off x="2743200" y="2836277"/>
              <a:ext cx="2130662" cy="5932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16" name="Group 115"/>
          <p:cNvGrpSpPr/>
          <p:nvPr/>
        </p:nvGrpSpPr>
        <p:grpSpPr>
          <a:xfrm>
            <a:off x="2590800" y="3276600"/>
            <a:ext cx="2209800" cy="990600"/>
            <a:chOff x="2514600" y="3352800"/>
            <a:chExt cx="2209800" cy="990600"/>
          </a:xfrm>
        </p:grpSpPr>
        <p:cxnSp>
          <p:nvCxnSpPr>
            <p:cNvPr id="99" name="Straight Arrow Connector 98"/>
            <p:cNvCxnSpPr/>
            <p:nvPr/>
          </p:nvCxnSpPr>
          <p:spPr bwMode="auto">
            <a:xfrm>
              <a:off x="2514600" y="3352800"/>
              <a:ext cx="2209800" cy="9906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11" name="TextBox 110"/>
            <p:cNvSpPr txBox="1"/>
            <p:nvPr/>
          </p:nvSpPr>
          <p:spPr>
            <a:xfrm rot="1529368">
              <a:off x="2800987" y="3556763"/>
              <a:ext cx="1827043" cy="338554"/>
            </a:xfrm>
            <a:prstGeom prst="rect">
              <a:avLst/>
            </a:prstGeom>
            <a:noFill/>
          </p:spPr>
          <p:txBody>
            <a:bodyPr wrap="none" rtlCol="0">
              <a:spAutoFit/>
            </a:bodyPr>
            <a:lstStyle/>
            <a:p>
              <a:r>
                <a:rPr lang="en-US" sz="1600" b="0" dirty="0">
                  <a:solidFill>
                    <a:srgbClr val="FF0000"/>
                  </a:solidFill>
                  <a:latin typeface="Helvetica"/>
                  <a:cs typeface="Helvetica"/>
                </a:rPr>
                <a:t>put(K14, V14), N1</a:t>
              </a:r>
            </a:p>
          </p:txBody>
        </p:sp>
      </p:grpSp>
      <p:grpSp>
        <p:nvGrpSpPr>
          <p:cNvPr id="96" name="Group 95"/>
          <p:cNvGrpSpPr/>
          <p:nvPr/>
        </p:nvGrpSpPr>
        <p:grpSpPr>
          <a:xfrm>
            <a:off x="1981200" y="2785646"/>
            <a:ext cx="2895600" cy="338554"/>
            <a:chOff x="1902062" y="2667000"/>
            <a:chExt cx="2895600" cy="338554"/>
          </a:xfrm>
        </p:grpSpPr>
        <p:sp>
          <p:nvSpPr>
            <p:cNvPr id="97" name="TextBox 96"/>
            <p:cNvSpPr txBox="1"/>
            <p:nvPr/>
          </p:nvSpPr>
          <p:spPr>
            <a:xfrm>
              <a:off x="1902062" y="2667000"/>
              <a:ext cx="823262" cy="338554"/>
            </a:xfrm>
            <a:prstGeom prst="rect">
              <a:avLst/>
            </a:prstGeom>
            <a:noFill/>
          </p:spPr>
          <p:txBody>
            <a:bodyPr wrap="none" rtlCol="0">
              <a:spAutoFit/>
            </a:bodyPr>
            <a:lstStyle/>
            <a:p>
              <a:r>
                <a:rPr lang="en-US" sz="1600" b="0" dirty="0">
                  <a:solidFill>
                    <a:srgbClr val="FF0000"/>
                  </a:solidFill>
                  <a:latin typeface="Helvetica"/>
                  <a:cs typeface="Helvetica"/>
                </a:rPr>
                <a:t>N1, N3</a:t>
              </a:r>
            </a:p>
          </p:txBody>
        </p:sp>
        <p:cxnSp>
          <p:nvCxnSpPr>
            <p:cNvPr id="98" name="Straight Arrow Connector 97"/>
            <p:cNvCxnSpPr>
              <a:stCxn id="97" idx="3"/>
              <a:endCxn id="44" idx="1"/>
            </p:cNvCxnSpPr>
            <p:nvPr/>
          </p:nvCxnSpPr>
          <p:spPr bwMode="auto">
            <a:xfrm>
              <a:off x="2725324" y="2836277"/>
              <a:ext cx="2072338" cy="6926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grpSp>
      <p:grpSp>
        <p:nvGrpSpPr>
          <p:cNvPr id="100" name="Group 99"/>
          <p:cNvGrpSpPr/>
          <p:nvPr/>
        </p:nvGrpSpPr>
        <p:grpSpPr>
          <a:xfrm>
            <a:off x="1295400" y="4690646"/>
            <a:ext cx="1099204" cy="338554"/>
            <a:chOff x="4114800" y="4766846"/>
            <a:chExt cx="1099204" cy="338554"/>
          </a:xfrm>
        </p:grpSpPr>
        <p:sp>
          <p:nvSpPr>
            <p:cNvPr id="101" name="TextBox 100"/>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102" name="TextBox 101"/>
            <p:cNvSpPr txBox="1"/>
            <p:nvPr/>
          </p:nvSpPr>
          <p:spPr>
            <a:xfrm>
              <a:off x="4664254"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grpSp>
        <p:nvGrpSpPr>
          <p:cNvPr id="9" name="Group 8"/>
          <p:cNvGrpSpPr/>
          <p:nvPr/>
        </p:nvGrpSpPr>
        <p:grpSpPr>
          <a:xfrm>
            <a:off x="1689100" y="3581400"/>
            <a:ext cx="2654300" cy="723900"/>
            <a:chOff x="1612900" y="3657600"/>
            <a:chExt cx="2654300" cy="723900"/>
          </a:xfrm>
        </p:grpSpPr>
        <p:sp>
          <p:nvSpPr>
            <p:cNvPr id="8" name="Freeform 7"/>
            <p:cNvSpPr/>
            <p:nvPr/>
          </p:nvSpPr>
          <p:spPr>
            <a:xfrm>
              <a:off x="1612900" y="4000483"/>
              <a:ext cx="2654300" cy="381017"/>
            </a:xfrm>
            <a:custGeom>
              <a:avLst/>
              <a:gdLst>
                <a:gd name="connsiteX0" fmla="*/ 2654300 w 2654300"/>
                <a:gd name="connsiteY0" fmla="*/ 368317 h 381017"/>
                <a:gd name="connsiteX1" fmla="*/ 1295400 w 2654300"/>
                <a:gd name="connsiteY1" fmla="*/ 17 h 381017"/>
                <a:gd name="connsiteX2" fmla="*/ 0 w 2654300"/>
                <a:gd name="connsiteY2" fmla="*/ 381017 h 381017"/>
              </a:gdLst>
              <a:ahLst/>
              <a:cxnLst>
                <a:cxn ang="0">
                  <a:pos x="connsiteX0" y="connsiteY0"/>
                </a:cxn>
                <a:cxn ang="0">
                  <a:pos x="connsiteX1" y="connsiteY1"/>
                </a:cxn>
                <a:cxn ang="0">
                  <a:pos x="connsiteX2" y="connsiteY2"/>
                </a:cxn>
              </a:cxnLst>
              <a:rect l="l" t="t" r="r" b="b"/>
              <a:pathLst>
                <a:path w="2654300" h="381017">
                  <a:moveTo>
                    <a:pt x="2654300" y="368317"/>
                  </a:moveTo>
                  <a:cubicBezTo>
                    <a:pt x="2196041" y="183108"/>
                    <a:pt x="1737783" y="-2100"/>
                    <a:pt x="1295400" y="17"/>
                  </a:cubicBezTo>
                  <a:cubicBezTo>
                    <a:pt x="853017" y="2134"/>
                    <a:pt x="0" y="381017"/>
                    <a:pt x="0" y="381017"/>
                  </a:cubicBezTo>
                </a:path>
              </a:pathLst>
            </a:custGeom>
            <a:ln>
              <a:solidFill>
                <a:srgbClr val="FF0000"/>
              </a:solidFill>
              <a:prstDash val="dash"/>
              <a:headEnd type="none"/>
              <a:tailEnd type="triangle"/>
            </a:ln>
          </p:spPr>
          <p:txBody>
            <a:bodyPr rtlCol="0" anchor="ctr"/>
            <a:lstStyle/>
            <a:p>
              <a:pPr algn="ctr"/>
              <a:endParaRPr lang="en-US"/>
            </a:p>
          </p:txBody>
        </p:sp>
        <p:sp>
          <p:nvSpPr>
            <p:cNvPr id="103" name="TextBox 102"/>
            <p:cNvSpPr txBox="1"/>
            <p:nvPr/>
          </p:nvSpPr>
          <p:spPr>
            <a:xfrm>
              <a:off x="2054462" y="3657600"/>
              <a:ext cx="14507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grpSp>
    </p:spTree>
    <p:extLst>
      <p:ext uri="{BB962C8B-B14F-4D97-AF65-F5344CB8AC3E}">
        <p14:creationId xmlns:p14="http://schemas.microsoft.com/office/powerpoint/2010/main" val="4228364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533400"/>
          </a:xfrm>
        </p:spPr>
        <p:txBody>
          <a:bodyPr/>
          <a:lstStyle/>
          <a:p>
            <a:r>
              <a:rPr lang="en-US" dirty="0" smtClean="0"/>
              <a:t>Consistency</a:t>
            </a:r>
            <a:endParaRPr lang="en-US" dirty="0"/>
          </a:p>
        </p:txBody>
      </p:sp>
      <p:sp>
        <p:nvSpPr>
          <p:cNvPr id="3" name="Content Placeholder 2"/>
          <p:cNvSpPr>
            <a:spLocks noGrp="1"/>
          </p:cNvSpPr>
          <p:nvPr>
            <p:ph idx="1"/>
          </p:nvPr>
        </p:nvSpPr>
        <p:spPr>
          <a:xfrm>
            <a:off x="304800" y="914400"/>
            <a:ext cx="8686800" cy="5562600"/>
          </a:xfrm>
        </p:spPr>
        <p:txBody>
          <a:bodyPr>
            <a:normAutofit/>
          </a:bodyPr>
          <a:lstStyle/>
          <a:p>
            <a:r>
              <a:rPr lang="en-US" dirty="0" smtClean="0"/>
              <a:t>Need to make sure that a value is replicated correctly</a:t>
            </a:r>
          </a:p>
          <a:p>
            <a:r>
              <a:rPr lang="en-US" dirty="0" smtClean="0"/>
              <a:t>How do you know a value has been replicated on every node? </a:t>
            </a:r>
          </a:p>
          <a:p>
            <a:pPr lvl="1"/>
            <a:r>
              <a:rPr lang="en-US" dirty="0" smtClean="0"/>
              <a:t>Wait for acknowledgements from every node</a:t>
            </a:r>
          </a:p>
          <a:p>
            <a:r>
              <a:rPr lang="en-US" dirty="0" smtClean="0"/>
              <a:t>What happens if a node fails during replication?</a:t>
            </a:r>
          </a:p>
          <a:p>
            <a:pPr lvl="1"/>
            <a:r>
              <a:rPr lang="en-US" dirty="0" smtClean="0"/>
              <a:t>Pick another node and try again</a:t>
            </a:r>
          </a:p>
          <a:p>
            <a:r>
              <a:rPr lang="en-US" dirty="0" smtClean="0"/>
              <a:t>What happens if a node is slow?</a:t>
            </a:r>
          </a:p>
          <a:p>
            <a:pPr lvl="1"/>
            <a:r>
              <a:rPr lang="en-US" dirty="0" smtClean="0"/>
              <a:t>Slow down the entire put()? Pick another node?</a:t>
            </a:r>
          </a:p>
          <a:p>
            <a:r>
              <a:rPr lang="en-US" dirty="0" smtClean="0"/>
              <a:t>In general, with multiple replicas</a:t>
            </a:r>
          </a:p>
          <a:p>
            <a:pPr lvl="1"/>
            <a:r>
              <a:rPr lang="en-US" dirty="0" smtClean="0"/>
              <a:t>Slow puts and fast gets</a:t>
            </a:r>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2967274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(cont’d)</a:t>
            </a:r>
            <a:endParaRPr lang="en-US" dirty="0"/>
          </a:p>
        </p:txBody>
      </p:sp>
      <p:sp>
        <p:nvSpPr>
          <p:cNvPr id="3" name="Content Placeholder 2"/>
          <p:cNvSpPr>
            <a:spLocks noGrp="1"/>
          </p:cNvSpPr>
          <p:nvPr>
            <p:ph idx="1"/>
          </p:nvPr>
        </p:nvSpPr>
        <p:spPr>
          <a:xfrm>
            <a:off x="304800" y="838200"/>
            <a:ext cx="8229600" cy="5105400"/>
          </a:xfrm>
        </p:spPr>
        <p:txBody>
          <a:bodyPr>
            <a:normAutofit/>
          </a:bodyPr>
          <a:lstStyle/>
          <a:p>
            <a:pPr>
              <a:lnSpc>
                <a:spcPct val="100000"/>
              </a:lnSpc>
            </a:pPr>
            <a:r>
              <a:rPr lang="en-US" dirty="0" smtClean="0"/>
              <a:t>If concurrent updates (i.e., puts to same key) may need to make sure that updates happen in the same order </a:t>
            </a:r>
            <a:endParaRPr lang="en-US" dirty="0"/>
          </a:p>
        </p:txBody>
      </p:sp>
      <p:pic>
        <p:nvPicPr>
          <p:cNvPr id="81" name="Picture 80"/>
          <p:cNvPicPr>
            <a:picLocks noChangeAspect="1"/>
          </p:cNvPicPr>
          <p:nvPr/>
        </p:nvPicPr>
        <p:blipFill>
          <a:blip r:embed="rId2"/>
          <a:stretch>
            <a:fillRect/>
          </a:stretch>
        </p:blipFill>
        <p:spPr>
          <a:xfrm>
            <a:off x="1524000" y="5715000"/>
            <a:ext cx="685800" cy="685800"/>
          </a:xfrm>
          <a:prstGeom prst="rect">
            <a:avLst/>
          </a:prstGeom>
        </p:spPr>
      </p:pic>
      <p:pic>
        <p:nvPicPr>
          <p:cNvPr id="82" name="Picture 81"/>
          <p:cNvPicPr>
            <a:picLocks noChangeAspect="1"/>
          </p:cNvPicPr>
          <p:nvPr/>
        </p:nvPicPr>
        <p:blipFill>
          <a:blip r:embed="rId2"/>
          <a:stretch>
            <a:fillRect/>
          </a:stretch>
        </p:blipFill>
        <p:spPr>
          <a:xfrm>
            <a:off x="2971800" y="5715000"/>
            <a:ext cx="685800" cy="685800"/>
          </a:xfrm>
          <a:prstGeom prst="rect">
            <a:avLst/>
          </a:prstGeom>
        </p:spPr>
      </p:pic>
      <p:pic>
        <p:nvPicPr>
          <p:cNvPr id="83" name="Picture 82"/>
          <p:cNvPicPr>
            <a:picLocks noChangeAspect="1"/>
          </p:cNvPicPr>
          <p:nvPr/>
        </p:nvPicPr>
        <p:blipFill>
          <a:blip r:embed="rId2"/>
          <a:stretch>
            <a:fillRect/>
          </a:stretch>
        </p:blipFill>
        <p:spPr>
          <a:xfrm>
            <a:off x="4267200" y="5715000"/>
            <a:ext cx="685800" cy="685800"/>
          </a:xfrm>
          <a:prstGeom prst="rect">
            <a:avLst/>
          </a:prstGeom>
        </p:spPr>
      </p:pic>
      <p:pic>
        <p:nvPicPr>
          <p:cNvPr id="84" name="Picture 83"/>
          <p:cNvPicPr>
            <a:picLocks noChangeAspect="1"/>
          </p:cNvPicPr>
          <p:nvPr/>
        </p:nvPicPr>
        <p:blipFill>
          <a:blip r:embed="rId2"/>
          <a:stretch>
            <a:fillRect/>
          </a:stretch>
        </p:blipFill>
        <p:spPr>
          <a:xfrm>
            <a:off x="6248400" y="5714206"/>
            <a:ext cx="685800" cy="685800"/>
          </a:xfrm>
          <a:prstGeom prst="rect">
            <a:avLst/>
          </a:prstGeom>
        </p:spPr>
      </p:pic>
      <p:grpSp>
        <p:nvGrpSpPr>
          <p:cNvPr id="85" name="Group 84"/>
          <p:cNvGrpSpPr/>
          <p:nvPr/>
        </p:nvGrpSpPr>
        <p:grpSpPr>
          <a:xfrm>
            <a:off x="762000" y="4876800"/>
            <a:ext cx="1066800" cy="913606"/>
            <a:chOff x="1752600" y="3656806"/>
            <a:chExt cx="533400" cy="381794"/>
          </a:xfrm>
          <a:solidFill>
            <a:srgbClr val="FFFFAA"/>
          </a:solidFill>
        </p:grpSpPr>
        <p:sp>
          <p:nvSpPr>
            <p:cNvPr id="86" name="Rectangle 8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87" name="Straight Connector 86"/>
            <p:cNvCxnSpPr>
              <a:stCxn id="86" idx="0"/>
              <a:endCxn id="8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8" name="Straight Connector 8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9" name="Straight Connector 8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0" name="Straight Connector 8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1" name="Straight Connector 9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92" name="Straight Connector 9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93" name="TextBox 92"/>
          <p:cNvSpPr txBox="1"/>
          <p:nvPr/>
        </p:nvSpPr>
        <p:spPr>
          <a:xfrm>
            <a:off x="5257800" y="5638006"/>
            <a:ext cx="441146" cy="400110"/>
          </a:xfrm>
          <a:prstGeom prst="rect">
            <a:avLst/>
          </a:prstGeom>
          <a:noFill/>
        </p:spPr>
        <p:txBody>
          <a:bodyPr wrap="none" rtlCol="0">
            <a:spAutoFit/>
          </a:bodyPr>
          <a:lstStyle/>
          <a:p>
            <a:r>
              <a:rPr lang="en-US" sz="2000" dirty="0" smtClean="0">
                <a:latin typeface="Helvetica"/>
                <a:cs typeface="Helvetica"/>
              </a:rPr>
              <a:t>…</a:t>
            </a:r>
          </a:p>
        </p:txBody>
      </p:sp>
      <p:pic>
        <p:nvPicPr>
          <p:cNvPr id="94" name="Picture 93"/>
          <p:cNvPicPr>
            <a:picLocks noChangeAspect="1"/>
          </p:cNvPicPr>
          <p:nvPr/>
        </p:nvPicPr>
        <p:blipFill>
          <a:blip r:embed="rId2"/>
          <a:stretch>
            <a:fillRect/>
          </a:stretch>
        </p:blipFill>
        <p:spPr>
          <a:xfrm>
            <a:off x="2403508" y="2667000"/>
            <a:ext cx="685800" cy="685800"/>
          </a:xfrm>
          <a:prstGeom prst="rect">
            <a:avLst/>
          </a:prstGeom>
        </p:spPr>
      </p:pic>
      <p:grpSp>
        <p:nvGrpSpPr>
          <p:cNvPr id="95" name="Group 94"/>
          <p:cNvGrpSpPr/>
          <p:nvPr/>
        </p:nvGrpSpPr>
        <p:grpSpPr>
          <a:xfrm>
            <a:off x="2209800" y="4876800"/>
            <a:ext cx="1066800" cy="913606"/>
            <a:chOff x="1752600" y="3656806"/>
            <a:chExt cx="533400" cy="381794"/>
          </a:xfrm>
          <a:solidFill>
            <a:srgbClr val="FFFFAA"/>
          </a:solidFill>
        </p:grpSpPr>
        <p:sp>
          <p:nvSpPr>
            <p:cNvPr id="96" name="Rectangle 9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97" name="Straight Connector 96"/>
            <p:cNvCxnSpPr>
              <a:stCxn id="96" idx="0"/>
              <a:endCxn id="9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98" name="Straight Connector 9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9" name="Straight Connector 9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0" name="Straight Connector 9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1" name="Straight Connector 10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02" name="Straight Connector 10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03" name="Group 102"/>
          <p:cNvGrpSpPr/>
          <p:nvPr/>
        </p:nvGrpSpPr>
        <p:grpSpPr>
          <a:xfrm>
            <a:off x="3657600" y="4876800"/>
            <a:ext cx="1066800" cy="913606"/>
            <a:chOff x="1752600" y="3656806"/>
            <a:chExt cx="533400" cy="381794"/>
          </a:xfrm>
          <a:solidFill>
            <a:srgbClr val="FFFFAA"/>
          </a:solidFill>
        </p:grpSpPr>
        <p:sp>
          <p:nvSpPr>
            <p:cNvPr id="104" name="Rectangle 10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105" name="Straight Connector 104"/>
            <p:cNvCxnSpPr>
              <a:stCxn id="104" idx="0"/>
              <a:endCxn id="10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06" name="Straight Connector 10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7" name="Straight Connector 10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8" name="Straight Connector 10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9" name="Straight Connector 10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0" name="Straight Connector 10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11" name="Group 110"/>
          <p:cNvGrpSpPr/>
          <p:nvPr/>
        </p:nvGrpSpPr>
        <p:grpSpPr>
          <a:xfrm>
            <a:off x="5638800" y="4876800"/>
            <a:ext cx="1066800" cy="913606"/>
            <a:chOff x="1752600" y="3656806"/>
            <a:chExt cx="533400" cy="381794"/>
          </a:xfrm>
          <a:solidFill>
            <a:srgbClr val="FFFFAA"/>
          </a:solidFill>
        </p:grpSpPr>
        <p:sp>
          <p:nvSpPr>
            <p:cNvPr id="112" name="Rectangle 11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113" name="Straight Connector 112"/>
            <p:cNvCxnSpPr>
              <a:stCxn id="112" idx="0"/>
              <a:endCxn id="11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14" name="Straight Connector 11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5" name="Straight Connector 11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6" name="Straight Connector 11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7" name="Straight Connector 11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8" name="Straight Connector 11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19" name="TextBox 118"/>
          <p:cNvSpPr txBox="1"/>
          <p:nvPr/>
        </p:nvSpPr>
        <p:spPr>
          <a:xfrm>
            <a:off x="1704471" y="6336268"/>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smtClean="0">
                <a:latin typeface="Helvetica"/>
                <a:cs typeface="Helvetica"/>
              </a:rPr>
              <a:t>1</a:t>
            </a:r>
          </a:p>
        </p:txBody>
      </p:sp>
      <p:sp>
        <p:nvSpPr>
          <p:cNvPr id="120" name="TextBox 119"/>
          <p:cNvSpPr txBox="1"/>
          <p:nvPr/>
        </p:nvSpPr>
        <p:spPr>
          <a:xfrm>
            <a:off x="3124200"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smtClean="0">
                <a:latin typeface="Helvetica"/>
                <a:cs typeface="Helvetica"/>
              </a:rPr>
              <a:t>2</a:t>
            </a:r>
          </a:p>
        </p:txBody>
      </p:sp>
      <p:sp>
        <p:nvSpPr>
          <p:cNvPr id="121" name="TextBox 120"/>
          <p:cNvSpPr txBox="1"/>
          <p:nvPr/>
        </p:nvSpPr>
        <p:spPr>
          <a:xfrm>
            <a:off x="4447671"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smtClean="0">
                <a:latin typeface="Helvetica"/>
                <a:cs typeface="Helvetica"/>
              </a:rPr>
              <a:t>3</a:t>
            </a:r>
          </a:p>
        </p:txBody>
      </p:sp>
      <p:sp>
        <p:nvSpPr>
          <p:cNvPr id="122" name="TextBox 121"/>
          <p:cNvSpPr txBox="1"/>
          <p:nvPr/>
        </p:nvSpPr>
        <p:spPr>
          <a:xfrm>
            <a:off x="6352671" y="6324600"/>
            <a:ext cx="560077" cy="400110"/>
          </a:xfrm>
          <a:prstGeom prst="rect">
            <a:avLst/>
          </a:prstGeom>
          <a:noFill/>
        </p:spPr>
        <p:txBody>
          <a:bodyPr wrap="none" rtlCol="0">
            <a:spAutoFit/>
          </a:bodyPr>
          <a:lstStyle/>
          <a:p>
            <a:r>
              <a:rPr lang="en-US" sz="2000" b="0" dirty="0" smtClean="0">
                <a:latin typeface="Helvetica"/>
                <a:cs typeface="Helvetica"/>
              </a:rPr>
              <a:t>N</a:t>
            </a:r>
            <a:r>
              <a:rPr lang="en-US" sz="2000" b="0" baseline="-25000" dirty="0" smtClean="0">
                <a:latin typeface="Helvetica"/>
                <a:cs typeface="Helvetica"/>
              </a:rPr>
              <a:t>50</a:t>
            </a:r>
          </a:p>
        </p:txBody>
      </p:sp>
      <p:sp>
        <p:nvSpPr>
          <p:cNvPr id="123" name="TextBox 122"/>
          <p:cNvSpPr txBox="1"/>
          <p:nvPr/>
        </p:nvSpPr>
        <p:spPr>
          <a:xfrm>
            <a:off x="2209800" y="51478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124" name="TextBox 123"/>
          <p:cNvSpPr txBox="1"/>
          <p:nvPr/>
        </p:nvSpPr>
        <p:spPr>
          <a:xfrm>
            <a:off x="2759254" y="5147846"/>
            <a:ext cx="441146"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5</a:t>
            </a:r>
          </a:p>
        </p:txBody>
      </p:sp>
      <p:grpSp>
        <p:nvGrpSpPr>
          <p:cNvPr id="125" name="Group 124"/>
          <p:cNvGrpSpPr/>
          <p:nvPr/>
        </p:nvGrpSpPr>
        <p:grpSpPr>
          <a:xfrm>
            <a:off x="3581400" y="5147846"/>
            <a:ext cx="1099204" cy="338554"/>
            <a:chOff x="4114800" y="4766846"/>
            <a:chExt cx="1099204" cy="338554"/>
          </a:xfrm>
        </p:grpSpPr>
        <p:sp>
          <p:nvSpPr>
            <p:cNvPr id="126" name="TextBox 125"/>
            <p:cNvSpPr txBox="1"/>
            <p:nvPr/>
          </p:nvSpPr>
          <p:spPr>
            <a:xfrm>
              <a:off x="4114800"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127" name="TextBox 126"/>
            <p:cNvSpPr txBox="1"/>
            <p:nvPr/>
          </p:nvSpPr>
          <p:spPr>
            <a:xfrm>
              <a:off x="4664254"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V14</a:t>
              </a:r>
            </a:p>
          </p:txBody>
        </p:sp>
      </p:grpSp>
      <p:sp>
        <p:nvSpPr>
          <p:cNvPr id="128" name="TextBox 127"/>
          <p:cNvSpPr txBox="1"/>
          <p:nvPr/>
        </p:nvSpPr>
        <p:spPr>
          <a:xfrm>
            <a:off x="5562600" y="5147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129" name="TextBox 128"/>
          <p:cNvSpPr txBox="1"/>
          <p:nvPr/>
        </p:nvSpPr>
        <p:spPr>
          <a:xfrm>
            <a:off x="6117936" y="5147846"/>
            <a:ext cx="663864"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105</a:t>
            </a:r>
          </a:p>
        </p:txBody>
      </p:sp>
      <p:grpSp>
        <p:nvGrpSpPr>
          <p:cNvPr id="130" name="Group 129"/>
          <p:cNvGrpSpPr/>
          <p:nvPr/>
        </p:nvGrpSpPr>
        <p:grpSpPr>
          <a:xfrm>
            <a:off x="3089308" y="2514600"/>
            <a:ext cx="1295400" cy="913606"/>
            <a:chOff x="1752600" y="3656806"/>
            <a:chExt cx="533400" cy="381794"/>
          </a:xfrm>
          <a:solidFill>
            <a:schemeClr val="bg1"/>
          </a:solidFill>
        </p:grpSpPr>
        <p:sp>
          <p:nvSpPr>
            <p:cNvPr id="131" name="Rectangle 130"/>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32" name="Straight Connector 131"/>
            <p:cNvCxnSpPr/>
            <p:nvPr/>
          </p:nvCxnSpPr>
          <p:spPr bwMode="auto">
            <a:xfrm rot="16200000" flipH="1">
              <a:off x="1780941"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3" name="Straight Connector 132"/>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4" name="Straight Connector 133"/>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5" name="Straight Connector 134"/>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6" name="Straight Connector 135"/>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7" name="Straight Connector 136"/>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38" name="TextBox 137"/>
          <p:cNvSpPr txBox="1"/>
          <p:nvPr/>
        </p:nvSpPr>
        <p:spPr>
          <a:xfrm>
            <a:off x="3089308" y="2590800"/>
            <a:ext cx="434734" cy="338554"/>
          </a:xfrm>
          <a:prstGeom prst="rect">
            <a:avLst/>
          </a:prstGeom>
          <a:noFill/>
        </p:spPr>
        <p:txBody>
          <a:bodyPr wrap="none" rtlCol="0">
            <a:spAutoFit/>
          </a:bodyPr>
          <a:lstStyle/>
          <a:p>
            <a:r>
              <a:rPr lang="en-US" sz="1600" b="0" dirty="0" smtClean="0">
                <a:latin typeface="Helvetica"/>
                <a:cs typeface="Helvetica"/>
              </a:rPr>
              <a:t>K5</a:t>
            </a:r>
          </a:p>
        </p:txBody>
      </p:sp>
      <p:sp>
        <p:nvSpPr>
          <p:cNvPr id="139" name="TextBox 138"/>
          <p:cNvSpPr txBox="1"/>
          <p:nvPr/>
        </p:nvSpPr>
        <p:spPr>
          <a:xfrm>
            <a:off x="3638762" y="2590800"/>
            <a:ext cx="445956" cy="338554"/>
          </a:xfrm>
          <a:prstGeom prst="rect">
            <a:avLst/>
          </a:prstGeom>
          <a:noFill/>
        </p:spPr>
        <p:txBody>
          <a:bodyPr wrap="none" rtlCol="0">
            <a:spAutoFit/>
          </a:bodyPr>
          <a:lstStyle/>
          <a:p>
            <a:r>
              <a:rPr lang="en-US" sz="1600" b="0" dirty="0" smtClean="0">
                <a:latin typeface="Helvetica"/>
                <a:cs typeface="Helvetica"/>
              </a:rPr>
              <a:t>N</a:t>
            </a:r>
            <a:r>
              <a:rPr lang="en-US" sz="1600" b="0" dirty="0">
                <a:latin typeface="Helvetica"/>
                <a:cs typeface="Helvetica"/>
              </a:rPr>
              <a:t>2</a:t>
            </a:r>
            <a:endParaRPr lang="en-US" sz="1600" b="0" dirty="0" smtClean="0">
              <a:latin typeface="Helvetica"/>
              <a:cs typeface="Helvetica"/>
            </a:endParaRPr>
          </a:p>
        </p:txBody>
      </p:sp>
      <p:grpSp>
        <p:nvGrpSpPr>
          <p:cNvPr id="140" name="Group 139"/>
          <p:cNvGrpSpPr/>
          <p:nvPr/>
        </p:nvGrpSpPr>
        <p:grpSpPr>
          <a:xfrm>
            <a:off x="3089308" y="2781300"/>
            <a:ext cx="1356061" cy="338554"/>
            <a:chOff x="5486400" y="3009900"/>
            <a:chExt cx="1356061" cy="338554"/>
          </a:xfrm>
        </p:grpSpPr>
        <p:sp>
          <p:nvSpPr>
            <p:cNvPr id="141" name="TextBox 140"/>
            <p:cNvSpPr txBox="1"/>
            <p:nvPr/>
          </p:nvSpPr>
          <p:spPr>
            <a:xfrm>
              <a:off x="5486400" y="3009900"/>
              <a:ext cx="548548"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142" name="TextBox 141"/>
            <p:cNvSpPr txBox="1"/>
            <p:nvPr/>
          </p:nvSpPr>
          <p:spPr>
            <a:xfrm>
              <a:off x="6019800" y="3009900"/>
              <a:ext cx="822661" cy="338554"/>
            </a:xfrm>
            <a:prstGeom prst="rect">
              <a:avLst/>
            </a:prstGeom>
            <a:noFill/>
          </p:spPr>
          <p:txBody>
            <a:bodyPr wrap="none" rtlCol="0">
              <a:spAutoFit/>
            </a:bodyPr>
            <a:lstStyle/>
            <a:p>
              <a:r>
                <a:rPr lang="en-US" sz="1600" b="0" dirty="0" smtClean="0">
                  <a:solidFill>
                    <a:srgbClr val="000000"/>
                  </a:solidFill>
                  <a:latin typeface="Helvetica"/>
                  <a:cs typeface="Helvetica"/>
                </a:rPr>
                <a:t>N1,N3 </a:t>
              </a:r>
            </a:p>
          </p:txBody>
        </p:sp>
      </p:grpSp>
      <p:sp>
        <p:nvSpPr>
          <p:cNvPr id="143" name="TextBox 142"/>
          <p:cNvSpPr txBox="1"/>
          <p:nvPr/>
        </p:nvSpPr>
        <p:spPr>
          <a:xfrm>
            <a:off x="3035044" y="3166646"/>
            <a:ext cx="662361" cy="338554"/>
          </a:xfrm>
          <a:prstGeom prst="rect">
            <a:avLst/>
          </a:prstGeom>
          <a:noFill/>
        </p:spPr>
        <p:txBody>
          <a:bodyPr wrap="none" rtlCol="0">
            <a:spAutoFit/>
          </a:bodyPr>
          <a:lstStyle/>
          <a:p>
            <a:r>
              <a:rPr lang="en-US" sz="1600" b="0" dirty="0" smtClean="0">
                <a:latin typeface="Helvetica"/>
                <a:cs typeface="Helvetica"/>
              </a:rPr>
              <a:t>K105</a:t>
            </a:r>
          </a:p>
        </p:txBody>
      </p:sp>
      <p:sp>
        <p:nvSpPr>
          <p:cNvPr id="144" name="TextBox 143"/>
          <p:cNvSpPr txBox="1"/>
          <p:nvPr/>
        </p:nvSpPr>
        <p:spPr>
          <a:xfrm>
            <a:off x="3595037" y="3166646"/>
            <a:ext cx="559769" cy="338554"/>
          </a:xfrm>
          <a:prstGeom prst="rect">
            <a:avLst/>
          </a:prstGeom>
          <a:noFill/>
        </p:spPr>
        <p:txBody>
          <a:bodyPr wrap="none" rtlCol="0">
            <a:spAutoFit/>
          </a:bodyPr>
          <a:lstStyle/>
          <a:p>
            <a:r>
              <a:rPr lang="en-US" sz="1600" b="0" dirty="0" smtClean="0">
                <a:latin typeface="Helvetica"/>
                <a:cs typeface="Helvetica"/>
              </a:rPr>
              <a:t>N50</a:t>
            </a:r>
          </a:p>
        </p:txBody>
      </p:sp>
      <p:sp>
        <p:nvSpPr>
          <p:cNvPr id="145" name="TextBox 144"/>
          <p:cNvSpPr txBox="1"/>
          <p:nvPr/>
        </p:nvSpPr>
        <p:spPr>
          <a:xfrm>
            <a:off x="2362200" y="2133600"/>
            <a:ext cx="2082621" cy="400110"/>
          </a:xfrm>
          <a:prstGeom prst="rect">
            <a:avLst/>
          </a:prstGeom>
          <a:noFill/>
        </p:spPr>
        <p:txBody>
          <a:bodyPr wrap="none" rtlCol="0">
            <a:spAutoFit/>
          </a:bodyPr>
          <a:lstStyle/>
          <a:p>
            <a:r>
              <a:rPr lang="en-US" sz="2000" b="0" dirty="0" smtClean="0">
                <a:latin typeface="Helvetica"/>
                <a:cs typeface="Helvetica"/>
              </a:rPr>
              <a:t>Master/Directory</a:t>
            </a:r>
          </a:p>
        </p:txBody>
      </p:sp>
      <p:grpSp>
        <p:nvGrpSpPr>
          <p:cNvPr id="146" name="Group 145"/>
          <p:cNvGrpSpPr/>
          <p:nvPr/>
        </p:nvGrpSpPr>
        <p:grpSpPr>
          <a:xfrm>
            <a:off x="304800" y="2362200"/>
            <a:ext cx="2209800" cy="533400"/>
            <a:chOff x="1292462" y="2667000"/>
            <a:chExt cx="2209800" cy="533400"/>
          </a:xfrm>
        </p:grpSpPr>
        <p:sp>
          <p:nvSpPr>
            <p:cNvPr id="147" name="TextBox 146"/>
            <p:cNvSpPr txBox="1"/>
            <p:nvPr/>
          </p:nvSpPr>
          <p:spPr>
            <a:xfrm>
              <a:off x="1292462" y="2667000"/>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cxnSp>
          <p:nvCxnSpPr>
            <p:cNvPr id="148" name="Straight Arrow Connector 147"/>
            <p:cNvCxnSpPr>
              <a:stCxn id="147" idx="3"/>
            </p:cNvCxnSpPr>
            <p:nvPr/>
          </p:nvCxnSpPr>
          <p:spPr bwMode="auto">
            <a:xfrm>
              <a:off x="2952742" y="2851666"/>
              <a:ext cx="549520" cy="348734"/>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49" name="Group 148"/>
          <p:cNvGrpSpPr/>
          <p:nvPr/>
        </p:nvGrpSpPr>
        <p:grpSpPr>
          <a:xfrm>
            <a:off x="3733800" y="3294961"/>
            <a:ext cx="611844" cy="1660280"/>
            <a:chOff x="4352708" y="2837761"/>
            <a:chExt cx="611844" cy="1660280"/>
          </a:xfrm>
        </p:grpSpPr>
        <p:cxnSp>
          <p:nvCxnSpPr>
            <p:cNvPr id="150" name="Straight Arrow Connector 149"/>
            <p:cNvCxnSpPr/>
            <p:nvPr/>
          </p:nvCxnSpPr>
          <p:spPr bwMode="auto">
            <a:xfrm>
              <a:off x="4352708" y="3048000"/>
              <a:ext cx="364067" cy="126153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51" name="TextBox 150"/>
            <p:cNvSpPr txBox="1"/>
            <p:nvPr/>
          </p:nvSpPr>
          <p:spPr>
            <a:xfrm rot="4538305">
              <a:off x="3949746" y="3483235"/>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52" name="Group 151"/>
          <p:cNvGrpSpPr/>
          <p:nvPr/>
        </p:nvGrpSpPr>
        <p:grpSpPr>
          <a:xfrm>
            <a:off x="685800" y="5147846"/>
            <a:ext cx="1099204" cy="338554"/>
            <a:chOff x="4114800" y="4766846"/>
            <a:chExt cx="1099204" cy="338554"/>
          </a:xfrm>
        </p:grpSpPr>
        <p:sp>
          <p:nvSpPr>
            <p:cNvPr id="153" name="TextBox 152"/>
            <p:cNvSpPr txBox="1"/>
            <p:nvPr/>
          </p:nvSpPr>
          <p:spPr>
            <a:xfrm>
              <a:off x="4114800"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154" name="TextBox 153"/>
            <p:cNvSpPr txBox="1"/>
            <p:nvPr/>
          </p:nvSpPr>
          <p:spPr>
            <a:xfrm>
              <a:off x="4664254"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V14</a:t>
              </a:r>
            </a:p>
          </p:txBody>
        </p:sp>
      </p:grpSp>
      <p:grpSp>
        <p:nvGrpSpPr>
          <p:cNvPr id="155" name="Group 154"/>
          <p:cNvGrpSpPr/>
          <p:nvPr/>
        </p:nvGrpSpPr>
        <p:grpSpPr>
          <a:xfrm>
            <a:off x="901065" y="3505200"/>
            <a:ext cx="2146935" cy="1295400"/>
            <a:chOff x="1739265" y="3124200"/>
            <a:chExt cx="2146935" cy="1295400"/>
          </a:xfrm>
        </p:grpSpPr>
        <p:cxnSp>
          <p:nvCxnSpPr>
            <p:cNvPr id="156" name="Straight Arrow Connector 155"/>
            <p:cNvCxnSpPr/>
            <p:nvPr/>
          </p:nvCxnSpPr>
          <p:spPr bwMode="auto">
            <a:xfrm flipH="1">
              <a:off x="1752600" y="3124200"/>
              <a:ext cx="2133600" cy="1295400"/>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57" name="TextBox 156"/>
            <p:cNvSpPr txBox="1"/>
            <p:nvPr/>
          </p:nvSpPr>
          <p:spPr>
            <a:xfrm rot="19612648">
              <a:off x="1739265" y="3493244"/>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grpSp>
        <p:nvGrpSpPr>
          <p:cNvPr id="161" name="Group 160"/>
          <p:cNvGrpSpPr/>
          <p:nvPr/>
        </p:nvGrpSpPr>
        <p:grpSpPr>
          <a:xfrm>
            <a:off x="304800" y="2819400"/>
            <a:ext cx="2209800" cy="369332"/>
            <a:chOff x="1292462" y="2667000"/>
            <a:chExt cx="2209800" cy="369332"/>
          </a:xfrm>
        </p:grpSpPr>
        <p:sp>
          <p:nvSpPr>
            <p:cNvPr id="162" name="TextBox 161"/>
            <p:cNvSpPr txBox="1"/>
            <p:nvPr/>
          </p:nvSpPr>
          <p:spPr>
            <a:xfrm>
              <a:off x="1292462" y="2667000"/>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cxnSp>
          <p:nvCxnSpPr>
            <p:cNvPr id="163" name="Straight Arrow Connector 162"/>
            <p:cNvCxnSpPr>
              <a:stCxn id="162" idx="3"/>
            </p:cNvCxnSpPr>
            <p:nvPr/>
          </p:nvCxnSpPr>
          <p:spPr bwMode="auto">
            <a:xfrm>
              <a:off x="3071795" y="2851666"/>
              <a:ext cx="430467" cy="4393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grpSp>
      <p:grpSp>
        <p:nvGrpSpPr>
          <p:cNvPr id="180" name="Group 179"/>
          <p:cNvGrpSpPr/>
          <p:nvPr/>
        </p:nvGrpSpPr>
        <p:grpSpPr>
          <a:xfrm>
            <a:off x="3581400" y="5147846"/>
            <a:ext cx="1144789" cy="338554"/>
            <a:chOff x="4114800" y="4766846"/>
            <a:chExt cx="1144789" cy="338554"/>
          </a:xfrm>
        </p:grpSpPr>
        <p:sp>
          <p:nvSpPr>
            <p:cNvPr id="181" name="TextBox 180"/>
            <p:cNvSpPr txBox="1"/>
            <p:nvPr/>
          </p:nvSpPr>
          <p:spPr>
            <a:xfrm>
              <a:off x="4114800" y="4766846"/>
              <a:ext cx="549750" cy="338554"/>
            </a:xfrm>
            <a:prstGeom prst="rect">
              <a:avLst/>
            </a:prstGeom>
            <a:noFill/>
            <a:ln>
              <a:noFill/>
            </a:ln>
          </p:spPr>
          <p:txBody>
            <a:bodyPr wrap="none" rtlCol="0">
              <a:spAutoFit/>
            </a:bodyPr>
            <a:lstStyle/>
            <a:p>
              <a:r>
                <a:rPr lang="en-US" sz="1600" b="0" dirty="0" smtClean="0">
                  <a:solidFill>
                    <a:srgbClr val="FF0000"/>
                  </a:solidFill>
                  <a:latin typeface="Helvetica"/>
                  <a:cs typeface="Helvetica"/>
                </a:rPr>
                <a:t>K14</a:t>
              </a:r>
            </a:p>
          </p:txBody>
        </p:sp>
        <p:sp>
          <p:nvSpPr>
            <p:cNvPr id="182" name="TextBox 181"/>
            <p:cNvSpPr txBox="1"/>
            <p:nvPr/>
          </p:nvSpPr>
          <p:spPr>
            <a:xfrm>
              <a:off x="4664254" y="4766846"/>
              <a:ext cx="595335" cy="338554"/>
            </a:xfrm>
            <a:prstGeom prst="rect">
              <a:avLst/>
            </a:prstGeom>
            <a:noFill/>
            <a:ln>
              <a:noFill/>
            </a:ln>
          </p:spPr>
          <p:txBody>
            <a:bodyPr wrap="none" rtlCol="0">
              <a:spAutoFit/>
            </a:bodyPr>
            <a:lstStyle/>
            <a:p>
              <a:r>
                <a:rPr lang="en-US" sz="1600" b="0" dirty="0" smtClean="0">
                  <a:solidFill>
                    <a:srgbClr val="FF0000"/>
                  </a:solidFill>
                  <a:latin typeface="Helvetica"/>
                  <a:cs typeface="Helvetica"/>
                </a:rPr>
                <a:t>V14’</a:t>
              </a:r>
            </a:p>
          </p:txBody>
        </p:sp>
      </p:grpSp>
      <p:grpSp>
        <p:nvGrpSpPr>
          <p:cNvPr id="183" name="Group 182"/>
          <p:cNvGrpSpPr/>
          <p:nvPr/>
        </p:nvGrpSpPr>
        <p:grpSpPr>
          <a:xfrm>
            <a:off x="685800" y="5147846"/>
            <a:ext cx="1186768" cy="338554"/>
            <a:chOff x="4114800" y="4766846"/>
            <a:chExt cx="1186768" cy="338554"/>
          </a:xfrm>
        </p:grpSpPr>
        <p:sp>
          <p:nvSpPr>
            <p:cNvPr id="184" name="TextBox 183"/>
            <p:cNvSpPr txBox="1"/>
            <p:nvPr/>
          </p:nvSpPr>
          <p:spPr>
            <a:xfrm>
              <a:off x="4114800" y="4766846"/>
              <a:ext cx="549750" cy="338554"/>
            </a:xfrm>
            <a:prstGeom prst="rect">
              <a:avLst/>
            </a:prstGeom>
            <a:noFill/>
          </p:spPr>
          <p:txBody>
            <a:bodyPr wrap="none" rtlCol="0">
              <a:spAutoFit/>
            </a:bodyPr>
            <a:lstStyle/>
            <a:p>
              <a:r>
                <a:rPr lang="en-US" sz="1600" b="0" dirty="0" smtClean="0">
                  <a:solidFill>
                    <a:srgbClr val="3366FF"/>
                  </a:solidFill>
                  <a:latin typeface="Helvetica"/>
                  <a:cs typeface="Helvetica"/>
                </a:rPr>
                <a:t>K14</a:t>
              </a:r>
            </a:p>
          </p:txBody>
        </p:sp>
        <p:sp>
          <p:nvSpPr>
            <p:cNvPr id="185" name="TextBox 184"/>
            <p:cNvSpPr txBox="1"/>
            <p:nvPr/>
          </p:nvSpPr>
          <p:spPr>
            <a:xfrm>
              <a:off x="4664254" y="4766846"/>
              <a:ext cx="637314" cy="338554"/>
            </a:xfrm>
            <a:prstGeom prst="rect">
              <a:avLst/>
            </a:prstGeom>
            <a:noFill/>
          </p:spPr>
          <p:txBody>
            <a:bodyPr wrap="none" rtlCol="0">
              <a:spAutoFit/>
            </a:bodyPr>
            <a:lstStyle/>
            <a:p>
              <a:r>
                <a:rPr lang="en-US" sz="1600" b="0" dirty="0" smtClean="0">
                  <a:solidFill>
                    <a:srgbClr val="3366FF"/>
                  </a:solidFill>
                  <a:latin typeface="Helvetica"/>
                  <a:cs typeface="Helvetica"/>
                </a:rPr>
                <a:t>V14’’</a:t>
              </a:r>
            </a:p>
          </p:txBody>
        </p:sp>
      </p:grpSp>
    </p:spTree>
    <p:extLst>
      <p:ext uri="{BB962C8B-B14F-4D97-AF65-F5344CB8AC3E}">
        <p14:creationId xmlns:p14="http://schemas.microsoft.com/office/powerpoint/2010/main" val="856318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wipe(left)">
                                      <p:cBhvr>
                                        <p:cTn id="7" dur="5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wipe(left)">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wipe(up)">
                                      <p:cBhvr>
                                        <p:cTn id="17" dur="500"/>
                                        <p:tgtEl>
                                          <p:spTgt spid="149"/>
                                        </p:tgtEl>
                                      </p:cBhvr>
                                    </p:animEffect>
                                  </p:childTnLst>
                                </p:cTn>
                              </p:par>
                              <p:par>
                                <p:cTn id="18" presetID="22" presetClass="entr" presetSubtype="1" fill="hold" nodeType="withEffect">
                                  <p:stCondLst>
                                    <p:cond delay="0"/>
                                  </p:stCondLst>
                                  <p:childTnLst>
                                    <p:set>
                                      <p:cBhvr>
                                        <p:cTn id="19" dur="1" fill="hold">
                                          <p:stCondLst>
                                            <p:cond delay="0"/>
                                          </p:stCondLst>
                                        </p:cTn>
                                        <p:tgtEl>
                                          <p:spTgt spid="155"/>
                                        </p:tgtEl>
                                        <p:attrNameLst>
                                          <p:attrName>style.visibility</p:attrName>
                                        </p:attrNameLst>
                                      </p:cBhvr>
                                      <p:to>
                                        <p:strVal val="visible"/>
                                      </p:to>
                                    </p:set>
                                    <p:animEffect transition="in" filter="wipe(up)">
                                      <p:cBhvr>
                                        <p:cTn id="20" dur="500"/>
                                        <p:tgtEl>
                                          <p:spTgt spid="15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80"/>
                                        </p:tgtEl>
                                        <p:attrNameLst>
                                          <p:attrName>style.visibility</p:attrName>
                                        </p:attrNameLst>
                                      </p:cBhvr>
                                      <p:to>
                                        <p:strVal val="visible"/>
                                      </p:to>
                                    </p:set>
                                    <p:animEffect transition="in" filter="wipe(up)">
                                      <p:cBhvr>
                                        <p:cTn id="25" dur="500"/>
                                        <p:tgtEl>
                                          <p:spTgt spid="180"/>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183"/>
                                        </p:tgtEl>
                                        <p:attrNameLst>
                                          <p:attrName>style.visibility</p:attrName>
                                        </p:attrNameLst>
                                      </p:cBhvr>
                                      <p:to>
                                        <p:strVal val="visible"/>
                                      </p:to>
                                    </p:set>
                                    <p:animEffect transition="in" filter="wipe(up)">
                                      <p:cBhvr>
                                        <p:cTn id="29"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(cont’d)</a:t>
            </a:r>
            <a:endParaRPr lang="en-US" dirty="0"/>
          </a:p>
        </p:txBody>
      </p:sp>
      <p:sp>
        <p:nvSpPr>
          <p:cNvPr id="3" name="Content Placeholder 2"/>
          <p:cNvSpPr>
            <a:spLocks noGrp="1"/>
          </p:cNvSpPr>
          <p:nvPr>
            <p:ph idx="1"/>
          </p:nvPr>
        </p:nvSpPr>
        <p:spPr>
          <a:xfrm>
            <a:off x="304800" y="838200"/>
            <a:ext cx="8229600" cy="5105400"/>
          </a:xfrm>
        </p:spPr>
        <p:txBody>
          <a:bodyPr>
            <a:normAutofit/>
          </a:bodyPr>
          <a:lstStyle/>
          <a:p>
            <a:pPr>
              <a:lnSpc>
                <a:spcPct val="100000"/>
              </a:lnSpc>
            </a:pPr>
            <a:r>
              <a:rPr lang="en-US" dirty="0" smtClean="0"/>
              <a:t>If concurrent updates (i.e., puts to same key) may need to make sure that updates happen in the same order </a:t>
            </a:r>
            <a:endParaRPr lang="en-US" dirty="0"/>
          </a:p>
        </p:txBody>
      </p:sp>
      <p:pic>
        <p:nvPicPr>
          <p:cNvPr id="81" name="Picture 80"/>
          <p:cNvPicPr>
            <a:picLocks noChangeAspect="1"/>
          </p:cNvPicPr>
          <p:nvPr/>
        </p:nvPicPr>
        <p:blipFill>
          <a:blip r:embed="rId2"/>
          <a:stretch>
            <a:fillRect/>
          </a:stretch>
        </p:blipFill>
        <p:spPr>
          <a:xfrm>
            <a:off x="1524000" y="5715000"/>
            <a:ext cx="685800" cy="685800"/>
          </a:xfrm>
          <a:prstGeom prst="rect">
            <a:avLst/>
          </a:prstGeom>
        </p:spPr>
      </p:pic>
      <p:pic>
        <p:nvPicPr>
          <p:cNvPr id="82" name="Picture 81"/>
          <p:cNvPicPr>
            <a:picLocks noChangeAspect="1"/>
          </p:cNvPicPr>
          <p:nvPr/>
        </p:nvPicPr>
        <p:blipFill>
          <a:blip r:embed="rId2"/>
          <a:stretch>
            <a:fillRect/>
          </a:stretch>
        </p:blipFill>
        <p:spPr>
          <a:xfrm>
            <a:off x="2971800" y="5715000"/>
            <a:ext cx="685800" cy="685800"/>
          </a:xfrm>
          <a:prstGeom prst="rect">
            <a:avLst/>
          </a:prstGeom>
        </p:spPr>
      </p:pic>
      <p:pic>
        <p:nvPicPr>
          <p:cNvPr id="83" name="Picture 82"/>
          <p:cNvPicPr>
            <a:picLocks noChangeAspect="1"/>
          </p:cNvPicPr>
          <p:nvPr/>
        </p:nvPicPr>
        <p:blipFill>
          <a:blip r:embed="rId2"/>
          <a:stretch>
            <a:fillRect/>
          </a:stretch>
        </p:blipFill>
        <p:spPr>
          <a:xfrm>
            <a:off x="4267200" y="5715000"/>
            <a:ext cx="685800" cy="685800"/>
          </a:xfrm>
          <a:prstGeom prst="rect">
            <a:avLst/>
          </a:prstGeom>
        </p:spPr>
      </p:pic>
      <p:pic>
        <p:nvPicPr>
          <p:cNvPr id="84" name="Picture 83"/>
          <p:cNvPicPr>
            <a:picLocks noChangeAspect="1"/>
          </p:cNvPicPr>
          <p:nvPr/>
        </p:nvPicPr>
        <p:blipFill>
          <a:blip r:embed="rId2"/>
          <a:stretch>
            <a:fillRect/>
          </a:stretch>
        </p:blipFill>
        <p:spPr>
          <a:xfrm>
            <a:off x="6248400" y="5714206"/>
            <a:ext cx="685800" cy="685800"/>
          </a:xfrm>
          <a:prstGeom prst="rect">
            <a:avLst/>
          </a:prstGeom>
        </p:spPr>
      </p:pic>
      <p:grpSp>
        <p:nvGrpSpPr>
          <p:cNvPr id="85" name="Group 84"/>
          <p:cNvGrpSpPr/>
          <p:nvPr/>
        </p:nvGrpSpPr>
        <p:grpSpPr>
          <a:xfrm>
            <a:off x="762000" y="4876800"/>
            <a:ext cx="1066800" cy="913606"/>
            <a:chOff x="1752600" y="3656806"/>
            <a:chExt cx="533400" cy="381794"/>
          </a:xfrm>
          <a:solidFill>
            <a:srgbClr val="FFFFAA"/>
          </a:solidFill>
        </p:grpSpPr>
        <p:sp>
          <p:nvSpPr>
            <p:cNvPr id="86" name="Rectangle 8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87" name="Straight Connector 86"/>
            <p:cNvCxnSpPr>
              <a:stCxn id="86" idx="0"/>
              <a:endCxn id="8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8" name="Straight Connector 8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9" name="Straight Connector 8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0" name="Straight Connector 8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1" name="Straight Connector 9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92" name="Straight Connector 9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93" name="TextBox 92"/>
          <p:cNvSpPr txBox="1"/>
          <p:nvPr/>
        </p:nvSpPr>
        <p:spPr>
          <a:xfrm>
            <a:off x="5257800" y="5638006"/>
            <a:ext cx="441146" cy="400110"/>
          </a:xfrm>
          <a:prstGeom prst="rect">
            <a:avLst/>
          </a:prstGeom>
          <a:noFill/>
        </p:spPr>
        <p:txBody>
          <a:bodyPr wrap="none" rtlCol="0">
            <a:spAutoFit/>
          </a:bodyPr>
          <a:lstStyle/>
          <a:p>
            <a:r>
              <a:rPr lang="en-US" sz="2000" dirty="0" smtClean="0">
                <a:latin typeface="Helvetica"/>
                <a:cs typeface="Helvetica"/>
              </a:rPr>
              <a:t>…</a:t>
            </a:r>
          </a:p>
        </p:txBody>
      </p:sp>
      <p:pic>
        <p:nvPicPr>
          <p:cNvPr id="94" name="Picture 93"/>
          <p:cNvPicPr>
            <a:picLocks noChangeAspect="1"/>
          </p:cNvPicPr>
          <p:nvPr/>
        </p:nvPicPr>
        <p:blipFill>
          <a:blip r:embed="rId2"/>
          <a:stretch>
            <a:fillRect/>
          </a:stretch>
        </p:blipFill>
        <p:spPr>
          <a:xfrm>
            <a:off x="2403508" y="2667000"/>
            <a:ext cx="685800" cy="685800"/>
          </a:xfrm>
          <a:prstGeom prst="rect">
            <a:avLst/>
          </a:prstGeom>
        </p:spPr>
      </p:pic>
      <p:grpSp>
        <p:nvGrpSpPr>
          <p:cNvPr id="95" name="Group 94"/>
          <p:cNvGrpSpPr/>
          <p:nvPr/>
        </p:nvGrpSpPr>
        <p:grpSpPr>
          <a:xfrm>
            <a:off x="2209800" y="4876800"/>
            <a:ext cx="1066800" cy="913606"/>
            <a:chOff x="1752600" y="3656806"/>
            <a:chExt cx="533400" cy="381794"/>
          </a:xfrm>
          <a:solidFill>
            <a:srgbClr val="FFFFAA"/>
          </a:solidFill>
        </p:grpSpPr>
        <p:sp>
          <p:nvSpPr>
            <p:cNvPr id="96" name="Rectangle 9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97" name="Straight Connector 96"/>
            <p:cNvCxnSpPr>
              <a:stCxn id="96" idx="0"/>
              <a:endCxn id="9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98" name="Straight Connector 9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9" name="Straight Connector 9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0" name="Straight Connector 9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1" name="Straight Connector 10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02" name="Straight Connector 10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03" name="Group 102"/>
          <p:cNvGrpSpPr/>
          <p:nvPr/>
        </p:nvGrpSpPr>
        <p:grpSpPr>
          <a:xfrm>
            <a:off x="3657600" y="4876800"/>
            <a:ext cx="1066800" cy="913606"/>
            <a:chOff x="1752600" y="3656806"/>
            <a:chExt cx="533400" cy="381794"/>
          </a:xfrm>
          <a:solidFill>
            <a:srgbClr val="FFFFAA"/>
          </a:solidFill>
        </p:grpSpPr>
        <p:sp>
          <p:nvSpPr>
            <p:cNvPr id="104" name="Rectangle 10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105" name="Straight Connector 104"/>
            <p:cNvCxnSpPr>
              <a:stCxn id="104" idx="0"/>
              <a:endCxn id="10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06" name="Straight Connector 10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7" name="Straight Connector 10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8" name="Straight Connector 10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9" name="Straight Connector 10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0" name="Straight Connector 10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11" name="Group 110"/>
          <p:cNvGrpSpPr/>
          <p:nvPr/>
        </p:nvGrpSpPr>
        <p:grpSpPr>
          <a:xfrm>
            <a:off x="5638800" y="4876800"/>
            <a:ext cx="1066800" cy="913606"/>
            <a:chOff x="1752600" y="3656806"/>
            <a:chExt cx="533400" cy="381794"/>
          </a:xfrm>
          <a:solidFill>
            <a:srgbClr val="FFFFAA"/>
          </a:solidFill>
        </p:grpSpPr>
        <p:sp>
          <p:nvSpPr>
            <p:cNvPr id="112" name="Rectangle 11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113" name="Straight Connector 112"/>
            <p:cNvCxnSpPr>
              <a:stCxn id="112" idx="0"/>
              <a:endCxn id="11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14" name="Straight Connector 11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5" name="Straight Connector 11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6" name="Straight Connector 11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7" name="Straight Connector 11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8" name="Straight Connector 11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19" name="TextBox 118"/>
          <p:cNvSpPr txBox="1"/>
          <p:nvPr/>
        </p:nvSpPr>
        <p:spPr>
          <a:xfrm>
            <a:off x="1704471" y="6336268"/>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smtClean="0">
                <a:latin typeface="Helvetica"/>
                <a:cs typeface="Helvetica"/>
              </a:rPr>
              <a:t>1</a:t>
            </a:r>
          </a:p>
        </p:txBody>
      </p:sp>
      <p:sp>
        <p:nvSpPr>
          <p:cNvPr id="120" name="TextBox 119"/>
          <p:cNvSpPr txBox="1"/>
          <p:nvPr/>
        </p:nvSpPr>
        <p:spPr>
          <a:xfrm>
            <a:off x="3124200"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smtClean="0">
                <a:latin typeface="Helvetica"/>
                <a:cs typeface="Helvetica"/>
              </a:rPr>
              <a:t>2</a:t>
            </a:r>
          </a:p>
        </p:txBody>
      </p:sp>
      <p:sp>
        <p:nvSpPr>
          <p:cNvPr id="121" name="TextBox 120"/>
          <p:cNvSpPr txBox="1"/>
          <p:nvPr/>
        </p:nvSpPr>
        <p:spPr>
          <a:xfrm>
            <a:off x="4447671"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smtClean="0">
                <a:latin typeface="Helvetica"/>
                <a:cs typeface="Helvetica"/>
              </a:rPr>
              <a:t>3</a:t>
            </a:r>
          </a:p>
        </p:txBody>
      </p:sp>
      <p:sp>
        <p:nvSpPr>
          <p:cNvPr id="122" name="TextBox 121"/>
          <p:cNvSpPr txBox="1"/>
          <p:nvPr/>
        </p:nvSpPr>
        <p:spPr>
          <a:xfrm>
            <a:off x="6352671" y="6324600"/>
            <a:ext cx="560077" cy="400110"/>
          </a:xfrm>
          <a:prstGeom prst="rect">
            <a:avLst/>
          </a:prstGeom>
          <a:noFill/>
        </p:spPr>
        <p:txBody>
          <a:bodyPr wrap="none" rtlCol="0">
            <a:spAutoFit/>
          </a:bodyPr>
          <a:lstStyle/>
          <a:p>
            <a:r>
              <a:rPr lang="en-US" sz="2000" b="0" dirty="0" smtClean="0">
                <a:latin typeface="Helvetica"/>
                <a:cs typeface="Helvetica"/>
              </a:rPr>
              <a:t>N</a:t>
            </a:r>
            <a:r>
              <a:rPr lang="en-US" sz="2000" b="0" baseline="-25000" dirty="0" smtClean="0">
                <a:latin typeface="Helvetica"/>
                <a:cs typeface="Helvetica"/>
              </a:rPr>
              <a:t>50</a:t>
            </a:r>
          </a:p>
        </p:txBody>
      </p:sp>
      <p:sp>
        <p:nvSpPr>
          <p:cNvPr id="123" name="TextBox 122"/>
          <p:cNvSpPr txBox="1"/>
          <p:nvPr/>
        </p:nvSpPr>
        <p:spPr>
          <a:xfrm>
            <a:off x="2209800" y="51478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124" name="TextBox 123"/>
          <p:cNvSpPr txBox="1"/>
          <p:nvPr/>
        </p:nvSpPr>
        <p:spPr>
          <a:xfrm>
            <a:off x="2759254" y="5147846"/>
            <a:ext cx="441146"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5</a:t>
            </a:r>
          </a:p>
        </p:txBody>
      </p:sp>
      <p:grpSp>
        <p:nvGrpSpPr>
          <p:cNvPr id="125" name="Group 124"/>
          <p:cNvGrpSpPr/>
          <p:nvPr/>
        </p:nvGrpSpPr>
        <p:grpSpPr>
          <a:xfrm>
            <a:off x="3581400" y="5147846"/>
            <a:ext cx="1099204" cy="338554"/>
            <a:chOff x="4114800" y="4766846"/>
            <a:chExt cx="1099204" cy="338554"/>
          </a:xfrm>
        </p:grpSpPr>
        <p:sp>
          <p:nvSpPr>
            <p:cNvPr id="126" name="TextBox 125"/>
            <p:cNvSpPr txBox="1"/>
            <p:nvPr/>
          </p:nvSpPr>
          <p:spPr>
            <a:xfrm>
              <a:off x="4114800"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127" name="TextBox 126"/>
            <p:cNvSpPr txBox="1"/>
            <p:nvPr/>
          </p:nvSpPr>
          <p:spPr>
            <a:xfrm>
              <a:off x="4664254"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V14</a:t>
              </a:r>
            </a:p>
          </p:txBody>
        </p:sp>
      </p:grpSp>
      <p:sp>
        <p:nvSpPr>
          <p:cNvPr id="128" name="TextBox 127"/>
          <p:cNvSpPr txBox="1"/>
          <p:nvPr/>
        </p:nvSpPr>
        <p:spPr>
          <a:xfrm>
            <a:off x="5562600" y="5147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129" name="TextBox 128"/>
          <p:cNvSpPr txBox="1"/>
          <p:nvPr/>
        </p:nvSpPr>
        <p:spPr>
          <a:xfrm>
            <a:off x="6117936" y="5147846"/>
            <a:ext cx="663864"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105</a:t>
            </a:r>
          </a:p>
        </p:txBody>
      </p:sp>
      <p:grpSp>
        <p:nvGrpSpPr>
          <p:cNvPr id="130" name="Group 129"/>
          <p:cNvGrpSpPr/>
          <p:nvPr/>
        </p:nvGrpSpPr>
        <p:grpSpPr>
          <a:xfrm>
            <a:off x="3089308" y="2514600"/>
            <a:ext cx="1295400" cy="913606"/>
            <a:chOff x="1752600" y="3656806"/>
            <a:chExt cx="533400" cy="381794"/>
          </a:xfrm>
          <a:solidFill>
            <a:schemeClr val="bg1"/>
          </a:solidFill>
        </p:grpSpPr>
        <p:sp>
          <p:nvSpPr>
            <p:cNvPr id="131" name="Rectangle 130"/>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132" name="Straight Connector 131"/>
            <p:cNvCxnSpPr/>
            <p:nvPr/>
          </p:nvCxnSpPr>
          <p:spPr bwMode="auto">
            <a:xfrm rot="16200000" flipH="1">
              <a:off x="1780941"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3" name="Straight Connector 132"/>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4" name="Straight Connector 133"/>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5" name="Straight Connector 134"/>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6" name="Straight Connector 135"/>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7" name="Straight Connector 136"/>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38" name="TextBox 137"/>
          <p:cNvSpPr txBox="1"/>
          <p:nvPr/>
        </p:nvSpPr>
        <p:spPr>
          <a:xfrm>
            <a:off x="3089308" y="2590800"/>
            <a:ext cx="434734" cy="338554"/>
          </a:xfrm>
          <a:prstGeom prst="rect">
            <a:avLst/>
          </a:prstGeom>
          <a:noFill/>
        </p:spPr>
        <p:txBody>
          <a:bodyPr wrap="none" rtlCol="0">
            <a:spAutoFit/>
          </a:bodyPr>
          <a:lstStyle/>
          <a:p>
            <a:r>
              <a:rPr lang="en-US" sz="1600" b="0" dirty="0" smtClean="0">
                <a:latin typeface="Helvetica"/>
                <a:cs typeface="Helvetica"/>
              </a:rPr>
              <a:t>K5</a:t>
            </a:r>
          </a:p>
        </p:txBody>
      </p:sp>
      <p:sp>
        <p:nvSpPr>
          <p:cNvPr id="139" name="TextBox 138"/>
          <p:cNvSpPr txBox="1"/>
          <p:nvPr/>
        </p:nvSpPr>
        <p:spPr>
          <a:xfrm>
            <a:off x="3638762" y="2590800"/>
            <a:ext cx="445956" cy="338554"/>
          </a:xfrm>
          <a:prstGeom prst="rect">
            <a:avLst/>
          </a:prstGeom>
          <a:noFill/>
        </p:spPr>
        <p:txBody>
          <a:bodyPr wrap="none" rtlCol="0">
            <a:spAutoFit/>
          </a:bodyPr>
          <a:lstStyle/>
          <a:p>
            <a:r>
              <a:rPr lang="en-US" sz="1600" b="0" dirty="0" smtClean="0">
                <a:latin typeface="Helvetica"/>
                <a:cs typeface="Helvetica"/>
              </a:rPr>
              <a:t>N</a:t>
            </a:r>
            <a:r>
              <a:rPr lang="en-US" sz="1600" b="0" dirty="0">
                <a:latin typeface="Helvetica"/>
                <a:cs typeface="Helvetica"/>
              </a:rPr>
              <a:t>2</a:t>
            </a:r>
            <a:endParaRPr lang="en-US" sz="1600" b="0" dirty="0" smtClean="0">
              <a:latin typeface="Helvetica"/>
              <a:cs typeface="Helvetica"/>
            </a:endParaRPr>
          </a:p>
        </p:txBody>
      </p:sp>
      <p:grpSp>
        <p:nvGrpSpPr>
          <p:cNvPr id="140" name="Group 139"/>
          <p:cNvGrpSpPr/>
          <p:nvPr/>
        </p:nvGrpSpPr>
        <p:grpSpPr>
          <a:xfrm>
            <a:off x="3089308" y="2781300"/>
            <a:ext cx="1356061" cy="338554"/>
            <a:chOff x="5486400" y="3009900"/>
            <a:chExt cx="1356061" cy="338554"/>
          </a:xfrm>
        </p:grpSpPr>
        <p:sp>
          <p:nvSpPr>
            <p:cNvPr id="141" name="TextBox 140"/>
            <p:cNvSpPr txBox="1"/>
            <p:nvPr/>
          </p:nvSpPr>
          <p:spPr>
            <a:xfrm>
              <a:off x="5486400" y="3009900"/>
              <a:ext cx="548548"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142" name="TextBox 141"/>
            <p:cNvSpPr txBox="1"/>
            <p:nvPr/>
          </p:nvSpPr>
          <p:spPr>
            <a:xfrm>
              <a:off x="6019800" y="3009900"/>
              <a:ext cx="822661" cy="338554"/>
            </a:xfrm>
            <a:prstGeom prst="rect">
              <a:avLst/>
            </a:prstGeom>
            <a:noFill/>
          </p:spPr>
          <p:txBody>
            <a:bodyPr wrap="none" rtlCol="0">
              <a:spAutoFit/>
            </a:bodyPr>
            <a:lstStyle/>
            <a:p>
              <a:r>
                <a:rPr lang="en-US" sz="1600" b="0" dirty="0" smtClean="0">
                  <a:solidFill>
                    <a:srgbClr val="000000"/>
                  </a:solidFill>
                  <a:latin typeface="Helvetica"/>
                  <a:cs typeface="Helvetica"/>
                </a:rPr>
                <a:t>N1,N3 </a:t>
              </a:r>
            </a:p>
          </p:txBody>
        </p:sp>
      </p:grpSp>
      <p:sp>
        <p:nvSpPr>
          <p:cNvPr id="143" name="TextBox 142"/>
          <p:cNvSpPr txBox="1"/>
          <p:nvPr/>
        </p:nvSpPr>
        <p:spPr>
          <a:xfrm>
            <a:off x="3035044" y="3166646"/>
            <a:ext cx="662361" cy="338554"/>
          </a:xfrm>
          <a:prstGeom prst="rect">
            <a:avLst/>
          </a:prstGeom>
          <a:noFill/>
        </p:spPr>
        <p:txBody>
          <a:bodyPr wrap="none" rtlCol="0">
            <a:spAutoFit/>
          </a:bodyPr>
          <a:lstStyle/>
          <a:p>
            <a:r>
              <a:rPr lang="en-US" sz="1600" b="0" dirty="0" smtClean="0">
                <a:latin typeface="Helvetica"/>
                <a:cs typeface="Helvetica"/>
              </a:rPr>
              <a:t>K105</a:t>
            </a:r>
          </a:p>
        </p:txBody>
      </p:sp>
      <p:sp>
        <p:nvSpPr>
          <p:cNvPr id="144" name="TextBox 143"/>
          <p:cNvSpPr txBox="1"/>
          <p:nvPr/>
        </p:nvSpPr>
        <p:spPr>
          <a:xfrm>
            <a:off x="3595037" y="3166646"/>
            <a:ext cx="559769" cy="338554"/>
          </a:xfrm>
          <a:prstGeom prst="rect">
            <a:avLst/>
          </a:prstGeom>
          <a:noFill/>
        </p:spPr>
        <p:txBody>
          <a:bodyPr wrap="none" rtlCol="0">
            <a:spAutoFit/>
          </a:bodyPr>
          <a:lstStyle/>
          <a:p>
            <a:r>
              <a:rPr lang="en-US" sz="1600" b="0" dirty="0" smtClean="0">
                <a:latin typeface="Helvetica"/>
                <a:cs typeface="Helvetica"/>
              </a:rPr>
              <a:t>N50</a:t>
            </a:r>
          </a:p>
        </p:txBody>
      </p:sp>
      <p:sp>
        <p:nvSpPr>
          <p:cNvPr id="145" name="TextBox 144"/>
          <p:cNvSpPr txBox="1"/>
          <p:nvPr/>
        </p:nvSpPr>
        <p:spPr>
          <a:xfrm>
            <a:off x="2362200" y="2133600"/>
            <a:ext cx="2082621" cy="400110"/>
          </a:xfrm>
          <a:prstGeom prst="rect">
            <a:avLst/>
          </a:prstGeom>
          <a:noFill/>
        </p:spPr>
        <p:txBody>
          <a:bodyPr wrap="none" rtlCol="0">
            <a:spAutoFit/>
          </a:bodyPr>
          <a:lstStyle/>
          <a:p>
            <a:r>
              <a:rPr lang="en-US" sz="2000" b="0" dirty="0" smtClean="0">
                <a:latin typeface="Helvetica"/>
                <a:cs typeface="Helvetica"/>
              </a:rPr>
              <a:t>Master/Directory</a:t>
            </a:r>
          </a:p>
        </p:txBody>
      </p:sp>
      <p:grpSp>
        <p:nvGrpSpPr>
          <p:cNvPr id="146" name="Group 145"/>
          <p:cNvGrpSpPr/>
          <p:nvPr/>
        </p:nvGrpSpPr>
        <p:grpSpPr>
          <a:xfrm>
            <a:off x="304800" y="2362200"/>
            <a:ext cx="2209800" cy="533400"/>
            <a:chOff x="1292462" y="2667000"/>
            <a:chExt cx="2209800" cy="533400"/>
          </a:xfrm>
        </p:grpSpPr>
        <p:sp>
          <p:nvSpPr>
            <p:cNvPr id="147" name="TextBox 146"/>
            <p:cNvSpPr txBox="1"/>
            <p:nvPr/>
          </p:nvSpPr>
          <p:spPr>
            <a:xfrm>
              <a:off x="1292462" y="2667000"/>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cxnSp>
          <p:nvCxnSpPr>
            <p:cNvPr id="148" name="Straight Arrow Connector 147"/>
            <p:cNvCxnSpPr>
              <a:stCxn id="147" idx="3"/>
            </p:cNvCxnSpPr>
            <p:nvPr/>
          </p:nvCxnSpPr>
          <p:spPr bwMode="auto">
            <a:xfrm>
              <a:off x="2952742" y="2851666"/>
              <a:ext cx="549520" cy="348734"/>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49" name="Group 148"/>
          <p:cNvGrpSpPr/>
          <p:nvPr/>
        </p:nvGrpSpPr>
        <p:grpSpPr>
          <a:xfrm>
            <a:off x="3733800" y="3294961"/>
            <a:ext cx="611844" cy="1660280"/>
            <a:chOff x="4352708" y="2837761"/>
            <a:chExt cx="611844" cy="1660280"/>
          </a:xfrm>
        </p:grpSpPr>
        <p:cxnSp>
          <p:nvCxnSpPr>
            <p:cNvPr id="150" name="Straight Arrow Connector 149"/>
            <p:cNvCxnSpPr/>
            <p:nvPr/>
          </p:nvCxnSpPr>
          <p:spPr bwMode="auto">
            <a:xfrm>
              <a:off x="4352708" y="3048000"/>
              <a:ext cx="364067" cy="126153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51" name="TextBox 150"/>
            <p:cNvSpPr txBox="1"/>
            <p:nvPr/>
          </p:nvSpPr>
          <p:spPr>
            <a:xfrm rot="4538305">
              <a:off x="3949746" y="3483235"/>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52" name="Group 151"/>
          <p:cNvGrpSpPr/>
          <p:nvPr/>
        </p:nvGrpSpPr>
        <p:grpSpPr>
          <a:xfrm>
            <a:off x="685800" y="5147846"/>
            <a:ext cx="1099204" cy="338554"/>
            <a:chOff x="4114800" y="4766846"/>
            <a:chExt cx="1099204" cy="338554"/>
          </a:xfrm>
        </p:grpSpPr>
        <p:sp>
          <p:nvSpPr>
            <p:cNvPr id="153" name="TextBox 152"/>
            <p:cNvSpPr txBox="1"/>
            <p:nvPr/>
          </p:nvSpPr>
          <p:spPr>
            <a:xfrm>
              <a:off x="4114800"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154" name="TextBox 153"/>
            <p:cNvSpPr txBox="1"/>
            <p:nvPr/>
          </p:nvSpPr>
          <p:spPr>
            <a:xfrm>
              <a:off x="4664254"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V14</a:t>
              </a:r>
            </a:p>
          </p:txBody>
        </p:sp>
      </p:grpSp>
      <p:grpSp>
        <p:nvGrpSpPr>
          <p:cNvPr id="155" name="Group 154"/>
          <p:cNvGrpSpPr/>
          <p:nvPr/>
        </p:nvGrpSpPr>
        <p:grpSpPr>
          <a:xfrm>
            <a:off x="901065" y="3505200"/>
            <a:ext cx="2146935" cy="1295400"/>
            <a:chOff x="1739265" y="3124200"/>
            <a:chExt cx="2146935" cy="1295400"/>
          </a:xfrm>
        </p:grpSpPr>
        <p:cxnSp>
          <p:nvCxnSpPr>
            <p:cNvPr id="156" name="Straight Arrow Connector 155"/>
            <p:cNvCxnSpPr/>
            <p:nvPr/>
          </p:nvCxnSpPr>
          <p:spPr bwMode="auto">
            <a:xfrm flipH="1">
              <a:off x="1752600" y="3124200"/>
              <a:ext cx="2133600" cy="1295400"/>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57" name="TextBox 156"/>
            <p:cNvSpPr txBox="1"/>
            <p:nvPr/>
          </p:nvSpPr>
          <p:spPr>
            <a:xfrm rot="19612648">
              <a:off x="1739265" y="3493244"/>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grpSp>
        <p:nvGrpSpPr>
          <p:cNvPr id="161" name="Group 160"/>
          <p:cNvGrpSpPr/>
          <p:nvPr/>
        </p:nvGrpSpPr>
        <p:grpSpPr>
          <a:xfrm>
            <a:off x="304800" y="2819400"/>
            <a:ext cx="2209800" cy="369332"/>
            <a:chOff x="1292462" y="2667000"/>
            <a:chExt cx="2209800" cy="369332"/>
          </a:xfrm>
        </p:grpSpPr>
        <p:sp>
          <p:nvSpPr>
            <p:cNvPr id="162" name="TextBox 161"/>
            <p:cNvSpPr txBox="1"/>
            <p:nvPr/>
          </p:nvSpPr>
          <p:spPr>
            <a:xfrm>
              <a:off x="1292462" y="2667000"/>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cxnSp>
          <p:nvCxnSpPr>
            <p:cNvPr id="163" name="Straight Arrow Connector 162"/>
            <p:cNvCxnSpPr>
              <a:stCxn id="162" idx="3"/>
            </p:cNvCxnSpPr>
            <p:nvPr/>
          </p:nvCxnSpPr>
          <p:spPr bwMode="auto">
            <a:xfrm>
              <a:off x="3071795" y="2851666"/>
              <a:ext cx="430467" cy="4393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grpSp>
      <p:grpSp>
        <p:nvGrpSpPr>
          <p:cNvPr id="180" name="Group 179"/>
          <p:cNvGrpSpPr/>
          <p:nvPr/>
        </p:nvGrpSpPr>
        <p:grpSpPr>
          <a:xfrm>
            <a:off x="3581400" y="5147846"/>
            <a:ext cx="1186768" cy="338554"/>
            <a:chOff x="4114800" y="4766846"/>
            <a:chExt cx="1186768" cy="338554"/>
          </a:xfrm>
        </p:grpSpPr>
        <p:sp>
          <p:nvSpPr>
            <p:cNvPr id="181" name="TextBox 180"/>
            <p:cNvSpPr txBox="1"/>
            <p:nvPr/>
          </p:nvSpPr>
          <p:spPr>
            <a:xfrm>
              <a:off x="4114800" y="4766846"/>
              <a:ext cx="549750" cy="338554"/>
            </a:xfrm>
            <a:prstGeom prst="rect">
              <a:avLst/>
            </a:prstGeom>
            <a:noFill/>
            <a:ln>
              <a:noFill/>
            </a:ln>
          </p:spPr>
          <p:txBody>
            <a:bodyPr wrap="none" rtlCol="0">
              <a:spAutoFit/>
            </a:bodyPr>
            <a:lstStyle/>
            <a:p>
              <a:r>
                <a:rPr lang="en-US" sz="1600" b="0" dirty="0" smtClean="0">
                  <a:solidFill>
                    <a:srgbClr val="3366FF"/>
                  </a:solidFill>
                  <a:latin typeface="Helvetica"/>
                  <a:cs typeface="Helvetica"/>
                </a:rPr>
                <a:t>K14</a:t>
              </a:r>
            </a:p>
          </p:txBody>
        </p:sp>
        <p:sp>
          <p:nvSpPr>
            <p:cNvPr id="182" name="TextBox 181"/>
            <p:cNvSpPr txBox="1"/>
            <p:nvPr/>
          </p:nvSpPr>
          <p:spPr>
            <a:xfrm>
              <a:off x="4664254" y="4766846"/>
              <a:ext cx="637314" cy="338554"/>
            </a:xfrm>
            <a:prstGeom prst="rect">
              <a:avLst/>
            </a:prstGeom>
            <a:noFill/>
            <a:ln>
              <a:noFill/>
            </a:ln>
          </p:spPr>
          <p:txBody>
            <a:bodyPr wrap="none" rtlCol="0">
              <a:spAutoFit/>
            </a:bodyPr>
            <a:lstStyle/>
            <a:p>
              <a:r>
                <a:rPr lang="en-US" sz="1600" b="0" dirty="0" smtClean="0">
                  <a:solidFill>
                    <a:srgbClr val="3366FF"/>
                  </a:solidFill>
                  <a:latin typeface="Helvetica"/>
                  <a:cs typeface="Helvetica"/>
                </a:rPr>
                <a:t>V14’’</a:t>
              </a:r>
            </a:p>
          </p:txBody>
        </p:sp>
      </p:grpSp>
      <p:grpSp>
        <p:nvGrpSpPr>
          <p:cNvPr id="183" name="Group 182"/>
          <p:cNvGrpSpPr/>
          <p:nvPr/>
        </p:nvGrpSpPr>
        <p:grpSpPr>
          <a:xfrm>
            <a:off x="685800" y="5147846"/>
            <a:ext cx="1144789" cy="338554"/>
            <a:chOff x="4114800" y="4766846"/>
            <a:chExt cx="1144789" cy="338554"/>
          </a:xfrm>
        </p:grpSpPr>
        <p:sp>
          <p:nvSpPr>
            <p:cNvPr id="184" name="TextBox 183"/>
            <p:cNvSpPr txBox="1"/>
            <p:nvPr/>
          </p:nvSpPr>
          <p:spPr>
            <a:xfrm>
              <a:off x="411480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185" name="TextBox 184"/>
            <p:cNvSpPr txBox="1"/>
            <p:nvPr/>
          </p:nvSpPr>
          <p:spPr>
            <a:xfrm>
              <a:off x="4664254" y="4766846"/>
              <a:ext cx="595335" cy="338554"/>
            </a:xfrm>
            <a:prstGeom prst="rect">
              <a:avLst/>
            </a:prstGeom>
            <a:noFill/>
          </p:spPr>
          <p:txBody>
            <a:bodyPr wrap="none" rtlCol="0">
              <a:spAutoFit/>
            </a:bodyPr>
            <a:lstStyle/>
            <a:p>
              <a:r>
                <a:rPr lang="en-US" sz="1600" b="0" dirty="0" smtClean="0">
                  <a:solidFill>
                    <a:srgbClr val="FF0000"/>
                  </a:solidFill>
                  <a:latin typeface="Helvetica"/>
                  <a:cs typeface="Helvetica"/>
                </a:rPr>
                <a:t>V14’</a:t>
              </a:r>
            </a:p>
          </p:txBody>
        </p:sp>
      </p:grpSp>
      <p:sp>
        <p:nvSpPr>
          <p:cNvPr id="186" name="TextBox 185"/>
          <p:cNvSpPr txBox="1"/>
          <p:nvPr/>
        </p:nvSpPr>
        <p:spPr>
          <a:xfrm>
            <a:off x="4495800" y="1845089"/>
            <a:ext cx="4572000" cy="707886"/>
          </a:xfrm>
          <a:prstGeom prst="rect">
            <a:avLst/>
          </a:prstGeom>
          <a:solidFill>
            <a:srgbClr val="FFFFBD"/>
          </a:solidFill>
          <a:effectLst/>
        </p:spPr>
        <p:txBody>
          <a:bodyPr wrap="square" rtlCol="0">
            <a:spAutoFit/>
          </a:bodyPr>
          <a:lstStyle/>
          <a:p>
            <a:pPr marL="342900" indent="-342900">
              <a:buFont typeface="Arial"/>
              <a:buChar char="•"/>
            </a:pPr>
            <a:r>
              <a:rPr lang="en-US" sz="2000" b="0" dirty="0">
                <a:latin typeface="Gill Sans Light"/>
                <a:cs typeface="Gill Sans Light"/>
              </a:rPr>
              <a:t>p</a:t>
            </a:r>
            <a:r>
              <a:rPr lang="en-US" sz="2000" b="0" dirty="0" smtClean="0">
                <a:latin typeface="Gill Sans Light"/>
                <a:cs typeface="Gill Sans Light"/>
              </a:rPr>
              <a:t>ut(K14, V14’) and put(K14, V14’’) reach N1 &amp; N3 in reverse  order!</a:t>
            </a:r>
            <a:endParaRPr lang="en-US" sz="2000" b="0" dirty="0">
              <a:latin typeface="Gill Sans Light"/>
              <a:cs typeface="Gill Sans Light"/>
            </a:endParaRPr>
          </a:p>
        </p:txBody>
      </p:sp>
      <p:grpSp>
        <p:nvGrpSpPr>
          <p:cNvPr id="158" name="Group 157"/>
          <p:cNvGrpSpPr/>
          <p:nvPr/>
        </p:nvGrpSpPr>
        <p:grpSpPr>
          <a:xfrm>
            <a:off x="1524000" y="3505200"/>
            <a:ext cx="2133600" cy="1295400"/>
            <a:chOff x="1752600" y="3352800"/>
            <a:chExt cx="2209800" cy="1066800"/>
          </a:xfrm>
        </p:grpSpPr>
        <p:cxnSp>
          <p:nvCxnSpPr>
            <p:cNvPr id="159" name="Straight Arrow Connector 158"/>
            <p:cNvCxnSpPr/>
            <p:nvPr/>
          </p:nvCxnSpPr>
          <p:spPr bwMode="auto">
            <a:xfrm flipH="1">
              <a:off x="1752600" y="3352800"/>
              <a:ext cx="2209800" cy="10668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60" name="TextBox 159"/>
            <p:cNvSpPr txBox="1"/>
            <p:nvPr/>
          </p:nvSpPr>
          <p:spPr>
            <a:xfrm rot="19645509">
              <a:off x="1867491" y="3672043"/>
              <a:ext cx="1719576" cy="304156"/>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64" name="Group 163"/>
          <p:cNvGrpSpPr/>
          <p:nvPr/>
        </p:nvGrpSpPr>
        <p:grpSpPr>
          <a:xfrm>
            <a:off x="4114800" y="3217646"/>
            <a:ext cx="624990" cy="1778051"/>
            <a:chOff x="4339563" y="2778875"/>
            <a:chExt cx="624990" cy="1778051"/>
          </a:xfrm>
        </p:grpSpPr>
        <p:cxnSp>
          <p:nvCxnSpPr>
            <p:cNvPr id="165" name="Straight Arrow Connector 164"/>
            <p:cNvCxnSpPr/>
            <p:nvPr/>
          </p:nvCxnSpPr>
          <p:spPr bwMode="auto">
            <a:xfrm>
              <a:off x="4339563" y="2990229"/>
              <a:ext cx="377212" cy="131930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66" name="TextBox 165"/>
            <p:cNvSpPr txBox="1"/>
            <p:nvPr/>
          </p:nvSpPr>
          <p:spPr>
            <a:xfrm rot="4538305">
              <a:off x="3890861" y="3483235"/>
              <a:ext cx="1778051"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spTree>
    <p:extLst>
      <p:ext uri="{BB962C8B-B14F-4D97-AF65-F5344CB8AC3E}">
        <p14:creationId xmlns:p14="http://schemas.microsoft.com/office/powerpoint/2010/main" val="1325074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(cont’d)</a:t>
            </a:r>
            <a:endParaRPr lang="en-US" dirty="0"/>
          </a:p>
        </p:txBody>
      </p:sp>
      <p:sp>
        <p:nvSpPr>
          <p:cNvPr id="3" name="Content Placeholder 2"/>
          <p:cNvSpPr>
            <a:spLocks noGrp="1"/>
          </p:cNvSpPr>
          <p:nvPr>
            <p:ph idx="1"/>
          </p:nvPr>
        </p:nvSpPr>
        <p:spPr>
          <a:xfrm>
            <a:off x="304800" y="838200"/>
            <a:ext cx="8229600" cy="5105400"/>
          </a:xfrm>
        </p:spPr>
        <p:txBody>
          <a:bodyPr>
            <a:normAutofit/>
          </a:bodyPr>
          <a:lstStyle/>
          <a:p>
            <a:pPr>
              <a:lnSpc>
                <a:spcPct val="100000"/>
              </a:lnSpc>
            </a:pPr>
            <a:r>
              <a:rPr lang="en-US" dirty="0" smtClean="0"/>
              <a:t>If concurrent updates (i.e., puts to same key) may need to make sure that updates happen in the same order </a:t>
            </a:r>
            <a:endParaRPr lang="en-US" dirty="0"/>
          </a:p>
        </p:txBody>
      </p:sp>
      <p:pic>
        <p:nvPicPr>
          <p:cNvPr id="81" name="Picture 80"/>
          <p:cNvPicPr>
            <a:picLocks noChangeAspect="1"/>
          </p:cNvPicPr>
          <p:nvPr/>
        </p:nvPicPr>
        <p:blipFill>
          <a:blip r:embed="rId3"/>
          <a:stretch>
            <a:fillRect/>
          </a:stretch>
        </p:blipFill>
        <p:spPr>
          <a:xfrm>
            <a:off x="1524000" y="5715000"/>
            <a:ext cx="685800" cy="685800"/>
          </a:xfrm>
          <a:prstGeom prst="rect">
            <a:avLst/>
          </a:prstGeom>
        </p:spPr>
      </p:pic>
      <p:pic>
        <p:nvPicPr>
          <p:cNvPr id="82" name="Picture 81"/>
          <p:cNvPicPr>
            <a:picLocks noChangeAspect="1"/>
          </p:cNvPicPr>
          <p:nvPr/>
        </p:nvPicPr>
        <p:blipFill>
          <a:blip r:embed="rId3"/>
          <a:stretch>
            <a:fillRect/>
          </a:stretch>
        </p:blipFill>
        <p:spPr>
          <a:xfrm>
            <a:off x="2971800" y="5715000"/>
            <a:ext cx="685800" cy="685800"/>
          </a:xfrm>
          <a:prstGeom prst="rect">
            <a:avLst/>
          </a:prstGeom>
        </p:spPr>
      </p:pic>
      <p:pic>
        <p:nvPicPr>
          <p:cNvPr id="83" name="Picture 82"/>
          <p:cNvPicPr>
            <a:picLocks noChangeAspect="1"/>
          </p:cNvPicPr>
          <p:nvPr/>
        </p:nvPicPr>
        <p:blipFill>
          <a:blip r:embed="rId3"/>
          <a:stretch>
            <a:fillRect/>
          </a:stretch>
        </p:blipFill>
        <p:spPr>
          <a:xfrm>
            <a:off x="4267200" y="5715000"/>
            <a:ext cx="685800" cy="685800"/>
          </a:xfrm>
          <a:prstGeom prst="rect">
            <a:avLst/>
          </a:prstGeom>
        </p:spPr>
      </p:pic>
      <p:pic>
        <p:nvPicPr>
          <p:cNvPr id="84" name="Picture 83"/>
          <p:cNvPicPr>
            <a:picLocks noChangeAspect="1"/>
          </p:cNvPicPr>
          <p:nvPr/>
        </p:nvPicPr>
        <p:blipFill>
          <a:blip r:embed="rId3"/>
          <a:stretch>
            <a:fillRect/>
          </a:stretch>
        </p:blipFill>
        <p:spPr>
          <a:xfrm>
            <a:off x="6248400" y="5714206"/>
            <a:ext cx="685800" cy="685800"/>
          </a:xfrm>
          <a:prstGeom prst="rect">
            <a:avLst/>
          </a:prstGeom>
        </p:spPr>
      </p:pic>
      <p:grpSp>
        <p:nvGrpSpPr>
          <p:cNvPr id="85" name="Group 84"/>
          <p:cNvGrpSpPr/>
          <p:nvPr/>
        </p:nvGrpSpPr>
        <p:grpSpPr>
          <a:xfrm>
            <a:off x="762000" y="4876800"/>
            <a:ext cx="1066800" cy="913606"/>
            <a:chOff x="1752600" y="3656806"/>
            <a:chExt cx="533400" cy="381794"/>
          </a:xfrm>
          <a:solidFill>
            <a:srgbClr val="FFFFAA"/>
          </a:solidFill>
        </p:grpSpPr>
        <p:sp>
          <p:nvSpPr>
            <p:cNvPr id="86" name="Rectangle 8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87" name="Straight Connector 86"/>
            <p:cNvCxnSpPr>
              <a:stCxn id="86" idx="0"/>
              <a:endCxn id="8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8" name="Straight Connector 8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9" name="Straight Connector 8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0" name="Straight Connector 8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1" name="Straight Connector 9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92" name="Straight Connector 9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93" name="TextBox 92"/>
          <p:cNvSpPr txBox="1"/>
          <p:nvPr/>
        </p:nvSpPr>
        <p:spPr>
          <a:xfrm>
            <a:off x="5257800" y="5638006"/>
            <a:ext cx="441146" cy="400110"/>
          </a:xfrm>
          <a:prstGeom prst="rect">
            <a:avLst/>
          </a:prstGeom>
          <a:noFill/>
        </p:spPr>
        <p:txBody>
          <a:bodyPr wrap="none" rtlCol="0">
            <a:spAutoFit/>
          </a:bodyPr>
          <a:lstStyle/>
          <a:p>
            <a:r>
              <a:rPr lang="en-US" sz="2000" dirty="0" smtClean="0">
                <a:latin typeface="Helvetica"/>
                <a:cs typeface="Helvetica"/>
              </a:rPr>
              <a:t>…</a:t>
            </a:r>
          </a:p>
        </p:txBody>
      </p:sp>
      <p:pic>
        <p:nvPicPr>
          <p:cNvPr id="94" name="Picture 93"/>
          <p:cNvPicPr>
            <a:picLocks noChangeAspect="1"/>
          </p:cNvPicPr>
          <p:nvPr/>
        </p:nvPicPr>
        <p:blipFill>
          <a:blip r:embed="rId3"/>
          <a:stretch>
            <a:fillRect/>
          </a:stretch>
        </p:blipFill>
        <p:spPr>
          <a:xfrm>
            <a:off x="2403508" y="2667000"/>
            <a:ext cx="685800" cy="685800"/>
          </a:xfrm>
          <a:prstGeom prst="rect">
            <a:avLst/>
          </a:prstGeom>
        </p:spPr>
      </p:pic>
      <p:grpSp>
        <p:nvGrpSpPr>
          <p:cNvPr id="95" name="Group 94"/>
          <p:cNvGrpSpPr/>
          <p:nvPr/>
        </p:nvGrpSpPr>
        <p:grpSpPr>
          <a:xfrm>
            <a:off x="2209800" y="4876800"/>
            <a:ext cx="1066800" cy="913606"/>
            <a:chOff x="1752600" y="3656806"/>
            <a:chExt cx="533400" cy="381794"/>
          </a:xfrm>
          <a:solidFill>
            <a:srgbClr val="FFFFAA"/>
          </a:solidFill>
        </p:grpSpPr>
        <p:sp>
          <p:nvSpPr>
            <p:cNvPr id="96" name="Rectangle 9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97" name="Straight Connector 96"/>
            <p:cNvCxnSpPr>
              <a:stCxn id="96" idx="0"/>
              <a:endCxn id="9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98" name="Straight Connector 9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9" name="Straight Connector 9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0" name="Straight Connector 9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1" name="Straight Connector 10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02" name="Straight Connector 10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03" name="Group 102"/>
          <p:cNvGrpSpPr/>
          <p:nvPr/>
        </p:nvGrpSpPr>
        <p:grpSpPr>
          <a:xfrm>
            <a:off x="3657600" y="4876800"/>
            <a:ext cx="1066800" cy="913606"/>
            <a:chOff x="1752600" y="3656806"/>
            <a:chExt cx="533400" cy="381794"/>
          </a:xfrm>
          <a:solidFill>
            <a:srgbClr val="FFFFAA"/>
          </a:solidFill>
        </p:grpSpPr>
        <p:sp>
          <p:nvSpPr>
            <p:cNvPr id="104" name="Rectangle 10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105" name="Straight Connector 104"/>
            <p:cNvCxnSpPr>
              <a:stCxn id="104" idx="0"/>
              <a:endCxn id="10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06" name="Straight Connector 10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7" name="Straight Connector 10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8" name="Straight Connector 10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9" name="Straight Connector 10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0" name="Straight Connector 10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11" name="Group 110"/>
          <p:cNvGrpSpPr/>
          <p:nvPr/>
        </p:nvGrpSpPr>
        <p:grpSpPr>
          <a:xfrm>
            <a:off x="5638800" y="4876800"/>
            <a:ext cx="1066800" cy="913606"/>
            <a:chOff x="1752600" y="3656806"/>
            <a:chExt cx="533400" cy="381794"/>
          </a:xfrm>
          <a:solidFill>
            <a:srgbClr val="FFFFAA"/>
          </a:solidFill>
        </p:grpSpPr>
        <p:sp>
          <p:nvSpPr>
            <p:cNvPr id="112" name="Rectangle 11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113" name="Straight Connector 112"/>
            <p:cNvCxnSpPr>
              <a:stCxn id="112" idx="0"/>
              <a:endCxn id="11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14" name="Straight Connector 11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5" name="Straight Connector 11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6" name="Straight Connector 11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7" name="Straight Connector 11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8" name="Straight Connector 11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19" name="TextBox 118"/>
          <p:cNvSpPr txBox="1"/>
          <p:nvPr/>
        </p:nvSpPr>
        <p:spPr>
          <a:xfrm>
            <a:off x="1704471" y="6336268"/>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smtClean="0">
                <a:latin typeface="Helvetica"/>
                <a:cs typeface="Helvetica"/>
              </a:rPr>
              <a:t>1</a:t>
            </a:r>
          </a:p>
        </p:txBody>
      </p:sp>
      <p:sp>
        <p:nvSpPr>
          <p:cNvPr id="120" name="TextBox 119"/>
          <p:cNvSpPr txBox="1"/>
          <p:nvPr/>
        </p:nvSpPr>
        <p:spPr>
          <a:xfrm>
            <a:off x="3124200"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smtClean="0">
                <a:latin typeface="Helvetica"/>
                <a:cs typeface="Helvetica"/>
              </a:rPr>
              <a:t>2</a:t>
            </a:r>
          </a:p>
        </p:txBody>
      </p:sp>
      <p:sp>
        <p:nvSpPr>
          <p:cNvPr id="121" name="TextBox 120"/>
          <p:cNvSpPr txBox="1"/>
          <p:nvPr/>
        </p:nvSpPr>
        <p:spPr>
          <a:xfrm>
            <a:off x="4447671"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smtClean="0">
                <a:latin typeface="Helvetica"/>
                <a:cs typeface="Helvetica"/>
              </a:rPr>
              <a:t>3</a:t>
            </a:r>
          </a:p>
        </p:txBody>
      </p:sp>
      <p:sp>
        <p:nvSpPr>
          <p:cNvPr id="122" name="TextBox 121"/>
          <p:cNvSpPr txBox="1"/>
          <p:nvPr/>
        </p:nvSpPr>
        <p:spPr>
          <a:xfrm>
            <a:off x="6352671" y="6324600"/>
            <a:ext cx="560077" cy="400110"/>
          </a:xfrm>
          <a:prstGeom prst="rect">
            <a:avLst/>
          </a:prstGeom>
          <a:noFill/>
        </p:spPr>
        <p:txBody>
          <a:bodyPr wrap="none" rtlCol="0">
            <a:spAutoFit/>
          </a:bodyPr>
          <a:lstStyle/>
          <a:p>
            <a:r>
              <a:rPr lang="en-US" sz="2000" b="0" dirty="0" smtClean="0">
                <a:latin typeface="Helvetica"/>
                <a:cs typeface="Helvetica"/>
              </a:rPr>
              <a:t>N</a:t>
            </a:r>
            <a:r>
              <a:rPr lang="en-US" sz="2000" b="0" baseline="-25000" dirty="0" smtClean="0">
                <a:latin typeface="Helvetica"/>
                <a:cs typeface="Helvetica"/>
              </a:rPr>
              <a:t>50</a:t>
            </a:r>
          </a:p>
        </p:txBody>
      </p:sp>
      <p:sp>
        <p:nvSpPr>
          <p:cNvPr id="123" name="TextBox 122"/>
          <p:cNvSpPr txBox="1"/>
          <p:nvPr/>
        </p:nvSpPr>
        <p:spPr>
          <a:xfrm>
            <a:off x="2209800" y="5147846"/>
            <a:ext cx="441146" cy="338554"/>
          </a:xfrm>
          <a:prstGeom prst="rect">
            <a:avLst/>
          </a:prstGeom>
          <a:noFill/>
        </p:spPr>
        <p:txBody>
          <a:bodyPr wrap="none" rtlCol="0">
            <a:spAutoFit/>
          </a:bodyPr>
          <a:lstStyle/>
          <a:p>
            <a:r>
              <a:rPr lang="en-US" sz="1600" b="0" dirty="0" smtClean="0">
                <a:latin typeface="Helvetica"/>
                <a:cs typeface="Helvetica"/>
              </a:rPr>
              <a:t>K5</a:t>
            </a:r>
          </a:p>
        </p:txBody>
      </p:sp>
      <p:sp>
        <p:nvSpPr>
          <p:cNvPr id="124" name="TextBox 123"/>
          <p:cNvSpPr txBox="1"/>
          <p:nvPr/>
        </p:nvSpPr>
        <p:spPr>
          <a:xfrm>
            <a:off x="2759254" y="5147846"/>
            <a:ext cx="441146"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5</a:t>
            </a:r>
          </a:p>
        </p:txBody>
      </p:sp>
      <p:grpSp>
        <p:nvGrpSpPr>
          <p:cNvPr id="125" name="Group 124"/>
          <p:cNvGrpSpPr/>
          <p:nvPr/>
        </p:nvGrpSpPr>
        <p:grpSpPr>
          <a:xfrm>
            <a:off x="3581400" y="5147846"/>
            <a:ext cx="1099204" cy="338554"/>
            <a:chOff x="4114800" y="4766846"/>
            <a:chExt cx="1099204" cy="338554"/>
          </a:xfrm>
        </p:grpSpPr>
        <p:sp>
          <p:nvSpPr>
            <p:cNvPr id="126" name="TextBox 125"/>
            <p:cNvSpPr txBox="1"/>
            <p:nvPr/>
          </p:nvSpPr>
          <p:spPr>
            <a:xfrm>
              <a:off x="4114800"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127" name="TextBox 126"/>
            <p:cNvSpPr txBox="1"/>
            <p:nvPr/>
          </p:nvSpPr>
          <p:spPr>
            <a:xfrm>
              <a:off x="4664254"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V14</a:t>
              </a:r>
            </a:p>
          </p:txBody>
        </p:sp>
      </p:grpSp>
      <p:sp>
        <p:nvSpPr>
          <p:cNvPr id="128" name="TextBox 127"/>
          <p:cNvSpPr txBox="1"/>
          <p:nvPr/>
        </p:nvSpPr>
        <p:spPr>
          <a:xfrm>
            <a:off x="5562600" y="5147846"/>
            <a:ext cx="663864" cy="338554"/>
          </a:xfrm>
          <a:prstGeom prst="rect">
            <a:avLst/>
          </a:prstGeom>
          <a:noFill/>
        </p:spPr>
        <p:txBody>
          <a:bodyPr wrap="none" rtlCol="0">
            <a:spAutoFit/>
          </a:bodyPr>
          <a:lstStyle/>
          <a:p>
            <a:r>
              <a:rPr lang="en-US" sz="1600" b="0" dirty="0" smtClean="0">
                <a:latin typeface="Helvetica"/>
                <a:cs typeface="Helvetica"/>
              </a:rPr>
              <a:t>K105</a:t>
            </a:r>
          </a:p>
        </p:txBody>
      </p:sp>
      <p:sp>
        <p:nvSpPr>
          <p:cNvPr id="129" name="TextBox 128"/>
          <p:cNvSpPr txBox="1"/>
          <p:nvPr/>
        </p:nvSpPr>
        <p:spPr>
          <a:xfrm>
            <a:off x="6117936" y="5147846"/>
            <a:ext cx="663864" cy="338554"/>
          </a:xfrm>
          <a:prstGeom prst="rect">
            <a:avLst/>
          </a:prstGeom>
          <a:noFill/>
        </p:spPr>
        <p:txBody>
          <a:bodyPr wrap="none" rtlCol="0">
            <a:spAutoFit/>
          </a:bodyPr>
          <a:lstStyle/>
          <a:p>
            <a:r>
              <a:rPr lang="en-US" sz="1600" b="0" dirty="0">
                <a:latin typeface="Helvetica"/>
                <a:cs typeface="Helvetica"/>
              </a:rPr>
              <a:t>V</a:t>
            </a:r>
            <a:r>
              <a:rPr lang="en-US" sz="1600" b="0" dirty="0" smtClean="0">
                <a:latin typeface="Helvetica"/>
                <a:cs typeface="Helvetica"/>
              </a:rPr>
              <a:t>105</a:t>
            </a:r>
          </a:p>
        </p:txBody>
      </p:sp>
      <p:grpSp>
        <p:nvGrpSpPr>
          <p:cNvPr id="130" name="Group 129"/>
          <p:cNvGrpSpPr/>
          <p:nvPr/>
        </p:nvGrpSpPr>
        <p:grpSpPr>
          <a:xfrm>
            <a:off x="3089308" y="2514600"/>
            <a:ext cx="1295400" cy="913606"/>
            <a:chOff x="1752600" y="3656806"/>
            <a:chExt cx="533400" cy="381794"/>
          </a:xfrm>
          <a:solidFill>
            <a:schemeClr val="bg1"/>
          </a:solidFill>
        </p:grpSpPr>
        <p:sp>
          <p:nvSpPr>
            <p:cNvPr id="131" name="Rectangle 130"/>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smtClean="0">
                <a:latin typeface="Helvetica"/>
                <a:cs typeface="Helvetica"/>
              </a:endParaRPr>
            </a:p>
          </p:txBody>
        </p:sp>
        <p:cxnSp>
          <p:nvCxnSpPr>
            <p:cNvPr id="132" name="Straight Connector 131"/>
            <p:cNvCxnSpPr/>
            <p:nvPr/>
          </p:nvCxnSpPr>
          <p:spPr bwMode="auto">
            <a:xfrm rot="16200000" flipH="1">
              <a:off x="1780941"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3" name="Straight Connector 132"/>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4" name="Straight Connector 133"/>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5" name="Straight Connector 134"/>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6" name="Straight Connector 135"/>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7" name="Straight Connector 136"/>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38" name="TextBox 137"/>
          <p:cNvSpPr txBox="1"/>
          <p:nvPr/>
        </p:nvSpPr>
        <p:spPr>
          <a:xfrm>
            <a:off x="3089308" y="2590800"/>
            <a:ext cx="434734" cy="338554"/>
          </a:xfrm>
          <a:prstGeom prst="rect">
            <a:avLst/>
          </a:prstGeom>
          <a:noFill/>
        </p:spPr>
        <p:txBody>
          <a:bodyPr wrap="none" rtlCol="0">
            <a:spAutoFit/>
          </a:bodyPr>
          <a:lstStyle/>
          <a:p>
            <a:r>
              <a:rPr lang="en-US" sz="1600" b="0" dirty="0" smtClean="0">
                <a:latin typeface="Helvetica"/>
                <a:cs typeface="Helvetica"/>
              </a:rPr>
              <a:t>K5</a:t>
            </a:r>
          </a:p>
        </p:txBody>
      </p:sp>
      <p:sp>
        <p:nvSpPr>
          <p:cNvPr id="139" name="TextBox 138"/>
          <p:cNvSpPr txBox="1"/>
          <p:nvPr/>
        </p:nvSpPr>
        <p:spPr>
          <a:xfrm>
            <a:off x="3638762" y="2590800"/>
            <a:ext cx="445956" cy="338554"/>
          </a:xfrm>
          <a:prstGeom prst="rect">
            <a:avLst/>
          </a:prstGeom>
          <a:noFill/>
        </p:spPr>
        <p:txBody>
          <a:bodyPr wrap="none" rtlCol="0">
            <a:spAutoFit/>
          </a:bodyPr>
          <a:lstStyle/>
          <a:p>
            <a:r>
              <a:rPr lang="en-US" sz="1600" b="0" dirty="0" smtClean="0">
                <a:latin typeface="Helvetica"/>
                <a:cs typeface="Helvetica"/>
              </a:rPr>
              <a:t>N</a:t>
            </a:r>
            <a:r>
              <a:rPr lang="en-US" sz="1600" b="0" dirty="0">
                <a:latin typeface="Helvetica"/>
                <a:cs typeface="Helvetica"/>
              </a:rPr>
              <a:t>2</a:t>
            </a:r>
            <a:endParaRPr lang="en-US" sz="1600" b="0" dirty="0" smtClean="0">
              <a:latin typeface="Helvetica"/>
              <a:cs typeface="Helvetica"/>
            </a:endParaRPr>
          </a:p>
        </p:txBody>
      </p:sp>
      <p:grpSp>
        <p:nvGrpSpPr>
          <p:cNvPr id="140" name="Group 139"/>
          <p:cNvGrpSpPr/>
          <p:nvPr/>
        </p:nvGrpSpPr>
        <p:grpSpPr>
          <a:xfrm>
            <a:off x="3089308" y="2781300"/>
            <a:ext cx="1356061" cy="338554"/>
            <a:chOff x="5486400" y="3009900"/>
            <a:chExt cx="1356061" cy="338554"/>
          </a:xfrm>
        </p:grpSpPr>
        <p:sp>
          <p:nvSpPr>
            <p:cNvPr id="141" name="TextBox 140"/>
            <p:cNvSpPr txBox="1"/>
            <p:nvPr/>
          </p:nvSpPr>
          <p:spPr>
            <a:xfrm>
              <a:off x="5486400" y="3009900"/>
              <a:ext cx="548548"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142" name="TextBox 141"/>
            <p:cNvSpPr txBox="1"/>
            <p:nvPr/>
          </p:nvSpPr>
          <p:spPr>
            <a:xfrm>
              <a:off x="6019800" y="3009900"/>
              <a:ext cx="822661" cy="338554"/>
            </a:xfrm>
            <a:prstGeom prst="rect">
              <a:avLst/>
            </a:prstGeom>
            <a:noFill/>
          </p:spPr>
          <p:txBody>
            <a:bodyPr wrap="none" rtlCol="0">
              <a:spAutoFit/>
            </a:bodyPr>
            <a:lstStyle/>
            <a:p>
              <a:r>
                <a:rPr lang="en-US" sz="1600" b="0" dirty="0" smtClean="0">
                  <a:solidFill>
                    <a:srgbClr val="000000"/>
                  </a:solidFill>
                  <a:latin typeface="Helvetica"/>
                  <a:cs typeface="Helvetica"/>
                </a:rPr>
                <a:t>N1,N3 </a:t>
              </a:r>
            </a:p>
          </p:txBody>
        </p:sp>
      </p:grpSp>
      <p:sp>
        <p:nvSpPr>
          <p:cNvPr id="143" name="TextBox 142"/>
          <p:cNvSpPr txBox="1"/>
          <p:nvPr/>
        </p:nvSpPr>
        <p:spPr>
          <a:xfrm>
            <a:off x="3035044" y="3166646"/>
            <a:ext cx="662361" cy="338554"/>
          </a:xfrm>
          <a:prstGeom prst="rect">
            <a:avLst/>
          </a:prstGeom>
          <a:noFill/>
        </p:spPr>
        <p:txBody>
          <a:bodyPr wrap="none" rtlCol="0">
            <a:spAutoFit/>
          </a:bodyPr>
          <a:lstStyle/>
          <a:p>
            <a:r>
              <a:rPr lang="en-US" sz="1600" b="0" dirty="0" smtClean="0">
                <a:latin typeface="Helvetica"/>
                <a:cs typeface="Helvetica"/>
              </a:rPr>
              <a:t>K105</a:t>
            </a:r>
          </a:p>
        </p:txBody>
      </p:sp>
      <p:sp>
        <p:nvSpPr>
          <p:cNvPr id="144" name="TextBox 143"/>
          <p:cNvSpPr txBox="1"/>
          <p:nvPr/>
        </p:nvSpPr>
        <p:spPr>
          <a:xfrm>
            <a:off x="3595037" y="3166646"/>
            <a:ext cx="559769" cy="338554"/>
          </a:xfrm>
          <a:prstGeom prst="rect">
            <a:avLst/>
          </a:prstGeom>
          <a:noFill/>
        </p:spPr>
        <p:txBody>
          <a:bodyPr wrap="none" rtlCol="0">
            <a:spAutoFit/>
          </a:bodyPr>
          <a:lstStyle/>
          <a:p>
            <a:r>
              <a:rPr lang="en-US" sz="1600" b="0" dirty="0" smtClean="0">
                <a:latin typeface="Helvetica"/>
                <a:cs typeface="Helvetica"/>
              </a:rPr>
              <a:t>N50</a:t>
            </a:r>
          </a:p>
        </p:txBody>
      </p:sp>
      <p:sp>
        <p:nvSpPr>
          <p:cNvPr id="145" name="TextBox 144"/>
          <p:cNvSpPr txBox="1"/>
          <p:nvPr/>
        </p:nvSpPr>
        <p:spPr>
          <a:xfrm>
            <a:off x="2362200" y="2133600"/>
            <a:ext cx="2082621" cy="400110"/>
          </a:xfrm>
          <a:prstGeom prst="rect">
            <a:avLst/>
          </a:prstGeom>
          <a:noFill/>
        </p:spPr>
        <p:txBody>
          <a:bodyPr wrap="none" rtlCol="0">
            <a:spAutoFit/>
          </a:bodyPr>
          <a:lstStyle/>
          <a:p>
            <a:r>
              <a:rPr lang="en-US" sz="2000" b="0" dirty="0" smtClean="0">
                <a:latin typeface="Helvetica"/>
                <a:cs typeface="Helvetica"/>
              </a:rPr>
              <a:t>Master/Directory</a:t>
            </a:r>
          </a:p>
        </p:txBody>
      </p:sp>
      <p:grpSp>
        <p:nvGrpSpPr>
          <p:cNvPr id="146" name="Group 145"/>
          <p:cNvGrpSpPr/>
          <p:nvPr/>
        </p:nvGrpSpPr>
        <p:grpSpPr>
          <a:xfrm>
            <a:off x="304800" y="2362200"/>
            <a:ext cx="2209800" cy="533400"/>
            <a:chOff x="1292462" y="2667000"/>
            <a:chExt cx="2209800" cy="533400"/>
          </a:xfrm>
        </p:grpSpPr>
        <p:sp>
          <p:nvSpPr>
            <p:cNvPr id="147" name="TextBox 146"/>
            <p:cNvSpPr txBox="1"/>
            <p:nvPr/>
          </p:nvSpPr>
          <p:spPr>
            <a:xfrm>
              <a:off x="1292462" y="2667000"/>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cxnSp>
          <p:nvCxnSpPr>
            <p:cNvPr id="148" name="Straight Arrow Connector 147"/>
            <p:cNvCxnSpPr>
              <a:stCxn id="147" idx="3"/>
            </p:cNvCxnSpPr>
            <p:nvPr/>
          </p:nvCxnSpPr>
          <p:spPr bwMode="auto">
            <a:xfrm>
              <a:off x="2952742" y="2851666"/>
              <a:ext cx="549520" cy="348734"/>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49" name="Group 148"/>
          <p:cNvGrpSpPr/>
          <p:nvPr/>
        </p:nvGrpSpPr>
        <p:grpSpPr>
          <a:xfrm>
            <a:off x="3733800" y="3294961"/>
            <a:ext cx="611844" cy="1660280"/>
            <a:chOff x="4352708" y="2837761"/>
            <a:chExt cx="611844" cy="1660280"/>
          </a:xfrm>
        </p:grpSpPr>
        <p:cxnSp>
          <p:nvCxnSpPr>
            <p:cNvPr id="150" name="Straight Arrow Connector 149"/>
            <p:cNvCxnSpPr/>
            <p:nvPr/>
          </p:nvCxnSpPr>
          <p:spPr bwMode="auto">
            <a:xfrm>
              <a:off x="4352708" y="3048000"/>
              <a:ext cx="364067" cy="126153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51" name="TextBox 150"/>
            <p:cNvSpPr txBox="1"/>
            <p:nvPr/>
          </p:nvSpPr>
          <p:spPr>
            <a:xfrm rot="4538305">
              <a:off x="3949746" y="3483235"/>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52" name="Group 151"/>
          <p:cNvGrpSpPr/>
          <p:nvPr/>
        </p:nvGrpSpPr>
        <p:grpSpPr>
          <a:xfrm>
            <a:off x="685800" y="5147846"/>
            <a:ext cx="1099204" cy="338554"/>
            <a:chOff x="4114800" y="4766846"/>
            <a:chExt cx="1099204" cy="338554"/>
          </a:xfrm>
        </p:grpSpPr>
        <p:sp>
          <p:nvSpPr>
            <p:cNvPr id="153" name="TextBox 152"/>
            <p:cNvSpPr txBox="1"/>
            <p:nvPr/>
          </p:nvSpPr>
          <p:spPr>
            <a:xfrm>
              <a:off x="4114800"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K14</a:t>
              </a:r>
            </a:p>
          </p:txBody>
        </p:sp>
        <p:sp>
          <p:nvSpPr>
            <p:cNvPr id="154" name="TextBox 153"/>
            <p:cNvSpPr txBox="1"/>
            <p:nvPr/>
          </p:nvSpPr>
          <p:spPr>
            <a:xfrm>
              <a:off x="4664254" y="4766846"/>
              <a:ext cx="549750" cy="338554"/>
            </a:xfrm>
            <a:prstGeom prst="rect">
              <a:avLst/>
            </a:prstGeom>
            <a:noFill/>
          </p:spPr>
          <p:txBody>
            <a:bodyPr wrap="none" rtlCol="0">
              <a:spAutoFit/>
            </a:bodyPr>
            <a:lstStyle/>
            <a:p>
              <a:r>
                <a:rPr lang="en-US" sz="1600" b="0" dirty="0" smtClean="0">
                  <a:solidFill>
                    <a:srgbClr val="000000"/>
                  </a:solidFill>
                  <a:latin typeface="Helvetica"/>
                  <a:cs typeface="Helvetica"/>
                </a:rPr>
                <a:t>V14</a:t>
              </a:r>
            </a:p>
          </p:txBody>
        </p:sp>
      </p:grpSp>
      <p:grpSp>
        <p:nvGrpSpPr>
          <p:cNvPr id="155" name="Group 154"/>
          <p:cNvGrpSpPr/>
          <p:nvPr/>
        </p:nvGrpSpPr>
        <p:grpSpPr>
          <a:xfrm>
            <a:off x="901065" y="3505200"/>
            <a:ext cx="2146935" cy="1295400"/>
            <a:chOff x="1739265" y="3124200"/>
            <a:chExt cx="2146935" cy="1295400"/>
          </a:xfrm>
        </p:grpSpPr>
        <p:cxnSp>
          <p:nvCxnSpPr>
            <p:cNvPr id="156" name="Straight Arrow Connector 155"/>
            <p:cNvCxnSpPr/>
            <p:nvPr/>
          </p:nvCxnSpPr>
          <p:spPr bwMode="auto">
            <a:xfrm flipH="1">
              <a:off x="1752600" y="3124200"/>
              <a:ext cx="2133600" cy="1295400"/>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57" name="TextBox 156"/>
            <p:cNvSpPr txBox="1"/>
            <p:nvPr/>
          </p:nvSpPr>
          <p:spPr>
            <a:xfrm rot="19612648">
              <a:off x="1739265" y="3493244"/>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grpSp>
        <p:nvGrpSpPr>
          <p:cNvPr id="161" name="Group 160"/>
          <p:cNvGrpSpPr/>
          <p:nvPr/>
        </p:nvGrpSpPr>
        <p:grpSpPr>
          <a:xfrm>
            <a:off x="304800" y="2819400"/>
            <a:ext cx="2209800" cy="369332"/>
            <a:chOff x="1292462" y="2667000"/>
            <a:chExt cx="2209800" cy="369332"/>
          </a:xfrm>
        </p:grpSpPr>
        <p:sp>
          <p:nvSpPr>
            <p:cNvPr id="162" name="TextBox 161"/>
            <p:cNvSpPr txBox="1"/>
            <p:nvPr/>
          </p:nvSpPr>
          <p:spPr>
            <a:xfrm>
              <a:off x="1292462" y="2667000"/>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cxnSp>
          <p:nvCxnSpPr>
            <p:cNvPr id="163" name="Straight Arrow Connector 162"/>
            <p:cNvCxnSpPr>
              <a:stCxn id="162" idx="3"/>
            </p:cNvCxnSpPr>
            <p:nvPr/>
          </p:nvCxnSpPr>
          <p:spPr bwMode="auto">
            <a:xfrm>
              <a:off x="3071795" y="2851666"/>
              <a:ext cx="430467" cy="4393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grpSp>
      <p:grpSp>
        <p:nvGrpSpPr>
          <p:cNvPr id="180" name="Group 179"/>
          <p:cNvGrpSpPr/>
          <p:nvPr/>
        </p:nvGrpSpPr>
        <p:grpSpPr>
          <a:xfrm>
            <a:off x="3581400" y="5147846"/>
            <a:ext cx="1186768" cy="338554"/>
            <a:chOff x="4114800" y="4766846"/>
            <a:chExt cx="1186768" cy="338554"/>
          </a:xfrm>
        </p:grpSpPr>
        <p:sp>
          <p:nvSpPr>
            <p:cNvPr id="181" name="TextBox 180"/>
            <p:cNvSpPr txBox="1"/>
            <p:nvPr/>
          </p:nvSpPr>
          <p:spPr>
            <a:xfrm>
              <a:off x="4114800" y="4766846"/>
              <a:ext cx="549750" cy="338554"/>
            </a:xfrm>
            <a:prstGeom prst="rect">
              <a:avLst/>
            </a:prstGeom>
            <a:noFill/>
            <a:ln>
              <a:noFill/>
            </a:ln>
          </p:spPr>
          <p:txBody>
            <a:bodyPr wrap="none" rtlCol="0">
              <a:spAutoFit/>
            </a:bodyPr>
            <a:lstStyle/>
            <a:p>
              <a:r>
                <a:rPr lang="en-US" sz="1600" b="0" dirty="0" smtClean="0">
                  <a:solidFill>
                    <a:srgbClr val="3366FF"/>
                  </a:solidFill>
                  <a:latin typeface="Helvetica"/>
                  <a:cs typeface="Helvetica"/>
                </a:rPr>
                <a:t>K14</a:t>
              </a:r>
            </a:p>
          </p:txBody>
        </p:sp>
        <p:sp>
          <p:nvSpPr>
            <p:cNvPr id="182" name="TextBox 181"/>
            <p:cNvSpPr txBox="1"/>
            <p:nvPr/>
          </p:nvSpPr>
          <p:spPr>
            <a:xfrm>
              <a:off x="4664254" y="4766846"/>
              <a:ext cx="637314" cy="338554"/>
            </a:xfrm>
            <a:prstGeom prst="rect">
              <a:avLst/>
            </a:prstGeom>
            <a:noFill/>
            <a:ln>
              <a:noFill/>
            </a:ln>
          </p:spPr>
          <p:txBody>
            <a:bodyPr wrap="none" rtlCol="0">
              <a:spAutoFit/>
            </a:bodyPr>
            <a:lstStyle/>
            <a:p>
              <a:r>
                <a:rPr lang="en-US" sz="1600" b="0" dirty="0" smtClean="0">
                  <a:solidFill>
                    <a:srgbClr val="3366FF"/>
                  </a:solidFill>
                  <a:latin typeface="Helvetica"/>
                  <a:cs typeface="Helvetica"/>
                </a:rPr>
                <a:t>V14’’</a:t>
              </a:r>
            </a:p>
          </p:txBody>
        </p:sp>
      </p:grpSp>
      <p:grpSp>
        <p:nvGrpSpPr>
          <p:cNvPr id="183" name="Group 182"/>
          <p:cNvGrpSpPr/>
          <p:nvPr/>
        </p:nvGrpSpPr>
        <p:grpSpPr>
          <a:xfrm>
            <a:off x="685800" y="5147846"/>
            <a:ext cx="1144789" cy="338554"/>
            <a:chOff x="4114800" y="4766846"/>
            <a:chExt cx="1144789" cy="338554"/>
          </a:xfrm>
        </p:grpSpPr>
        <p:sp>
          <p:nvSpPr>
            <p:cNvPr id="184" name="TextBox 183"/>
            <p:cNvSpPr txBox="1"/>
            <p:nvPr/>
          </p:nvSpPr>
          <p:spPr>
            <a:xfrm>
              <a:off x="411480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185" name="TextBox 184"/>
            <p:cNvSpPr txBox="1"/>
            <p:nvPr/>
          </p:nvSpPr>
          <p:spPr>
            <a:xfrm>
              <a:off x="4664254" y="4766846"/>
              <a:ext cx="595335" cy="338554"/>
            </a:xfrm>
            <a:prstGeom prst="rect">
              <a:avLst/>
            </a:prstGeom>
            <a:noFill/>
          </p:spPr>
          <p:txBody>
            <a:bodyPr wrap="none" rtlCol="0">
              <a:spAutoFit/>
            </a:bodyPr>
            <a:lstStyle/>
            <a:p>
              <a:r>
                <a:rPr lang="en-US" sz="1600" b="0" dirty="0" smtClean="0">
                  <a:solidFill>
                    <a:srgbClr val="FF0000"/>
                  </a:solidFill>
                  <a:latin typeface="Helvetica"/>
                  <a:cs typeface="Helvetica"/>
                </a:rPr>
                <a:t>V14’</a:t>
              </a:r>
            </a:p>
          </p:txBody>
        </p:sp>
      </p:grpSp>
      <p:sp>
        <p:nvSpPr>
          <p:cNvPr id="186" name="TextBox 185"/>
          <p:cNvSpPr txBox="1"/>
          <p:nvPr/>
        </p:nvSpPr>
        <p:spPr>
          <a:xfrm>
            <a:off x="4495800" y="1845089"/>
            <a:ext cx="4572000" cy="1323439"/>
          </a:xfrm>
          <a:prstGeom prst="rect">
            <a:avLst/>
          </a:prstGeom>
          <a:solidFill>
            <a:srgbClr val="FFFFBD"/>
          </a:solidFill>
          <a:effectLst/>
        </p:spPr>
        <p:txBody>
          <a:bodyPr wrap="square" rtlCol="0">
            <a:spAutoFit/>
          </a:bodyPr>
          <a:lstStyle/>
          <a:p>
            <a:pPr marL="342900" indent="-342900">
              <a:buFont typeface="Arial"/>
              <a:buChar char="•"/>
            </a:pPr>
            <a:r>
              <a:rPr lang="en-US" sz="2000" b="0" dirty="0">
                <a:latin typeface="Gill Sans Light"/>
                <a:cs typeface="Gill Sans Light"/>
              </a:rPr>
              <a:t>p</a:t>
            </a:r>
            <a:r>
              <a:rPr lang="en-US" sz="2000" b="0" dirty="0" smtClean="0">
                <a:latin typeface="Gill Sans Light"/>
                <a:cs typeface="Gill Sans Light"/>
              </a:rPr>
              <a:t>ut(K14, V14’) and put(K14, V14’’) reach N1 &amp; N3 in reverse  order!</a:t>
            </a:r>
          </a:p>
          <a:p>
            <a:pPr marL="342900" indent="-342900">
              <a:buFont typeface="Arial"/>
              <a:buChar char="•"/>
            </a:pPr>
            <a:r>
              <a:rPr lang="en-US" sz="2000" b="0" dirty="0">
                <a:latin typeface="Gill Sans Light"/>
                <a:cs typeface="Gill Sans Light"/>
              </a:rPr>
              <a:t>What does get(K14) return?</a:t>
            </a:r>
          </a:p>
          <a:p>
            <a:pPr marL="800100" lvl="1" indent="-342900">
              <a:buFont typeface="Arial"/>
              <a:buChar char="•"/>
            </a:pPr>
            <a:r>
              <a:rPr lang="en-US" sz="2000" b="0" dirty="0" smtClean="0">
                <a:latin typeface="Gill Sans Light"/>
                <a:cs typeface="Gill Sans Light"/>
              </a:rPr>
              <a:t>Undefined!</a:t>
            </a:r>
            <a:endParaRPr lang="en-US" sz="2000" b="0" dirty="0">
              <a:latin typeface="Gill Sans Light"/>
              <a:cs typeface="Gill Sans Light"/>
            </a:endParaRPr>
          </a:p>
        </p:txBody>
      </p:sp>
      <p:grpSp>
        <p:nvGrpSpPr>
          <p:cNvPr id="158" name="Group 157"/>
          <p:cNvGrpSpPr/>
          <p:nvPr/>
        </p:nvGrpSpPr>
        <p:grpSpPr>
          <a:xfrm>
            <a:off x="1524000" y="3505200"/>
            <a:ext cx="2133600" cy="1295400"/>
            <a:chOff x="1752600" y="3352800"/>
            <a:chExt cx="2209800" cy="1066800"/>
          </a:xfrm>
        </p:grpSpPr>
        <p:cxnSp>
          <p:nvCxnSpPr>
            <p:cNvPr id="159" name="Straight Arrow Connector 158"/>
            <p:cNvCxnSpPr/>
            <p:nvPr/>
          </p:nvCxnSpPr>
          <p:spPr bwMode="auto">
            <a:xfrm flipH="1">
              <a:off x="1752600" y="3352800"/>
              <a:ext cx="2209800" cy="10668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60" name="TextBox 159"/>
            <p:cNvSpPr txBox="1"/>
            <p:nvPr/>
          </p:nvSpPr>
          <p:spPr>
            <a:xfrm rot="19645509">
              <a:off x="1867491" y="3672043"/>
              <a:ext cx="1719576" cy="304156"/>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64" name="Group 163"/>
          <p:cNvGrpSpPr/>
          <p:nvPr/>
        </p:nvGrpSpPr>
        <p:grpSpPr>
          <a:xfrm>
            <a:off x="4114800" y="3217646"/>
            <a:ext cx="624990" cy="1778051"/>
            <a:chOff x="4339563" y="2778875"/>
            <a:chExt cx="624990" cy="1778051"/>
          </a:xfrm>
        </p:grpSpPr>
        <p:cxnSp>
          <p:nvCxnSpPr>
            <p:cNvPr id="165" name="Straight Arrow Connector 164"/>
            <p:cNvCxnSpPr/>
            <p:nvPr/>
          </p:nvCxnSpPr>
          <p:spPr bwMode="auto">
            <a:xfrm>
              <a:off x="4339563" y="2990229"/>
              <a:ext cx="377212" cy="131930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66" name="TextBox 165"/>
            <p:cNvSpPr txBox="1"/>
            <p:nvPr/>
          </p:nvSpPr>
          <p:spPr>
            <a:xfrm rot="4538305">
              <a:off x="3890861" y="3483235"/>
              <a:ext cx="1778051"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spTree>
    <p:extLst>
      <p:ext uri="{BB962C8B-B14F-4D97-AF65-F5344CB8AC3E}">
        <p14:creationId xmlns:p14="http://schemas.microsoft.com/office/powerpoint/2010/main" val="199513453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Variety of Consistency Models</a:t>
            </a:r>
            <a:endParaRPr lang="en-US" dirty="0"/>
          </a:p>
        </p:txBody>
      </p:sp>
      <p:sp>
        <p:nvSpPr>
          <p:cNvPr id="3" name="Content Placeholder 2"/>
          <p:cNvSpPr>
            <a:spLocks noGrp="1"/>
          </p:cNvSpPr>
          <p:nvPr>
            <p:ph idx="1"/>
          </p:nvPr>
        </p:nvSpPr>
        <p:spPr>
          <a:xfrm>
            <a:off x="381000" y="685800"/>
            <a:ext cx="8458200" cy="5943600"/>
          </a:xfrm>
        </p:spPr>
        <p:txBody>
          <a:bodyPr>
            <a:noAutofit/>
          </a:bodyPr>
          <a:lstStyle/>
          <a:p>
            <a:pPr>
              <a:lnSpc>
                <a:spcPct val="100000"/>
              </a:lnSpc>
            </a:pPr>
            <a:r>
              <a:rPr lang="en-US" sz="2800" dirty="0" smtClean="0"/>
              <a:t>Atomic </a:t>
            </a:r>
            <a:r>
              <a:rPr lang="en-US" sz="2800" dirty="0"/>
              <a:t>consistency (</a:t>
            </a:r>
            <a:r>
              <a:rPr lang="en-US" sz="2800" dirty="0" err="1"/>
              <a:t>linearizability</a:t>
            </a:r>
            <a:r>
              <a:rPr lang="en-US" sz="2800" dirty="0"/>
              <a:t>): </a:t>
            </a:r>
            <a:r>
              <a:rPr lang="en-US" sz="2800" dirty="0" smtClean="0"/>
              <a:t>reads</a:t>
            </a:r>
            <a:r>
              <a:rPr lang="en-US" sz="2800" dirty="0"/>
              <a:t>/</a:t>
            </a:r>
            <a:r>
              <a:rPr lang="en-US" sz="2800" dirty="0" smtClean="0"/>
              <a:t>writes (gets/puts) </a:t>
            </a:r>
            <a:r>
              <a:rPr lang="en-US" sz="2800" dirty="0"/>
              <a:t>to replicas </a:t>
            </a:r>
            <a:r>
              <a:rPr lang="en-US" sz="2800" dirty="0" smtClean="0"/>
              <a:t>appear as </a:t>
            </a:r>
            <a:r>
              <a:rPr lang="en-US" sz="2800" dirty="0"/>
              <a:t>if there was a single underlying replica (single system image</a:t>
            </a:r>
            <a:r>
              <a:rPr lang="en-US" sz="2800" dirty="0" smtClean="0"/>
              <a:t>)</a:t>
            </a:r>
          </a:p>
          <a:p>
            <a:pPr lvl="1">
              <a:lnSpc>
                <a:spcPct val="100000"/>
              </a:lnSpc>
            </a:pPr>
            <a:r>
              <a:rPr lang="en-US" sz="2400" dirty="0" smtClean="0"/>
              <a:t>Think “one updated at a time”</a:t>
            </a:r>
          </a:p>
          <a:p>
            <a:pPr lvl="1">
              <a:lnSpc>
                <a:spcPct val="100000"/>
              </a:lnSpc>
            </a:pPr>
            <a:r>
              <a:rPr lang="en-US" sz="2400" dirty="0" smtClean="0"/>
              <a:t>Transactions</a:t>
            </a:r>
            <a:endParaRPr lang="en-US" sz="1050" dirty="0" smtClean="0"/>
          </a:p>
          <a:p>
            <a:pPr>
              <a:lnSpc>
                <a:spcPct val="100000"/>
              </a:lnSpc>
            </a:pPr>
            <a:r>
              <a:rPr lang="en-US" sz="2800" dirty="0" smtClean="0"/>
              <a:t>Eventual consistency: given enough time all updates will propagate through the system</a:t>
            </a:r>
          </a:p>
          <a:p>
            <a:pPr lvl="1">
              <a:lnSpc>
                <a:spcPct val="100000"/>
              </a:lnSpc>
            </a:pPr>
            <a:r>
              <a:rPr lang="en-US" sz="2400" dirty="0" smtClean="0"/>
              <a:t>One of the weakest form of consistency; used by many systems in practice</a:t>
            </a:r>
          </a:p>
          <a:p>
            <a:pPr lvl="1">
              <a:lnSpc>
                <a:spcPct val="100000"/>
              </a:lnSpc>
            </a:pPr>
            <a:r>
              <a:rPr lang="en-US" sz="2400" dirty="0" smtClean="0"/>
              <a:t>Must eventually converge on single value/key (coherence)</a:t>
            </a:r>
            <a:endParaRPr lang="en-US" sz="1050" dirty="0"/>
          </a:p>
          <a:p>
            <a:pPr>
              <a:lnSpc>
                <a:spcPct val="100000"/>
              </a:lnSpc>
            </a:pPr>
            <a:r>
              <a:rPr lang="en-US" sz="2800" i="1" dirty="0" smtClean="0"/>
              <a:t>And many others: causal consistency, sequential consistency, strong consistency, …</a:t>
            </a:r>
          </a:p>
        </p:txBody>
      </p:sp>
    </p:spTree>
    <p:extLst>
      <p:ext uri="{BB962C8B-B14F-4D97-AF65-F5344CB8AC3E}">
        <p14:creationId xmlns:p14="http://schemas.microsoft.com/office/powerpoint/2010/main" val="1789457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533400"/>
          </a:xfrm>
        </p:spPr>
        <p:txBody>
          <a:bodyPr/>
          <a:lstStyle/>
          <a:p>
            <a:r>
              <a:rPr lang="en-US" dirty="0" smtClean="0"/>
              <a:t>Quorum Consensus</a:t>
            </a:r>
            <a:endParaRPr lang="en-US" dirty="0"/>
          </a:p>
        </p:txBody>
      </p:sp>
      <p:sp>
        <p:nvSpPr>
          <p:cNvPr id="3" name="Content Placeholder 2"/>
          <p:cNvSpPr>
            <a:spLocks noGrp="1"/>
          </p:cNvSpPr>
          <p:nvPr>
            <p:ph idx="1"/>
          </p:nvPr>
        </p:nvSpPr>
        <p:spPr>
          <a:xfrm>
            <a:off x="609600" y="914400"/>
            <a:ext cx="7924800" cy="5257800"/>
          </a:xfrm>
        </p:spPr>
        <p:txBody>
          <a:bodyPr>
            <a:normAutofit lnSpcReduction="10000"/>
          </a:bodyPr>
          <a:lstStyle/>
          <a:p>
            <a:r>
              <a:rPr lang="en-US" sz="2800" dirty="0" smtClean="0"/>
              <a:t>Improve put() and get() operation performance</a:t>
            </a:r>
          </a:p>
          <a:p>
            <a:endParaRPr lang="en-US" sz="2800" dirty="0" smtClean="0"/>
          </a:p>
          <a:p>
            <a:r>
              <a:rPr lang="en-US" sz="2800" dirty="0" smtClean="0"/>
              <a:t>Define a replica set of size N</a:t>
            </a:r>
          </a:p>
          <a:p>
            <a:pPr lvl="1"/>
            <a:r>
              <a:rPr lang="en-US" sz="2400" dirty="0"/>
              <a:t>p</a:t>
            </a:r>
            <a:r>
              <a:rPr lang="en-US" sz="2400" dirty="0" smtClean="0"/>
              <a:t>ut() waits for acknowledgements from at least W replicas</a:t>
            </a:r>
          </a:p>
          <a:p>
            <a:pPr lvl="1"/>
            <a:r>
              <a:rPr lang="en-US" sz="2400" dirty="0"/>
              <a:t>g</a:t>
            </a:r>
            <a:r>
              <a:rPr lang="en-US" sz="2400" dirty="0" smtClean="0"/>
              <a:t>et() waits for responses from at least R replicas</a:t>
            </a:r>
          </a:p>
          <a:p>
            <a:pPr lvl="1"/>
            <a:r>
              <a:rPr lang="en-US" sz="2400" dirty="0" smtClean="0"/>
              <a:t>W+R &gt; N</a:t>
            </a:r>
          </a:p>
          <a:p>
            <a:pPr lvl="1"/>
            <a:endParaRPr lang="en-US" sz="2400" dirty="0"/>
          </a:p>
          <a:p>
            <a:r>
              <a:rPr lang="en-US" sz="2800" dirty="0" smtClean="0"/>
              <a:t>Why does it work?</a:t>
            </a:r>
          </a:p>
          <a:p>
            <a:pPr lvl="1"/>
            <a:r>
              <a:rPr lang="en-US" sz="2400" dirty="0" smtClean="0"/>
              <a:t>There is at least one node that contains the update</a:t>
            </a:r>
          </a:p>
          <a:p>
            <a:pPr lvl="1"/>
            <a:endParaRPr lang="en-US" sz="2400" dirty="0"/>
          </a:p>
          <a:p>
            <a:r>
              <a:rPr lang="en-US" sz="2800" dirty="0" smtClean="0"/>
              <a:t>Why might you use W+R &gt; N+1? </a:t>
            </a:r>
          </a:p>
          <a:p>
            <a:pPr lvl="1"/>
            <a:endParaRPr lang="en-US" sz="2400" dirty="0" smtClean="0"/>
          </a:p>
        </p:txBody>
      </p:sp>
    </p:spTree>
    <p:extLst>
      <p:ext uri="{BB962C8B-B14F-4D97-AF65-F5344CB8AC3E}">
        <p14:creationId xmlns:p14="http://schemas.microsoft.com/office/powerpoint/2010/main" val="446842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 Consensus Example</a:t>
            </a:r>
            <a:endParaRPr lang="en-US" dirty="0"/>
          </a:p>
        </p:txBody>
      </p:sp>
      <p:sp>
        <p:nvSpPr>
          <p:cNvPr id="3" name="Content Placeholder 2"/>
          <p:cNvSpPr>
            <a:spLocks noGrp="1"/>
          </p:cNvSpPr>
          <p:nvPr>
            <p:ph idx="1"/>
          </p:nvPr>
        </p:nvSpPr>
        <p:spPr>
          <a:xfrm>
            <a:off x="609600" y="838200"/>
            <a:ext cx="8305800" cy="1295400"/>
          </a:xfrm>
        </p:spPr>
        <p:txBody>
          <a:bodyPr>
            <a:normAutofit lnSpcReduction="10000"/>
          </a:bodyPr>
          <a:lstStyle/>
          <a:p>
            <a:r>
              <a:rPr lang="en-US" dirty="0" smtClean="0"/>
              <a:t>N=3, W=2, R=2</a:t>
            </a:r>
          </a:p>
          <a:p>
            <a:r>
              <a:rPr lang="en-US" dirty="0" smtClean="0"/>
              <a:t>Replica set for K14: {N1, N2, N4}</a:t>
            </a:r>
          </a:p>
          <a:p>
            <a:r>
              <a:rPr lang="en-US" dirty="0" smtClean="0"/>
              <a:t>Assume put() on N3 fails</a:t>
            </a:r>
          </a:p>
          <a:p>
            <a:endParaRPr lang="en-US" dirty="0" smtClean="0"/>
          </a:p>
        </p:txBody>
      </p:sp>
      <p:pic>
        <p:nvPicPr>
          <p:cNvPr id="4" name="Picture 3"/>
          <p:cNvPicPr>
            <a:picLocks noChangeAspect="1"/>
          </p:cNvPicPr>
          <p:nvPr/>
        </p:nvPicPr>
        <p:blipFill>
          <a:blip r:embed="rId2"/>
          <a:stretch>
            <a:fillRect/>
          </a:stretch>
        </p:blipFill>
        <p:spPr>
          <a:xfrm>
            <a:off x="1981200" y="5334000"/>
            <a:ext cx="685800" cy="685800"/>
          </a:xfrm>
          <a:prstGeom prst="rect">
            <a:avLst/>
          </a:prstGeom>
        </p:spPr>
      </p:pic>
      <p:pic>
        <p:nvPicPr>
          <p:cNvPr id="5" name="Picture 4"/>
          <p:cNvPicPr>
            <a:picLocks noChangeAspect="1"/>
          </p:cNvPicPr>
          <p:nvPr/>
        </p:nvPicPr>
        <p:blipFill>
          <a:blip r:embed="rId2"/>
          <a:stretch>
            <a:fillRect/>
          </a:stretch>
        </p:blipFill>
        <p:spPr>
          <a:xfrm>
            <a:off x="3429000" y="5334000"/>
            <a:ext cx="685800" cy="685800"/>
          </a:xfrm>
          <a:prstGeom prst="rect">
            <a:avLst/>
          </a:prstGeom>
        </p:spPr>
      </p:pic>
      <p:pic>
        <p:nvPicPr>
          <p:cNvPr id="6" name="Picture 5"/>
          <p:cNvPicPr>
            <a:picLocks noChangeAspect="1"/>
          </p:cNvPicPr>
          <p:nvPr/>
        </p:nvPicPr>
        <p:blipFill>
          <a:blip r:embed="rId2"/>
          <a:stretch>
            <a:fillRect/>
          </a:stretch>
        </p:blipFill>
        <p:spPr>
          <a:xfrm>
            <a:off x="4724400" y="5334000"/>
            <a:ext cx="685800" cy="685800"/>
          </a:xfrm>
          <a:prstGeom prst="rect">
            <a:avLst/>
          </a:prstGeom>
        </p:spPr>
      </p:pic>
      <p:pic>
        <p:nvPicPr>
          <p:cNvPr id="7" name="Picture 6"/>
          <p:cNvPicPr>
            <a:picLocks noChangeAspect="1"/>
          </p:cNvPicPr>
          <p:nvPr/>
        </p:nvPicPr>
        <p:blipFill>
          <a:blip r:embed="rId2"/>
          <a:stretch>
            <a:fillRect/>
          </a:stretch>
        </p:blipFill>
        <p:spPr>
          <a:xfrm>
            <a:off x="6324600" y="5333206"/>
            <a:ext cx="685800" cy="685800"/>
          </a:xfrm>
          <a:prstGeom prst="rect">
            <a:avLst/>
          </a:prstGeom>
        </p:spPr>
      </p:pic>
      <p:grpSp>
        <p:nvGrpSpPr>
          <p:cNvPr id="15" name="Group 14"/>
          <p:cNvGrpSpPr/>
          <p:nvPr/>
        </p:nvGrpSpPr>
        <p:grpSpPr>
          <a:xfrm>
            <a:off x="1219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45" name="Group 44"/>
          <p:cNvGrpSpPr/>
          <p:nvPr/>
        </p:nvGrpSpPr>
        <p:grpSpPr>
          <a:xfrm>
            <a:off x="2667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4114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5715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2161671" y="5955268"/>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1</a:t>
            </a:r>
          </a:p>
        </p:txBody>
      </p:sp>
      <p:sp>
        <p:nvSpPr>
          <p:cNvPr id="70" name="TextBox 69"/>
          <p:cNvSpPr txBox="1"/>
          <p:nvPr/>
        </p:nvSpPr>
        <p:spPr>
          <a:xfrm>
            <a:off x="3581400"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2</a:t>
            </a:r>
          </a:p>
        </p:txBody>
      </p:sp>
      <p:sp>
        <p:nvSpPr>
          <p:cNvPr id="71" name="TextBox 70"/>
          <p:cNvSpPr txBox="1"/>
          <p:nvPr/>
        </p:nvSpPr>
        <p:spPr>
          <a:xfrm>
            <a:off x="4904871"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3</a:t>
            </a:r>
          </a:p>
        </p:txBody>
      </p:sp>
      <p:sp>
        <p:nvSpPr>
          <p:cNvPr id="72" name="TextBox 71"/>
          <p:cNvSpPr txBox="1"/>
          <p:nvPr/>
        </p:nvSpPr>
        <p:spPr>
          <a:xfrm>
            <a:off x="6428871" y="5943600"/>
            <a:ext cx="436951" cy="369332"/>
          </a:xfrm>
          <a:prstGeom prst="rect">
            <a:avLst/>
          </a:prstGeom>
          <a:noFill/>
        </p:spPr>
        <p:txBody>
          <a:bodyPr wrap="none" rtlCol="0">
            <a:spAutoFit/>
          </a:bodyPr>
          <a:lstStyle/>
          <a:p>
            <a:r>
              <a:rPr lang="en-US" sz="1800" b="0" dirty="0" smtClean="0">
                <a:latin typeface="Helvetica"/>
                <a:cs typeface="Helvetica"/>
              </a:rPr>
              <a:t>N</a:t>
            </a:r>
            <a:r>
              <a:rPr lang="en-US" sz="1800" b="0" baseline="-25000" dirty="0">
                <a:latin typeface="Helvetica"/>
                <a:cs typeface="Helvetica"/>
              </a:rPr>
              <a:t>4</a:t>
            </a:r>
            <a:endParaRPr lang="en-US" sz="1800" b="0" baseline="-25000" dirty="0" smtClean="0">
              <a:latin typeface="Helvetica"/>
              <a:cs typeface="Helvetica"/>
            </a:endParaRPr>
          </a:p>
        </p:txBody>
      </p:sp>
      <p:grpSp>
        <p:nvGrpSpPr>
          <p:cNvPr id="38" name="Group 37"/>
          <p:cNvGrpSpPr/>
          <p:nvPr/>
        </p:nvGrpSpPr>
        <p:grpSpPr>
          <a:xfrm>
            <a:off x="5698650" y="4766846"/>
            <a:ext cx="1099500" cy="338554"/>
            <a:chOff x="5698650" y="4766846"/>
            <a:chExt cx="1099500" cy="338554"/>
          </a:xfrm>
        </p:grpSpPr>
        <p:sp>
          <p:nvSpPr>
            <p:cNvPr id="77" name="TextBox 76"/>
            <p:cNvSpPr txBox="1"/>
            <p:nvPr/>
          </p:nvSpPr>
          <p:spPr>
            <a:xfrm>
              <a:off x="569865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78" name="TextBox 77"/>
            <p:cNvSpPr txBox="1"/>
            <p:nvPr/>
          </p:nvSpPr>
          <p:spPr>
            <a:xfrm>
              <a:off x="624840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V14</a:t>
              </a:r>
            </a:p>
          </p:txBody>
        </p:sp>
      </p:grpSp>
      <p:grpSp>
        <p:nvGrpSpPr>
          <p:cNvPr id="100" name="Group 99"/>
          <p:cNvGrpSpPr/>
          <p:nvPr/>
        </p:nvGrpSpPr>
        <p:grpSpPr>
          <a:xfrm>
            <a:off x="1219200" y="4766846"/>
            <a:ext cx="1099204" cy="338554"/>
            <a:chOff x="4114800" y="4766846"/>
            <a:chExt cx="1099204" cy="338554"/>
          </a:xfrm>
        </p:grpSpPr>
        <p:sp>
          <p:nvSpPr>
            <p:cNvPr id="101" name="TextBox 100"/>
            <p:cNvSpPr txBox="1"/>
            <p:nvPr/>
          </p:nvSpPr>
          <p:spPr>
            <a:xfrm>
              <a:off x="411480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102" name="TextBox 101"/>
            <p:cNvSpPr txBox="1"/>
            <p:nvPr/>
          </p:nvSpPr>
          <p:spPr>
            <a:xfrm>
              <a:off x="4664254"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V14</a:t>
              </a:r>
            </a:p>
          </p:txBody>
        </p:sp>
      </p:grpSp>
      <p:grpSp>
        <p:nvGrpSpPr>
          <p:cNvPr id="32" name="Group 31"/>
          <p:cNvGrpSpPr/>
          <p:nvPr/>
        </p:nvGrpSpPr>
        <p:grpSpPr>
          <a:xfrm>
            <a:off x="1595045" y="2800723"/>
            <a:ext cx="1722634" cy="1648291"/>
            <a:chOff x="1595045" y="2800723"/>
            <a:chExt cx="1722634" cy="1648291"/>
          </a:xfrm>
        </p:grpSpPr>
        <p:cxnSp>
          <p:nvCxnSpPr>
            <p:cNvPr id="105" name="Straight Arrow Connector 104"/>
            <p:cNvCxnSpPr/>
            <p:nvPr/>
          </p:nvCxnSpPr>
          <p:spPr bwMode="auto">
            <a:xfrm flipH="1">
              <a:off x="1620687" y="2800723"/>
              <a:ext cx="1696992" cy="1648291"/>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06" name="TextBox 105"/>
            <p:cNvSpPr txBox="1"/>
            <p:nvPr/>
          </p:nvSpPr>
          <p:spPr>
            <a:xfrm rot="18916584">
              <a:off x="1595045" y="3409110"/>
              <a:ext cx="1507744" cy="317163"/>
            </a:xfrm>
            <a:prstGeom prst="rect">
              <a:avLst/>
            </a:prstGeom>
            <a:noFill/>
          </p:spPr>
          <p:txBody>
            <a:bodyPr wrap="none" rtlCol="0">
              <a:spAutoFit/>
            </a:bodyPr>
            <a:lstStyle/>
            <a:p>
              <a:r>
                <a:rPr lang="en-US" sz="1600" b="0" dirty="0">
                  <a:solidFill>
                    <a:srgbClr val="FF0000"/>
                  </a:solidFill>
                  <a:latin typeface="Helvetica"/>
                  <a:cs typeface="Helvetica"/>
                </a:rPr>
                <a:t>p</a:t>
              </a:r>
              <a:r>
                <a:rPr lang="en-US" sz="1600" b="0" dirty="0" smtClean="0">
                  <a:solidFill>
                    <a:srgbClr val="FF0000"/>
                  </a:solidFill>
                  <a:latin typeface="Helvetica"/>
                  <a:cs typeface="Helvetica"/>
                </a:rPr>
                <a:t>ut(K14, V14)</a:t>
              </a:r>
            </a:p>
          </p:txBody>
        </p:sp>
      </p:grpSp>
      <p:grpSp>
        <p:nvGrpSpPr>
          <p:cNvPr id="33" name="Group 32"/>
          <p:cNvGrpSpPr/>
          <p:nvPr/>
        </p:nvGrpSpPr>
        <p:grpSpPr>
          <a:xfrm>
            <a:off x="1981200" y="2819400"/>
            <a:ext cx="1752600" cy="1648295"/>
            <a:chOff x="2057400" y="2819400"/>
            <a:chExt cx="1752600" cy="1648295"/>
          </a:xfrm>
        </p:grpSpPr>
        <p:cxnSp>
          <p:nvCxnSpPr>
            <p:cNvPr id="113" name="Straight Arrow Connector 112"/>
            <p:cNvCxnSpPr/>
            <p:nvPr/>
          </p:nvCxnSpPr>
          <p:spPr bwMode="auto">
            <a:xfrm flipH="1">
              <a:off x="2057400" y="2819400"/>
              <a:ext cx="1752600" cy="164829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sp>
          <p:nvSpPr>
            <p:cNvPr id="117" name="TextBox 116"/>
            <p:cNvSpPr txBox="1"/>
            <p:nvPr/>
          </p:nvSpPr>
          <p:spPr>
            <a:xfrm rot="19079691">
              <a:off x="2397563" y="3512263"/>
              <a:ext cx="606556" cy="338554"/>
            </a:xfrm>
            <a:prstGeom prst="rect">
              <a:avLst/>
            </a:prstGeom>
            <a:noFill/>
          </p:spPr>
          <p:txBody>
            <a:bodyPr wrap="none" rtlCol="0">
              <a:spAutoFit/>
            </a:bodyPr>
            <a:lstStyle/>
            <a:p>
              <a:r>
                <a:rPr lang="en-US" sz="1600" b="0" dirty="0" smtClean="0">
                  <a:solidFill>
                    <a:srgbClr val="FF0000"/>
                  </a:solidFill>
                  <a:latin typeface="Helvetica"/>
                  <a:cs typeface="Helvetica"/>
                </a:rPr>
                <a:t>ACK</a:t>
              </a:r>
            </a:p>
          </p:txBody>
        </p:sp>
      </p:grpSp>
      <p:grpSp>
        <p:nvGrpSpPr>
          <p:cNvPr id="36" name="Group 35"/>
          <p:cNvGrpSpPr/>
          <p:nvPr/>
        </p:nvGrpSpPr>
        <p:grpSpPr>
          <a:xfrm>
            <a:off x="5638800" y="2784893"/>
            <a:ext cx="838200" cy="1682798"/>
            <a:chOff x="5638800" y="2784893"/>
            <a:chExt cx="838200" cy="1682798"/>
          </a:xfrm>
        </p:grpSpPr>
        <p:cxnSp>
          <p:nvCxnSpPr>
            <p:cNvPr id="123" name="Straight Arrow Connector 122"/>
            <p:cNvCxnSpPr/>
            <p:nvPr/>
          </p:nvCxnSpPr>
          <p:spPr bwMode="auto">
            <a:xfrm>
              <a:off x="5638800" y="2819400"/>
              <a:ext cx="838200" cy="1648291"/>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25" name="TextBox 124"/>
            <p:cNvSpPr txBox="1"/>
            <p:nvPr/>
          </p:nvSpPr>
          <p:spPr>
            <a:xfrm rot="3841361">
              <a:off x="5433896" y="3380183"/>
              <a:ext cx="1507744" cy="317163"/>
            </a:xfrm>
            <a:prstGeom prst="rect">
              <a:avLst/>
            </a:prstGeom>
            <a:noFill/>
          </p:spPr>
          <p:txBody>
            <a:bodyPr wrap="none" rtlCol="0">
              <a:spAutoFit/>
            </a:bodyPr>
            <a:lstStyle/>
            <a:p>
              <a:r>
                <a:rPr lang="en-US" sz="1600" b="0" dirty="0">
                  <a:solidFill>
                    <a:srgbClr val="FF0000"/>
                  </a:solidFill>
                  <a:latin typeface="Helvetica"/>
                  <a:cs typeface="Helvetica"/>
                </a:rPr>
                <a:t>p</a:t>
              </a:r>
              <a:r>
                <a:rPr lang="en-US" sz="1600" b="0" dirty="0" smtClean="0">
                  <a:solidFill>
                    <a:srgbClr val="FF0000"/>
                  </a:solidFill>
                  <a:latin typeface="Helvetica"/>
                  <a:cs typeface="Helvetica"/>
                </a:rPr>
                <a:t>ut(K14, V14)</a:t>
              </a:r>
            </a:p>
          </p:txBody>
        </p:sp>
      </p:grpSp>
      <p:grpSp>
        <p:nvGrpSpPr>
          <p:cNvPr id="34" name="Group 33"/>
          <p:cNvGrpSpPr/>
          <p:nvPr/>
        </p:nvGrpSpPr>
        <p:grpSpPr>
          <a:xfrm>
            <a:off x="4114800" y="2667001"/>
            <a:ext cx="317163" cy="1600199"/>
            <a:chOff x="4114800" y="2667001"/>
            <a:chExt cx="317163" cy="1600199"/>
          </a:xfrm>
        </p:grpSpPr>
        <p:cxnSp>
          <p:nvCxnSpPr>
            <p:cNvPr id="121" name="Straight Arrow Connector 120"/>
            <p:cNvCxnSpPr/>
            <p:nvPr/>
          </p:nvCxnSpPr>
          <p:spPr bwMode="auto">
            <a:xfrm>
              <a:off x="4419600" y="2819400"/>
              <a:ext cx="0" cy="14478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26" name="TextBox 125"/>
            <p:cNvSpPr txBox="1"/>
            <p:nvPr/>
          </p:nvSpPr>
          <p:spPr>
            <a:xfrm rot="16200000">
              <a:off x="3519510" y="3262291"/>
              <a:ext cx="1507744" cy="317163"/>
            </a:xfrm>
            <a:prstGeom prst="rect">
              <a:avLst/>
            </a:prstGeom>
            <a:noFill/>
          </p:spPr>
          <p:txBody>
            <a:bodyPr wrap="none" rtlCol="0">
              <a:spAutoFit/>
            </a:bodyPr>
            <a:lstStyle/>
            <a:p>
              <a:r>
                <a:rPr lang="en-US" sz="1600" b="0" dirty="0">
                  <a:solidFill>
                    <a:srgbClr val="FF0000"/>
                  </a:solidFill>
                  <a:latin typeface="Helvetica"/>
                  <a:cs typeface="Helvetica"/>
                </a:rPr>
                <a:t>p</a:t>
              </a:r>
              <a:r>
                <a:rPr lang="en-US" sz="1600" b="0" dirty="0" smtClean="0">
                  <a:solidFill>
                    <a:srgbClr val="FF0000"/>
                  </a:solidFill>
                  <a:latin typeface="Helvetica"/>
                  <a:cs typeface="Helvetica"/>
                </a:rPr>
                <a:t>ut(K14, V14)</a:t>
              </a:r>
            </a:p>
          </p:txBody>
        </p:sp>
      </p:grpSp>
      <p:grpSp>
        <p:nvGrpSpPr>
          <p:cNvPr id="37" name="Group 36"/>
          <p:cNvGrpSpPr/>
          <p:nvPr/>
        </p:nvGrpSpPr>
        <p:grpSpPr>
          <a:xfrm>
            <a:off x="5181600" y="2819400"/>
            <a:ext cx="838200" cy="1648295"/>
            <a:chOff x="5181600" y="2819400"/>
            <a:chExt cx="838200" cy="1648295"/>
          </a:xfrm>
        </p:grpSpPr>
        <p:cxnSp>
          <p:nvCxnSpPr>
            <p:cNvPr id="124" name="Straight Arrow Connector 123"/>
            <p:cNvCxnSpPr/>
            <p:nvPr/>
          </p:nvCxnSpPr>
          <p:spPr bwMode="auto">
            <a:xfrm>
              <a:off x="5181600" y="2819400"/>
              <a:ext cx="838200" cy="164829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sp>
          <p:nvSpPr>
            <p:cNvPr id="128" name="TextBox 127"/>
            <p:cNvSpPr txBox="1"/>
            <p:nvPr/>
          </p:nvSpPr>
          <p:spPr>
            <a:xfrm rot="3824197">
              <a:off x="5469125" y="3377999"/>
              <a:ext cx="606556" cy="338554"/>
            </a:xfrm>
            <a:prstGeom prst="rect">
              <a:avLst/>
            </a:prstGeom>
            <a:noFill/>
          </p:spPr>
          <p:txBody>
            <a:bodyPr wrap="none" rtlCol="0">
              <a:spAutoFit/>
            </a:bodyPr>
            <a:lstStyle/>
            <a:p>
              <a:r>
                <a:rPr lang="en-US" sz="1600" b="0" dirty="0" smtClean="0">
                  <a:solidFill>
                    <a:srgbClr val="FF0000"/>
                  </a:solidFill>
                  <a:latin typeface="Helvetica"/>
                  <a:cs typeface="Helvetica"/>
                </a:rPr>
                <a:t>ACK</a:t>
              </a:r>
            </a:p>
          </p:txBody>
        </p:sp>
      </p:grpSp>
      <p:pic>
        <p:nvPicPr>
          <p:cNvPr id="129" name="Picture 128"/>
          <p:cNvPicPr>
            <a:picLocks noChangeAspect="1"/>
          </p:cNvPicPr>
          <p:nvPr/>
        </p:nvPicPr>
        <p:blipFill>
          <a:blip r:embed="rId2"/>
          <a:stretch>
            <a:fillRect/>
          </a:stretch>
        </p:blipFill>
        <p:spPr>
          <a:xfrm>
            <a:off x="4114800" y="2057400"/>
            <a:ext cx="685800" cy="685800"/>
          </a:xfrm>
          <a:prstGeom prst="rect">
            <a:avLst/>
          </a:prstGeom>
        </p:spPr>
      </p:pic>
      <p:grpSp>
        <p:nvGrpSpPr>
          <p:cNvPr id="131" name="Group 130"/>
          <p:cNvGrpSpPr/>
          <p:nvPr/>
        </p:nvGrpSpPr>
        <p:grpSpPr>
          <a:xfrm>
            <a:off x="4267200" y="4191000"/>
            <a:ext cx="304800" cy="304800"/>
            <a:chOff x="7391400" y="3581400"/>
            <a:chExt cx="304800" cy="304800"/>
          </a:xfrm>
        </p:grpSpPr>
        <p:cxnSp>
          <p:nvCxnSpPr>
            <p:cNvPr id="42" name="Straight Connector 41"/>
            <p:cNvCxnSpPr/>
            <p:nvPr/>
          </p:nvCxnSpPr>
          <p:spPr bwMode="auto">
            <a:xfrm flipH="1">
              <a:off x="7391400" y="3581400"/>
              <a:ext cx="304800" cy="304800"/>
            </a:xfrm>
            <a:prstGeom prst="line">
              <a:avLst/>
            </a:prstGeom>
            <a:solidFill>
              <a:schemeClr val="bg1"/>
            </a:solidFill>
            <a:ln w="38100" cap="flat" cmpd="sng" algn="ctr">
              <a:solidFill>
                <a:srgbClr val="FF0000"/>
              </a:solidFill>
              <a:prstDash val="solid"/>
              <a:round/>
              <a:headEnd type="none" w="med" len="med"/>
              <a:tailEnd type="none"/>
            </a:ln>
            <a:effectLst/>
          </p:spPr>
        </p:cxnSp>
        <p:cxnSp>
          <p:nvCxnSpPr>
            <p:cNvPr id="130" name="Straight Connector 129"/>
            <p:cNvCxnSpPr/>
            <p:nvPr/>
          </p:nvCxnSpPr>
          <p:spPr bwMode="auto">
            <a:xfrm flipH="1" flipV="1">
              <a:off x="7391400" y="3581400"/>
              <a:ext cx="304800" cy="304800"/>
            </a:xfrm>
            <a:prstGeom prst="line">
              <a:avLst/>
            </a:prstGeom>
            <a:solidFill>
              <a:schemeClr val="bg1"/>
            </a:solidFill>
            <a:ln w="38100" cap="flat" cmpd="sng" algn="ctr">
              <a:solidFill>
                <a:srgbClr val="FF0000"/>
              </a:solidFill>
              <a:prstDash val="solid"/>
              <a:round/>
              <a:headEnd type="none" w="med" len="med"/>
              <a:tailEnd type="none"/>
            </a:ln>
            <a:effectLst/>
          </p:spPr>
        </p:cxnSp>
      </p:grpSp>
    </p:spTree>
    <p:extLst>
      <p:ext uri="{BB962C8B-B14F-4D97-AF65-F5344CB8AC3E}">
        <p14:creationId xmlns:p14="http://schemas.microsoft.com/office/powerpoint/2010/main" val="2672534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up)">
                                      <p:cBhvr>
                                        <p:cTn id="10" dur="500"/>
                                        <p:tgtEl>
                                          <p:spTgt spid="34"/>
                                        </p:tgtEl>
                                      </p:cBhvr>
                                    </p:animEffect>
                                  </p:childTnLst>
                                </p:cTn>
                              </p:par>
                              <p:par>
                                <p:cTn id="11" presetID="22" presetClass="entr" presetSubtype="1"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up)">
                                      <p:cBhvr>
                                        <p:cTn id="17" dur="500"/>
                                        <p:tgtEl>
                                          <p:spTgt spid="100"/>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500"/>
                                        <p:tgtEl>
                                          <p:spTgt spid="37"/>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3428" name="Rectangle 36"/>
          <p:cNvSpPr>
            <a:spLocks noGrp="1" noChangeArrowheads="1"/>
          </p:cNvSpPr>
          <p:nvPr>
            <p:ph type="body" idx="1"/>
          </p:nvPr>
        </p:nvSpPr>
        <p:spPr>
          <a:xfrm>
            <a:off x="-12700" y="685800"/>
            <a:ext cx="9042400" cy="6084888"/>
          </a:xfrm>
        </p:spPr>
        <p:txBody>
          <a:bodyPr/>
          <a:lstStyle/>
          <a:p>
            <a:pPr>
              <a:lnSpc>
                <a:spcPct val="80000"/>
              </a:lnSpc>
              <a:spcBef>
                <a:spcPct val="0"/>
              </a:spcBef>
              <a:tabLst>
                <a:tab pos="801688" algn="l"/>
              </a:tabLst>
            </a:pPr>
            <a:r>
              <a:rPr lang="en-US" altLang="ko-KR" dirty="0">
                <a:solidFill>
                  <a:schemeClr val="hlink"/>
                </a:solidFill>
                <a:ea typeface="굴림" panose="020B0600000101010101" pitchFamily="34" charset="-127"/>
              </a:rPr>
              <a:t>Windowing protocol (not quite TCP):</a:t>
            </a:r>
          </a:p>
          <a:p>
            <a:pPr lvl="1">
              <a:lnSpc>
                <a:spcPct val="80000"/>
              </a:lnSpc>
              <a:spcBef>
                <a:spcPct val="0"/>
              </a:spcBef>
              <a:tabLst>
                <a:tab pos="801688" algn="l"/>
              </a:tabLst>
            </a:pPr>
            <a:r>
              <a:rPr lang="en-US" altLang="ko-KR" dirty="0">
                <a:ea typeface="굴림" panose="020B0600000101010101" pitchFamily="34" charset="-127"/>
              </a:rPr>
              <a:t>Send up to N packets without </a:t>
            </a:r>
            <a:r>
              <a:rPr lang="en-US" altLang="ko-KR" dirty="0" err="1">
                <a:ea typeface="굴림" panose="020B0600000101010101" pitchFamily="34" charset="-127"/>
              </a:rPr>
              <a:t>ack</a:t>
            </a:r>
            <a:endParaRPr lang="en-US" altLang="ko-KR" dirty="0">
              <a:ea typeface="굴림" panose="020B0600000101010101" pitchFamily="34" charset="-127"/>
            </a:endParaRPr>
          </a:p>
          <a:p>
            <a:pPr lvl="2">
              <a:lnSpc>
                <a:spcPct val="80000"/>
              </a:lnSpc>
              <a:spcBef>
                <a:spcPct val="0"/>
              </a:spcBef>
              <a:tabLst>
                <a:tab pos="801688" algn="l"/>
              </a:tabLst>
            </a:pPr>
            <a:r>
              <a:rPr lang="en-US" altLang="ko-KR" dirty="0">
                <a:ea typeface="굴림" panose="020B0600000101010101" pitchFamily="34" charset="-127"/>
              </a:rPr>
              <a:t>Allows pipelining of packets</a:t>
            </a:r>
          </a:p>
          <a:p>
            <a:pPr lvl="2">
              <a:lnSpc>
                <a:spcPct val="80000"/>
              </a:lnSpc>
              <a:spcBef>
                <a:spcPct val="0"/>
              </a:spcBef>
              <a:tabLst>
                <a:tab pos="801688" algn="l"/>
              </a:tabLst>
            </a:pPr>
            <a:r>
              <a:rPr lang="en-US" altLang="ko-KR" dirty="0">
                <a:ea typeface="굴림" panose="020B0600000101010101" pitchFamily="34" charset="-127"/>
              </a:rPr>
              <a:t>Window size (N) &lt; queue at destination</a:t>
            </a:r>
          </a:p>
          <a:p>
            <a:pPr lvl="1">
              <a:lnSpc>
                <a:spcPct val="80000"/>
              </a:lnSpc>
              <a:spcBef>
                <a:spcPct val="0"/>
              </a:spcBef>
              <a:tabLst>
                <a:tab pos="801688" algn="l"/>
              </a:tabLst>
            </a:pPr>
            <a:r>
              <a:rPr lang="en-US" altLang="ko-KR" dirty="0">
                <a:ea typeface="굴림" panose="020B0600000101010101" pitchFamily="34" charset="-127"/>
              </a:rPr>
              <a:t>Each packet has sequence number</a:t>
            </a:r>
          </a:p>
          <a:p>
            <a:pPr lvl="2">
              <a:lnSpc>
                <a:spcPct val="80000"/>
              </a:lnSpc>
              <a:spcBef>
                <a:spcPct val="0"/>
              </a:spcBef>
              <a:tabLst>
                <a:tab pos="801688" algn="l"/>
              </a:tabLst>
            </a:pPr>
            <a:r>
              <a:rPr lang="en-US" altLang="ko-KR" dirty="0">
                <a:ea typeface="굴림" panose="020B0600000101010101" pitchFamily="34" charset="-127"/>
              </a:rPr>
              <a:t>Receiver acknowledges each packet</a:t>
            </a:r>
          </a:p>
          <a:p>
            <a:pPr lvl="2">
              <a:lnSpc>
                <a:spcPct val="80000"/>
              </a:lnSpc>
              <a:spcBef>
                <a:spcPct val="0"/>
              </a:spcBef>
              <a:tabLst>
                <a:tab pos="801688" algn="l"/>
              </a:tabLst>
            </a:pPr>
            <a:r>
              <a:rPr lang="en-US" altLang="ko-KR" dirty="0">
                <a:ea typeface="굴림" panose="020B0600000101010101" pitchFamily="34" charset="-127"/>
              </a:rPr>
              <a:t>ACK says “received all packets up</a:t>
            </a:r>
            <a:br>
              <a:rPr lang="en-US" altLang="ko-KR" dirty="0">
                <a:ea typeface="굴림" panose="020B0600000101010101" pitchFamily="34" charset="-127"/>
              </a:rPr>
            </a:br>
            <a:r>
              <a:rPr lang="en-US" altLang="ko-KR" dirty="0">
                <a:ea typeface="굴림" panose="020B0600000101010101" pitchFamily="34" charset="-127"/>
              </a:rPr>
              <a:t>to sequence number X”/send more</a:t>
            </a:r>
          </a:p>
          <a:p>
            <a:pPr>
              <a:lnSpc>
                <a:spcPct val="80000"/>
              </a:lnSpc>
              <a:spcBef>
                <a:spcPct val="0"/>
              </a:spcBef>
              <a:tabLst>
                <a:tab pos="801688" algn="l"/>
              </a:tabLst>
            </a:pPr>
            <a:r>
              <a:rPr lang="en-US" altLang="ko-KR" dirty="0">
                <a:ea typeface="굴림" panose="020B0600000101010101" pitchFamily="34" charset="-127"/>
              </a:rPr>
              <a:t>ACKs serve dual purpose: </a:t>
            </a:r>
          </a:p>
          <a:p>
            <a:pPr lvl="1">
              <a:lnSpc>
                <a:spcPct val="80000"/>
              </a:lnSpc>
              <a:spcBef>
                <a:spcPct val="0"/>
              </a:spcBef>
              <a:tabLst>
                <a:tab pos="801688" algn="l"/>
              </a:tabLst>
            </a:pPr>
            <a:r>
              <a:rPr lang="en-US" altLang="ko-KR" dirty="0">
                <a:ea typeface="굴림" panose="020B0600000101010101" pitchFamily="34" charset="-127"/>
              </a:rPr>
              <a:t>Reliability: Confirming packet received</a:t>
            </a:r>
          </a:p>
          <a:p>
            <a:pPr lvl="1">
              <a:lnSpc>
                <a:spcPct val="80000"/>
              </a:lnSpc>
              <a:spcBef>
                <a:spcPct val="0"/>
              </a:spcBef>
              <a:tabLst>
                <a:tab pos="801688" algn="l"/>
              </a:tabLst>
            </a:pPr>
            <a:r>
              <a:rPr lang="en-US" altLang="ko-KR" dirty="0">
                <a:ea typeface="굴림" panose="020B0600000101010101" pitchFamily="34" charset="-127"/>
              </a:rPr>
              <a:t>Ordering: Packets can be reordered</a:t>
            </a:r>
            <a:br>
              <a:rPr lang="en-US" altLang="ko-KR" dirty="0">
                <a:ea typeface="굴림" panose="020B0600000101010101" pitchFamily="34" charset="-127"/>
              </a:rPr>
            </a:br>
            <a:r>
              <a:rPr lang="en-US" altLang="ko-KR" dirty="0">
                <a:ea typeface="굴림" panose="020B0600000101010101" pitchFamily="34" charset="-127"/>
              </a:rPr>
              <a:t>at destination</a:t>
            </a:r>
          </a:p>
          <a:p>
            <a:pPr>
              <a:lnSpc>
                <a:spcPct val="80000"/>
              </a:lnSpc>
              <a:spcBef>
                <a:spcPct val="0"/>
              </a:spcBef>
              <a:tabLst>
                <a:tab pos="801688" algn="l"/>
              </a:tabLst>
            </a:pPr>
            <a:r>
              <a:rPr lang="en-US" altLang="ko-KR" dirty="0">
                <a:ea typeface="굴림" panose="020B0600000101010101" pitchFamily="34" charset="-127"/>
              </a:rPr>
              <a:t>What if packet gets garbled/dropped?  </a:t>
            </a:r>
          </a:p>
          <a:p>
            <a:pPr lvl="1">
              <a:lnSpc>
                <a:spcPct val="80000"/>
              </a:lnSpc>
              <a:spcBef>
                <a:spcPct val="0"/>
              </a:spcBef>
              <a:tabLst>
                <a:tab pos="801688" algn="l"/>
              </a:tabLst>
            </a:pPr>
            <a:r>
              <a:rPr lang="en-US" altLang="ko-KR" dirty="0">
                <a:ea typeface="굴림" panose="020B0600000101010101" pitchFamily="34" charset="-127"/>
              </a:rPr>
              <a:t>Sender will timeout waiting for ACK packet</a:t>
            </a:r>
          </a:p>
          <a:p>
            <a:pPr lvl="2">
              <a:lnSpc>
                <a:spcPct val="80000"/>
              </a:lnSpc>
              <a:spcBef>
                <a:spcPct val="0"/>
              </a:spcBef>
              <a:tabLst>
                <a:tab pos="801688" algn="l"/>
              </a:tabLst>
            </a:pPr>
            <a:r>
              <a:rPr lang="en-US" altLang="ko-KR" dirty="0">
                <a:ea typeface="굴림" panose="020B0600000101010101" pitchFamily="34" charset="-127"/>
              </a:rPr>
              <a:t>Resend missing packets </a:t>
            </a:r>
            <a:r>
              <a:rPr lang="en-US" altLang="ko-KR" dirty="0">
                <a:ea typeface="굴림" panose="020B0600000101010101" pitchFamily="34" charset="-127"/>
                <a:sym typeface="Symbol" panose="05050102010706020507" pitchFamily="18" charset="2"/>
              </a:rPr>
              <a:t> </a:t>
            </a:r>
            <a:r>
              <a:rPr lang="en-US" altLang="ko-KR" dirty="0">
                <a:ea typeface="굴림" panose="020B0600000101010101" pitchFamily="34" charset="-127"/>
              </a:rPr>
              <a:t>Receiver gets packets out of order!</a:t>
            </a:r>
          </a:p>
          <a:p>
            <a:pPr lvl="1">
              <a:lnSpc>
                <a:spcPct val="80000"/>
              </a:lnSpc>
              <a:spcBef>
                <a:spcPct val="0"/>
              </a:spcBef>
              <a:tabLst>
                <a:tab pos="801688" algn="l"/>
              </a:tabLst>
            </a:pPr>
            <a:r>
              <a:rPr lang="en-US" altLang="ko-KR" dirty="0">
                <a:ea typeface="굴림" panose="020B0600000101010101" pitchFamily="34" charset="-127"/>
              </a:rPr>
              <a:t>Should receiver discard packets that arrive out of order?  </a:t>
            </a:r>
          </a:p>
          <a:p>
            <a:pPr lvl="2">
              <a:lnSpc>
                <a:spcPct val="80000"/>
              </a:lnSpc>
              <a:spcBef>
                <a:spcPct val="0"/>
              </a:spcBef>
              <a:tabLst>
                <a:tab pos="801688" algn="l"/>
              </a:tabLst>
            </a:pPr>
            <a:r>
              <a:rPr lang="en-US" altLang="ko-KR" dirty="0">
                <a:ea typeface="굴림" panose="020B0600000101010101" pitchFamily="34" charset="-127"/>
              </a:rPr>
              <a:t>Simple, but poor performance</a:t>
            </a:r>
          </a:p>
          <a:p>
            <a:pPr lvl="1">
              <a:lnSpc>
                <a:spcPct val="80000"/>
              </a:lnSpc>
              <a:spcBef>
                <a:spcPct val="0"/>
              </a:spcBef>
              <a:tabLst>
                <a:tab pos="801688" algn="l"/>
              </a:tabLst>
            </a:pPr>
            <a:r>
              <a:rPr lang="en-US" altLang="ko-KR" dirty="0">
                <a:ea typeface="굴림" panose="020B0600000101010101" pitchFamily="34" charset="-127"/>
              </a:rPr>
              <a:t>Alternative: Keep copy until sender fills in missing pieces? </a:t>
            </a:r>
          </a:p>
          <a:p>
            <a:pPr lvl="2">
              <a:lnSpc>
                <a:spcPct val="80000"/>
              </a:lnSpc>
              <a:spcBef>
                <a:spcPct val="0"/>
              </a:spcBef>
              <a:tabLst>
                <a:tab pos="801688" algn="l"/>
              </a:tabLst>
            </a:pPr>
            <a:r>
              <a:rPr lang="en-US" altLang="ko-KR" dirty="0">
                <a:ea typeface="굴림" panose="020B0600000101010101" pitchFamily="34" charset="-127"/>
              </a:rPr>
              <a:t>Reduces # of retransmits, but more complex</a:t>
            </a:r>
          </a:p>
          <a:p>
            <a:pPr>
              <a:lnSpc>
                <a:spcPct val="80000"/>
              </a:lnSpc>
              <a:spcBef>
                <a:spcPct val="0"/>
              </a:spcBef>
              <a:tabLst>
                <a:tab pos="801688" algn="l"/>
              </a:tabLst>
            </a:pPr>
            <a:r>
              <a:rPr lang="en-US" altLang="ko-KR" dirty="0">
                <a:ea typeface="굴림" panose="020B0600000101010101" pitchFamily="34" charset="-127"/>
              </a:rPr>
              <a:t>What if ACK gets garbled/dropped?  </a:t>
            </a:r>
          </a:p>
          <a:p>
            <a:pPr lvl="1">
              <a:lnSpc>
                <a:spcPct val="80000"/>
              </a:lnSpc>
              <a:spcBef>
                <a:spcPct val="0"/>
              </a:spcBef>
              <a:tabLst>
                <a:tab pos="801688" algn="l"/>
              </a:tabLst>
            </a:pPr>
            <a:r>
              <a:rPr lang="en-US" altLang="ko-KR" dirty="0">
                <a:ea typeface="굴림" panose="020B0600000101010101" pitchFamily="34" charset="-127"/>
              </a:rPr>
              <a:t>Timeout and resend just the un-acknowledged packets</a:t>
            </a:r>
          </a:p>
          <a:p>
            <a:pPr lvl="1">
              <a:lnSpc>
                <a:spcPct val="80000"/>
              </a:lnSpc>
              <a:spcBef>
                <a:spcPct val="0"/>
              </a:spcBef>
              <a:tabLst>
                <a:tab pos="801688" algn="l"/>
              </a:tabLst>
            </a:pPr>
            <a:endParaRPr lang="en-US" altLang="ko-KR" dirty="0">
              <a:ea typeface="굴림" panose="020B0600000101010101" pitchFamily="34" charset="-127"/>
            </a:endParaRPr>
          </a:p>
        </p:txBody>
      </p:sp>
      <p:grpSp>
        <p:nvGrpSpPr>
          <p:cNvPr id="1083394" name="Group 2"/>
          <p:cNvGrpSpPr>
            <a:grpSpLocks/>
          </p:cNvGrpSpPr>
          <p:nvPr/>
        </p:nvGrpSpPr>
        <p:grpSpPr bwMode="auto">
          <a:xfrm>
            <a:off x="5967413" y="609601"/>
            <a:ext cx="3127375" cy="3452813"/>
            <a:chOff x="3755" y="369"/>
            <a:chExt cx="1970" cy="2175"/>
          </a:xfrm>
        </p:grpSpPr>
        <p:sp>
          <p:nvSpPr>
            <p:cNvPr id="8225" name="Rectangle 3"/>
            <p:cNvSpPr>
              <a:spLocks noChangeArrowheads="1"/>
            </p:cNvSpPr>
            <p:nvPr/>
          </p:nvSpPr>
          <p:spPr bwMode="auto">
            <a:xfrm>
              <a:off x="3755" y="437"/>
              <a:ext cx="1970" cy="2107"/>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ko-KR" sz="2400" b="0" dirty="0">
                <a:latin typeface="Gill Sans" charset="0"/>
                <a:ea typeface="Gill Sans" charset="0"/>
                <a:cs typeface="Gill Sans" charset="0"/>
              </a:endParaRPr>
            </a:p>
          </p:txBody>
        </p:sp>
        <p:sp>
          <p:nvSpPr>
            <p:cNvPr id="8226" name="Rectangle 4" descr="Wide downward diagonal"/>
            <p:cNvSpPr>
              <a:spLocks noChangeArrowheads="1"/>
            </p:cNvSpPr>
            <p:nvPr/>
          </p:nvSpPr>
          <p:spPr bwMode="auto">
            <a:xfrm>
              <a:off x="4581" y="460"/>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8227" name="Text Box 5"/>
            <p:cNvSpPr txBox="1">
              <a:spLocks noChangeArrowheads="1"/>
            </p:cNvSpPr>
            <p:nvPr/>
          </p:nvSpPr>
          <p:spPr bwMode="auto">
            <a:xfrm>
              <a:off x="5481" y="369"/>
              <a:ext cx="242"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8228" name="Text Box 6"/>
            <p:cNvSpPr txBox="1">
              <a:spLocks noChangeArrowheads="1"/>
            </p:cNvSpPr>
            <p:nvPr/>
          </p:nvSpPr>
          <p:spPr bwMode="auto">
            <a:xfrm>
              <a:off x="4320" y="369"/>
              <a:ext cx="26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grpSp>
        <p:nvGrpSpPr>
          <p:cNvPr id="1083399" name="Group 7"/>
          <p:cNvGrpSpPr>
            <a:grpSpLocks/>
          </p:cNvGrpSpPr>
          <p:nvPr/>
        </p:nvGrpSpPr>
        <p:grpSpPr bwMode="auto">
          <a:xfrm>
            <a:off x="7246938" y="1085850"/>
            <a:ext cx="1522412" cy="1347788"/>
            <a:chOff x="4565" y="684"/>
            <a:chExt cx="959" cy="849"/>
          </a:xfrm>
        </p:grpSpPr>
        <p:sp>
          <p:nvSpPr>
            <p:cNvPr id="8220" name="Line 8"/>
            <p:cNvSpPr>
              <a:spLocks noChangeShapeType="1"/>
            </p:cNvSpPr>
            <p:nvPr/>
          </p:nvSpPr>
          <p:spPr bwMode="auto">
            <a:xfrm>
              <a:off x="4565" y="780"/>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1" name="Line 9"/>
            <p:cNvSpPr>
              <a:spLocks noChangeShapeType="1"/>
            </p:cNvSpPr>
            <p:nvPr/>
          </p:nvSpPr>
          <p:spPr bwMode="auto">
            <a:xfrm>
              <a:off x="4565" y="684"/>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2" name="Line 10"/>
            <p:cNvSpPr>
              <a:spLocks noChangeShapeType="1"/>
            </p:cNvSpPr>
            <p:nvPr/>
          </p:nvSpPr>
          <p:spPr bwMode="auto">
            <a:xfrm>
              <a:off x="4565" y="876"/>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3" name="Line 11"/>
            <p:cNvSpPr>
              <a:spLocks noChangeShapeType="1"/>
            </p:cNvSpPr>
            <p:nvPr/>
          </p:nvSpPr>
          <p:spPr bwMode="auto">
            <a:xfrm>
              <a:off x="4565" y="972"/>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4" name="Line 12"/>
            <p:cNvSpPr>
              <a:spLocks noChangeShapeType="1"/>
            </p:cNvSpPr>
            <p:nvPr/>
          </p:nvSpPr>
          <p:spPr bwMode="auto">
            <a:xfrm>
              <a:off x="4565" y="1068"/>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8196" name="Rectangle 13"/>
          <p:cNvSpPr>
            <a:spLocks noGrp="1" noChangeArrowheads="1"/>
          </p:cNvSpPr>
          <p:nvPr>
            <p:ph type="title"/>
          </p:nvPr>
        </p:nvSpPr>
        <p:spPr>
          <a:xfrm>
            <a:off x="0" y="152400"/>
            <a:ext cx="9144000" cy="533400"/>
          </a:xfrm>
        </p:spPr>
        <p:txBody>
          <a:bodyPr/>
          <a:lstStyle/>
          <a:p>
            <a:r>
              <a:rPr lang="en-US" altLang="ko-KR" sz="2800" dirty="0">
                <a:ea typeface="굴림" panose="020B0600000101010101" pitchFamily="34" charset="-127"/>
              </a:rPr>
              <a:t>Better Messaging: Window-based Acknowledgements</a:t>
            </a:r>
          </a:p>
        </p:txBody>
      </p:sp>
      <p:grpSp>
        <p:nvGrpSpPr>
          <p:cNvPr id="1083406" name="Group 14"/>
          <p:cNvGrpSpPr>
            <a:grpSpLocks/>
          </p:cNvGrpSpPr>
          <p:nvPr/>
        </p:nvGrpSpPr>
        <p:grpSpPr bwMode="auto">
          <a:xfrm>
            <a:off x="7245350" y="2633663"/>
            <a:ext cx="1522413" cy="1347787"/>
            <a:chOff x="4564" y="1659"/>
            <a:chExt cx="959" cy="849"/>
          </a:xfrm>
        </p:grpSpPr>
        <p:sp>
          <p:nvSpPr>
            <p:cNvPr id="8215" name="Line 15"/>
            <p:cNvSpPr>
              <a:spLocks noChangeShapeType="1"/>
            </p:cNvSpPr>
            <p:nvPr/>
          </p:nvSpPr>
          <p:spPr bwMode="auto">
            <a:xfrm>
              <a:off x="4564" y="1659"/>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6" name="Line 16"/>
            <p:cNvSpPr>
              <a:spLocks noChangeShapeType="1"/>
            </p:cNvSpPr>
            <p:nvPr/>
          </p:nvSpPr>
          <p:spPr bwMode="auto">
            <a:xfrm>
              <a:off x="4564" y="1755"/>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7" name="Line 17"/>
            <p:cNvSpPr>
              <a:spLocks noChangeShapeType="1"/>
            </p:cNvSpPr>
            <p:nvPr/>
          </p:nvSpPr>
          <p:spPr bwMode="auto">
            <a:xfrm>
              <a:off x="4564" y="1851"/>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8" name="Line 18"/>
            <p:cNvSpPr>
              <a:spLocks noChangeShapeType="1"/>
            </p:cNvSpPr>
            <p:nvPr/>
          </p:nvSpPr>
          <p:spPr bwMode="auto">
            <a:xfrm>
              <a:off x="4564" y="1947"/>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9" name="Line 19"/>
            <p:cNvSpPr>
              <a:spLocks noChangeShapeType="1"/>
            </p:cNvSpPr>
            <p:nvPr/>
          </p:nvSpPr>
          <p:spPr bwMode="auto">
            <a:xfrm>
              <a:off x="4564" y="2043"/>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1083412" name="Group 20"/>
          <p:cNvGrpSpPr>
            <a:grpSpLocks/>
          </p:cNvGrpSpPr>
          <p:nvPr/>
        </p:nvGrpSpPr>
        <p:grpSpPr bwMode="auto">
          <a:xfrm>
            <a:off x="5943600" y="1079500"/>
            <a:ext cx="1193800" cy="609600"/>
            <a:chOff x="3744" y="680"/>
            <a:chExt cx="752" cy="384"/>
          </a:xfrm>
        </p:grpSpPr>
        <p:sp>
          <p:nvSpPr>
            <p:cNvPr id="8213" name="AutoShape 21"/>
            <p:cNvSpPr>
              <a:spLocks/>
            </p:cNvSpPr>
            <p:nvPr/>
          </p:nvSpPr>
          <p:spPr bwMode="auto">
            <a:xfrm>
              <a:off x="4256" y="680"/>
              <a:ext cx="240" cy="384"/>
            </a:xfrm>
            <a:prstGeom prst="leftBrace">
              <a:avLst>
                <a:gd name="adj1" fmla="val 13333"/>
                <a:gd name="adj2" fmla="val 50000"/>
              </a:avLst>
            </a:prstGeom>
            <a:noFill/>
            <a:ln w="38100">
              <a:solidFill>
                <a:schemeClr val="tx1"/>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8214" name="Text Box 22"/>
            <p:cNvSpPr txBox="1">
              <a:spLocks noChangeArrowheads="1"/>
            </p:cNvSpPr>
            <p:nvPr/>
          </p:nvSpPr>
          <p:spPr bwMode="auto">
            <a:xfrm>
              <a:off x="3744" y="768"/>
              <a:ext cx="490"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N=5</a:t>
              </a:r>
            </a:p>
          </p:txBody>
        </p:sp>
      </p:grpSp>
      <p:sp>
        <p:nvSpPr>
          <p:cNvPr id="1083415" name="Rectangle 23"/>
          <p:cNvSpPr>
            <a:spLocks noChangeArrowheads="1"/>
          </p:cNvSpPr>
          <p:nvPr/>
        </p:nvSpPr>
        <p:spPr bwMode="auto">
          <a:xfrm>
            <a:off x="8816975" y="1663700"/>
            <a:ext cx="228600" cy="83820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Queue</a:t>
            </a:r>
            <a:endParaRPr lang="en-US" altLang="ko-KR" sz="2400" b="0" dirty="0">
              <a:latin typeface="Gill Sans" charset="0"/>
              <a:ea typeface="Gill Sans" charset="0"/>
              <a:cs typeface="Gill Sans" charset="0"/>
            </a:endParaRPr>
          </a:p>
        </p:txBody>
      </p:sp>
      <p:grpSp>
        <p:nvGrpSpPr>
          <p:cNvPr id="1083416" name="Group 24"/>
          <p:cNvGrpSpPr>
            <a:grpSpLocks/>
          </p:cNvGrpSpPr>
          <p:nvPr/>
        </p:nvGrpSpPr>
        <p:grpSpPr bwMode="auto">
          <a:xfrm>
            <a:off x="7245350" y="1824038"/>
            <a:ext cx="1525588" cy="1423987"/>
            <a:chOff x="4564" y="1149"/>
            <a:chExt cx="961" cy="897"/>
          </a:xfrm>
        </p:grpSpPr>
        <p:sp>
          <p:nvSpPr>
            <p:cNvPr id="8208" name="Line 25"/>
            <p:cNvSpPr>
              <a:spLocks noChangeShapeType="1"/>
            </p:cNvSpPr>
            <p:nvPr/>
          </p:nvSpPr>
          <p:spPr bwMode="auto">
            <a:xfrm flipH="1">
              <a:off x="4564" y="1245"/>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09" name="Line 26"/>
            <p:cNvSpPr>
              <a:spLocks noChangeShapeType="1"/>
            </p:cNvSpPr>
            <p:nvPr/>
          </p:nvSpPr>
          <p:spPr bwMode="auto">
            <a:xfrm flipH="1">
              <a:off x="4564" y="1149"/>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0" name="Line 27"/>
            <p:cNvSpPr>
              <a:spLocks noChangeShapeType="1"/>
            </p:cNvSpPr>
            <p:nvPr/>
          </p:nvSpPr>
          <p:spPr bwMode="auto">
            <a:xfrm flipH="1">
              <a:off x="4564" y="1341"/>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1" name="Line 28"/>
            <p:cNvSpPr>
              <a:spLocks noChangeShapeType="1"/>
            </p:cNvSpPr>
            <p:nvPr/>
          </p:nvSpPr>
          <p:spPr bwMode="auto">
            <a:xfrm flipH="1">
              <a:off x="4564" y="1437"/>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2" name="Line 29"/>
            <p:cNvSpPr>
              <a:spLocks noChangeShapeType="1"/>
            </p:cNvSpPr>
            <p:nvPr/>
          </p:nvSpPr>
          <p:spPr bwMode="auto">
            <a:xfrm flipH="1">
              <a:off x="4564" y="1533"/>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1083422" name="Group 30"/>
          <p:cNvGrpSpPr>
            <a:grpSpLocks/>
          </p:cNvGrpSpPr>
          <p:nvPr/>
        </p:nvGrpSpPr>
        <p:grpSpPr bwMode="auto">
          <a:xfrm>
            <a:off x="7185019" y="2133602"/>
            <a:ext cx="1663698" cy="820739"/>
            <a:chOff x="4526" y="1344"/>
            <a:chExt cx="1048" cy="517"/>
          </a:xfrm>
        </p:grpSpPr>
        <p:sp>
          <p:nvSpPr>
            <p:cNvPr id="8206" name="Text Box 31"/>
            <p:cNvSpPr txBox="1">
              <a:spLocks noChangeArrowheads="1"/>
            </p:cNvSpPr>
            <p:nvPr/>
          </p:nvSpPr>
          <p:spPr bwMode="auto">
            <a:xfrm rot="19864414">
              <a:off x="4526" y="1344"/>
              <a:ext cx="562"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dirty="0">
                  <a:latin typeface="Gill Sans" charset="0"/>
                  <a:ea typeface="Gill Sans" charset="0"/>
                  <a:cs typeface="Gill Sans" charset="0"/>
                </a:rPr>
                <a:t>ACK#0</a:t>
              </a:r>
            </a:p>
          </p:txBody>
        </p:sp>
        <p:sp>
          <p:nvSpPr>
            <p:cNvPr id="8207" name="Text Box 32"/>
            <p:cNvSpPr txBox="1">
              <a:spLocks noChangeArrowheads="1"/>
            </p:cNvSpPr>
            <p:nvPr/>
          </p:nvSpPr>
          <p:spPr bwMode="auto">
            <a:xfrm rot="19902581">
              <a:off x="5015" y="1630"/>
              <a:ext cx="559"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dirty="0">
                  <a:latin typeface="Gill Sans" charset="0"/>
                  <a:ea typeface="Gill Sans" charset="0"/>
                  <a:cs typeface="Gill Sans" charset="0"/>
                </a:rPr>
                <a:t>ACK#4</a:t>
              </a:r>
            </a:p>
          </p:txBody>
        </p:sp>
      </p:grpSp>
      <p:grpSp>
        <p:nvGrpSpPr>
          <p:cNvPr id="1083425" name="Group 33"/>
          <p:cNvGrpSpPr>
            <a:grpSpLocks/>
          </p:cNvGrpSpPr>
          <p:nvPr/>
        </p:nvGrpSpPr>
        <p:grpSpPr bwMode="auto">
          <a:xfrm>
            <a:off x="7088191" y="1057276"/>
            <a:ext cx="1173163" cy="1068389"/>
            <a:chOff x="4465" y="666"/>
            <a:chExt cx="739" cy="673"/>
          </a:xfrm>
        </p:grpSpPr>
        <p:sp>
          <p:nvSpPr>
            <p:cNvPr id="8204" name="Text Box 34"/>
            <p:cNvSpPr txBox="1">
              <a:spLocks noChangeArrowheads="1"/>
            </p:cNvSpPr>
            <p:nvPr/>
          </p:nvSpPr>
          <p:spPr bwMode="auto">
            <a:xfrm rot="1502086">
              <a:off x="4740" y="666"/>
              <a:ext cx="464"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pkt#0</a:t>
              </a:r>
            </a:p>
          </p:txBody>
        </p:sp>
        <p:sp>
          <p:nvSpPr>
            <p:cNvPr id="8205" name="Text Box 35"/>
            <p:cNvSpPr txBox="1">
              <a:spLocks noChangeArrowheads="1"/>
            </p:cNvSpPr>
            <p:nvPr/>
          </p:nvSpPr>
          <p:spPr bwMode="auto">
            <a:xfrm rot="1693569">
              <a:off x="4465" y="1108"/>
              <a:ext cx="471"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pkt#4</a:t>
              </a:r>
            </a:p>
          </p:txBody>
        </p:sp>
      </p:grpSp>
    </p:spTree>
    <p:extLst>
      <p:ext uri="{BB962C8B-B14F-4D97-AF65-F5344CB8AC3E}">
        <p14:creationId xmlns:p14="http://schemas.microsoft.com/office/powerpoint/2010/main" val="27411737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3428">
                                            <p:txEl>
                                              <p:pRg st="0" end="0"/>
                                            </p:txEl>
                                          </p:spTgt>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083394"/>
                                        </p:tgtEl>
                                        <p:attrNameLst>
                                          <p:attrName>style.visibility</p:attrName>
                                        </p:attrNameLst>
                                      </p:cBhvr>
                                      <p:to>
                                        <p:strVal val="visible"/>
                                      </p:to>
                                    </p:set>
                                    <p:animEffect transition="in" filter="wipe(up)">
                                      <p:cBhvr>
                                        <p:cTn id="9" dur="500"/>
                                        <p:tgtEl>
                                          <p:spTgt spid="10833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342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83428">
                                            <p:txEl>
                                              <p:pRg st="2" end="2"/>
                                            </p:txEl>
                                          </p:spTgt>
                                        </p:tgtEl>
                                        <p:attrNameLst>
                                          <p:attrName>style.visibility</p:attrName>
                                        </p:attrNameLst>
                                      </p:cBhvr>
                                      <p:to>
                                        <p:strVal val="visible"/>
                                      </p:to>
                                    </p:set>
                                  </p:childTnLst>
                                </p:cTn>
                              </p:par>
                            </p:childTnLst>
                          </p:cTn>
                        </p:par>
                        <p:par>
                          <p:cTn id="16" fill="hold" nodeType="afterGroup">
                            <p:stCondLst>
                              <p:cond delay="0"/>
                            </p:stCondLst>
                            <p:childTnLst>
                              <p:par>
                                <p:cTn id="17" presetID="22" presetClass="entr" presetSubtype="8" fill="hold" nodeType="afterEffect">
                                  <p:stCondLst>
                                    <p:cond delay="0"/>
                                  </p:stCondLst>
                                  <p:childTnLst>
                                    <p:set>
                                      <p:cBhvr>
                                        <p:cTn id="18" dur="1" fill="hold">
                                          <p:stCondLst>
                                            <p:cond delay="0"/>
                                          </p:stCondLst>
                                        </p:cTn>
                                        <p:tgtEl>
                                          <p:spTgt spid="1083399"/>
                                        </p:tgtEl>
                                        <p:attrNameLst>
                                          <p:attrName>style.visibility</p:attrName>
                                        </p:attrNameLst>
                                      </p:cBhvr>
                                      <p:to>
                                        <p:strVal val="visible"/>
                                      </p:to>
                                    </p:set>
                                    <p:animEffect transition="in" filter="wipe(left)">
                                      <p:cBhvr>
                                        <p:cTn id="19" dur="500"/>
                                        <p:tgtEl>
                                          <p:spTgt spid="1083399"/>
                                        </p:tgtEl>
                                      </p:cBhvr>
                                    </p:animEffect>
                                  </p:childTnLst>
                                </p:cTn>
                              </p:par>
                            </p:childTnLst>
                          </p:cTn>
                        </p:par>
                        <p:par>
                          <p:cTn id="20" fill="hold" nodeType="afterGroup">
                            <p:stCondLst>
                              <p:cond delay="500"/>
                            </p:stCondLst>
                            <p:childTnLst>
                              <p:par>
                                <p:cTn id="21" presetID="17" presetClass="entr" presetSubtype="2" fill="hold" nodeType="afterEffect">
                                  <p:stCondLst>
                                    <p:cond delay="0"/>
                                  </p:stCondLst>
                                  <p:childTnLst>
                                    <p:set>
                                      <p:cBhvr>
                                        <p:cTn id="22" dur="1" fill="hold">
                                          <p:stCondLst>
                                            <p:cond delay="0"/>
                                          </p:stCondLst>
                                        </p:cTn>
                                        <p:tgtEl>
                                          <p:spTgt spid="1083412"/>
                                        </p:tgtEl>
                                        <p:attrNameLst>
                                          <p:attrName>style.visibility</p:attrName>
                                        </p:attrNameLst>
                                      </p:cBhvr>
                                      <p:to>
                                        <p:strVal val="visible"/>
                                      </p:to>
                                    </p:set>
                                    <p:anim calcmode="lin" valueType="num">
                                      <p:cBhvr>
                                        <p:cTn id="23" dur="500" fill="hold"/>
                                        <p:tgtEl>
                                          <p:spTgt spid="1083412"/>
                                        </p:tgtEl>
                                        <p:attrNameLst>
                                          <p:attrName>ppt_x</p:attrName>
                                        </p:attrNameLst>
                                      </p:cBhvr>
                                      <p:tavLst>
                                        <p:tav tm="0">
                                          <p:val>
                                            <p:strVal val="#ppt_x+#ppt_w/2"/>
                                          </p:val>
                                        </p:tav>
                                        <p:tav tm="100000">
                                          <p:val>
                                            <p:strVal val="#ppt_x"/>
                                          </p:val>
                                        </p:tav>
                                      </p:tavLst>
                                    </p:anim>
                                    <p:anim calcmode="lin" valueType="num">
                                      <p:cBhvr>
                                        <p:cTn id="24" dur="500" fill="hold"/>
                                        <p:tgtEl>
                                          <p:spTgt spid="1083412"/>
                                        </p:tgtEl>
                                        <p:attrNameLst>
                                          <p:attrName>ppt_y</p:attrName>
                                        </p:attrNameLst>
                                      </p:cBhvr>
                                      <p:tavLst>
                                        <p:tav tm="0">
                                          <p:val>
                                            <p:strVal val="#ppt_y"/>
                                          </p:val>
                                        </p:tav>
                                        <p:tav tm="100000">
                                          <p:val>
                                            <p:strVal val="#ppt_y"/>
                                          </p:val>
                                        </p:tav>
                                      </p:tavLst>
                                    </p:anim>
                                    <p:anim calcmode="lin" valueType="num">
                                      <p:cBhvr>
                                        <p:cTn id="25" dur="500" fill="hold"/>
                                        <p:tgtEl>
                                          <p:spTgt spid="1083412"/>
                                        </p:tgtEl>
                                        <p:attrNameLst>
                                          <p:attrName>ppt_w</p:attrName>
                                        </p:attrNameLst>
                                      </p:cBhvr>
                                      <p:tavLst>
                                        <p:tav tm="0">
                                          <p:val>
                                            <p:fltVal val="0"/>
                                          </p:val>
                                        </p:tav>
                                        <p:tav tm="100000">
                                          <p:val>
                                            <p:strVal val="#ppt_w"/>
                                          </p:val>
                                        </p:tav>
                                      </p:tavLst>
                                    </p:anim>
                                    <p:anim calcmode="lin" valueType="num">
                                      <p:cBhvr>
                                        <p:cTn id="26" dur="500" fill="hold"/>
                                        <p:tgtEl>
                                          <p:spTgt spid="1083412"/>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3428">
                                            <p:txEl>
                                              <p:pRg st="3" end="3"/>
                                            </p:txEl>
                                          </p:spTgt>
                                        </p:tgtEl>
                                        <p:attrNameLst>
                                          <p:attrName>style.visibility</p:attrName>
                                        </p:attrNameLst>
                                      </p:cBhvr>
                                      <p:to>
                                        <p:strVal val="visible"/>
                                      </p:to>
                                    </p:set>
                                  </p:childTnLst>
                                </p:cTn>
                              </p:par>
                              <p:par>
                                <p:cTn id="31" presetID="17" presetClass="entr" presetSubtype="1" fill="hold" grpId="0" nodeType="withEffect">
                                  <p:stCondLst>
                                    <p:cond delay="0"/>
                                  </p:stCondLst>
                                  <p:childTnLst>
                                    <p:set>
                                      <p:cBhvr>
                                        <p:cTn id="32" dur="1" fill="hold">
                                          <p:stCondLst>
                                            <p:cond delay="0"/>
                                          </p:stCondLst>
                                        </p:cTn>
                                        <p:tgtEl>
                                          <p:spTgt spid="1083415"/>
                                        </p:tgtEl>
                                        <p:attrNameLst>
                                          <p:attrName>style.visibility</p:attrName>
                                        </p:attrNameLst>
                                      </p:cBhvr>
                                      <p:to>
                                        <p:strVal val="visible"/>
                                      </p:to>
                                    </p:set>
                                    <p:anim calcmode="lin" valueType="num">
                                      <p:cBhvr>
                                        <p:cTn id="33" dur="500" fill="hold"/>
                                        <p:tgtEl>
                                          <p:spTgt spid="1083415"/>
                                        </p:tgtEl>
                                        <p:attrNameLst>
                                          <p:attrName>ppt_x</p:attrName>
                                        </p:attrNameLst>
                                      </p:cBhvr>
                                      <p:tavLst>
                                        <p:tav tm="0">
                                          <p:val>
                                            <p:strVal val="#ppt_x"/>
                                          </p:val>
                                        </p:tav>
                                        <p:tav tm="100000">
                                          <p:val>
                                            <p:strVal val="#ppt_x"/>
                                          </p:val>
                                        </p:tav>
                                      </p:tavLst>
                                    </p:anim>
                                    <p:anim calcmode="lin" valueType="num">
                                      <p:cBhvr>
                                        <p:cTn id="34" dur="500" fill="hold"/>
                                        <p:tgtEl>
                                          <p:spTgt spid="1083415"/>
                                        </p:tgtEl>
                                        <p:attrNameLst>
                                          <p:attrName>ppt_y</p:attrName>
                                        </p:attrNameLst>
                                      </p:cBhvr>
                                      <p:tavLst>
                                        <p:tav tm="0">
                                          <p:val>
                                            <p:strVal val="#ppt_y-#ppt_h/2"/>
                                          </p:val>
                                        </p:tav>
                                        <p:tav tm="100000">
                                          <p:val>
                                            <p:strVal val="#ppt_y"/>
                                          </p:val>
                                        </p:tav>
                                      </p:tavLst>
                                    </p:anim>
                                    <p:anim calcmode="lin" valueType="num">
                                      <p:cBhvr>
                                        <p:cTn id="35" dur="500" fill="hold"/>
                                        <p:tgtEl>
                                          <p:spTgt spid="1083415"/>
                                        </p:tgtEl>
                                        <p:attrNameLst>
                                          <p:attrName>ppt_w</p:attrName>
                                        </p:attrNameLst>
                                      </p:cBhvr>
                                      <p:tavLst>
                                        <p:tav tm="0">
                                          <p:val>
                                            <p:strVal val="#ppt_w"/>
                                          </p:val>
                                        </p:tav>
                                        <p:tav tm="100000">
                                          <p:val>
                                            <p:strVal val="#ppt_w"/>
                                          </p:val>
                                        </p:tav>
                                      </p:tavLst>
                                    </p:anim>
                                    <p:anim calcmode="lin" valueType="num">
                                      <p:cBhvr>
                                        <p:cTn id="36" dur="500" fill="hold"/>
                                        <p:tgtEl>
                                          <p:spTgt spid="1083415"/>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83428">
                                            <p:txEl>
                                              <p:pRg st="4" end="4"/>
                                            </p:txEl>
                                          </p:spTgt>
                                        </p:tgtEl>
                                        <p:attrNameLst>
                                          <p:attrName>style.visibility</p:attrName>
                                        </p:attrNameLst>
                                      </p:cBhvr>
                                      <p:to>
                                        <p:strVal val="visible"/>
                                      </p:to>
                                    </p:set>
                                  </p:childTnLst>
                                </p:cTn>
                              </p:par>
                              <p:par>
                                <p:cTn id="41" presetID="39" presetClass="entr" presetSubtype="0" accel="100000" fill="hold" nodeType="withEffect">
                                  <p:stCondLst>
                                    <p:cond delay="0"/>
                                  </p:stCondLst>
                                  <p:childTnLst>
                                    <p:set>
                                      <p:cBhvr>
                                        <p:cTn id="42" dur="1" fill="hold">
                                          <p:stCondLst>
                                            <p:cond delay="0"/>
                                          </p:stCondLst>
                                        </p:cTn>
                                        <p:tgtEl>
                                          <p:spTgt spid="1083425"/>
                                        </p:tgtEl>
                                        <p:attrNameLst>
                                          <p:attrName>style.visibility</p:attrName>
                                        </p:attrNameLst>
                                      </p:cBhvr>
                                      <p:to>
                                        <p:strVal val="visible"/>
                                      </p:to>
                                    </p:set>
                                    <p:anim calcmode="lin" valueType="num">
                                      <p:cBhvr>
                                        <p:cTn id="43" dur="500" fill="hold"/>
                                        <p:tgtEl>
                                          <p:spTgt spid="1083425"/>
                                        </p:tgtEl>
                                        <p:attrNameLst>
                                          <p:attrName>ppt_h</p:attrName>
                                        </p:attrNameLst>
                                      </p:cBhvr>
                                      <p:tavLst>
                                        <p:tav tm="0">
                                          <p:val>
                                            <p:strVal val="#ppt_h/20"/>
                                          </p:val>
                                        </p:tav>
                                        <p:tav tm="50000">
                                          <p:val>
                                            <p:strVal val="#ppt_h/20"/>
                                          </p:val>
                                        </p:tav>
                                        <p:tav tm="100000">
                                          <p:val>
                                            <p:strVal val="#ppt_h"/>
                                          </p:val>
                                        </p:tav>
                                      </p:tavLst>
                                    </p:anim>
                                    <p:anim calcmode="lin" valueType="num">
                                      <p:cBhvr>
                                        <p:cTn id="44" dur="500" fill="hold"/>
                                        <p:tgtEl>
                                          <p:spTgt spid="1083425"/>
                                        </p:tgtEl>
                                        <p:attrNameLst>
                                          <p:attrName>ppt_w</p:attrName>
                                        </p:attrNameLst>
                                      </p:cBhvr>
                                      <p:tavLst>
                                        <p:tav tm="0">
                                          <p:val>
                                            <p:strVal val="#ppt_w+.3"/>
                                          </p:val>
                                        </p:tav>
                                        <p:tav tm="50000">
                                          <p:val>
                                            <p:strVal val="#ppt_w+.3"/>
                                          </p:val>
                                        </p:tav>
                                        <p:tav tm="100000">
                                          <p:val>
                                            <p:strVal val="#ppt_w"/>
                                          </p:val>
                                        </p:tav>
                                      </p:tavLst>
                                    </p:anim>
                                    <p:anim calcmode="lin" valueType="num">
                                      <p:cBhvr>
                                        <p:cTn id="45" dur="500" fill="hold"/>
                                        <p:tgtEl>
                                          <p:spTgt spid="1083425"/>
                                        </p:tgtEl>
                                        <p:attrNameLst>
                                          <p:attrName>ppt_x</p:attrName>
                                        </p:attrNameLst>
                                      </p:cBhvr>
                                      <p:tavLst>
                                        <p:tav tm="0">
                                          <p:val>
                                            <p:strVal val="#ppt_x-.3"/>
                                          </p:val>
                                        </p:tav>
                                        <p:tav tm="50000">
                                          <p:val>
                                            <p:strVal val="#ppt_x"/>
                                          </p:val>
                                        </p:tav>
                                        <p:tav tm="100000">
                                          <p:val>
                                            <p:strVal val="#ppt_x"/>
                                          </p:val>
                                        </p:tav>
                                      </p:tavLst>
                                    </p:anim>
                                    <p:anim calcmode="lin" valueType="num">
                                      <p:cBhvr>
                                        <p:cTn id="46" dur="500" fill="hold"/>
                                        <p:tgtEl>
                                          <p:spTgt spid="1083425"/>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1083428">
                                            <p:txEl>
                                              <p:pRg st="5" end="5"/>
                                            </p:txEl>
                                          </p:spTgt>
                                        </p:tgtEl>
                                        <p:attrNameLst>
                                          <p:attrName>style.visibility</p:attrName>
                                        </p:attrNameLst>
                                      </p:cBhvr>
                                      <p:to>
                                        <p:strVal val="visible"/>
                                      </p:to>
                                    </p:set>
                                  </p:childTnLst>
                                </p:cTn>
                              </p:par>
                              <p:par>
                                <p:cTn id="49" presetID="22" presetClass="entr" presetSubtype="2" fill="hold" nodeType="withEffect">
                                  <p:stCondLst>
                                    <p:cond delay="0"/>
                                  </p:stCondLst>
                                  <p:childTnLst>
                                    <p:set>
                                      <p:cBhvr>
                                        <p:cTn id="50" dur="1" fill="hold">
                                          <p:stCondLst>
                                            <p:cond delay="0"/>
                                          </p:stCondLst>
                                        </p:cTn>
                                        <p:tgtEl>
                                          <p:spTgt spid="1083416"/>
                                        </p:tgtEl>
                                        <p:attrNameLst>
                                          <p:attrName>style.visibility</p:attrName>
                                        </p:attrNameLst>
                                      </p:cBhvr>
                                      <p:to>
                                        <p:strVal val="visible"/>
                                      </p:to>
                                    </p:set>
                                    <p:animEffect transition="in" filter="wipe(right)">
                                      <p:cBhvr>
                                        <p:cTn id="51" dur="500"/>
                                        <p:tgtEl>
                                          <p:spTgt spid="1083416"/>
                                        </p:tgtEl>
                                      </p:cBhvr>
                                    </p:animEffect>
                                  </p:childTnLst>
                                </p:cTn>
                              </p:par>
                            </p:childTnLst>
                          </p:cTn>
                        </p:par>
                        <p:par>
                          <p:cTn id="52" fill="hold" nodeType="afterGroup">
                            <p:stCondLst>
                              <p:cond delay="500"/>
                            </p:stCondLst>
                            <p:childTnLst>
                              <p:par>
                                <p:cTn id="53" presetID="39" presetClass="entr" presetSubtype="0" accel="100000" fill="hold" nodeType="afterEffect">
                                  <p:stCondLst>
                                    <p:cond delay="0"/>
                                  </p:stCondLst>
                                  <p:childTnLst>
                                    <p:set>
                                      <p:cBhvr>
                                        <p:cTn id="54" dur="1" fill="hold">
                                          <p:stCondLst>
                                            <p:cond delay="0"/>
                                          </p:stCondLst>
                                        </p:cTn>
                                        <p:tgtEl>
                                          <p:spTgt spid="1083422"/>
                                        </p:tgtEl>
                                        <p:attrNameLst>
                                          <p:attrName>style.visibility</p:attrName>
                                        </p:attrNameLst>
                                      </p:cBhvr>
                                      <p:to>
                                        <p:strVal val="visible"/>
                                      </p:to>
                                    </p:set>
                                    <p:anim calcmode="lin" valueType="num">
                                      <p:cBhvr>
                                        <p:cTn id="55" dur="500" fill="hold"/>
                                        <p:tgtEl>
                                          <p:spTgt spid="1083422"/>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1083422"/>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1083422"/>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108342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83428">
                                            <p:txEl>
                                              <p:pRg st="6" end="6"/>
                                            </p:txEl>
                                          </p:spTgt>
                                        </p:tgtEl>
                                        <p:attrNameLst>
                                          <p:attrName>style.visibility</p:attrName>
                                        </p:attrNameLst>
                                      </p:cBhvr>
                                      <p:to>
                                        <p:strVal val="visible"/>
                                      </p:to>
                                    </p:set>
                                  </p:childTnLst>
                                </p:cTn>
                              </p:par>
                            </p:childTnLst>
                          </p:cTn>
                        </p:par>
                        <p:par>
                          <p:cTn id="63" fill="hold" nodeType="afterGroup">
                            <p:stCondLst>
                              <p:cond delay="0"/>
                            </p:stCondLst>
                            <p:childTnLst>
                              <p:par>
                                <p:cTn id="64" presetID="22" presetClass="entr" presetSubtype="8" fill="hold" nodeType="afterEffect">
                                  <p:stCondLst>
                                    <p:cond delay="0"/>
                                  </p:stCondLst>
                                  <p:childTnLst>
                                    <p:set>
                                      <p:cBhvr>
                                        <p:cTn id="65" dur="1" fill="hold">
                                          <p:stCondLst>
                                            <p:cond delay="0"/>
                                          </p:stCondLst>
                                        </p:cTn>
                                        <p:tgtEl>
                                          <p:spTgt spid="1083406"/>
                                        </p:tgtEl>
                                        <p:attrNameLst>
                                          <p:attrName>style.visibility</p:attrName>
                                        </p:attrNameLst>
                                      </p:cBhvr>
                                      <p:to>
                                        <p:strVal val="visible"/>
                                      </p:to>
                                    </p:set>
                                    <p:animEffect transition="in" filter="wipe(left)">
                                      <p:cBhvr>
                                        <p:cTn id="66" dur="500"/>
                                        <p:tgtEl>
                                          <p:spTgt spid="108340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83428">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83428">
                                            <p:txEl>
                                              <p:pRg st="8" end="8"/>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83428">
                                            <p:txEl>
                                              <p:pRg st="9" end="9"/>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3428">
                                            <p:txEl>
                                              <p:pRg st="10" end="1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83428">
                                            <p:txEl>
                                              <p:pRg st="11" end="11"/>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83428">
                                            <p:txEl>
                                              <p:pRg st="12" end="12"/>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83428">
                                            <p:txEl>
                                              <p:pRg st="13" end="13"/>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83428">
                                            <p:txEl>
                                              <p:pRg st="14" end="14"/>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83428">
                                            <p:txEl>
                                              <p:pRg st="15" end="15"/>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83428">
                                            <p:txEl>
                                              <p:pRg st="16" end="16"/>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83428">
                                            <p:txEl>
                                              <p:pRg st="17" end="17"/>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8342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428" grpId="0" build="p"/>
      <p:bldP spid="10834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 Consensus Example</a:t>
            </a:r>
            <a:endParaRPr lang="en-US" dirty="0"/>
          </a:p>
        </p:txBody>
      </p:sp>
      <p:sp>
        <p:nvSpPr>
          <p:cNvPr id="3" name="Content Placeholder 2"/>
          <p:cNvSpPr>
            <a:spLocks noGrp="1"/>
          </p:cNvSpPr>
          <p:nvPr>
            <p:ph idx="1"/>
          </p:nvPr>
        </p:nvSpPr>
        <p:spPr>
          <a:xfrm>
            <a:off x="609600" y="914400"/>
            <a:ext cx="8305800" cy="1295400"/>
          </a:xfrm>
        </p:spPr>
        <p:txBody>
          <a:bodyPr/>
          <a:lstStyle/>
          <a:p>
            <a:r>
              <a:rPr lang="en-US" dirty="0" smtClean="0"/>
              <a:t>Now, issuing get() to any two nodes out of three will return the answer</a:t>
            </a:r>
          </a:p>
          <a:p>
            <a:pPr marL="0" indent="0">
              <a:buNone/>
            </a:pP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981200" y="5334000"/>
            <a:ext cx="685800" cy="685800"/>
          </a:xfrm>
          <a:prstGeom prst="rect">
            <a:avLst/>
          </a:prstGeom>
        </p:spPr>
      </p:pic>
      <p:pic>
        <p:nvPicPr>
          <p:cNvPr id="5" name="Picture 4"/>
          <p:cNvPicPr>
            <a:picLocks noChangeAspect="1"/>
          </p:cNvPicPr>
          <p:nvPr/>
        </p:nvPicPr>
        <p:blipFill>
          <a:blip r:embed="rId2"/>
          <a:stretch>
            <a:fillRect/>
          </a:stretch>
        </p:blipFill>
        <p:spPr>
          <a:xfrm>
            <a:off x="3429000" y="5334000"/>
            <a:ext cx="685800" cy="685800"/>
          </a:xfrm>
          <a:prstGeom prst="rect">
            <a:avLst/>
          </a:prstGeom>
        </p:spPr>
      </p:pic>
      <p:pic>
        <p:nvPicPr>
          <p:cNvPr id="6" name="Picture 5"/>
          <p:cNvPicPr>
            <a:picLocks noChangeAspect="1"/>
          </p:cNvPicPr>
          <p:nvPr/>
        </p:nvPicPr>
        <p:blipFill>
          <a:blip r:embed="rId2"/>
          <a:stretch>
            <a:fillRect/>
          </a:stretch>
        </p:blipFill>
        <p:spPr>
          <a:xfrm>
            <a:off x="4724400" y="5334000"/>
            <a:ext cx="685800" cy="685800"/>
          </a:xfrm>
          <a:prstGeom prst="rect">
            <a:avLst/>
          </a:prstGeom>
        </p:spPr>
      </p:pic>
      <p:pic>
        <p:nvPicPr>
          <p:cNvPr id="7" name="Picture 6"/>
          <p:cNvPicPr>
            <a:picLocks noChangeAspect="1"/>
          </p:cNvPicPr>
          <p:nvPr/>
        </p:nvPicPr>
        <p:blipFill>
          <a:blip r:embed="rId2"/>
          <a:stretch>
            <a:fillRect/>
          </a:stretch>
        </p:blipFill>
        <p:spPr>
          <a:xfrm>
            <a:off x="6324600" y="5333206"/>
            <a:ext cx="685800" cy="685800"/>
          </a:xfrm>
          <a:prstGeom prst="rect">
            <a:avLst/>
          </a:prstGeom>
        </p:spPr>
      </p:pic>
      <p:grpSp>
        <p:nvGrpSpPr>
          <p:cNvPr id="15" name="Group 14"/>
          <p:cNvGrpSpPr/>
          <p:nvPr/>
        </p:nvGrpSpPr>
        <p:grpSpPr>
          <a:xfrm>
            <a:off x="1219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45" name="Group 44"/>
          <p:cNvGrpSpPr/>
          <p:nvPr/>
        </p:nvGrpSpPr>
        <p:grpSpPr>
          <a:xfrm>
            <a:off x="2667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4114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5715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2161671" y="5955268"/>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1</a:t>
            </a:r>
          </a:p>
        </p:txBody>
      </p:sp>
      <p:sp>
        <p:nvSpPr>
          <p:cNvPr id="70" name="TextBox 69"/>
          <p:cNvSpPr txBox="1"/>
          <p:nvPr/>
        </p:nvSpPr>
        <p:spPr>
          <a:xfrm>
            <a:off x="3581400"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2</a:t>
            </a:r>
          </a:p>
        </p:txBody>
      </p:sp>
      <p:sp>
        <p:nvSpPr>
          <p:cNvPr id="71" name="TextBox 70"/>
          <p:cNvSpPr txBox="1"/>
          <p:nvPr/>
        </p:nvSpPr>
        <p:spPr>
          <a:xfrm>
            <a:off x="4904871" y="5943600"/>
            <a:ext cx="436951" cy="369332"/>
          </a:xfrm>
          <a:prstGeom prst="rect">
            <a:avLst/>
          </a:prstGeom>
          <a:noFill/>
        </p:spPr>
        <p:txBody>
          <a:bodyPr wrap="none" rtlCol="0">
            <a:spAutoFit/>
          </a:bodyPr>
          <a:lstStyle/>
          <a:p>
            <a:r>
              <a:rPr lang="en-US" sz="1800" b="0" dirty="0">
                <a:latin typeface="Helvetica"/>
                <a:cs typeface="Helvetica"/>
              </a:rPr>
              <a:t>N</a:t>
            </a:r>
            <a:r>
              <a:rPr lang="en-US" sz="1800" b="0" baseline="-25000" dirty="0" smtClean="0">
                <a:latin typeface="Helvetica"/>
                <a:cs typeface="Helvetica"/>
              </a:rPr>
              <a:t>3</a:t>
            </a:r>
          </a:p>
        </p:txBody>
      </p:sp>
      <p:sp>
        <p:nvSpPr>
          <p:cNvPr id="72" name="TextBox 71"/>
          <p:cNvSpPr txBox="1"/>
          <p:nvPr/>
        </p:nvSpPr>
        <p:spPr>
          <a:xfrm>
            <a:off x="6428871" y="5943600"/>
            <a:ext cx="436951" cy="369332"/>
          </a:xfrm>
          <a:prstGeom prst="rect">
            <a:avLst/>
          </a:prstGeom>
          <a:noFill/>
        </p:spPr>
        <p:txBody>
          <a:bodyPr wrap="none" rtlCol="0">
            <a:spAutoFit/>
          </a:bodyPr>
          <a:lstStyle/>
          <a:p>
            <a:r>
              <a:rPr lang="en-US" sz="1800" b="0" dirty="0" smtClean="0">
                <a:latin typeface="Helvetica"/>
                <a:cs typeface="Helvetica"/>
              </a:rPr>
              <a:t>N</a:t>
            </a:r>
            <a:r>
              <a:rPr lang="en-US" sz="1800" b="0" baseline="-25000" dirty="0">
                <a:latin typeface="Helvetica"/>
                <a:cs typeface="Helvetica"/>
              </a:rPr>
              <a:t>4</a:t>
            </a:r>
            <a:endParaRPr lang="en-US" sz="1800" b="0" baseline="-25000" dirty="0" smtClean="0">
              <a:latin typeface="Helvetica"/>
              <a:cs typeface="Helvetica"/>
            </a:endParaRPr>
          </a:p>
        </p:txBody>
      </p:sp>
      <p:grpSp>
        <p:nvGrpSpPr>
          <p:cNvPr id="38" name="Group 37"/>
          <p:cNvGrpSpPr/>
          <p:nvPr/>
        </p:nvGrpSpPr>
        <p:grpSpPr>
          <a:xfrm>
            <a:off x="5698650" y="4766846"/>
            <a:ext cx="1099500" cy="338554"/>
            <a:chOff x="5698650" y="4766846"/>
            <a:chExt cx="1099500" cy="338554"/>
          </a:xfrm>
        </p:grpSpPr>
        <p:sp>
          <p:nvSpPr>
            <p:cNvPr id="77" name="TextBox 76"/>
            <p:cNvSpPr txBox="1"/>
            <p:nvPr/>
          </p:nvSpPr>
          <p:spPr>
            <a:xfrm>
              <a:off x="569865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78" name="TextBox 77"/>
            <p:cNvSpPr txBox="1"/>
            <p:nvPr/>
          </p:nvSpPr>
          <p:spPr>
            <a:xfrm>
              <a:off x="624840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V14</a:t>
              </a:r>
            </a:p>
          </p:txBody>
        </p:sp>
      </p:grpSp>
      <p:grpSp>
        <p:nvGrpSpPr>
          <p:cNvPr id="100" name="Group 99"/>
          <p:cNvGrpSpPr/>
          <p:nvPr/>
        </p:nvGrpSpPr>
        <p:grpSpPr>
          <a:xfrm>
            <a:off x="1219200" y="4766846"/>
            <a:ext cx="1099204" cy="338554"/>
            <a:chOff x="4114800" y="4766846"/>
            <a:chExt cx="1099204" cy="338554"/>
          </a:xfrm>
        </p:grpSpPr>
        <p:sp>
          <p:nvSpPr>
            <p:cNvPr id="101" name="TextBox 100"/>
            <p:cNvSpPr txBox="1"/>
            <p:nvPr/>
          </p:nvSpPr>
          <p:spPr>
            <a:xfrm>
              <a:off x="4114800"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K14</a:t>
              </a:r>
            </a:p>
          </p:txBody>
        </p:sp>
        <p:sp>
          <p:nvSpPr>
            <p:cNvPr id="102" name="TextBox 101"/>
            <p:cNvSpPr txBox="1"/>
            <p:nvPr/>
          </p:nvSpPr>
          <p:spPr>
            <a:xfrm>
              <a:off x="4664254" y="4766846"/>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V14</a:t>
              </a:r>
            </a:p>
          </p:txBody>
        </p:sp>
      </p:grpSp>
      <p:grpSp>
        <p:nvGrpSpPr>
          <p:cNvPr id="32" name="Group 31"/>
          <p:cNvGrpSpPr/>
          <p:nvPr/>
        </p:nvGrpSpPr>
        <p:grpSpPr>
          <a:xfrm>
            <a:off x="1620687" y="2800723"/>
            <a:ext cx="1696992" cy="1648291"/>
            <a:chOff x="1620687" y="2800723"/>
            <a:chExt cx="1696992" cy="1648291"/>
          </a:xfrm>
        </p:grpSpPr>
        <p:cxnSp>
          <p:nvCxnSpPr>
            <p:cNvPr id="105" name="Straight Arrow Connector 104"/>
            <p:cNvCxnSpPr/>
            <p:nvPr/>
          </p:nvCxnSpPr>
          <p:spPr bwMode="auto">
            <a:xfrm flipH="1">
              <a:off x="1620687" y="2800723"/>
              <a:ext cx="1696992" cy="1648291"/>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06" name="TextBox 105"/>
            <p:cNvSpPr txBox="1"/>
            <p:nvPr/>
          </p:nvSpPr>
          <p:spPr>
            <a:xfrm rot="18916584">
              <a:off x="1863096" y="3398415"/>
              <a:ext cx="971640" cy="338554"/>
            </a:xfrm>
            <a:prstGeom prst="rect">
              <a:avLst/>
            </a:prstGeom>
            <a:noFill/>
          </p:spPr>
          <p:txBody>
            <a:bodyPr wrap="none" rtlCol="0">
              <a:spAutoFit/>
            </a:bodyPr>
            <a:lstStyle/>
            <a:p>
              <a:r>
                <a:rPr lang="en-US" sz="1600" b="0" dirty="0" smtClean="0">
                  <a:solidFill>
                    <a:srgbClr val="FF0000"/>
                  </a:solidFill>
                  <a:latin typeface="Helvetica"/>
                  <a:cs typeface="Helvetica"/>
                </a:rPr>
                <a:t>get(K14)</a:t>
              </a:r>
            </a:p>
          </p:txBody>
        </p:sp>
      </p:grpSp>
      <p:grpSp>
        <p:nvGrpSpPr>
          <p:cNvPr id="33" name="Group 32"/>
          <p:cNvGrpSpPr/>
          <p:nvPr/>
        </p:nvGrpSpPr>
        <p:grpSpPr>
          <a:xfrm>
            <a:off x="1981200" y="2819400"/>
            <a:ext cx="1752600" cy="1648295"/>
            <a:chOff x="2057400" y="2819400"/>
            <a:chExt cx="1752600" cy="1648295"/>
          </a:xfrm>
        </p:grpSpPr>
        <p:cxnSp>
          <p:nvCxnSpPr>
            <p:cNvPr id="113" name="Straight Arrow Connector 112"/>
            <p:cNvCxnSpPr/>
            <p:nvPr/>
          </p:nvCxnSpPr>
          <p:spPr bwMode="auto">
            <a:xfrm flipH="1">
              <a:off x="2057400" y="2819400"/>
              <a:ext cx="1752600" cy="164829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sp>
          <p:nvSpPr>
            <p:cNvPr id="117" name="TextBox 116"/>
            <p:cNvSpPr txBox="1"/>
            <p:nvPr/>
          </p:nvSpPr>
          <p:spPr>
            <a:xfrm rot="19079691">
              <a:off x="2425966" y="3512263"/>
              <a:ext cx="549750" cy="338554"/>
            </a:xfrm>
            <a:prstGeom prst="rect">
              <a:avLst/>
            </a:prstGeom>
            <a:noFill/>
          </p:spPr>
          <p:txBody>
            <a:bodyPr wrap="none" rtlCol="0">
              <a:spAutoFit/>
            </a:bodyPr>
            <a:lstStyle/>
            <a:p>
              <a:r>
                <a:rPr lang="en-US" sz="1600" b="0" dirty="0" smtClean="0">
                  <a:solidFill>
                    <a:srgbClr val="FF0000"/>
                  </a:solidFill>
                  <a:latin typeface="Helvetica"/>
                  <a:cs typeface="Helvetica"/>
                </a:rPr>
                <a:t>V14</a:t>
              </a:r>
            </a:p>
          </p:txBody>
        </p:sp>
      </p:grpSp>
      <p:grpSp>
        <p:nvGrpSpPr>
          <p:cNvPr id="36" name="Group 35"/>
          <p:cNvGrpSpPr/>
          <p:nvPr/>
        </p:nvGrpSpPr>
        <p:grpSpPr>
          <a:xfrm>
            <a:off x="4332704" y="2819400"/>
            <a:ext cx="338554" cy="1648291"/>
            <a:chOff x="4408904" y="2819400"/>
            <a:chExt cx="338554" cy="1648291"/>
          </a:xfrm>
        </p:grpSpPr>
        <p:cxnSp>
          <p:nvCxnSpPr>
            <p:cNvPr id="123" name="Straight Arrow Connector 122"/>
            <p:cNvCxnSpPr/>
            <p:nvPr/>
          </p:nvCxnSpPr>
          <p:spPr bwMode="auto">
            <a:xfrm>
              <a:off x="4419600" y="2819400"/>
              <a:ext cx="0" cy="1648291"/>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25" name="TextBox 124"/>
            <p:cNvSpPr txBox="1"/>
            <p:nvPr/>
          </p:nvSpPr>
          <p:spPr>
            <a:xfrm rot="5400000">
              <a:off x="4092361" y="3496451"/>
              <a:ext cx="971640" cy="338554"/>
            </a:xfrm>
            <a:prstGeom prst="rect">
              <a:avLst/>
            </a:prstGeom>
            <a:noFill/>
          </p:spPr>
          <p:txBody>
            <a:bodyPr wrap="none" rtlCol="0">
              <a:spAutoFit/>
            </a:bodyPr>
            <a:lstStyle/>
            <a:p>
              <a:r>
                <a:rPr lang="en-US" sz="1600" b="0" dirty="0" smtClean="0">
                  <a:solidFill>
                    <a:srgbClr val="FF0000"/>
                  </a:solidFill>
                  <a:latin typeface="Helvetica"/>
                  <a:cs typeface="Helvetica"/>
                </a:rPr>
                <a:t>get(K14)</a:t>
              </a:r>
            </a:p>
          </p:txBody>
        </p:sp>
      </p:grpSp>
      <p:grpSp>
        <p:nvGrpSpPr>
          <p:cNvPr id="37" name="Group 36"/>
          <p:cNvGrpSpPr/>
          <p:nvPr/>
        </p:nvGrpSpPr>
        <p:grpSpPr>
          <a:xfrm>
            <a:off x="4724400" y="2819400"/>
            <a:ext cx="381001" cy="1648295"/>
            <a:chOff x="6019800" y="2819400"/>
            <a:chExt cx="381001" cy="1648295"/>
          </a:xfrm>
        </p:grpSpPr>
        <p:cxnSp>
          <p:nvCxnSpPr>
            <p:cNvPr id="124" name="Straight Arrow Connector 123"/>
            <p:cNvCxnSpPr/>
            <p:nvPr/>
          </p:nvCxnSpPr>
          <p:spPr bwMode="auto">
            <a:xfrm>
              <a:off x="6019800" y="2819400"/>
              <a:ext cx="0" cy="164829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sp>
          <p:nvSpPr>
            <p:cNvPr id="128" name="TextBox 127"/>
            <p:cNvSpPr txBox="1"/>
            <p:nvPr/>
          </p:nvSpPr>
          <p:spPr>
            <a:xfrm rot="5400000">
              <a:off x="6013756" y="3499155"/>
              <a:ext cx="435536" cy="338554"/>
            </a:xfrm>
            <a:prstGeom prst="rect">
              <a:avLst/>
            </a:prstGeom>
            <a:noFill/>
          </p:spPr>
          <p:txBody>
            <a:bodyPr wrap="none" rtlCol="0">
              <a:spAutoFit/>
            </a:bodyPr>
            <a:lstStyle/>
            <a:p>
              <a:r>
                <a:rPr lang="en-US" sz="1600" b="0" dirty="0" err="1" smtClean="0">
                  <a:solidFill>
                    <a:srgbClr val="FF0000"/>
                  </a:solidFill>
                  <a:latin typeface="Helvetica"/>
                  <a:cs typeface="Helvetica"/>
                </a:rPr>
                <a:t>nill</a:t>
              </a:r>
              <a:endParaRPr lang="en-US" sz="1600" b="0" dirty="0" smtClean="0">
                <a:solidFill>
                  <a:srgbClr val="FF0000"/>
                </a:solidFill>
                <a:latin typeface="Helvetica"/>
                <a:cs typeface="Helvetica"/>
              </a:endParaRPr>
            </a:p>
          </p:txBody>
        </p:sp>
      </p:grpSp>
      <p:pic>
        <p:nvPicPr>
          <p:cNvPr id="129" name="Picture 128"/>
          <p:cNvPicPr>
            <a:picLocks noChangeAspect="1"/>
          </p:cNvPicPr>
          <p:nvPr/>
        </p:nvPicPr>
        <p:blipFill>
          <a:blip r:embed="rId2"/>
          <a:stretch>
            <a:fillRect/>
          </a:stretch>
        </p:blipFill>
        <p:spPr>
          <a:xfrm>
            <a:off x="4114800" y="2057400"/>
            <a:ext cx="685800" cy="685800"/>
          </a:xfrm>
          <a:prstGeom prst="rect">
            <a:avLst/>
          </a:prstGeom>
        </p:spPr>
      </p:pic>
    </p:spTree>
    <p:extLst>
      <p:ext uri="{BB962C8B-B14F-4D97-AF65-F5344CB8AC3E}">
        <p14:creationId xmlns:p14="http://schemas.microsoft.com/office/powerpoint/2010/main" val="3307720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par>
                                <p:cTn id="16" presetID="22" presetClass="entr" presetSubtype="4"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down)">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a:xfrm>
            <a:off x="609600" y="914400"/>
            <a:ext cx="7924800" cy="5105400"/>
          </a:xfrm>
        </p:spPr>
        <p:txBody>
          <a:bodyPr/>
          <a:lstStyle/>
          <a:p>
            <a:r>
              <a:rPr lang="en-US" dirty="0" smtClean="0"/>
              <a:t>Storage: use more nodes</a:t>
            </a:r>
          </a:p>
          <a:p>
            <a:endParaRPr lang="en-US" dirty="0" smtClean="0"/>
          </a:p>
          <a:p>
            <a:r>
              <a:rPr lang="en-US" dirty="0" smtClean="0"/>
              <a:t>Number of requests: </a:t>
            </a:r>
          </a:p>
          <a:p>
            <a:pPr lvl="1"/>
            <a:r>
              <a:rPr lang="en-US" dirty="0"/>
              <a:t>C</a:t>
            </a:r>
            <a:r>
              <a:rPr lang="en-US" dirty="0" smtClean="0"/>
              <a:t>an serve requests from all nodes on which a value is stored in parallel</a:t>
            </a:r>
          </a:p>
          <a:p>
            <a:pPr lvl="1"/>
            <a:r>
              <a:rPr lang="en-US" dirty="0" smtClean="0"/>
              <a:t>Master can replicate a popular value on more nodes</a:t>
            </a:r>
          </a:p>
          <a:p>
            <a:pPr lvl="1"/>
            <a:endParaRPr lang="en-US" dirty="0"/>
          </a:p>
          <a:p>
            <a:r>
              <a:rPr lang="en-US" dirty="0" smtClean="0"/>
              <a:t>Master/directory scalability:</a:t>
            </a:r>
          </a:p>
          <a:p>
            <a:pPr lvl="1"/>
            <a:r>
              <a:rPr lang="en-US" dirty="0" smtClean="0"/>
              <a:t>Replicate it</a:t>
            </a:r>
          </a:p>
          <a:p>
            <a:pPr lvl="1"/>
            <a:r>
              <a:rPr lang="en-US" dirty="0" smtClean="0"/>
              <a:t>Partition it, so different keys are served by different masters/directories</a:t>
            </a:r>
          </a:p>
          <a:p>
            <a:pPr lvl="2"/>
            <a:r>
              <a:rPr lang="en-US" dirty="0" smtClean="0"/>
              <a:t>How do you partition? </a:t>
            </a:r>
          </a:p>
        </p:txBody>
      </p:sp>
    </p:spTree>
    <p:extLst>
      <p:ext uri="{BB962C8B-B14F-4D97-AF65-F5344CB8AC3E}">
        <p14:creationId xmlns:p14="http://schemas.microsoft.com/office/powerpoint/2010/main" val="2042919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533400"/>
          </a:xfrm>
        </p:spPr>
        <p:txBody>
          <a:bodyPr/>
          <a:lstStyle/>
          <a:p>
            <a:r>
              <a:rPr lang="en-US" dirty="0" smtClean="0"/>
              <a:t>Scalability: Load Balancing</a:t>
            </a:r>
            <a:endParaRPr lang="en-US" dirty="0"/>
          </a:p>
        </p:txBody>
      </p:sp>
      <p:sp>
        <p:nvSpPr>
          <p:cNvPr id="3" name="Content Placeholder 2"/>
          <p:cNvSpPr>
            <a:spLocks noGrp="1"/>
          </p:cNvSpPr>
          <p:nvPr>
            <p:ph idx="1"/>
          </p:nvPr>
        </p:nvSpPr>
        <p:spPr>
          <a:xfrm>
            <a:off x="152400" y="762000"/>
            <a:ext cx="8991600" cy="5181600"/>
          </a:xfrm>
        </p:spPr>
        <p:txBody>
          <a:bodyPr/>
          <a:lstStyle/>
          <a:p>
            <a:r>
              <a:rPr lang="en-US" dirty="0" smtClean="0"/>
              <a:t>Directory keeps track of the storage availability at each node</a:t>
            </a:r>
          </a:p>
          <a:p>
            <a:pPr lvl="1"/>
            <a:r>
              <a:rPr lang="en-US" dirty="0" smtClean="0"/>
              <a:t>Preferentially insert new values on nodes with more storage available</a:t>
            </a:r>
            <a:endParaRPr lang="en-US" dirty="0"/>
          </a:p>
          <a:p>
            <a:r>
              <a:rPr lang="en-US" dirty="0" smtClean="0"/>
              <a:t>What happens when a new node is added?</a:t>
            </a:r>
          </a:p>
          <a:p>
            <a:pPr lvl="1"/>
            <a:r>
              <a:rPr lang="en-US" dirty="0" smtClean="0"/>
              <a:t>Cannot insert only new values on new node. Why?</a:t>
            </a:r>
          </a:p>
          <a:p>
            <a:pPr lvl="1"/>
            <a:r>
              <a:rPr lang="en-US" dirty="0" smtClean="0"/>
              <a:t>Move values from the heavy loaded nodes to the new node</a:t>
            </a:r>
            <a:endParaRPr lang="en-US" dirty="0"/>
          </a:p>
          <a:p>
            <a:r>
              <a:rPr lang="en-US" dirty="0" smtClean="0"/>
              <a:t>What happens when a node fails?</a:t>
            </a:r>
          </a:p>
          <a:p>
            <a:pPr lvl="1"/>
            <a:r>
              <a:rPr lang="en-US" dirty="0" smtClean="0"/>
              <a:t>Need to replicate values from fail node to other nodes</a:t>
            </a:r>
          </a:p>
          <a:p>
            <a:pPr lvl="1"/>
            <a:endParaRPr lang="en-US" dirty="0" smtClean="0"/>
          </a:p>
        </p:txBody>
      </p:sp>
    </p:spTree>
    <p:extLst>
      <p:ext uri="{BB962C8B-B14F-4D97-AF65-F5344CB8AC3E}">
        <p14:creationId xmlns:p14="http://schemas.microsoft.com/office/powerpoint/2010/main" val="1258497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6858000" cy="533400"/>
          </a:xfrm>
        </p:spPr>
        <p:txBody>
          <a:bodyPr/>
          <a:lstStyle/>
          <a:p>
            <a:r>
              <a:rPr lang="en-US" dirty="0" smtClean="0"/>
              <a:t>Scaling Up Directory</a:t>
            </a:r>
            <a:endParaRPr lang="en-US" dirty="0"/>
          </a:p>
        </p:txBody>
      </p:sp>
      <p:sp>
        <p:nvSpPr>
          <p:cNvPr id="3" name="Content Placeholder 2"/>
          <p:cNvSpPr>
            <a:spLocks noGrp="1"/>
          </p:cNvSpPr>
          <p:nvPr>
            <p:ph idx="1"/>
          </p:nvPr>
        </p:nvSpPr>
        <p:spPr>
          <a:xfrm>
            <a:off x="381000" y="838200"/>
            <a:ext cx="8458200" cy="5181600"/>
          </a:xfrm>
        </p:spPr>
        <p:txBody>
          <a:bodyPr>
            <a:noAutofit/>
          </a:bodyPr>
          <a:lstStyle/>
          <a:p>
            <a:r>
              <a:rPr lang="en-US" dirty="0" smtClean="0"/>
              <a:t>Challenge:</a:t>
            </a:r>
          </a:p>
          <a:p>
            <a:pPr lvl="1"/>
            <a:r>
              <a:rPr lang="en-US" sz="2400" dirty="0" smtClean="0"/>
              <a:t>Directory contains a number of entries equal to number of (key, value) tuples in the system</a:t>
            </a:r>
          </a:p>
          <a:p>
            <a:pPr lvl="1"/>
            <a:r>
              <a:rPr lang="en-US" sz="2400" dirty="0" smtClean="0"/>
              <a:t>Can be tens or hundreds of billions of entries in the system!</a:t>
            </a:r>
            <a:endParaRPr lang="en-US" sz="2400" dirty="0"/>
          </a:p>
          <a:p>
            <a:r>
              <a:rPr lang="en-US" dirty="0" smtClean="0"/>
              <a:t>Solution: </a:t>
            </a:r>
            <a:r>
              <a:rPr lang="en-US" b="1" dirty="0">
                <a:solidFill>
                  <a:srgbClr val="FF0000"/>
                </a:solidFill>
              </a:rPr>
              <a:t>C</a:t>
            </a:r>
            <a:r>
              <a:rPr lang="en-US" b="1" dirty="0" smtClean="0">
                <a:solidFill>
                  <a:srgbClr val="FF0000"/>
                </a:solidFill>
              </a:rPr>
              <a:t>onsistent Hashing</a:t>
            </a:r>
          </a:p>
          <a:p>
            <a:pPr lvl="1"/>
            <a:r>
              <a:rPr lang="en-US" b="1" dirty="0" smtClean="0">
                <a:solidFill>
                  <a:srgbClr val="FF0000"/>
                </a:solidFill>
              </a:rPr>
              <a:t>Provides mechanism to divide [</a:t>
            </a:r>
            <a:r>
              <a:rPr lang="en-US" b="1" dirty="0" err="1" smtClean="0">
                <a:solidFill>
                  <a:srgbClr val="FF0000"/>
                </a:solidFill>
              </a:rPr>
              <a:t>key,value</a:t>
            </a:r>
            <a:r>
              <a:rPr lang="en-US" b="1" dirty="0">
                <a:solidFill>
                  <a:srgbClr val="FF0000"/>
                </a:solidFill>
              </a:rPr>
              <a:t>]</a:t>
            </a:r>
            <a:r>
              <a:rPr lang="en-US" b="1" dirty="0" smtClean="0">
                <a:solidFill>
                  <a:srgbClr val="FF0000"/>
                </a:solidFill>
              </a:rPr>
              <a:t> pairs amongst a (potentially large!) set of machines (nodes) on network</a:t>
            </a:r>
            <a:endParaRPr lang="en-US" b="1" dirty="0">
              <a:solidFill>
                <a:srgbClr val="FF0000"/>
              </a:solidFill>
            </a:endParaRPr>
          </a:p>
          <a:p>
            <a:r>
              <a:rPr lang="en-US" dirty="0"/>
              <a:t>Associate to each node </a:t>
            </a:r>
            <a:r>
              <a:rPr lang="en-US" dirty="0" smtClean="0"/>
              <a:t>a </a:t>
            </a:r>
            <a:r>
              <a:rPr lang="en-US" dirty="0"/>
              <a:t>unique </a:t>
            </a:r>
            <a:r>
              <a:rPr lang="en-US" i="1" dirty="0" smtClean="0"/>
              <a:t>id</a:t>
            </a:r>
            <a:r>
              <a:rPr lang="en-US" dirty="0" smtClean="0"/>
              <a:t> </a:t>
            </a:r>
            <a:r>
              <a:rPr lang="en-US" dirty="0"/>
              <a:t>in an </a:t>
            </a:r>
            <a:r>
              <a:rPr lang="en-US" i="1" dirty="0" err="1"/>
              <a:t>uni</a:t>
            </a:r>
            <a:r>
              <a:rPr lang="en-US" i="1" dirty="0"/>
              <a:t>-</a:t>
            </a:r>
            <a:r>
              <a:rPr lang="en-US" dirty="0"/>
              <a:t>dimensional space 0..</a:t>
            </a:r>
            <a:r>
              <a:rPr lang="en-US" dirty="0" smtClean="0"/>
              <a:t>2</a:t>
            </a:r>
            <a:r>
              <a:rPr lang="en-US" baseline="30000" dirty="0" smtClean="0"/>
              <a:t>m</a:t>
            </a:r>
            <a:r>
              <a:rPr lang="en-US" dirty="0" smtClean="0"/>
              <a:t>-1 </a:t>
            </a:r>
            <a:r>
              <a:rPr lang="en-US" dirty="0" smtClean="0">
                <a:sym typeface="Symbol" panose="05050102010706020507" pitchFamily="18" charset="2"/>
              </a:rPr>
              <a:t> Wraps around: Call this “the ring!”</a:t>
            </a:r>
            <a:endParaRPr lang="en-US" dirty="0" smtClean="0"/>
          </a:p>
          <a:p>
            <a:pPr lvl="1"/>
            <a:r>
              <a:rPr lang="en-US" sz="2400" dirty="0" smtClean="0"/>
              <a:t>Partition </a:t>
            </a:r>
            <a:r>
              <a:rPr lang="en-US" sz="2400" dirty="0"/>
              <a:t>this space </a:t>
            </a:r>
            <a:r>
              <a:rPr lang="en-US" sz="2400" dirty="0" smtClean="0"/>
              <a:t>across </a:t>
            </a:r>
            <a:r>
              <a:rPr lang="en-US" sz="2400" i="1" dirty="0" smtClean="0"/>
              <a:t>n</a:t>
            </a:r>
            <a:r>
              <a:rPr lang="en-US" sz="2400" dirty="0" smtClean="0"/>
              <a:t> machines</a:t>
            </a:r>
          </a:p>
          <a:p>
            <a:pPr lvl="1"/>
            <a:r>
              <a:rPr lang="en-US" sz="2400" dirty="0" smtClean="0"/>
              <a:t>Assume keys are in same </a:t>
            </a:r>
            <a:r>
              <a:rPr lang="en-US" sz="2400" dirty="0" err="1" smtClean="0"/>
              <a:t>uni</a:t>
            </a:r>
            <a:r>
              <a:rPr lang="en-US" sz="2400" dirty="0" smtClean="0"/>
              <a:t>-dimensional space</a:t>
            </a:r>
            <a:endParaRPr lang="en-US" sz="2400" dirty="0"/>
          </a:p>
          <a:p>
            <a:pPr lvl="1"/>
            <a:r>
              <a:rPr lang="en-US" sz="2400" dirty="0"/>
              <a:t>Each [</a:t>
            </a:r>
            <a:r>
              <a:rPr lang="en-US" sz="2400" dirty="0" smtClean="0"/>
              <a:t>Key, Value] </a:t>
            </a:r>
            <a:r>
              <a:rPr lang="en-US" sz="2400" dirty="0"/>
              <a:t>is </a:t>
            </a:r>
            <a:r>
              <a:rPr lang="en-US" sz="2400" dirty="0" smtClean="0"/>
              <a:t>stored at </a:t>
            </a:r>
            <a:r>
              <a:rPr lang="en-US" sz="2400" dirty="0"/>
              <a:t>the node with the smallest </a:t>
            </a:r>
            <a:r>
              <a:rPr lang="en-US" sz="2400" dirty="0" smtClean="0"/>
              <a:t>ID larger than Key</a:t>
            </a:r>
            <a:endParaRPr lang="en-US" sz="2400" dirty="0"/>
          </a:p>
        </p:txBody>
      </p:sp>
    </p:spTree>
    <p:extLst>
      <p:ext uri="{BB962C8B-B14F-4D97-AF65-F5344CB8AC3E}">
        <p14:creationId xmlns:p14="http://schemas.microsoft.com/office/powerpoint/2010/main" val="1727943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a:xfrm>
            <a:off x="990600" y="0"/>
            <a:ext cx="7162800" cy="838200"/>
          </a:xfrm>
        </p:spPr>
        <p:txBody>
          <a:bodyPr/>
          <a:lstStyle/>
          <a:p>
            <a:r>
              <a:rPr lang="en-US" dirty="0" smtClean="0"/>
              <a:t>Key </a:t>
            </a:r>
            <a:r>
              <a:rPr lang="en-US" dirty="0"/>
              <a:t>to Node Mapping </a:t>
            </a:r>
            <a:r>
              <a:rPr lang="en-US" dirty="0" smtClean="0"/>
              <a:t>Example</a:t>
            </a:r>
            <a:endParaRPr lang="en-US" dirty="0"/>
          </a:p>
        </p:txBody>
      </p:sp>
      <p:sp>
        <p:nvSpPr>
          <p:cNvPr id="1351683" name="Rectangle 3"/>
          <p:cNvSpPr>
            <a:spLocks noGrp="1" noChangeArrowheads="1"/>
          </p:cNvSpPr>
          <p:nvPr>
            <p:ph type="body" sz="half" idx="1"/>
          </p:nvPr>
        </p:nvSpPr>
        <p:spPr>
          <a:xfrm>
            <a:off x="111629" y="868180"/>
            <a:ext cx="3782470" cy="4724400"/>
          </a:xfrm>
        </p:spPr>
        <p:txBody>
          <a:bodyPr/>
          <a:lstStyle/>
          <a:p>
            <a:pPr marL="342900" indent="-342900"/>
            <a:r>
              <a:rPr lang="en-US" sz="2000" dirty="0" err="1" smtClean="0"/>
              <a:t>Paritioning</a:t>
            </a:r>
            <a:r>
              <a:rPr lang="en-US" sz="2000" dirty="0" smtClean="0"/>
              <a:t> example with</a:t>
            </a:r>
            <a:br>
              <a:rPr lang="en-US" sz="2000" dirty="0" smtClean="0"/>
            </a:br>
            <a:r>
              <a:rPr lang="en-US" sz="2000" dirty="0" smtClean="0"/>
              <a:t>m = 6 </a:t>
            </a:r>
            <a:r>
              <a:rPr lang="en-US" sz="2000" dirty="0" smtClean="0">
                <a:sym typeface="Wingdings"/>
              </a:rPr>
              <a:t> ID space: 0..63</a:t>
            </a:r>
            <a:r>
              <a:rPr lang="en-US" sz="2000" dirty="0" smtClean="0"/>
              <a:t> </a:t>
            </a:r>
          </a:p>
          <a:p>
            <a:pPr marL="742950" lvl="1" indent="-342900"/>
            <a:r>
              <a:rPr lang="en-US" sz="1600" dirty="0" smtClean="0"/>
              <a:t>Node  </a:t>
            </a:r>
            <a:r>
              <a:rPr lang="en-US" sz="1600" dirty="0"/>
              <a:t>8 maps </a:t>
            </a:r>
            <a:r>
              <a:rPr lang="en-US" sz="1600" dirty="0" smtClean="0"/>
              <a:t>keys [</a:t>
            </a:r>
            <a:r>
              <a:rPr lang="en-US" sz="1600" dirty="0"/>
              <a:t>5,8]</a:t>
            </a:r>
          </a:p>
          <a:p>
            <a:pPr marL="742950" lvl="1" indent="-342900"/>
            <a:r>
              <a:rPr lang="en-US" sz="1600" dirty="0"/>
              <a:t>Node 15 maps </a:t>
            </a:r>
            <a:r>
              <a:rPr lang="en-US" sz="1600" dirty="0" smtClean="0"/>
              <a:t>keys [</a:t>
            </a:r>
            <a:r>
              <a:rPr lang="en-US" sz="1600" dirty="0"/>
              <a:t>9,15]</a:t>
            </a:r>
          </a:p>
          <a:p>
            <a:pPr marL="742950" lvl="1" indent="-342900"/>
            <a:r>
              <a:rPr lang="en-US" sz="1600" dirty="0"/>
              <a:t>Node 20 </a:t>
            </a:r>
            <a:r>
              <a:rPr lang="en-US" sz="1600" dirty="0" smtClean="0"/>
              <a:t>maps keys </a:t>
            </a:r>
            <a:r>
              <a:rPr lang="en-US" sz="1600" dirty="0"/>
              <a:t>[16, 20]</a:t>
            </a:r>
          </a:p>
          <a:p>
            <a:pPr marL="742950" lvl="1" indent="-342900"/>
            <a:r>
              <a:rPr lang="en-US" sz="1600" dirty="0"/>
              <a:t>…</a:t>
            </a:r>
          </a:p>
          <a:p>
            <a:pPr marL="742950" lvl="1" indent="-342900"/>
            <a:r>
              <a:rPr lang="en-US" sz="1600" dirty="0"/>
              <a:t>Node 4 </a:t>
            </a:r>
            <a:r>
              <a:rPr lang="en-US" sz="1600" dirty="0" smtClean="0"/>
              <a:t>maps keys [</a:t>
            </a:r>
            <a:r>
              <a:rPr lang="en-US" sz="1600" dirty="0"/>
              <a:t>59, 4</a:t>
            </a:r>
            <a:r>
              <a:rPr lang="en-US" sz="1600" dirty="0" smtClean="0"/>
              <a:t>]</a:t>
            </a:r>
          </a:p>
          <a:p>
            <a:pPr marL="342900" indent="-342900"/>
            <a:r>
              <a:rPr lang="en-US" sz="2000" dirty="0" smtClean="0"/>
              <a:t>For this example, the mapping [14, V14] maps to node with ID=15</a:t>
            </a:r>
          </a:p>
          <a:p>
            <a:pPr marL="742950" lvl="1" indent="-342900"/>
            <a:r>
              <a:rPr lang="en-US" sz="1600" dirty="0" smtClean="0"/>
              <a:t>Node with smallest ID larger than 14 (the key)</a:t>
            </a:r>
          </a:p>
          <a:p>
            <a:pPr marL="342900" indent="-342900"/>
            <a:r>
              <a:rPr lang="en-US" sz="2000" dirty="0" smtClean="0"/>
              <a:t>In practice, m=256 or more!</a:t>
            </a:r>
          </a:p>
          <a:p>
            <a:pPr marL="742950" lvl="1" indent="-342900"/>
            <a:r>
              <a:rPr lang="en-US" sz="1600" dirty="0" smtClean="0"/>
              <a:t>Uses cryptographically secure hash such as SHA-256 to generate the node IDs</a:t>
            </a:r>
            <a:endParaRPr lang="en-US" sz="1600" dirty="0"/>
          </a:p>
          <a:p>
            <a:pPr marL="342900" indent="-342900"/>
            <a:endParaRPr lang="en-US" sz="2000" dirty="0"/>
          </a:p>
          <a:p>
            <a:pPr marL="342900" indent="-342900"/>
            <a:endParaRPr lang="en-US" sz="2000" dirty="0"/>
          </a:p>
        </p:txBody>
      </p:sp>
      <p:grpSp>
        <p:nvGrpSpPr>
          <p:cNvPr id="10" name="Group 9"/>
          <p:cNvGrpSpPr/>
          <p:nvPr/>
        </p:nvGrpSpPr>
        <p:grpSpPr>
          <a:xfrm>
            <a:off x="7086600" y="2743200"/>
            <a:ext cx="1437638" cy="687388"/>
            <a:chOff x="6672900" y="2819400"/>
            <a:chExt cx="1437638" cy="687388"/>
          </a:xfrm>
        </p:grpSpPr>
        <p:grpSp>
          <p:nvGrpSpPr>
            <p:cNvPr id="38" name="Group 37"/>
            <p:cNvGrpSpPr/>
            <p:nvPr/>
          </p:nvGrpSpPr>
          <p:grpSpPr>
            <a:xfrm>
              <a:off x="6689250" y="2861846"/>
              <a:ext cx="1066800" cy="228600"/>
              <a:chOff x="1752600" y="3656806"/>
              <a:chExt cx="533400" cy="381794"/>
            </a:xfrm>
            <a:solidFill>
              <a:srgbClr val="FFFFAA"/>
            </a:solidFill>
          </p:grpSpPr>
          <p:sp>
            <p:nvSpPr>
              <p:cNvPr id="39" name="Rectangle 3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0" name="Straight Connector 39"/>
              <p:cNvCxnSpPr>
                <a:stCxn id="39" idx="0"/>
                <a:endCxn id="3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4" name="Straight Connector 4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46" name="Group 45"/>
            <p:cNvGrpSpPr/>
            <p:nvPr/>
          </p:nvGrpSpPr>
          <p:grpSpPr>
            <a:xfrm>
              <a:off x="6672900" y="2819400"/>
              <a:ext cx="1099500" cy="338554"/>
              <a:chOff x="5698650" y="4800600"/>
              <a:chExt cx="1099500" cy="338554"/>
            </a:xfrm>
          </p:grpSpPr>
          <p:sp>
            <p:nvSpPr>
              <p:cNvPr id="47" name="TextBox 46"/>
              <p:cNvSpPr txBox="1"/>
              <p:nvPr/>
            </p:nvSpPr>
            <p:spPr>
              <a:xfrm>
                <a:off x="5698650" y="4800600"/>
                <a:ext cx="412893" cy="338554"/>
              </a:xfrm>
              <a:prstGeom prst="rect">
                <a:avLst/>
              </a:prstGeom>
              <a:noFill/>
            </p:spPr>
            <p:txBody>
              <a:bodyPr wrap="none" rtlCol="0">
                <a:spAutoFit/>
              </a:bodyPr>
              <a:lstStyle/>
              <a:p>
                <a:r>
                  <a:rPr lang="en-US" sz="1600" b="0" dirty="0" smtClean="0">
                    <a:solidFill>
                      <a:srgbClr val="000000"/>
                    </a:solidFill>
                    <a:latin typeface="Helvetica"/>
                    <a:cs typeface="Helvetica"/>
                  </a:rPr>
                  <a:t>14</a:t>
                </a:r>
              </a:p>
            </p:txBody>
          </p:sp>
          <p:sp>
            <p:nvSpPr>
              <p:cNvPr id="48" name="TextBox 47"/>
              <p:cNvSpPr txBox="1"/>
              <p:nvPr/>
            </p:nvSpPr>
            <p:spPr>
              <a:xfrm>
                <a:off x="6248400" y="4800600"/>
                <a:ext cx="549750" cy="338554"/>
              </a:xfrm>
              <a:prstGeom prst="rect">
                <a:avLst/>
              </a:prstGeom>
              <a:noFill/>
            </p:spPr>
            <p:txBody>
              <a:bodyPr wrap="none" rtlCol="0">
                <a:spAutoFit/>
              </a:bodyPr>
              <a:lstStyle/>
              <a:p>
                <a:r>
                  <a:rPr lang="en-US" sz="1600" b="0" dirty="0" smtClean="0">
                    <a:latin typeface="Helvetica"/>
                    <a:cs typeface="Helvetica"/>
                  </a:rPr>
                  <a:t>V14</a:t>
                </a:r>
              </a:p>
            </p:txBody>
          </p:sp>
        </p:grpSp>
        <p:cxnSp>
          <p:nvCxnSpPr>
            <p:cNvPr id="4" name="Straight Arrow Connector 3"/>
            <p:cNvCxnSpPr>
              <a:stCxn id="39" idx="2"/>
              <a:endCxn id="1351705" idx="1"/>
            </p:cNvCxnSpPr>
            <p:nvPr/>
          </p:nvCxnSpPr>
          <p:spPr bwMode="auto">
            <a:xfrm>
              <a:off x="7222650" y="3089971"/>
              <a:ext cx="887888" cy="416817"/>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grpSp>
        <p:nvGrpSpPr>
          <p:cNvPr id="5" name="Group 4"/>
          <p:cNvGrpSpPr/>
          <p:nvPr/>
        </p:nvGrpSpPr>
        <p:grpSpPr>
          <a:xfrm>
            <a:off x="3735387" y="990600"/>
            <a:ext cx="5256213" cy="5486400"/>
            <a:chOff x="3735387" y="990600"/>
            <a:chExt cx="5256213" cy="5486400"/>
          </a:xfrm>
        </p:grpSpPr>
        <p:sp>
          <p:nvSpPr>
            <p:cNvPr id="1351684" name="Oval 4"/>
            <p:cNvSpPr>
              <a:spLocks noChangeArrowheads="1"/>
            </p:cNvSpPr>
            <p:nvPr/>
          </p:nvSpPr>
          <p:spPr bwMode="auto">
            <a:xfrm>
              <a:off x="4000500" y="13716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685" name="Text Box 5"/>
            <p:cNvSpPr txBox="1">
              <a:spLocks noChangeArrowheads="1"/>
            </p:cNvSpPr>
            <p:nvPr/>
          </p:nvSpPr>
          <p:spPr bwMode="auto">
            <a:xfrm>
              <a:off x="6846887" y="1538288"/>
              <a:ext cx="312738"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Key"/>
                  <a:cs typeface="Key"/>
                </a:rPr>
                <a:t>4</a:t>
              </a:r>
            </a:p>
          </p:txBody>
        </p:sp>
        <p:pic>
          <p:nvPicPr>
            <p:cNvPr id="1351686" name="Picture 6" descr="j0230337"/>
            <p:cNvPicPr>
              <a:picLocks noChangeAspect="1" noChangeArrowheads="1"/>
            </p:cNvPicPr>
            <p:nvPr/>
          </p:nvPicPr>
          <p:blipFill>
            <a:blip r:embed="rId3"/>
            <a:srcRect/>
            <a:stretch>
              <a:fillRect/>
            </a:stretch>
          </p:blipFill>
          <p:spPr bwMode="auto">
            <a:xfrm>
              <a:off x="7115175" y="990600"/>
              <a:ext cx="266700" cy="438150"/>
            </a:xfrm>
            <a:prstGeom prst="rect">
              <a:avLst/>
            </a:prstGeom>
            <a:noFill/>
          </p:spPr>
        </p:pic>
        <p:pic>
          <p:nvPicPr>
            <p:cNvPr id="1351687" name="Picture 7" descr="j0230337"/>
            <p:cNvPicPr>
              <a:picLocks noChangeAspect="1" noChangeArrowheads="1"/>
            </p:cNvPicPr>
            <p:nvPr/>
          </p:nvPicPr>
          <p:blipFill>
            <a:blip r:embed="rId3"/>
            <a:srcRect/>
            <a:stretch>
              <a:fillRect/>
            </a:stretch>
          </p:blipFill>
          <p:spPr bwMode="auto">
            <a:xfrm>
              <a:off x="8610600" y="4514850"/>
              <a:ext cx="266700" cy="438150"/>
            </a:xfrm>
            <a:prstGeom prst="rect">
              <a:avLst/>
            </a:prstGeom>
            <a:noFill/>
          </p:spPr>
        </p:pic>
        <p:sp>
          <p:nvSpPr>
            <p:cNvPr id="1351688" name="Text Box 8"/>
            <p:cNvSpPr txBox="1">
              <a:spLocks noChangeArrowheads="1"/>
            </p:cNvSpPr>
            <p:nvPr/>
          </p:nvSpPr>
          <p:spPr bwMode="auto">
            <a:xfrm>
              <a:off x="7923212" y="4343400"/>
              <a:ext cx="439738"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Key"/>
                  <a:cs typeface="Key"/>
                </a:rPr>
                <a:t>20</a:t>
              </a:r>
            </a:p>
          </p:txBody>
        </p:sp>
        <p:pic>
          <p:nvPicPr>
            <p:cNvPr id="1351689" name="Picture 9" descr="j0230337"/>
            <p:cNvPicPr>
              <a:picLocks noChangeAspect="1" noChangeArrowheads="1"/>
            </p:cNvPicPr>
            <p:nvPr/>
          </p:nvPicPr>
          <p:blipFill>
            <a:blip r:embed="rId3"/>
            <a:srcRect/>
            <a:stretch>
              <a:fillRect/>
            </a:stretch>
          </p:blipFill>
          <p:spPr bwMode="auto">
            <a:xfrm>
              <a:off x="6210300" y="6038850"/>
              <a:ext cx="266700" cy="438150"/>
            </a:xfrm>
            <a:prstGeom prst="rect">
              <a:avLst/>
            </a:prstGeom>
            <a:noFill/>
          </p:spPr>
        </p:pic>
        <p:sp>
          <p:nvSpPr>
            <p:cNvPr id="1351690" name="Text Box 10"/>
            <p:cNvSpPr txBox="1">
              <a:spLocks noChangeArrowheads="1"/>
            </p:cNvSpPr>
            <p:nvPr/>
          </p:nvSpPr>
          <p:spPr bwMode="auto">
            <a:xfrm>
              <a:off x="6076950" y="5486400"/>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Key"/>
                  <a:cs typeface="Key"/>
                </a:rPr>
                <a:t>32</a:t>
              </a:r>
            </a:p>
          </p:txBody>
        </p:sp>
        <p:sp>
          <p:nvSpPr>
            <p:cNvPr id="1351691" name="Text Box 11"/>
            <p:cNvSpPr txBox="1">
              <a:spLocks noChangeArrowheads="1"/>
            </p:cNvSpPr>
            <p:nvPr/>
          </p:nvSpPr>
          <p:spPr bwMode="auto">
            <a:xfrm>
              <a:off x="5067300" y="5348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Key"/>
                  <a:cs typeface="Key"/>
                </a:rPr>
                <a:t>35</a:t>
              </a:r>
            </a:p>
          </p:txBody>
        </p:sp>
        <p:pic>
          <p:nvPicPr>
            <p:cNvPr id="1351692" name="Picture 12" descr="j0230337"/>
            <p:cNvPicPr>
              <a:picLocks noChangeAspect="1" noChangeArrowheads="1"/>
            </p:cNvPicPr>
            <p:nvPr/>
          </p:nvPicPr>
          <p:blipFill>
            <a:blip r:embed="rId3"/>
            <a:srcRect/>
            <a:stretch>
              <a:fillRect/>
            </a:stretch>
          </p:blipFill>
          <p:spPr bwMode="auto">
            <a:xfrm>
              <a:off x="5219700" y="5886450"/>
              <a:ext cx="266700" cy="438150"/>
            </a:xfrm>
            <a:prstGeom prst="rect">
              <a:avLst/>
            </a:prstGeom>
            <a:noFill/>
          </p:spPr>
        </p:pic>
        <p:sp>
          <p:nvSpPr>
            <p:cNvPr id="1351693" name="Text Box 13"/>
            <p:cNvSpPr txBox="1">
              <a:spLocks noChangeArrowheads="1"/>
            </p:cNvSpPr>
            <p:nvPr/>
          </p:nvSpPr>
          <p:spPr bwMode="auto">
            <a:xfrm>
              <a:off x="7581900" y="1995488"/>
              <a:ext cx="31302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Key"/>
                  <a:cs typeface="Key"/>
                </a:rPr>
                <a:t>8</a:t>
              </a:r>
            </a:p>
          </p:txBody>
        </p:sp>
        <p:sp>
          <p:nvSpPr>
            <p:cNvPr id="1351694" name="Text Box 14"/>
            <p:cNvSpPr txBox="1">
              <a:spLocks noChangeArrowheads="1"/>
            </p:cNvSpPr>
            <p:nvPr/>
          </p:nvSpPr>
          <p:spPr bwMode="auto">
            <a:xfrm>
              <a:off x="8191500" y="33670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Key"/>
                  <a:cs typeface="Key"/>
                </a:rPr>
                <a:t>15</a:t>
              </a:r>
            </a:p>
          </p:txBody>
        </p:sp>
        <p:sp>
          <p:nvSpPr>
            <p:cNvPr id="1351695" name="Text Box 15"/>
            <p:cNvSpPr txBox="1">
              <a:spLocks noChangeArrowheads="1"/>
            </p:cNvSpPr>
            <p:nvPr/>
          </p:nvSpPr>
          <p:spPr bwMode="auto">
            <a:xfrm>
              <a:off x="4229100" y="4267200"/>
              <a:ext cx="441402"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Key"/>
                  <a:cs typeface="Key"/>
                </a:rPr>
                <a:t>44</a:t>
              </a:r>
            </a:p>
          </p:txBody>
        </p:sp>
        <p:sp>
          <p:nvSpPr>
            <p:cNvPr id="1351696" name="Text Box 16"/>
            <p:cNvSpPr txBox="1">
              <a:spLocks noChangeArrowheads="1"/>
            </p:cNvSpPr>
            <p:nvPr/>
          </p:nvSpPr>
          <p:spPr bwMode="auto">
            <a:xfrm>
              <a:off x="5010150" y="1828800"/>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Key"/>
                  <a:cs typeface="Key"/>
                </a:rPr>
                <a:t>58</a:t>
              </a:r>
            </a:p>
          </p:txBody>
        </p:sp>
        <p:pic>
          <p:nvPicPr>
            <p:cNvPr id="1351697" name="Picture 17" descr="j0230337"/>
            <p:cNvPicPr>
              <a:picLocks noChangeAspect="1" noChangeArrowheads="1"/>
            </p:cNvPicPr>
            <p:nvPr/>
          </p:nvPicPr>
          <p:blipFill>
            <a:blip r:embed="rId3"/>
            <a:srcRect/>
            <a:stretch>
              <a:fillRect/>
            </a:stretch>
          </p:blipFill>
          <p:spPr bwMode="auto">
            <a:xfrm>
              <a:off x="3810000" y="4419600"/>
              <a:ext cx="266700" cy="438150"/>
            </a:xfrm>
            <a:prstGeom prst="rect">
              <a:avLst/>
            </a:prstGeom>
            <a:noFill/>
          </p:spPr>
        </p:pic>
        <p:pic>
          <p:nvPicPr>
            <p:cNvPr id="1351698" name="Picture 18" descr="j0230337"/>
            <p:cNvPicPr>
              <a:picLocks noChangeAspect="1" noChangeArrowheads="1"/>
            </p:cNvPicPr>
            <p:nvPr/>
          </p:nvPicPr>
          <p:blipFill>
            <a:blip r:embed="rId3"/>
            <a:srcRect/>
            <a:stretch>
              <a:fillRect/>
            </a:stretch>
          </p:blipFill>
          <p:spPr bwMode="auto">
            <a:xfrm>
              <a:off x="4724400" y="1295400"/>
              <a:ext cx="266700" cy="438150"/>
            </a:xfrm>
            <a:prstGeom prst="rect">
              <a:avLst/>
            </a:prstGeom>
            <a:noFill/>
          </p:spPr>
        </p:pic>
        <p:sp>
          <p:nvSpPr>
            <p:cNvPr id="1351699" name="Line 19"/>
            <p:cNvSpPr>
              <a:spLocks noChangeShapeType="1"/>
            </p:cNvSpPr>
            <p:nvPr/>
          </p:nvSpPr>
          <p:spPr bwMode="auto">
            <a:xfrm flipV="1">
              <a:off x="4152900" y="44958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0" name="Line 20"/>
            <p:cNvSpPr>
              <a:spLocks noChangeShapeType="1"/>
            </p:cNvSpPr>
            <p:nvPr/>
          </p:nvSpPr>
          <p:spPr bwMode="auto">
            <a:xfrm>
              <a:off x="4981575" y="17351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pic>
          <p:nvPicPr>
            <p:cNvPr id="1351701" name="Picture 21" descr="j0230337"/>
            <p:cNvPicPr>
              <a:picLocks noChangeAspect="1" noChangeArrowheads="1"/>
            </p:cNvPicPr>
            <p:nvPr/>
          </p:nvPicPr>
          <p:blipFill>
            <a:blip r:embed="rId3"/>
            <a:srcRect/>
            <a:stretch>
              <a:fillRect/>
            </a:stretch>
          </p:blipFill>
          <p:spPr bwMode="auto">
            <a:xfrm>
              <a:off x="8724900" y="3276600"/>
              <a:ext cx="266700" cy="438150"/>
            </a:xfrm>
            <a:prstGeom prst="rect">
              <a:avLst/>
            </a:prstGeom>
            <a:noFill/>
          </p:spPr>
        </p:pic>
        <p:sp>
          <p:nvSpPr>
            <p:cNvPr id="1351702" name="Line 22"/>
            <p:cNvSpPr>
              <a:spLocks noChangeShapeType="1"/>
            </p:cNvSpPr>
            <p:nvPr/>
          </p:nvSpPr>
          <p:spPr bwMode="auto">
            <a:xfrm flipV="1">
              <a:off x="5372100" y="56388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3" name="Line 23"/>
            <p:cNvSpPr>
              <a:spLocks noChangeShapeType="1"/>
            </p:cNvSpPr>
            <p:nvPr/>
          </p:nvSpPr>
          <p:spPr bwMode="auto">
            <a:xfrm flipV="1">
              <a:off x="6286500" y="5867400"/>
              <a:ext cx="1587"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4" name="Line 24"/>
            <p:cNvSpPr>
              <a:spLocks noChangeShapeType="1"/>
            </p:cNvSpPr>
            <p:nvPr/>
          </p:nvSpPr>
          <p:spPr bwMode="auto">
            <a:xfrm flipH="1" flipV="1">
              <a:off x="8343900" y="4572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5" name="Line 25"/>
            <p:cNvSpPr>
              <a:spLocks noChangeShapeType="1"/>
            </p:cNvSpPr>
            <p:nvPr/>
          </p:nvSpPr>
          <p:spPr bwMode="auto">
            <a:xfrm flipH="1">
              <a:off x="8572500" y="35052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6" name="Line 26"/>
            <p:cNvSpPr>
              <a:spLocks noChangeShapeType="1"/>
            </p:cNvSpPr>
            <p:nvPr/>
          </p:nvSpPr>
          <p:spPr bwMode="auto">
            <a:xfrm flipV="1">
              <a:off x="7858125" y="1971675"/>
              <a:ext cx="112712"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pic>
          <p:nvPicPr>
            <p:cNvPr id="1351707" name="Picture 27" descr="j0230337"/>
            <p:cNvPicPr>
              <a:picLocks noChangeAspect="1" noChangeArrowheads="1"/>
            </p:cNvPicPr>
            <p:nvPr/>
          </p:nvPicPr>
          <p:blipFill>
            <a:blip r:embed="rId3"/>
            <a:srcRect/>
            <a:stretch>
              <a:fillRect/>
            </a:stretch>
          </p:blipFill>
          <p:spPr bwMode="auto">
            <a:xfrm>
              <a:off x="8037512" y="1676400"/>
              <a:ext cx="268288" cy="438150"/>
            </a:xfrm>
            <a:prstGeom prst="rect">
              <a:avLst/>
            </a:prstGeom>
            <a:noFill/>
          </p:spPr>
        </p:pic>
        <p:sp>
          <p:nvSpPr>
            <p:cNvPr id="1351708" name="Line 28"/>
            <p:cNvSpPr>
              <a:spLocks noChangeShapeType="1"/>
            </p:cNvSpPr>
            <p:nvPr/>
          </p:nvSpPr>
          <p:spPr bwMode="auto">
            <a:xfrm rot="3575902">
              <a:off x="7046912" y="1433513"/>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grpSp>
          <p:nvGrpSpPr>
            <p:cNvPr id="2" name="Group 29"/>
            <p:cNvGrpSpPr>
              <a:grpSpLocks/>
            </p:cNvGrpSpPr>
            <p:nvPr/>
          </p:nvGrpSpPr>
          <p:grpSpPr bwMode="auto">
            <a:xfrm>
              <a:off x="3735387" y="1108075"/>
              <a:ext cx="5089525" cy="5133975"/>
              <a:chOff x="1930" y="844"/>
              <a:chExt cx="3210" cy="3240"/>
            </a:xfrm>
          </p:grpSpPr>
          <p:sp>
            <p:nvSpPr>
              <p:cNvPr id="1351710" name="Freeform 30"/>
              <p:cNvSpPr>
                <a:spLocks/>
              </p:cNvSpPr>
              <p:nvPr/>
            </p:nvSpPr>
            <p:spPr bwMode="auto">
              <a:xfrm>
                <a:off x="2788" y="844"/>
                <a:ext cx="1200" cy="168"/>
              </a:xfrm>
              <a:custGeom>
                <a:avLst/>
                <a:gdLst/>
                <a:ahLst/>
                <a:cxnLst>
                  <a:cxn ang="0">
                    <a:pos x="0" y="168"/>
                  </a:cxn>
                  <a:cxn ang="0">
                    <a:pos x="432" y="24"/>
                  </a:cxn>
                  <a:cxn ang="0">
                    <a:pos x="960" y="24"/>
                  </a:cxn>
                  <a:cxn ang="0">
                    <a:pos x="1200" y="72"/>
                  </a:cxn>
                </a:cxnLst>
                <a:rect l="0" t="0" r="r" b="b"/>
                <a:pathLst>
                  <a:path w="1200" h="168">
                    <a:moveTo>
                      <a:pt x="0" y="168"/>
                    </a:moveTo>
                    <a:cubicBezTo>
                      <a:pt x="136" y="108"/>
                      <a:pt x="272" y="48"/>
                      <a:pt x="432" y="24"/>
                    </a:cubicBezTo>
                    <a:cubicBezTo>
                      <a:pt x="592" y="0"/>
                      <a:pt x="832" y="16"/>
                      <a:pt x="960" y="24"/>
                    </a:cubicBezTo>
                    <a:cubicBezTo>
                      <a:pt x="1088" y="32"/>
                      <a:pt x="1144" y="52"/>
                      <a:pt x="1200" y="72"/>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1" name="Freeform 31"/>
              <p:cNvSpPr>
                <a:spLocks/>
              </p:cNvSpPr>
              <p:nvPr/>
            </p:nvSpPr>
            <p:spPr bwMode="auto">
              <a:xfrm>
                <a:off x="4276" y="964"/>
                <a:ext cx="336" cy="240"/>
              </a:xfrm>
              <a:custGeom>
                <a:avLst/>
                <a:gdLst/>
                <a:ahLst/>
                <a:cxnLst>
                  <a:cxn ang="0">
                    <a:pos x="0" y="0"/>
                  </a:cxn>
                  <a:cxn ang="0">
                    <a:pos x="192" y="96"/>
                  </a:cxn>
                  <a:cxn ang="0">
                    <a:pos x="336" y="240"/>
                  </a:cxn>
                </a:cxnLst>
                <a:rect l="0" t="0" r="r" b="b"/>
                <a:pathLst>
                  <a:path w="336" h="240">
                    <a:moveTo>
                      <a:pt x="0" y="0"/>
                    </a:moveTo>
                    <a:cubicBezTo>
                      <a:pt x="68" y="28"/>
                      <a:pt x="136" y="56"/>
                      <a:pt x="192" y="96"/>
                    </a:cubicBezTo>
                    <a:cubicBezTo>
                      <a:pt x="248" y="136"/>
                      <a:pt x="292" y="188"/>
                      <a:pt x="336" y="2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2" name="Freeform 32"/>
              <p:cNvSpPr>
                <a:spLocks/>
              </p:cNvSpPr>
              <p:nvPr/>
            </p:nvSpPr>
            <p:spPr bwMode="auto">
              <a:xfrm>
                <a:off x="4852" y="1492"/>
                <a:ext cx="288" cy="624"/>
              </a:xfrm>
              <a:custGeom>
                <a:avLst/>
                <a:gdLst/>
                <a:ahLst/>
                <a:cxnLst>
                  <a:cxn ang="0">
                    <a:pos x="0" y="0"/>
                  </a:cxn>
                  <a:cxn ang="0">
                    <a:pos x="192" y="240"/>
                  </a:cxn>
                  <a:cxn ang="0">
                    <a:pos x="288" y="624"/>
                  </a:cxn>
                </a:cxnLst>
                <a:rect l="0" t="0" r="r" b="b"/>
                <a:pathLst>
                  <a:path w="288" h="624">
                    <a:moveTo>
                      <a:pt x="0" y="0"/>
                    </a:moveTo>
                    <a:cubicBezTo>
                      <a:pt x="72" y="68"/>
                      <a:pt x="144" y="136"/>
                      <a:pt x="192" y="240"/>
                    </a:cubicBezTo>
                    <a:cubicBezTo>
                      <a:pt x="240" y="344"/>
                      <a:pt x="264" y="484"/>
                      <a:pt x="288" y="62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3" name="Freeform 33"/>
              <p:cNvSpPr>
                <a:spLocks/>
              </p:cNvSpPr>
              <p:nvPr/>
            </p:nvSpPr>
            <p:spPr bwMode="auto">
              <a:xfrm>
                <a:off x="5072" y="2596"/>
                <a:ext cx="68" cy="340"/>
              </a:xfrm>
              <a:custGeom>
                <a:avLst/>
                <a:gdLst/>
                <a:ahLst/>
                <a:cxnLst>
                  <a:cxn ang="0">
                    <a:pos x="68" y="0"/>
                  </a:cxn>
                  <a:cxn ang="0">
                    <a:pos x="40" y="204"/>
                  </a:cxn>
                  <a:cxn ang="0">
                    <a:pos x="0" y="340"/>
                  </a:cxn>
                </a:cxnLst>
                <a:rect l="0" t="0" r="r" b="b"/>
                <a:pathLst>
                  <a:path w="68" h="340">
                    <a:moveTo>
                      <a:pt x="68" y="0"/>
                    </a:moveTo>
                    <a:cubicBezTo>
                      <a:pt x="59" y="73"/>
                      <a:pt x="51" y="147"/>
                      <a:pt x="40" y="204"/>
                    </a:cubicBezTo>
                    <a:cubicBezTo>
                      <a:pt x="29" y="261"/>
                      <a:pt x="14" y="300"/>
                      <a:pt x="0" y="3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4" name="Freeform 34"/>
              <p:cNvSpPr>
                <a:spLocks/>
              </p:cNvSpPr>
              <p:nvPr/>
            </p:nvSpPr>
            <p:spPr bwMode="auto">
              <a:xfrm>
                <a:off x="3760" y="3268"/>
                <a:ext cx="1188" cy="767"/>
              </a:xfrm>
              <a:custGeom>
                <a:avLst/>
                <a:gdLst/>
                <a:ahLst/>
                <a:cxnLst>
                  <a:cxn ang="0">
                    <a:pos x="1188" y="0"/>
                  </a:cxn>
                  <a:cxn ang="0">
                    <a:pos x="824" y="460"/>
                  </a:cxn>
                  <a:cxn ang="0">
                    <a:pos x="320" y="716"/>
                  </a:cxn>
                  <a:cxn ang="0">
                    <a:pos x="0" y="764"/>
                  </a:cxn>
                </a:cxnLst>
                <a:rect l="0" t="0" r="r" b="b"/>
                <a:pathLst>
                  <a:path w="1188" h="767">
                    <a:moveTo>
                      <a:pt x="1188" y="0"/>
                    </a:moveTo>
                    <a:cubicBezTo>
                      <a:pt x="1078" y="170"/>
                      <a:pt x="969" y="341"/>
                      <a:pt x="824" y="460"/>
                    </a:cubicBezTo>
                    <a:cubicBezTo>
                      <a:pt x="679" y="579"/>
                      <a:pt x="457" y="665"/>
                      <a:pt x="320" y="716"/>
                    </a:cubicBezTo>
                    <a:cubicBezTo>
                      <a:pt x="183" y="767"/>
                      <a:pt x="91" y="765"/>
                      <a:pt x="0" y="76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5" name="Freeform 35"/>
              <p:cNvSpPr>
                <a:spLocks/>
              </p:cNvSpPr>
              <p:nvPr/>
            </p:nvSpPr>
            <p:spPr bwMode="auto">
              <a:xfrm>
                <a:off x="1930" y="1216"/>
                <a:ext cx="542" cy="1620"/>
              </a:xfrm>
              <a:custGeom>
                <a:avLst/>
                <a:gdLst/>
                <a:ahLst/>
                <a:cxnLst>
                  <a:cxn ang="0">
                    <a:pos x="90" y="1620"/>
                  </a:cxn>
                  <a:cxn ang="0">
                    <a:pos x="6" y="1136"/>
                  </a:cxn>
                  <a:cxn ang="0">
                    <a:pos x="126" y="520"/>
                  </a:cxn>
                  <a:cxn ang="0">
                    <a:pos x="542" y="0"/>
                  </a:cxn>
                </a:cxnLst>
                <a:rect l="0" t="0" r="r" b="b"/>
                <a:pathLst>
                  <a:path w="542" h="1620">
                    <a:moveTo>
                      <a:pt x="90" y="1620"/>
                    </a:moveTo>
                    <a:cubicBezTo>
                      <a:pt x="45" y="1469"/>
                      <a:pt x="0" y="1319"/>
                      <a:pt x="6" y="1136"/>
                    </a:cubicBezTo>
                    <a:cubicBezTo>
                      <a:pt x="12" y="953"/>
                      <a:pt x="37" y="709"/>
                      <a:pt x="126" y="520"/>
                    </a:cubicBezTo>
                    <a:cubicBezTo>
                      <a:pt x="215" y="331"/>
                      <a:pt x="378" y="165"/>
                      <a:pt x="542"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6" name="Freeform 36"/>
              <p:cNvSpPr>
                <a:spLocks/>
              </p:cNvSpPr>
              <p:nvPr/>
            </p:nvSpPr>
            <p:spPr bwMode="auto">
              <a:xfrm>
                <a:off x="2164" y="3268"/>
                <a:ext cx="624" cy="624"/>
              </a:xfrm>
              <a:custGeom>
                <a:avLst/>
                <a:gdLst/>
                <a:ahLst/>
                <a:cxnLst>
                  <a:cxn ang="0">
                    <a:pos x="624" y="624"/>
                  </a:cxn>
                  <a:cxn ang="0">
                    <a:pos x="288" y="384"/>
                  </a:cxn>
                  <a:cxn ang="0">
                    <a:pos x="0" y="0"/>
                  </a:cxn>
                </a:cxnLst>
                <a:rect l="0" t="0" r="r" b="b"/>
                <a:pathLst>
                  <a:path w="624" h="624">
                    <a:moveTo>
                      <a:pt x="624" y="624"/>
                    </a:moveTo>
                    <a:cubicBezTo>
                      <a:pt x="508" y="556"/>
                      <a:pt x="392" y="488"/>
                      <a:pt x="288" y="384"/>
                    </a:cubicBezTo>
                    <a:cubicBezTo>
                      <a:pt x="184" y="280"/>
                      <a:pt x="92" y="140"/>
                      <a:pt x="0"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7" name="Line 37"/>
              <p:cNvSpPr>
                <a:spLocks noChangeShapeType="1"/>
              </p:cNvSpPr>
              <p:nvPr/>
            </p:nvSpPr>
            <p:spPr bwMode="auto">
              <a:xfrm flipH="1" flipV="1">
                <a:off x="3076" y="3988"/>
                <a:ext cx="384" cy="96"/>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a:latin typeface="Key"/>
                  <a:cs typeface="Key"/>
                </a:endParaRPr>
              </a:p>
            </p:txBody>
          </p:sp>
        </p:grpSp>
        <p:sp>
          <p:nvSpPr>
            <p:cNvPr id="57" name="Text Box 16"/>
            <p:cNvSpPr txBox="1">
              <a:spLocks noChangeArrowheads="1"/>
            </p:cNvSpPr>
            <p:nvPr/>
          </p:nvSpPr>
          <p:spPr bwMode="auto">
            <a:xfrm>
              <a:off x="6040360" y="1371600"/>
              <a:ext cx="441402"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dirty="0" smtClean="0">
                  <a:latin typeface="Key"/>
                  <a:cs typeface="Key"/>
                </a:rPr>
                <a:t>63</a:t>
              </a:r>
              <a:endParaRPr lang="en-US" sz="1800" b="1" dirty="0">
                <a:latin typeface="Key"/>
                <a:cs typeface="Key"/>
              </a:endParaRPr>
            </a:p>
          </p:txBody>
        </p:sp>
        <p:sp>
          <p:nvSpPr>
            <p:cNvPr id="58" name="Text Box 16"/>
            <p:cNvSpPr txBox="1">
              <a:spLocks noChangeArrowheads="1"/>
            </p:cNvSpPr>
            <p:nvPr/>
          </p:nvSpPr>
          <p:spPr bwMode="auto">
            <a:xfrm>
              <a:off x="6397338" y="1371600"/>
              <a:ext cx="31302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dirty="0" smtClean="0">
                  <a:latin typeface="Key"/>
                  <a:cs typeface="Key"/>
                </a:rPr>
                <a:t>0</a:t>
              </a:r>
              <a:endParaRPr lang="en-US" sz="1800" b="1" dirty="0">
                <a:latin typeface="Key"/>
                <a:cs typeface="Key"/>
              </a:endParaRPr>
            </a:p>
          </p:txBody>
        </p:sp>
        <p:sp>
          <p:nvSpPr>
            <p:cNvPr id="60" name="Line 23"/>
            <p:cNvSpPr>
              <a:spLocks noChangeShapeType="1"/>
            </p:cNvSpPr>
            <p:nvPr/>
          </p:nvSpPr>
          <p:spPr bwMode="auto">
            <a:xfrm flipV="1">
              <a:off x="6253162"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61" name="Line 23"/>
            <p:cNvSpPr>
              <a:spLocks noChangeShapeType="1"/>
            </p:cNvSpPr>
            <p:nvPr/>
          </p:nvSpPr>
          <p:spPr bwMode="auto">
            <a:xfrm flipV="1">
              <a:off x="6481761"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3" name="TextBox 2"/>
            <p:cNvSpPr txBox="1"/>
            <p:nvPr/>
          </p:nvSpPr>
          <p:spPr>
            <a:xfrm>
              <a:off x="5421148" y="3426768"/>
              <a:ext cx="1806905" cy="461665"/>
            </a:xfrm>
            <a:prstGeom prst="rect">
              <a:avLst/>
            </a:prstGeom>
            <a:noFill/>
          </p:spPr>
          <p:txBody>
            <a:bodyPr wrap="none" rtlCol="0">
              <a:spAutoFit/>
            </a:bodyPr>
            <a:lstStyle/>
            <a:p>
              <a:r>
                <a:rPr lang="en-US" sz="2400" dirty="0" smtClean="0">
                  <a:latin typeface="Gill Sans"/>
                </a:rPr>
                <a:t>“The Ring”</a:t>
              </a:r>
              <a:endParaRPr lang="en-US" sz="2400" dirty="0">
                <a:latin typeface="Gill Sans"/>
              </a:endParaRPr>
            </a:p>
          </p:txBody>
        </p:sp>
      </p:grpSp>
    </p:spTree>
    <p:extLst>
      <p:ext uri="{BB962C8B-B14F-4D97-AF65-F5344CB8AC3E}">
        <p14:creationId xmlns:p14="http://schemas.microsoft.com/office/powerpoint/2010/main" val="227536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6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1683">
                                            <p:txEl>
                                              <p:pRg st="5" end="5"/>
                                            </p:txEl>
                                          </p:spTgt>
                                        </p:tgtEl>
                                        <p:attrNameLst>
                                          <p:attrName>style.visibility</p:attrName>
                                        </p:attrNameLst>
                                      </p:cBhvr>
                                      <p:to>
                                        <p:strVal val="visible"/>
                                      </p:to>
                                    </p:set>
                                  </p:childTnLst>
                                </p:cTn>
                              </p:par>
                              <p:par>
                                <p:cTn id="17" presetID="3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90"/>
                                          </p:val>
                                        </p:tav>
                                        <p:tav tm="100000">
                                          <p:val>
                                            <p:fltVal val="0"/>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168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51683">
                                            <p:txEl>
                                              <p:pRg st="7" end="7"/>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51683">
                                            <p:txEl>
                                              <p:pRg st="8" end="8"/>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5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68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title"/>
          </p:nvPr>
        </p:nvSpPr>
        <p:spPr>
          <a:xfrm>
            <a:off x="0" y="-228600"/>
            <a:ext cx="9144000" cy="1219200"/>
          </a:xfrm>
        </p:spPr>
        <p:txBody>
          <a:bodyPr/>
          <a:lstStyle/>
          <a:p>
            <a:r>
              <a:rPr lang="en-US" dirty="0" smtClean="0"/>
              <a:t>Chord: Distributed Lookup (Directory) Service</a:t>
            </a:r>
            <a:endParaRPr lang="en-US" dirty="0"/>
          </a:p>
        </p:txBody>
      </p:sp>
      <p:sp>
        <p:nvSpPr>
          <p:cNvPr id="1349635" name="Rectangle 3"/>
          <p:cNvSpPr>
            <a:spLocks noGrp="1" noChangeArrowheads="1"/>
          </p:cNvSpPr>
          <p:nvPr>
            <p:ph type="body" idx="1"/>
          </p:nvPr>
        </p:nvSpPr>
        <p:spPr>
          <a:xfrm>
            <a:off x="304800" y="838200"/>
            <a:ext cx="8229600" cy="5715000"/>
          </a:xfrm>
        </p:spPr>
        <p:txBody>
          <a:bodyPr>
            <a:normAutofit fontScale="92500" lnSpcReduction="20000"/>
          </a:bodyPr>
          <a:lstStyle/>
          <a:p>
            <a:r>
              <a:rPr lang="en-US" dirty="0" smtClean="0"/>
              <a:t>“Chord” is a Distributed Lookup Service</a:t>
            </a:r>
          </a:p>
          <a:p>
            <a:pPr lvl="1"/>
            <a:r>
              <a:rPr lang="en-US" dirty="0" smtClean="0"/>
              <a:t>Designed at MIT and here at Berkeley (Ion </a:t>
            </a:r>
            <a:r>
              <a:rPr lang="en-US" dirty="0" err="1" smtClean="0"/>
              <a:t>Stoica</a:t>
            </a:r>
            <a:r>
              <a:rPr lang="en-US" dirty="0" smtClean="0"/>
              <a:t> among others)</a:t>
            </a:r>
          </a:p>
          <a:p>
            <a:pPr lvl="1"/>
            <a:r>
              <a:rPr lang="en-US" dirty="0" smtClean="0"/>
              <a:t>Simplest and cleanest algorithm for distributed storage</a:t>
            </a:r>
          </a:p>
          <a:p>
            <a:pPr lvl="2"/>
            <a:r>
              <a:rPr lang="en-US" dirty="0" smtClean="0"/>
              <a:t>Serves as comparison point for other </a:t>
            </a:r>
            <a:r>
              <a:rPr lang="en-US" dirty="0" err="1" smtClean="0"/>
              <a:t>optims</a:t>
            </a:r>
            <a:endParaRPr lang="en-US" dirty="0" smtClean="0"/>
          </a:p>
          <a:p>
            <a:r>
              <a:rPr lang="en-US" dirty="0" smtClean="0"/>
              <a:t>Import aspect of the design space:</a:t>
            </a:r>
          </a:p>
          <a:p>
            <a:pPr lvl="1"/>
            <a:r>
              <a:rPr lang="en-US" dirty="0" smtClean="0"/>
              <a:t>Decouple </a:t>
            </a:r>
            <a:r>
              <a:rPr lang="en-US" dirty="0"/>
              <a:t>correctness from </a:t>
            </a:r>
            <a:r>
              <a:rPr lang="en-US" dirty="0" smtClean="0"/>
              <a:t>efficiency</a:t>
            </a:r>
          </a:p>
          <a:p>
            <a:pPr lvl="1"/>
            <a:r>
              <a:rPr lang="en-US" dirty="0" smtClean="0"/>
              <a:t>Combined </a:t>
            </a:r>
            <a:r>
              <a:rPr lang="en-US" i="1" dirty="0" smtClean="0"/>
              <a:t>Directory </a:t>
            </a:r>
            <a:r>
              <a:rPr lang="en-US" dirty="0" smtClean="0"/>
              <a:t>and</a:t>
            </a:r>
            <a:r>
              <a:rPr lang="en-US" i="1" dirty="0" smtClean="0"/>
              <a:t> Storage</a:t>
            </a:r>
            <a:endParaRPr lang="en-US" i="1" dirty="0"/>
          </a:p>
          <a:p>
            <a:r>
              <a:rPr lang="en-US" dirty="0" smtClean="0"/>
              <a:t>Properties </a:t>
            </a:r>
          </a:p>
          <a:p>
            <a:pPr lvl="1"/>
            <a:r>
              <a:rPr lang="en-US" dirty="0" smtClean="0">
                <a:solidFill>
                  <a:srgbClr val="FF0000"/>
                </a:solidFill>
              </a:rPr>
              <a:t>Correctness: </a:t>
            </a:r>
            <a:endParaRPr lang="en-US" dirty="0"/>
          </a:p>
          <a:p>
            <a:pPr lvl="2"/>
            <a:r>
              <a:rPr lang="en-US" dirty="0" smtClean="0"/>
              <a:t>Each node needs to know about neighbors on ring (one predecessor and one successor)</a:t>
            </a:r>
          </a:p>
          <a:p>
            <a:pPr lvl="2"/>
            <a:r>
              <a:rPr lang="en-US" dirty="0" smtClean="0"/>
              <a:t>Connected rings will perform their task correctly</a:t>
            </a:r>
            <a:endParaRPr lang="en-US" dirty="0"/>
          </a:p>
          <a:p>
            <a:pPr lvl="1"/>
            <a:r>
              <a:rPr lang="en-US" dirty="0" smtClean="0">
                <a:solidFill>
                  <a:srgbClr val="FF0000"/>
                </a:solidFill>
              </a:rPr>
              <a:t>Performance: </a:t>
            </a:r>
          </a:p>
          <a:p>
            <a:pPr lvl="2"/>
            <a:r>
              <a:rPr lang="en-US" dirty="0" smtClean="0"/>
              <a:t>Each node needs to know about O</a:t>
            </a:r>
            <a:r>
              <a:rPr lang="en-US" dirty="0"/>
              <a:t>(log</a:t>
            </a:r>
            <a:r>
              <a:rPr lang="en-US" dirty="0" smtClean="0"/>
              <a:t>(</a:t>
            </a:r>
            <a:r>
              <a:rPr lang="en-US" i="1" dirty="0"/>
              <a:t>M</a:t>
            </a:r>
            <a:r>
              <a:rPr lang="en-US" dirty="0" smtClean="0"/>
              <a:t>)), </a:t>
            </a:r>
            <a:r>
              <a:rPr lang="en-US" dirty="0"/>
              <a:t>where </a:t>
            </a:r>
            <a:r>
              <a:rPr lang="en-US" i="1" dirty="0"/>
              <a:t>M</a:t>
            </a:r>
            <a:r>
              <a:rPr lang="en-US" dirty="0" smtClean="0"/>
              <a:t> </a:t>
            </a:r>
            <a:r>
              <a:rPr lang="en-US" dirty="0"/>
              <a:t>is the total number of nodes</a:t>
            </a:r>
          </a:p>
          <a:p>
            <a:pPr lvl="2"/>
            <a:r>
              <a:rPr lang="en-US" dirty="0"/>
              <a:t>Guarantees that a </a:t>
            </a:r>
            <a:r>
              <a:rPr lang="en-US" dirty="0" smtClean="0"/>
              <a:t>tuple </a:t>
            </a:r>
            <a:r>
              <a:rPr lang="en-US" dirty="0"/>
              <a:t>is found in O(log</a:t>
            </a:r>
            <a:r>
              <a:rPr lang="en-US" dirty="0" smtClean="0"/>
              <a:t>(</a:t>
            </a:r>
            <a:r>
              <a:rPr lang="en-US" i="1" dirty="0"/>
              <a:t>M</a:t>
            </a:r>
            <a:r>
              <a:rPr lang="en-US" dirty="0" smtClean="0"/>
              <a:t>)</a:t>
            </a:r>
            <a:r>
              <a:rPr lang="en-US" dirty="0"/>
              <a:t>) </a:t>
            </a:r>
            <a:r>
              <a:rPr lang="en-US" dirty="0" smtClean="0"/>
              <a:t>steps</a:t>
            </a:r>
          </a:p>
          <a:p>
            <a:r>
              <a:rPr lang="en-US" dirty="0" smtClean="0"/>
              <a:t>Many other </a:t>
            </a:r>
            <a:r>
              <a:rPr lang="en-US" i="1" dirty="0" smtClean="0"/>
              <a:t>Structured, Peer-to-Peer</a:t>
            </a:r>
            <a:r>
              <a:rPr lang="en-US" dirty="0" smtClean="0"/>
              <a:t> lookup services: </a:t>
            </a:r>
          </a:p>
          <a:p>
            <a:pPr lvl="1"/>
            <a:r>
              <a:rPr lang="en-US" dirty="0" smtClean="0"/>
              <a:t>CAN, Tapestry, Pastry, Bamboo, </a:t>
            </a:r>
            <a:r>
              <a:rPr lang="en-US" dirty="0" err="1" smtClean="0"/>
              <a:t>Kademlia</a:t>
            </a:r>
            <a:r>
              <a:rPr lang="en-US" dirty="0" smtClean="0"/>
              <a:t>, …</a:t>
            </a:r>
          </a:p>
          <a:p>
            <a:pPr lvl="1"/>
            <a:r>
              <a:rPr lang="en-US" dirty="0" smtClean="0"/>
              <a:t>Several designed here at Berkeley!</a:t>
            </a:r>
            <a:endParaRPr lang="en-US" dirty="0"/>
          </a:p>
        </p:txBody>
      </p:sp>
    </p:spTree>
    <p:extLst>
      <p:ext uri="{BB962C8B-B14F-4D97-AF65-F5344CB8AC3E}">
        <p14:creationId xmlns:p14="http://schemas.microsoft.com/office/powerpoint/2010/main" val="318961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96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96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96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496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96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496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96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496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496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4963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963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963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963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4963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49635">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4963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6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ChangeArrowheads="1"/>
          </p:cNvSpPr>
          <p:nvPr>
            <p:ph type="title"/>
          </p:nvPr>
        </p:nvSpPr>
        <p:spPr/>
        <p:txBody>
          <a:bodyPr/>
          <a:lstStyle/>
          <a:p>
            <a:r>
              <a:rPr lang="en-US" dirty="0" smtClean="0"/>
              <a:t>Chord’s Lookup Mechanism: Routing!</a:t>
            </a:r>
            <a:endParaRPr lang="en-US" dirty="0"/>
          </a:p>
        </p:txBody>
      </p:sp>
      <p:sp>
        <p:nvSpPr>
          <p:cNvPr id="1353731" name="Rectangle 3"/>
          <p:cNvSpPr>
            <a:spLocks noGrp="1" noChangeArrowheads="1"/>
          </p:cNvSpPr>
          <p:nvPr>
            <p:ph type="body" sz="half" idx="1"/>
          </p:nvPr>
        </p:nvSpPr>
        <p:spPr>
          <a:xfrm>
            <a:off x="152400" y="895350"/>
            <a:ext cx="3759201" cy="5124450"/>
          </a:xfrm>
        </p:spPr>
        <p:txBody>
          <a:bodyPr>
            <a:noAutofit/>
          </a:bodyPr>
          <a:lstStyle/>
          <a:p>
            <a:pPr marL="342900" indent="-342900"/>
            <a:r>
              <a:rPr lang="en-US" sz="2400" dirty="0"/>
              <a:t>Each node </a:t>
            </a:r>
            <a:r>
              <a:rPr lang="en-US" sz="2400" dirty="0" smtClean="0"/>
              <a:t>maintains pointer to </a:t>
            </a:r>
            <a:r>
              <a:rPr lang="en-US" sz="2400" dirty="0"/>
              <a:t>its successor </a:t>
            </a:r>
          </a:p>
          <a:p>
            <a:pPr marL="342900" indent="-342900"/>
            <a:r>
              <a:rPr lang="en-US" sz="2400" dirty="0" smtClean="0"/>
              <a:t>Route </a:t>
            </a:r>
            <a:r>
              <a:rPr lang="en-US" sz="2400" dirty="0"/>
              <a:t>packet </a:t>
            </a:r>
            <a:r>
              <a:rPr lang="en-US" sz="2400" dirty="0" smtClean="0"/>
              <a:t>(Key, Value) </a:t>
            </a:r>
            <a:r>
              <a:rPr lang="en-US" sz="2400" dirty="0"/>
              <a:t>to the node responsible for ID using successor </a:t>
            </a:r>
            <a:r>
              <a:rPr lang="en-US" sz="2400" dirty="0" smtClean="0"/>
              <a:t>pointers</a:t>
            </a:r>
          </a:p>
          <a:p>
            <a:pPr marL="742950" lvl="1" indent="-342900"/>
            <a:r>
              <a:rPr lang="en-US" sz="2000" dirty="0" smtClean="0"/>
              <a:t>E.g., node=4 lookups for node responsible </a:t>
            </a:r>
            <a:r>
              <a:rPr lang="en-US" sz="2000" dirty="0"/>
              <a:t/>
            </a:r>
            <a:br>
              <a:rPr lang="en-US" sz="2000" dirty="0"/>
            </a:br>
            <a:r>
              <a:rPr lang="en-US" sz="2000" dirty="0" smtClean="0"/>
              <a:t>for Key=37 </a:t>
            </a:r>
          </a:p>
          <a:p>
            <a:pPr marL="342900" indent="-342900"/>
            <a:r>
              <a:rPr lang="en-US" sz="2400" dirty="0" smtClean="0"/>
              <a:t>Worst-case (correct) lookup is O(n)</a:t>
            </a:r>
          </a:p>
          <a:p>
            <a:pPr marL="742950" lvl="1" indent="-342900"/>
            <a:r>
              <a:rPr lang="en-US" sz="2000" dirty="0" smtClean="0"/>
              <a:t>But much better normal lookup time is O(log n)</a:t>
            </a:r>
          </a:p>
          <a:p>
            <a:pPr marL="742950" lvl="1" indent="-342900"/>
            <a:r>
              <a:rPr lang="en-US" sz="2000" dirty="0" smtClean="0"/>
              <a:t>Dynamic performance optimization (finger table mechanism)</a:t>
            </a:r>
          </a:p>
          <a:p>
            <a:pPr marL="1200150" lvl="2" indent="-342900"/>
            <a:r>
              <a:rPr lang="en-US" sz="1600" dirty="0" smtClean="0"/>
              <a:t>More later!!!</a:t>
            </a:r>
          </a:p>
          <a:p>
            <a:pPr marL="342900" indent="-342900"/>
            <a:endParaRPr lang="en-US" sz="2400" dirty="0"/>
          </a:p>
        </p:txBody>
      </p:sp>
      <p:sp>
        <p:nvSpPr>
          <p:cNvPr id="1353732" name="Oval 4"/>
          <p:cNvSpPr>
            <a:spLocks noChangeArrowheads="1"/>
          </p:cNvSpPr>
          <p:nvPr/>
        </p:nvSpPr>
        <p:spPr bwMode="auto">
          <a:xfrm>
            <a:off x="4000500" y="13716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33" name="Text Box 5"/>
          <p:cNvSpPr txBox="1">
            <a:spLocks noChangeArrowheads="1"/>
          </p:cNvSpPr>
          <p:nvPr/>
        </p:nvSpPr>
        <p:spPr bwMode="auto">
          <a:xfrm>
            <a:off x="6994525" y="14620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Helvetica"/>
                <a:cs typeface="Helvetica"/>
              </a:rPr>
              <a:t>4</a:t>
            </a:r>
          </a:p>
        </p:txBody>
      </p:sp>
      <p:pic>
        <p:nvPicPr>
          <p:cNvPr id="1353734" name="Picture 6" descr="j0230337"/>
          <p:cNvPicPr>
            <a:picLocks noChangeAspect="1" noChangeArrowheads="1"/>
          </p:cNvPicPr>
          <p:nvPr/>
        </p:nvPicPr>
        <p:blipFill>
          <a:blip r:embed="rId3"/>
          <a:srcRect/>
          <a:stretch>
            <a:fillRect/>
          </a:stretch>
        </p:blipFill>
        <p:spPr bwMode="auto">
          <a:xfrm>
            <a:off x="7115175" y="990600"/>
            <a:ext cx="266700" cy="438150"/>
          </a:xfrm>
          <a:prstGeom prst="rect">
            <a:avLst/>
          </a:prstGeom>
          <a:noFill/>
        </p:spPr>
      </p:pic>
      <p:pic>
        <p:nvPicPr>
          <p:cNvPr id="1353735" name="Picture 7" descr="j0230337"/>
          <p:cNvPicPr>
            <a:picLocks noChangeAspect="1" noChangeArrowheads="1"/>
          </p:cNvPicPr>
          <p:nvPr/>
        </p:nvPicPr>
        <p:blipFill>
          <a:blip r:embed="rId3"/>
          <a:srcRect/>
          <a:stretch>
            <a:fillRect/>
          </a:stretch>
        </p:blipFill>
        <p:spPr bwMode="auto">
          <a:xfrm>
            <a:off x="8610600" y="4514850"/>
            <a:ext cx="266700" cy="438150"/>
          </a:xfrm>
          <a:prstGeom prst="rect">
            <a:avLst/>
          </a:prstGeom>
          <a:noFill/>
        </p:spPr>
      </p:pic>
      <p:sp>
        <p:nvSpPr>
          <p:cNvPr id="1353736" name="Text Box 8"/>
          <p:cNvSpPr txBox="1">
            <a:spLocks noChangeArrowheads="1"/>
          </p:cNvSpPr>
          <p:nvPr/>
        </p:nvSpPr>
        <p:spPr bwMode="auto">
          <a:xfrm>
            <a:off x="7924800" y="4343400"/>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Helvetica"/>
                <a:cs typeface="Helvetica"/>
              </a:rPr>
              <a:t>20</a:t>
            </a:r>
          </a:p>
        </p:txBody>
      </p:sp>
      <p:pic>
        <p:nvPicPr>
          <p:cNvPr id="1353737" name="Picture 9" descr="j0230337"/>
          <p:cNvPicPr>
            <a:picLocks noChangeAspect="1" noChangeArrowheads="1"/>
          </p:cNvPicPr>
          <p:nvPr/>
        </p:nvPicPr>
        <p:blipFill>
          <a:blip r:embed="rId3"/>
          <a:srcRect/>
          <a:stretch>
            <a:fillRect/>
          </a:stretch>
        </p:blipFill>
        <p:spPr bwMode="auto">
          <a:xfrm>
            <a:off x="6210300" y="6038850"/>
            <a:ext cx="266700" cy="438150"/>
          </a:xfrm>
          <a:prstGeom prst="rect">
            <a:avLst/>
          </a:prstGeom>
          <a:noFill/>
        </p:spPr>
      </p:pic>
      <p:sp>
        <p:nvSpPr>
          <p:cNvPr id="1353738" name="Text Box 10"/>
          <p:cNvSpPr txBox="1">
            <a:spLocks noChangeArrowheads="1"/>
          </p:cNvSpPr>
          <p:nvPr/>
        </p:nvSpPr>
        <p:spPr bwMode="auto">
          <a:xfrm>
            <a:off x="6076950" y="5486400"/>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Helvetica"/>
                <a:cs typeface="Helvetica"/>
              </a:rPr>
              <a:t>32</a:t>
            </a:r>
          </a:p>
        </p:txBody>
      </p:sp>
      <p:sp>
        <p:nvSpPr>
          <p:cNvPr id="1353739" name="Text Box 11"/>
          <p:cNvSpPr txBox="1">
            <a:spLocks noChangeArrowheads="1"/>
          </p:cNvSpPr>
          <p:nvPr/>
        </p:nvSpPr>
        <p:spPr bwMode="auto">
          <a:xfrm>
            <a:off x="5067300" y="5348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Helvetica"/>
                <a:cs typeface="Helvetica"/>
              </a:rPr>
              <a:t>35</a:t>
            </a:r>
          </a:p>
        </p:txBody>
      </p:sp>
      <p:pic>
        <p:nvPicPr>
          <p:cNvPr id="1353740" name="Picture 12" descr="j0230337"/>
          <p:cNvPicPr>
            <a:picLocks noChangeAspect="1" noChangeArrowheads="1"/>
          </p:cNvPicPr>
          <p:nvPr/>
        </p:nvPicPr>
        <p:blipFill>
          <a:blip r:embed="rId3"/>
          <a:srcRect/>
          <a:stretch>
            <a:fillRect/>
          </a:stretch>
        </p:blipFill>
        <p:spPr bwMode="auto">
          <a:xfrm>
            <a:off x="5219700" y="5886450"/>
            <a:ext cx="266700" cy="438150"/>
          </a:xfrm>
          <a:prstGeom prst="rect">
            <a:avLst/>
          </a:prstGeom>
          <a:noFill/>
        </p:spPr>
      </p:pic>
      <p:sp>
        <p:nvSpPr>
          <p:cNvPr id="1353741" name="Text Box 13"/>
          <p:cNvSpPr txBox="1">
            <a:spLocks noChangeArrowheads="1"/>
          </p:cNvSpPr>
          <p:nvPr/>
        </p:nvSpPr>
        <p:spPr bwMode="auto">
          <a:xfrm>
            <a:off x="7581900" y="19954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Helvetica"/>
                <a:cs typeface="Helvetica"/>
              </a:rPr>
              <a:t>8</a:t>
            </a:r>
          </a:p>
        </p:txBody>
      </p:sp>
      <p:sp>
        <p:nvSpPr>
          <p:cNvPr id="1353742" name="Text Box 14"/>
          <p:cNvSpPr txBox="1">
            <a:spLocks noChangeArrowheads="1"/>
          </p:cNvSpPr>
          <p:nvPr/>
        </p:nvSpPr>
        <p:spPr bwMode="auto">
          <a:xfrm>
            <a:off x="8191500" y="33670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Helvetica"/>
                <a:cs typeface="Helvetica"/>
              </a:rPr>
              <a:t>15</a:t>
            </a:r>
          </a:p>
        </p:txBody>
      </p:sp>
      <p:sp>
        <p:nvSpPr>
          <p:cNvPr id="1353743" name="Text Box 15"/>
          <p:cNvSpPr txBox="1">
            <a:spLocks noChangeArrowheads="1"/>
          </p:cNvSpPr>
          <p:nvPr/>
        </p:nvSpPr>
        <p:spPr bwMode="auto">
          <a:xfrm>
            <a:off x="4229100" y="4267200"/>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Helvetica"/>
                <a:cs typeface="Helvetica"/>
              </a:rPr>
              <a:t>44</a:t>
            </a:r>
          </a:p>
        </p:txBody>
      </p:sp>
      <p:sp>
        <p:nvSpPr>
          <p:cNvPr id="1353744" name="Text Box 16"/>
          <p:cNvSpPr txBox="1">
            <a:spLocks noChangeArrowheads="1"/>
          </p:cNvSpPr>
          <p:nvPr/>
        </p:nvSpPr>
        <p:spPr bwMode="auto">
          <a:xfrm>
            <a:off x="5010150" y="1828800"/>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800" b="1">
                <a:latin typeface="Helvetica"/>
                <a:cs typeface="Helvetica"/>
              </a:rPr>
              <a:t>58</a:t>
            </a:r>
          </a:p>
        </p:txBody>
      </p:sp>
      <p:pic>
        <p:nvPicPr>
          <p:cNvPr id="1353745" name="Picture 17" descr="j0230337"/>
          <p:cNvPicPr>
            <a:picLocks noChangeAspect="1" noChangeArrowheads="1"/>
          </p:cNvPicPr>
          <p:nvPr/>
        </p:nvPicPr>
        <p:blipFill>
          <a:blip r:embed="rId3"/>
          <a:srcRect/>
          <a:stretch>
            <a:fillRect/>
          </a:stretch>
        </p:blipFill>
        <p:spPr bwMode="auto">
          <a:xfrm>
            <a:off x="3810000" y="4419600"/>
            <a:ext cx="266700" cy="438150"/>
          </a:xfrm>
          <a:prstGeom prst="rect">
            <a:avLst/>
          </a:prstGeom>
          <a:noFill/>
        </p:spPr>
      </p:pic>
      <p:pic>
        <p:nvPicPr>
          <p:cNvPr id="1353746" name="Picture 18" descr="j0230337"/>
          <p:cNvPicPr>
            <a:picLocks noChangeAspect="1" noChangeArrowheads="1"/>
          </p:cNvPicPr>
          <p:nvPr/>
        </p:nvPicPr>
        <p:blipFill>
          <a:blip r:embed="rId3"/>
          <a:srcRect/>
          <a:stretch>
            <a:fillRect/>
          </a:stretch>
        </p:blipFill>
        <p:spPr bwMode="auto">
          <a:xfrm>
            <a:off x="4724400" y="1295400"/>
            <a:ext cx="266700" cy="438150"/>
          </a:xfrm>
          <a:prstGeom prst="rect">
            <a:avLst/>
          </a:prstGeom>
          <a:noFill/>
        </p:spPr>
      </p:pic>
      <p:sp>
        <p:nvSpPr>
          <p:cNvPr id="1353747" name="Line 19"/>
          <p:cNvSpPr>
            <a:spLocks noChangeShapeType="1"/>
          </p:cNvSpPr>
          <p:nvPr/>
        </p:nvSpPr>
        <p:spPr bwMode="auto">
          <a:xfrm flipV="1">
            <a:off x="4152900" y="44958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48" name="Line 20"/>
          <p:cNvSpPr>
            <a:spLocks noChangeShapeType="1"/>
          </p:cNvSpPr>
          <p:nvPr/>
        </p:nvSpPr>
        <p:spPr bwMode="auto">
          <a:xfrm>
            <a:off x="4981575" y="17351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53749" name="Picture 21" descr="j0230337"/>
          <p:cNvPicPr>
            <a:picLocks noChangeAspect="1" noChangeArrowheads="1"/>
          </p:cNvPicPr>
          <p:nvPr/>
        </p:nvPicPr>
        <p:blipFill>
          <a:blip r:embed="rId3"/>
          <a:srcRect/>
          <a:stretch>
            <a:fillRect/>
          </a:stretch>
        </p:blipFill>
        <p:spPr bwMode="auto">
          <a:xfrm>
            <a:off x="8724900" y="3276600"/>
            <a:ext cx="266700" cy="438150"/>
          </a:xfrm>
          <a:prstGeom prst="rect">
            <a:avLst/>
          </a:prstGeom>
          <a:noFill/>
        </p:spPr>
      </p:pic>
      <p:sp>
        <p:nvSpPr>
          <p:cNvPr id="1353750" name="Line 22"/>
          <p:cNvSpPr>
            <a:spLocks noChangeShapeType="1"/>
          </p:cNvSpPr>
          <p:nvPr/>
        </p:nvSpPr>
        <p:spPr bwMode="auto">
          <a:xfrm flipV="1">
            <a:off x="5372100" y="56388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1" name="Line 23"/>
          <p:cNvSpPr>
            <a:spLocks noChangeShapeType="1"/>
          </p:cNvSpPr>
          <p:nvPr/>
        </p:nvSpPr>
        <p:spPr bwMode="auto">
          <a:xfrm flipV="1">
            <a:off x="6286500" y="58674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2" name="Line 24"/>
          <p:cNvSpPr>
            <a:spLocks noChangeShapeType="1"/>
          </p:cNvSpPr>
          <p:nvPr/>
        </p:nvSpPr>
        <p:spPr bwMode="auto">
          <a:xfrm flipH="1" flipV="1">
            <a:off x="8343900" y="4572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3" name="Line 25"/>
          <p:cNvSpPr>
            <a:spLocks noChangeShapeType="1"/>
          </p:cNvSpPr>
          <p:nvPr/>
        </p:nvSpPr>
        <p:spPr bwMode="auto">
          <a:xfrm flipH="1">
            <a:off x="8572500" y="35052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4" name="Line 26"/>
          <p:cNvSpPr>
            <a:spLocks noChangeShapeType="1"/>
          </p:cNvSpPr>
          <p:nvPr/>
        </p:nvSpPr>
        <p:spPr bwMode="auto">
          <a:xfrm flipV="1">
            <a:off x="7858125" y="1971675"/>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53755" name="Picture 27" descr="j0230337"/>
          <p:cNvPicPr>
            <a:picLocks noChangeAspect="1" noChangeArrowheads="1"/>
          </p:cNvPicPr>
          <p:nvPr/>
        </p:nvPicPr>
        <p:blipFill>
          <a:blip r:embed="rId3"/>
          <a:srcRect/>
          <a:stretch>
            <a:fillRect/>
          </a:stretch>
        </p:blipFill>
        <p:spPr bwMode="auto">
          <a:xfrm>
            <a:off x="8039100" y="1676400"/>
            <a:ext cx="266700" cy="438150"/>
          </a:xfrm>
          <a:prstGeom prst="rect">
            <a:avLst/>
          </a:prstGeom>
          <a:noFill/>
        </p:spPr>
      </p:pic>
      <p:sp>
        <p:nvSpPr>
          <p:cNvPr id="1353756" name="Line 28"/>
          <p:cNvSpPr>
            <a:spLocks noChangeShapeType="1"/>
          </p:cNvSpPr>
          <p:nvPr/>
        </p:nvSpPr>
        <p:spPr bwMode="auto">
          <a:xfrm flipH="1">
            <a:off x="7283450" y="1485900"/>
            <a:ext cx="22225" cy="1905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7" name="Text Box 29"/>
          <p:cNvSpPr txBox="1">
            <a:spLocks noChangeArrowheads="1"/>
          </p:cNvSpPr>
          <p:nvPr/>
        </p:nvSpPr>
        <p:spPr bwMode="auto">
          <a:xfrm>
            <a:off x="7454900" y="1047750"/>
            <a:ext cx="1349736"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sz="1800" b="1">
                <a:latin typeface="Helvetica"/>
                <a:cs typeface="Helvetica"/>
              </a:rPr>
              <a:t>lookup(37)</a:t>
            </a:r>
          </a:p>
        </p:txBody>
      </p:sp>
      <p:sp>
        <p:nvSpPr>
          <p:cNvPr id="1353758" name="Freeform 30"/>
          <p:cNvSpPr>
            <a:spLocks/>
          </p:cNvSpPr>
          <p:nvPr/>
        </p:nvSpPr>
        <p:spPr bwMode="auto">
          <a:xfrm>
            <a:off x="7308850" y="1598613"/>
            <a:ext cx="612775" cy="447675"/>
          </a:xfrm>
          <a:custGeom>
            <a:avLst/>
            <a:gdLst/>
            <a:ahLst/>
            <a:cxnLst>
              <a:cxn ang="0">
                <a:pos x="0" y="0"/>
              </a:cxn>
              <a:cxn ang="0">
                <a:pos x="96" y="240"/>
              </a:cxn>
              <a:cxn ang="0">
                <a:pos x="384" y="240"/>
              </a:cxn>
            </a:cxnLst>
            <a:rect l="0" t="0" r="r" b="b"/>
            <a:pathLst>
              <a:path w="384" h="280">
                <a:moveTo>
                  <a:pt x="0" y="0"/>
                </a:moveTo>
                <a:cubicBezTo>
                  <a:pt x="16" y="100"/>
                  <a:pt x="32" y="200"/>
                  <a:pt x="96" y="240"/>
                </a:cubicBezTo>
                <a:cubicBezTo>
                  <a:pt x="160" y="280"/>
                  <a:pt x="272" y="260"/>
                  <a:pt x="384" y="240"/>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59" name="Freeform 31"/>
          <p:cNvSpPr>
            <a:spLocks/>
          </p:cNvSpPr>
          <p:nvPr/>
        </p:nvSpPr>
        <p:spPr bwMode="auto">
          <a:xfrm>
            <a:off x="7877175" y="1981200"/>
            <a:ext cx="723900" cy="1524000"/>
          </a:xfrm>
          <a:custGeom>
            <a:avLst/>
            <a:gdLst/>
            <a:ahLst/>
            <a:cxnLst>
              <a:cxn ang="0">
                <a:pos x="24" y="0"/>
              </a:cxn>
              <a:cxn ang="0">
                <a:pos x="72" y="528"/>
              </a:cxn>
              <a:cxn ang="0">
                <a:pos x="456" y="960"/>
              </a:cxn>
            </a:cxnLst>
            <a:rect l="0" t="0" r="r" b="b"/>
            <a:pathLst>
              <a:path w="456" h="960">
                <a:moveTo>
                  <a:pt x="24" y="0"/>
                </a:moveTo>
                <a:cubicBezTo>
                  <a:pt x="12" y="184"/>
                  <a:pt x="0" y="368"/>
                  <a:pt x="72" y="528"/>
                </a:cubicBezTo>
                <a:cubicBezTo>
                  <a:pt x="144" y="688"/>
                  <a:pt x="300" y="824"/>
                  <a:pt x="456" y="960"/>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60" name="Freeform 32"/>
          <p:cNvSpPr>
            <a:spLocks/>
          </p:cNvSpPr>
          <p:nvPr/>
        </p:nvSpPr>
        <p:spPr bwMode="auto">
          <a:xfrm>
            <a:off x="8347075" y="3505200"/>
            <a:ext cx="254000" cy="1143000"/>
          </a:xfrm>
          <a:custGeom>
            <a:avLst/>
            <a:gdLst/>
            <a:ahLst/>
            <a:cxnLst>
              <a:cxn ang="0">
                <a:pos x="160" y="0"/>
              </a:cxn>
              <a:cxn ang="0">
                <a:pos x="16" y="288"/>
              </a:cxn>
              <a:cxn ang="0">
                <a:pos x="64" y="720"/>
              </a:cxn>
            </a:cxnLst>
            <a:rect l="0" t="0" r="r" b="b"/>
            <a:pathLst>
              <a:path w="160" h="720">
                <a:moveTo>
                  <a:pt x="160" y="0"/>
                </a:moveTo>
                <a:cubicBezTo>
                  <a:pt x="96" y="84"/>
                  <a:pt x="32" y="168"/>
                  <a:pt x="16" y="288"/>
                </a:cubicBezTo>
                <a:cubicBezTo>
                  <a:pt x="0" y="408"/>
                  <a:pt x="32" y="564"/>
                  <a:pt x="64" y="720"/>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61" name="Freeform 33"/>
          <p:cNvSpPr>
            <a:spLocks/>
          </p:cNvSpPr>
          <p:nvPr/>
        </p:nvSpPr>
        <p:spPr bwMode="auto">
          <a:xfrm>
            <a:off x="6315075" y="4648200"/>
            <a:ext cx="2133600" cy="1295400"/>
          </a:xfrm>
          <a:custGeom>
            <a:avLst/>
            <a:gdLst/>
            <a:ahLst/>
            <a:cxnLst>
              <a:cxn ang="0">
                <a:pos x="1344" y="0"/>
              </a:cxn>
              <a:cxn ang="0">
                <a:pos x="672" y="192"/>
              </a:cxn>
              <a:cxn ang="0">
                <a:pos x="0" y="816"/>
              </a:cxn>
            </a:cxnLst>
            <a:rect l="0" t="0" r="r" b="b"/>
            <a:pathLst>
              <a:path w="1344" h="816">
                <a:moveTo>
                  <a:pt x="1344" y="0"/>
                </a:moveTo>
                <a:cubicBezTo>
                  <a:pt x="1120" y="28"/>
                  <a:pt x="896" y="56"/>
                  <a:pt x="672" y="192"/>
                </a:cubicBezTo>
                <a:cubicBezTo>
                  <a:pt x="448" y="328"/>
                  <a:pt x="224" y="572"/>
                  <a:pt x="0" y="816"/>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62" name="Freeform 34"/>
          <p:cNvSpPr>
            <a:spLocks/>
          </p:cNvSpPr>
          <p:nvPr/>
        </p:nvSpPr>
        <p:spPr bwMode="auto">
          <a:xfrm>
            <a:off x="5400675" y="5600700"/>
            <a:ext cx="914400" cy="342900"/>
          </a:xfrm>
          <a:custGeom>
            <a:avLst/>
            <a:gdLst/>
            <a:ahLst/>
            <a:cxnLst>
              <a:cxn ang="0">
                <a:pos x="576" y="216"/>
              </a:cxn>
              <a:cxn ang="0">
                <a:pos x="336" y="24"/>
              </a:cxn>
              <a:cxn ang="0">
                <a:pos x="0" y="72"/>
              </a:cxn>
            </a:cxnLst>
            <a:rect l="0" t="0" r="r" b="b"/>
            <a:pathLst>
              <a:path w="576" h="216">
                <a:moveTo>
                  <a:pt x="576" y="216"/>
                </a:moveTo>
                <a:cubicBezTo>
                  <a:pt x="504" y="132"/>
                  <a:pt x="432" y="48"/>
                  <a:pt x="336" y="24"/>
                </a:cubicBezTo>
                <a:cubicBezTo>
                  <a:pt x="240" y="0"/>
                  <a:pt x="120" y="36"/>
                  <a:pt x="0" y="72"/>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63" name="Freeform 35"/>
          <p:cNvSpPr>
            <a:spLocks/>
          </p:cNvSpPr>
          <p:nvPr/>
        </p:nvSpPr>
        <p:spPr bwMode="auto">
          <a:xfrm>
            <a:off x="5476875" y="1603375"/>
            <a:ext cx="1520825" cy="4030663"/>
          </a:xfrm>
          <a:custGeom>
            <a:avLst/>
            <a:gdLst/>
            <a:ahLst/>
            <a:cxnLst>
              <a:cxn ang="0">
                <a:pos x="0" y="2544"/>
              </a:cxn>
              <a:cxn ang="0">
                <a:pos x="288" y="1248"/>
              </a:cxn>
              <a:cxn ang="0">
                <a:pos x="960" y="0"/>
              </a:cxn>
            </a:cxnLst>
            <a:rect l="0" t="0" r="r" b="b"/>
            <a:pathLst>
              <a:path w="960" h="2544">
                <a:moveTo>
                  <a:pt x="0" y="2544"/>
                </a:moveTo>
                <a:cubicBezTo>
                  <a:pt x="64" y="2108"/>
                  <a:pt x="128" y="1672"/>
                  <a:pt x="288" y="1248"/>
                </a:cubicBezTo>
                <a:cubicBezTo>
                  <a:pt x="448" y="824"/>
                  <a:pt x="704" y="412"/>
                  <a:pt x="960" y="0"/>
                </a:cubicBezTo>
              </a:path>
            </a:pathLst>
          </a:custGeom>
          <a:noFill/>
          <a:ln w="25400" cap="flat" cmpd="sng">
            <a:solidFill>
              <a:schemeClr val="tx1"/>
            </a:solidFill>
            <a:prstDash val="solid"/>
            <a:round/>
            <a:headEnd type="none" w="med" len="med"/>
            <a:tailEnd type="triangle" w="med" len="med"/>
          </a:ln>
          <a:effectLst/>
        </p:spPr>
        <p:txBody>
          <a:bodyPr lIns="90488" tIns="44450" rIns="90488" bIns="44450">
            <a:prstTxWarp prst="textNoShape">
              <a:avLst/>
            </a:prstTxWarp>
          </a:bodyPr>
          <a:lstStyle/>
          <a:p>
            <a:endParaRPr lang="en-US">
              <a:latin typeface="Helvetica"/>
              <a:cs typeface="Helvetica"/>
            </a:endParaRPr>
          </a:p>
        </p:txBody>
      </p:sp>
      <p:sp>
        <p:nvSpPr>
          <p:cNvPr id="1353764" name="Text Box 36"/>
          <p:cNvSpPr txBox="1">
            <a:spLocks noChangeArrowheads="1"/>
          </p:cNvSpPr>
          <p:nvPr/>
        </p:nvSpPr>
        <p:spPr bwMode="auto">
          <a:xfrm>
            <a:off x="4486275" y="3052763"/>
            <a:ext cx="1609725" cy="920622"/>
          </a:xfrm>
          <a:prstGeom prst="rect">
            <a:avLst/>
          </a:prstGeom>
          <a:solidFill>
            <a:srgbClr val="FFFF99"/>
          </a:solidFill>
          <a:ln w="12700">
            <a:solidFill>
              <a:schemeClr val="tx1"/>
            </a:solidFill>
            <a:miter lim="800000"/>
            <a:headEnd/>
            <a:tailEnd/>
          </a:ln>
          <a:effectLst/>
        </p:spPr>
        <p:txBody>
          <a:bodyPr wrap="square" lIns="90343" tIns="44379" rIns="90343" bIns="44379">
            <a:prstTxWarp prst="textNoShape">
              <a:avLst/>
            </a:prstTxWarp>
            <a:spAutoFit/>
          </a:bodyPr>
          <a:lstStyle/>
          <a:p>
            <a:pPr algn="ctr" defTabSz="912813"/>
            <a:r>
              <a:rPr lang="en-US" sz="1800" dirty="0">
                <a:latin typeface="Helvetica"/>
                <a:cs typeface="Helvetica"/>
              </a:rPr>
              <a:t>node=</a:t>
            </a:r>
            <a:r>
              <a:rPr lang="en-US" sz="1800" dirty="0" smtClean="0">
                <a:latin typeface="Helvetica"/>
                <a:cs typeface="Helvetica"/>
              </a:rPr>
              <a:t>44 is responsible for Key=37</a:t>
            </a:r>
            <a:endParaRPr lang="en-US" sz="1800" dirty="0">
              <a:latin typeface="Helvetica"/>
              <a:cs typeface="Helvetica"/>
            </a:endParaRPr>
          </a:p>
        </p:txBody>
      </p:sp>
    </p:spTree>
    <p:extLst>
      <p:ext uri="{BB962C8B-B14F-4D97-AF65-F5344CB8AC3E}">
        <p14:creationId xmlns:p14="http://schemas.microsoft.com/office/powerpoint/2010/main" val="155738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37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37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37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537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537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537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37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537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3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53731">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3731">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53731">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3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731" grpId="0" uiExpand="1" build="p"/>
      <p:bldP spid="1353758" grpId="0" animBg="1"/>
      <p:bldP spid="1353759" grpId="0" animBg="1"/>
      <p:bldP spid="1353760" grpId="0" animBg="1"/>
      <p:bldP spid="1353761" grpId="0" animBg="1"/>
      <p:bldP spid="1353762" grpId="0" animBg="1"/>
      <p:bldP spid="1353763" grpId="0" animBg="1"/>
      <p:bldP spid="135376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8" descr="North America Map - The Scuba Wiki"/>
          <p:cNvPicPr>
            <a:picLocks noChangeAspect="1"/>
          </p:cNvPicPr>
          <p:nvPr/>
        </p:nvPicPr>
        <p:blipFill rotWithShape="1">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t="5261" b="11381"/>
          <a:stretch/>
        </p:blipFill>
        <p:spPr bwMode="auto">
          <a:xfrm>
            <a:off x="144572" y="750564"/>
            <a:ext cx="7053888" cy="4191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dirty="0" smtClean="0"/>
              <a:t>But what does this really mean??</a:t>
            </a:r>
            <a:endParaRPr lang="en-US" dirty="0"/>
          </a:p>
        </p:txBody>
      </p:sp>
      <p:grpSp>
        <p:nvGrpSpPr>
          <p:cNvPr id="20" name="Group 19"/>
          <p:cNvGrpSpPr/>
          <p:nvPr/>
        </p:nvGrpSpPr>
        <p:grpSpPr>
          <a:xfrm>
            <a:off x="1362970" y="1349777"/>
            <a:ext cx="572594" cy="649500"/>
            <a:chOff x="1547364" y="1447800"/>
            <a:chExt cx="658791" cy="979546"/>
          </a:xfrm>
        </p:grpSpPr>
        <p:pic>
          <p:nvPicPr>
            <p:cNvPr id="11" name="Picture 18" descr="j0230337"/>
            <p:cNvPicPr>
              <a:picLocks noChangeAspect="1" noChangeArrowheads="1"/>
            </p:cNvPicPr>
            <p:nvPr/>
          </p:nvPicPr>
          <p:blipFill>
            <a:blip r:embed="rId3"/>
            <a:srcRect/>
            <a:stretch>
              <a:fillRect/>
            </a:stretch>
          </p:blipFill>
          <p:spPr bwMode="auto">
            <a:xfrm>
              <a:off x="1705310" y="1447800"/>
              <a:ext cx="342899" cy="563336"/>
            </a:xfrm>
            <a:prstGeom prst="rect">
              <a:avLst/>
            </a:prstGeom>
            <a:noFill/>
          </p:spPr>
        </p:pic>
        <p:sp>
          <p:nvSpPr>
            <p:cNvPr id="19" name="TextBox 18"/>
            <p:cNvSpPr txBox="1"/>
            <p:nvPr/>
          </p:nvSpPr>
          <p:spPr>
            <a:xfrm>
              <a:off x="1547364" y="1963171"/>
              <a:ext cx="658791" cy="464175"/>
            </a:xfrm>
            <a:prstGeom prst="rect">
              <a:avLst/>
            </a:prstGeom>
            <a:noFill/>
          </p:spPr>
          <p:txBody>
            <a:bodyPr wrap="none" rtlCol="0">
              <a:spAutoFit/>
            </a:bodyPr>
            <a:lstStyle/>
            <a:p>
              <a:r>
                <a:rPr lang="en-US" sz="1400" dirty="0" smtClean="0">
                  <a:latin typeface="Gill Sans"/>
                </a:rPr>
                <a:t>ID: 4</a:t>
              </a:r>
              <a:endParaRPr lang="en-US" sz="1400" dirty="0">
                <a:latin typeface="Gill Sans"/>
              </a:endParaRPr>
            </a:p>
          </p:txBody>
        </p:sp>
      </p:grpSp>
      <p:grpSp>
        <p:nvGrpSpPr>
          <p:cNvPr id="22" name="Group 21"/>
          <p:cNvGrpSpPr/>
          <p:nvPr/>
        </p:nvGrpSpPr>
        <p:grpSpPr>
          <a:xfrm>
            <a:off x="3435111" y="3463104"/>
            <a:ext cx="671979" cy="649501"/>
            <a:chOff x="1505620" y="1447800"/>
            <a:chExt cx="773139" cy="979548"/>
          </a:xfrm>
        </p:grpSpPr>
        <p:pic>
          <p:nvPicPr>
            <p:cNvPr id="23"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24" name="TextBox 23"/>
            <p:cNvSpPr txBox="1"/>
            <p:nvPr/>
          </p:nvSpPr>
          <p:spPr>
            <a:xfrm>
              <a:off x="1505620" y="1963173"/>
              <a:ext cx="773139" cy="464175"/>
            </a:xfrm>
            <a:prstGeom prst="rect">
              <a:avLst/>
            </a:prstGeom>
            <a:noFill/>
          </p:spPr>
          <p:txBody>
            <a:bodyPr wrap="none" rtlCol="0">
              <a:spAutoFit/>
            </a:bodyPr>
            <a:lstStyle/>
            <a:p>
              <a:r>
                <a:rPr lang="en-US" sz="1400" dirty="0" smtClean="0">
                  <a:latin typeface="Gill Sans"/>
                </a:rPr>
                <a:t>ID: 44</a:t>
              </a:r>
              <a:endParaRPr lang="en-US" sz="1400" dirty="0">
                <a:latin typeface="Gill Sans"/>
              </a:endParaRPr>
            </a:p>
          </p:txBody>
        </p:sp>
      </p:grpSp>
      <p:grpSp>
        <p:nvGrpSpPr>
          <p:cNvPr id="25" name="Group 24"/>
          <p:cNvGrpSpPr/>
          <p:nvPr/>
        </p:nvGrpSpPr>
        <p:grpSpPr>
          <a:xfrm>
            <a:off x="5156375" y="2935071"/>
            <a:ext cx="572594" cy="649501"/>
            <a:chOff x="1547364" y="1447800"/>
            <a:chExt cx="658791" cy="979548"/>
          </a:xfrm>
        </p:grpSpPr>
        <p:pic>
          <p:nvPicPr>
            <p:cNvPr id="26" name="Picture 18" descr="j0230337"/>
            <p:cNvPicPr>
              <a:picLocks noChangeAspect="1" noChangeArrowheads="1"/>
            </p:cNvPicPr>
            <p:nvPr/>
          </p:nvPicPr>
          <p:blipFill>
            <a:blip r:embed="rId3"/>
            <a:srcRect/>
            <a:stretch>
              <a:fillRect/>
            </a:stretch>
          </p:blipFill>
          <p:spPr bwMode="auto">
            <a:xfrm>
              <a:off x="1705310" y="1447800"/>
              <a:ext cx="342899" cy="563337"/>
            </a:xfrm>
            <a:prstGeom prst="rect">
              <a:avLst/>
            </a:prstGeom>
            <a:noFill/>
          </p:spPr>
        </p:pic>
        <p:sp>
          <p:nvSpPr>
            <p:cNvPr id="27" name="TextBox 26"/>
            <p:cNvSpPr txBox="1"/>
            <p:nvPr/>
          </p:nvSpPr>
          <p:spPr>
            <a:xfrm>
              <a:off x="1547364" y="1963173"/>
              <a:ext cx="658791" cy="464175"/>
            </a:xfrm>
            <a:prstGeom prst="rect">
              <a:avLst/>
            </a:prstGeom>
            <a:noFill/>
          </p:spPr>
          <p:txBody>
            <a:bodyPr wrap="none" rtlCol="0">
              <a:spAutoFit/>
            </a:bodyPr>
            <a:lstStyle/>
            <a:p>
              <a:r>
                <a:rPr lang="en-US" sz="1400" dirty="0" smtClean="0">
                  <a:latin typeface="Gill Sans"/>
                </a:rPr>
                <a:t>ID: 8</a:t>
              </a:r>
              <a:endParaRPr lang="en-US" sz="1400" dirty="0">
                <a:latin typeface="Gill Sans"/>
              </a:endParaRPr>
            </a:p>
          </p:txBody>
        </p:sp>
      </p:grpSp>
      <p:grpSp>
        <p:nvGrpSpPr>
          <p:cNvPr id="28" name="Group 27"/>
          <p:cNvGrpSpPr/>
          <p:nvPr/>
        </p:nvGrpSpPr>
        <p:grpSpPr>
          <a:xfrm>
            <a:off x="3584129" y="1880460"/>
            <a:ext cx="671979" cy="649501"/>
            <a:chOff x="1505620" y="1447800"/>
            <a:chExt cx="773139" cy="979548"/>
          </a:xfrm>
        </p:grpSpPr>
        <p:pic>
          <p:nvPicPr>
            <p:cNvPr id="29"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30" name="TextBox 29"/>
            <p:cNvSpPr txBox="1"/>
            <p:nvPr/>
          </p:nvSpPr>
          <p:spPr>
            <a:xfrm>
              <a:off x="1505620" y="1963173"/>
              <a:ext cx="773139" cy="464175"/>
            </a:xfrm>
            <a:prstGeom prst="rect">
              <a:avLst/>
            </a:prstGeom>
            <a:noFill/>
          </p:spPr>
          <p:txBody>
            <a:bodyPr wrap="none" rtlCol="0">
              <a:spAutoFit/>
            </a:bodyPr>
            <a:lstStyle/>
            <a:p>
              <a:r>
                <a:rPr lang="en-US" sz="1400" dirty="0" smtClean="0">
                  <a:latin typeface="Gill Sans"/>
                </a:rPr>
                <a:t>ID: 20</a:t>
              </a:r>
              <a:endParaRPr lang="en-US" sz="1400" dirty="0">
                <a:latin typeface="Gill Sans"/>
              </a:endParaRPr>
            </a:p>
          </p:txBody>
        </p:sp>
      </p:grpSp>
      <p:grpSp>
        <p:nvGrpSpPr>
          <p:cNvPr id="34" name="Group 33"/>
          <p:cNvGrpSpPr/>
          <p:nvPr/>
        </p:nvGrpSpPr>
        <p:grpSpPr>
          <a:xfrm>
            <a:off x="3855176" y="2579472"/>
            <a:ext cx="671979" cy="649500"/>
            <a:chOff x="1505620" y="1447800"/>
            <a:chExt cx="773138" cy="979546"/>
          </a:xfrm>
        </p:grpSpPr>
        <p:pic>
          <p:nvPicPr>
            <p:cNvPr id="35" name="Picture 18" descr="j0230337"/>
            <p:cNvPicPr>
              <a:picLocks noChangeAspect="1" noChangeArrowheads="1"/>
            </p:cNvPicPr>
            <p:nvPr/>
          </p:nvPicPr>
          <p:blipFill>
            <a:blip r:embed="rId3"/>
            <a:srcRect/>
            <a:stretch>
              <a:fillRect/>
            </a:stretch>
          </p:blipFill>
          <p:spPr bwMode="auto">
            <a:xfrm>
              <a:off x="1720739" y="1447800"/>
              <a:ext cx="342900" cy="563336"/>
            </a:xfrm>
            <a:prstGeom prst="rect">
              <a:avLst/>
            </a:prstGeom>
            <a:noFill/>
          </p:spPr>
        </p:pic>
        <p:sp>
          <p:nvSpPr>
            <p:cNvPr id="36" name="TextBox 35"/>
            <p:cNvSpPr txBox="1"/>
            <p:nvPr/>
          </p:nvSpPr>
          <p:spPr>
            <a:xfrm>
              <a:off x="1505620" y="1963171"/>
              <a:ext cx="773138" cy="464175"/>
            </a:xfrm>
            <a:prstGeom prst="rect">
              <a:avLst/>
            </a:prstGeom>
            <a:noFill/>
          </p:spPr>
          <p:txBody>
            <a:bodyPr wrap="none" rtlCol="0">
              <a:spAutoFit/>
            </a:bodyPr>
            <a:lstStyle/>
            <a:p>
              <a:r>
                <a:rPr lang="en-US" sz="1400" dirty="0" smtClean="0">
                  <a:latin typeface="Gill Sans"/>
                </a:rPr>
                <a:t>ID: 35</a:t>
              </a:r>
              <a:endParaRPr lang="en-US" sz="1400" dirty="0">
                <a:latin typeface="Gill Sans"/>
              </a:endParaRPr>
            </a:p>
          </p:txBody>
        </p:sp>
      </p:grpSp>
      <p:grpSp>
        <p:nvGrpSpPr>
          <p:cNvPr id="37" name="Group 36"/>
          <p:cNvGrpSpPr/>
          <p:nvPr/>
        </p:nvGrpSpPr>
        <p:grpSpPr>
          <a:xfrm>
            <a:off x="6286075" y="1025026"/>
            <a:ext cx="671979" cy="649501"/>
            <a:chOff x="1505621" y="1447800"/>
            <a:chExt cx="773139" cy="979548"/>
          </a:xfrm>
        </p:grpSpPr>
        <p:pic>
          <p:nvPicPr>
            <p:cNvPr id="38"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39" name="TextBox 38"/>
            <p:cNvSpPr txBox="1"/>
            <p:nvPr/>
          </p:nvSpPr>
          <p:spPr>
            <a:xfrm>
              <a:off x="1505621" y="1963173"/>
              <a:ext cx="773139" cy="464175"/>
            </a:xfrm>
            <a:prstGeom prst="rect">
              <a:avLst/>
            </a:prstGeom>
            <a:noFill/>
          </p:spPr>
          <p:txBody>
            <a:bodyPr wrap="none" rtlCol="0">
              <a:spAutoFit/>
            </a:bodyPr>
            <a:lstStyle/>
            <a:p>
              <a:r>
                <a:rPr lang="en-US" sz="1400" dirty="0" smtClean="0">
                  <a:latin typeface="Gill Sans"/>
                </a:rPr>
                <a:t>ID: 58</a:t>
              </a:r>
              <a:endParaRPr lang="en-US" sz="1400" dirty="0">
                <a:latin typeface="Gill Sans"/>
              </a:endParaRPr>
            </a:p>
          </p:txBody>
        </p:sp>
      </p:grpSp>
      <p:grpSp>
        <p:nvGrpSpPr>
          <p:cNvPr id="31" name="Group 30"/>
          <p:cNvGrpSpPr/>
          <p:nvPr/>
        </p:nvGrpSpPr>
        <p:grpSpPr>
          <a:xfrm>
            <a:off x="1935563" y="3016268"/>
            <a:ext cx="671979" cy="649501"/>
            <a:chOff x="1505620" y="1447800"/>
            <a:chExt cx="773138" cy="979548"/>
          </a:xfrm>
        </p:grpSpPr>
        <p:pic>
          <p:nvPicPr>
            <p:cNvPr id="32"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33" name="TextBox 32"/>
            <p:cNvSpPr txBox="1"/>
            <p:nvPr/>
          </p:nvSpPr>
          <p:spPr>
            <a:xfrm>
              <a:off x="1505620" y="1963173"/>
              <a:ext cx="773138" cy="464175"/>
            </a:xfrm>
            <a:prstGeom prst="rect">
              <a:avLst/>
            </a:prstGeom>
            <a:noFill/>
          </p:spPr>
          <p:txBody>
            <a:bodyPr wrap="none" rtlCol="0">
              <a:spAutoFit/>
            </a:bodyPr>
            <a:lstStyle/>
            <a:p>
              <a:r>
                <a:rPr lang="en-US" sz="1400" dirty="0" smtClean="0">
                  <a:latin typeface="Gill Sans"/>
                </a:rPr>
                <a:t>ID: 15</a:t>
              </a:r>
              <a:endParaRPr lang="en-US" sz="1400" dirty="0">
                <a:latin typeface="Gill Sans"/>
              </a:endParaRPr>
            </a:p>
          </p:txBody>
        </p:sp>
      </p:grpSp>
      <p:grpSp>
        <p:nvGrpSpPr>
          <p:cNvPr id="40" name="Group 39"/>
          <p:cNvGrpSpPr/>
          <p:nvPr/>
        </p:nvGrpSpPr>
        <p:grpSpPr>
          <a:xfrm>
            <a:off x="2679996" y="2515743"/>
            <a:ext cx="671979" cy="649501"/>
            <a:chOff x="1505621" y="1447800"/>
            <a:chExt cx="773139" cy="979548"/>
          </a:xfrm>
        </p:grpSpPr>
        <p:pic>
          <p:nvPicPr>
            <p:cNvPr id="41"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42" name="TextBox 41"/>
            <p:cNvSpPr txBox="1"/>
            <p:nvPr/>
          </p:nvSpPr>
          <p:spPr>
            <a:xfrm>
              <a:off x="1505621" y="1963173"/>
              <a:ext cx="773139" cy="464175"/>
            </a:xfrm>
            <a:prstGeom prst="rect">
              <a:avLst/>
            </a:prstGeom>
            <a:noFill/>
          </p:spPr>
          <p:txBody>
            <a:bodyPr wrap="none" rtlCol="0">
              <a:spAutoFit/>
            </a:bodyPr>
            <a:lstStyle/>
            <a:p>
              <a:r>
                <a:rPr lang="en-US" sz="1400" dirty="0" smtClean="0">
                  <a:latin typeface="Gill Sans"/>
                </a:rPr>
                <a:t>ID: 32</a:t>
              </a:r>
              <a:endParaRPr lang="en-US" sz="1400" dirty="0">
                <a:latin typeface="Gill Sans"/>
              </a:endParaRPr>
            </a:p>
          </p:txBody>
        </p:sp>
      </p:grpSp>
      <p:sp>
        <p:nvSpPr>
          <p:cNvPr id="46" name="Content Placeholder 45"/>
          <p:cNvSpPr>
            <a:spLocks noGrp="1"/>
          </p:cNvSpPr>
          <p:nvPr>
            <p:ph idx="1"/>
          </p:nvPr>
        </p:nvSpPr>
        <p:spPr>
          <a:xfrm>
            <a:off x="162263" y="4800685"/>
            <a:ext cx="8570056" cy="1812427"/>
          </a:xfrm>
        </p:spPr>
        <p:txBody>
          <a:bodyPr>
            <a:normAutofit fontScale="92500" lnSpcReduction="20000"/>
          </a:bodyPr>
          <a:lstStyle/>
          <a:p>
            <a:r>
              <a:rPr lang="en-US" dirty="0" smtClean="0"/>
              <a:t>Node names intentionally scrambled WRT geography!</a:t>
            </a:r>
          </a:p>
          <a:p>
            <a:pPr lvl="1"/>
            <a:r>
              <a:rPr lang="en-US" dirty="0" smtClean="0"/>
              <a:t>Node IDs generated by secure hashes over metadata </a:t>
            </a:r>
          </a:p>
          <a:p>
            <a:pPr lvl="2"/>
            <a:r>
              <a:rPr lang="en-US" dirty="0" smtClean="0"/>
              <a:t>Including things like the IP address</a:t>
            </a:r>
          </a:p>
          <a:p>
            <a:pPr lvl="1"/>
            <a:r>
              <a:rPr lang="en-US" dirty="0" smtClean="0"/>
              <a:t>This geographic scrambling spreads load and avoids hotspots</a:t>
            </a:r>
          </a:p>
          <a:p>
            <a:r>
              <a:rPr lang="en-US" dirty="0" smtClean="0"/>
              <a:t>Clients access distributed storage by accessing system through any member of the network</a:t>
            </a:r>
            <a:endParaRPr lang="en-US" dirty="0"/>
          </a:p>
        </p:txBody>
      </p:sp>
      <p:sp>
        <p:nvSpPr>
          <p:cNvPr id="48" name="Freeform 47"/>
          <p:cNvSpPr/>
          <p:nvPr/>
        </p:nvSpPr>
        <p:spPr bwMode="auto">
          <a:xfrm>
            <a:off x="1828800" y="1366750"/>
            <a:ext cx="3591828" cy="1541342"/>
          </a:xfrm>
          <a:custGeom>
            <a:avLst/>
            <a:gdLst>
              <a:gd name="connsiteX0" fmla="*/ 3530184 w 3530184"/>
              <a:gd name="connsiteY0" fmla="*/ 1627899 h 1627899"/>
              <a:gd name="connsiteX1" fmla="*/ 3095469 w 3530184"/>
              <a:gd name="connsiteY1" fmla="*/ 713499 h 1627899"/>
              <a:gd name="connsiteX2" fmla="*/ 2600794 w 3530184"/>
              <a:gd name="connsiteY2" fmla="*/ 331250 h 1627899"/>
              <a:gd name="connsiteX3" fmla="*/ 1319135 w 3530184"/>
              <a:gd name="connsiteY3" fmla="*/ 8961 h 1627899"/>
              <a:gd name="connsiteX4" fmla="*/ 0 w 3530184"/>
              <a:gd name="connsiteY4" fmla="*/ 121387 h 1627899"/>
              <a:gd name="connsiteX0" fmla="*/ 3530184 w 3530184"/>
              <a:gd name="connsiteY0" fmla="*/ 1627899 h 1627899"/>
              <a:gd name="connsiteX1" fmla="*/ 3125450 w 3530184"/>
              <a:gd name="connsiteY1" fmla="*/ 880606 h 1627899"/>
              <a:gd name="connsiteX2" fmla="*/ 2600794 w 3530184"/>
              <a:gd name="connsiteY2" fmla="*/ 331250 h 1627899"/>
              <a:gd name="connsiteX3" fmla="*/ 1319135 w 3530184"/>
              <a:gd name="connsiteY3" fmla="*/ 8961 h 1627899"/>
              <a:gd name="connsiteX4" fmla="*/ 0 w 3530184"/>
              <a:gd name="connsiteY4" fmla="*/ 121387 h 1627899"/>
              <a:gd name="connsiteX0" fmla="*/ 3530184 w 3530184"/>
              <a:gd name="connsiteY0" fmla="*/ 1633638 h 1633638"/>
              <a:gd name="connsiteX1" fmla="*/ 3125450 w 3530184"/>
              <a:gd name="connsiteY1" fmla="*/ 886345 h 1633638"/>
              <a:gd name="connsiteX2" fmla="*/ 2578309 w 3530184"/>
              <a:gd name="connsiteY2" fmla="*/ 428898 h 1633638"/>
              <a:gd name="connsiteX3" fmla="*/ 1319135 w 3530184"/>
              <a:gd name="connsiteY3" fmla="*/ 14700 h 1633638"/>
              <a:gd name="connsiteX4" fmla="*/ 0 w 3530184"/>
              <a:gd name="connsiteY4" fmla="*/ 127126 h 163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0184" h="1633638">
                <a:moveTo>
                  <a:pt x="3530184" y="1633638"/>
                </a:moveTo>
                <a:cubicBezTo>
                  <a:pt x="3390275" y="1284492"/>
                  <a:pt x="3284096" y="1087135"/>
                  <a:pt x="3125450" y="886345"/>
                </a:cubicBezTo>
                <a:cubicBezTo>
                  <a:pt x="2966804" y="685555"/>
                  <a:pt x="2879361" y="574172"/>
                  <a:pt x="2578309" y="428898"/>
                </a:cubicBezTo>
                <a:cubicBezTo>
                  <a:pt x="2277257" y="283624"/>
                  <a:pt x="1748853" y="64995"/>
                  <a:pt x="1319135" y="14700"/>
                </a:cubicBezTo>
                <a:cubicBezTo>
                  <a:pt x="889417" y="-35595"/>
                  <a:pt x="442834" y="53424"/>
                  <a:pt x="0" y="127126"/>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49" name="Freeform 48"/>
          <p:cNvSpPr/>
          <p:nvPr/>
        </p:nvSpPr>
        <p:spPr bwMode="auto">
          <a:xfrm>
            <a:off x="1866276" y="927493"/>
            <a:ext cx="4497049" cy="376651"/>
          </a:xfrm>
          <a:custGeom>
            <a:avLst/>
            <a:gdLst>
              <a:gd name="connsiteX0" fmla="*/ 0 w 4497049"/>
              <a:gd name="connsiteY0" fmla="*/ 376651 h 376651"/>
              <a:gd name="connsiteX1" fmla="*/ 1461541 w 4497049"/>
              <a:gd name="connsiteY1" fmla="*/ 39373 h 376651"/>
              <a:gd name="connsiteX2" fmla="*/ 3260360 w 4497049"/>
              <a:gd name="connsiteY2" fmla="*/ 31877 h 376651"/>
              <a:gd name="connsiteX3" fmla="*/ 4497049 w 4497049"/>
              <a:gd name="connsiteY3" fmla="*/ 264225 h 376651"/>
            </a:gdLst>
            <a:ahLst/>
            <a:cxnLst>
              <a:cxn ang="0">
                <a:pos x="connsiteX0" y="connsiteY0"/>
              </a:cxn>
              <a:cxn ang="0">
                <a:pos x="connsiteX1" y="connsiteY1"/>
              </a:cxn>
              <a:cxn ang="0">
                <a:pos x="connsiteX2" y="connsiteY2"/>
              </a:cxn>
              <a:cxn ang="0">
                <a:pos x="connsiteX3" y="connsiteY3"/>
              </a:cxn>
            </a:cxnLst>
            <a:rect l="l" t="t" r="r" b="b"/>
            <a:pathLst>
              <a:path w="4497049" h="376651">
                <a:moveTo>
                  <a:pt x="0" y="376651"/>
                </a:moveTo>
                <a:cubicBezTo>
                  <a:pt x="459074" y="236743"/>
                  <a:pt x="918148" y="96835"/>
                  <a:pt x="1461541" y="39373"/>
                </a:cubicBezTo>
                <a:cubicBezTo>
                  <a:pt x="2004934" y="-18089"/>
                  <a:pt x="2754442" y="-5598"/>
                  <a:pt x="3260360" y="31877"/>
                </a:cubicBezTo>
                <a:cubicBezTo>
                  <a:pt x="3766278" y="69352"/>
                  <a:pt x="4131663" y="166788"/>
                  <a:pt x="4497049" y="264225"/>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55" name="Freeform 54"/>
          <p:cNvSpPr/>
          <p:nvPr/>
        </p:nvSpPr>
        <p:spPr bwMode="auto">
          <a:xfrm>
            <a:off x="2245380" y="3522690"/>
            <a:ext cx="3173566" cy="1055282"/>
          </a:xfrm>
          <a:custGeom>
            <a:avLst/>
            <a:gdLst>
              <a:gd name="connsiteX0" fmla="*/ 629306 w 4024578"/>
              <a:gd name="connsiteY0" fmla="*/ 0 h 1399863"/>
              <a:gd name="connsiteX1" fmla="*/ 104650 w 4024578"/>
              <a:gd name="connsiteY1" fmla="*/ 329783 h 1399863"/>
              <a:gd name="connsiteX2" fmla="*/ 314512 w 4024578"/>
              <a:gd name="connsiteY2" fmla="*/ 899410 h 1399863"/>
              <a:gd name="connsiteX3" fmla="*/ 3140158 w 4024578"/>
              <a:gd name="connsiteY3" fmla="*/ 1386590 h 1399863"/>
              <a:gd name="connsiteX4" fmla="*/ 4024578 w 4024578"/>
              <a:gd name="connsiteY4" fmla="*/ 352269 h 1399863"/>
              <a:gd name="connsiteX0" fmla="*/ 535507 w 3930779"/>
              <a:gd name="connsiteY0" fmla="*/ 0 h 1408093"/>
              <a:gd name="connsiteX1" fmla="*/ 10851 w 3930779"/>
              <a:gd name="connsiteY1" fmla="*/ 329783 h 1408093"/>
              <a:gd name="connsiteX2" fmla="*/ 1007696 w 3930779"/>
              <a:gd name="connsiteY2" fmla="*/ 996846 h 1408093"/>
              <a:gd name="connsiteX3" fmla="*/ 3046359 w 3930779"/>
              <a:gd name="connsiteY3" fmla="*/ 1386590 h 1408093"/>
              <a:gd name="connsiteX4" fmla="*/ 3930779 w 3930779"/>
              <a:gd name="connsiteY4" fmla="*/ 352269 h 1408093"/>
              <a:gd name="connsiteX0" fmla="*/ 106875 w 3502147"/>
              <a:gd name="connsiteY0" fmla="*/ 0 h 1407034"/>
              <a:gd name="connsiteX1" fmla="*/ 166835 w 3502147"/>
              <a:gd name="connsiteY1" fmla="*/ 464694 h 1407034"/>
              <a:gd name="connsiteX2" fmla="*/ 579064 w 3502147"/>
              <a:gd name="connsiteY2" fmla="*/ 996846 h 1407034"/>
              <a:gd name="connsiteX3" fmla="*/ 2617727 w 3502147"/>
              <a:gd name="connsiteY3" fmla="*/ 1386590 h 1407034"/>
              <a:gd name="connsiteX4" fmla="*/ 3502147 w 3502147"/>
              <a:gd name="connsiteY4" fmla="*/ 352269 h 1407034"/>
              <a:gd name="connsiteX0" fmla="*/ 0 w 3335312"/>
              <a:gd name="connsiteY0" fmla="*/ 112425 h 1054765"/>
              <a:gd name="connsiteX1" fmla="*/ 412229 w 3335312"/>
              <a:gd name="connsiteY1" fmla="*/ 644577 h 1054765"/>
              <a:gd name="connsiteX2" fmla="*/ 2450892 w 3335312"/>
              <a:gd name="connsiteY2" fmla="*/ 1034321 h 1054765"/>
              <a:gd name="connsiteX3" fmla="*/ 3335312 w 3335312"/>
              <a:gd name="connsiteY3" fmla="*/ 0 h 1054765"/>
              <a:gd name="connsiteX0" fmla="*/ 0 w 3245371"/>
              <a:gd name="connsiteY0" fmla="*/ 119920 h 1054709"/>
              <a:gd name="connsiteX1" fmla="*/ 322288 w 3245371"/>
              <a:gd name="connsiteY1" fmla="*/ 644577 h 1054709"/>
              <a:gd name="connsiteX2" fmla="*/ 2360951 w 3245371"/>
              <a:gd name="connsiteY2" fmla="*/ 1034321 h 1054709"/>
              <a:gd name="connsiteX3" fmla="*/ 3245371 w 3245371"/>
              <a:gd name="connsiteY3" fmla="*/ 0 h 1054709"/>
              <a:gd name="connsiteX0" fmla="*/ 6432 w 3139377"/>
              <a:gd name="connsiteY0" fmla="*/ 44969 h 1055282"/>
              <a:gd name="connsiteX1" fmla="*/ 216294 w 3139377"/>
              <a:gd name="connsiteY1" fmla="*/ 644577 h 1055282"/>
              <a:gd name="connsiteX2" fmla="*/ 2254957 w 3139377"/>
              <a:gd name="connsiteY2" fmla="*/ 1034321 h 1055282"/>
              <a:gd name="connsiteX3" fmla="*/ 3139377 w 3139377"/>
              <a:gd name="connsiteY3" fmla="*/ 0 h 1055282"/>
              <a:gd name="connsiteX0" fmla="*/ 40621 w 3173566"/>
              <a:gd name="connsiteY0" fmla="*/ 44969 h 1055282"/>
              <a:gd name="connsiteX1" fmla="*/ 250483 w 3173566"/>
              <a:gd name="connsiteY1" fmla="*/ 644577 h 1055282"/>
              <a:gd name="connsiteX2" fmla="*/ 2289146 w 3173566"/>
              <a:gd name="connsiteY2" fmla="*/ 1034321 h 1055282"/>
              <a:gd name="connsiteX3" fmla="*/ 3173566 w 3173566"/>
              <a:gd name="connsiteY3" fmla="*/ 0 h 1055282"/>
            </a:gdLst>
            <a:ahLst/>
            <a:cxnLst>
              <a:cxn ang="0">
                <a:pos x="connsiteX0" y="connsiteY0"/>
              </a:cxn>
              <a:cxn ang="0">
                <a:pos x="connsiteX1" y="connsiteY1"/>
              </a:cxn>
              <a:cxn ang="0">
                <a:pos x="connsiteX2" y="connsiteY2"/>
              </a:cxn>
              <a:cxn ang="0">
                <a:pos x="connsiteX3" y="connsiteY3"/>
              </a:cxn>
            </a:cxnLst>
            <a:rect l="l" t="t" r="r" b="b"/>
            <a:pathLst>
              <a:path w="3173566" h="1055282">
                <a:moveTo>
                  <a:pt x="40621" y="44969"/>
                </a:moveTo>
                <a:cubicBezTo>
                  <a:pt x="29378" y="248585"/>
                  <a:pt x="-124271" y="479685"/>
                  <a:pt x="250483" y="644577"/>
                </a:cubicBezTo>
                <a:cubicBezTo>
                  <a:pt x="625237" y="809469"/>
                  <a:pt x="1801965" y="1141751"/>
                  <a:pt x="2289146" y="1034321"/>
                </a:cubicBezTo>
                <a:cubicBezTo>
                  <a:pt x="2776327" y="926891"/>
                  <a:pt x="3040528" y="471565"/>
                  <a:pt x="3173566" y="0"/>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grpSp>
        <p:nvGrpSpPr>
          <p:cNvPr id="103" name="Group 102"/>
          <p:cNvGrpSpPr/>
          <p:nvPr/>
        </p:nvGrpSpPr>
        <p:grpSpPr>
          <a:xfrm>
            <a:off x="6124867" y="1703793"/>
            <a:ext cx="2665413" cy="2615123"/>
            <a:chOff x="3735387" y="990600"/>
            <a:chExt cx="5256213" cy="5486400"/>
          </a:xfrm>
        </p:grpSpPr>
        <p:sp>
          <p:nvSpPr>
            <p:cNvPr id="56" name="Oval 4"/>
            <p:cNvSpPr>
              <a:spLocks noChangeArrowheads="1"/>
            </p:cNvSpPr>
            <p:nvPr/>
          </p:nvSpPr>
          <p:spPr bwMode="auto">
            <a:xfrm>
              <a:off x="4000500" y="13716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57" name="Text Box 5"/>
            <p:cNvSpPr txBox="1">
              <a:spLocks noChangeArrowheads="1"/>
            </p:cNvSpPr>
            <p:nvPr/>
          </p:nvSpPr>
          <p:spPr bwMode="auto">
            <a:xfrm>
              <a:off x="6846887" y="1538289"/>
              <a:ext cx="519018"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b="1">
                  <a:latin typeface="Key"/>
                  <a:cs typeface="Key"/>
                </a:rPr>
                <a:t>4</a:t>
              </a:r>
            </a:p>
          </p:txBody>
        </p:sp>
        <p:pic>
          <p:nvPicPr>
            <p:cNvPr id="58" name="Picture 6" descr="j0230337"/>
            <p:cNvPicPr>
              <a:picLocks noChangeAspect="1" noChangeArrowheads="1"/>
            </p:cNvPicPr>
            <p:nvPr/>
          </p:nvPicPr>
          <p:blipFill>
            <a:blip r:embed="rId3"/>
            <a:srcRect/>
            <a:stretch>
              <a:fillRect/>
            </a:stretch>
          </p:blipFill>
          <p:spPr bwMode="auto">
            <a:xfrm>
              <a:off x="7115175" y="990600"/>
              <a:ext cx="266700" cy="438150"/>
            </a:xfrm>
            <a:prstGeom prst="rect">
              <a:avLst/>
            </a:prstGeom>
            <a:noFill/>
          </p:spPr>
        </p:pic>
        <p:pic>
          <p:nvPicPr>
            <p:cNvPr id="59" name="Picture 7" descr="j0230337"/>
            <p:cNvPicPr>
              <a:picLocks noChangeAspect="1" noChangeArrowheads="1"/>
            </p:cNvPicPr>
            <p:nvPr/>
          </p:nvPicPr>
          <p:blipFill>
            <a:blip r:embed="rId3"/>
            <a:srcRect/>
            <a:stretch>
              <a:fillRect/>
            </a:stretch>
          </p:blipFill>
          <p:spPr bwMode="auto">
            <a:xfrm>
              <a:off x="8610600" y="4514850"/>
              <a:ext cx="266700" cy="438150"/>
            </a:xfrm>
            <a:prstGeom prst="rect">
              <a:avLst/>
            </a:prstGeom>
            <a:noFill/>
          </p:spPr>
        </p:pic>
        <p:sp>
          <p:nvSpPr>
            <p:cNvPr id="60" name="Text Box 8"/>
            <p:cNvSpPr txBox="1">
              <a:spLocks noChangeArrowheads="1"/>
            </p:cNvSpPr>
            <p:nvPr/>
          </p:nvSpPr>
          <p:spPr bwMode="auto">
            <a:xfrm>
              <a:off x="7923212" y="4343401"/>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b="1">
                  <a:latin typeface="Key"/>
                  <a:cs typeface="Key"/>
                </a:rPr>
                <a:t>20</a:t>
              </a:r>
            </a:p>
          </p:txBody>
        </p:sp>
        <p:pic>
          <p:nvPicPr>
            <p:cNvPr id="61" name="Picture 9" descr="j0230337"/>
            <p:cNvPicPr>
              <a:picLocks noChangeAspect="1" noChangeArrowheads="1"/>
            </p:cNvPicPr>
            <p:nvPr/>
          </p:nvPicPr>
          <p:blipFill>
            <a:blip r:embed="rId3"/>
            <a:srcRect/>
            <a:stretch>
              <a:fillRect/>
            </a:stretch>
          </p:blipFill>
          <p:spPr bwMode="auto">
            <a:xfrm>
              <a:off x="6210300" y="6038850"/>
              <a:ext cx="266700" cy="438150"/>
            </a:xfrm>
            <a:prstGeom prst="rect">
              <a:avLst/>
            </a:prstGeom>
            <a:noFill/>
          </p:spPr>
        </p:pic>
        <p:sp>
          <p:nvSpPr>
            <p:cNvPr id="62" name="Text Box 10"/>
            <p:cNvSpPr txBox="1">
              <a:spLocks noChangeArrowheads="1"/>
            </p:cNvSpPr>
            <p:nvPr/>
          </p:nvSpPr>
          <p:spPr bwMode="auto">
            <a:xfrm>
              <a:off x="6076950" y="5486400"/>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b="1">
                  <a:latin typeface="Key"/>
                  <a:cs typeface="Key"/>
                </a:rPr>
                <a:t>32</a:t>
              </a:r>
            </a:p>
          </p:txBody>
        </p:sp>
        <p:sp>
          <p:nvSpPr>
            <p:cNvPr id="63" name="Text Box 11"/>
            <p:cNvSpPr txBox="1">
              <a:spLocks noChangeArrowheads="1"/>
            </p:cNvSpPr>
            <p:nvPr/>
          </p:nvSpPr>
          <p:spPr bwMode="auto">
            <a:xfrm>
              <a:off x="5067300" y="5348288"/>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b="1">
                  <a:latin typeface="Key"/>
                  <a:cs typeface="Key"/>
                </a:rPr>
                <a:t>35</a:t>
              </a:r>
            </a:p>
          </p:txBody>
        </p:sp>
        <p:pic>
          <p:nvPicPr>
            <p:cNvPr id="64" name="Picture 12" descr="j0230337"/>
            <p:cNvPicPr>
              <a:picLocks noChangeAspect="1" noChangeArrowheads="1"/>
            </p:cNvPicPr>
            <p:nvPr/>
          </p:nvPicPr>
          <p:blipFill>
            <a:blip r:embed="rId3"/>
            <a:srcRect/>
            <a:stretch>
              <a:fillRect/>
            </a:stretch>
          </p:blipFill>
          <p:spPr bwMode="auto">
            <a:xfrm>
              <a:off x="5219700" y="5886450"/>
              <a:ext cx="266700" cy="438150"/>
            </a:xfrm>
            <a:prstGeom prst="rect">
              <a:avLst/>
            </a:prstGeom>
            <a:noFill/>
          </p:spPr>
        </p:pic>
        <p:sp>
          <p:nvSpPr>
            <p:cNvPr id="65" name="Text Box 13"/>
            <p:cNvSpPr txBox="1">
              <a:spLocks noChangeArrowheads="1"/>
            </p:cNvSpPr>
            <p:nvPr/>
          </p:nvSpPr>
          <p:spPr bwMode="auto">
            <a:xfrm>
              <a:off x="7581901" y="1995487"/>
              <a:ext cx="519018"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b="1">
                  <a:latin typeface="Key"/>
                  <a:cs typeface="Key"/>
                </a:rPr>
                <a:t>8</a:t>
              </a:r>
            </a:p>
          </p:txBody>
        </p:sp>
        <p:sp>
          <p:nvSpPr>
            <p:cNvPr id="66" name="Text Box 14"/>
            <p:cNvSpPr txBox="1">
              <a:spLocks noChangeArrowheads="1"/>
            </p:cNvSpPr>
            <p:nvPr/>
          </p:nvSpPr>
          <p:spPr bwMode="auto">
            <a:xfrm>
              <a:off x="8191500" y="3367088"/>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b="1">
                  <a:latin typeface="Key"/>
                  <a:cs typeface="Key"/>
                </a:rPr>
                <a:t>15</a:t>
              </a:r>
            </a:p>
          </p:txBody>
        </p:sp>
        <p:sp>
          <p:nvSpPr>
            <p:cNvPr id="67" name="Text Box 15"/>
            <p:cNvSpPr txBox="1">
              <a:spLocks noChangeArrowheads="1"/>
            </p:cNvSpPr>
            <p:nvPr/>
          </p:nvSpPr>
          <p:spPr bwMode="auto">
            <a:xfrm>
              <a:off x="4229101" y="4267201"/>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b="1">
                  <a:latin typeface="Key"/>
                  <a:cs typeface="Key"/>
                </a:rPr>
                <a:t>44</a:t>
              </a:r>
            </a:p>
          </p:txBody>
        </p:sp>
        <p:sp>
          <p:nvSpPr>
            <p:cNvPr id="68" name="Text Box 16"/>
            <p:cNvSpPr txBox="1">
              <a:spLocks noChangeArrowheads="1"/>
            </p:cNvSpPr>
            <p:nvPr/>
          </p:nvSpPr>
          <p:spPr bwMode="auto">
            <a:xfrm>
              <a:off x="5010149" y="1828801"/>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b="1">
                  <a:latin typeface="Key"/>
                  <a:cs typeface="Key"/>
                </a:rPr>
                <a:t>58</a:t>
              </a:r>
            </a:p>
          </p:txBody>
        </p:sp>
        <p:pic>
          <p:nvPicPr>
            <p:cNvPr id="69" name="Picture 17" descr="j0230337"/>
            <p:cNvPicPr>
              <a:picLocks noChangeAspect="1" noChangeArrowheads="1"/>
            </p:cNvPicPr>
            <p:nvPr/>
          </p:nvPicPr>
          <p:blipFill>
            <a:blip r:embed="rId3"/>
            <a:srcRect/>
            <a:stretch>
              <a:fillRect/>
            </a:stretch>
          </p:blipFill>
          <p:spPr bwMode="auto">
            <a:xfrm>
              <a:off x="3810000" y="4419600"/>
              <a:ext cx="266700" cy="438150"/>
            </a:xfrm>
            <a:prstGeom prst="rect">
              <a:avLst/>
            </a:prstGeom>
            <a:noFill/>
          </p:spPr>
        </p:pic>
        <p:pic>
          <p:nvPicPr>
            <p:cNvPr id="70" name="Picture 18" descr="j0230337"/>
            <p:cNvPicPr>
              <a:picLocks noChangeAspect="1" noChangeArrowheads="1"/>
            </p:cNvPicPr>
            <p:nvPr/>
          </p:nvPicPr>
          <p:blipFill>
            <a:blip r:embed="rId3"/>
            <a:srcRect/>
            <a:stretch>
              <a:fillRect/>
            </a:stretch>
          </p:blipFill>
          <p:spPr bwMode="auto">
            <a:xfrm>
              <a:off x="4724400" y="1295400"/>
              <a:ext cx="266700" cy="438150"/>
            </a:xfrm>
            <a:prstGeom prst="rect">
              <a:avLst/>
            </a:prstGeom>
            <a:noFill/>
          </p:spPr>
        </p:pic>
        <p:sp>
          <p:nvSpPr>
            <p:cNvPr id="71" name="Line 19"/>
            <p:cNvSpPr>
              <a:spLocks noChangeShapeType="1"/>
            </p:cNvSpPr>
            <p:nvPr/>
          </p:nvSpPr>
          <p:spPr bwMode="auto">
            <a:xfrm flipV="1">
              <a:off x="4152900" y="44958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2" name="Line 20"/>
            <p:cNvSpPr>
              <a:spLocks noChangeShapeType="1"/>
            </p:cNvSpPr>
            <p:nvPr/>
          </p:nvSpPr>
          <p:spPr bwMode="auto">
            <a:xfrm>
              <a:off x="4981575" y="17351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pic>
          <p:nvPicPr>
            <p:cNvPr id="73" name="Picture 21" descr="j0230337"/>
            <p:cNvPicPr>
              <a:picLocks noChangeAspect="1" noChangeArrowheads="1"/>
            </p:cNvPicPr>
            <p:nvPr/>
          </p:nvPicPr>
          <p:blipFill>
            <a:blip r:embed="rId3"/>
            <a:srcRect/>
            <a:stretch>
              <a:fillRect/>
            </a:stretch>
          </p:blipFill>
          <p:spPr bwMode="auto">
            <a:xfrm>
              <a:off x="8724900" y="3276600"/>
              <a:ext cx="266700" cy="438150"/>
            </a:xfrm>
            <a:prstGeom prst="rect">
              <a:avLst/>
            </a:prstGeom>
            <a:noFill/>
          </p:spPr>
        </p:pic>
        <p:sp>
          <p:nvSpPr>
            <p:cNvPr id="74" name="Line 22"/>
            <p:cNvSpPr>
              <a:spLocks noChangeShapeType="1"/>
            </p:cNvSpPr>
            <p:nvPr/>
          </p:nvSpPr>
          <p:spPr bwMode="auto">
            <a:xfrm flipV="1">
              <a:off x="5372100" y="56388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5" name="Line 23"/>
            <p:cNvSpPr>
              <a:spLocks noChangeShapeType="1"/>
            </p:cNvSpPr>
            <p:nvPr/>
          </p:nvSpPr>
          <p:spPr bwMode="auto">
            <a:xfrm flipV="1">
              <a:off x="6286500" y="5867400"/>
              <a:ext cx="1587"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6" name="Line 24"/>
            <p:cNvSpPr>
              <a:spLocks noChangeShapeType="1"/>
            </p:cNvSpPr>
            <p:nvPr/>
          </p:nvSpPr>
          <p:spPr bwMode="auto">
            <a:xfrm flipH="1" flipV="1">
              <a:off x="8343900" y="4572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7" name="Line 25"/>
            <p:cNvSpPr>
              <a:spLocks noChangeShapeType="1"/>
            </p:cNvSpPr>
            <p:nvPr/>
          </p:nvSpPr>
          <p:spPr bwMode="auto">
            <a:xfrm flipH="1">
              <a:off x="8572500" y="35052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8" name="Line 26"/>
            <p:cNvSpPr>
              <a:spLocks noChangeShapeType="1"/>
            </p:cNvSpPr>
            <p:nvPr/>
          </p:nvSpPr>
          <p:spPr bwMode="auto">
            <a:xfrm flipV="1">
              <a:off x="7858125" y="1971675"/>
              <a:ext cx="112712"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pic>
          <p:nvPicPr>
            <p:cNvPr id="79" name="Picture 27" descr="j0230337"/>
            <p:cNvPicPr>
              <a:picLocks noChangeAspect="1" noChangeArrowheads="1"/>
            </p:cNvPicPr>
            <p:nvPr/>
          </p:nvPicPr>
          <p:blipFill>
            <a:blip r:embed="rId3"/>
            <a:srcRect/>
            <a:stretch>
              <a:fillRect/>
            </a:stretch>
          </p:blipFill>
          <p:spPr bwMode="auto">
            <a:xfrm>
              <a:off x="8037512" y="1676400"/>
              <a:ext cx="268288" cy="438150"/>
            </a:xfrm>
            <a:prstGeom prst="rect">
              <a:avLst/>
            </a:prstGeom>
            <a:noFill/>
          </p:spPr>
        </p:pic>
        <p:sp>
          <p:nvSpPr>
            <p:cNvPr id="80" name="Line 28"/>
            <p:cNvSpPr>
              <a:spLocks noChangeShapeType="1"/>
            </p:cNvSpPr>
            <p:nvPr/>
          </p:nvSpPr>
          <p:spPr bwMode="auto">
            <a:xfrm rot="3575902">
              <a:off x="7046912" y="1433513"/>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grpSp>
          <p:nvGrpSpPr>
            <p:cNvPr id="81" name="Group 29"/>
            <p:cNvGrpSpPr>
              <a:grpSpLocks/>
            </p:cNvGrpSpPr>
            <p:nvPr/>
          </p:nvGrpSpPr>
          <p:grpSpPr bwMode="auto">
            <a:xfrm>
              <a:off x="3735387" y="1108075"/>
              <a:ext cx="5089525" cy="5133975"/>
              <a:chOff x="1930" y="844"/>
              <a:chExt cx="3210" cy="3240"/>
            </a:xfrm>
          </p:grpSpPr>
          <p:sp>
            <p:nvSpPr>
              <p:cNvPr id="82" name="Freeform 30"/>
              <p:cNvSpPr>
                <a:spLocks/>
              </p:cNvSpPr>
              <p:nvPr/>
            </p:nvSpPr>
            <p:spPr bwMode="auto">
              <a:xfrm>
                <a:off x="2788" y="844"/>
                <a:ext cx="1200" cy="168"/>
              </a:xfrm>
              <a:custGeom>
                <a:avLst/>
                <a:gdLst/>
                <a:ahLst/>
                <a:cxnLst>
                  <a:cxn ang="0">
                    <a:pos x="0" y="168"/>
                  </a:cxn>
                  <a:cxn ang="0">
                    <a:pos x="432" y="24"/>
                  </a:cxn>
                  <a:cxn ang="0">
                    <a:pos x="960" y="24"/>
                  </a:cxn>
                  <a:cxn ang="0">
                    <a:pos x="1200" y="72"/>
                  </a:cxn>
                </a:cxnLst>
                <a:rect l="0" t="0" r="r" b="b"/>
                <a:pathLst>
                  <a:path w="1200" h="168">
                    <a:moveTo>
                      <a:pt x="0" y="168"/>
                    </a:moveTo>
                    <a:cubicBezTo>
                      <a:pt x="136" y="108"/>
                      <a:pt x="272" y="48"/>
                      <a:pt x="432" y="24"/>
                    </a:cubicBezTo>
                    <a:cubicBezTo>
                      <a:pt x="592" y="0"/>
                      <a:pt x="832" y="16"/>
                      <a:pt x="960" y="24"/>
                    </a:cubicBezTo>
                    <a:cubicBezTo>
                      <a:pt x="1088" y="32"/>
                      <a:pt x="1144" y="52"/>
                      <a:pt x="1200" y="72"/>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3" name="Freeform 31"/>
              <p:cNvSpPr>
                <a:spLocks/>
              </p:cNvSpPr>
              <p:nvPr/>
            </p:nvSpPr>
            <p:spPr bwMode="auto">
              <a:xfrm>
                <a:off x="4276" y="964"/>
                <a:ext cx="336" cy="240"/>
              </a:xfrm>
              <a:custGeom>
                <a:avLst/>
                <a:gdLst/>
                <a:ahLst/>
                <a:cxnLst>
                  <a:cxn ang="0">
                    <a:pos x="0" y="0"/>
                  </a:cxn>
                  <a:cxn ang="0">
                    <a:pos x="192" y="96"/>
                  </a:cxn>
                  <a:cxn ang="0">
                    <a:pos x="336" y="240"/>
                  </a:cxn>
                </a:cxnLst>
                <a:rect l="0" t="0" r="r" b="b"/>
                <a:pathLst>
                  <a:path w="336" h="240">
                    <a:moveTo>
                      <a:pt x="0" y="0"/>
                    </a:moveTo>
                    <a:cubicBezTo>
                      <a:pt x="68" y="28"/>
                      <a:pt x="136" y="56"/>
                      <a:pt x="192" y="96"/>
                    </a:cubicBezTo>
                    <a:cubicBezTo>
                      <a:pt x="248" y="136"/>
                      <a:pt x="292" y="188"/>
                      <a:pt x="336" y="2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4" name="Freeform 32"/>
              <p:cNvSpPr>
                <a:spLocks/>
              </p:cNvSpPr>
              <p:nvPr/>
            </p:nvSpPr>
            <p:spPr bwMode="auto">
              <a:xfrm>
                <a:off x="4852" y="1492"/>
                <a:ext cx="288" cy="624"/>
              </a:xfrm>
              <a:custGeom>
                <a:avLst/>
                <a:gdLst/>
                <a:ahLst/>
                <a:cxnLst>
                  <a:cxn ang="0">
                    <a:pos x="0" y="0"/>
                  </a:cxn>
                  <a:cxn ang="0">
                    <a:pos x="192" y="240"/>
                  </a:cxn>
                  <a:cxn ang="0">
                    <a:pos x="288" y="624"/>
                  </a:cxn>
                </a:cxnLst>
                <a:rect l="0" t="0" r="r" b="b"/>
                <a:pathLst>
                  <a:path w="288" h="624">
                    <a:moveTo>
                      <a:pt x="0" y="0"/>
                    </a:moveTo>
                    <a:cubicBezTo>
                      <a:pt x="72" y="68"/>
                      <a:pt x="144" y="136"/>
                      <a:pt x="192" y="240"/>
                    </a:cubicBezTo>
                    <a:cubicBezTo>
                      <a:pt x="240" y="344"/>
                      <a:pt x="264" y="484"/>
                      <a:pt x="288" y="62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5" name="Freeform 33"/>
              <p:cNvSpPr>
                <a:spLocks/>
              </p:cNvSpPr>
              <p:nvPr/>
            </p:nvSpPr>
            <p:spPr bwMode="auto">
              <a:xfrm>
                <a:off x="5072" y="2596"/>
                <a:ext cx="68" cy="340"/>
              </a:xfrm>
              <a:custGeom>
                <a:avLst/>
                <a:gdLst/>
                <a:ahLst/>
                <a:cxnLst>
                  <a:cxn ang="0">
                    <a:pos x="68" y="0"/>
                  </a:cxn>
                  <a:cxn ang="0">
                    <a:pos x="40" y="204"/>
                  </a:cxn>
                  <a:cxn ang="0">
                    <a:pos x="0" y="340"/>
                  </a:cxn>
                </a:cxnLst>
                <a:rect l="0" t="0" r="r" b="b"/>
                <a:pathLst>
                  <a:path w="68" h="340">
                    <a:moveTo>
                      <a:pt x="68" y="0"/>
                    </a:moveTo>
                    <a:cubicBezTo>
                      <a:pt x="59" y="73"/>
                      <a:pt x="51" y="147"/>
                      <a:pt x="40" y="204"/>
                    </a:cubicBezTo>
                    <a:cubicBezTo>
                      <a:pt x="29" y="261"/>
                      <a:pt x="14" y="300"/>
                      <a:pt x="0" y="3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6" name="Freeform 34"/>
              <p:cNvSpPr>
                <a:spLocks/>
              </p:cNvSpPr>
              <p:nvPr/>
            </p:nvSpPr>
            <p:spPr bwMode="auto">
              <a:xfrm>
                <a:off x="3760" y="3268"/>
                <a:ext cx="1188" cy="767"/>
              </a:xfrm>
              <a:custGeom>
                <a:avLst/>
                <a:gdLst/>
                <a:ahLst/>
                <a:cxnLst>
                  <a:cxn ang="0">
                    <a:pos x="1188" y="0"/>
                  </a:cxn>
                  <a:cxn ang="0">
                    <a:pos x="824" y="460"/>
                  </a:cxn>
                  <a:cxn ang="0">
                    <a:pos x="320" y="716"/>
                  </a:cxn>
                  <a:cxn ang="0">
                    <a:pos x="0" y="764"/>
                  </a:cxn>
                </a:cxnLst>
                <a:rect l="0" t="0" r="r" b="b"/>
                <a:pathLst>
                  <a:path w="1188" h="767">
                    <a:moveTo>
                      <a:pt x="1188" y="0"/>
                    </a:moveTo>
                    <a:cubicBezTo>
                      <a:pt x="1078" y="170"/>
                      <a:pt x="969" y="341"/>
                      <a:pt x="824" y="460"/>
                    </a:cubicBezTo>
                    <a:cubicBezTo>
                      <a:pt x="679" y="579"/>
                      <a:pt x="457" y="665"/>
                      <a:pt x="320" y="716"/>
                    </a:cubicBezTo>
                    <a:cubicBezTo>
                      <a:pt x="183" y="767"/>
                      <a:pt x="91" y="765"/>
                      <a:pt x="0" y="76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7" name="Freeform 35"/>
              <p:cNvSpPr>
                <a:spLocks/>
              </p:cNvSpPr>
              <p:nvPr/>
            </p:nvSpPr>
            <p:spPr bwMode="auto">
              <a:xfrm>
                <a:off x="1930" y="1216"/>
                <a:ext cx="542" cy="1620"/>
              </a:xfrm>
              <a:custGeom>
                <a:avLst/>
                <a:gdLst/>
                <a:ahLst/>
                <a:cxnLst>
                  <a:cxn ang="0">
                    <a:pos x="90" y="1620"/>
                  </a:cxn>
                  <a:cxn ang="0">
                    <a:pos x="6" y="1136"/>
                  </a:cxn>
                  <a:cxn ang="0">
                    <a:pos x="126" y="520"/>
                  </a:cxn>
                  <a:cxn ang="0">
                    <a:pos x="542" y="0"/>
                  </a:cxn>
                </a:cxnLst>
                <a:rect l="0" t="0" r="r" b="b"/>
                <a:pathLst>
                  <a:path w="542" h="1620">
                    <a:moveTo>
                      <a:pt x="90" y="1620"/>
                    </a:moveTo>
                    <a:cubicBezTo>
                      <a:pt x="45" y="1469"/>
                      <a:pt x="0" y="1319"/>
                      <a:pt x="6" y="1136"/>
                    </a:cubicBezTo>
                    <a:cubicBezTo>
                      <a:pt x="12" y="953"/>
                      <a:pt x="37" y="709"/>
                      <a:pt x="126" y="520"/>
                    </a:cubicBezTo>
                    <a:cubicBezTo>
                      <a:pt x="215" y="331"/>
                      <a:pt x="378" y="165"/>
                      <a:pt x="542"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8" name="Freeform 36"/>
              <p:cNvSpPr>
                <a:spLocks/>
              </p:cNvSpPr>
              <p:nvPr/>
            </p:nvSpPr>
            <p:spPr bwMode="auto">
              <a:xfrm>
                <a:off x="2164" y="3268"/>
                <a:ext cx="624" cy="624"/>
              </a:xfrm>
              <a:custGeom>
                <a:avLst/>
                <a:gdLst/>
                <a:ahLst/>
                <a:cxnLst>
                  <a:cxn ang="0">
                    <a:pos x="624" y="624"/>
                  </a:cxn>
                  <a:cxn ang="0">
                    <a:pos x="288" y="384"/>
                  </a:cxn>
                  <a:cxn ang="0">
                    <a:pos x="0" y="0"/>
                  </a:cxn>
                </a:cxnLst>
                <a:rect l="0" t="0" r="r" b="b"/>
                <a:pathLst>
                  <a:path w="624" h="624">
                    <a:moveTo>
                      <a:pt x="624" y="624"/>
                    </a:moveTo>
                    <a:cubicBezTo>
                      <a:pt x="508" y="556"/>
                      <a:pt x="392" y="488"/>
                      <a:pt x="288" y="384"/>
                    </a:cubicBezTo>
                    <a:cubicBezTo>
                      <a:pt x="184" y="280"/>
                      <a:pt x="92" y="140"/>
                      <a:pt x="0"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9" name="Line 37"/>
              <p:cNvSpPr>
                <a:spLocks noChangeShapeType="1"/>
              </p:cNvSpPr>
              <p:nvPr/>
            </p:nvSpPr>
            <p:spPr bwMode="auto">
              <a:xfrm flipH="1" flipV="1">
                <a:off x="3076" y="3988"/>
                <a:ext cx="384" cy="96"/>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sz="1050">
                  <a:latin typeface="Key"/>
                  <a:cs typeface="Key"/>
                </a:endParaRPr>
              </a:p>
            </p:txBody>
          </p:sp>
        </p:grpSp>
        <p:grpSp>
          <p:nvGrpSpPr>
            <p:cNvPr id="90" name="Group 89"/>
            <p:cNvGrpSpPr/>
            <p:nvPr/>
          </p:nvGrpSpPr>
          <p:grpSpPr>
            <a:xfrm>
              <a:off x="7089151" y="2714301"/>
              <a:ext cx="1439304" cy="652787"/>
              <a:chOff x="6627189" y="2714301"/>
              <a:chExt cx="1439304" cy="652787"/>
            </a:xfrm>
          </p:grpSpPr>
          <p:grpSp>
            <p:nvGrpSpPr>
              <p:cNvPr id="91" name="Group 90"/>
              <p:cNvGrpSpPr/>
              <p:nvPr/>
            </p:nvGrpSpPr>
            <p:grpSpPr>
              <a:xfrm>
                <a:off x="6689250" y="2861846"/>
                <a:ext cx="1066800" cy="228600"/>
                <a:chOff x="1752600" y="3656806"/>
                <a:chExt cx="533400" cy="381794"/>
              </a:xfrm>
              <a:solidFill>
                <a:srgbClr val="FFFFAA"/>
              </a:solidFill>
            </p:grpSpPr>
            <p:sp>
              <p:nvSpPr>
                <p:cNvPr id="96" name="Rectangle 9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50" b="0" dirty="0" smtClean="0">
                    <a:latin typeface="Helvetica"/>
                    <a:cs typeface="Helvetica"/>
                  </a:endParaRPr>
                </a:p>
              </p:txBody>
            </p:sp>
            <p:cxnSp>
              <p:nvCxnSpPr>
                <p:cNvPr id="97" name="Straight Connector 96"/>
                <p:cNvCxnSpPr>
                  <a:stCxn id="96" idx="0"/>
                  <a:endCxn id="9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98" name="Straight Connector 97"/>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92" name="Group 91"/>
              <p:cNvGrpSpPr/>
              <p:nvPr/>
            </p:nvGrpSpPr>
            <p:grpSpPr>
              <a:xfrm>
                <a:off x="6627189" y="2714301"/>
                <a:ext cx="1250640" cy="516561"/>
                <a:chOff x="5652939" y="4695501"/>
                <a:chExt cx="1250640" cy="516561"/>
              </a:xfrm>
            </p:grpSpPr>
            <p:sp>
              <p:nvSpPr>
                <p:cNvPr id="94" name="TextBox 93"/>
                <p:cNvSpPr txBox="1"/>
                <p:nvPr/>
              </p:nvSpPr>
              <p:spPr>
                <a:xfrm>
                  <a:off x="5652939" y="4695501"/>
                  <a:ext cx="642341" cy="516561"/>
                </a:xfrm>
                <a:prstGeom prst="rect">
                  <a:avLst/>
                </a:prstGeom>
                <a:noFill/>
              </p:spPr>
              <p:txBody>
                <a:bodyPr wrap="none" rtlCol="0">
                  <a:spAutoFit/>
                </a:bodyPr>
                <a:lstStyle/>
                <a:p>
                  <a:pPr algn="ctr"/>
                  <a:r>
                    <a:rPr lang="en-US" sz="1000" b="0" dirty="0" smtClean="0">
                      <a:solidFill>
                        <a:srgbClr val="000000"/>
                      </a:solidFill>
                      <a:latin typeface="Helvetica"/>
                      <a:cs typeface="Helvetica"/>
                    </a:rPr>
                    <a:t>14</a:t>
                  </a:r>
                </a:p>
              </p:txBody>
            </p:sp>
            <p:sp>
              <p:nvSpPr>
                <p:cNvPr id="95" name="TextBox 94"/>
                <p:cNvSpPr txBox="1"/>
                <p:nvPr/>
              </p:nvSpPr>
              <p:spPr>
                <a:xfrm>
                  <a:off x="6093696" y="4695501"/>
                  <a:ext cx="809883" cy="516561"/>
                </a:xfrm>
                <a:prstGeom prst="rect">
                  <a:avLst/>
                </a:prstGeom>
                <a:noFill/>
              </p:spPr>
              <p:txBody>
                <a:bodyPr wrap="none" rtlCol="0">
                  <a:spAutoFit/>
                </a:bodyPr>
                <a:lstStyle/>
                <a:p>
                  <a:pPr algn="ctr"/>
                  <a:r>
                    <a:rPr lang="en-US" sz="1000" b="0" dirty="0" smtClean="0">
                      <a:latin typeface="Helvetica"/>
                      <a:cs typeface="Helvetica"/>
                    </a:rPr>
                    <a:t>V14</a:t>
                  </a:r>
                </a:p>
              </p:txBody>
            </p:sp>
          </p:grpSp>
          <p:cxnSp>
            <p:nvCxnSpPr>
              <p:cNvPr id="93" name="Straight Arrow Connector 92"/>
              <p:cNvCxnSpPr>
                <a:stCxn id="96" idx="2"/>
                <a:endCxn id="66" idx="0"/>
              </p:cNvCxnSpPr>
              <p:nvPr/>
            </p:nvCxnSpPr>
            <p:spPr bwMode="auto">
              <a:xfrm>
                <a:off x="7222650" y="3089969"/>
                <a:ext cx="843843" cy="277119"/>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
          <p:nvSpPr>
            <p:cNvPr id="99" name="Text Box 16"/>
            <p:cNvSpPr txBox="1">
              <a:spLocks noChangeArrowheads="1"/>
            </p:cNvSpPr>
            <p:nvPr/>
          </p:nvSpPr>
          <p:spPr bwMode="auto">
            <a:xfrm>
              <a:off x="5928290" y="1371600"/>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dirty="0" smtClean="0">
                  <a:latin typeface="Key"/>
                  <a:cs typeface="Key"/>
                </a:rPr>
                <a:t>63</a:t>
              </a:r>
              <a:endParaRPr lang="en-US" sz="1050" b="1" dirty="0">
                <a:latin typeface="Key"/>
                <a:cs typeface="Key"/>
              </a:endParaRPr>
            </a:p>
          </p:txBody>
        </p:sp>
        <p:sp>
          <p:nvSpPr>
            <p:cNvPr id="100" name="Text Box 16"/>
            <p:cNvSpPr txBox="1">
              <a:spLocks noChangeArrowheads="1"/>
            </p:cNvSpPr>
            <p:nvPr/>
          </p:nvSpPr>
          <p:spPr bwMode="auto">
            <a:xfrm>
              <a:off x="6310873" y="1371600"/>
              <a:ext cx="519018"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dirty="0" smtClean="0">
                  <a:latin typeface="Key"/>
                  <a:cs typeface="Key"/>
                </a:rPr>
                <a:t>0</a:t>
              </a:r>
              <a:endParaRPr lang="en-US" sz="1050" b="1" dirty="0">
                <a:latin typeface="Key"/>
                <a:cs typeface="Key"/>
              </a:endParaRPr>
            </a:p>
          </p:txBody>
        </p:sp>
        <p:sp>
          <p:nvSpPr>
            <p:cNvPr id="101" name="Line 23"/>
            <p:cNvSpPr>
              <a:spLocks noChangeShapeType="1"/>
            </p:cNvSpPr>
            <p:nvPr/>
          </p:nvSpPr>
          <p:spPr bwMode="auto">
            <a:xfrm flipV="1">
              <a:off x="6253162"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102" name="Line 23"/>
            <p:cNvSpPr>
              <a:spLocks noChangeShapeType="1"/>
            </p:cNvSpPr>
            <p:nvPr/>
          </p:nvSpPr>
          <p:spPr bwMode="auto">
            <a:xfrm flipV="1">
              <a:off x="6481761"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grpSp>
      <p:sp>
        <p:nvSpPr>
          <p:cNvPr id="104" name="Freeform 103"/>
          <p:cNvSpPr/>
          <p:nvPr/>
        </p:nvSpPr>
        <p:spPr bwMode="auto">
          <a:xfrm>
            <a:off x="2300990" y="1987818"/>
            <a:ext cx="1409076" cy="927769"/>
          </a:xfrm>
          <a:custGeom>
            <a:avLst/>
            <a:gdLst>
              <a:gd name="connsiteX0" fmla="*/ 1409076 w 1409076"/>
              <a:gd name="connsiteY0" fmla="*/ 20864 h 927769"/>
              <a:gd name="connsiteX1" fmla="*/ 517161 w 1409076"/>
              <a:gd name="connsiteY1" fmla="*/ 118300 h 927769"/>
              <a:gd name="connsiteX2" fmla="*/ 0 w 1409076"/>
              <a:gd name="connsiteY2" fmla="*/ 927769 h 927769"/>
            </a:gdLst>
            <a:ahLst/>
            <a:cxnLst>
              <a:cxn ang="0">
                <a:pos x="connsiteX0" y="connsiteY0"/>
              </a:cxn>
              <a:cxn ang="0">
                <a:pos x="connsiteX1" y="connsiteY1"/>
              </a:cxn>
              <a:cxn ang="0">
                <a:pos x="connsiteX2" y="connsiteY2"/>
              </a:cxn>
            </a:cxnLst>
            <a:rect l="l" t="t" r="r" b="b"/>
            <a:pathLst>
              <a:path w="1409076" h="927769">
                <a:moveTo>
                  <a:pt x="1409076" y="20864"/>
                </a:moveTo>
                <a:cubicBezTo>
                  <a:pt x="1080541" y="-5994"/>
                  <a:pt x="752007" y="-32851"/>
                  <a:pt x="517161" y="118300"/>
                </a:cubicBezTo>
                <a:cubicBezTo>
                  <a:pt x="282315" y="269451"/>
                  <a:pt x="141157" y="598610"/>
                  <a:pt x="0" y="927769"/>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105" name="Freeform 104"/>
          <p:cNvSpPr/>
          <p:nvPr/>
        </p:nvSpPr>
        <p:spPr bwMode="auto">
          <a:xfrm>
            <a:off x="3994879" y="1296649"/>
            <a:ext cx="2488367" cy="2353456"/>
          </a:xfrm>
          <a:custGeom>
            <a:avLst/>
            <a:gdLst>
              <a:gd name="connsiteX0" fmla="*/ 2488367 w 2488367"/>
              <a:gd name="connsiteY0" fmla="*/ 0 h 2353456"/>
              <a:gd name="connsiteX1" fmla="*/ 1881265 w 2488367"/>
              <a:gd name="connsiteY1" fmla="*/ 142407 h 2353456"/>
              <a:gd name="connsiteX2" fmla="*/ 1528996 w 2488367"/>
              <a:gd name="connsiteY2" fmla="*/ 771994 h 2353456"/>
              <a:gd name="connsiteX3" fmla="*/ 764498 w 2488367"/>
              <a:gd name="connsiteY3" fmla="*/ 2061148 h 2353456"/>
              <a:gd name="connsiteX4" fmla="*/ 0 w 2488367"/>
              <a:gd name="connsiteY4" fmla="*/ 2353456 h 2353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8367" h="2353456">
                <a:moveTo>
                  <a:pt x="2488367" y="0"/>
                </a:moveTo>
                <a:cubicBezTo>
                  <a:pt x="2264763" y="6870"/>
                  <a:pt x="2041160" y="13741"/>
                  <a:pt x="1881265" y="142407"/>
                </a:cubicBezTo>
                <a:cubicBezTo>
                  <a:pt x="1721370" y="271073"/>
                  <a:pt x="1715124" y="452204"/>
                  <a:pt x="1528996" y="771994"/>
                </a:cubicBezTo>
                <a:cubicBezTo>
                  <a:pt x="1342868" y="1091784"/>
                  <a:pt x="1019331" y="1797571"/>
                  <a:pt x="764498" y="2061148"/>
                </a:cubicBezTo>
                <a:cubicBezTo>
                  <a:pt x="509665" y="2324725"/>
                  <a:pt x="254832" y="2339090"/>
                  <a:pt x="0" y="2353456"/>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106" name="Freeform 105"/>
          <p:cNvSpPr/>
          <p:nvPr/>
        </p:nvSpPr>
        <p:spPr bwMode="auto">
          <a:xfrm>
            <a:off x="3177915" y="2151089"/>
            <a:ext cx="547141" cy="404734"/>
          </a:xfrm>
          <a:custGeom>
            <a:avLst/>
            <a:gdLst>
              <a:gd name="connsiteX0" fmla="*/ 0 w 547141"/>
              <a:gd name="connsiteY0" fmla="*/ 404734 h 404734"/>
              <a:gd name="connsiteX1" fmla="*/ 262328 w 547141"/>
              <a:gd name="connsiteY1" fmla="*/ 89941 h 404734"/>
              <a:gd name="connsiteX2" fmla="*/ 547141 w 547141"/>
              <a:gd name="connsiteY2" fmla="*/ 0 h 404734"/>
            </a:gdLst>
            <a:ahLst/>
            <a:cxnLst>
              <a:cxn ang="0">
                <a:pos x="connsiteX0" y="connsiteY0"/>
              </a:cxn>
              <a:cxn ang="0">
                <a:pos x="connsiteX1" y="connsiteY1"/>
              </a:cxn>
              <a:cxn ang="0">
                <a:pos x="connsiteX2" y="connsiteY2"/>
              </a:cxn>
            </a:cxnLst>
            <a:rect l="l" t="t" r="r" b="b"/>
            <a:pathLst>
              <a:path w="547141" h="404734">
                <a:moveTo>
                  <a:pt x="0" y="404734"/>
                </a:moveTo>
                <a:cubicBezTo>
                  <a:pt x="85569" y="281065"/>
                  <a:pt x="171138" y="157397"/>
                  <a:pt x="262328" y="89941"/>
                </a:cubicBezTo>
                <a:cubicBezTo>
                  <a:pt x="353518" y="22485"/>
                  <a:pt x="450329" y="11242"/>
                  <a:pt x="547141" y="0"/>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107" name="Freeform 106"/>
          <p:cNvSpPr/>
          <p:nvPr/>
        </p:nvSpPr>
        <p:spPr bwMode="auto">
          <a:xfrm>
            <a:off x="3237875" y="2698230"/>
            <a:ext cx="749509" cy="59960"/>
          </a:xfrm>
          <a:custGeom>
            <a:avLst/>
            <a:gdLst>
              <a:gd name="connsiteX0" fmla="*/ 749509 w 749509"/>
              <a:gd name="connsiteY0" fmla="*/ 59960 h 59960"/>
              <a:gd name="connsiteX1" fmla="*/ 0 w 749509"/>
              <a:gd name="connsiteY1" fmla="*/ 0 h 59960"/>
            </a:gdLst>
            <a:ahLst/>
            <a:cxnLst>
              <a:cxn ang="0">
                <a:pos x="connsiteX0" y="connsiteY0"/>
              </a:cxn>
              <a:cxn ang="0">
                <a:pos x="connsiteX1" y="connsiteY1"/>
              </a:cxn>
            </a:cxnLst>
            <a:rect l="l" t="t" r="r" b="b"/>
            <a:pathLst>
              <a:path w="749509" h="59960">
                <a:moveTo>
                  <a:pt x="749509" y="59960"/>
                </a:moveTo>
                <a:lnTo>
                  <a:pt x="0" y="0"/>
                </a:ln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108" name="Freeform 107"/>
          <p:cNvSpPr/>
          <p:nvPr/>
        </p:nvSpPr>
        <p:spPr bwMode="auto">
          <a:xfrm>
            <a:off x="3631108" y="2855626"/>
            <a:ext cx="348781" cy="554636"/>
          </a:xfrm>
          <a:custGeom>
            <a:avLst/>
            <a:gdLst>
              <a:gd name="connsiteX0" fmla="*/ 41482 w 348781"/>
              <a:gd name="connsiteY0" fmla="*/ 554636 h 554636"/>
              <a:gd name="connsiteX1" fmla="*/ 26492 w 348781"/>
              <a:gd name="connsiteY1" fmla="*/ 134912 h 554636"/>
              <a:gd name="connsiteX2" fmla="*/ 348781 w 348781"/>
              <a:gd name="connsiteY2" fmla="*/ 0 h 554636"/>
            </a:gdLst>
            <a:ahLst/>
            <a:cxnLst>
              <a:cxn ang="0">
                <a:pos x="connsiteX0" y="connsiteY0"/>
              </a:cxn>
              <a:cxn ang="0">
                <a:pos x="connsiteX1" y="connsiteY1"/>
              </a:cxn>
              <a:cxn ang="0">
                <a:pos x="connsiteX2" y="connsiteY2"/>
              </a:cxn>
            </a:cxnLst>
            <a:rect l="l" t="t" r="r" b="b"/>
            <a:pathLst>
              <a:path w="348781" h="554636">
                <a:moveTo>
                  <a:pt x="41482" y="554636"/>
                </a:moveTo>
                <a:cubicBezTo>
                  <a:pt x="8379" y="390993"/>
                  <a:pt x="-24724" y="227351"/>
                  <a:pt x="26492" y="134912"/>
                </a:cubicBezTo>
                <a:cubicBezTo>
                  <a:pt x="77708" y="42473"/>
                  <a:pt x="213244" y="21236"/>
                  <a:pt x="348781" y="0"/>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grpSp>
        <p:nvGrpSpPr>
          <p:cNvPr id="109" name="Group 108"/>
          <p:cNvGrpSpPr/>
          <p:nvPr/>
        </p:nvGrpSpPr>
        <p:grpSpPr>
          <a:xfrm>
            <a:off x="487744" y="937316"/>
            <a:ext cx="753392" cy="912373"/>
            <a:chOff x="1741072" y="968497"/>
            <a:chExt cx="1177888" cy="1356707"/>
          </a:xfrm>
        </p:grpSpPr>
        <p:sp>
          <p:nvSpPr>
            <p:cNvPr id="110"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11" name="Picture 110" descr="Australian Genealogy Journeys: February 20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12" name="Group 111"/>
          <p:cNvGrpSpPr/>
          <p:nvPr/>
        </p:nvGrpSpPr>
        <p:grpSpPr>
          <a:xfrm>
            <a:off x="2700597" y="3363640"/>
            <a:ext cx="753392" cy="912373"/>
            <a:chOff x="1741072" y="968497"/>
            <a:chExt cx="1177888" cy="1356707"/>
          </a:xfrm>
        </p:grpSpPr>
        <p:sp>
          <p:nvSpPr>
            <p:cNvPr id="113"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14" name="Picture 113" descr="Australian Genealogy Journeys: February 20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15" name="Group 114"/>
          <p:cNvGrpSpPr/>
          <p:nvPr/>
        </p:nvGrpSpPr>
        <p:grpSpPr>
          <a:xfrm>
            <a:off x="7127861" y="765747"/>
            <a:ext cx="753392" cy="912373"/>
            <a:chOff x="1741072" y="968497"/>
            <a:chExt cx="1177888" cy="1356707"/>
          </a:xfrm>
        </p:grpSpPr>
        <p:sp>
          <p:nvSpPr>
            <p:cNvPr id="116"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17" name="Picture 116" descr="Australian Genealogy Journeys: February 20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18" name="Group 117"/>
          <p:cNvGrpSpPr/>
          <p:nvPr/>
        </p:nvGrpSpPr>
        <p:grpSpPr>
          <a:xfrm>
            <a:off x="1125182" y="2244944"/>
            <a:ext cx="753392" cy="912373"/>
            <a:chOff x="1741072" y="968497"/>
            <a:chExt cx="1177888" cy="1356707"/>
          </a:xfrm>
        </p:grpSpPr>
        <p:sp>
          <p:nvSpPr>
            <p:cNvPr id="119"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20" name="Picture 119" descr="Australian Genealogy Journeys: February 20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21" name="Group 120"/>
          <p:cNvGrpSpPr/>
          <p:nvPr/>
        </p:nvGrpSpPr>
        <p:grpSpPr>
          <a:xfrm>
            <a:off x="5493473" y="3547160"/>
            <a:ext cx="753392" cy="912373"/>
            <a:chOff x="1741072" y="968497"/>
            <a:chExt cx="1177888" cy="1356707"/>
          </a:xfrm>
        </p:grpSpPr>
        <p:sp>
          <p:nvSpPr>
            <p:cNvPr id="122"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23" name="Picture 122" descr="Australian Genealogy Journeys: February 20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sp>
        <p:nvSpPr>
          <p:cNvPr id="124" name="Left-Right Arrow 123"/>
          <p:cNvSpPr/>
          <p:nvPr/>
        </p:nvSpPr>
        <p:spPr bwMode="auto">
          <a:xfrm>
            <a:off x="1107986" y="1388932"/>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125" name="Left-Right Arrow 124"/>
          <p:cNvSpPr/>
          <p:nvPr/>
        </p:nvSpPr>
        <p:spPr bwMode="auto">
          <a:xfrm rot="2001488">
            <a:off x="1724767" y="2774191"/>
            <a:ext cx="419139"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126" name="Left-Right Arrow 125"/>
          <p:cNvSpPr/>
          <p:nvPr/>
        </p:nvSpPr>
        <p:spPr bwMode="auto">
          <a:xfrm>
            <a:off x="3223284" y="3445054"/>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127" name="Left-Right Arrow 126"/>
          <p:cNvSpPr/>
          <p:nvPr/>
        </p:nvSpPr>
        <p:spPr bwMode="auto">
          <a:xfrm rot="4139934">
            <a:off x="5572225" y="3259194"/>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129" name="Left-Right Arrow 128"/>
          <p:cNvSpPr/>
          <p:nvPr/>
        </p:nvSpPr>
        <p:spPr bwMode="auto">
          <a:xfrm>
            <a:off x="6855924" y="1054623"/>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grpSp>
        <p:nvGrpSpPr>
          <p:cNvPr id="130" name="Group 129"/>
          <p:cNvGrpSpPr/>
          <p:nvPr/>
        </p:nvGrpSpPr>
        <p:grpSpPr>
          <a:xfrm>
            <a:off x="636302" y="3265603"/>
            <a:ext cx="1434162" cy="522482"/>
            <a:chOff x="6672900" y="2635472"/>
            <a:chExt cx="1434162" cy="522482"/>
          </a:xfrm>
        </p:grpSpPr>
        <p:grpSp>
          <p:nvGrpSpPr>
            <p:cNvPr id="131" name="Group 130"/>
            <p:cNvGrpSpPr/>
            <p:nvPr/>
          </p:nvGrpSpPr>
          <p:grpSpPr>
            <a:xfrm>
              <a:off x="6689250" y="2861846"/>
              <a:ext cx="1066800" cy="228600"/>
              <a:chOff x="1752600" y="3656806"/>
              <a:chExt cx="533400" cy="381794"/>
            </a:xfrm>
            <a:solidFill>
              <a:srgbClr val="FFFFAA"/>
            </a:solidFill>
          </p:grpSpPr>
          <p:sp>
            <p:nvSpPr>
              <p:cNvPr id="136" name="Rectangle 13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37" name="Straight Connector 136"/>
              <p:cNvCxnSpPr>
                <a:stCxn id="136" idx="0"/>
                <a:endCxn id="13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8" name="Straight Connector 137"/>
              <p:cNvCxnSpPr/>
              <p:nvPr/>
            </p:nvCxnSpPr>
            <p:spPr bwMode="auto">
              <a:xfrm>
                <a:off x="1752600" y="3657599"/>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32" name="Group 131"/>
            <p:cNvGrpSpPr/>
            <p:nvPr/>
          </p:nvGrpSpPr>
          <p:grpSpPr>
            <a:xfrm>
              <a:off x="6672900" y="2819400"/>
              <a:ext cx="1099500" cy="338554"/>
              <a:chOff x="5698650" y="4800600"/>
              <a:chExt cx="1099500" cy="338554"/>
            </a:xfrm>
          </p:grpSpPr>
          <p:sp>
            <p:nvSpPr>
              <p:cNvPr id="134" name="TextBox 133"/>
              <p:cNvSpPr txBox="1"/>
              <p:nvPr/>
            </p:nvSpPr>
            <p:spPr>
              <a:xfrm>
                <a:off x="5698650" y="4800600"/>
                <a:ext cx="412893" cy="338554"/>
              </a:xfrm>
              <a:prstGeom prst="rect">
                <a:avLst/>
              </a:prstGeom>
              <a:noFill/>
            </p:spPr>
            <p:txBody>
              <a:bodyPr wrap="none" rtlCol="0">
                <a:spAutoFit/>
              </a:bodyPr>
              <a:lstStyle/>
              <a:p>
                <a:r>
                  <a:rPr lang="en-US" sz="1600" b="0" dirty="0" smtClean="0">
                    <a:solidFill>
                      <a:srgbClr val="000000"/>
                    </a:solidFill>
                    <a:latin typeface="Helvetica"/>
                    <a:cs typeface="Helvetica"/>
                  </a:rPr>
                  <a:t>14</a:t>
                </a:r>
              </a:p>
            </p:txBody>
          </p:sp>
          <p:sp>
            <p:nvSpPr>
              <p:cNvPr id="135" name="TextBox 134"/>
              <p:cNvSpPr txBox="1"/>
              <p:nvPr/>
            </p:nvSpPr>
            <p:spPr>
              <a:xfrm>
                <a:off x="6248400" y="4800600"/>
                <a:ext cx="549750" cy="338554"/>
              </a:xfrm>
              <a:prstGeom prst="rect">
                <a:avLst/>
              </a:prstGeom>
              <a:noFill/>
            </p:spPr>
            <p:txBody>
              <a:bodyPr wrap="none" rtlCol="0">
                <a:spAutoFit/>
              </a:bodyPr>
              <a:lstStyle/>
              <a:p>
                <a:r>
                  <a:rPr lang="en-US" sz="1600" b="0" dirty="0" smtClean="0">
                    <a:latin typeface="Helvetica"/>
                    <a:cs typeface="Helvetica"/>
                  </a:rPr>
                  <a:t>V14</a:t>
                </a:r>
              </a:p>
            </p:txBody>
          </p:sp>
        </p:grpSp>
        <p:cxnSp>
          <p:nvCxnSpPr>
            <p:cNvPr id="133" name="Straight Arrow Connector 132"/>
            <p:cNvCxnSpPr/>
            <p:nvPr/>
          </p:nvCxnSpPr>
          <p:spPr bwMode="auto">
            <a:xfrm flipV="1">
              <a:off x="7611338" y="2635472"/>
              <a:ext cx="495724" cy="229389"/>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572732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left)">
                                      <p:cBhvr>
                                        <p:cTn id="21" dur="200"/>
                                        <p:tgtEl>
                                          <p:spTgt spid="48"/>
                                        </p:tgtEl>
                                      </p:cBhvr>
                                    </p:animEffect>
                                  </p:childTnLst>
                                </p:cTn>
                              </p:par>
                            </p:childTnLst>
                          </p:cTn>
                        </p:par>
                        <p:par>
                          <p:cTn id="22" fill="hold">
                            <p:stCondLst>
                              <p:cond delay="200"/>
                            </p:stCondLst>
                            <p:childTnLst>
                              <p:par>
                                <p:cTn id="23" presetID="1"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200"/>
                            </p:stCondLst>
                            <p:childTnLst>
                              <p:par>
                                <p:cTn id="26" presetID="22" presetClass="entr" presetSubtype="2"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right)">
                                      <p:cBhvr>
                                        <p:cTn id="28" dur="200"/>
                                        <p:tgtEl>
                                          <p:spTgt spid="55"/>
                                        </p:tgtEl>
                                      </p:cBhvr>
                                    </p:animEffect>
                                  </p:childTnLst>
                                </p:cTn>
                              </p:par>
                            </p:childTnLst>
                          </p:cTn>
                        </p:par>
                        <p:par>
                          <p:cTn id="29" fill="hold">
                            <p:stCondLst>
                              <p:cond delay="400"/>
                            </p:stCondLst>
                            <p:childTnLst>
                              <p:par>
                                <p:cTn id="30" presetID="1" presetClass="entr" presetSubtype="0"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par>
                          <p:cTn id="32" fill="hold">
                            <p:stCondLst>
                              <p:cond delay="400"/>
                            </p:stCondLst>
                            <p:childTnLst>
                              <p:par>
                                <p:cTn id="33" presetID="22" presetClass="entr" presetSubtype="4" fill="hold" grpId="0" nodeType="after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wipe(down)">
                                      <p:cBhvr>
                                        <p:cTn id="35" dur="200"/>
                                        <p:tgtEl>
                                          <p:spTgt spid="104"/>
                                        </p:tgtEl>
                                      </p:cBhvr>
                                    </p:animEffect>
                                  </p:childTnLst>
                                </p:cTn>
                              </p:par>
                            </p:childTnLst>
                          </p:cTn>
                        </p:par>
                        <p:par>
                          <p:cTn id="36" fill="hold">
                            <p:stCondLst>
                              <p:cond delay="600"/>
                            </p:stCondLst>
                            <p:childTnLst>
                              <p:par>
                                <p:cTn id="37" presetID="1"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par>
                          <p:cTn id="39" fill="hold">
                            <p:stCondLst>
                              <p:cond delay="600"/>
                            </p:stCondLst>
                            <p:childTnLst>
                              <p:par>
                                <p:cTn id="40" presetID="22" presetClass="entr" presetSubtype="1" fill="hold" grpId="0" nodeType="after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wipe(up)">
                                      <p:cBhvr>
                                        <p:cTn id="42" dur="200"/>
                                        <p:tgtEl>
                                          <p:spTgt spid="106"/>
                                        </p:tgtEl>
                                      </p:cBhvr>
                                    </p:animEffect>
                                  </p:childTnLst>
                                </p:cTn>
                              </p:par>
                            </p:childTnLst>
                          </p:cTn>
                        </p:par>
                        <p:par>
                          <p:cTn id="43" fill="hold">
                            <p:stCondLst>
                              <p:cond delay="800"/>
                            </p:stCondLst>
                            <p:childTnLst>
                              <p:par>
                                <p:cTn id="44" presetID="1"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par>
                          <p:cTn id="46" fill="hold">
                            <p:stCondLst>
                              <p:cond delay="800"/>
                            </p:stCondLst>
                            <p:childTnLst>
                              <p:par>
                                <p:cTn id="47" presetID="22" presetClass="entr" presetSubtype="8" fill="hold" grpId="0" nodeType="after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wipe(left)">
                                      <p:cBhvr>
                                        <p:cTn id="49" dur="200"/>
                                        <p:tgtEl>
                                          <p:spTgt spid="107"/>
                                        </p:tgtEl>
                                      </p:cBhvr>
                                    </p:animEffect>
                                  </p:childTnLst>
                                </p:cTn>
                              </p:par>
                            </p:childTnLst>
                          </p:cTn>
                        </p:par>
                        <p:par>
                          <p:cTn id="50" fill="hold">
                            <p:stCondLst>
                              <p:cond delay="1000"/>
                            </p:stCondLst>
                            <p:childTnLst>
                              <p:par>
                                <p:cTn id="51" presetID="1" presetClass="entr" presetSubtype="0"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108"/>
                                        </p:tgtEl>
                                        <p:attrNameLst>
                                          <p:attrName>style.visibility</p:attrName>
                                        </p:attrNameLst>
                                      </p:cBhvr>
                                      <p:to>
                                        <p:strVal val="visible"/>
                                      </p:to>
                                    </p:set>
                                    <p:animEffect transition="in" filter="wipe(up)">
                                      <p:cBhvr>
                                        <p:cTn id="56" dur="200"/>
                                        <p:tgtEl>
                                          <p:spTgt spid="108"/>
                                        </p:tgtEl>
                                      </p:cBhvr>
                                    </p:animEffect>
                                  </p:childTnLst>
                                </p:cTn>
                              </p:par>
                            </p:childTnLst>
                          </p:cTn>
                        </p:par>
                        <p:par>
                          <p:cTn id="57" fill="hold">
                            <p:stCondLst>
                              <p:cond delay="1200"/>
                            </p:stCondLst>
                            <p:childTnLst>
                              <p:par>
                                <p:cTn id="58" presetID="1" presetClass="entr" presetSubtype="0"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par>
                          <p:cTn id="60" fill="hold">
                            <p:stCondLst>
                              <p:cond delay="1200"/>
                            </p:stCondLst>
                            <p:childTnLst>
                              <p:par>
                                <p:cTn id="61" presetID="22" presetClass="entr" presetSubtype="4" fill="hold" grpId="0" nodeType="after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200"/>
                                        <p:tgtEl>
                                          <p:spTgt spid="105"/>
                                        </p:tgtEl>
                                      </p:cBhvr>
                                    </p:animEffect>
                                  </p:childTnLst>
                                </p:cTn>
                              </p:par>
                            </p:childTnLst>
                          </p:cTn>
                        </p:par>
                        <p:par>
                          <p:cTn id="64" fill="hold">
                            <p:stCondLst>
                              <p:cond delay="1400"/>
                            </p:stCondLst>
                            <p:childTnLst>
                              <p:par>
                                <p:cTn id="65" presetID="1" presetClass="entr" presetSubtype="0"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par>
                          <p:cTn id="67" fill="hold">
                            <p:stCondLst>
                              <p:cond delay="1400"/>
                            </p:stCondLst>
                            <p:childTnLst>
                              <p:par>
                                <p:cTn id="68" presetID="22" presetClass="entr" presetSubtype="2"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right)">
                                      <p:cBhvr>
                                        <p:cTn id="70" dur="200"/>
                                        <p:tgtEl>
                                          <p:spTgt spid="4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30"/>
                                        </p:tgtEl>
                                        <p:attrNameLst>
                                          <p:attrName>style.visibility</p:attrName>
                                        </p:attrNameLst>
                                      </p:cBhvr>
                                      <p:to>
                                        <p:strVal val="visible"/>
                                      </p:to>
                                    </p:set>
                                    <p:animEffect transition="in" filter="wipe(left)">
                                      <p:cBhvr>
                                        <p:cTn id="75" dur="500"/>
                                        <p:tgtEl>
                                          <p:spTgt spid="130"/>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6">
                                            <p:txEl>
                                              <p:pRg st="4" end="4"/>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18"/>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1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2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15"/>
                                        </p:tgtEl>
                                        <p:attrNameLst>
                                          <p:attrName>style.visibility</p:attrName>
                                        </p:attrNameLst>
                                      </p:cBhvr>
                                      <p:to>
                                        <p:strVal val="visible"/>
                                      </p:to>
                                    </p:set>
                                  </p:childTnLst>
                                </p:cTn>
                              </p:par>
                            </p:childTnLst>
                          </p:cTn>
                        </p:par>
                        <p:par>
                          <p:cTn id="90" fill="hold">
                            <p:stCondLst>
                              <p:cond delay="0"/>
                            </p:stCondLst>
                            <p:childTnLst>
                              <p:par>
                                <p:cTn id="91" presetID="16" presetClass="entr" presetSubtype="37" fill="hold" grpId="0" nodeType="afterEffect">
                                  <p:stCondLst>
                                    <p:cond delay="0"/>
                                  </p:stCondLst>
                                  <p:childTnLst>
                                    <p:set>
                                      <p:cBhvr>
                                        <p:cTn id="92" dur="1" fill="hold">
                                          <p:stCondLst>
                                            <p:cond delay="0"/>
                                          </p:stCondLst>
                                        </p:cTn>
                                        <p:tgtEl>
                                          <p:spTgt spid="124"/>
                                        </p:tgtEl>
                                        <p:attrNameLst>
                                          <p:attrName>style.visibility</p:attrName>
                                        </p:attrNameLst>
                                      </p:cBhvr>
                                      <p:to>
                                        <p:strVal val="visible"/>
                                      </p:to>
                                    </p:set>
                                    <p:animEffect transition="in" filter="barn(outVertical)">
                                      <p:cBhvr>
                                        <p:cTn id="93" dur="200"/>
                                        <p:tgtEl>
                                          <p:spTgt spid="124"/>
                                        </p:tgtEl>
                                      </p:cBhvr>
                                    </p:animEffect>
                                  </p:childTnLst>
                                </p:cTn>
                              </p:par>
                            </p:childTnLst>
                          </p:cTn>
                        </p:par>
                        <p:par>
                          <p:cTn id="94" fill="hold">
                            <p:stCondLst>
                              <p:cond delay="200"/>
                            </p:stCondLst>
                            <p:childTnLst>
                              <p:par>
                                <p:cTn id="95" presetID="16" presetClass="entr" presetSubtype="37" fill="hold" grpId="0" nodeType="afterEffect">
                                  <p:stCondLst>
                                    <p:cond delay="0"/>
                                  </p:stCondLst>
                                  <p:childTnLst>
                                    <p:set>
                                      <p:cBhvr>
                                        <p:cTn id="96" dur="1" fill="hold">
                                          <p:stCondLst>
                                            <p:cond delay="0"/>
                                          </p:stCondLst>
                                        </p:cTn>
                                        <p:tgtEl>
                                          <p:spTgt spid="125"/>
                                        </p:tgtEl>
                                        <p:attrNameLst>
                                          <p:attrName>style.visibility</p:attrName>
                                        </p:attrNameLst>
                                      </p:cBhvr>
                                      <p:to>
                                        <p:strVal val="visible"/>
                                      </p:to>
                                    </p:set>
                                    <p:animEffect transition="in" filter="barn(outVertical)">
                                      <p:cBhvr>
                                        <p:cTn id="97" dur="200"/>
                                        <p:tgtEl>
                                          <p:spTgt spid="125"/>
                                        </p:tgtEl>
                                      </p:cBhvr>
                                    </p:animEffect>
                                  </p:childTnLst>
                                </p:cTn>
                              </p:par>
                            </p:childTnLst>
                          </p:cTn>
                        </p:par>
                        <p:par>
                          <p:cTn id="98" fill="hold">
                            <p:stCondLst>
                              <p:cond delay="400"/>
                            </p:stCondLst>
                            <p:childTnLst>
                              <p:par>
                                <p:cTn id="99" presetID="16" presetClass="entr" presetSubtype="37" fill="hold" grpId="0" nodeType="afterEffect">
                                  <p:stCondLst>
                                    <p:cond delay="0"/>
                                  </p:stCondLst>
                                  <p:childTnLst>
                                    <p:set>
                                      <p:cBhvr>
                                        <p:cTn id="100" dur="1" fill="hold">
                                          <p:stCondLst>
                                            <p:cond delay="0"/>
                                          </p:stCondLst>
                                        </p:cTn>
                                        <p:tgtEl>
                                          <p:spTgt spid="126"/>
                                        </p:tgtEl>
                                        <p:attrNameLst>
                                          <p:attrName>style.visibility</p:attrName>
                                        </p:attrNameLst>
                                      </p:cBhvr>
                                      <p:to>
                                        <p:strVal val="visible"/>
                                      </p:to>
                                    </p:set>
                                    <p:animEffect transition="in" filter="barn(outVertical)">
                                      <p:cBhvr>
                                        <p:cTn id="101" dur="200"/>
                                        <p:tgtEl>
                                          <p:spTgt spid="126"/>
                                        </p:tgtEl>
                                      </p:cBhvr>
                                    </p:animEffect>
                                  </p:childTnLst>
                                </p:cTn>
                              </p:par>
                            </p:childTnLst>
                          </p:cTn>
                        </p:par>
                        <p:par>
                          <p:cTn id="102" fill="hold">
                            <p:stCondLst>
                              <p:cond delay="600"/>
                            </p:stCondLst>
                            <p:childTnLst>
                              <p:par>
                                <p:cTn id="103" presetID="16" presetClass="entr" presetSubtype="42" fill="hold" grpId="0" nodeType="afterEffect">
                                  <p:stCondLst>
                                    <p:cond delay="0"/>
                                  </p:stCondLst>
                                  <p:childTnLst>
                                    <p:set>
                                      <p:cBhvr>
                                        <p:cTn id="104" dur="1" fill="hold">
                                          <p:stCondLst>
                                            <p:cond delay="0"/>
                                          </p:stCondLst>
                                        </p:cTn>
                                        <p:tgtEl>
                                          <p:spTgt spid="127"/>
                                        </p:tgtEl>
                                        <p:attrNameLst>
                                          <p:attrName>style.visibility</p:attrName>
                                        </p:attrNameLst>
                                      </p:cBhvr>
                                      <p:to>
                                        <p:strVal val="visible"/>
                                      </p:to>
                                    </p:set>
                                    <p:animEffect transition="in" filter="barn(outHorizontal)">
                                      <p:cBhvr>
                                        <p:cTn id="105" dur="200"/>
                                        <p:tgtEl>
                                          <p:spTgt spid="127"/>
                                        </p:tgtEl>
                                      </p:cBhvr>
                                    </p:animEffect>
                                  </p:childTnLst>
                                </p:cTn>
                              </p:par>
                            </p:childTnLst>
                          </p:cTn>
                        </p:par>
                        <p:par>
                          <p:cTn id="106" fill="hold">
                            <p:stCondLst>
                              <p:cond delay="800"/>
                            </p:stCondLst>
                            <p:childTnLst>
                              <p:par>
                                <p:cTn id="107" presetID="16" presetClass="entr" presetSubtype="37" fill="hold" grpId="0" nodeType="afterEffect">
                                  <p:stCondLst>
                                    <p:cond delay="0"/>
                                  </p:stCondLst>
                                  <p:childTnLst>
                                    <p:set>
                                      <p:cBhvr>
                                        <p:cTn id="108" dur="1" fill="hold">
                                          <p:stCondLst>
                                            <p:cond delay="0"/>
                                          </p:stCondLst>
                                        </p:cTn>
                                        <p:tgtEl>
                                          <p:spTgt spid="129"/>
                                        </p:tgtEl>
                                        <p:attrNameLst>
                                          <p:attrName>style.visibility</p:attrName>
                                        </p:attrNameLst>
                                      </p:cBhvr>
                                      <p:to>
                                        <p:strVal val="visible"/>
                                      </p:to>
                                    </p:set>
                                    <p:animEffect transition="in" filter="barn(outVertical)">
                                      <p:cBhvr>
                                        <p:cTn id="109" dur="2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P spid="48" grpId="0" animBg="1"/>
      <p:bldP spid="49" grpId="0" animBg="1"/>
      <p:bldP spid="55" grpId="0" animBg="1"/>
      <p:bldP spid="104" grpId="0" animBg="1"/>
      <p:bldP spid="105" grpId="0" animBg="1"/>
      <p:bldP spid="106" grpId="0" animBg="1"/>
      <p:bldP spid="107" grpId="0" animBg="1"/>
      <p:bldP spid="108" grpId="0" animBg="1"/>
      <p:bldP spid="124" grpId="0" animBg="1"/>
      <p:bldP spid="125" grpId="0" animBg="1"/>
      <p:bldP spid="126" grpId="0" animBg="1"/>
      <p:bldP spid="127" grpId="0" animBg="1"/>
      <p:bldP spid="12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(1/3)</a:t>
            </a:r>
            <a:endParaRPr lang="en-US" dirty="0"/>
          </a:p>
        </p:txBody>
      </p:sp>
      <p:sp>
        <p:nvSpPr>
          <p:cNvPr id="3" name="Content Placeholder 2"/>
          <p:cNvSpPr>
            <a:spLocks noGrp="1"/>
          </p:cNvSpPr>
          <p:nvPr>
            <p:ph idx="1"/>
          </p:nvPr>
        </p:nvSpPr>
        <p:spPr>
          <a:xfrm>
            <a:off x="265470" y="914400"/>
            <a:ext cx="8421329" cy="5105400"/>
          </a:xfrm>
        </p:spPr>
        <p:txBody>
          <a:bodyPr/>
          <a:lstStyle/>
          <a:p>
            <a:r>
              <a:rPr lang="en-US" altLang="ko-KR" dirty="0">
                <a:solidFill>
                  <a:srgbClr val="FF0000"/>
                </a:solidFill>
              </a:rPr>
              <a:t>TCP:</a:t>
            </a:r>
            <a:r>
              <a:rPr lang="en-US" altLang="ko-KR" dirty="0"/>
              <a:t> Reliable byte stream between two processes on different machines over Internet (read, write, flush)</a:t>
            </a:r>
          </a:p>
          <a:p>
            <a:pPr lvl="1"/>
            <a:r>
              <a:rPr lang="en-US" altLang="ko-KR" dirty="0"/>
              <a:t>Uses window-based acknowledgement protocol</a:t>
            </a:r>
          </a:p>
          <a:p>
            <a:pPr lvl="1"/>
            <a:r>
              <a:rPr lang="en-US" altLang="ko-KR" dirty="0"/>
              <a:t>Congestion-avoidance dynamically adapts sender window to account for congestion in network</a:t>
            </a:r>
          </a:p>
          <a:p>
            <a:pPr>
              <a:defRPr/>
            </a:pPr>
            <a:r>
              <a:rPr lang="en-US" altLang="ko-KR" dirty="0">
                <a:solidFill>
                  <a:srgbClr val="FF0000"/>
                </a:solidFill>
              </a:rPr>
              <a:t>Remote Procedure Call (RPC): </a:t>
            </a:r>
            <a:r>
              <a:rPr lang="en-US" altLang="ko-KR" dirty="0"/>
              <a:t>Call procedure on remote </a:t>
            </a:r>
            <a:r>
              <a:rPr lang="en-US" altLang="ko-KR" dirty="0" smtClean="0"/>
              <a:t>machine or in remote domain</a:t>
            </a:r>
            <a:endParaRPr lang="en-US" altLang="ko-KR" dirty="0"/>
          </a:p>
          <a:p>
            <a:pPr lvl="1">
              <a:defRPr/>
            </a:pPr>
            <a:r>
              <a:rPr lang="en-US" altLang="ko-KR" dirty="0"/>
              <a:t>Provides same interface as procedure</a:t>
            </a:r>
          </a:p>
          <a:p>
            <a:pPr lvl="1">
              <a:defRPr/>
            </a:pPr>
            <a:r>
              <a:rPr lang="en-US" altLang="ko-KR" dirty="0"/>
              <a:t>Automatic packing and unpacking of arguments without user programming (in stub</a:t>
            </a:r>
            <a:r>
              <a:rPr lang="en-US" altLang="ko-KR" dirty="0" smtClean="0"/>
              <a:t>)</a:t>
            </a:r>
          </a:p>
          <a:p>
            <a:pPr lvl="1">
              <a:defRPr/>
            </a:pPr>
            <a:r>
              <a:rPr lang="en-US" altLang="ko-KR" dirty="0" smtClean="0"/>
              <a:t>Adapts automatically to different hardware and software architectures at remote end</a:t>
            </a:r>
            <a:endParaRPr lang="en-US" altLang="ko-KR" dirty="0"/>
          </a:p>
          <a:p>
            <a:endParaRPr lang="en-US" dirty="0"/>
          </a:p>
        </p:txBody>
      </p:sp>
    </p:spTree>
    <p:extLst>
      <p:ext uri="{BB962C8B-B14F-4D97-AF65-F5344CB8AC3E}">
        <p14:creationId xmlns:p14="http://schemas.microsoft.com/office/powerpoint/2010/main" val="3482463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smtClean="0">
                <a:ea typeface="굴림" panose="020B0600000101010101" pitchFamily="34" charset="-127"/>
              </a:rPr>
              <a:t>Summary (2/3)</a:t>
            </a:r>
          </a:p>
        </p:txBody>
      </p:sp>
      <p:sp>
        <p:nvSpPr>
          <p:cNvPr id="979971" name="Rectangle 3"/>
          <p:cNvSpPr>
            <a:spLocks noGrp="1" noChangeArrowheads="1"/>
          </p:cNvSpPr>
          <p:nvPr>
            <p:ph type="body" idx="1"/>
          </p:nvPr>
        </p:nvSpPr>
        <p:spPr>
          <a:xfrm>
            <a:off x="152400" y="685800"/>
            <a:ext cx="8915400" cy="6096000"/>
          </a:xfrm>
        </p:spPr>
        <p:txBody>
          <a:bodyPr>
            <a:normAutofit/>
          </a:bodyPr>
          <a:lstStyle/>
          <a:p>
            <a:pPr>
              <a:defRPr/>
            </a:pPr>
            <a:r>
              <a:rPr lang="en-US" altLang="ko-KR" dirty="0">
                <a:solidFill>
                  <a:srgbClr val="FF0000"/>
                </a:solidFill>
              </a:rPr>
              <a:t>Distributed File System: </a:t>
            </a:r>
          </a:p>
          <a:p>
            <a:pPr lvl="1">
              <a:defRPr/>
            </a:pPr>
            <a:r>
              <a:rPr lang="en-US" altLang="ko-KR" dirty="0"/>
              <a:t>Transparent access to files stored on a remote disk</a:t>
            </a:r>
          </a:p>
          <a:p>
            <a:pPr lvl="1">
              <a:defRPr/>
            </a:pPr>
            <a:r>
              <a:rPr lang="en-US" altLang="ko-KR" dirty="0"/>
              <a:t>Caching for performance</a:t>
            </a:r>
          </a:p>
          <a:p>
            <a:pPr>
              <a:defRPr/>
            </a:pPr>
            <a:r>
              <a:rPr lang="en-US" altLang="ko-KR" dirty="0">
                <a:solidFill>
                  <a:srgbClr val="FF0000"/>
                </a:solidFill>
              </a:rPr>
              <a:t>VFS: </a:t>
            </a:r>
            <a:r>
              <a:rPr lang="en-US" altLang="ko-KR" dirty="0"/>
              <a:t>Virtual File System layer</a:t>
            </a:r>
          </a:p>
          <a:p>
            <a:pPr lvl="1">
              <a:defRPr/>
            </a:pPr>
            <a:r>
              <a:rPr lang="en-US" altLang="ko-KR" dirty="0"/>
              <a:t>Provides mechanism which gives same system call interface for different types of file systems</a:t>
            </a:r>
          </a:p>
          <a:p>
            <a:pPr>
              <a:defRPr/>
            </a:pPr>
            <a:r>
              <a:rPr lang="en-US" altLang="ko-KR" dirty="0" smtClean="0">
                <a:solidFill>
                  <a:srgbClr val="FF0000"/>
                </a:solidFill>
              </a:rPr>
              <a:t>Cache </a:t>
            </a:r>
            <a:r>
              <a:rPr lang="en-US" altLang="ko-KR" dirty="0">
                <a:solidFill>
                  <a:srgbClr val="FF0000"/>
                </a:solidFill>
              </a:rPr>
              <a:t>Consistency: </a:t>
            </a:r>
            <a:r>
              <a:rPr lang="en-US" altLang="ko-KR" dirty="0"/>
              <a:t>Keeping client caches consistent with one another</a:t>
            </a:r>
          </a:p>
          <a:p>
            <a:pPr lvl="1">
              <a:defRPr/>
            </a:pPr>
            <a:r>
              <a:rPr lang="en-US" altLang="ko-KR" dirty="0"/>
              <a:t>If multiple clients, some reading and some writing, how do stale cached copies get updated?</a:t>
            </a:r>
          </a:p>
          <a:p>
            <a:pPr lvl="1">
              <a:defRPr/>
            </a:pPr>
            <a:r>
              <a:rPr lang="en-US" altLang="ko-KR" dirty="0"/>
              <a:t>NFS: check periodically for changes</a:t>
            </a:r>
          </a:p>
          <a:p>
            <a:pPr lvl="1">
              <a:defRPr/>
            </a:pPr>
            <a:r>
              <a:rPr lang="en-US" altLang="ko-KR" dirty="0"/>
              <a:t>AFS: clients register callbacks to be notified by server of changes</a:t>
            </a:r>
          </a:p>
          <a:p>
            <a:pPr>
              <a:defRPr/>
            </a:pPr>
            <a:endParaRPr lang="en-US" altLang="ko-KR" dirty="0" smtClean="0"/>
          </a:p>
        </p:txBody>
      </p:sp>
    </p:spTree>
    <p:extLst>
      <p:ext uri="{BB962C8B-B14F-4D97-AF65-F5344CB8AC3E}">
        <p14:creationId xmlns:p14="http://schemas.microsoft.com/office/powerpoint/2010/main" val="3050053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9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9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9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99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99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9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9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99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9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a:ea typeface="굴림" panose="020B0600000101010101" pitchFamily="34" charset="-127"/>
              </a:rPr>
              <a:t>Transmission Control Protocol (TCP)</a:t>
            </a:r>
          </a:p>
        </p:txBody>
      </p:sp>
      <p:sp>
        <p:nvSpPr>
          <p:cNvPr id="1087491" name="Rectangle 3"/>
          <p:cNvSpPr>
            <a:spLocks noGrp="1" noChangeArrowheads="1"/>
          </p:cNvSpPr>
          <p:nvPr>
            <p:ph type="body" idx="1"/>
          </p:nvPr>
        </p:nvSpPr>
        <p:spPr>
          <a:xfrm>
            <a:off x="215900" y="2057400"/>
            <a:ext cx="8928100" cy="4648200"/>
          </a:xfrm>
        </p:spPr>
        <p:txBody>
          <a:bodyPr/>
          <a:lstStyle/>
          <a:p>
            <a:pPr>
              <a:lnSpc>
                <a:spcPct val="80000"/>
              </a:lnSpc>
              <a:spcBef>
                <a:spcPct val="5000"/>
              </a:spcBef>
            </a:pPr>
            <a:r>
              <a:rPr lang="en-US" altLang="ko-KR" dirty="0">
                <a:ea typeface="굴림" panose="020B0600000101010101" pitchFamily="34" charset="-127"/>
              </a:rPr>
              <a:t>Transmission Control Protocol (TCP)</a:t>
            </a:r>
          </a:p>
          <a:p>
            <a:pPr lvl="1">
              <a:lnSpc>
                <a:spcPct val="80000"/>
              </a:lnSpc>
              <a:spcBef>
                <a:spcPct val="5000"/>
              </a:spcBef>
            </a:pPr>
            <a:r>
              <a:rPr lang="en-US" altLang="ko-KR" dirty="0">
                <a:ea typeface="굴림" panose="020B0600000101010101" pitchFamily="34" charset="-127"/>
              </a:rPr>
              <a:t>TCP (</a:t>
            </a:r>
            <a:r>
              <a:rPr lang="en-US" altLang="ko-KR" dirty="0">
                <a:solidFill>
                  <a:srgbClr val="FF0000"/>
                </a:solidFill>
                <a:ea typeface="굴림" panose="020B0600000101010101" pitchFamily="34" charset="-127"/>
              </a:rPr>
              <a:t>IP Protocol 6</a:t>
            </a:r>
            <a:r>
              <a:rPr lang="en-US" altLang="ko-KR" dirty="0">
                <a:ea typeface="굴림" panose="020B0600000101010101" pitchFamily="34" charset="-127"/>
              </a:rPr>
              <a:t>) layered on top of IP</a:t>
            </a:r>
          </a:p>
          <a:p>
            <a:pPr lvl="1">
              <a:lnSpc>
                <a:spcPct val="80000"/>
              </a:lnSpc>
              <a:spcBef>
                <a:spcPct val="5000"/>
              </a:spcBef>
            </a:pPr>
            <a:r>
              <a:rPr lang="en-US" altLang="ko-KR" dirty="0">
                <a:ea typeface="굴림" panose="020B0600000101010101" pitchFamily="34" charset="-127"/>
              </a:rPr>
              <a:t>Reliable byte stream between two processes on different machines over Internet (read, write, flush)</a:t>
            </a:r>
          </a:p>
          <a:p>
            <a:pPr>
              <a:lnSpc>
                <a:spcPct val="80000"/>
              </a:lnSpc>
              <a:spcBef>
                <a:spcPct val="5000"/>
              </a:spcBef>
            </a:pPr>
            <a:r>
              <a:rPr lang="en-US" altLang="ko-KR" dirty="0">
                <a:ea typeface="굴림" panose="020B0600000101010101" pitchFamily="34" charset="-127"/>
              </a:rPr>
              <a:t>TCP Details</a:t>
            </a:r>
          </a:p>
          <a:p>
            <a:pPr lvl="1">
              <a:lnSpc>
                <a:spcPct val="80000"/>
              </a:lnSpc>
              <a:spcBef>
                <a:spcPct val="5000"/>
              </a:spcBef>
            </a:pPr>
            <a:r>
              <a:rPr lang="en-US" altLang="ko-KR" dirty="0">
                <a:ea typeface="굴림" panose="020B0600000101010101" pitchFamily="34" charset="-127"/>
              </a:rPr>
              <a:t>Fragments byte stream into packets, hands packets to IP</a:t>
            </a:r>
          </a:p>
          <a:p>
            <a:pPr lvl="2">
              <a:lnSpc>
                <a:spcPct val="80000"/>
              </a:lnSpc>
              <a:spcBef>
                <a:spcPct val="5000"/>
              </a:spcBef>
            </a:pPr>
            <a:r>
              <a:rPr lang="en-US" altLang="ko-KR" dirty="0">
                <a:ea typeface="굴림" panose="020B0600000101010101" pitchFamily="34" charset="-127"/>
              </a:rPr>
              <a:t>IP may also fragment by itself</a:t>
            </a:r>
          </a:p>
          <a:p>
            <a:pPr lvl="1">
              <a:lnSpc>
                <a:spcPct val="80000"/>
              </a:lnSpc>
              <a:spcBef>
                <a:spcPct val="5000"/>
              </a:spcBef>
            </a:pPr>
            <a:r>
              <a:rPr lang="en-US" altLang="ko-KR" dirty="0">
                <a:ea typeface="굴림" panose="020B0600000101010101" pitchFamily="34" charset="-127"/>
              </a:rPr>
              <a:t>Uses window-based acknowledgement protocol (to minimize state at sender and receiver)</a:t>
            </a:r>
          </a:p>
          <a:p>
            <a:pPr lvl="2">
              <a:lnSpc>
                <a:spcPct val="80000"/>
              </a:lnSpc>
              <a:spcBef>
                <a:spcPct val="5000"/>
              </a:spcBef>
            </a:pPr>
            <a:r>
              <a:rPr lang="en-US" altLang="ko-KR" dirty="0">
                <a:ea typeface="굴림" panose="020B0600000101010101" pitchFamily="34" charset="-127"/>
              </a:rPr>
              <a:t>“Window” reflects storage at receiver – sender shouldn’t overrun receiver’s buffer space</a:t>
            </a:r>
          </a:p>
          <a:p>
            <a:pPr lvl="2">
              <a:lnSpc>
                <a:spcPct val="80000"/>
              </a:lnSpc>
              <a:spcBef>
                <a:spcPct val="5000"/>
              </a:spcBef>
            </a:pPr>
            <a:r>
              <a:rPr lang="en-US" altLang="ko-KR" dirty="0">
                <a:ea typeface="굴림" panose="020B0600000101010101" pitchFamily="34" charset="-127"/>
              </a:rPr>
              <a:t>Also, window should reflect speed/capacity of network – sender shouldn’t overload network</a:t>
            </a:r>
          </a:p>
          <a:p>
            <a:pPr lvl="1">
              <a:lnSpc>
                <a:spcPct val="80000"/>
              </a:lnSpc>
              <a:spcBef>
                <a:spcPct val="5000"/>
              </a:spcBef>
            </a:pPr>
            <a:r>
              <a:rPr lang="en-US" altLang="ko-KR" dirty="0">
                <a:ea typeface="굴림" panose="020B0600000101010101" pitchFamily="34" charset="-127"/>
              </a:rPr>
              <a:t>Automatically retransmits lost packets</a:t>
            </a:r>
          </a:p>
          <a:p>
            <a:pPr lvl="1">
              <a:lnSpc>
                <a:spcPct val="80000"/>
              </a:lnSpc>
              <a:spcBef>
                <a:spcPct val="5000"/>
              </a:spcBef>
            </a:pPr>
            <a:r>
              <a:rPr lang="en-US" altLang="ko-KR" dirty="0">
                <a:ea typeface="굴림" panose="020B0600000101010101" pitchFamily="34" charset="-127"/>
              </a:rPr>
              <a:t>Adjusts rate of transmission to avoid congestion</a:t>
            </a:r>
          </a:p>
          <a:p>
            <a:pPr lvl="2">
              <a:lnSpc>
                <a:spcPct val="80000"/>
              </a:lnSpc>
              <a:spcBef>
                <a:spcPct val="5000"/>
              </a:spcBef>
            </a:pPr>
            <a:r>
              <a:rPr lang="en-US" altLang="ko-KR" dirty="0">
                <a:ea typeface="굴림" panose="020B0600000101010101" pitchFamily="34" charset="-127"/>
              </a:rPr>
              <a:t>A “good citizen” </a:t>
            </a:r>
          </a:p>
        </p:txBody>
      </p:sp>
      <p:grpSp>
        <p:nvGrpSpPr>
          <p:cNvPr id="2" name="Group 1"/>
          <p:cNvGrpSpPr/>
          <p:nvPr/>
        </p:nvGrpSpPr>
        <p:grpSpPr>
          <a:xfrm>
            <a:off x="215900" y="831850"/>
            <a:ext cx="8707438" cy="1143000"/>
            <a:chOff x="215900" y="831850"/>
            <a:chExt cx="8707438" cy="1143000"/>
          </a:xfrm>
        </p:grpSpPr>
        <p:grpSp>
          <p:nvGrpSpPr>
            <p:cNvPr id="9220" name="Group 4"/>
            <p:cNvGrpSpPr>
              <a:grpSpLocks/>
            </p:cNvGrpSpPr>
            <p:nvPr/>
          </p:nvGrpSpPr>
          <p:grpSpPr bwMode="auto">
            <a:xfrm>
              <a:off x="1752600" y="990600"/>
              <a:ext cx="5334000" cy="984250"/>
              <a:chOff x="1152" y="576"/>
              <a:chExt cx="3648" cy="672"/>
            </a:xfrm>
          </p:grpSpPr>
          <p:sp>
            <p:nvSpPr>
              <p:cNvPr id="9225" name="Rectangle 5" descr="Wide downward diagonal"/>
              <p:cNvSpPr>
                <a:spLocks noChangeArrowheads="1"/>
              </p:cNvSpPr>
              <p:nvPr/>
            </p:nvSpPr>
            <p:spPr bwMode="auto">
              <a:xfrm>
                <a:off x="2448" y="792"/>
                <a:ext cx="1200"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6" name="Rectangle 6" descr="Wide downward diagonal"/>
              <p:cNvSpPr>
                <a:spLocks noChangeArrowheads="1"/>
              </p:cNvSpPr>
              <p:nvPr/>
            </p:nvSpPr>
            <p:spPr bwMode="auto">
              <a:xfrm>
                <a:off x="1152" y="792"/>
                <a:ext cx="91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7" name="Rectangle 7" descr="Wide downward diagonal"/>
              <p:cNvSpPr>
                <a:spLocks noChangeArrowheads="1"/>
              </p:cNvSpPr>
              <p:nvPr/>
            </p:nvSpPr>
            <p:spPr bwMode="auto">
              <a:xfrm>
                <a:off x="4128" y="792"/>
                <a:ext cx="67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8" name="Oval 8"/>
              <p:cNvSpPr>
                <a:spLocks noChangeArrowheads="1"/>
              </p:cNvSpPr>
              <p:nvPr/>
            </p:nvSpPr>
            <p:spPr bwMode="auto">
              <a:xfrm>
                <a:off x="1872"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sp>
            <p:nvSpPr>
              <p:cNvPr id="9229" name="Oval 9"/>
              <p:cNvSpPr>
                <a:spLocks noChangeArrowheads="1"/>
              </p:cNvSpPr>
              <p:nvPr/>
            </p:nvSpPr>
            <p:spPr bwMode="auto">
              <a:xfrm>
                <a:off x="3504"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grpSp>
        <p:sp>
          <p:nvSpPr>
            <p:cNvPr id="9221" name="Text Box 10"/>
            <p:cNvSpPr txBox="1">
              <a:spLocks noChangeArrowheads="1"/>
            </p:cNvSpPr>
            <p:nvPr/>
          </p:nvSpPr>
          <p:spPr bwMode="auto">
            <a:xfrm>
              <a:off x="345617" y="831850"/>
              <a:ext cx="1331243"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in:</a:t>
              </a:r>
            </a:p>
          </p:txBody>
        </p:sp>
        <p:sp>
          <p:nvSpPr>
            <p:cNvPr id="9222" name="Text Box 11"/>
            <p:cNvSpPr txBox="1">
              <a:spLocks noChangeArrowheads="1"/>
            </p:cNvSpPr>
            <p:nvPr/>
          </p:nvSpPr>
          <p:spPr bwMode="auto">
            <a:xfrm>
              <a:off x="7086600" y="831850"/>
              <a:ext cx="1836738"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out:</a:t>
              </a:r>
            </a:p>
          </p:txBody>
        </p:sp>
        <p:sp>
          <p:nvSpPr>
            <p:cNvPr id="9223" name="AutoShape 12"/>
            <p:cNvSpPr>
              <a:spLocks noChangeArrowheads="1"/>
            </p:cNvSpPr>
            <p:nvPr/>
          </p:nvSpPr>
          <p:spPr bwMode="auto">
            <a:xfrm>
              <a:off x="215900" y="1219200"/>
              <a:ext cx="13843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zyxwvuts</a:t>
              </a:r>
              <a:endParaRPr lang="en-US" altLang="ko-KR" b="0" dirty="0">
                <a:latin typeface="Gill Sans" charset="0"/>
                <a:ea typeface="Gill Sans" charset="0"/>
                <a:cs typeface="Gill Sans" charset="0"/>
              </a:endParaRPr>
            </a:p>
          </p:txBody>
        </p:sp>
        <p:sp>
          <p:nvSpPr>
            <p:cNvPr id="9224" name="AutoShape 13"/>
            <p:cNvSpPr>
              <a:spLocks noChangeArrowheads="1"/>
            </p:cNvSpPr>
            <p:nvPr/>
          </p:nvSpPr>
          <p:spPr bwMode="auto">
            <a:xfrm>
              <a:off x="7315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gfedcba</a:t>
              </a:r>
            </a:p>
          </p:txBody>
        </p:sp>
      </p:grpSp>
    </p:spTree>
    <p:extLst>
      <p:ext uri="{BB962C8B-B14F-4D97-AF65-F5344CB8AC3E}">
        <p14:creationId xmlns:p14="http://schemas.microsoft.com/office/powerpoint/2010/main" val="2776617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87491">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087491">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87491">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87491">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7491">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87491">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87491">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7491">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87491">
                                            <p:txEl>
                                              <p:pRg st="8" end="8"/>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87491">
                                            <p:txEl>
                                              <p:pRg st="9" end="9"/>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7491">
                                            <p:txEl>
                                              <p:pRg st="10" end="1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7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en-US" altLang="ko-KR" dirty="0" smtClean="0"/>
              <a:t>Summary (3/3)</a:t>
            </a:r>
          </a:p>
        </p:txBody>
      </p:sp>
      <p:sp>
        <p:nvSpPr>
          <p:cNvPr id="75778" name="Rectangle 3"/>
          <p:cNvSpPr>
            <a:spLocks noGrp="1" noChangeArrowheads="1"/>
          </p:cNvSpPr>
          <p:nvPr>
            <p:ph type="body" idx="1"/>
          </p:nvPr>
        </p:nvSpPr>
        <p:spPr>
          <a:xfrm>
            <a:off x="152400" y="838200"/>
            <a:ext cx="8839200" cy="5715000"/>
          </a:xfrm>
        </p:spPr>
        <p:txBody>
          <a:bodyPr>
            <a:normAutofit/>
          </a:bodyPr>
          <a:lstStyle/>
          <a:p>
            <a:r>
              <a:rPr lang="en-US" dirty="0" smtClean="0">
                <a:solidFill>
                  <a:srgbClr val="FF0000"/>
                </a:solidFill>
              </a:rPr>
              <a:t>Key-Value Store:</a:t>
            </a:r>
          </a:p>
          <a:p>
            <a:pPr lvl="1"/>
            <a:r>
              <a:rPr lang="en-US" dirty="0" smtClean="0"/>
              <a:t>Two operations</a:t>
            </a:r>
          </a:p>
          <a:p>
            <a:pPr lvl="2"/>
            <a:r>
              <a:rPr lang="en-US" dirty="0" smtClean="0"/>
              <a:t>put(key, value)</a:t>
            </a:r>
          </a:p>
          <a:p>
            <a:pPr lvl="2"/>
            <a:r>
              <a:rPr lang="en-US" dirty="0" smtClean="0"/>
              <a:t>value = get(key)</a:t>
            </a:r>
          </a:p>
          <a:p>
            <a:pPr lvl="1"/>
            <a:r>
              <a:rPr lang="en-US" dirty="0" smtClean="0"/>
              <a:t>Challenges</a:t>
            </a:r>
          </a:p>
          <a:p>
            <a:pPr lvl="2"/>
            <a:r>
              <a:rPr lang="en-US" dirty="0" smtClean="0"/>
              <a:t>Scalability </a:t>
            </a:r>
            <a:r>
              <a:rPr lang="en-US" dirty="0" smtClean="0">
                <a:sym typeface="Wingdings"/>
              </a:rPr>
              <a:t> serve get()’s in parallel; replicate/cache hot tuples</a:t>
            </a:r>
            <a:endParaRPr lang="en-US" dirty="0" smtClean="0"/>
          </a:p>
          <a:p>
            <a:pPr lvl="2"/>
            <a:r>
              <a:rPr lang="en-US" dirty="0"/>
              <a:t>Fault Tolerance </a:t>
            </a:r>
            <a:r>
              <a:rPr lang="en-US" dirty="0">
                <a:sym typeface="Wingdings"/>
              </a:rPr>
              <a:t> replication</a:t>
            </a:r>
            <a:endParaRPr lang="en-US" dirty="0"/>
          </a:p>
          <a:p>
            <a:pPr lvl="2"/>
            <a:r>
              <a:rPr lang="en-US" dirty="0" smtClean="0"/>
              <a:t>Consistency </a:t>
            </a:r>
            <a:r>
              <a:rPr lang="en-US" dirty="0" smtClean="0">
                <a:sym typeface="Wingdings"/>
              </a:rPr>
              <a:t> quorum consensus to improve put() performance</a:t>
            </a:r>
          </a:p>
        </p:txBody>
      </p:sp>
    </p:spTree>
    <p:extLst>
      <p:ext uri="{BB962C8B-B14F-4D97-AF65-F5344CB8AC3E}">
        <p14:creationId xmlns:p14="http://schemas.microsoft.com/office/powerpoint/2010/main" val="195229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77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77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77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77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77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152400"/>
            <a:ext cx="9144000" cy="533400"/>
          </a:xfrm>
        </p:spPr>
        <p:txBody>
          <a:bodyPr/>
          <a:lstStyle/>
          <a:p>
            <a:r>
              <a:rPr lang="en-US" altLang="ko-KR" dirty="0">
                <a:ea typeface="굴림" panose="020B0600000101010101" pitchFamily="34" charset="-127"/>
              </a:rPr>
              <a:t>TCP Windows and Sequence Numbers</a:t>
            </a:r>
          </a:p>
        </p:txBody>
      </p:sp>
      <p:sp>
        <p:nvSpPr>
          <p:cNvPr id="1089539" name="Rectangle 3"/>
          <p:cNvSpPr>
            <a:spLocks noGrp="1" noChangeArrowheads="1"/>
          </p:cNvSpPr>
          <p:nvPr>
            <p:ph type="body" idx="1"/>
          </p:nvPr>
        </p:nvSpPr>
        <p:spPr>
          <a:xfrm>
            <a:off x="292100" y="3048000"/>
            <a:ext cx="8851900" cy="3197225"/>
          </a:xfrm>
        </p:spPr>
        <p:txBody>
          <a:bodyPr>
            <a:noAutofit/>
          </a:bodyPr>
          <a:lstStyle/>
          <a:p>
            <a:pPr>
              <a:lnSpc>
                <a:spcPct val="80000"/>
              </a:lnSpc>
              <a:spcBef>
                <a:spcPct val="5000"/>
              </a:spcBef>
            </a:pPr>
            <a:r>
              <a:rPr lang="en-US" altLang="ko-KR" sz="2800" dirty="0">
                <a:ea typeface="굴림" panose="020B0600000101010101" pitchFamily="34" charset="-127"/>
              </a:rPr>
              <a:t>Sender has three regions: </a:t>
            </a:r>
          </a:p>
          <a:p>
            <a:pPr lvl="1">
              <a:lnSpc>
                <a:spcPct val="80000"/>
              </a:lnSpc>
              <a:spcBef>
                <a:spcPct val="5000"/>
              </a:spcBef>
            </a:pPr>
            <a:r>
              <a:rPr lang="en-US" altLang="ko-KR" sz="2400" dirty="0">
                <a:ea typeface="굴림" panose="020B0600000101010101" pitchFamily="34" charset="-127"/>
              </a:rPr>
              <a:t>Sequence regions</a:t>
            </a:r>
          </a:p>
          <a:p>
            <a:pPr lvl="2">
              <a:lnSpc>
                <a:spcPct val="80000"/>
              </a:lnSpc>
              <a:spcBef>
                <a:spcPct val="5000"/>
              </a:spcBef>
            </a:pPr>
            <a:r>
              <a:rPr lang="en-US" altLang="ko-KR" sz="2400" dirty="0">
                <a:ea typeface="굴림" panose="020B0600000101010101" pitchFamily="34" charset="-127"/>
              </a:rPr>
              <a:t>sent and </a:t>
            </a:r>
            <a:r>
              <a:rPr lang="en-US" altLang="ko-KR" sz="2400" dirty="0" err="1">
                <a:ea typeface="굴림" panose="020B0600000101010101" pitchFamily="34" charset="-127"/>
              </a:rPr>
              <a:t>ACK’d</a:t>
            </a:r>
            <a:endParaRPr lang="en-US" altLang="ko-KR" sz="2400" dirty="0">
              <a:ea typeface="굴림" panose="020B0600000101010101" pitchFamily="34" charset="-127"/>
            </a:endParaRPr>
          </a:p>
          <a:p>
            <a:pPr lvl="2">
              <a:lnSpc>
                <a:spcPct val="80000"/>
              </a:lnSpc>
              <a:spcBef>
                <a:spcPct val="5000"/>
              </a:spcBef>
            </a:pPr>
            <a:r>
              <a:rPr lang="en-US" altLang="ko-KR" sz="2400" dirty="0">
                <a:ea typeface="굴림" panose="020B0600000101010101" pitchFamily="34" charset="-127"/>
              </a:rPr>
              <a:t>sent and not ACK’d</a:t>
            </a:r>
          </a:p>
          <a:p>
            <a:pPr lvl="2">
              <a:lnSpc>
                <a:spcPct val="80000"/>
              </a:lnSpc>
              <a:spcBef>
                <a:spcPct val="5000"/>
              </a:spcBef>
            </a:pPr>
            <a:r>
              <a:rPr lang="en-US" altLang="ko-KR" sz="2400" dirty="0">
                <a:ea typeface="굴림" panose="020B0600000101010101" pitchFamily="34" charset="-127"/>
              </a:rPr>
              <a:t>not yet sent</a:t>
            </a:r>
          </a:p>
          <a:p>
            <a:pPr lvl="1">
              <a:lnSpc>
                <a:spcPct val="80000"/>
              </a:lnSpc>
              <a:spcBef>
                <a:spcPct val="5000"/>
              </a:spcBef>
            </a:pPr>
            <a:r>
              <a:rPr lang="en-US" altLang="ko-KR" sz="2400" dirty="0">
                <a:ea typeface="굴림" panose="020B0600000101010101" pitchFamily="34" charset="-127"/>
              </a:rPr>
              <a:t>Window (colored region) adjusted by sender</a:t>
            </a:r>
          </a:p>
          <a:p>
            <a:pPr>
              <a:lnSpc>
                <a:spcPct val="80000"/>
              </a:lnSpc>
              <a:spcBef>
                <a:spcPct val="5000"/>
              </a:spcBef>
            </a:pPr>
            <a:r>
              <a:rPr lang="en-US" altLang="ko-KR" sz="2800" dirty="0">
                <a:ea typeface="굴림" panose="020B0600000101010101" pitchFamily="34" charset="-127"/>
              </a:rPr>
              <a:t>Receiver has three regions: </a:t>
            </a:r>
          </a:p>
          <a:p>
            <a:pPr lvl="1">
              <a:lnSpc>
                <a:spcPct val="80000"/>
              </a:lnSpc>
              <a:spcBef>
                <a:spcPct val="5000"/>
              </a:spcBef>
            </a:pPr>
            <a:r>
              <a:rPr lang="en-US" altLang="ko-KR" sz="2400" dirty="0">
                <a:ea typeface="굴림" panose="020B0600000101010101" pitchFamily="34" charset="-127"/>
              </a:rPr>
              <a:t>Sequence regions</a:t>
            </a:r>
          </a:p>
          <a:p>
            <a:pPr lvl="2">
              <a:lnSpc>
                <a:spcPct val="80000"/>
              </a:lnSpc>
              <a:spcBef>
                <a:spcPct val="5000"/>
              </a:spcBef>
            </a:pPr>
            <a:r>
              <a:rPr lang="en-US" altLang="ko-KR" sz="2400" dirty="0">
                <a:ea typeface="굴림" panose="020B0600000101010101" pitchFamily="34" charset="-127"/>
              </a:rPr>
              <a:t>received and </a:t>
            </a:r>
            <a:r>
              <a:rPr lang="en-US" altLang="ko-KR" sz="2400" dirty="0" err="1">
                <a:ea typeface="굴림" panose="020B0600000101010101" pitchFamily="34" charset="-127"/>
              </a:rPr>
              <a:t>ACK’d</a:t>
            </a:r>
            <a:r>
              <a:rPr lang="en-US" altLang="ko-KR" sz="2400" dirty="0">
                <a:ea typeface="굴림" panose="020B0600000101010101" pitchFamily="34" charset="-127"/>
              </a:rPr>
              <a:t> (given to application)</a:t>
            </a:r>
          </a:p>
          <a:p>
            <a:pPr lvl="2">
              <a:lnSpc>
                <a:spcPct val="80000"/>
              </a:lnSpc>
              <a:spcBef>
                <a:spcPct val="5000"/>
              </a:spcBef>
            </a:pPr>
            <a:r>
              <a:rPr lang="en-US" altLang="ko-KR" sz="2400" dirty="0">
                <a:ea typeface="굴림" panose="020B0600000101010101" pitchFamily="34" charset="-127"/>
              </a:rPr>
              <a:t>received and buffered</a:t>
            </a:r>
          </a:p>
          <a:p>
            <a:pPr lvl="2">
              <a:lnSpc>
                <a:spcPct val="80000"/>
              </a:lnSpc>
              <a:spcBef>
                <a:spcPct val="5000"/>
              </a:spcBef>
            </a:pPr>
            <a:r>
              <a:rPr lang="en-US" altLang="ko-KR" sz="2400" dirty="0">
                <a:ea typeface="굴림" panose="020B0600000101010101" pitchFamily="34" charset="-127"/>
              </a:rPr>
              <a:t>not yet received (or discarded because out of order)</a:t>
            </a:r>
          </a:p>
        </p:txBody>
      </p:sp>
      <p:grpSp>
        <p:nvGrpSpPr>
          <p:cNvPr id="1089540" name="Group 4"/>
          <p:cNvGrpSpPr>
            <a:grpSpLocks/>
          </p:cNvGrpSpPr>
          <p:nvPr/>
        </p:nvGrpSpPr>
        <p:grpSpPr bwMode="auto">
          <a:xfrm>
            <a:off x="1554162" y="746125"/>
            <a:ext cx="6402388" cy="1235075"/>
            <a:chOff x="979" y="518"/>
            <a:chExt cx="4033" cy="778"/>
          </a:xfrm>
        </p:grpSpPr>
        <p:grpSp>
          <p:nvGrpSpPr>
            <p:cNvPr id="10256" name="Group 5"/>
            <p:cNvGrpSpPr>
              <a:grpSpLocks/>
            </p:cNvGrpSpPr>
            <p:nvPr/>
          </p:nvGrpSpPr>
          <p:grpSpPr bwMode="auto">
            <a:xfrm>
              <a:off x="1008" y="518"/>
              <a:ext cx="3120" cy="250"/>
              <a:chOff x="1008" y="518"/>
              <a:chExt cx="3120" cy="250"/>
            </a:xfrm>
          </p:grpSpPr>
          <p:sp>
            <p:nvSpPr>
              <p:cNvPr id="10268" name="Text Box 6"/>
              <p:cNvSpPr txBox="1">
                <a:spLocks noChangeArrowheads="1"/>
              </p:cNvSpPr>
              <p:nvPr/>
            </p:nvSpPr>
            <p:spPr bwMode="auto">
              <a:xfrm>
                <a:off x="1680" y="518"/>
                <a:ext cx="1543"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Sequence Numbers</a:t>
                </a:r>
              </a:p>
            </p:txBody>
          </p:sp>
          <p:sp>
            <p:nvSpPr>
              <p:cNvPr id="10269" name="Line 7"/>
              <p:cNvSpPr>
                <a:spLocks noChangeShapeType="1"/>
              </p:cNvSpPr>
              <p:nvPr/>
            </p:nvSpPr>
            <p:spPr bwMode="auto">
              <a:xfrm>
                <a:off x="3408" y="662"/>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70" name="Line 8"/>
              <p:cNvSpPr>
                <a:spLocks noChangeShapeType="1"/>
              </p:cNvSpPr>
              <p:nvPr/>
            </p:nvSpPr>
            <p:spPr bwMode="auto">
              <a:xfrm>
                <a:off x="1008" y="662"/>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10257" name="Group 9"/>
            <p:cNvGrpSpPr>
              <a:grpSpLocks/>
            </p:cNvGrpSpPr>
            <p:nvPr/>
          </p:nvGrpSpPr>
          <p:grpSpPr bwMode="auto">
            <a:xfrm>
              <a:off x="979" y="816"/>
              <a:ext cx="4033" cy="480"/>
              <a:chOff x="960" y="864"/>
              <a:chExt cx="4033" cy="480"/>
            </a:xfrm>
          </p:grpSpPr>
          <p:grpSp>
            <p:nvGrpSpPr>
              <p:cNvPr id="10258" name="Group 10"/>
              <p:cNvGrpSpPr>
                <a:grpSpLocks/>
              </p:cNvGrpSpPr>
              <p:nvPr/>
            </p:nvGrpSpPr>
            <p:grpSpPr bwMode="auto">
              <a:xfrm>
                <a:off x="960" y="864"/>
                <a:ext cx="3120" cy="480"/>
                <a:chOff x="960" y="912"/>
                <a:chExt cx="3120" cy="480"/>
              </a:xfrm>
            </p:grpSpPr>
            <p:sp>
              <p:nvSpPr>
                <p:cNvPr id="10261" name="Rectangle 11"/>
                <p:cNvSpPr>
                  <a:spLocks noChangeArrowheads="1"/>
                </p:cNvSpPr>
                <p:nvPr/>
              </p:nvSpPr>
              <p:spPr bwMode="auto">
                <a:xfrm>
                  <a:off x="1728" y="942"/>
                  <a:ext cx="1536" cy="38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62" name="Line 12"/>
                <p:cNvSpPr>
                  <a:spLocks noChangeShapeType="1"/>
                </p:cNvSpPr>
                <p:nvPr/>
              </p:nvSpPr>
              <p:spPr bwMode="auto">
                <a:xfrm>
                  <a:off x="960" y="1152"/>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63" name="Line 13"/>
                <p:cNvSpPr>
                  <a:spLocks noChangeShapeType="1"/>
                </p:cNvSpPr>
                <p:nvPr/>
              </p:nvSpPr>
              <p:spPr bwMode="auto">
                <a:xfrm>
                  <a:off x="3264" y="912"/>
                  <a:ext cx="0" cy="48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64" name="Line 14"/>
                <p:cNvSpPr>
                  <a:spLocks noChangeShapeType="1"/>
                </p:cNvSpPr>
                <p:nvPr/>
              </p:nvSpPr>
              <p:spPr bwMode="auto">
                <a:xfrm>
                  <a:off x="1728" y="912"/>
                  <a:ext cx="0" cy="48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65" name="Text Box 15"/>
                <p:cNvSpPr txBox="1">
                  <a:spLocks noChangeArrowheads="1"/>
                </p:cNvSpPr>
                <p:nvPr/>
              </p:nvSpPr>
              <p:spPr bwMode="auto">
                <a:xfrm>
                  <a:off x="2064" y="931"/>
                  <a:ext cx="834" cy="40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80000"/>
                    </a:lnSpc>
                  </a:pPr>
                  <a:r>
                    <a:rPr lang="en-US" altLang="ko-KR" sz="2000" b="0" dirty="0">
                      <a:latin typeface="Gill Sans" charset="0"/>
                      <a:ea typeface="Gill Sans" charset="0"/>
                      <a:cs typeface="Gill Sans" charset="0"/>
                    </a:rPr>
                    <a:t>Sent</a:t>
                  </a:r>
                </a:p>
                <a:p>
                  <a:r>
                    <a:rPr lang="en-US" altLang="ko-KR" sz="2000" b="0" dirty="0">
                      <a:latin typeface="Gill Sans" charset="0"/>
                      <a:ea typeface="Gill Sans" charset="0"/>
                      <a:cs typeface="Gill Sans" charset="0"/>
                    </a:rPr>
                    <a:t>not </a:t>
                  </a:r>
                  <a:r>
                    <a:rPr lang="en-US" altLang="ko-KR" sz="2000" b="0" dirty="0" err="1">
                      <a:latin typeface="Gill Sans" charset="0"/>
                      <a:ea typeface="Gill Sans" charset="0"/>
                      <a:cs typeface="Gill Sans" charset="0"/>
                    </a:rPr>
                    <a:t>ACK’d</a:t>
                  </a:r>
                  <a:endParaRPr lang="en-US" altLang="ko-KR" sz="2000" b="0" dirty="0">
                    <a:latin typeface="Gill Sans" charset="0"/>
                    <a:ea typeface="Gill Sans" charset="0"/>
                    <a:cs typeface="Gill Sans" charset="0"/>
                  </a:endParaRPr>
                </a:p>
              </p:txBody>
            </p:sp>
            <p:sp>
              <p:nvSpPr>
                <p:cNvPr id="10266" name="Text Box 16"/>
                <p:cNvSpPr txBox="1">
                  <a:spLocks noChangeArrowheads="1"/>
                </p:cNvSpPr>
                <p:nvPr/>
              </p:nvSpPr>
              <p:spPr bwMode="auto">
                <a:xfrm>
                  <a:off x="1074" y="912"/>
                  <a:ext cx="575"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Sent</a:t>
                  </a:r>
                </a:p>
                <a:p>
                  <a:r>
                    <a:rPr lang="en-US" altLang="ko-KR" sz="2000" b="0" dirty="0" err="1">
                      <a:latin typeface="Gill Sans" charset="0"/>
                      <a:ea typeface="Gill Sans" charset="0"/>
                      <a:cs typeface="Gill Sans" charset="0"/>
                    </a:rPr>
                    <a:t>ACK’d</a:t>
                  </a:r>
                  <a:endParaRPr lang="en-US" altLang="ko-KR" sz="2000" b="0" dirty="0">
                    <a:latin typeface="Gill Sans" charset="0"/>
                    <a:ea typeface="Gill Sans" charset="0"/>
                    <a:cs typeface="Gill Sans" charset="0"/>
                  </a:endParaRPr>
                </a:p>
              </p:txBody>
            </p:sp>
            <p:sp>
              <p:nvSpPr>
                <p:cNvPr id="10267" name="Text Box 17"/>
                <p:cNvSpPr txBox="1">
                  <a:spLocks noChangeArrowheads="1"/>
                </p:cNvSpPr>
                <p:nvPr/>
              </p:nvSpPr>
              <p:spPr bwMode="auto">
                <a:xfrm>
                  <a:off x="3269" y="912"/>
                  <a:ext cx="62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Not yet</a:t>
                  </a:r>
                </a:p>
                <a:p>
                  <a:r>
                    <a:rPr lang="en-US" altLang="ko-KR" sz="2000" b="0" dirty="0">
                      <a:latin typeface="Gill Sans" charset="0"/>
                      <a:ea typeface="Gill Sans" charset="0"/>
                      <a:cs typeface="Gill Sans" charset="0"/>
                    </a:rPr>
                    <a:t>sent</a:t>
                  </a:r>
                </a:p>
              </p:txBody>
            </p:sp>
          </p:grpSp>
          <p:sp>
            <p:nvSpPr>
              <p:cNvPr id="10259" name="AutoShape 18"/>
              <p:cNvSpPr>
                <a:spLocks/>
              </p:cNvSpPr>
              <p:nvPr/>
            </p:nvSpPr>
            <p:spPr bwMode="auto">
              <a:xfrm>
                <a:off x="4176" y="864"/>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60" name="Text Box 19"/>
              <p:cNvSpPr txBox="1">
                <a:spLocks noChangeArrowheads="1"/>
              </p:cNvSpPr>
              <p:nvPr/>
            </p:nvSpPr>
            <p:spPr bwMode="auto">
              <a:xfrm>
                <a:off x="4357" y="955"/>
                <a:ext cx="63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Sender</a:t>
                </a:r>
              </a:p>
            </p:txBody>
          </p:sp>
        </p:grpSp>
      </p:grpSp>
      <p:grpSp>
        <p:nvGrpSpPr>
          <p:cNvPr id="1089556" name="Group 20"/>
          <p:cNvGrpSpPr>
            <a:grpSpLocks/>
          </p:cNvGrpSpPr>
          <p:nvPr/>
        </p:nvGrpSpPr>
        <p:grpSpPr bwMode="auto">
          <a:xfrm>
            <a:off x="1447800" y="2209800"/>
            <a:ext cx="6664325" cy="838200"/>
            <a:chOff x="912" y="1584"/>
            <a:chExt cx="4198" cy="528"/>
          </a:xfrm>
        </p:grpSpPr>
        <p:grpSp>
          <p:nvGrpSpPr>
            <p:cNvPr id="10246" name="Group 21"/>
            <p:cNvGrpSpPr>
              <a:grpSpLocks/>
            </p:cNvGrpSpPr>
            <p:nvPr/>
          </p:nvGrpSpPr>
          <p:grpSpPr bwMode="auto">
            <a:xfrm>
              <a:off x="912" y="1584"/>
              <a:ext cx="3189" cy="480"/>
              <a:chOff x="891" y="1536"/>
              <a:chExt cx="3189" cy="480"/>
            </a:xfrm>
          </p:grpSpPr>
          <p:sp>
            <p:nvSpPr>
              <p:cNvPr id="10249" name="Text Box 22"/>
              <p:cNvSpPr txBox="1">
                <a:spLocks noChangeArrowheads="1"/>
              </p:cNvSpPr>
              <p:nvPr/>
            </p:nvSpPr>
            <p:spPr bwMode="auto">
              <a:xfrm>
                <a:off x="3152" y="1536"/>
                <a:ext cx="72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Not yet</a:t>
                </a:r>
              </a:p>
              <a:p>
                <a:r>
                  <a:rPr lang="en-US" altLang="ko-KR" sz="2000" b="0" dirty="0">
                    <a:latin typeface="Gill Sans" charset="0"/>
                    <a:ea typeface="Gill Sans" charset="0"/>
                    <a:cs typeface="Gill Sans" charset="0"/>
                  </a:rPr>
                  <a:t>received</a:t>
                </a:r>
              </a:p>
            </p:txBody>
          </p:sp>
          <p:sp>
            <p:nvSpPr>
              <p:cNvPr id="10250" name="Text Box 23"/>
              <p:cNvSpPr txBox="1">
                <a:spLocks noChangeArrowheads="1"/>
              </p:cNvSpPr>
              <p:nvPr/>
            </p:nvSpPr>
            <p:spPr bwMode="auto">
              <a:xfrm>
                <a:off x="891" y="1536"/>
                <a:ext cx="1030"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Received</a:t>
                </a:r>
              </a:p>
              <a:p>
                <a:r>
                  <a:rPr lang="en-US" altLang="ko-KR" sz="2000" b="0" dirty="0">
                    <a:latin typeface="Gill Sans" charset="0"/>
                    <a:ea typeface="Gill Sans" charset="0"/>
                    <a:cs typeface="Gill Sans" charset="0"/>
                  </a:rPr>
                  <a:t>Given to app</a:t>
                </a:r>
              </a:p>
            </p:txBody>
          </p:sp>
          <p:sp>
            <p:nvSpPr>
              <p:cNvPr id="10251" name="Rectangle 24"/>
              <p:cNvSpPr>
                <a:spLocks noChangeArrowheads="1"/>
              </p:cNvSpPr>
              <p:nvPr/>
            </p:nvSpPr>
            <p:spPr bwMode="auto">
              <a:xfrm>
                <a:off x="1968" y="1584"/>
                <a:ext cx="1056" cy="38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52" name="Line 25"/>
              <p:cNvSpPr>
                <a:spLocks noChangeShapeType="1"/>
              </p:cNvSpPr>
              <p:nvPr/>
            </p:nvSpPr>
            <p:spPr bwMode="auto">
              <a:xfrm>
                <a:off x="960" y="1776"/>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53" name="Line 26"/>
              <p:cNvSpPr>
                <a:spLocks noChangeShapeType="1"/>
              </p:cNvSpPr>
              <p:nvPr/>
            </p:nvSpPr>
            <p:spPr bwMode="auto">
              <a:xfrm>
                <a:off x="3024" y="1536"/>
                <a:ext cx="0" cy="48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54" name="Line 27"/>
              <p:cNvSpPr>
                <a:spLocks noChangeShapeType="1"/>
              </p:cNvSpPr>
              <p:nvPr/>
            </p:nvSpPr>
            <p:spPr bwMode="auto">
              <a:xfrm>
                <a:off x="1968" y="1536"/>
                <a:ext cx="0" cy="48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55" name="Text Box 28"/>
              <p:cNvSpPr txBox="1">
                <a:spLocks noChangeArrowheads="1"/>
              </p:cNvSpPr>
              <p:nvPr/>
            </p:nvSpPr>
            <p:spPr bwMode="auto">
              <a:xfrm>
                <a:off x="2112" y="1555"/>
                <a:ext cx="790" cy="40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000" b="0" dirty="0">
                    <a:latin typeface="Gill Sans" charset="0"/>
                    <a:ea typeface="Gill Sans" charset="0"/>
                    <a:cs typeface="Gill Sans" charset="0"/>
                  </a:rPr>
                  <a:t>Received</a:t>
                </a:r>
              </a:p>
              <a:p>
                <a:pPr>
                  <a:lnSpc>
                    <a:spcPct val="90000"/>
                  </a:lnSpc>
                </a:pPr>
                <a:r>
                  <a:rPr lang="en-US" altLang="ko-KR" sz="2000" b="0" dirty="0">
                    <a:latin typeface="Gill Sans" charset="0"/>
                    <a:ea typeface="Gill Sans" charset="0"/>
                    <a:cs typeface="Gill Sans" charset="0"/>
                  </a:rPr>
                  <a:t>Buffered</a:t>
                </a:r>
              </a:p>
            </p:txBody>
          </p:sp>
        </p:grpSp>
        <p:sp>
          <p:nvSpPr>
            <p:cNvPr id="10247" name="AutoShape 29"/>
            <p:cNvSpPr>
              <a:spLocks/>
            </p:cNvSpPr>
            <p:nvPr/>
          </p:nvSpPr>
          <p:spPr bwMode="auto">
            <a:xfrm>
              <a:off x="4176" y="1632"/>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48" name="Text Box 30"/>
            <p:cNvSpPr txBox="1">
              <a:spLocks noChangeArrowheads="1"/>
            </p:cNvSpPr>
            <p:nvPr/>
          </p:nvSpPr>
          <p:spPr bwMode="auto">
            <a:xfrm>
              <a:off x="4357" y="1718"/>
              <a:ext cx="753"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Receiver</a:t>
              </a:r>
            </a:p>
          </p:txBody>
        </p:sp>
      </p:grpSp>
    </p:spTree>
    <p:extLst>
      <p:ext uri="{BB962C8B-B14F-4D97-AF65-F5344CB8AC3E}">
        <p14:creationId xmlns:p14="http://schemas.microsoft.com/office/powerpoint/2010/main" val="3910505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9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95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95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95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9539">
                                            <p:txEl>
                                              <p:pRg st="5" end="5"/>
                                            </p:txEl>
                                          </p:spTgt>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089540"/>
                                        </p:tgtEl>
                                        <p:attrNameLst>
                                          <p:attrName>style.visibility</p:attrName>
                                        </p:attrNameLst>
                                      </p:cBhvr>
                                      <p:to>
                                        <p:strVal val="visible"/>
                                      </p:to>
                                    </p:set>
                                    <p:animEffect transition="in" filter="wipe(left)">
                                      <p:cBhvr>
                                        <p:cTn id="19" dur="500"/>
                                        <p:tgtEl>
                                          <p:spTgt spid="10895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89539">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89539">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89539">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9539">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89539">
                                            <p:txEl>
                                              <p:pRg st="10" end="10"/>
                                            </p:txEl>
                                          </p:spTgt>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1089556"/>
                                        </p:tgtEl>
                                        <p:attrNameLst>
                                          <p:attrName>style.visibility</p:attrName>
                                        </p:attrNameLst>
                                      </p:cBhvr>
                                      <p:to>
                                        <p:strVal val="visible"/>
                                      </p:to>
                                    </p:set>
                                    <p:animEffect transition="in" filter="wipe(left)">
                                      <p:cBhvr>
                                        <p:cTn id="34" dur="500"/>
                                        <p:tgtEl>
                                          <p:spTgt spid="108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87768</TotalTime>
  <Pages>60</Pages>
  <Words>6947</Words>
  <Application>Microsoft Office PowerPoint</Application>
  <PresentationFormat>On-screen Show (4:3)</PresentationFormat>
  <Paragraphs>1387</Paragraphs>
  <Slides>80</Slides>
  <Notes>39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80</vt:i4>
      </vt:variant>
    </vt:vector>
  </HeadingPairs>
  <TitlesOfParts>
    <vt:vector size="97" baseType="lpstr">
      <vt:lpstr>ＭＳ Ｐゴシック</vt:lpstr>
      <vt:lpstr>Arial</vt:lpstr>
      <vt:lpstr>Arial Narrow</vt:lpstr>
      <vt:lpstr>Comic Sans MS</vt:lpstr>
      <vt:lpstr>Consolas</vt:lpstr>
      <vt:lpstr>Courier</vt:lpstr>
      <vt:lpstr>Courier New</vt:lpstr>
      <vt:lpstr>Gill Sans</vt:lpstr>
      <vt:lpstr>Gill Sans Light</vt:lpstr>
      <vt:lpstr>Gill Sans MT</vt:lpstr>
      <vt:lpstr>굴림</vt:lpstr>
      <vt:lpstr>Helvetica</vt:lpstr>
      <vt:lpstr>Key</vt:lpstr>
      <vt:lpstr>Symbol</vt:lpstr>
      <vt:lpstr>System Font Regular</vt:lpstr>
      <vt:lpstr>Wingdings</vt:lpstr>
      <vt:lpstr>Office</vt:lpstr>
      <vt:lpstr>CS162 Operating Systems and Systems Programming Lecture 23   Networking (Con’t),  Distributed File Systems, Key-Value stores </vt:lpstr>
      <vt:lpstr>Recall: Network Layering</vt:lpstr>
      <vt:lpstr>Recall: UDP Transport Protocol</vt:lpstr>
      <vt:lpstr>Reliable Message Delivery: the Problem</vt:lpstr>
      <vt:lpstr>Using Acknowledgements</vt:lpstr>
      <vt:lpstr>How to Deal with Message Duplication?</vt:lpstr>
      <vt:lpstr>Better Messaging: Window-based Acknowledgements</vt:lpstr>
      <vt:lpstr>Transmission Control Protocol (TCP)</vt:lpstr>
      <vt:lpstr>TCP Windows and Sequence Numbers</vt:lpstr>
      <vt:lpstr>Window-Based Acknowledgements (TCP)</vt:lpstr>
      <vt:lpstr>Congestion Avoidance</vt:lpstr>
      <vt:lpstr>Recall: Socket Setup over TCP/IP</vt:lpstr>
      <vt:lpstr>Open Connection: 3-Way Handshaking</vt:lpstr>
      <vt:lpstr>Open Connection: 3-Way Handshaking</vt:lpstr>
      <vt:lpstr>Open Connection: 3-Way Handshaking</vt:lpstr>
      <vt:lpstr>Denial of Service Vulnerability</vt:lpstr>
      <vt:lpstr>Close Connection</vt:lpstr>
      <vt:lpstr>Recall: Distributed System Protocols are  Built with Message Passing</vt:lpstr>
      <vt:lpstr>Remote Procedure Call (RPC)</vt:lpstr>
      <vt:lpstr>RPC Concept</vt:lpstr>
      <vt:lpstr>RPC Information Flow</vt:lpstr>
      <vt:lpstr>RPC Implementation</vt:lpstr>
      <vt:lpstr>RPC Details (1/3)</vt:lpstr>
      <vt:lpstr>RPC Details (2/3)</vt:lpstr>
      <vt:lpstr>RPC Details (3/3)</vt:lpstr>
      <vt:lpstr>Problems with RPC: Non-Atomic Failures</vt:lpstr>
      <vt:lpstr>Problems with RPC: Performance</vt:lpstr>
      <vt:lpstr>Cross-Domain Communication/ Location Transparency</vt:lpstr>
      <vt:lpstr>Microkernel operating systems</vt:lpstr>
      <vt:lpstr>Network-Attached Storage and the CAP Theorem</vt:lpstr>
      <vt:lpstr>Distributed File Systems</vt:lpstr>
      <vt:lpstr>Enabling Design: VFS </vt:lpstr>
      <vt:lpstr>Virtual Filesystem Switch (Con’t)</vt:lpstr>
      <vt:lpstr>VFS Common File Model in Linux</vt:lpstr>
      <vt:lpstr>Simple Distributed File System</vt:lpstr>
      <vt:lpstr>Use of caching to reduce network load</vt:lpstr>
      <vt:lpstr>Dealing with Failures</vt:lpstr>
      <vt:lpstr>Stateless Protocol</vt:lpstr>
      <vt:lpstr>Network File System (Sun)</vt:lpstr>
      <vt:lpstr>NFS Architecture</vt:lpstr>
      <vt:lpstr>Network File System (NFS)</vt:lpstr>
      <vt:lpstr>NFS Continued</vt:lpstr>
      <vt:lpstr>NFS Cache consistency</vt:lpstr>
      <vt:lpstr>Sequential Ordering Constraints</vt:lpstr>
      <vt:lpstr>Andrew File System</vt:lpstr>
      <vt:lpstr>Andrew File System (con’t)</vt:lpstr>
      <vt:lpstr>Sharing Data, rather than Files ?</vt:lpstr>
      <vt:lpstr>Key Value Storage</vt:lpstr>
      <vt:lpstr>Why Key Value Storage?</vt:lpstr>
      <vt:lpstr>Key Values: Examples </vt:lpstr>
      <vt:lpstr>Key-value storage systems in real life</vt:lpstr>
      <vt:lpstr>Key Value Store</vt:lpstr>
      <vt:lpstr>Challenges</vt:lpstr>
      <vt:lpstr>Important Questions</vt:lpstr>
      <vt:lpstr>How to solve the “where?”</vt:lpstr>
      <vt:lpstr>Recursive Directory Architecture (put)</vt:lpstr>
      <vt:lpstr>Recursive Directory Architecture (get)</vt:lpstr>
      <vt:lpstr>Iterative Directory Architecture (put) </vt:lpstr>
      <vt:lpstr>Iterative Directory Architecture (get)</vt:lpstr>
      <vt:lpstr>Iterative vs. Recursive Query</vt:lpstr>
      <vt:lpstr>Scalability: Is it easy to make the system bigger?</vt:lpstr>
      <vt:lpstr>Fault Tolerance</vt:lpstr>
      <vt:lpstr>Consistency</vt:lpstr>
      <vt:lpstr>Consistency (cont’d)</vt:lpstr>
      <vt:lpstr>Consistency (cont’d)</vt:lpstr>
      <vt:lpstr>Consistency (cont’d)</vt:lpstr>
      <vt:lpstr>Large Variety of Consistency Models</vt:lpstr>
      <vt:lpstr>Quorum Consensus</vt:lpstr>
      <vt:lpstr>Quorum Consensus Example</vt:lpstr>
      <vt:lpstr>Quorum Consensus Example</vt:lpstr>
      <vt:lpstr>Scalability</vt:lpstr>
      <vt:lpstr>Scalability: Load Balancing</vt:lpstr>
      <vt:lpstr>Scaling Up Directory</vt:lpstr>
      <vt:lpstr>Key to Node Mapping Example</vt:lpstr>
      <vt:lpstr>Chord: Distributed Lookup (Directory) Service</vt:lpstr>
      <vt:lpstr>Chord’s Lookup Mechanism: Routing!</vt:lpstr>
      <vt:lpstr>But what does this really mean??</vt:lpstr>
      <vt:lpstr>Summary (1/3)</vt:lpstr>
      <vt:lpstr>Summary (2/3)</vt:lpstr>
      <vt:lpstr>Summary (3/3)</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John Kubiatowicz</cp:lastModifiedBy>
  <cp:revision>1102</cp:revision>
  <cp:lastPrinted>2020-04-28T23:38:51Z</cp:lastPrinted>
  <dcterms:created xsi:type="dcterms:W3CDTF">1995-08-12T11:37:26Z</dcterms:created>
  <dcterms:modified xsi:type="dcterms:W3CDTF">2020-04-28T23:39:04Z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