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2004" r:id="rId3"/>
    <p:sldId id="1871" r:id="rId4"/>
    <p:sldId id="1878" r:id="rId5"/>
    <p:sldId id="1879" r:id="rId6"/>
    <p:sldId id="2060" r:id="rId7"/>
    <p:sldId id="2061" r:id="rId8"/>
    <p:sldId id="2029" r:id="rId9"/>
    <p:sldId id="2030" r:id="rId10"/>
    <p:sldId id="2031" r:id="rId11"/>
    <p:sldId id="2032" r:id="rId12"/>
    <p:sldId id="2033" r:id="rId13"/>
    <p:sldId id="2034" r:id="rId14"/>
    <p:sldId id="2035" r:id="rId15"/>
    <p:sldId id="2036" r:id="rId16"/>
    <p:sldId id="2037" r:id="rId17"/>
    <p:sldId id="2038" r:id="rId18"/>
    <p:sldId id="2039" r:id="rId19"/>
    <p:sldId id="2040" r:id="rId20"/>
    <p:sldId id="2041" r:id="rId21"/>
    <p:sldId id="2042" r:id="rId22"/>
    <p:sldId id="2043" r:id="rId23"/>
    <p:sldId id="2044" r:id="rId24"/>
    <p:sldId id="2045" r:id="rId25"/>
    <p:sldId id="2046" r:id="rId26"/>
    <p:sldId id="2047" r:id="rId27"/>
    <p:sldId id="2048" r:id="rId28"/>
    <p:sldId id="2049" r:id="rId29"/>
    <p:sldId id="2050" r:id="rId30"/>
    <p:sldId id="2051" r:id="rId31"/>
    <p:sldId id="2052" r:id="rId32"/>
    <p:sldId id="2053" r:id="rId33"/>
    <p:sldId id="2054" r:id="rId34"/>
    <p:sldId id="2055" r:id="rId35"/>
    <p:sldId id="2056" r:id="rId36"/>
    <p:sldId id="2057" r:id="rId37"/>
    <p:sldId id="2058" r:id="rId38"/>
    <p:sldId id="2059" r:id="rId39"/>
    <p:sldId id="1981" r:id="rId40"/>
    <p:sldId id="1982" r:id="rId41"/>
    <p:sldId id="1983" r:id="rId42"/>
    <p:sldId id="1984" r:id="rId43"/>
    <p:sldId id="1985" r:id="rId44"/>
    <p:sldId id="1986" r:id="rId45"/>
    <p:sldId id="1987" r:id="rId46"/>
    <p:sldId id="1988" r:id="rId47"/>
    <p:sldId id="1989" r:id="rId48"/>
    <p:sldId id="1990" r:id="rId49"/>
    <p:sldId id="1991" r:id="rId50"/>
    <p:sldId id="1992" r:id="rId51"/>
    <p:sldId id="1993" r:id="rId52"/>
    <p:sldId id="1994" r:id="rId53"/>
    <p:sldId id="1995" r:id="rId54"/>
    <p:sldId id="1996" r:id="rId55"/>
    <p:sldId id="1997" r:id="rId56"/>
    <p:sldId id="1998" r:id="rId57"/>
    <p:sldId id="1999" r:id="rId58"/>
    <p:sldId id="2000" r:id="rId59"/>
    <p:sldId id="2001" r:id="rId60"/>
    <p:sldId id="2021" r:id="rId61"/>
    <p:sldId id="2006" r:id="rId62"/>
    <p:sldId id="2007" r:id="rId63"/>
    <p:sldId id="2022" r:id="rId64"/>
    <p:sldId id="2008" r:id="rId65"/>
    <p:sldId id="2009" r:id="rId66"/>
    <p:sldId id="2010" r:id="rId67"/>
    <p:sldId id="2018" r:id="rId68"/>
    <p:sldId id="2020" r:id="rId69"/>
    <p:sldId id="2024" r:id="rId70"/>
    <p:sldId id="2025" r:id="rId71"/>
    <p:sldId id="2026" r:id="rId72"/>
    <p:sldId id="2023" r:id="rId73"/>
    <p:sldId id="2027" r:id="rId74"/>
    <p:sldId id="2028" r:id="rId75"/>
    <p:sldId id="1971" r:id="rId76"/>
    <p:sldId id="1972" r:id="rId77"/>
    <p:sldId id="2005" r:id="rId78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230C"/>
    <a:srgbClr val="F5C3C2"/>
    <a:srgbClr val="FF99FF"/>
    <a:srgbClr val="FCC094"/>
    <a:srgbClr val="FFFFBD"/>
    <a:srgbClr val="9933FF"/>
    <a:srgbClr val="FFC5F0"/>
    <a:srgbClr val="FF79DC"/>
    <a:srgbClr val="FF33CC"/>
    <a:srgbClr val="29C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6958" autoAdjust="0"/>
  </p:normalViewPr>
  <p:slideViewPr>
    <p:cSldViewPr>
      <p:cViewPr varScale="1">
        <p:scale>
          <a:sx n="129" d="100"/>
          <a:sy n="129" d="100"/>
        </p:scale>
        <p:origin x="7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98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6.xml"/><Relationship Id="rId2" Type="http://schemas.openxmlformats.org/officeDocument/2006/relationships/slide" Target="slides/slide37.xml"/><Relationship Id="rId1" Type="http://schemas.openxmlformats.org/officeDocument/2006/relationships/slide" Target="slides/slide35.xml"/><Relationship Id="rId4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59202958-2C4B-1E48-A8F3-37486E83192A}" type="slidenum">
              <a:rPr lang="en-US"/>
              <a:pPr/>
              <a:t>37</a:t>
            </a:fld>
            <a:endParaRPr lang="en-US"/>
          </a:p>
        </p:txBody>
      </p:sp>
      <p:sp>
        <p:nvSpPr>
          <p:cNvPr id="135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3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E90A4B90-572B-AE41-9296-8F148BEF334F}" type="slidenum">
              <a:rPr lang="en-US"/>
              <a:pPr/>
              <a:t>40</a:t>
            </a:fld>
            <a:endParaRPr lang="en-US"/>
          </a:p>
        </p:txBody>
      </p:sp>
      <p:sp>
        <p:nvSpPr>
          <p:cNvPr id="135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7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EFE74F30-E854-F64F-9895-9340A5715779}" type="slidenum">
              <a:rPr lang="en-US"/>
              <a:pPr/>
              <a:t>41</a:t>
            </a:fld>
            <a:endParaRPr lang="en-US"/>
          </a:p>
        </p:txBody>
      </p:sp>
      <p:sp>
        <p:nvSpPr>
          <p:cNvPr id="136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13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F4BC5F03-C299-8F47-8517-1571DF511AED}" type="slidenum">
              <a:rPr lang="en-US"/>
              <a:pPr/>
              <a:t>42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14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F4BC5F03-C299-8F47-8517-1571DF511AED}" type="slidenum">
              <a:rPr lang="en-US"/>
              <a:pPr/>
              <a:t>43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F4BC5F03-C299-8F47-8517-1571DF511AED}" type="slidenum">
              <a:rPr lang="en-US"/>
              <a:pPr/>
              <a:t>44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45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F4BC5F03-C299-8F47-8517-1571DF511AED}" type="slidenum">
              <a:rPr lang="en-US"/>
              <a:pPr/>
              <a:t>45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8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F4BC5F03-C299-8F47-8517-1571DF511AED}" type="slidenum">
              <a:rPr lang="en-US"/>
              <a:pPr/>
              <a:t>46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91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F4BC5F03-C299-8F47-8517-1571DF511AED}" type="slidenum">
              <a:rPr lang="en-US"/>
              <a:pPr/>
              <a:t>47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47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F4BC5F03-C299-8F47-8517-1571DF511AED}" type="slidenum">
              <a:rPr lang="en-US"/>
              <a:pPr/>
              <a:t>48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6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2</a:t>
            </a:r>
            <a:r>
              <a:rPr lang="en-US" altLang="ko-KR" baseline="30000" dirty="0">
                <a:ea typeface="굴림" panose="020B0600000101010101" pitchFamily="34" charset="-127"/>
              </a:rPr>
              <a:t>nd</a:t>
            </a:r>
            <a:r>
              <a:rPr lang="en-US" altLang="ko-KR" dirty="0">
                <a:ea typeface="굴림" panose="020B0600000101010101" pitchFamily="34" charset="-127"/>
              </a:rPr>
              <a:t> thing we use window-based acknowledgment protocol for: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Avoid overwhelming </a:t>
            </a:r>
            <a:r>
              <a:rPr lang="en-US" altLang="ko-KR" b="1" dirty="0">
                <a:ea typeface="굴림" panose="020B0600000101010101" pitchFamily="34" charset="-127"/>
              </a:rPr>
              <a:t>network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036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F4BC5F03-C299-8F47-8517-1571DF511AED}" type="slidenum">
              <a:rPr lang="en-US"/>
              <a:pPr/>
              <a:t>49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65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F4BC5F03-C299-8F47-8517-1571DF511AED}" type="slidenum">
              <a:rPr lang="en-US"/>
              <a:pPr/>
              <a:t>50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5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F4BC5F03-C299-8F47-8517-1571DF511AED}" type="slidenum">
              <a:rPr lang="en-US"/>
              <a:pPr/>
              <a:t>51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3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F4BC5F03-C299-8F47-8517-1571DF511AED}" type="slidenum">
              <a:rPr lang="en-US"/>
              <a:pPr/>
              <a:t>52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6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A7319494-74CB-C246-9419-6B6C44A9D5EA}" type="slidenum">
              <a:rPr lang="en-US"/>
              <a:pPr/>
              <a:t>53</a:t>
            </a:fld>
            <a:endParaRPr lang="en-US"/>
          </a:p>
        </p:txBody>
      </p:sp>
      <p:sp>
        <p:nvSpPr>
          <p:cNvPr id="136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3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6FA555CE-F554-AC46-978C-D64F6AA0803F}" type="slidenum">
              <a:rPr lang="en-US"/>
              <a:pPr/>
              <a:t>54</a:t>
            </a:fld>
            <a:endParaRPr lang="en-US"/>
          </a:p>
        </p:txBody>
      </p:sp>
      <p:sp>
        <p:nvSpPr>
          <p:cNvPr id="137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227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2FB64806-98AB-5D41-9D78-7F9915CC709E}" type="slidenum">
              <a:rPr lang="en-US"/>
              <a:pPr/>
              <a:t>55</a:t>
            </a:fld>
            <a:endParaRPr lang="en-US"/>
          </a:p>
        </p:txBody>
      </p:sp>
      <p:sp>
        <p:nvSpPr>
          <p:cNvPr id="137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8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1BFB74BD-F100-1044-AE1F-053B9DAB1CFB}" type="slidenum">
              <a:rPr lang="en-US"/>
              <a:pPr/>
              <a:t>56</a:t>
            </a:fld>
            <a:endParaRPr lang="en-US"/>
          </a:p>
        </p:txBody>
      </p:sp>
      <p:sp>
        <p:nvSpPr>
          <p:cNvPr id="135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60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1BFB74BD-F100-1044-AE1F-053B9DAB1CFB}" type="slidenum">
              <a:rPr lang="en-US"/>
              <a:pPr/>
              <a:t>57</a:t>
            </a:fld>
            <a:endParaRPr lang="en-US"/>
          </a:p>
        </p:txBody>
      </p:sp>
      <p:sp>
        <p:nvSpPr>
          <p:cNvPr id="135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7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62425" y="9150350"/>
            <a:ext cx="3176588" cy="427038"/>
          </a:xfrm>
          <a:prstGeom prst="rect">
            <a:avLst/>
          </a:prstGeom>
          <a:ln/>
        </p:spPr>
        <p:txBody>
          <a:bodyPr/>
          <a:lstStyle/>
          <a:p>
            <a:fld id="{E0AC0854-3D27-4D1B-B0E1-A95492B4D542}" type="slidenum">
              <a:rPr lang="en-US"/>
              <a:pPr/>
              <a:t>59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5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4654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36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595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E930610-01B1-4E78-8841-95CB4C06A0BA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93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30B333F-F504-496C-ACD4-0B68A770F940}" type="slidenum">
              <a:rPr lang="en-US" altLang="en-US"/>
              <a:pPr eaLnBrk="1" hangingPunct="1"/>
              <a:t>65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938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A4F3478-D8C3-40B2-B914-2ED3CCD4E64D}" type="slidenum">
              <a:rPr lang="en-US" altLang="en-US"/>
              <a:pPr eaLnBrk="1" hangingPunct="1"/>
              <a:t>66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5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6957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43D244-262A-48AE-A2AD-B526F1D650AC}" type="slidenum">
              <a:rPr lang="en-US" altLang="en-US"/>
              <a:pPr eaLnBrk="1" hangingPunct="1"/>
              <a:t>68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76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249F49C-8DE0-4578-BA55-A95161281DFF}" type="slidenum">
              <a:rPr lang="en-US" altLang="en-US"/>
              <a:pPr eaLnBrk="1" hangingPunct="1"/>
              <a:t>69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912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912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CF678A9-9E88-4EA2-AAED-04CD6B3CDC79}" type="slidenum">
              <a:rPr lang="en-US" altLang="en-US"/>
              <a:pPr eaLnBrk="1" hangingPunct="1"/>
              <a:t>71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977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1259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85901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22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0966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009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1BFB74BD-F100-1044-AE1F-053B9DAB1CFB}" type="slidenum">
              <a:rPr lang="en-US"/>
              <a:pPr/>
              <a:t>35</a:t>
            </a:fld>
            <a:endParaRPr lang="en-US"/>
          </a:p>
        </p:txBody>
      </p:sp>
      <p:sp>
        <p:nvSpPr>
          <p:cNvPr id="135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EDCB65E7-019D-194A-B722-0E69AF50EDFF}" type="slidenum">
              <a:rPr lang="en-US"/>
              <a:pPr/>
              <a:t>36</a:t>
            </a:fld>
            <a:endParaRPr lang="en-US"/>
          </a:p>
        </p:txBody>
      </p:sp>
      <p:sp>
        <p:nvSpPr>
          <p:cNvPr id="135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Body Text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47817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24.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8096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4/28/20</a:t>
            </a:r>
            <a:endParaRPr lang="en-US" sz="1400" b="0" i="0" dirty="0" smtClean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028159" y="6550025"/>
            <a:ext cx="308768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Kubiatowicz CS162 ©UCB Fall 2020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wmf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4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7432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24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Distributed Storage, </a:t>
            </a:r>
            <a:br>
              <a:rPr lang="en-US" altLang="en-US" sz="3000" dirty="0" smtClean="0"/>
            </a:br>
            <a:r>
              <a:rPr lang="en-US" altLang="en-US" sz="3000" dirty="0" smtClean="0"/>
              <a:t>Key Value Stores, Chord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b="0" dirty="0" smtClean="0">
                <a:latin typeface="Gill Sans Light" charset="0"/>
                <a:ea typeface="Gill Sans Light" charset="0"/>
                <a:cs typeface="Gill Sans Light" charset="0"/>
              </a:rPr>
              <a:t>April </a:t>
            </a:r>
            <a:r>
              <a:rPr lang="en-US" altLang="en-US" b="0" dirty="0" smtClean="0">
                <a:latin typeface="Gill Sans Light" charset="0"/>
                <a:ea typeface="Gill Sans Light" charset="0"/>
                <a:cs typeface="Gill Sans Light" charset="0"/>
              </a:rPr>
              <a:t>28</a:t>
            </a:r>
            <a:r>
              <a:rPr lang="en-US" altLang="en-US" b="0" baseline="30000" dirty="0" smtClean="0">
                <a:latin typeface="Gill Sans Light" charset="0"/>
                <a:ea typeface="Gill Sans Light" charset="0"/>
                <a:cs typeface="Gill Sans Light" charset="0"/>
              </a:rPr>
              <a:t>th</a:t>
            </a:r>
            <a:r>
              <a:rPr lang="en-US" altLang="en-US" b="0" dirty="0" smtClean="0">
                <a:latin typeface="Gill Sans Light" charset="0"/>
                <a:ea typeface="Gill Sans Light" charset="0"/>
                <a:cs typeface="Gill Sans Light" charset="0"/>
              </a:rPr>
              <a:t>, 2020</a:t>
            </a:r>
          </a:p>
          <a:p>
            <a:pPr marL="285750" indent="-285750"/>
            <a:r>
              <a:rPr lang="en-US" altLang="en-US" b="0" dirty="0" smtClean="0">
                <a:latin typeface="Gill Sans Light" charset="0"/>
                <a:ea typeface="Gill Sans Light" charset="0"/>
                <a:cs typeface="Gill Sans Light" charset="0"/>
              </a:rPr>
              <a:t>Prof. John </a:t>
            </a:r>
            <a:r>
              <a:rPr lang="en-US" altLang="en-US" b="0" dirty="0" err="1" smtClean="0">
                <a:latin typeface="Gill Sans Light" charset="0"/>
                <a:ea typeface="Gill Sans Light" charset="0"/>
                <a:cs typeface="Gill Sans Light" charset="0"/>
              </a:rPr>
              <a:t>Kubiatowicz</a:t>
            </a:r>
            <a:endParaRPr lang="en-US" altLang="en-US" b="0" dirty="0" smtClean="0">
              <a:latin typeface="Gill Sans Light" charset="0"/>
              <a:ea typeface="Gill Sans Light" charset="0"/>
              <a:cs typeface="Gill Sans Light" charset="0"/>
            </a:endParaRPr>
          </a:p>
          <a:p>
            <a:pPr marL="285750" indent="-285750"/>
            <a:r>
              <a:rPr lang="en-US" altLang="en-US" b="0" dirty="0" smtClean="0">
                <a:latin typeface="Gill Sans Light" charset="0"/>
                <a:ea typeface="Gill Sans Light" charset="0"/>
                <a:cs typeface="Gill Sans Light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A531-49DA-5A4C-8D6E-5DF2E509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Key Value Storage?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0334-9625-A64A-842E-614EFF48A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Scale</a:t>
            </a:r>
          </a:p>
          <a:p>
            <a:pPr lvl="1"/>
            <a:r>
              <a:rPr lang="en-US" dirty="0"/>
              <a:t>Handle huge volumes of data (e.g., petabytes)</a:t>
            </a:r>
          </a:p>
          <a:p>
            <a:pPr lvl="1"/>
            <a:r>
              <a:rPr lang="en-US" dirty="0"/>
              <a:t>Uniform items: distribute easily and roughly equally across many machines</a:t>
            </a:r>
          </a:p>
          <a:p>
            <a:endParaRPr lang="en-US" dirty="0"/>
          </a:p>
          <a:p>
            <a:r>
              <a:rPr lang="en-US" dirty="0"/>
              <a:t>Simple consistency properties</a:t>
            </a:r>
          </a:p>
          <a:p>
            <a:endParaRPr lang="en-US" dirty="0"/>
          </a:p>
          <a:p>
            <a:r>
              <a:rPr lang="en-US" dirty="0"/>
              <a:t>Used as a simpler but more scalable "database"</a:t>
            </a:r>
          </a:p>
          <a:p>
            <a:pPr lvl="1"/>
            <a:r>
              <a:rPr lang="en-US" dirty="0"/>
              <a:t>Or as a building block for a more capable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29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Amazon:</a:t>
            </a:r>
          </a:p>
          <a:p>
            <a:pPr lvl="1"/>
            <a:r>
              <a:rPr lang="en-US" dirty="0" smtClean="0"/>
              <a:t>Key: </a:t>
            </a:r>
            <a:r>
              <a:rPr lang="en-US" dirty="0" err="1" smtClean="0"/>
              <a:t>customerID</a:t>
            </a:r>
            <a:endParaRPr lang="en-US" dirty="0" smtClean="0"/>
          </a:p>
          <a:p>
            <a:pPr lvl="1"/>
            <a:r>
              <a:rPr lang="en-US" dirty="0" smtClean="0"/>
              <a:t>Value: customer profile (e.g., buying history, credit card, ..)</a:t>
            </a:r>
          </a:p>
          <a:p>
            <a:endParaRPr lang="en-US" dirty="0" smtClean="0"/>
          </a:p>
          <a:p>
            <a:r>
              <a:rPr lang="en-US" dirty="0" smtClean="0"/>
              <a:t>Facebook, Twitter:</a:t>
            </a:r>
          </a:p>
          <a:p>
            <a:pPr lvl="1"/>
            <a:r>
              <a:rPr lang="en-US" dirty="0" smtClean="0"/>
              <a:t>Key: </a:t>
            </a:r>
            <a:r>
              <a:rPr lang="en-US" dirty="0" err="1" smtClean="0"/>
              <a:t>UserID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Value: user profile (e.g., posting history, photos, friends, …)</a:t>
            </a:r>
          </a:p>
          <a:p>
            <a:pPr marL="457200" lvl="1" indent="0">
              <a:buNone/>
            </a:pPr>
            <a:r>
              <a:rPr lang="en-US" dirty="0" smtClean="0"/>
              <a:t>			</a:t>
            </a:r>
          </a:p>
          <a:p>
            <a:r>
              <a:rPr lang="en-US" dirty="0" err="1" smtClean="0"/>
              <a:t>iCloud</a:t>
            </a:r>
            <a:r>
              <a:rPr lang="en-US" dirty="0" smtClean="0"/>
              <a:t>/iTunes:</a:t>
            </a:r>
          </a:p>
          <a:p>
            <a:pPr lvl="1"/>
            <a:r>
              <a:rPr lang="en-US" dirty="0" smtClean="0"/>
              <a:t>Key: Movie/song name</a:t>
            </a:r>
          </a:p>
          <a:p>
            <a:pPr lvl="1"/>
            <a:r>
              <a:rPr lang="en-US" dirty="0" smtClean="0"/>
              <a:t>Value: Movie, Song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152400"/>
            <a:ext cx="220980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Values: Examples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76700" y="2234976"/>
            <a:ext cx="2324100" cy="1117824"/>
            <a:chOff x="3619500" y="2234976"/>
            <a:chExt cx="2324100" cy="11178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234976"/>
              <a:ext cx="1143000" cy="11178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9500" y="2247900"/>
              <a:ext cx="1104900" cy="11049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015295" y="3911600"/>
            <a:ext cx="2283905" cy="1041400"/>
            <a:chOff x="3558095" y="3733800"/>
            <a:chExt cx="2283905" cy="1041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8095" y="3797300"/>
              <a:ext cx="1242505" cy="9271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0600" y="3733800"/>
              <a:ext cx="1041400" cy="104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0281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</a:t>
            </a:r>
            <a:r>
              <a:rPr lang="en-US" smtClean="0"/>
              <a:t>storage systems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Amazon</a:t>
            </a:r>
          </a:p>
          <a:p>
            <a:pPr lvl="1"/>
            <a:r>
              <a:rPr lang="en-US" dirty="0" err="1" smtClean="0"/>
              <a:t>DynamoDB</a:t>
            </a:r>
            <a:r>
              <a:rPr lang="en-US" dirty="0" smtClean="0"/>
              <a:t>: internal key value store used to power </a:t>
            </a:r>
            <a:r>
              <a:rPr lang="en-US" dirty="0" err="1" smtClean="0"/>
              <a:t>Amazon.com</a:t>
            </a:r>
            <a:r>
              <a:rPr lang="en-US" dirty="0" smtClean="0"/>
              <a:t> (shopping cart)</a:t>
            </a:r>
          </a:p>
          <a:p>
            <a:pPr lvl="1"/>
            <a:r>
              <a:rPr lang="en-US" dirty="0" smtClean="0"/>
              <a:t>Simple Storage System (S3)</a:t>
            </a:r>
          </a:p>
          <a:p>
            <a:pPr lvl="2"/>
            <a:endParaRPr lang="en-US" dirty="0" smtClean="0"/>
          </a:p>
          <a:p>
            <a:r>
              <a:rPr lang="en-US" b="1" dirty="0" err="1" smtClean="0"/>
              <a:t>BigTable</a:t>
            </a:r>
            <a:r>
              <a:rPr lang="en-US" b="1" dirty="0" smtClean="0"/>
              <a:t>/</a:t>
            </a:r>
            <a:r>
              <a:rPr lang="en-US" b="1" dirty="0" err="1" smtClean="0"/>
              <a:t>HBase</a:t>
            </a:r>
            <a:r>
              <a:rPr lang="en-US" b="1" dirty="0" smtClean="0"/>
              <a:t>/</a:t>
            </a:r>
            <a:r>
              <a:rPr lang="en-US" b="1" dirty="0" err="1" smtClean="0"/>
              <a:t>Hypertable</a:t>
            </a:r>
            <a:r>
              <a:rPr lang="en-US" b="1" dirty="0" smtClean="0"/>
              <a:t>: </a:t>
            </a:r>
            <a:r>
              <a:rPr lang="en-US" dirty="0" smtClean="0"/>
              <a:t>distributed, </a:t>
            </a:r>
            <a:r>
              <a:rPr lang="en-US" dirty="0"/>
              <a:t>scalable </a:t>
            </a:r>
            <a:r>
              <a:rPr lang="en-US" dirty="0" smtClean="0"/>
              <a:t>data storage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Cassandra</a:t>
            </a:r>
            <a:r>
              <a:rPr lang="en-US" dirty="0"/>
              <a:t>: “distributed data management system” (developed by Facebook</a:t>
            </a:r>
            <a:r>
              <a:rPr lang="en-US" dirty="0" smtClean="0"/>
              <a:t>)</a:t>
            </a:r>
          </a:p>
          <a:p>
            <a:pPr lvl="4"/>
            <a:endParaRPr lang="en-US" dirty="0"/>
          </a:p>
          <a:p>
            <a:r>
              <a:rPr lang="en-US" b="1" dirty="0" err="1" smtClean="0"/>
              <a:t>Memcached</a:t>
            </a:r>
            <a:r>
              <a:rPr lang="en-US" b="1" dirty="0"/>
              <a:t>:</a:t>
            </a:r>
            <a:r>
              <a:rPr lang="en-US" dirty="0"/>
              <a:t> in-memory key-value store for small chunks of arbitrary data (strings, objects) </a:t>
            </a:r>
          </a:p>
          <a:p>
            <a:pPr lvl="3"/>
            <a:endParaRPr lang="en-US" dirty="0" smtClean="0"/>
          </a:p>
          <a:p>
            <a:r>
              <a:rPr lang="en-US" b="1" dirty="0" err="1" smtClean="0"/>
              <a:t>eDonkey</a:t>
            </a:r>
            <a:r>
              <a:rPr lang="en-US" b="1" dirty="0" smtClean="0"/>
              <a:t>/</a:t>
            </a:r>
            <a:r>
              <a:rPr lang="en-US" b="1" dirty="0" err="1" smtClean="0"/>
              <a:t>eMule</a:t>
            </a:r>
            <a:r>
              <a:rPr lang="en-US" b="1" dirty="0" smtClean="0"/>
              <a:t>:</a:t>
            </a:r>
            <a:r>
              <a:rPr lang="en-US" dirty="0" smtClean="0"/>
              <a:t> peer-to-peer sharing system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4586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1524000"/>
          </a:xfrm>
        </p:spPr>
        <p:txBody>
          <a:bodyPr/>
          <a:lstStyle/>
          <a:p>
            <a:r>
              <a:rPr lang="en-US" dirty="0" smtClean="0"/>
              <a:t>Also called Distributed </a:t>
            </a:r>
            <a:r>
              <a:rPr lang="en-US" dirty="0"/>
              <a:t>H</a:t>
            </a:r>
            <a:r>
              <a:rPr lang="en-US" dirty="0" smtClean="0"/>
              <a:t>ash Tables (DHT)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Main </a:t>
            </a:r>
            <a:r>
              <a:rPr lang="en-US" dirty="0" smtClean="0"/>
              <a:t>idea: simplify storage interface (i.e. </a:t>
            </a:r>
            <a:r>
              <a:rPr lang="en-US" dirty="0"/>
              <a:t>p</a:t>
            </a:r>
            <a:r>
              <a:rPr lang="en-US" dirty="0" smtClean="0"/>
              <a:t>ut/get), then </a:t>
            </a:r>
            <a:r>
              <a:rPr lang="en-US" dirty="0" smtClean="0">
                <a:solidFill>
                  <a:srgbClr val="FF0000"/>
                </a:solidFill>
              </a:rPr>
              <a:t>partition</a:t>
            </a:r>
            <a:r>
              <a:rPr lang="en-US" dirty="0" smtClean="0"/>
              <a:t> </a:t>
            </a:r>
            <a:r>
              <a:rPr lang="en-US" dirty="0" smtClean="0"/>
              <a:t>set of key-values across many machines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98" name="Group 97"/>
          <p:cNvGrpSpPr/>
          <p:nvPr/>
        </p:nvGrpSpPr>
        <p:grpSpPr>
          <a:xfrm>
            <a:off x="6781800" y="2379821"/>
            <a:ext cx="533400" cy="1753394"/>
            <a:chOff x="7010400" y="1600200"/>
            <a:chExt cx="533400" cy="1753394"/>
          </a:xfrm>
        </p:grpSpPr>
        <p:sp>
          <p:nvSpPr>
            <p:cNvPr id="5" name="Rectangle 4"/>
            <p:cNvSpPr/>
            <p:nvPr/>
          </p:nvSpPr>
          <p:spPr bwMode="auto">
            <a:xfrm>
              <a:off x="7010400" y="1600200"/>
              <a:ext cx="533400" cy="17526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7" name="Straight Connector 6"/>
            <p:cNvCxnSpPr>
              <a:stCxn id="5" idx="0"/>
              <a:endCxn id="5" idx="2"/>
            </p:cNvCxnSpPr>
            <p:nvPr/>
          </p:nvCxnSpPr>
          <p:spPr bwMode="auto">
            <a:xfrm rot="16200000" flipH="1">
              <a:off x="6400800" y="2476500"/>
              <a:ext cx="17526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010400" y="1676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010400" y="1752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010400" y="1828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7010400" y="1905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7010400" y="1979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7010400" y="2057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7010400" y="2133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7010400" y="2209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7010400" y="2286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7010400" y="2360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7010400" y="2438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7010400" y="2514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010400" y="2590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7010400" y="2667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7010400" y="2741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7010400" y="2819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0400" y="2895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010400" y="2971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7010400" y="32750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742815"/>
            <a:ext cx="685800" cy="685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742815"/>
            <a:ext cx="685800" cy="685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742815"/>
            <a:ext cx="685800" cy="685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742021"/>
            <a:ext cx="685800" cy="685800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6248400" y="4437221"/>
            <a:ext cx="533400" cy="381794"/>
            <a:chOff x="6477000" y="3657600"/>
            <a:chExt cx="533400" cy="381794"/>
          </a:xfrm>
        </p:grpSpPr>
        <p:sp>
          <p:nvSpPr>
            <p:cNvPr id="78" name="Rectangle 77"/>
            <p:cNvSpPr/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79" name="Straight Connector 78"/>
            <p:cNvCxnSpPr>
              <a:stCxn id="78" idx="0"/>
              <a:endCxn id="78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1524000" y="4436427"/>
            <a:ext cx="533400" cy="381000"/>
            <a:chOff x="1752600" y="3656806"/>
            <a:chExt cx="533400" cy="381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2971800" y="4437221"/>
            <a:ext cx="533400" cy="381000"/>
            <a:chOff x="3200400" y="3657600"/>
            <a:chExt cx="533400" cy="38100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4267200" y="4437221"/>
            <a:ext cx="533400" cy="381794"/>
            <a:chOff x="4495800" y="3657600"/>
            <a:chExt cx="533400" cy="381794"/>
          </a:xfrm>
        </p:grpSpPr>
        <p:sp>
          <p:nvSpPr>
            <p:cNvPr id="72" name="Rectangle 71"/>
            <p:cNvSpPr/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73" name="Straight Connector 72"/>
            <p:cNvCxnSpPr>
              <a:stCxn id="72" idx="0"/>
              <a:endCxn id="72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8" name="Left Brace 87"/>
          <p:cNvSpPr/>
          <p:nvPr/>
        </p:nvSpPr>
        <p:spPr bwMode="auto">
          <a:xfrm>
            <a:off x="6629400" y="23798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e 88"/>
          <p:cNvSpPr/>
          <p:nvPr/>
        </p:nvSpPr>
        <p:spPr bwMode="auto">
          <a:xfrm>
            <a:off x="6629400" y="27608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e 89"/>
          <p:cNvSpPr/>
          <p:nvPr/>
        </p:nvSpPr>
        <p:spPr bwMode="auto">
          <a:xfrm>
            <a:off x="6629400" y="31418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 bwMode="auto">
          <a:xfrm>
            <a:off x="6629400" y="37514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688721" y="2133600"/>
            <a:ext cx="778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/>
                <a:cs typeface="Arial Narrow"/>
              </a:rPr>
              <a:t>key, value</a:t>
            </a:r>
          </a:p>
        </p:txBody>
      </p:sp>
      <p:sp>
        <p:nvSpPr>
          <p:cNvPr id="93" name="Freeform 92"/>
          <p:cNvSpPr/>
          <p:nvPr/>
        </p:nvSpPr>
        <p:spPr bwMode="auto">
          <a:xfrm>
            <a:off x="1816100" y="2595721"/>
            <a:ext cx="4762500" cy="1676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 bwMode="auto">
          <a:xfrm>
            <a:off x="3276600" y="2989421"/>
            <a:ext cx="3276600" cy="1295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 bwMode="auto">
          <a:xfrm>
            <a:off x="4572000" y="3370421"/>
            <a:ext cx="1981200" cy="914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 bwMode="auto">
          <a:xfrm>
            <a:off x="6477000" y="3980021"/>
            <a:ext cx="152400" cy="3048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486400" y="46658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16777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153400" cy="4495800"/>
          </a:xfrm>
        </p:spPr>
        <p:txBody>
          <a:bodyPr>
            <a:normAutofit/>
          </a:bodyPr>
          <a:lstStyle/>
          <a:p>
            <a:r>
              <a:rPr lang="en-US" b="1" dirty="0" smtClean="0"/>
              <a:t>Scalability: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to scale to thousands of machines </a:t>
            </a:r>
          </a:p>
          <a:p>
            <a:pPr lvl="1"/>
            <a:r>
              <a:rPr lang="en-US" dirty="0" smtClean="0"/>
              <a:t>Need to allow easy addition of new machines</a:t>
            </a:r>
          </a:p>
          <a:p>
            <a:r>
              <a:rPr lang="en-US" b="1" dirty="0"/>
              <a:t>Fault Tolerance: </a:t>
            </a:r>
            <a:r>
              <a:rPr lang="en-US" dirty="0"/>
              <a:t>handle machine failures without losing data  and without degradation in performance</a:t>
            </a:r>
          </a:p>
          <a:p>
            <a:r>
              <a:rPr lang="en-US" b="1" dirty="0" smtClean="0"/>
              <a:t>Consistency: </a:t>
            </a:r>
            <a:r>
              <a:rPr lang="en-US" dirty="0" smtClean="0"/>
              <a:t>maintain data consistency in face of node failures and message losses </a:t>
            </a:r>
          </a:p>
          <a:p>
            <a:r>
              <a:rPr lang="en-US" b="1" dirty="0" smtClean="0"/>
              <a:t>Heterogeneity</a:t>
            </a:r>
            <a:r>
              <a:rPr lang="en-US" dirty="0" smtClean="0"/>
              <a:t> (if deployed as peer-to-peer systems):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Latency: 1ms to 1000ms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Bandwidth: 32Kb/s to 100Mb/s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20788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20788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20788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219994"/>
            <a:ext cx="685800" cy="685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77000" y="915194"/>
            <a:ext cx="533400" cy="381794"/>
            <a:chOff x="6477000" y="3657600"/>
            <a:chExt cx="533400" cy="381794"/>
          </a:xfrm>
          <a:solidFill>
            <a:srgbClr val="FFFFAA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1752600" y="914400"/>
            <a:ext cx="533400" cy="381794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200400" y="915194"/>
            <a:ext cx="533400" cy="381794"/>
            <a:chOff x="3200400" y="3657600"/>
            <a:chExt cx="533400" cy="381794"/>
          </a:xfrm>
          <a:solidFill>
            <a:srgbClr val="FFFFAA"/>
          </a:solidFill>
        </p:grpSpPr>
        <p:sp>
          <p:nvSpPr>
            <p:cNvPr id="24" name="Rectangle 23"/>
            <p:cNvSpPr/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32766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4495800" y="915194"/>
            <a:ext cx="533400" cy="381794"/>
            <a:chOff x="4495800" y="3657600"/>
            <a:chExt cx="533400" cy="381794"/>
          </a:xfrm>
          <a:solidFill>
            <a:srgbClr val="FFFFAA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33" name="Straight Connector 32"/>
            <p:cNvCxnSpPr>
              <a:stCxn id="32" idx="0"/>
              <a:endCxn id="32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11437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276600" y="914400"/>
            <a:ext cx="762001" cy="762000"/>
            <a:chOff x="3505199" y="2971800"/>
            <a:chExt cx="762001" cy="762000"/>
          </a:xfrm>
        </p:grpSpPr>
        <p:cxnSp>
          <p:nvCxnSpPr>
            <p:cNvPr id="41" name="Straight Connector 40"/>
            <p:cNvCxnSpPr/>
            <p:nvPr/>
          </p:nvCxnSpPr>
          <p:spPr bwMode="auto">
            <a:xfrm>
              <a:off x="3505200" y="3048000"/>
              <a:ext cx="762000" cy="685800"/>
            </a:xfrm>
            <a:prstGeom prst="line">
              <a:avLst/>
            </a:prstGeom>
            <a:solidFill>
              <a:schemeClr val="bg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3467099" y="3009900"/>
              <a:ext cx="762000" cy="685800"/>
            </a:xfrm>
            <a:prstGeom prst="line">
              <a:avLst/>
            </a:prstGeom>
            <a:solidFill>
              <a:schemeClr val="bg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95486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458200" cy="5105400"/>
          </a:xfrm>
        </p:spPr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ut(key, value)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do you store a new (key, value) tuple?</a:t>
            </a:r>
            <a:endParaRPr lang="en-US" b="1" dirty="0" smtClean="0"/>
          </a:p>
          <a:p>
            <a:r>
              <a:rPr lang="en-US" b="1" dirty="0"/>
              <a:t>g</a:t>
            </a:r>
            <a:r>
              <a:rPr lang="en-US" b="1" dirty="0" smtClean="0"/>
              <a:t>et(key)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is the value associated with a given “key” stored?</a:t>
            </a:r>
          </a:p>
          <a:p>
            <a:endParaRPr lang="en-US" dirty="0"/>
          </a:p>
          <a:p>
            <a:r>
              <a:rPr lang="en-US" dirty="0" smtClean="0"/>
              <a:t>And, do the above while providing 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/>
              <a:t>Fault Tolerance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06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C8D2-E4C5-1147-8FE5-EABCBF35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solve the “where?”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50A7-9C1F-0647-841E-46951DBF1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Hashing to map key space </a:t>
            </a:r>
            <a:r>
              <a:rPr lang="en-US" dirty="0" smtClean="0">
                <a:sym typeface="Symbol" panose="05050102010706020507" pitchFamily="18" charset="2"/>
              </a:rPr>
              <a:t> location</a:t>
            </a:r>
            <a:endParaRPr lang="en-US" dirty="0" smtClean="0"/>
          </a:p>
          <a:p>
            <a:pPr lvl="1"/>
            <a:r>
              <a:rPr lang="en-US" dirty="0" smtClean="0"/>
              <a:t>But what if you don’t know who are all the nodes that are participating?</a:t>
            </a:r>
          </a:p>
          <a:p>
            <a:pPr lvl="1"/>
            <a:r>
              <a:rPr lang="en-US" dirty="0" smtClean="0"/>
              <a:t>Perhaps they come and go …</a:t>
            </a:r>
          </a:p>
          <a:p>
            <a:pPr lvl="1"/>
            <a:r>
              <a:rPr lang="en-US" dirty="0" smtClean="0"/>
              <a:t>What if some keys are really popular?</a:t>
            </a:r>
          </a:p>
          <a:p>
            <a:r>
              <a:rPr lang="en-US" dirty="0" smtClean="0"/>
              <a:t>Lookup</a:t>
            </a:r>
          </a:p>
          <a:p>
            <a:pPr lvl="1"/>
            <a:r>
              <a:rPr lang="en-US" dirty="0" smtClean="0"/>
              <a:t>Hmm, won’t this be a bottleneck and single point of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13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Directory Architecture (put)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924800" cy="17256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Have a node maintain the mapping between </a:t>
            </a:r>
            <a:r>
              <a:rPr lang="en-US" b="1" dirty="0"/>
              <a:t>keys</a:t>
            </a:r>
            <a:r>
              <a:rPr lang="en-US" dirty="0"/>
              <a:t> and the </a:t>
            </a:r>
            <a:r>
              <a:rPr lang="en-US" b="1" dirty="0"/>
              <a:t>machines (nodes) </a:t>
            </a:r>
            <a:r>
              <a:rPr lang="en-US" dirty="0"/>
              <a:t>that store the </a:t>
            </a:r>
            <a:r>
              <a:rPr lang="en-US" b="1" dirty="0"/>
              <a:t>values</a:t>
            </a:r>
            <a:r>
              <a:rPr lang="en-US" dirty="0"/>
              <a:t> associated with the</a:t>
            </a:r>
            <a:r>
              <a:rPr lang="en-US" b="1" dirty="0"/>
              <a:t> keys</a:t>
            </a:r>
          </a:p>
          <a:p>
            <a:pPr>
              <a:lnSpc>
                <a:spcPct val="100000"/>
              </a:lnSpc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980357" cy="338554"/>
            <a:chOff x="5486400" y="3048000"/>
            <a:chExt cx="980357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5500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667000"/>
            <a:ext cx="3581400" cy="338554"/>
            <a:chOff x="1292462" y="2667000"/>
            <a:chExt cx="358140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378741" y="3025308"/>
            <a:ext cx="764759" cy="1450738"/>
            <a:chOff x="4378741" y="3025308"/>
            <a:chExt cx="764759" cy="1450738"/>
          </a:xfrm>
        </p:grpSpPr>
        <p:cxnSp>
          <p:nvCxnSpPr>
            <p:cNvPr id="99" name="Straight Arrow Connector 98"/>
            <p:cNvCxnSpPr>
              <a:stCxn id="44" idx="2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7781587">
              <a:off x="3822649" y="35814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006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Directory Architecture (get)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980357" cy="338554"/>
            <a:chOff x="5486400" y="3048000"/>
            <a:chExt cx="980357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2475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847760" y="2667000"/>
            <a:ext cx="3029040" cy="338554"/>
            <a:chOff x="1847760" y="2667000"/>
            <a:chExt cx="302904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847760" y="2667000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343400" y="3264857"/>
            <a:ext cx="574761" cy="1078543"/>
            <a:chOff x="4568739" y="3264857"/>
            <a:chExt cx="574761" cy="1078543"/>
          </a:xfrm>
        </p:grpSpPr>
        <p:cxnSp>
          <p:nvCxnSpPr>
            <p:cNvPr id="99" name="Straight Arrow Connector 98"/>
            <p:cNvCxnSpPr>
              <a:stCxn id="44" idx="2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7781587">
              <a:off x="4252196" y="3581400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14800" y="3440743"/>
            <a:ext cx="519200" cy="914400"/>
            <a:chOff x="4624300" y="3429000"/>
            <a:chExt cx="519200" cy="914400"/>
          </a:xfrm>
        </p:grpSpPr>
        <p:cxnSp>
          <p:nvCxnSpPr>
            <p:cNvPr id="118" name="Straight Arrow Connector 117"/>
            <p:cNvCxnSpPr/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 rot="17781587">
              <a:off x="4518702" y="3688525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193450" y="2938046"/>
            <a:ext cx="2664390" cy="338554"/>
            <a:chOff x="2212410" y="2667000"/>
            <a:chExt cx="2664390" cy="338554"/>
          </a:xfrm>
        </p:grpSpPr>
        <p:sp>
          <p:nvSpPr>
            <p:cNvPr id="123" name="TextBox 122"/>
            <p:cNvSpPr txBox="1"/>
            <p:nvPr/>
          </p:nvSpPr>
          <p:spPr>
            <a:xfrm>
              <a:off x="2212410" y="2667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V14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98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924800" cy="17256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Have a node maintain the mapping between </a:t>
            </a:r>
            <a:r>
              <a:rPr lang="en-US" b="1" dirty="0"/>
              <a:t>keys</a:t>
            </a:r>
            <a:r>
              <a:rPr lang="en-US" dirty="0"/>
              <a:t> and the </a:t>
            </a:r>
            <a:r>
              <a:rPr lang="en-US" b="1" dirty="0"/>
              <a:t>machines (nodes) </a:t>
            </a:r>
            <a:r>
              <a:rPr lang="en-US" dirty="0"/>
              <a:t>that store the </a:t>
            </a:r>
            <a:r>
              <a:rPr lang="en-US" b="1" dirty="0"/>
              <a:t>values</a:t>
            </a:r>
            <a:r>
              <a:rPr lang="en-US" dirty="0"/>
              <a:t> associated with the</a:t>
            </a:r>
            <a:r>
              <a:rPr lang="en-US" b="1" dirty="0"/>
              <a:t> keys</a:t>
            </a:r>
          </a:p>
          <a:p>
            <a:pPr>
              <a:lnSpc>
                <a:spcPct val="10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5404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Directory Architecture (put)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Having the master relay the requests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recursive query</a:t>
            </a:r>
          </a:p>
          <a:p>
            <a:r>
              <a:rPr lang="en-US" dirty="0" smtClean="0">
                <a:sym typeface="Wingdings"/>
              </a:rPr>
              <a:t>Another method: </a:t>
            </a:r>
            <a:r>
              <a:rPr lang="en-US" b="1" dirty="0" smtClean="0">
                <a:sym typeface="Wingdings"/>
              </a:rPr>
              <a:t>iterative query </a:t>
            </a:r>
            <a:r>
              <a:rPr lang="en-US" dirty="0" smtClean="0">
                <a:sym typeface="Wingdings"/>
              </a:rPr>
              <a:t>(this slide)</a:t>
            </a:r>
          </a:p>
          <a:p>
            <a:pPr lvl="1"/>
            <a:r>
              <a:rPr lang="en-US" dirty="0" smtClean="0">
                <a:sym typeface="Wingdings"/>
              </a:rPr>
              <a:t>Return node to requester and let requester contact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980357" cy="338554"/>
            <a:chOff x="5486400" y="3048000"/>
            <a:chExt cx="980357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59292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38554"/>
            <a:chOff x="1292462" y="2667000"/>
            <a:chExt cx="358140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529368">
              <a:off x="2989139" y="3556763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296243" y="2861846"/>
            <a:ext cx="2504357" cy="338554"/>
            <a:chOff x="2293305" y="2667000"/>
            <a:chExt cx="2504357" cy="338554"/>
          </a:xfrm>
        </p:grpSpPr>
        <p:sp>
          <p:nvSpPr>
            <p:cNvPr id="97" name="TextBox 96"/>
            <p:cNvSpPr txBox="1"/>
            <p:nvPr/>
          </p:nvSpPr>
          <p:spPr>
            <a:xfrm>
              <a:off x="2293305" y="2667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N3</a:t>
              </a:r>
            </a:p>
          </p:txBody>
        </p:sp>
        <p:cxnSp>
          <p:nvCxnSpPr>
            <p:cNvPr id="98" name="Straight Arrow Connector 97"/>
            <p:cNvCxnSpPr>
              <a:stCxn id="97" idx="3"/>
              <a:endCxn id="44" idx="1"/>
            </p:cNvCxnSpPr>
            <p:nvPr/>
          </p:nvCxnSpPr>
          <p:spPr bwMode="auto">
            <a:xfrm>
              <a:off x="2740262" y="2836277"/>
              <a:ext cx="2057400" cy="5497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004971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Recall: TCP Congestion Avoidance</a:t>
            </a:r>
            <a:endParaRPr lang="en-US" altLang="ko-KR" dirty="0"/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Congestion Avoidance algorithm:</a:t>
            </a:r>
          </a:p>
          <a:p>
            <a:pPr lvl="1"/>
            <a:r>
              <a:rPr lang="en-US" altLang="ko-KR" dirty="0" smtClean="0"/>
              <a:t>Pick amount of outstanding data to avoid overloading network while still maximizing pipelining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Assumption: most data loss caused by overloading!</a:t>
            </a:r>
          </a:p>
          <a:p>
            <a:r>
              <a:rPr lang="en-US" altLang="ko-KR" dirty="0" smtClean="0"/>
              <a:t>How does the sender’s window size get chosen?</a:t>
            </a:r>
          </a:p>
          <a:p>
            <a:pPr lvl="1"/>
            <a:r>
              <a:rPr lang="en-US" altLang="ko-KR" dirty="0" smtClean="0"/>
              <a:t>Must be less than receiver’s advertised buffer size</a:t>
            </a:r>
          </a:p>
          <a:p>
            <a:pPr lvl="1"/>
            <a:r>
              <a:rPr lang="en-US" altLang="ko-KR" dirty="0" smtClean="0"/>
              <a:t>Try to match the rate of sending packets with the rate that the slowest link can accommodate</a:t>
            </a:r>
          </a:p>
          <a:p>
            <a:pPr lvl="1"/>
            <a:r>
              <a:rPr lang="en-US" altLang="ko-KR" dirty="0" smtClean="0"/>
              <a:t>Sender uses an adaptive algorithm to decide window size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Goal: fill network between sender and receiver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Basic technique: slowly increase size of window until acknowledgements start being </a:t>
            </a:r>
            <a:r>
              <a:rPr lang="en-US" altLang="ko-KR" dirty="0" smtClean="0">
                <a:solidFill>
                  <a:srgbClr val="FF0000"/>
                </a:solidFill>
              </a:rPr>
              <a:t>delayed/lost</a:t>
            </a:r>
          </a:p>
          <a:p>
            <a:pPr lvl="1"/>
            <a:r>
              <a:rPr lang="en-US" altLang="ko-KR" dirty="0" smtClean="0">
                <a:sym typeface="Symbol" panose="05050102010706020507" pitchFamily="18" charset="2"/>
              </a:rPr>
              <a:t>So, how much data do we want in the network baring congestion?</a:t>
            </a:r>
          </a:p>
          <a:p>
            <a:pPr lvl="2"/>
            <a:r>
              <a:rPr lang="en-US" altLang="ko-KR" dirty="0" smtClean="0">
                <a:sym typeface="Symbol" panose="05050102010706020507" pitchFamily="18" charset="2"/>
              </a:rPr>
              <a:t>Round-trip latency × bandwidth of slowest link</a:t>
            </a:r>
          </a:p>
          <a:p>
            <a:pPr lvl="2"/>
            <a:r>
              <a:rPr lang="en-US" altLang="ko-KR" dirty="0" err="1" smtClean="0">
                <a:sym typeface="Symbol" panose="05050102010706020507" pitchFamily="18" charset="2"/>
              </a:rPr>
              <a:t>Ack</a:t>
            </a:r>
            <a:r>
              <a:rPr lang="en-US" altLang="ko-KR" dirty="0" smtClean="0">
                <a:sym typeface="Symbol" panose="05050102010706020507" pitchFamily="18" charset="2"/>
              </a:rPr>
              <a:t> arrives just as we are about to send next packet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r>
              <a:rPr lang="en-US" altLang="ko-KR" dirty="0" smtClean="0">
                <a:sym typeface="Symbol" panose="05050102010706020507" pitchFamily="18" charset="2"/>
              </a:rPr>
              <a:t>TCP solution: “slow start” (start sending slowly)</a:t>
            </a:r>
          </a:p>
          <a:p>
            <a:pPr lvl="1"/>
            <a:r>
              <a:rPr lang="en-US" altLang="ko-KR" dirty="0" smtClean="0">
                <a:sym typeface="Symbol" panose="05050102010706020507" pitchFamily="18" charset="2"/>
              </a:rPr>
              <a:t>If no timeout, slowly increase window size (throughput) by 1 for each ACK received </a:t>
            </a:r>
          </a:p>
          <a:p>
            <a:pPr lvl="1"/>
            <a:r>
              <a:rPr lang="en-US" altLang="ko-KR" dirty="0" smtClean="0">
                <a:sym typeface="Symbol" panose="05050102010706020507" pitchFamily="18" charset="2"/>
              </a:rPr>
              <a:t>Timeout  congestion, so cut window size in half</a:t>
            </a:r>
          </a:p>
          <a:p>
            <a:pPr lvl="1"/>
            <a:r>
              <a:rPr lang="en-US" altLang="ko-KR" dirty="0" smtClean="0"/>
              <a:t>“Additive Increase, Multiplicative Decrease”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5796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8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Directory Architecture (get)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980357" cy="338554"/>
            <a:chOff x="5486400" y="3048000"/>
            <a:chExt cx="980357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2475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847760" y="2514600"/>
            <a:ext cx="3029040" cy="338554"/>
            <a:chOff x="1847760" y="2667000"/>
            <a:chExt cx="302904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847760" y="2667000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895600" y="3276600"/>
            <a:ext cx="1981200" cy="1066800"/>
            <a:chOff x="2743200" y="3276600"/>
            <a:chExt cx="1981200" cy="10668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743200" y="3276600"/>
              <a:ext cx="1981200" cy="1066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883155">
              <a:off x="3293674" y="3466447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193450" y="3090446"/>
            <a:ext cx="2264250" cy="1264697"/>
            <a:chOff x="2002950" y="3078703"/>
            <a:chExt cx="2264250" cy="1264697"/>
          </a:xfrm>
        </p:grpSpPr>
        <p:cxnSp>
          <p:nvCxnSpPr>
            <p:cNvPr id="118" name="Straight Arrow Connector 117"/>
            <p:cNvCxnSpPr/>
            <p:nvPr/>
          </p:nvCxnSpPr>
          <p:spPr bwMode="auto">
            <a:xfrm>
              <a:off x="2552700" y="3417257"/>
              <a:ext cx="1714500" cy="92614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2002950" y="3078703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296243" y="2785646"/>
            <a:ext cx="2561597" cy="338554"/>
            <a:chOff x="2315203" y="2667000"/>
            <a:chExt cx="2561597" cy="338554"/>
          </a:xfrm>
        </p:grpSpPr>
        <p:sp>
          <p:nvSpPr>
            <p:cNvPr id="123" name="TextBox 122"/>
            <p:cNvSpPr txBox="1"/>
            <p:nvPr/>
          </p:nvSpPr>
          <p:spPr>
            <a:xfrm>
              <a:off x="2315203" y="2667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N3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96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Having the master relay the requests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recursive query</a:t>
            </a:r>
          </a:p>
          <a:p>
            <a:r>
              <a:rPr lang="en-US" dirty="0" smtClean="0">
                <a:sym typeface="Wingdings"/>
              </a:rPr>
              <a:t>Another method: </a:t>
            </a:r>
            <a:r>
              <a:rPr lang="en-US" b="1" dirty="0" smtClean="0">
                <a:sym typeface="Wingdings"/>
              </a:rPr>
              <a:t>iterative query </a:t>
            </a:r>
            <a:r>
              <a:rPr lang="en-US" dirty="0" smtClean="0">
                <a:sym typeface="Wingdings"/>
              </a:rPr>
              <a:t>(this slide)</a:t>
            </a:r>
          </a:p>
          <a:p>
            <a:pPr lvl="1"/>
            <a:r>
              <a:rPr lang="en-US" dirty="0" smtClean="0">
                <a:sym typeface="Wingdings"/>
              </a:rPr>
              <a:t>Return node to requester and let requester contact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4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vs. Recursive Query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531241" y="790020"/>
            <a:ext cx="3594868" cy="2486580"/>
            <a:chOff x="1219200" y="2209800"/>
            <a:chExt cx="6330094" cy="41571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5334000"/>
              <a:ext cx="685800" cy="685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5334000"/>
              <a:ext cx="685800" cy="685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5334000"/>
              <a:ext cx="685800" cy="685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5333206"/>
              <a:ext cx="685800" cy="6858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9" name="Rectangle 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0" name="Straight Connector 9"/>
              <p:cNvCxnSpPr>
                <a:stCxn id="9" idx="0"/>
                <a:endCxn id="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6" name="TextBox 15"/>
            <p:cNvSpPr txBox="1"/>
            <p:nvPr/>
          </p:nvSpPr>
          <p:spPr>
            <a:xfrm>
              <a:off x="5714999" y="5257005"/>
              <a:ext cx="550987" cy="45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/>
                  <a:cs typeface="Helvetica"/>
                </a:rPr>
                <a:t>…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2743200"/>
              <a:ext cx="685800" cy="68580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27" name="Rectangle 26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28" name="Straight Connector 27"/>
              <p:cNvCxnSpPr>
                <a:stCxn id="27" idx="0"/>
                <a:endCxn id="27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34" name="Group 33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5" name="Rectangle 34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36" name="Straight Connector 35"/>
              <p:cNvCxnSpPr>
                <a:stCxn id="35" idx="0"/>
                <a:endCxn id="35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42" name="TextBox 41"/>
            <p:cNvSpPr txBox="1"/>
            <p:nvPr/>
          </p:nvSpPr>
          <p:spPr>
            <a:xfrm>
              <a:off x="2024270" y="5955267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>
                  <a:latin typeface="Helvetica"/>
                  <a:cs typeface="Helvetica"/>
                </a:rPr>
                <a:t>N1</a:t>
              </a:r>
              <a:endParaRPr lang="en-US" sz="1000" b="0" baseline="-25000" dirty="0">
                <a:latin typeface="Helvetica"/>
                <a:cs typeface="Helvetic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81400" y="5943600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>
                  <a:latin typeface="Helvetica"/>
                  <a:cs typeface="Helvetica"/>
                </a:rPr>
                <a:t>N2</a:t>
              </a:r>
              <a:endParaRPr lang="en-US" sz="1000" b="0" baseline="-25000" dirty="0">
                <a:latin typeface="Helvetica"/>
                <a:cs typeface="Helvetic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04871" y="5943600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>
                  <a:latin typeface="Helvetica"/>
                  <a:cs typeface="Helvetica"/>
                </a:rPr>
                <a:t>N3</a:t>
              </a:r>
              <a:endParaRPr lang="en-US" sz="1000" b="0" baseline="-25000" dirty="0">
                <a:latin typeface="Helvetica"/>
                <a:cs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09871" y="5943600"/>
              <a:ext cx="739423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>
                  <a:latin typeface="Helvetica"/>
                  <a:cs typeface="Helvetica"/>
                </a:rPr>
                <a:t>N50</a:t>
              </a:r>
              <a:endParaRPr lang="en-US" sz="1000" b="0" baseline="-25000" dirty="0">
                <a:latin typeface="Helvetica"/>
                <a:cs typeface="Helvetica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010439" y="4710228"/>
              <a:ext cx="1276416" cy="472635"/>
              <a:chOff x="4010439" y="4710228"/>
              <a:chExt cx="1276416" cy="472635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010439" y="4724382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559892" y="4710228"/>
                <a:ext cx="726963" cy="458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54" name="Rectangle 53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55" name="Straight Connector 54"/>
              <p:cNvCxnSpPr>
                <a:stCxn id="54" idx="0"/>
                <a:endCxn id="54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5456581" y="2824825"/>
              <a:ext cx="1177056" cy="458483"/>
              <a:chOff x="5456581" y="2977225"/>
              <a:chExt cx="1177056" cy="458483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5456581" y="2977225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019803" y="2977226"/>
                <a:ext cx="613834" cy="458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latin typeface="Helvetica"/>
                    <a:cs typeface="Helvetica"/>
                  </a:rPr>
                  <a:t>N3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4672475" y="2209800"/>
              <a:ext cx="1981401" cy="45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>
                  <a:latin typeface="Helvetica"/>
                  <a:cs typeface="Helvetica"/>
                </a:rPr>
                <a:t>Master/Directory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847760" y="2667000"/>
              <a:ext cx="3029040" cy="458481"/>
              <a:chOff x="1847760" y="2667000"/>
              <a:chExt cx="3029040" cy="458481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847760" y="2667000"/>
                <a:ext cx="119127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72" name="Group 71"/>
            <p:cNvGrpSpPr/>
            <p:nvPr/>
          </p:nvGrpSpPr>
          <p:grpSpPr>
            <a:xfrm>
              <a:off x="4295895" y="3120809"/>
              <a:ext cx="622266" cy="1259735"/>
              <a:chOff x="4521234" y="3120809"/>
              <a:chExt cx="622266" cy="1259735"/>
            </a:xfrm>
          </p:grpSpPr>
          <p:cxnSp>
            <p:nvCxnSpPr>
              <p:cNvPr id="73" name="Straight Arrow Connector 72"/>
              <p:cNvCxnSpPr>
                <a:stCxn id="17" idx="2"/>
              </p:cNvCxnSpPr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4" name="TextBox 73"/>
              <p:cNvSpPr txBox="1"/>
              <p:nvPr/>
            </p:nvSpPr>
            <p:spPr>
              <a:xfrm rot="17781587">
                <a:off x="4108148" y="3533895"/>
                <a:ext cx="1259735" cy="43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767295" y="3440743"/>
              <a:ext cx="566705" cy="914400"/>
              <a:chOff x="4576795" y="3429000"/>
              <a:chExt cx="566705" cy="914400"/>
            </a:xfrm>
          </p:grpSpPr>
          <p:cxnSp>
            <p:nvCxnSpPr>
              <p:cNvPr id="76" name="Straight Arrow Connector 75"/>
              <p:cNvCxnSpPr/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 rot="17781587">
                <a:off x="4409206" y="3641020"/>
                <a:ext cx="768742" cy="43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193450" y="2938046"/>
              <a:ext cx="2664390" cy="458481"/>
              <a:chOff x="2212410" y="2667000"/>
              <a:chExt cx="2664390" cy="458481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212410" y="2667000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</p:grpSp>
      </p:grpSp>
      <p:grpSp>
        <p:nvGrpSpPr>
          <p:cNvPr id="82" name="Group 81"/>
          <p:cNvGrpSpPr/>
          <p:nvPr/>
        </p:nvGrpSpPr>
        <p:grpSpPr>
          <a:xfrm>
            <a:off x="4950841" y="762000"/>
            <a:ext cx="3387806" cy="2555637"/>
            <a:chOff x="1219200" y="2209800"/>
            <a:chExt cx="6381681" cy="4188668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5334000"/>
              <a:ext cx="685800" cy="6858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5334000"/>
              <a:ext cx="685800" cy="6858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5334000"/>
              <a:ext cx="685800" cy="685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5333206"/>
              <a:ext cx="685800" cy="685800"/>
            </a:xfrm>
            <a:prstGeom prst="rect">
              <a:avLst/>
            </a:prstGeom>
          </p:spPr>
        </p:pic>
        <p:grpSp>
          <p:nvGrpSpPr>
            <p:cNvPr id="87" name="Group 86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53" name="Rectangle 15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54" name="Straight Connector 153"/>
              <p:cNvCxnSpPr>
                <a:stCxn id="153" idx="0"/>
                <a:endCxn id="15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88" name="TextBox 87"/>
            <p:cNvSpPr txBox="1"/>
            <p:nvPr/>
          </p:nvSpPr>
          <p:spPr>
            <a:xfrm>
              <a:off x="5715000" y="5257006"/>
              <a:ext cx="58942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/>
                  <a:cs typeface="Helvetica"/>
                </a:rPr>
                <a:t>…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2743200"/>
              <a:ext cx="685800" cy="685800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46" name="Rectangle 145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47" name="Straight Connector 146"/>
              <p:cNvCxnSpPr>
                <a:stCxn id="146" idx="0"/>
                <a:endCxn id="146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1" name="Group 90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9" name="Rectangle 1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40" name="Straight Connector 139"/>
              <p:cNvCxnSpPr>
                <a:stCxn id="139" idx="0"/>
                <a:endCxn id="1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2" name="Group 91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2" name="Rectangle 131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33" name="Straight Connector 132"/>
              <p:cNvCxnSpPr>
                <a:stCxn id="132" idx="0"/>
                <a:endCxn id="132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93" name="TextBox 92"/>
            <p:cNvSpPr txBox="1"/>
            <p:nvPr/>
          </p:nvSpPr>
          <p:spPr>
            <a:xfrm>
              <a:off x="2080437" y="5955270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>
                  <a:latin typeface="Helvetica"/>
                  <a:cs typeface="Helvetica"/>
                </a:rPr>
                <a:t>N1</a:t>
              </a:r>
              <a:endParaRPr lang="en-US" sz="1000" b="0" baseline="-25000" dirty="0">
                <a:latin typeface="Helvetica"/>
                <a:cs typeface="Helvetic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1399" y="5943601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>
                  <a:latin typeface="Helvetica"/>
                  <a:cs typeface="Helvetica"/>
                </a:rPr>
                <a:t>N2</a:t>
              </a:r>
              <a:endParaRPr lang="en-US" sz="1000" b="0" baseline="-25000" dirty="0">
                <a:latin typeface="Helvetica"/>
                <a:cs typeface="Helvetic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04872" y="5943601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>
                  <a:latin typeface="Helvetica"/>
                  <a:cs typeface="Helvetica"/>
                </a:rPr>
                <a:t>N3</a:t>
              </a:r>
              <a:endParaRPr lang="en-US" sz="1000" b="0" baseline="-25000" dirty="0">
                <a:latin typeface="Helvetica"/>
                <a:cs typeface="Helvetic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809871" y="5943601"/>
              <a:ext cx="791010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>
                  <a:latin typeface="Helvetica"/>
                  <a:cs typeface="Helvetica"/>
                </a:rPr>
                <a:t>N50</a:t>
              </a:r>
              <a:endParaRPr lang="en-US" sz="1000" b="0" baseline="-25000" dirty="0">
                <a:latin typeface="Helvetica"/>
                <a:cs typeface="Helvetica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987210" y="4705886"/>
              <a:ext cx="1343082" cy="458436"/>
              <a:chOff x="3987210" y="4705886"/>
              <a:chExt cx="1343082" cy="458436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3987210" y="4721127"/>
                <a:ext cx="777681" cy="443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552611" y="4705886"/>
                <a:ext cx="77768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123" name="Rectangle 12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24" name="Straight Connector 123"/>
              <p:cNvCxnSpPr>
                <a:stCxn id="123" idx="0"/>
                <a:endCxn id="12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05" name="Group 104"/>
            <p:cNvGrpSpPr/>
            <p:nvPr/>
          </p:nvGrpSpPr>
          <p:grpSpPr>
            <a:xfrm>
              <a:off x="5422604" y="2804160"/>
              <a:ext cx="1253859" cy="472440"/>
              <a:chOff x="5422604" y="2956560"/>
              <a:chExt cx="1253859" cy="472440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5422604" y="2985803"/>
                <a:ext cx="777683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6019802" y="2956560"/>
                <a:ext cx="65666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latin typeface="Helvetica"/>
                    <a:cs typeface="Helvetica"/>
                  </a:rPr>
                  <a:t>N3</a:t>
                </a: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4672475" y="2209800"/>
              <a:ext cx="211963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>
                  <a:latin typeface="Helvetica"/>
                  <a:cs typeface="Helvetica"/>
                </a:rPr>
                <a:t>Master/Directory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847760" y="2514600"/>
              <a:ext cx="3029040" cy="443197"/>
              <a:chOff x="1847760" y="2667000"/>
              <a:chExt cx="3029040" cy="44319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1847760" y="2667000"/>
                <a:ext cx="1274384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10" name="Group 109"/>
            <p:cNvGrpSpPr/>
            <p:nvPr/>
          </p:nvGrpSpPr>
          <p:grpSpPr>
            <a:xfrm>
              <a:off x="2895600" y="3276600"/>
              <a:ext cx="1981200" cy="1066800"/>
              <a:chOff x="2743200" y="3276600"/>
              <a:chExt cx="1981200" cy="1066800"/>
            </a:xfrm>
          </p:grpSpPr>
          <p:cxnSp>
            <p:nvCxnSpPr>
              <p:cNvPr id="117" name="Straight Arrow Connector 116"/>
              <p:cNvCxnSpPr/>
              <p:nvPr/>
            </p:nvCxnSpPr>
            <p:spPr bwMode="auto">
              <a:xfrm>
                <a:off x="2743200" y="3276600"/>
                <a:ext cx="1981200" cy="10668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8" name="TextBox 117"/>
              <p:cNvSpPr txBox="1"/>
              <p:nvPr/>
            </p:nvSpPr>
            <p:spPr>
              <a:xfrm rot="1883155">
                <a:off x="3142302" y="3414127"/>
                <a:ext cx="1274384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193450" y="3090446"/>
              <a:ext cx="2264250" cy="1264697"/>
              <a:chOff x="2002950" y="3078703"/>
              <a:chExt cx="2264250" cy="1264697"/>
            </a:xfrm>
          </p:grpSpPr>
          <p:cxnSp>
            <p:nvCxnSpPr>
              <p:cNvPr id="115" name="Straight Arrow Connector 114"/>
              <p:cNvCxnSpPr/>
              <p:nvPr/>
            </p:nvCxnSpPr>
            <p:spPr bwMode="auto">
              <a:xfrm>
                <a:off x="2552700" y="3417257"/>
                <a:ext cx="1714500" cy="92614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116" name="TextBox 115"/>
              <p:cNvSpPr txBox="1"/>
              <p:nvPr/>
            </p:nvSpPr>
            <p:spPr>
              <a:xfrm>
                <a:off x="2002950" y="3078703"/>
                <a:ext cx="777681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296243" y="2785646"/>
              <a:ext cx="2561597" cy="443197"/>
              <a:chOff x="2315203" y="2667000"/>
              <a:chExt cx="2561597" cy="443197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2315203" y="2667000"/>
                <a:ext cx="65666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0000FF"/>
                    </a:solidFill>
                    <a:latin typeface="Helvetica"/>
                    <a:cs typeface="Helvetica"/>
                  </a:rPr>
                  <a:t>N3</a:t>
                </a:r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</p:grpSp>
      </p:grpSp>
      <p:sp>
        <p:nvSpPr>
          <p:cNvPr id="160" name="TextBox 159"/>
          <p:cNvSpPr txBox="1"/>
          <p:nvPr/>
        </p:nvSpPr>
        <p:spPr>
          <a:xfrm>
            <a:off x="531241" y="3390780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Recursive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950841" y="3486090"/>
            <a:ext cx="109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Iterative</a:t>
            </a:r>
          </a:p>
        </p:txBody>
      </p:sp>
      <p:sp>
        <p:nvSpPr>
          <p:cNvPr id="163" name="Content Placeholder 4">
            <a:extLst>
              <a:ext uri="{FF2B5EF4-FFF2-40B4-BE49-F238E27FC236}">
                <a16:creationId xmlns:a16="http://schemas.microsoft.com/office/drawing/2014/main" id="{10F4B568-19D8-4C41-A462-308BC69A0772}"/>
              </a:ext>
            </a:extLst>
          </p:cNvPr>
          <p:cNvSpPr txBox="1">
            <a:spLocks/>
          </p:cNvSpPr>
          <p:nvPr/>
        </p:nvSpPr>
        <p:spPr>
          <a:xfrm>
            <a:off x="628650" y="3886200"/>
            <a:ext cx="3868340" cy="2160588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System Font Regular"/>
              <a:buChar char="+"/>
            </a:pPr>
            <a:r>
              <a:rPr lang="en-US" sz="1800" kern="0" dirty="0" smtClean="0"/>
              <a:t>Faster, as directory server is typically close to storage nodes</a:t>
            </a:r>
          </a:p>
          <a:p>
            <a:pPr>
              <a:buFont typeface="System Font Regular"/>
              <a:buChar char="+"/>
            </a:pPr>
            <a:r>
              <a:rPr lang="en-US" sz="1800" kern="0" dirty="0" smtClean="0"/>
              <a:t>Easier for consistency: directory can enforce an order for all puts and gets</a:t>
            </a:r>
          </a:p>
          <a:p>
            <a:pPr>
              <a:buFont typeface="System Font Regular"/>
              <a:buChar char="-"/>
            </a:pPr>
            <a:r>
              <a:rPr lang="en-US" sz="1800" kern="0" dirty="0" smtClean="0"/>
              <a:t>Directory is a performance bottleneck</a:t>
            </a:r>
            <a:endParaRPr lang="en-US" sz="1800" kern="0" dirty="0"/>
          </a:p>
        </p:txBody>
      </p:sp>
      <p:sp>
        <p:nvSpPr>
          <p:cNvPr id="165" name="Content Placeholder 6">
            <a:extLst>
              <a:ext uri="{FF2B5EF4-FFF2-40B4-BE49-F238E27FC236}">
                <a16:creationId xmlns:a16="http://schemas.microsoft.com/office/drawing/2014/main" id="{83E9E095-596D-7347-9337-B59B819E0A95}"/>
              </a:ext>
            </a:extLst>
          </p:cNvPr>
          <p:cNvSpPr txBox="1">
            <a:spLocks/>
          </p:cNvSpPr>
          <p:nvPr/>
        </p:nvSpPr>
        <p:spPr>
          <a:xfrm>
            <a:off x="4627958" y="3886200"/>
            <a:ext cx="3887391" cy="2312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System Font Regular"/>
              <a:buChar char="+"/>
            </a:pPr>
            <a:r>
              <a:rPr lang="en-US" sz="1800" kern="0" dirty="0" smtClean="0"/>
              <a:t>More scalable, clients do more work</a:t>
            </a:r>
          </a:p>
          <a:p>
            <a:pPr>
              <a:buFont typeface="System Font Regular"/>
              <a:buChar char="-"/>
            </a:pPr>
            <a:r>
              <a:rPr lang="en-US" sz="1800" kern="0" dirty="0" smtClean="0"/>
              <a:t>Harder to enforce consistency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160162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3398-46DD-E94A-80D3-EAAB2110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533400"/>
          </a:xfrm>
        </p:spPr>
        <p:txBody>
          <a:bodyPr/>
          <a:lstStyle/>
          <a:p>
            <a:r>
              <a:rPr lang="en-US" dirty="0"/>
              <a:t>Scalability: </a:t>
            </a:r>
            <a:r>
              <a:rPr lang="en-US" dirty="0" smtClean="0"/>
              <a:t>Is </a:t>
            </a:r>
            <a:r>
              <a:rPr lang="en-US" dirty="0"/>
              <a:t>it </a:t>
            </a:r>
            <a:r>
              <a:rPr lang="en-US" dirty="0" smtClean="0"/>
              <a:t>easy to </a:t>
            </a:r>
            <a:r>
              <a:rPr lang="en-US" dirty="0"/>
              <a:t>make the system bigger?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8733B-D571-314B-8AA0-6A658ED65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7924800" cy="5105400"/>
          </a:xfrm>
        </p:spPr>
        <p:txBody>
          <a:bodyPr/>
          <a:lstStyle/>
          <a:p>
            <a:r>
              <a:rPr lang="en-US" dirty="0"/>
              <a:t>Storage: Use more nodes</a:t>
            </a:r>
          </a:p>
          <a:p>
            <a:r>
              <a:rPr lang="en-US" dirty="0"/>
              <a:t>Number of Requests</a:t>
            </a:r>
          </a:p>
          <a:p>
            <a:pPr lvl="1"/>
            <a:r>
              <a:rPr lang="en-US" dirty="0"/>
              <a:t>Can serve requests from all nodes on which a value is stored in parallel</a:t>
            </a:r>
          </a:p>
          <a:p>
            <a:pPr lvl="1"/>
            <a:r>
              <a:rPr lang="en-US" dirty="0"/>
              <a:t>Master can replicate a popular item on more nodes</a:t>
            </a:r>
          </a:p>
          <a:p>
            <a:r>
              <a:rPr lang="en-US" dirty="0"/>
              <a:t>Master/Directory Scalability</a:t>
            </a:r>
          </a:p>
          <a:p>
            <a:pPr lvl="1"/>
            <a:r>
              <a:rPr lang="en-US" dirty="0"/>
              <a:t>Replicate It (multiple identical copies)</a:t>
            </a:r>
          </a:p>
          <a:p>
            <a:pPr lvl="1"/>
            <a:r>
              <a:rPr lang="en-US" dirty="0"/>
              <a:t>Partition it, so different keys are served by different </a:t>
            </a:r>
            <a:r>
              <a:rPr lang="en-US" dirty="0" smtClean="0"/>
              <a:t>directories</a:t>
            </a:r>
          </a:p>
          <a:p>
            <a:pPr lvl="2"/>
            <a:r>
              <a:rPr lang="en-US" dirty="0" smtClean="0"/>
              <a:t>But how do we do this….?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5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01" y="-66070"/>
            <a:ext cx="7886700" cy="1074933"/>
          </a:xfrm>
        </p:spPr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305800" cy="1295400"/>
          </a:xfrm>
        </p:spPr>
        <p:txBody>
          <a:bodyPr>
            <a:normAutofit/>
          </a:bodyPr>
          <a:lstStyle/>
          <a:p>
            <a:r>
              <a:rPr lang="en-US" dirty="0"/>
              <a:t>Replicate value on several nodes</a:t>
            </a:r>
          </a:p>
          <a:p>
            <a:r>
              <a:rPr lang="en-US" dirty="0"/>
              <a:t>Usually, place replicas on different racks in a datacenter to guard against rack failures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2578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52578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2578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52570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95400" y="44196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91200" y="51808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6670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743200" y="44196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91000" y="44196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172200" y="44196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237871" y="58790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57600" y="58674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81071" y="58674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86071" y="58674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743200" y="46906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92654" y="46906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91000" y="46906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96000" y="46906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51336" y="46906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562600" y="2514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562600" y="26332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112054" y="26332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N2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5562600" y="2819400"/>
            <a:ext cx="1299655" cy="338554"/>
            <a:chOff x="5486400" y="3048000"/>
            <a:chExt cx="1299655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766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508336" y="31666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68329" y="31666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835492" y="21336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368662" y="2514600"/>
            <a:ext cx="3581400" cy="338554"/>
            <a:chOff x="1292462" y="2667000"/>
            <a:chExt cx="358140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590800" y="3276600"/>
            <a:ext cx="2209800" cy="990600"/>
            <a:chOff x="2514600" y="3352800"/>
            <a:chExt cx="2209800" cy="9906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529368">
              <a:off x="2800987" y="3556763"/>
              <a:ext cx="1827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put(K14, V14), N1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81200" y="2785646"/>
            <a:ext cx="2895600" cy="338554"/>
            <a:chOff x="1902062" y="2667000"/>
            <a:chExt cx="2895600" cy="338554"/>
          </a:xfrm>
        </p:grpSpPr>
        <p:sp>
          <p:nvSpPr>
            <p:cNvPr id="97" name="TextBox 96"/>
            <p:cNvSpPr txBox="1"/>
            <p:nvPr/>
          </p:nvSpPr>
          <p:spPr>
            <a:xfrm>
              <a:off x="1902062" y="2667000"/>
              <a:ext cx="82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N1, N3</a:t>
              </a:r>
            </a:p>
          </p:txBody>
        </p:sp>
        <p:cxnSp>
          <p:nvCxnSpPr>
            <p:cNvPr id="98" name="Straight Arrow Connector 97"/>
            <p:cNvCxnSpPr>
              <a:stCxn id="97" idx="3"/>
              <a:endCxn id="44" idx="1"/>
            </p:cNvCxnSpPr>
            <p:nvPr/>
          </p:nvCxnSpPr>
          <p:spPr bwMode="auto">
            <a:xfrm>
              <a:off x="2725324" y="2836277"/>
              <a:ext cx="2072338" cy="6926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1295400" y="4690646"/>
            <a:ext cx="1099204" cy="338554"/>
            <a:chOff x="4114800" y="4766846"/>
            <a:chExt cx="1099204" cy="338554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89100" y="3581400"/>
            <a:ext cx="2654300" cy="723900"/>
            <a:chOff x="1612900" y="3657600"/>
            <a:chExt cx="2654300" cy="723900"/>
          </a:xfrm>
        </p:grpSpPr>
        <p:sp>
          <p:nvSpPr>
            <p:cNvPr id="8" name="Freeform 7"/>
            <p:cNvSpPr/>
            <p:nvPr/>
          </p:nvSpPr>
          <p:spPr>
            <a:xfrm>
              <a:off x="1612900" y="4000483"/>
              <a:ext cx="2654300" cy="381017"/>
            </a:xfrm>
            <a:custGeom>
              <a:avLst/>
              <a:gdLst>
                <a:gd name="connsiteX0" fmla="*/ 2654300 w 2654300"/>
                <a:gd name="connsiteY0" fmla="*/ 368317 h 381017"/>
                <a:gd name="connsiteX1" fmla="*/ 1295400 w 2654300"/>
                <a:gd name="connsiteY1" fmla="*/ 17 h 381017"/>
                <a:gd name="connsiteX2" fmla="*/ 0 w 2654300"/>
                <a:gd name="connsiteY2" fmla="*/ 381017 h 38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4300" h="381017">
                  <a:moveTo>
                    <a:pt x="2654300" y="368317"/>
                  </a:moveTo>
                  <a:cubicBezTo>
                    <a:pt x="2196041" y="183108"/>
                    <a:pt x="1737783" y="-2100"/>
                    <a:pt x="1295400" y="17"/>
                  </a:cubicBezTo>
                  <a:cubicBezTo>
                    <a:pt x="853017" y="2134"/>
                    <a:pt x="0" y="381017"/>
                    <a:pt x="0" y="381017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054462" y="36576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put(K14, V14)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799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Need to make sure that a value is replicated correctly</a:t>
            </a:r>
          </a:p>
          <a:p>
            <a:r>
              <a:rPr lang="en-US" dirty="0" smtClean="0"/>
              <a:t>How do you know a value has been replicated on every node? </a:t>
            </a:r>
          </a:p>
          <a:p>
            <a:pPr lvl="1"/>
            <a:r>
              <a:rPr lang="en-US" dirty="0" smtClean="0"/>
              <a:t>Wait for acknowledgements from every node</a:t>
            </a:r>
          </a:p>
          <a:p>
            <a:r>
              <a:rPr lang="en-US" dirty="0" smtClean="0"/>
              <a:t>What happens if a node fails during replication?</a:t>
            </a:r>
          </a:p>
          <a:p>
            <a:pPr lvl="1"/>
            <a:r>
              <a:rPr lang="en-US" dirty="0" smtClean="0"/>
              <a:t>Pick another node and try again</a:t>
            </a:r>
          </a:p>
          <a:p>
            <a:r>
              <a:rPr lang="en-US" dirty="0" smtClean="0"/>
              <a:t>What happens if a node is slow?</a:t>
            </a:r>
          </a:p>
          <a:p>
            <a:pPr lvl="1"/>
            <a:r>
              <a:rPr lang="en-US" dirty="0" smtClean="0"/>
              <a:t>Slow down the entire put()? Pick another node?</a:t>
            </a:r>
          </a:p>
          <a:p>
            <a:r>
              <a:rPr lang="en-US" dirty="0" smtClean="0"/>
              <a:t>In general, with multiple replicas</a:t>
            </a:r>
          </a:p>
          <a:p>
            <a:pPr lvl="1"/>
            <a:r>
              <a:rPr lang="en-US" dirty="0" smtClean="0"/>
              <a:t>Slow puts and fast gets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989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If concurrent updates (i.e., puts to same key) may need to make sure that updates happen in the same order 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715000"/>
            <a:ext cx="685800" cy="6858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715000"/>
            <a:ext cx="685800" cy="6858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715000"/>
            <a:ext cx="685800" cy="685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5714206"/>
            <a:ext cx="685800" cy="68580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7620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5257800" y="5638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08" y="2667000"/>
            <a:ext cx="685800" cy="68580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22098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36576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56388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19" name="TextBox 118"/>
          <p:cNvSpPr txBox="1"/>
          <p:nvPr/>
        </p:nvSpPr>
        <p:spPr>
          <a:xfrm>
            <a:off x="1704471" y="6336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124200" y="6324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447671" y="6324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352671" y="6324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5147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59254" y="5147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581400" y="5147846"/>
            <a:ext cx="1099204" cy="338554"/>
            <a:chOff x="4114800" y="4766846"/>
            <a:chExt cx="1099204" cy="338554"/>
          </a:xfrm>
        </p:grpSpPr>
        <p:sp>
          <p:nvSpPr>
            <p:cNvPr id="126" name="TextBox 125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5562600" y="5147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117936" y="5147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3089308" y="2514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38" name="TextBox 137"/>
          <p:cNvSpPr txBox="1"/>
          <p:nvPr/>
        </p:nvSpPr>
        <p:spPr>
          <a:xfrm>
            <a:off x="3089308" y="25908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638762" y="2590800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089308" y="2781300"/>
            <a:ext cx="1356061" cy="338554"/>
            <a:chOff x="5486400" y="3009900"/>
            <a:chExt cx="1356061" cy="338554"/>
          </a:xfrm>
        </p:grpSpPr>
        <p:sp>
          <p:nvSpPr>
            <p:cNvPr id="141" name="TextBox 140"/>
            <p:cNvSpPr txBox="1"/>
            <p:nvPr/>
          </p:nvSpPr>
          <p:spPr>
            <a:xfrm>
              <a:off x="5486400" y="3009900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9800" y="3009900"/>
              <a:ext cx="822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3035044" y="316664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595037" y="3166646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362200" y="213360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304800" y="2362200"/>
            <a:ext cx="2209800" cy="533400"/>
            <a:chOff x="1292462" y="2667000"/>
            <a:chExt cx="2209800" cy="533400"/>
          </a:xfrm>
        </p:grpSpPr>
        <p:sp>
          <p:nvSpPr>
            <p:cNvPr id="147" name="TextBox 146"/>
            <p:cNvSpPr txBox="1"/>
            <p:nvPr/>
          </p:nvSpPr>
          <p:spPr>
            <a:xfrm>
              <a:off x="1292462" y="2667000"/>
              <a:ext cx="166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  <p:cxnSp>
          <p:nvCxnSpPr>
            <p:cNvPr id="148" name="Straight Arrow Connector 147"/>
            <p:cNvCxnSpPr>
              <a:stCxn id="147" idx="3"/>
            </p:cNvCxnSpPr>
            <p:nvPr/>
          </p:nvCxnSpPr>
          <p:spPr bwMode="auto">
            <a:xfrm>
              <a:off x="2952742" y="2851666"/>
              <a:ext cx="549520" cy="3487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9" name="Group 148"/>
          <p:cNvGrpSpPr/>
          <p:nvPr/>
        </p:nvGrpSpPr>
        <p:grpSpPr>
          <a:xfrm>
            <a:off x="3733800" y="3294961"/>
            <a:ext cx="611844" cy="1660280"/>
            <a:chOff x="4352708" y="2837761"/>
            <a:chExt cx="611844" cy="1660280"/>
          </a:xfrm>
        </p:grpSpPr>
        <p:cxnSp>
          <p:nvCxnSpPr>
            <p:cNvPr id="150" name="Straight Arrow Connector 149"/>
            <p:cNvCxnSpPr/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 rot="4538305">
              <a:off x="3949746" y="3483235"/>
              <a:ext cx="166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85800" y="5147846"/>
            <a:ext cx="1099204" cy="338554"/>
            <a:chOff x="4114800" y="4766846"/>
            <a:chExt cx="1099204" cy="338554"/>
          </a:xfrm>
        </p:grpSpPr>
        <p:sp>
          <p:nvSpPr>
            <p:cNvPr id="153" name="TextBox 152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01065" y="3505200"/>
            <a:ext cx="2146935" cy="1295400"/>
            <a:chOff x="1739265" y="3124200"/>
            <a:chExt cx="2146935" cy="1295400"/>
          </a:xfrm>
        </p:grpSpPr>
        <p:cxnSp>
          <p:nvCxnSpPr>
            <p:cNvPr id="156" name="Straight Arrow Connector 155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3366FF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 rot="19612648">
              <a:off x="1739265" y="3493244"/>
              <a:ext cx="1779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  <a:latin typeface="Helvetica"/>
                  <a:cs typeface="Helvetica"/>
                </a:rPr>
                <a:t>p</a:t>
              </a:r>
              <a:r>
                <a:rPr lang="en-US" dirty="0" smtClean="0">
                  <a:solidFill>
                    <a:srgbClr val="3366FF"/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4800" y="2819400"/>
            <a:ext cx="2209800" cy="369332"/>
            <a:chOff x="1292462" y="2667000"/>
            <a:chExt cx="2209800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1292462" y="2667000"/>
              <a:ext cx="1779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  <a:latin typeface="Helvetica"/>
                  <a:cs typeface="Helvetica"/>
                </a:rPr>
                <a:t>p</a:t>
              </a:r>
              <a:r>
                <a:rPr lang="en-US" dirty="0" smtClean="0">
                  <a:solidFill>
                    <a:srgbClr val="3366FF"/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 bwMode="auto">
            <a:xfrm>
              <a:off x="3071795" y="2851666"/>
              <a:ext cx="430467" cy="439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3366FF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80" name="Group 179"/>
          <p:cNvGrpSpPr/>
          <p:nvPr/>
        </p:nvGrpSpPr>
        <p:grpSpPr>
          <a:xfrm>
            <a:off x="3581400" y="5147846"/>
            <a:ext cx="1144789" cy="338554"/>
            <a:chOff x="4114800" y="4766846"/>
            <a:chExt cx="1144789" cy="338554"/>
          </a:xfrm>
        </p:grpSpPr>
        <p:sp>
          <p:nvSpPr>
            <p:cNvPr id="181" name="TextBox 18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64254" y="4766846"/>
              <a:ext cx="5953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V14’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85800" y="5147846"/>
            <a:ext cx="1186768" cy="338554"/>
            <a:chOff x="4114800" y="4766846"/>
            <a:chExt cx="1186768" cy="338554"/>
          </a:xfrm>
        </p:grpSpPr>
        <p:sp>
          <p:nvSpPr>
            <p:cNvPr id="184" name="TextBox 183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3366FF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664254" y="4766846"/>
              <a:ext cx="6373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3366FF"/>
                  </a:solidFill>
                  <a:latin typeface="Helvetica"/>
                  <a:cs typeface="Helvetica"/>
                </a:rPr>
                <a:t>V14’’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196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If concurrent updates (i.e., puts to same key) may need to make sure that updates happen in the same order 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715000"/>
            <a:ext cx="685800" cy="6858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715000"/>
            <a:ext cx="685800" cy="6858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715000"/>
            <a:ext cx="685800" cy="685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5714206"/>
            <a:ext cx="685800" cy="68580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7620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5257800" y="5638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08" y="2667000"/>
            <a:ext cx="685800" cy="68580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22098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36576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56388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19" name="TextBox 118"/>
          <p:cNvSpPr txBox="1"/>
          <p:nvPr/>
        </p:nvSpPr>
        <p:spPr>
          <a:xfrm>
            <a:off x="1704471" y="6336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124200" y="6324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447671" y="6324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352671" y="6324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5147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59254" y="5147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581400" y="5147846"/>
            <a:ext cx="1099204" cy="338554"/>
            <a:chOff x="4114800" y="4766846"/>
            <a:chExt cx="1099204" cy="338554"/>
          </a:xfrm>
        </p:grpSpPr>
        <p:sp>
          <p:nvSpPr>
            <p:cNvPr id="126" name="TextBox 125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5562600" y="5147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117936" y="5147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3089308" y="2514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38" name="TextBox 137"/>
          <p:cNvSpPr txBox="1"/>
          <p:nvPr/>
        </p:nvSpPr>
        <p:spPr>
          <a:xfrm>
            <a:off x="3089308" y="25908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638762" y="2590800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089308" y="2781300"/>
            <a:ext cx="1356061" cy="338554"/>
            <a:chOff x="5486400" y="3009900"/>
            <a:chExt cx="1356061" cy="338554"/>
          </a:xfrm>
        </p:grpSpPr>
        <p:sp>
          <p:nvSpPr>
            <p:cNvPr id="141" name="TextBox 140"/>
            <p:cNvSpPr txBox="1"/>
            <p:nvPr/>
          </p:nvSpPr>
          <p:spPr>
            <a:xfrm>
              <a:off x="5486400" y="3009900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9800" y="3009900"/>
              <a:ext cx="822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3035044" y="316664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595037" y="3166646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362200" y="213360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304800" y="2362200"/>
            <a:ext cx="2209800" cy="533400"/>
            <a:chOff x="1292462" y="2667000"/>
            <a:chExt cx="2209800" cy="533400"/>
          </a:xfrm>
        </p:grpSpPr>
        <p:sp>
          <p:nvSpPr>
            <p:cNvPr id="147" name="TextBox 146"/>
            <p:cNvSpPr txBox="1"/>
            <p:nvPr/>
          </p:nvSpPr>
          <p:spPr>
            <a:xfrm>
              <a:off x="1292462" y="2667000"/>
              <a:ext cx="166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  <p:cxnSp>
          <p:nvCxnSpPr>
            <p:cNvPr id="148" name="Straight Arrow Connector 147"/>
            <p:cNvCxnSpPr>
              <a:stCxn id="147" idx="3"/>
            </p:cNvCxnSpPr>
            <p:nvPr/>
          </p:nvCxnSpPr>
          <p:spPr bwMode="auto">
            <a:xfrm>
              <a:off x="2952742" y="2851666"/>
              <a:ext cx="549520" cy="3487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9" name="Group 148"/>
          <p:cNvGrpSpPr/>
          <p:nvPr/>
        </p:nvGrpSpPr>
        <p:grpSpPr>
          <a:xfrm>
            <a:off x="3733800" y="3294961"/>
            <a:ext cx="611844" cy="1660280"/>
            <a:chOff x="4352708" y="2837761"/>
            <a:chExt cx="611844" cy="1660280"/>
          </a:xfrm>
        </p:grpSpPr>
        <p:cxnSp>
          <p:nvCxnSpPr>
            <p:cNvPr id="150" name="Straight Arrow Connector 149"/>
            <p:cNvCxnSpPr/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 rot="4538305">
              <a:off x="3949746" y="3483235"/>
              <a:ext cx="166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85800" y="5147846"/>
            <a:ext cx="1099204" cy="338554"/>
            <a:chOff x="4114800" y="4766846"/>
            <a:chExt cx="1099204" cy="338554"/>
          </a:xfrm>
        </p:grpSpPr>
        <p:sp>
          <p:nvSpPr>
            <p:cNvPr id="153" name="TextBox 152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01065" y="3505200"/>
            <a:ext cx="2146935" cy="1295400"/>
            <a:chOff x="1739265" y="3124200"/>
            <a:chExt cx="2146935" cy="1295400"/>
          </a:xfrm>
        </p:grpSpPr>
        <p:cxnSp>
          <p:nvCxnSpPr>
            <p:cNvPr id="156" name="Straight Arrow Connector 155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3366FF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 rot="19612648">
              <a:off x="1739265" y="3493244"/>
              <a:ext cx="1779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  <a:latin typeface="Helvetica"/>
                  <a:cs typeface="Helvetica"/>
                </a:rPr>
                <a:t>p</a:t>
              </a:r>
              <a:r>
                <a:rPr lang="en-US" dirty="0" smtClean="0">
                  <a:solidFill>
                    <a:srgbClr val="3366FF"/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4800" y="2819400"/>
            <a:ext cx="2209800" cy="369332"/>
            <a:chOff x="1292462" y="2667000"/>
            <a:chExt cx="2209800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1292462" y="2667000"/>
              <a:ext cx="1779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  <a:latin typeface="Helvetica"/>
                  <a:cs typeface="Helvetica"/>
                </a:rPr>
                <a:t>p</a:t>
              </a:r>
              <a:r>
                <a:rPr lang="en-US" dirty="0" smtClean="0">
                  <a:solidFill>
                    <a:srgbClr val="3366FF"/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 bwMode="auto">
            <a:xfrm>
              <a:off x="3071795" y="2851666"/>
              <a:ext cx="430467" cy="439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3366FF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80" name="Group 179"/>
          <p:cNvGrpSpPr/>
          <p:nvPr/>
        </p:nvGrpSpPr>
        <p:grpSpPr>
          <a:xfrm>
            <a:off x="3581400" y="5147846"/>
            <a:ext cx="1186768" cy="338554"/>
            <a:chOff x="4114800" y="4766846"/>
            <a:chExt cx="1186768" cy="338554"/>
          </a:xfrm>
        </p:grpSpPr>
        <p:sp>
          <p:nvSpPr>
            <p:cNvPr id="181" name="TextBox 18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3366FF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64254" y="4766846"/>
              <a:ext cx="6373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3366FF"/>
                  </a:solidFill>
                  <a:latin typeface="Helvetica"/>
                  <a:cs typeface="Helvetica"/>
                </a:rPr>
                <a:t>V14’’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85800" y="5147846"/>
            <a:ext cx="1144789" cy="338554"/>
            <a:chOff x="4114800" y="4766846"/>
            <a:chExt cx="1144789" cy="338554"/>
          </a:xfrm>
        </p:grpSpPr>
        <p:sp>
          <p:nvSpPr>
            <p:cNvPr id="184" name="TextBox 183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664254" y="4766846"/>
              <a:ext cx="59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V14’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4495800" y="1845089"/>
            <a:ext cx="4572000" cy="707886"/>
          </a:xfrm>
          <a:prstGeom prst="rect">
            <a:avLst/>
          </a:prstGeom>
          <a:solidFill>
            <a:srgbClr val="FFFFBD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0" dirty="0">
                <a:latin typeface="Gill Sans Light"/>
                <a:cs typeface="Gill Sans Light"/>
              </a:rPr>
              <a:t>p</a:t>
            </a:r>
            <a:r>
              <a:rPr lang="en-US" sz="2000" b="0" dirty="0" smtClean="0">
                <a:latin typeface="Gill Sans Light"/>
                <a:cs typeface="Gill Sans Light"/>
              </a:rPr>
              <a:t>ut(K14, V14’) and put(K14, V14’’) reach N1 &amp; N3 in reverse  order!</a:t>
            </a:r>
            <a:endParaRPr lang="en-US" sz="2000" b="0" dirty="0">
              <a:latin typeface="Gill Sans Light"/>
              <a:cs typeface="Gill Sans Light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1524000" y="3505200"/>
            <a:ext cx="2133600" cy="1295400"/>
            <a:chOff x="1752600" y="3352800"/>
            <a:chExt cx="2209800" cy="1066800"/>
          </a:xfrm>
        </p:grpSpPr>
        <p:cxnSp>
          <p:nvCxnSpPr>
            <p:cNvPr id="159" name="Straight Arrow Connector 158"/>
            <p:cNvCxnSpPr/>
            <p:nvPr/>
          </p:nvCxnSpPr>
          <p:spPr bwMode="auto">
            <a:xfrm flipH="1">
              <a:off x="1752600" y="3352800"/>
              <a:ext cx="2209800" cy="1066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60" name="TextBox 159"/>
            <p:cNvSpPr txBox="1"/>
            <p:nvPr/>
          </p:nvSpPr>
          <p:spPr>
            <a:xfrm rot="19645509">
              <a:off x="1867491" y="3672043"/>
              <a:ext cx="1719576" cy="304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114800" y="3217646"/>
            <a:ext cx="624990" cy="1778051"/>
            <a:chOff x="4339563" y="2778875"/>
            <a:chExt cx="624990" cy="1778051"/>
          </a:xfrm>
        </p:grpSpPr>
        <p:cxnSp>
          <p:nvCxnSpPr>
            <p:cNvPr id="165" name="Straight Arrow Connector 164"/>
            <p:cNvCxnSpPr/>
            <p:nvPr/>
          </p:nvCxnSpPr>
          <p:spPr bwMode="auto">
            <a:xfrm>
              <a:off x="4339563" y="2990229"/>
              <a:ext cx="377212" cy="131930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3366FF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66" name="TextBox 165"/>
            <p:cNvSpPr txBox="1"/>
            <p:nvPr/>
          </p:nvSpPr>
          <p:spPr>
            <a:xfrm rot="4538305">
              <a:off x="3890861" y="3483235"/>
              <a:ext cx="1778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  <a:latin typeface="Helvetica"/>
                  <a:cs typeface="Helvetica"/>
                </a:rPr>
                <a:t>p</a:t>
              </a:r>
              <a:r>
                <a:rPr lang="en-US" dirty="0" smtClean="0">
                  <a:solidFill>
                    <a:srgbClr val="3366FF"/>
                  </a:solidFill>
                  <a:latin typeface="Helvetica"/>
                  <a:cs typeface="Helvetica"/>
                </a:rPr>
                <a:t>ut(K14, V14’')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248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If concurrent updates (i.e., puts to same key) may need to make sure that updates happen in the same order 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715000"/>
            <a:ext cx="685800" cy="6858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5715000"/>
            <a:ext cx="685800" cy="6858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715000"/>
            <a:ext cx="685800" cy="685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5714206"/>
            <a:ext cx="685800" cy="68580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7620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5257800" y="5638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508" y="2667000"/>
            <a:ext cx="685800" cy="68580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22098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36576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56388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19" name="TextBox 118"/>
          <p:cNvSpPr txBox="1"/>
          <p:nvPr/>
        </p:nvSpPr>
        <p:spPr>
          <a:xfrm>
            <a:off x="1704471" y="6336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124200" y="6324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447671" y="6324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352671" y="6324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5147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59254" y="5147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581400" y="5147846"/>
            <a:ext cx="1099204" cy="338554"/>
            <a:chOff x="4114800" y="4766846"/>
            <a:chExt cx="1099204" cy="338554"/>
          </a:xfrm>
        </p:grpSpPr>
        <p:sp>
          <p:nvSpPr>
            <p:cNvPr id="126" name="TextBox 125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5562600" y="5147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117936" y="5147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3089308" y="2514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38" name="TextBox 137"/>
          <p:cNvSpPr txBox="1"/>
          <p:nvPr/>
        </p:nvSpPr>
        <p:spPr>
          <a:xfrm>
            <a:off x="3089308" y="25908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638762" y="2590800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089308" y="2781300"/>
            <a:ext cx="1356061" cy="338554"/>
            <a:chOff x="5486400" y="3009900"/>
            <a:chExt cx="1356061" cy="338554"/>
          </a:xfrm>
        </p:grpSpPr>
        <p:sp>
          <p:nvSpPr>
            <p:cNvPr id="141" name="TextBox 140"/>
            <p:cNvSpPr txBox="1"/>
            <p:nvPr/>
          </p:nvSpPr>
          <p:spPr>
            <a:xfrm>
              <a:off x="5486400" y="3009900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9800" y="3009900"/>
              <a:ext cx="822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3035044" y="316664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595037" y="3166646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362200" y="213360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304800" y="2362200"/>
            <a:ext cx="2209800" cy="533400"/>
            <a:chOff x="1292462" y="2667000"/>
            <a:chExt cx="2209800" cy="533400"/>
          </a:xfrm>
        </p:grpSpPr>
        <p:sp>
          <p:nvSpPr>
            <p:cNvPr id="147" name="TextBox 146"/>
            <p:cNvSpPr txBox="1"/>
            <p:nvPr/>
          </p:nvSpPr>
          <p:spPr>
            <a:xfrm>
              <a:off x="1292462" y="2667000"/>
              <a:ext cx="166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  <p:cxnSp>
          <p:nvCxnSpPr>
            <p:cNvPr id="148" name="Straight Arrow Connector 147"/>
            <p:cNvCxnSpPr>
              <a:stCxn id="147" idx="3"/>
            </p:cNvCxnSpPr>
            <p:nvPr/>
          </p:nvCxnSpPr>
          <p:spPr bwMode="auto">
            <a:xfrm>
              <a:off x="2952742" y="2851666"/>
              <a:ext cx="549520" cy="3487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9" name="Group 148"/>
          <p:cNvGrpSpPr/>
          <p:nvPr/>
        </p:nvGrpSpPr>
        <p:grpSpPr>
          <a:xfrm>
            <a:off x="3733800" y="3294961"/>
            <a:ext cx="611844" cy="1660280"/>
            <a:chOff x="4352708" y="2837761"/>
            <a:chExt cx="611844" cy="1660280"/>
          </a:xfrm>
        </p:grpSpPr>
        <p:cxnSp>
          <p:nvCxnSpPr>
            <p:cNvPr id="150" name="Straight Arrow Connector 149"/>
            <p:cNvCxnSpPr/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 rot="4538305">
              <a:off x="3949746" y="3483235"/>
              <a:ext cx="166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85800" y="5147846"/>
            <a:ext cx="1099204" cy="338554"/>
            <a:chOff x="4114800" y="4766846"/>
            <a:chExt cx="1099204" cy="338554"/>
          </a:xfrm>
        </p:grpSpPr>
        <p:sp>
          <p:nvSpPr>
            <p:cNvPr id="153" name="TextBox 152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01065" y="3505200"/>
            <a:ext cx="2146935" cy="1295400"/>
            <a:chOff x="1739265" y="3124200"/>
            <a:chExt cx="2146935" cy="1295400"/>
          </a:xfrm>
        </p:grpSpPr>
        <p:cxnSp>
          <p:nvCxnSpPr>
            <p:cNvPr id="156" name="Straight Arrow Connector 155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3366FF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 rot="19612648">
              <a:off x="1739265" y="3493244"/>
              <a:ext cx="1779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  <a:latin typeface="Helvetica"/>
                  <a:cs typeface="Helvetica"/>
                </a:rPr>
                <a:t>p</a:t>
              </a:r>
              <a:r>
                <a:rPr lang="en-US" dirty="0" smtClean="0">
                  <a:solidFill>
                    <a:srgbClr val="3366FF"/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4800" y="2819400"/>
            <a:ext cx="2209800" cy="369332"/>
            <a:chOff x="1292462" y="2667000"/>
            <a:chExt cx="2209800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1292462" y="2667000"/>
              <a:ext cx="1779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  <a:latin typeface="Helvetica"/>
                  <a:cs typeface="Helvetica"/>
                </a:rPr>
                <a:t>p</a:t>
              </a:r>
              <a:r>
                <a:rPr lang="en-US" dirty="0" smtClean="0">
                  <a:solidFill>
                    <a:srgbClr val="3366FF"/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 bwMode="auto">
            <a:xfrm>
              <a:off x="3071795" y="2851666"/>
              <a:ext cx="430467" cy="439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3366FF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80" name="Group 179"/>
          <p:cNvGrpSpPr/>
          <p:nvPr/>
        </p:nvGrpSpPr>
        <p:grpSpPr>
          <a:xfrm>
            <a:off x="3581400" y="5147846"/>
            <a:ext cx="1186768" cy="338554"/>
            <a:chOff x="4114800" y="4766846"/>
            <a:chExt cx="1186768" cy="338554"/>
          </a:xfrm>
        </p:grpSpPr>
        <p:sp>
          <p:nvSpPr>
            <p:cNvPr id="181" name="TextBox 18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3366FF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64254" y="4766846"/>
              <a:ext cx="6373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3366FF"/>
                  </a:solidFill>
                  <a:latin typeface="Helvetica"/>
                  <a:cs typeface="Helvetica"/>
                </a:rPr>
                <a:t>V14’’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85800" y="5147846"/>
            <a:ext cx="1144789" cy="338554"/>
            <a:chOff x="4114800" y="4766846"/>
            <a:chExt cx="1144789" cy="338554"/>
          </a:xfrm>
        </p:grpSpPr>
        <p:sp>
          <p:nvSpPr>
            <p:cNvPr id="184" name="TextBox 183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664254" y="4766846"/>
              <a:ext cx="59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V14’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4495800" y="1845089"/>
            <a:ext cx="4572000" cy="1323439"/>
          </a:xfrm>
          <a:prstGeom prst="rect">
            <a:avLst/>
          </a:prstGeom>
          <a:solidFill>
            <a:srgbClr val="FFFFBD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0" dirty="0">
                <a:latin typeface="Gill Sans Light"/>
                <a:cs typeface="Gill Sans Light"/>
              </a:rPr>
              <a:t>p</a:t>
            </a:r>
            <a:r>
              <a:rPr lang="en-US" sz="2000" b="0" dirty="0" smtClean="0">
                <a:latin typeface="Gill Sans Light"/>
                <a:cs typeface="Gill Sans Light"/>
              </a:rPr>
              <a:t>ut(K14, V14’) and put(K14, V14’’) reach N1 &amp; N3 in reverse  order!</a:t>
            </a:r>
          </a:p>
          <a:p>
            <a:pPr marL="342900" indent="-342900">
              <a:buFont typeface="Arial"/>
              <a:buChar char="•"/>
            </a:pPr>
            <a:r>
              <a:rPr lang="en-US" sz="2000" b="0" dirty="0">
                <a:latin typeface="Gill Sans Light"/>
                <a:cs typeface="Gill Sans Light"/>
              </a:rPr>
              <a:t>What does get(K14) return?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0" dirty="0" smtClean="0">
                <a:latin typeface="Gill Sans Light"/>
                <a:cs typeface="Gill Sans Light"/>
              </a:rPr>
              <a:t>Undefined!</a:t>
            </a:r>
            <a:endParaRPr lang="en-US" sz="2000" b="0" dirty="0">
              <a:latin typeface="Gill Sans Light"/>
              <a:cs typeface="Gill Sans Light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1524000" y="3505200"/>
            <a:ext cx="2133600" cy="1295400"/>
            <a:chOff x="1752600" y="3352800"/>
            <a:chExt cx="2209800" cy="1066800"/>
          </a:xfrm>
        </p:grpSpPr>
        <p:cxnSp>
          <p:nvCxnSpPr>
            <p:cNvPr id="159" name="Straight Arrow Connector 158"/>
            <p:cNvCxnSpPr/>
            <p:nvPr/>
          </p:nvCxnSpPr>
          <p:spPr bwMode="auto">
            <a:xfrm flipH="1">
              <a:off x="1752600" y="3352800"/>
              <a:ext cx="2209800" cy="1066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60" name="TextBox 159"/>
            <p:cNvSpPr txBox="1"/>
            <p:nvPr/>
          </p:nvSpPr>
          <p:spPr>
            <a:xfrm rot="19645509">
              <a:off x="1867491" y="3672043"/>
              <a:ext cx="1719576" cy="304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114800" y="3217646"/>
            <a:ext cx="624990" cy="1778051"/>
            <a:chOff x="4339563" y="2778875"/>
            <a:chExt cx="624990" cy="1778051"/>
          </a:xfrm>
        </p:grpSpPr>
        <p:cxnSp>
          <p:nvCxnSpPr>
            <p:cNvPr id="165" name="Straight Arrow Connector 164"/>
            <p:cNvCxnSpPr/>
            <p:nvPr/>
          </p:nvCxnSpPr>
          <p:spPr bwMode="auto">
            <a:xfrm>
              <a:off x="4339563" y="2990229"/>
              <a:ext cx="377212" cy="131930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3366FF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66" name="TextBox 165"/>
            <p:cNvSpPr txBox="1"/>
            <p:nvPr/>
          </p:nvSpPr>
          <p:spPr>
            <a:xfrm rot="4538305">
              <a:off x="3890861" y="3483235"/>
              <a:ext cx="1778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  <a:latin typeface="Helvetica"/>
                  <a:cs typeface="Helvetica"/>
                </a:rPr>
                <a:t>p</a:t>
              </a:r>
              <a:r>
                <a:rPr lang="en-US" dirty="0" smtClean="0">
                  <a:solidFill>
                    <a:srgbClr val="3366FF"/>
                  </a:solidFill>
                  <a:latin typeface="Helvetica"/>
                  <a:cs typeface="Helvetica"/>
                </a:rPr>
                <a:t>ut(K14, V14’')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087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Variety of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943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Atomic </a:t>
            </a:r>
            <a:r>
              <a:rPr lang="en-US" sz="2800" dirty="0"/>
              <a:t>consistency (</a:t>
            </a:r>
            <a:r>
              <a:rPr lang="en-US" sz="2800" dirty="0" err="1"/>
              <a:t>linearizability</a:t>
            </a:r>
            <a:r>
              <a:rPr lang="en-US" sz="2800" dirty="0"/>
              <a:t>): </a:t>
            </a:r>
            <a:r>
              <a:rPr lang="en-US" sz="2800" dirty="0" smtClean="0"/>
              <a:t>reads</a:t>
            </a:r>
            <a:r>
              <a:rPr lang="en-US" sz="2800" dirty="0"/>
              <a:t>/</a:t>
            </a:r>
            <a:r>
              <a:rPr lang="en-US" sz="2800" dirty="0" smtClean="0"/>
              <a:t>writes (gets/puts) </a:t>
            </a:r>
            <a:r>
              <a:rPr lang="en-US" sz="2800" dirty="0"/>
              <a:t>to replicas </a:t>
            </a:r>
            <a:r>
              <a:rPr lang="en-US" sz="2800" dirty="0" smtClean="0"/>
              <a:t>appear as </a:t>
            </a:r>
            <a:r>
              <a:rPr lang="en-US" sz="2800" dirty="0"/>
              <a:t>if there was a single underlying replica (single system image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Think “one updated at a time”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Transactions</a:t>
            </a:r>
            <a:endParaRPr lang="en-US" sz="105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Eventual consistency: given enough time all updates will propagate through the system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One of the weakest form of consistency; used by many systems in practice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Must eventually converge on single value/key (coherence)</a:t>
            </a:r>
            <a:endParaRPr lang="en-US" sz="1050" dirty="0"/>
          </a:p>
          <a:p>
            <a:pPr>
              <a:lnSpc>
                <a:spcPct val="100000"/>
              </a:lnSpc>
            </a:pPr>
            <a:r>
              <a:rPr lang="en-US" sz="2800" i="1" dirty="0" smtClean="0"/>
              <a:t>And many others: causal consistency, sequential consistency, strong consistency, …</a:t>
            </a:r>
          </a:p>
        </p:txBody>
      </p:sp>
    </p:spTree>
    <p:extLst>
      <p:ext uri="{BB962C8B-B14F-4D97-AF65-F5344CB8AC3E}">
        <p14:creationId xmlns:p14="http://schemas.microsoft.com/office/powerpoint/2010/main" val="1717690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Quorum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04" y="762000"/>
            <a:ext cx="8794595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Improve put() and get() operation </a:t>
            </a:r>
            <a:r>
              <a:rPr lang="en-US" sz="2800" dirty="0" smtClean="0"/>
              <a:t>performance</a:t>
            </a:r>
          </a:p>
          <a:p>
            <a:pPr lvl="1"/>
            <a:r>
              <a:rPr lang="en-US" sz="2600" dirty="0" smtClean="0"/>
              <a:t>In the presence of replication!</a:t>
            </a:r>
            <a:endParaRPr lang="en-US" sz="2600" dirty="0" smtClean="0"/>
          </a:p>
          <a:p>
            <a:endParaRPr lang="en-US" sz="2800" dirty="0" smtClean="0"/>
          </a:p>
          <a:p>
            <a:r>
              <a:rPr lang="en-US" sz="2800" dirty="0" smtClean="0"/>
              <a:t>Define a replica set of size N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ut() waits for acknowledgements from at least W </a:t>
            </a:r>
            <a:r>
              <a:rPr lang="en-US" sz="2400" dirty="0" smtClean="0"/>
              <a:t>replicas</a:t>
            </a:r>
          </a:p>
          <a:p>
            <a:pPr lvl="2"/>
            <a:r>
              <a:rPr lang="en-US" sz="2200" dirty="0" smtClean="0"/>
              <a:t>Different updates need </a:t>
            </a:r>
            <a:r>
              <a:rPr lang="en-US" sz="2200" dirty="0"/>
              <a:t>to be differentiated by something monotonically increasing like a </a:t>
            </a:r>
            <a:r>
              <a:rPr lang="en-US" sz="2200" dirty="0" smtClean="0"/>
              <a:t>timestamp</a:t>
            </a:r>
          </a:p>
          <a:p>
            <a:pPr lvl="2"/>
            <a:r>
              <a:rPr lang="en-US" sz="2200" dirty="0" smtClean="0"/>
              <a:t>Allows us to replace ol</a:t>
            </a:r>
            <a:r>
              <a:rPr lang="en-US" sz="2200" dirty="0" smtClean="0"/>
              <a:t>d values with updated ones</a:t>
            </a:r>
            <a:endParaRPr lang="en-US" sz="2200" dirty="0" smtClean="0"/>
          </a:p>
          <a:p>
            <a:pPr lvl="1"/>
            <a:r>
              <a:rPr lang="en-US" sz="2400" dirty="0"/>
              <a:t>g</a:t>
            </a:r>
            <a:r>
              <a:rPr lang="en-US" sz="2400" dirty="0" smtClean="0"/>
              <a:t>et() waits for responses from at least R replicas</a:t>
            </a:r>
          </a:p>
          <a:p>
            <a:pPr lvl="1"/>
            <a:r>
              <a:rPr lang="en-US" sz="2400" dirty="0" smtClean="0"/>
              <a:t>W+R &gt; N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Why does it work?</a:t>
            </a:r>
          </a:p>
          <a:p>
            <a:pPr lvl="1"/>
            <a:r>
              <a:rPr lang="en-US" sz="2400" dirty="0" smtClean="0"/>
              <a:t>There is at least one node that contains the </a:t>
            </a:r>
            <a:r>
              <a:rPr lang="en-US" sz="2400" dirty="0" smtClean="0"/>
              <a:t>update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Why might you use W+R &gt; N+1? 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73265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067800" cy="533400"/>
          </a:xfrm>
        </p:spPr>
        <p:txBody>
          <a:bodyPr/>
          <a:lstStyle/>
          <a:p>
            <a:r>
              <a:rPr lang="en-US" sz="2800" dirty="0" smtClean="0"/>
              <a:t>Recall: The CAP Theorem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615997"/>
            <a:ext cx="8991600" cy="31658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Consistency: </a:t>
            </a:r>
          </a:p>
          <a:p>
            <a:pPr lvl="1"/>
            <a:r>
              <a:rPr lang="en-US" dirty="0" smtClean="0"/>
              <a:t>Changes appear to everyone in the same serial order</a:t>
            </a:r>
          </a:p>
          <a:p>
            <a:r>
              <a:rPr lang="en-US" dirty="0" smtClean="0"/>
              <a:t>Availability:</a:t>
            </a:r>
          </a:p>
          <a:p>
            <a:pPr lvl="1"/>
            <a:r>
              <a:rPr lang="en-US" dirty="0" smtClean="0"/>
              <a:t>Can get a result at any time</a:t>
            </a:r>
          </a:p>
          <a:p>
            <a:r>
              <a:rPr lang="en-US" dirty="0" smtClean="0"/>
              <a:t>Partition-Tolerance</a:t>
            </a:r>
          </a:p>
          <a:p>
            <a:pPr lvl="1"/>
            <a:r>
              <a:rPr lang="en-US" dirty="0" smtClean="0"/>
              <a:t>System continues to work even when network becomes partitioned</a:t>
            </a:r>
          </a:p>
          <a:p>
            <a:r>
              <a:rPr lang="en-US" dirty="0" smtClean="0"/>
              <a:t>Consistency, Availability, Partition-Tolerance (CAP) Theorem: </a:t>
            </a:r>
            <a:r>
              <a:rPr lang="en-US" dirty="0" smtClean="0">
                <a:solidFill>
                  <a:srgbClr val="FF0000"/>
                </a:solidFill>
              </a:rPr>
              <a:t>Cannot have all three at same time</a:t>
            </a:r>
          </a:p>
          <a:p>
            <a:pPr lvl="1"/>
            <a:r>
              <a:rPr lang="en-US" dirty="0" smtClean="0"/>
              <a:t>Otherwise known as “Brewer’s Theorem”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loud 3"/>
          <p:cNvSpPr/>
          <p:nvPr/>
        </p:nvSpPr>
        <p:spPr bwMode="auto">
          <a:xfrm>
            <a:off x="2590800" y="838200"/>
            <a:ext cx="3657600" cy="2362200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Gill Sans"/>
              </a:rPr>
              <a:t>Network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"/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 rot="213622">
            <a:off x="1284279" y="1865262"/>
            <a:ext cx="1742661" cy="283743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Left-Right Arrow 46"/>
          <p:cNvSpPr/>
          <p:nvPr/>
        </p:nvSpPr>
        <p:spPr bwMode="auto">
          <a:xfrm rot="20023723">
            <a:off x="1766668" y="2436776"/>
            <a:ext cx="1467402" cy="296566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8" name="Left-Right Arrow 47"/>
          <p:cNvSpPr/>
          <p:nvPr/>
        </p:nvSpPr>
        <p:spPr bwMode="auto">
          <a:xfrm rot="1829678">
            <a:off x="2450831" y="1489235"/>
            <a:ext cx="839688" cy="277873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Left-Right Arrow 48"/>
          <p:cNvSpPr/>
          <p:nvPr/>
        </p:nvSpPr>
        <p:spPr bwMode="auto">
          <a:xfrm rot="20773327">
            <a:off x="5840443" y="1391320"/>
            <a:ext cx="1742661" cy="283743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Left-Right Arrow 49"/>
          <p:cNvSpPr/>
          <p:nvPr/>
        </p:nvSpPr>
        <p:spPr bwMode="auto">
          <a:xfrm rot="738253">
            <a:off x="5894585" y="2009112"/>
            <a:ext cx="1409183" cy="259184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3264948" y="659976"/>
            <a:ext cx="2125450" cy="1198086"/>
            <a:chOff x="3533402" y="573769"/>
            <a:chExt cx="2125450" cy="1198086"/>
          </a:xfrm>
        </p:grpSpPr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4532479" y="636785"/>
              <a:ext cx="1126373" cy="973557"/>
              <a:chOff x="2969" y="720"/>
              <a:chExt cx="1159" cy="864"/>
            </a:xfrm>
          </p:grpSpPr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3600" y="720"/>
                <a:ext cx="528" cy="864"/>
                <a:chOff x="3600" y="720"/>
                <a:chExt cx="528" cy="864"/>
              </a:xfrm>
            </p:grpSpPr>
            <p:sp>
              <p:nvSpPr>
                <p:cNvPr id="14" name="AutoShape 20"/>
                <p:cNvSpPr>
                  <a:spLocks noChangeArrowheads="1"/>
                </p:cNvSpPr>
                <p:nvPr/>
              </p:nvSpPr>
              <p:spPr bwMode="auto">
                <a:xfrm>
                  <a:off x="3600" y="720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  <p:sp>
              <p:nvSpPr>
                <p:cNvPr id="15" name="AutoShape 21"/>
                <p:cNvSpPr>
                  <a:spLocks noChangeArrowheads="1"/>
                </p:cNvSpPr>
                <p:nvPr/>
              </p:nvSpPr>
              <p:spPr bwMode="auto">
                <a:xfrm>
                  <a:off x="3696" y="912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  <p:sp>
              <p:nvSpPr>
                <p:cNvPr id="16" name="AutoShape 22"/>
                <p:cNvSpPr>
                  <a:spLocks noChangeArrowheads="1"/>
                </p:cNvSpPr>
                <p:nvPr/>
              </p:nvSpPr>
              <p:spPr bwMode="auto">
                <a:xfrm>
                  <a:off x="3792" y="1104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AutoShape 23"/>
              <p:cNvSpPr>
                <a:spLocks noChangeArrowheads="1"/>
              </p:cNvSpPr>
              <p:nvPr/>
            </p:nvSpPr>
            <p:spPr bwMode="auto">
              <a:xfrm>
                <a:off x="2969" y="1008"/>
                <a:ext cx="535" cy="336"/>
              </a:xfrm>
              <a:prstGeom prst="leftRightArrow">
                <a:avLst>
                  <a:gd name="adj1" fmla="val 50000"/>
                  <a:gd name="adj2" fmla="val 25714"/>
                </a:avLst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3402" y="573769"/>
              <a:ext cx="1198086" cy="1198086"/>
            </a:xfrm>
            <a:prstGeom prst="rect">
              <a:avLst/>
            </a:prstGeom>
          </p:spPr>
        </p:pic>
      </p:grpSp>
      <p:pic>
        <p:nvPicPr>
          <p:cNvPr id="148" name="Picture 147" descr="Australian Genealogy Journeys: February 20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69" y="608697"/>
            <a:ext cx="1186091" cy="1186091"/>
          </a:xfrm>
          <a:prstGeom prst="rect">
            <a:avLst/>
          </a:prstGeom>
        </p:spPr>
      </p:pic>
      <p:pic>
        <p:nvPicPr>
          <p:cNvPr id="149" name="Picture 148" descr="Australian Genealogy Journeys: February 20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18" y="1485021"/>
            <a:ext cx="1186091" cy="1186091"/>
          </a:xfrm>
          <a:prstGeom prst="rect">
            <a:avLst/>
          </a:prstGeom>
        </p:spPr>
      </p:pic>
      <p:pic>
        <p:nvPicPr>
          <p:cNvPr id="150" name="Picture 149" descr="Australian Genealogy Journeys: February 20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25" y="2476774"/>
            <a:ext cx="1186091" cy="1186091"/>
          </a:xfrm>
          <a:prstGeom prst="rect">
            <a:avLst/>
          </a:prstGeom>
        </p:spPr>
      </p:pic>
      <p:pic>
        <p:nvPicPr>
          <p:cNvPr id="151" name="Picture 150" descr="Australian Genealogy Journeys: February 20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31" y="689656"/>
            <a:ext cx="1186091" cy="1186091"/>
          </a:xfrm>
          <a:prstGeom prst="rect">
            <a:avLst/>
          </a:prstGeom>
        </p:spPr>
      </p:pic>
      <p:pic>
        <p:nvPicPr>
          <p:cNvPr id="152" name="Picture 151" descr="Australian Genealogy Journeys: February 20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51" y="1780932"/>
            <a:ext cx="1186091" cy="1186091"/>
          </a:xfrm>
          <a:prstGeom prst="rect">
            <a:avLst/>
          </a:prstGeom>
        </p:spPr>
      </p:pic>
      <p:grpSp>
        <p:nvGrpSpPr>
          <p:cNvPr id="153" name="Group 152"/>
          <p:cNvGrpSpPr/>
          <p:nvPr/>
        </p:nvGrpSpPr>
        <p:grpSpPr>
          <a:xfrm>
            <a:off x="4946523" y="2320700"/>
            <a:ext cx="2125450" cy="1198086"/>
            <a:chOff x="3533402" y="573769"/>
            <a:chExt cx="2125450" cy="1198086"/>
          </a:xfrm>
        </p:grpSpPr>
        <p:grpSp>
          <p:nvGrpSpPr>
            <p:cNvPr id="154" name="Group 26"/>
            <p:cNvGrpSpPr>
              <a:grpSpLocks/>
            </p:cNvGrpSpPr>
            <p:nvPr/>
          </p:nvGrpSpPr>
          <p:grpSpPr bwMode="auto">
            <a:xfrm>
              <a:off x="4532479" y="636785"/>
              <a:ext cx="1126373" cy="973557"/>
              <a:chOff x="2969" y="720"/>
              <a:chExt cx="1159" cy="864"/>
            </a:xfrm>
          </p:grpSpPr>
          <p:grpSp>
            <p:nvGrpSpPr>
              <p:cNvPr id="156" name="Group 25"/>
              <p:cNvGrpSpPr>
                <a:grpSpLocks/>
              </p:cNvGrpSpPr>
              <p:nvPr/>
            </p:nvGrpSpPr>
            <p:grpSpPr bwMode="auto">
              <a:xfrm>
                <a:off x="3600" y="720"/>
                <a:ext cx="528" cy="864"/>
                <a:chOff x="3600" y="720"/>
                <a:chExt cx="528" cy="864"/>
              </a:xfrm>
            </p:grpSpPr>
            <p:sp>
              <p:nvSpPr>
                <p:cNvPr id="158" name="AutoShape 20"/>
                <p:cNvSpPr>
                  <a:spLocks noChangeArrowheads="1"/>
                </p:cNvSpPr>
                <p:nvPr/>
              </p:nvSpPr>
              <p:spPr bwMode="auto">
                <a:xfrm>
                  <a:off x="3600" y="720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  <p:sp>
              <p:nvSpPr>
                <p:cNvPr id="159" name="AutoShape 21"/>
                <p:cNvSpPr>
                  <a:spLocks noChangeArrowheads="1"/>
                </p:cNvSpPr>
                <p:nvPr/>
              </p:nvSpPr>
              <p:spPr bwMode="auto">
                <a:xfrm>
                  <a:off x="3696" y="912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  <p:sp>
              <p:nvSpPr>
                <p:cNvPr id="160" name="AutoShape 22"/>
                <p:cNvSpPr>
                  <a:spLocks noChangeArrowheads="1"/>
                </p:cNvSpPr>
                <p:nvPr/>
              </p:nvSpPr>
              <p:spPr bwMode="auto">
                <a:xfrm>
                  <a:off x="3792" y="1104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</p:grpSp>
          <p:sp>
            <p:nvSpPr>
              <p:cNvPr id="157" name="AutoShape 23"/>
              <p:cNvSpPr>
                <a:spLocks noChangeArrowheads="1"/>
              </p:cNvSpPr>
              <p:nvPr/>
            </p:nvSpPr>
            <p:spPr bwMode="auto">
              <a:xfrm>
                <a:off x="2969" y="1008"/>
                <a:ext cx="535" cy="336"/>
              </a:xfrm>
              <a:prstGeom prst="leftRightArrow">
                <a:avLst>
                  <a:gd name="adj1" fmla="val 50000"/>
                  <a:gd name="adj2" fmla="val 25714"/>
                </a:avLst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3402" y="573769"/>
              <a:ext cx="1198086" cy="1198086"/>
            </a:xfrm>
            <a:prstGeom prst="rect">
              <a:avLst/>
            </a:prstGeom>
          </p:spPr>
        </p:pic>
      </p:grpSp>
      <p:grpSp>
        <p:nvGrpSpPr>
          <p:cNvPr id="161" name="Group 160"/>
          <p:cNvGrpSpPr/>
          <p:nvPr/>
        </p:nvGrpSpPr>
        <p:grpSpPr>
          <a:xfrm>
            <a:off x="2515360" y="2611914"/>
            <a:ext cx="2125450" cy="1198086"/>
            <a:chOff x="3533402" y="573769"/>
            <a:chExt cx="2125450" cy="1198086"/>
          </a:xfrm>
        </p:grpSpPr>
        <p:grpSp>
          <p:nvGrpSpPr>
            <p:cNvPr id="162" name="Group 26"/>
            <p:cNvGrpSpPr>
              <a:grpSpLocks/>
            </p:cNvGrpSpPr>
            <p:nvPr/>
          </p:nvGrpSpPr>
          <p:grpSpPr bwMode="auto">
            <a:xfrm>
              <a:off x="4532479" y="636785"/>
              <a:ext cx="1126373" cy="973557"/>
              <a:chOff x="2969" y="720"/>
              <a:chExt cx="1159" cy="864"/>
            </a:xfrm>
          </p:grpSpPr>
          <p:grpSp>
            <p:nvGrpSpPr>
              <p:cNvPr id="164" name="Group 25"/>
              <p:cNvGrpSpPr>
                <a:grpSpLocks/>
              </p:cNvGrpSpPr>
              <p:nvPr/>
            </p:nvGrpSpPr>
            <p:grpSpPr bwMode="auto">
              <a:xfrm>
                <a:off x="3600" y="720"/>
                <a:ext cx="528" cy="864"/>
                <a:chOff x="3600" y="720"/>
                <a:chExt cx="528" cy="864"/>
              </a:xfrm>
            </p:grpSpPr>
            <p:sp>
              <p:nvSpPr>
                <p:cNvPr id="166" name="AutoShape 20"/>
                <p:cNvSpPr>
                  <a:spLocks noChangeArrowheads="1"/>
                </p:cNvSpPr>
                <p:nvPr/>
              </p:nvSpPr>
              <p:spPr bwMode="auto">
                <a:xfrm>
                  <a:off x="3600" y="720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  <p:sp>
              <p:nvSpPr>
                <p:cNvPr id="167" name="AutoShape 21"/>
                <p:cNvSpPr>
                  <a:spLocks noChangeArrowheads="1"/>
                </p:cNvSpPr>
                <p:nvPr/>
              </p:nvSpPr>
              <p:spPr bwMode="auto">
                <a:xfrm>
                  <a:off x="3696" y="912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  <p:sp>
              <p:nvSpPr>
                <p:cNvPr id="168" name="AutoShape 22"/>
                <p:cNvSpPr>
                  <a:spLocks noChangeArrowheads="1"/>
                </p:cNvSpPr>
                <p:nvPr/>
              </p:nvSpPr>
              <p:spPr bwMode="auto">
                <a:xfrm>
                  <a:off x="3792" y="1104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</p:grpSp>
          <p:sp>
            <p:nvSpPr>
              <p:cNvPr id="165" name="AutoShape 23"/>
              <p:cNvSpPr>
                <a:spLocks noChangeArrowheads="1"/>
              </p:cNvSpPr>
              <p:nvPr/>
            </p:nvSpPr>
            <p:spPr bwMode="auto">
              <a:xfrm>
                <a:off x="2969" y="1008"/>
                <a:ext cx="535" cy="336"/>
              </a:xfrm>
              <a:prstGeom prst="leftRightArrow">
                <a:avLst>
                  <a:gd name="adj1" fmla="val 50000"/>
                  <a:gd name="adj2" fmla="val 25714"/>
                </a:avLst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3402" y="573769"/>
              <a:ext cx="1198086" cy="1198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3073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Consensus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129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N=3, W=2, R=2</a:t>
            </a:r>
          </a:p>
          <a:p>
            <a:r>
              <a:rPr lang="en-US" dirty="0" smtClean="0"/>
              <a:t>Replica set for K14: {N1, N2, N4}</a:t>
            </a:r>
          </a:p>
          <a:p>
            <a:r>
              <a:rPr lang="en-US" dirty="0" smtClean="0"/>
              <a:t>Assume put() on N3 fails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28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>
                <a:latin typeface="Helvetica"/>
                <a:cs typeface="Helvetica"/>
              </a:rPr>
              <a:t>4</a:t>
            </a:r>
            <a:endParaRPr lang="en-US" sz="1800" b="0" baseline="-25000" dirty="0" smtClean="0">
              <a:latin typeface="Helvetica"/>
              <a:cs typeface="Helvetic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98650" y="4766846"/>
            <a:ext cx="1099500" cy="338554"/>
            <a:chOff x="5698650" y="4766846"/>
            <a:chExt cx="1099500" cy="338554"/>
          </a:xfrm>
        </p:grpSpPr>
        <p:sp>
          <p:nvSpPr>
            <p:cNvPr id="77" name="TextBox 76"/>
            <p:cNvSpPr txBox="1"/>
            <p:nvPr/>
          </p:nvSpPr>
          <p:spPr>
            <a:xfrm>
              <a:off x="569865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484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099204" cy="338554"/>
            <a:chOff x="4114800" y="4766846"/>
            <a:chExt cx="1099204" cy="338554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95045" y="2800723"/>
            <a:ext cx="1722634" cy="1648291"/>
            <a:chOff x="1595045" y="2800723"/>
            <a:chExt cx="1722634" cy="1648291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 rot="18916584">
              <a:off x="1595045" y="3409110"/>
              <a:ext cx="1507744" cy="31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81200" y="2819400"/>
            <a:ext cx="1752600" cy="1648295"/>
            <a:chOff x="2057400" y="2819400"/>
            <a:chExt cx="1752600" cy="1648295"/>
          </a:xfrm>
        </p:grpSpPr>
        <p:cxnSp>
          <p:nvCxnSpPr>
            <p:cNvPr id="113" name="Straight Arrow Connector 112"/>
            <p:cNvCxnSpPr/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 rot="19079691">
              <a:off x="2397563" y="3512263"/>
              <a:ext cx="606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ACK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38800" y="2784893"/>
            <a:ext cx="838200" cy="1682798"/>
            <a:chOff x="5638800" y="2784893"/>
            <a:chExt cx="838200" cy="1682798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5638800" y="2819400"/>
              <a:ext cx="838200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 rot="3841361">
              <a:off x="5433896" y="3380183"/>
              <a:ext cx="1507744" cy="31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14800" y="2667001"/>
            <a:ext cx="317163" cy="1600199"/>
            <a:chOff x="4114800" y="2667001"/>
            <a:chExt cx="317163" cy="1600199"/>
          </a:xfrm>
        </p:grpSpPr>
        <p:cxnSp>
          <p:nvCxnSpPr>
            <p:cNvPr id="121" name="Straight Arrow Connector 120"/>
            <p:cNvCxnSpPr/>
            <p:nvPr/>
          </p:nvCxnSpPr>
          <p:spPr bwMode="auto">
            <a:xfrm>
              <a:off x="4419600" y="2819400"/>
              <a:ext cx="0" cy="1447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 rot="16200000">
              <a:off x="3519510" y="3262291"/>
              <a:ext cx="1507744" cy="31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81600" y="2819400"/>
            <a:ext cx="838200" cy="1648295"/>
            <a:chOff x="5181600" y="2819400"/>
            <a:chExt cx="838200" cy="1648295"/>
          </a:xfrm>
        </p:grpSpPr>
        <p:cxnSp>
          <p:nvCxnSpPr>
            <p:cNvPr id="124" name="Straight Arrow Connector 123"/>
            <p:cNvCxnSpPr/>
            <p:nvPr/>
          </p:nvCxnSpPr>
          <p:spPr bwMode="auto">
            <a:xfrm>
              <a:off x="5181600" y="2819400"/>
              <a:ext cx="8382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 rot="3824197">
              <a:off x="5469125" y="3377999"/>
              <a:ext cx="606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ACK</a:t>
              </a:r>
            </a:p>
          </p:txBody>
        </p: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57400"/>
            <a:ext cx="685800" cy="685800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4267200" y="4191000"/>
            <a:ext cx="304800" cy="304800"/>
            <a:chOff x="7391400" y="3581400"/>
            <a:chExt cx="304800" cy="304800"/>
          </a:xfrm>
        </p:grpSpPr>
        <p:cxnSp>
          <p:nvCxnSpPr>
            <p:cNvPr id="42" name="Straight Connector 41"/>
            <p:cNvCxnSpPr/>
            <p:nvPr/>
          </p:nvCxnSpPr>
          <p:spPr bwMode="auto">
            <a:xfrm flipH="1">
              <a:off x="7391400" y="3581400"/>
              <a:ext cx="304800" cy="304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flipH="1" flipV="1">
              <a:off x="7391400" y="3581400"/>
              <a:ext cx="304800" cy="304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28221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Consensus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r>
              <a:rPr lang="en-US" dirty="0" smtClean="0"/>
              <a:t>Now, issuing get() to any two nodes out of three will return the answer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28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>
                <a:latin typeface="Helvetica"/>
                <a:cs typeface="Helvetica"/>
              </a:rPr>
              <a:t>4</a:t>
            </a:r>
            <a:endParaRPr lang="en-US" sz="1800" b="0" baseline="-25000" dirty="0" smtClean="0">
              <a:latin typeface="Helvetica"/>
              <a:cs typeface="Helvetic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98650" y="4766846"/>
            <a:ext cx="1099500" cy="338554"/>
            <a:chOff x="5698650" y="4766846"/>
            <a:chExt cx="1099500" cy="338554"/>
          </a:xfrm>
        </p:grpSpPr>
        <p:sp>
          <p:nvSpPr>
            <p:cNvPr id="77" name="TextBox 76"/>
            <p:cNvSpPr txBox="1"/>
            <p:nvPr/>
          </p:nvSpPr>
          <p:spPr>
            <a:xfrm>
              <a:off x="569865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484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099204" cy="338554"/>
            <a:chOff x="4114800" y="4766846"/>
            <a:chExt cx="1099204" cy="338554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20687" y="2800723"/>
            <a:ext cx="1696992" cy="1648291"/>
            <a:chOff x="1620687" y="2800723"/>
            <a:chExt cx="1696992" cy="1648291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 rot="18916584">
              <a:off x="1863096" y="3398415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81200" y="2819400"/>
            <a:ext cx="1752600" cy="1648295"/>
            <a:chOff x="2057400" y="2819400"/>
            <a:chExt cx="1752600" cy="1648295"/>
          </a:xfrm>
        </p:grpSpPr>
        <p:cxnSp>
          <p:nvCxnSpPr>
            <p:cNvPr id="113" name="Straight Arrow Connector 112"/>
            <p:cNvCxnSpPr/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 rot="19079691">
              <a:off x="2425966" y="3512263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32704" y="2819400"/>
            <a:ext cx="338554" cy="1648291"/>
            <a:chOff x="4408904" y="2819400"/>
            <a:chExt cx="338554" cy="1648291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4419600" y="2819400"/>
              <a:ext cx="0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 rot="5400000">
              <a:off x="4092361" y="3496451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24400" y="2819400"/>
            <a:ext cx="381001" cy="1648295"/>
            <a:chOff x="6019800" y="2819400"/>
            <a:chExt cx="381001" cy="1648295"/>
          </a:xfrm>
        </p:grpSpPr>
        <p:cxnSp>
          <p:nvCxnSpPr>
            <p:cNvPr id="124" name="Straight Arrow Connector 123"/>
            <p:cNvCxnSpPr/>
            <p:nvPr/>
          </p:nvCxnSpPr>
          <p:spPr bwMode="auto">
            <a:xfrm>
              <a:off x="6019800" y="2819400"/>
              <a:ext cx="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 rot="5400000">
              <a:off x="6013756" y="3499155"/>
              <a:ext cx="435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 smtClean="0">
                  <a:solidFill>
                    <a:srgbClr val="FF0000"/>
                  </a:solidFill>
                  <a:latin typeface="Helvetica"/>
                  <a:cs typeface="Helvetica"/>
                </a:rPr>
                <a:t>nill</a:t>
              </a:r>
              <a:endParaRPr lang="en-US" sz="1600" b="0" dirty="0" smtClean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57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52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105400"/>
          </a:xfrm>
        </p:spPr>
        <p:txBody>
          <a:bodyPr/>
          <a:lstStyle/>
          <a:p>
            <a:r>
              <a:rPr lang="en-US" dirty="0" smtClean="0"/>
              <a:t>Storage: use more nodes</a:t>
            </a:r>
          </a:p>
          <a:p>
            <a:endParaRPr lang="en-US" dirty="0" smtClean="0"/>
          </a:p>
          <a:p>
            <a:r>
              <a:rPr lang="en-US" dirty="0" smtClean="0"/>
              <a:t>Number of requests: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serve requests from all nodes on which a value is stored in parallel</a:t>
            </a:r>
          </a:p>
          <a:p>
            <a:pPr lvl="1"/>
            <a:r>
              <a:rPr lang="en-US" dirty="0" smtClean="0"/>
              <a:t>Master can replicate a popular value on more nodes</a:t>
            </a:r>
          </a:p>
          <a:p>
            <a:pPr lvl="1"/>
            <a:endParaRPr lang="en-US" dirty="0"/>
          </a:p>
          <a:p>
            <a:r>
              <a:rPr lang="en-US" dirty="0" smtClean="0"/>
              <a:t>Master/directory scalability:</a:t>
            </a:r>
          </a:p>
          <a:p>
            <a:pPr lvl="1"/>
            <a:r>
              <a:rPr lang="en-US" dirty="0" smtClean="0"/>
              <a:t>Replicate it</a:t>
            </a:r>
          </a:p>
          <a:p>
            <a:pPr lvl="1"/>
            <a:r>
              <a:rPr lang="en-US" dirty="0" smtClean="0"/>
              <a:t>Partition it, so different keys are served by different masters/directories</a:t>
            </a:r>
          </a:p>
          <a:p>
            <a:pPr lvl="2"/>
            <a:r>
              <a:rPr lang="en-US" dirty="0" smtClean="0"/>
              <a:t>How do you partition? </a:t>
            </a:r>
          </a:p>
        </p:txBody>
      </p:sp>
    </p:spTree>
    <p:extLst>
      <p:ext uri="{BB962C8B-B14F-4D97-AF65-F5344CB8AC3E}">
        <p14:creationId xmlns:p14="http://schemas.microsoft.com/office/powerpoint/2010/main" val="1442300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Scalability: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181600"/>
          </a:xfrm>
        </p:spPr>
        <p:txBody>
          <a:bodyPr/>
          <a:lstStyle/>
          <a:p>
            <a:r>
              <a:rPr lang="en-US" dirty="0" smtClean="0"/>
              <a:t>Directory keeps track of the storage availability at each node</a:t>
            </a:r>
          </a:p>
          <a:p>
            <a:pPr lvl="1"/>
            <a:r>
              <a:rPr lang="en-US" dirty="0" smtClean="0"/>
              <a:t>Preferentially insert new values on nodes with more storage available</a:t>
            </a:r>
            <a:endParaRPr lang="en-US" dirty="0"/>
          </a:p>
          <a:p>
            <a:r>
              <a:rPr lang="en-US" dirty="0" smtClean="0"/>
              <a:t>What happens when a new node is added?</a:t>
            </a:r>
          </a:p>
          <a:p>
            <a:pPr lvl="1"/>
            <a:r>
              <a:rPr lang="en-US" dirty="0" smtClean="0"/>
              <a:t>Cannot insert only new values on new node. Why?</a:t>
            </a:r>
          </a:p>
          <a:p>
            <a:pPr lvl="1"/>
            <a:r>
              <a:rPr lang="en-US" dirty="0" smtClean="0"/>
              <a:t>Move values from the heavy loaded nodes to the new node</a:t>
            </a:r>
            <a:endParaRPr lang="en-US" dirty="0"/>
          </a:p>
          <a:p>
            <a:r>
              <a:rPr lang="en-US" dirty="0" smtClean="0"/>
              <a:t>What happens when a node fails?</a:t>
            </a:r>
          </a:p>
          <a:p>
            <a:pPr lvl="1"/>
            <a:r>
              <a:rPr lang="en-US" dirty="0" smtClean="0"/>
              <a:t>Need to replicate values from fail node to other nodes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9792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858000" cy="533400"/>
          </a:xfrm>
        </p:spPr>
        <p:txBody>
          <a:bodyPr/>
          <a:lstStyle/>
          <a:p>
            <a:r>
              <a:rPr lang="en-US" dirty="0" smtClean="0"/>
              <a:t>Scaling Up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181600"/>
          </a:xfrm>
        </p:spPr>
        <p:txBody>
          <a:bodyPr>
            <a:noAutofit/>
          </a:bodyPr>
          <a:lstStyle/>
          <a:p>
            <a:r>
              <a:rPr lang="en-US" dirty="0" smtClean="0"/>
              <a:t>Challenge:</a:t>
            </a:r>
          </a:p>
          <a:p>
            <a:pPr lvl="1"/>
            <a:r>
              <a:rPr lang="en-US" sz="2400" dirty="0" smtClean="0"/>
              <a:t>Directory contains a number of entries equal to number of (key, value) tuples in the system</a:t>
            </a:r>
          </a:p>
          <a:p>
            <a:pPr lvl="1"/>
            <a:r>
              <a:rPr lang="en-US" sz="2400" dirty="0" smtClean="0"/>
              <a:t>Can be tens or hundreds of billions of entries in the system!</a:t>
            </a:r>
            <a:endParaRPr lang="en-US" sz="2400" dirty="0"/>
          </a:p>
          <a:p>
            <a:r>
              <a:rPr lang="en-US" dirty="0" smtClean="0"/>
              <a:t>Solution: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onsistent Hashing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Provides mechanism to divide [</a:t>
            </a:r>
            <a:r>
              <a:rPr lang="en-US" b="1" dirty="0" err="1" smtClean="0">
                <a:solidFill>
                  <a:srgbClr val="FF0000"/>
                </a:solidFill>
              </a:rPr>
              <a:t>key,value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en-US" b="1" dirty="0" smtClean="0">
                <a:solidFill>
                  <a:srgbClr val="FF0000"/>
                </a:solidFill>
              </a:rPr>
              <a:t> pairs amongst a (potentially large!) set of machines (nodes) on network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Associate to each node </a:t>
            </a:r>
            <a:r>
              <a:rPr lang="en-US" dirty="0" smtClean="0"/>
              <a:t>a </a:t>
            </a:r>
            <a:r>
              <a:rPr lang="en-US" dirty="0"/>
              <a:t>unique </a:t>
            </a:r>
            <a:r>
              <a:rPr lang="en-US" i="1" dirty="0" smtClean="0"/>
              <a:t>id</a:t>
            </a:r>
            <a:r>
              <a:rPr lang="en-US" dirty="0" smtClean="0"/>
              <a:t> </a:t>
            </a:r>
            <a:r>
              <a:rPr lang="en-US" dirty="0"/>
              <a:t>in an </a:t>
            </a:r>
            <a:r>
              <a:rPr lang="en-US" i="1" dirty="0" err="1"/>
              <a:t>uni</a:t>
            </a:r>
            <a:r>
              <a:rPr lang="en-US" i="1" dirty="0"/>
              <a:t>-</a:t>
            </a:r>
            <a:r>
              <a:rPr lang="en-US" dirty="0"/>
              <a:t>dimensional space 0..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-1 </a:t>
            </a:r>
            <a:r>
              <a:rPr lang="en-US" dirty="0" smtClean="0">
                <a:sym typeface="Symbol" panose="05050102010706020507" pitchFamily="18" charset="2"/>
              </a:rPr>
              <a:t> Wraps around: Call this “the ring!”</a:t>
            </a:r>
            <a:endParaRPr lang="en-US" dirty="0" smtClean="0"/>
          </a:p>
          <a:p>
            <a:pPr lvl="1"/>
            <a:r>
              <a:rPr lang="en-US" sz="2400" dirty="0" smtClean="0"/>
              <a:t>Partition </a:t>
            </a:r>
            <a:r>
              <a:rPr lang="en-US" sz="2400" dirty="0"/>
              <a:t>this space </a:t>
            </a:r>
            <a:r>
              <a:rPr lang="en-US" sz="2400" dirty="0" smtClean="0"/>
              <a:t>across </a:t>
            </a:r>
            <a:r>
              <a:rPr lang="en-US" sz="2400" i="1" dirty="0" smtClean="0"/>
              <a:t>n</a:t>
            </a:r>
            <a:r>
              <a:rPr lang="en-US" sz="2400" dirty="0" smtClean="0"/>
              <a:t> machines</a:t>
            </a:r>
          </a:p>
          <a:p>
            <a:pPr lvl="1"/>
            <a:r>
              <a:rPr lang="en-US" sz="2400" dirty="0" smtClean="0"/>
              <a:t>Assume keys are in same </a:t>
            </a:r>
            <a:r>
              <a:rPr lang="en-US" sz="2400" dirty="0" err="1" smtClean="0"/>
              <a:t>uni</a:t>
            </a:r>
            <a:r>
              <a:rPr lang="en-US" sz="2400" dirty="0" smtClean="0"/>
              <a:t>-dimensional space</a:t>
            </a:r>
            <a:endParaRPr lang="en-US" sz="2400" dirty="0"/>
          </a:p>
          <a:p>
            <a:pPr lvl="1"/>
            <a:r>
              <a:rPr lang="en-US" sz="2400" dirty="0"/>
              <a:t>Each [</a:t>
            </a:r>
            <a:r>
              <a:rPr lang="en-US" sz="2400" dirty="0" smtClean="0"/>
              <a:t>Key, Value] </a:t>
            </a:r>
            <a:r>
              <a:rPr lang="en-US" sz="2400" dirty="0"/>
              <a:t>is </a:t>
            </a:r>
            <a:r>
              <a:rPr lang="en-US" sz="2400" dirty="0" smtClean="0"/>
              <a:t>stored at </a:t>
            </a:r>
            <a:r>
              <a:rPr lang="en-US" sz="2400" dirty="0"/>
              <a:t>the node with the smallest </a:t>
            </a:r>
            <a:r>
              <a:rPr lang="en-US" sz="2400" dirty="0" smtClean="0"/>
              <a:t>ID larger than 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9357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838200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to Node Mapping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29" y="868180"/>
            <a:ext cx="3782470" cy="4724400"/>
          </a:xfrm>
        </p:spPr>
        <p:txBody>
          <a:bodyPr/>
          <a:lstStyle/>
          <a:p>
            <a:pPr marL="342900" indent="-342900"/>
            <a:r>
              <a:rPr lang="en-US" sz="2000" dirty="0" err="1" smtClean="0"/>
              <a:t>Paritioning</a:t>
            </a:r>
            <a:r>
              <a:rPr lang="en-US" sz="2000" dirty="0" smtClean="0"/>
              <a:t> example with</a:t>
            </a:r>
            <a:br>
              <a:rPr lang="en-US" sz="2000" dirty="0" smtClean="0"/>
            </a:br>
            <a:r>
              <a:rPr lang="en-US" sz="2000" dirty="0" smtClean="0"/>
              <a:t>m = 6 </a:t>
            </a:r>
            <a:r>
              <a:rPr lang="en-US" sz="2000" dirty="0" smtClean="0">
                <a:sym typeface="Wingdings"/>
              </a:rPr>
              <a:t> ID space: 0..63</a:t>
            </a:r>
            <a:r>
              <a:rPr lang="en-US" sz="2000" dirty="0" smtClean="0"/>
              <a:t> </a:t>
            </a:r>
          </a:p>
          <a:p>
            <a:pPr marL="742950" lvl="1" indent="-342900"/>
            <a:r>
              <a:rPr lang="en-US" sz="1600" dirty="0" smtClean="0"/>
              <a:t>Node  </a:t>
            </a:r>
            <a:r>
              <a:rPr lang="en-US" sz="1600" dirty="0"/>
              <a:t>8 maps </a:t>
            </a:r>
            <a:r>
              <a:rPr lang="en-US" sz="1600" dirty="0" smtClean="0"/>
              <a:t>keys [</a:t>
            </a:r>
            <a:r>
              <a:rPr lang="en-US" sz="1600" dirty="0"/>
              <a:t>5,8]</a:t>
            </a:r>
          </a:p>
          <a:p>
            <a:pPr marL="742950" lvl="1" indent="-342900"/>
            <a:r>
              <a:rPr lang="en-US" sz="1600" dirty="0"/>
              <a:t>Node 15 maps </a:t>
            </a:r>
            <a:r>
              <a:rPr lang="en-US" sz="1600" dirty="0" smtClean="0"/>
              <a:t>keys [</a:t>
            </a:r>
            <a:r>
              <a:rPr lang="en-US" sz="1600" dirty="0"/>
              <a:t>9,15]</a:t>
            </a:r>
          </a:p>
          <a:p>
            <a:pPr marL="742950" lvl="1" indent="-342900"/>
            <a:r>
              <a:rPr lang="en-US" sz="1600" dirty="0"/>
              <a:t>Node 20 </a:t>
            </a:r>
            <a:r>
              <a:rPr lang="en-US" sz="1600" dirty="0" smtClean="0"/>
              <a:t>maps keys </a:t>
            </a:r>
            <a:r>
              <a:rPr lang="en-US" sz="1600" dirty="0"/>
              <a:t>[16, 20]</a:t>
            </a:r>
          </a:p>
          <a:p>
            <a:pPr marL="742950" lvl="1" indent="-342900"/>
            <a:r>
              <a:rPr lang="en-US" sz="1600" dirty="0"/>
              <a:t>…</a:t>
            </a:r>
          </a:p>
          <a:p>
            <a:pPr marL="742950" lvl="1" indent="-342900"/>
            <a:r>
              <a:rPr lang="en-US" sz="1600" dirty="0"/>
              <a:t>Node 4 </a:t>
            </a:r>
            <a:r>
              <a:rPr lang="en-US" sz="1600" dirty="0" smtClean="0"/>
              <a:t>maps keys [</a:t>
            </a:r>
            <a:r>
              <a:rPr lang="en-US" sz="1600" dirty="0"/>
              <a:t>59, 4</a:t>
            </a:r>
            <a:r>
              <a:rPr lang="en-US" sz="1600" dirty="0" smtClean="0"/>
              <a:t>]</a:t>
            </a:r>
          </a:p>
          <a:p>
            <a:pPr marL="342900" indent="-342900"/>
            <a:r>
              <a:rPr lang="en-US" sz="2000" dirty="0" smtClean="0"/>
              <a:t>For this example, the mapping [14, V14] maps to node with ID=15</a:t>
            </a:r>
          </a:p>
          <a:p>
            <a:pPr marL="742950" lvl="1" indent="-342900"/>
            <a:r>
              <a:rPr lang="en-US" sz="1600" dirty="0" smtClean="0"/>
              <a:t>Node with smallest ID larger than 14 (the key)</a:t>
            </a:r>
          </a:p>
          <a:p>
            <a:pPr marL="342900" indent="-342900"/>
            <a:r>
              <a:rPr lang="en-US" sz="2000" dirty="0" smtClean="0"/>
              <a:t>In practice, m=256 or more!</a:t>
            </a:r>
          </a:p>
          <a:p>
            <a:pPr marL="742950" lvl="1" indent="-342900"/>
            <a:r>
              <a:rPr lang="en-US" sz="1600" dirty="0" smtClean="0"/>
              <a:t>Uses cryptographically secure hash such as SHA-256 to generate the node IDs</a:t>
            </a:r>
            <a:endParaRPr lang="en-US" sz="1600" dirty="0"/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086600" y="2743200"/>
            <a:ext cx="1437638" cy="687388"/>
            <a:chOff x="6672900" y="2819400"/>
            <a:chExt cx="1437638" cy="687388"/>
          </a:xfrm>
        </p:grpSpPr>
        <p:grpSp>
          <p:nvGrpSpPr>
            <p:cNvPr id="38" name="Group 37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9" name="Rectangle 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40" name="Straight Connector 39"/>
              <p:cNvCxnSpPr>
                <a:stCxn id="39" idx="0"/>
                <a:endCxn id="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46" name="Group 45"/>
            <p:cNvGrpSpPr/>
            <p:nvPr/>
          </p:nvGrpSpPr>
          <p:grpSpPr>
            <a:xfrm>
              <a:off x="6672900" y="2819400"/>
              <a:ext cx="1099500" cy="338554"/>
              <a:chOff x="5698650" y="4800600"/>
              <a:chExt cx="1099500" cy="33855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698650" y="4800600"/>
                <a:ext cx="41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14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248400" y="4800600"/>
                <a:ext cx="549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latin typeface="Helvetica"/>
                    <a:cs typeface="Helvetica"/>
                  </a:rPr>
                  <a:t>V14</a:t>
                </a:r>
              </a:p>
            </p:txBody>
          </p:sp>
        </p:grpSp>
        <p:cxnSp>
          <p:nvCxnSpPr>
            <p:cNvPr id="4" name="Straight Arrow Connector 3"/>
            <p:cNvCxnSpPr>
              <a:stCxn id="39" idx="2"/>
              <a:endCxn id="1351705" idx="1"/>
            </p:cNvCxnSpPr>
            <p:nvPr/>
          </p:nvCxnSpPr>
          <p:spPr bwMode="auto">
            <a:xfrm>
              <a:off x="7222650" y="3089971"/>
              <a:ext cx="887888" cy="41681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3735387" y="990600"/>
            <a:ext cx="5256213" cy="5486400"/>
            <a:chOff x="3735387" y="990600"/>
            <a:chExt cx="5256213" cy="5486400"/>
          </a:xfrm>
        </p:grpSpPr>
        <p:sp>
          <p:nvSpPr>
            <p:cNvPr id="1351684" name="Oval 4"/>
            <p:cNvSpPr>
              <a:spLocks noChangeArrowheads="1"/>
            </p:cNvSpPr>
            <p:nvPr/>
          </p:nvSpPr>
          <p:spPr bwMode="auto">
            <a:xfrm>
              <a:off x="4000500" y="1371600"/>
              <a:ext cx="4648200" cy="45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685" name="Text Box 5"/>
            <p:cNvSpPr txBox="1">
              <a:spLocks noChangeArrowheads="1"/>
            </p:cNvSpPr>
            <p:nvPr/>
          </p:nvSpPr>
          <p:spPr bwMode="auto">
            <a:xfrm>
              <a:off x="6846887" y="1538288"/>
              <a:ext cx="3127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latin typeface="Key"/>
                  <a:cs typeface="Key"/>
                </a:rPr>
                <a:t>4</a:t>
              </a:r>
            </a:p>
          </p:txBody>
        </p:sp>
        <p:pic>
          <p:nvPicPr>
            <p:cNvPr id="1351686" name="Picture 6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15175" y="990600"/>
              <a:ext cx="266700" cy="438150"/>
            </a:xfrm>
            <a:prstGeom prst="rect">
              <a:avLst/>
            </a:prstGeom>
            <a:noFill/>
          </p:spPr>
        </p:pic>
        <p:pic>
          <p:nvPicPr>
            <p:cNvPr id="1351687" name="Picture 7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10600" y="4514850"/>
              <a:ext cx="266700" cy="438150"/>
            </a:xfrm>
            <a:prstGeom prst="rect">
              <a:avLst/>
            </a:prstGeom>
            <a:noFill/>
          </p:spPr>
        </p:pic>
        <p:sp>
          <p:nvSpPr>
            <p:cNvPr id="1351688" name="Text Box 8"/>
            <p:cNvSpPr txBox="1">
              <a:spLocks noChangeArrowheads="1"/>
            </p:cNvSpPr>
            <p:nvPr/>
          </p:nvSpPr>
          <p:spPr bwMode="auto">
            <a:xfrm>
              <a:off x="7923212" y="4343400"/>
              <a:ext cx="4397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latin typeface="Key"/>
                  <a:cs typeface="Key"/>
                </a:rPr>
                <a:t>20</a:t>
              </a:r>
            </a:p>
          </p:txBody>
        </p:sp>
        <p:pic>
          <p:nvPicPr>
            <p:cNvPr id="1351689" name="Picture 9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10300" y="6038850"/>
              <a:ext cx="266700" cy="438150"/>
            </a:xfrm>
            <a:prstGeom prst="rect">
              <a:avLst/>
            </a:prstGeom>
            <a:noFill/>
          </p:spPr>
        </p:pic>
        <p:sp>
          <p:nvSpPr>
            <p:cNvPr id="1351690" name="Text Box 10"/>
            <p:cNvSpPr txBox="1">
              <a:spLocks noChangeArrowheads="1"/>
            </p:cNvSpPr>
            <p:nvPr/>
          </p:nvSpPr>
          <p:spPr bwMode="auto">
            <a:xfrm>
              <a:off x="6076950" y="5486400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latin typeface="Key"/>
                  <a:cs typeface="Key"/>
                </a:rPr>
                <a:t>32</a:t>
              </a:r>
            </a:p>
          </p:txBody>
        </p:sp>
        <p:sp>
          <p:nvSpPr>
            <p:cNvPr id="1351691" name="Text Box 11"/>
            <p:cNvSpPr txBox="1">
              <a:spLocks noChangeArrowheads="1"/>
            </p:cNvSpPr>
            <p:nvPr/>
          </p:nvSpPr>
          <p:spPr bwMode="auto">
            <a:xfrm>
              <a:off x="5067300" y="534828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latin typeface="Key"/>
                  <a:cs typeface="Key"/>
                </a:rPr>
                <a:t>35</a:t>
              </a:r>
            </a:p>
          </p:txBody>
        </p:sp>
        <p:pic>
          <p:nvPicPr>
            <p:cNvPr id="1351692" name="Picture 12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19700" y="5886450"/>
              <a:ext cx="266700" cy="438150"/>
            </a:xfrm>
            <a:prstGeom prst="rect">
              <a:avLst/>
            </a:prstGeom>
            <a:noFill/>
          </p:spPr>
        </p:pic>
        <p:sp>
          <p:nvSpPr>
            <p:cNvPr id="1351693" name="Text Box 13"/>
            <p:cNvSpPr txBox="1">
              <a:spLocks noChangeArrowheads="1"/>
            </p:cNvSpPr>
            <p:nvPr/>
          </p:nvSpPr>
          <p:spPr bwMode="auto">
            <a:xfrm>
              <a:off x="7581900" y="1995488"/>
              <a:ext cx="313024" cy="369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latin typeface="Key"/>
                  <a:cs typeface="Key"/>
                </a:rPr>
                <a:t>8</a:t>
              </a:r>
            </a:p>
          </p:txBody>
        </p:sp>
        <p:sp>
          <p:nvSpPr>
            <p:cNvPr id="1351694" name="Text Box 14"/>
            <p:cNvSpPr txBox="1">
              <a:spLocks noChangeArrowheads="1"/>
            </p:cNvSpPr>
            <p:nvPr/>
          </p:nvSpPr>
          <p:spPr bwMode="auto">
            <a:xfrm>
              <a:off x="8191500" y="336708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latin typeface="Key"/>
                  <a:cs typeface="Key"/>
                </a:rPr>
                <a:t>15</a:t>
              </a:r>
            </a:p>
          </p:txBody>
        </p:sp>
        <p:sp>
          <p:nvSpPr>
            <p:cNvPr id="1351695" name="Text Box 15"/>
            <p:cNvSpPr txBox="1">
              <a:spLocks noChangeArrowheads="1"/>
            </p:cNvSpPr>
            <p:nvPr/>
          </p:nvSpPr>
          <p:spPr bwMode="auto">
            <a:xfrm>
              <a:off x="4229100" y="4267200"/>
              <a:ext cx="441402" cy="369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latin typeface="Key"/>
                  <a:cs typeface="Key"/>
                </a:rPr>
                <a:t>44</a:t>
              </a:r>
            </a:p>
          </p:txBody>
        </p:sp>
        <p:sp>
          <p:nvSpPr>
            <p:cNvPr id="1351696" name="Text Box 16"/>
            <p:cNvSpPr txBox="1">
              <a:spLocks noChangeArrowheads="1"/>
            </p:cNvSpPr>
            <p:nvPr/>
          </p:nvSpPr>
          <p:spPr bwMode="auto">
            <a:xfrm>
              <a:off x="5010150" y="1828800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latin typeface="Key"/>
                  <a:cs typeface="Key"/>
                </a:rPr>
                <a:t>58</a:t>
              </a:r>
            </a:p>
          </p:txBody>
        </p:sp>
        <p:pic>
          <p:nvPicPr>
            <p:cNvPr id="1351697" name="Picture 17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0000" y="4419600"/>
              <a:ext cx="266700" cy="438150"/>
            </a:xfrm>
            <a:prstGeom prst="rect">
              <a:avLst/>
            </a:prstGeom>
            <a:noFill/>
          </p:spPr>
        </p:pic>
        <p:pic>
          <p:nvPicPr>
            <p:cNvPr id="1351698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24400" y="1295400"/>
              <a:ext cx="266700" cy="438150"/>
            </a:xfrm>
            <a:prstGeom prst="rect">
              <a:avLst/>
            </a:prstGeom>
            <a:noFill/>
          </p:spPr>
        </p:pic>
        <p:sp>
          <p:nvSpPr>
            <p:cNvPr id="1351699" name="Line 19"/>
            <p:cNvSpPr>
              <a:spLocks noChangeShapeType="1"/>
            </p:cNvSpPr>
            <p:nvPr/>
          </p:nvSpPr>
          <p:spPr bwMode="auto">
            <a:xfrm flipV="1">
              <a:off x="4152900" y="449580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00" name="Line 20"/>
            <p:cNvSpPr>
              <a:spLocks noChangeShapeType="1"/>
            </p:cNvSpPr>
            <p:nvPr/>
          </p:nvSpPr>
          <p:spPr bwMode="auto">
            <a:xfrm>
              <a:off x="4981575" y="1735138"/>
              <a:ext cx="92075" cy="120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pic>
          <p:nvPicPr>
            <p:cNvPr id="1351701" name="Picture 21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724900" y="3276600"/>
              <a:ext cx="266700" cy="438150"/>
            </a:xfrm>
            <a:prstGeom prst="rect">
              <a:avLst/>
            </a:prstGeom>
            <a:noFill/>
          </p:spPr>
        </p:pic>
        <p:sp>
          <p:nvSpPr>
            <p:cNvPr id="1351702" name="Line 22"/>
            <p:cNvSpPr>
              <a:spLocks noChangeShapeType="1"/>
            </p:cNvSpPr>
            <p:nvPr/>
          </p:nvSpPr>
          <p:spPr bwMode="auto">
            <a:xfrm flipV="1">
              <a:off x="5372100" y="5638800"/>
              <a:ext cx="762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03" name="Line 23"/>
            <p:cNvSpPr>
              <a:spLocks noChangeShapeType="1"/>
            </p:cNvSpPr>
            <p:nvPr/>
          </p:nvSpPr>
          <p:spPr bwMode="auto">
            <a:xfrm flipV="1">
              <a:off x="6286500" y="5867400"/>
              <a:ext cx="1587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04" name="Line 24"/>
            <p:cNvSpPr>
              <a:spLocks noChangeShapeType="1"/>
            </p:cNvSpPr>
            <p:nvPr/>
          </p:nvSpPr>
          <p:spPr bwMode="auto">
            <a:xfrm flipH="1" flipV="1">
              <a:off x="8343900" y="457200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05" name="Line 25"/>
            <p:cNvSpPr>
              <a:spLocks noChangeShapeType="1"/>
            </p:cNvSpPr>
            <p:nvPr/>
          </p:nvSpPr>
          <p:spPr bwMode="auto">
            <a:xfrm flipH="1">
              <a:off x="8572500" y="3505200"/>
              <a:ext cx="15240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06" name="Line 26"/>
            <p:cNvSpPr>
              <a:spLocks noChangeShapeType="1"/>
            </p:cNvSpPr>
            <p:nvPr/>
          </p:nvSpPr>
          <p:spPr bwMode="auto">
            <a:xfrm flipV="1">
              <a:off x="7858125" y="1971675"/>
              <a:ext cx="112712" cy="104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pic>
          <p:nvPicPr>
            <p:cNvPr id="1351707" name="Picture 27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37512" y="1676400"/>
              <a:ext cx="268288" cy="438150"/>
            </a:xfrm>
            <a:prstGeom prst="rect">
              <a:avLst/>
            </a:prstGeom>
            <a:noFill/>
          </p:spPr>
        </p:pic>
        <p:sp>
          <p:nvSpPr>
            <p:cNvPr id="1351708" name="Line 28"/>
            <p:cNvSpPr>
              <a:spLocks noChangeShapeType="1"/>
            </p:cNvSpPr>
            <p:nvPr/>
          </p:nvSpPr>
          <p:spPr bwMode="auto">
            <a:xfrm rot="3575902">
              <a:off x="7046912" y="1433513"/>
              <a:ext cx="92075" cy="120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grpSp>
          <p:nvGrpSpPr>
            <p:cNvPr id="2" name="Group 29"/>
            <p:cNvGrpSpPr>
              <a:grpSpLocks/>
            </p:cNvGrpSpPr>
            <p:nvPr/>
          </p:nvGrpSpPr>
          <p:grpSpPr bwMode="auto">
            <a:xfrm>
              <a:off x="3735387" y="1108075"/>
              <a:ext cx="5089525" cy="5133975"/>
              <a:chOff x="1930" y="844"/>
              <a:chExt cx="3210" cy="3240"/>
            </a:xfrm>
          </p:grpSpPr>
          <p:sp>
            <p:nvSpPr>
              <p:cNvPr id="1351710" name="Freeform 30"/>
              <p:cNvSpPr>
                <a:spLocks/>
              </p:cNvSpPr>
              <p:nvPr/>
            </p:nvSpPr>
            <p:spPr bwMode="auto">
              <a:xfrm>
                <a:off x="2788" y="844"/>
                <a:ext cx="1200" cy="168"/>
              </a:xfrm>
              <a:custGeom>
                <a:avLst/>
                <a:gdLst/>
                <a:ahLst/>
                <a:cxnLst>
                  <a:cxn ang="0">
                    <a:pos x="0" y="168"/>
                  </a:cxn>
                  <a:cxn ang="0">
                    <a:pos x="432" y="24"/>
                  </a:cxn>
                  <a:cxn ang="0">
                    <a:pos x="960" y="24"/>
                  </a:cxn>
                  <a:cxn ang="0">
                    <a:pos x="1200" y="72"/>
                  </a:cxn>
                </a:cxnLst>
                <a:rect l="0" t="0" r="r" b="b"/>
                <a:pathLst>
                  <a:path w="1200" h="168">
                    <a:moveTo>
                      <a:pt x="0" y="168"/>
                    </a:moveTo>
                    <a:cubicBezTo>
                      <a:pt x="136" y="108"/>
                      <a:pt x="272" y="48"/>
                      <a:pt x="432" y="24"/>
                    </a:cubicBezTo>
                    <a:cubicBezTo>
                      <a:pt x="592" y="0"/>
                      <a:pt x="832" y="16"/>
                      <a:pt x="960" y="24"/>
                    </a:cubicBezTo>
                    <a:cubicBezTo>
                      <a:pt x="1088" y="32"/>
                      <a:pt x="1144" y="52"/>
                      <a:pt x="1200" y="72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>
                  <a:latin typeface="Key"/>
                  <a:cs typeface="Key"/>
                </a:endParaRPr>
              </a:p>
            </p:txBody>
          </p:sp>
          <p:sp>
            <p:nvSpPr>
              <p:cNvPr id="1351711" name="Freeform 31"/>
              <p:cNvSpPr>
                <a:spLocks/>
              </p:cNvSpPr>
              <p:nvPr/>
            </p:nvSpPr>
            <p:spPr bwMode="auto">
              <a:xfrm>
                <a:off x="4276" y="964"/>
                <a:ext cx="336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2" y="96"/>
                  </a:cxn>
                  <a:cxn ang="0">
                    <a:pos x="336" y="240"/>
                  </a:cxn>
                </a:cxnLst>
                <a:rect l="0" t="0" r="r" b="b"/>
                <a:pathLst>
                  <a:path w="336" h="240">
                    <a:moveTo>
                      <a:pt x="0" y="0"/>
                    </a:moveTo>
                    <a:cubicBezTo>
                      <a:pt x="68" y="28"/>
                      <a:pt x="136" y="56"/>
                      <a:pt x="192" y="96"/>
                    </a:cubicBezTo>
                    <a:cubicBezTo>
                      <a:pt x="248" y="136"/>
                      <a:pt x="292" y="188"/>
                      <a:pt x="336" y="24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>
                  <a:latin typeface="Key"/>
                  <a:cs typeface="Key"/>
                </a:endParaRPr>
              </a:p>
            </p:txBody>
          </p:sp>
          <p:sp>
            <p:nvSpPr>
              <p:cNvPr id="1351712" name="Freeform 32"/>
              <p:cNvSpPr>
                <a:spLocks/>
              </p:cNvSpPr>
              <p:nvPr/>
            </p:nvSpPr>
            <p:spPr bwMode="auto">
              <a:xfrm>
                <a:off x="4852" y="1492"/>
                <a:ext cx="288" cy="6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2" y="240"/>
                  </a:cxn>
                  <a:cxn ang="0">
                    <a:pos x="288" y="624"/>
                  </a:cxn>
                </a:cxnLst>
                <a:rect l="0" t="0" r="r" b="b"/>
                <a:pathLst>
                  <a:path w="288" h="624">
                    <a:moveTo>
                      <a:pt x="0" y="0"/>
                    </a:moveTo>
                    <a:cubicBezTo>
                      <a:pt x="72" y="68"/>
                      <a:pt x="144" y="136"/>
                      <a:pt x="192" y="240"/>
                    </a:cubicBezTo>
                    <a:cubicBezTo>
                      <a:pt x="240" y="344"/>
                      <a:pt x="264" y="484"/>
                      <a:pt x="288" y="62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>
                  <a:latin typeface="Key"/>
                  <a:cs typeface="Key"/>
                </a:endParaRPr>
              </a:p>
            </p:txBody>
          </p:sp>
          <p:sp>
            <p:nvSpPr>
              <p:cNvPr id="1351713" name="Freeform 33"/>
              <p:cNvSpPr>
                <a:spLocks/>
              </p:cNvSpPr>
              <p:nvPr/>
            </p:nvSpPr>
            <p:spPr bwMode="auto">
              <a:xfrm>
                <a:off x="5072" y="2596"/>
                <a:ext cx="68" cy="340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40" y="204"/>
                  </a:cxn>
                  <a:cxn ang="0">
                    <a:pos x="0" y="340"/>
                  </a:cxn>
                </a:cxnLst>
                <a:rect l="0" t="0" r="r" b="b"/>
                <a:pathLst>
                  <a:path w="68" h="340">
                    <a:moveTo>
                      <a:pt x="68" y="0"/>
                    </a:moveTo>
                    <a:cubicBezTo>
                      <a:pt x="59" y="73"/>
                      <a:pt x="51" y="147"/>
                      <a:pt x="40" y="204"/>
                    </a:cubicBezTo>
                    <a:cubicBezTo>
                      <a:pt x="29" y="261"/>
                      <a:pt x="14" y="300"/>
                      <a:pt x="0" y="34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>
                  <a:latin typeface="Key"/>
                  <a:cs typeface="Key"/>
                </a:endParaRPr>
              </a:p>
            </p:txBody>
          </p:sp>
          <p:sp>
            <p:nvSpPr>
              <p:cNvPr id="1351714" name="Freeform 34"/>
              <p:cNvSpPr>
                <a:spLocks/>
              </p:cNvSpPr>
              <p:nvPr/>
            </p:nvSpPr>
            <p:spPr bwMode="auto">
              <a:xfrm>
                <a:off x="3760" y="3268"/>
                <a:ext cx="1188" cy="767"/>
              </a:xfrm>
              <a:custGeom>
                <a:avLst/>
                <a:gdLst/>
                <a:ahLst/>
                <a:cxnLst>
                  <a:cxn ang="0">
                    <a:pos x="1188" y="0"/>
                  </a:cxn>
                  <a:cxn ang="0">
                    <a:pos x="824" y="460"/>
                  </a:cxn>
                  <a:cxn ang="0">
                    <a:pos x="320" y="716"/>
                  </a:cxn>
                  <a:cxn ang="0">
                    <a:pos x="0" y="764"/>
                  </a:cxn>
                </a:cxnLst>
                <a:rect l="0" t="0" r="r" b="b"/>
                <a:pathLst>
                  <a:path w="1188" h="767">
                    <a:moveTo>
                      <a:pt x="1188" y="0"/>
                    </a:moveTo>
                    <a:cubicBezTo>
                      <a:pt x="1078" y="170"/>
                      <a:pt x="969" y="341"/>
                      <a:pt x="824" y="460"/>
                    </a:cubicBezTo>
                    <a:cubicBezTo>
                      <a:pt x="679" y="579"/>
                      <a:pt x="457" y="665"/>
                      <a:pt x="320" y="716"/>
                    </a:cubicBezTo>
                    <a:cubicBezTo>
                      <a:pt x="183" y="767"/>
                      <a:pt x="91" y="765"/>
                      <a:pt x="0" y="76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>
                  <a:latin typeface="Key"/>
                  <a:cs typeface="Key"/>
                </a:endParaRPr>
              </a:p>
            </p:txBody>
          </p:sp>
          <p:sp>
            <p:nvSpPr>
              <p:cNvPr id="1351715" name="Freeform 35"/>
              <p:cNvSpPr>
                <a:spLocks/>
              </p:cNvSpPr>
              <p:nvPr/>
            </p:nvSpPr>
            <p:spPr bwMode="auto">
              <a:xfrm>
                <a:off x="1930" y="1216"/>
                <a:ext cx="542" cy="1620"/>
              </a:xfrm>
              <a:custGeom>
                <a:avLst/>
                <a:gdLst/>
                <a:ahLst/>
                <a:cxnLst>
                  <a:cxn ang="0">
                    <a:pos x="90" y="1620"/>
                  </a:cxn>
                  <a:cxn ang="0">
                    <a:pos x="6" y="1136"/>
                  </a:cxn>
                  <a:cxn ang="0">
                    <a:pos x="126" y="520"/>
                  </a:cxn>
                  <a:cxn ang="0">
                    <a:pos x="542" y="0"/>
                  </a:cxn>
                </a:cxnLst>
                <a:rect l="0" t="0" r="r" b="b"/>
                <a:pathLst>
                  <a:path w="542" h="1620">
                    <a:moveTo>
                      <a:pt x="90" y="1620"/>
                    </a:moveTo>
                    <a:cubicBezTo>
                      <a:pt x="45" y="1469"/>
                      <a:pt x="0" y="1319"/>
                      <a:pt x="6" y="1136"/>
                    </a:cubicBezTo>
                    <a:cubicBezTo>
                      <a:pt x="12" y="953"/>
                      <a:pt x="37" y="709"/>
                      <a:pt x="126" y="520"/>
                    </a:cubicBezTo>
                    <a:cubicBezTo>
                      <a:pt x="215" y="331"/>
                      <a:pt x="378" y="165"/>
                      <a:pt x="542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>
                  <a:latin typeface="Key"/>
                  <a:cs typeface="Key"/>
                </a:endParaRPr>
              </a:p>
            </p:txBody>
          </p:sp>
          <p:sp>
            <p:nvSpPr>
              <p:cNvPr id="1351716" name="Freeform 36"/>
              <p:cNvSpPr>
                <a:spLocks/>
              </p:cNvSpPr>
              <p:nvPr/>
            </p:nvSpPr>
            <p:spPr bwMode="auto">
              <a:xfrm>
                <a:off x="2164" y="3268"/>
                <a:ext cx="624" cy="624"/>
              </a:xfrm>
              <a:custGeom>
                <a:avLst/>
                <a:gdLst/>
                <a:ahLst/>
                <a:cxnLst>
                  <a:cxn ang="0">
                    <a:pos x="624" y="624"/>
                  </a:cxn>
                  <a:cxn ang="0">
                    <a:pos x="288" y="384"/>
                  </a:cxn>
                  <a:cxn ang="0">
                    <a:pos x="0" y="0"/>
                  </a:cxn>
                </a:cxnLst>
                <a:rect l="0" t="0" r="r" b="b"/>
                <a:pathLst>
                  <a:path w="624" h="624">
                    <a:moveTo>
                      <a:pt x="624" y="624"/>
                    </a:moveTo>
                    <a:cubicBezTo>
                      <a:pt x="508" y="556"/>
                      <a:pt x="392" y="488"/>
                      <a:pt x="288" y="384"/>
                    </a:cubicBezTo>
                    <a:cubicBezTo>
                      <a:pt x="184" y="280"/>
                      <a:pt x="92" y="140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>
                  <a:latin typeface="Key"/>
                  <a:cs typeface="Key"/>
                </a:endParaRPr>
              </a:p>
            </p:txBody>
          </p:sp>
          <p:sp>
            <p:nvSpPr>
              <p:cNvPr id="1351717" name="Line 37"/>
              <p:cNvSpPr>
                <a:spLocks noChangeShapeType="1"/>
              </p:cNvSpPr>
              <p:nvPr/>
            </p:nvSpPr>
            <p:spPr bwMode="auto">
              <a:xfrm flipH="1" flipV="1">
                <a:off x="3076" y="3988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>
                  <a:latin typeface="Key"/>
                  <a:cs typeface="Key"/>
                </a:endParaRPr>
              </a:p>
            </p:txBody>
          </p:sp>
        </p:grpSp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6040360" y="1371600"/>
              <a:ext cx="441402" cy="369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smtClean="0">
                  <a:latin typeface="Key"/>
                  <a:cs typeface="Key"/>
                </a:rPr>
                <a:t>63</a:t>
              </a:r>
              <a:endParaRPr lang="en-US" sz="1800" b="1" dirty="0">
                <a:latin typeface="Key"/>
                <a:cs typeface="Key"/>
              </a:endParaRPr>
            </a:p>
          </p:txBody>
        </p:sp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6397338" y="1371600"/>
              <a:ext cx="313024" cy="369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smtClean="0">
                  <a:latin typeface="Key"/>
                  <a:cs typeface="Key"/>
                </a:rPr>
                <a:t>0</a:t>
              </a:r>
              <a:endParaRPr lang="en-US" sz="1800" b="1" dirty="0">
                <a:latin typeface="Key"/>
                <a:cs typeface="Key"/>
              </a:endParaRPr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 flipV="1">
              <a:off x="6253162" y="1295400"/>
              <a:ext cx="1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 flipV="1">
              <a:off x="6481761" y="1295400"/>
              <a:ext cx="1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421148" y="3426768"/>
              <a:ext cx="18069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</a:rPr>
                <a:t>“The Ring”</a:t>
              </a:r>
              <a:endParaRPr lang="en-US" sz="2400" dirty="0">
                <a:latin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144000" cy="1219200"/>
          </a:xfrm>
        </p:spPr>
        <p:txBody>
          <a:bodyPr/>
          <a:lstStyle/>
          <a:p>
            <a:r>
              <a:rPr lang="en-US" dirty="0" smtClean="0"/>
              <a:t>Chord: Distributed Lookup (Directory) Service</a:t>
            </a:r>
            <a:endParaRPr lang="en-US" dirty="0"/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“Chord” is a Distributed Lookup Service</a:t>
            </a:r>
          </a:p>
          <a:p>
            <a:pPr lvl="1"/>
            <a:r>
              <a:rPr lang="en-US" dirty="0" smtClean="0"/>
              <a:t>Designed at MIT and here at Berkeley (Ion </a:t>
            </a:r>
            <a:r>
              <a:rPr lang="en-US" dirty="0" err="1" smtClean="0"/>
              <a:t>Stoica</a:t>
            </a:r>
            <a:r>
              <a:rPr lang="en-US" dirty="0" smtClean="0"/>
              <a:t> among others)</a:t>
            </a:r>
          </a:p>
          <a:p>
            <a:pPr lvl="1"/>
            <a:r>
              <a:rPr lang="en-US" dirty="0" smtClean="0"/>
              <a:t>Simplest and cleanest algorithm for distributed storage</a:t>
            </a:r>
          </a:p>
          <a:p>
            <a:pPr lvl="2"/>
            <a:r>
              <a:rPr lang="en-US" dirty="0" smtClean="0"/>
              <a:t>Serves as comparison point for other </a:t>
            </a:r>
            <a:r>
              <a:rPr lang="en-US" dirty="0" err="1" smtClean="0"/>
              <a:t>optims</a:t>
            </a:r>
            <a:endParaRPr lang="en-US" dirty="0" smtClean="0"/>
          </a:p>
          <a:p>
            <a:r>
              <a:rPr lang="en-US" dirty="0" smtClean="0"/>
              <a:t>Import aspect of the design space:</a:t>
            </a:r>
          </a:p>
          <a:p>
            <a:pPr lvl="1"/>
            <a:r>
              <a:rPr lang="en-US" dirty="0" smtClean="0"/>
              <a:t>Decouple </a:t>
            </a:r>
            <a:r>
              <a:rPr lang="en-US" dirty="0"/>
              <a:t>correctness from </a:t>
            </a:r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Combined </a:t>
            </a:r>
            <a:r>
              <a:rPr lang="en-US" i="1" dirty="0" smtClean="0"/>
              <a:t>Directory </a:t>
            </a:r>
            <a:r>
              <a:rPr lang="en-US" dirty="0" smtClean="0"/>
              <a:t>and</a:t>
            </a:r>
            <a:r>
              <a:rPr lang="en-US" i="1" dirty="0" smtClean="0"/>
              <a:t> Storage</a:t>
            </a:r>
            <a:endParaRPr lang="en-US" i="1" dirty="0"/>
          </a:p>
          <a:p>
            <a:r>
              <a:rPr lang="en-US" dirty="0" smtClean="0"/>
              <a:t>Properties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Correctness: </a:t>
            </a:r>
            <a:endParaRPr lang="en-US" dirty="0"/>
          </a:p>
          <a:p>
            <a:pPr lvl="2"/>
            <a:r>
              <a:rPr lang="en-US" dirty="0" smtClean="0"/>
              <a:t>Each node needs to know about neighbors on ring (one predecessor and one successor)</a:t>
            </a:r>
          </a:p>
          <a:p>
            <a:pPr lvl="2"/>
            <a:r>
              <a:rPr lang="en-US" dirty="0" smtClean="0"/>
              <a:t>Connected rings will perform their task correctly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Performance: </a:t>
            </a:r>
          </a:p>
          <a:p>
            <a:pPr lvl="2"/>
            <a:r>
              <a:rPr lang="en-US" dirty="0" smtClean="0"/>
              <a:t>Each node needs to know about O</a:t>
            </a:r>
            <a:r>
              <a:rPr lang="en-US" dirty="0"/>
              <a:t>(log</a:t>
            </a:r>
            <a:r>
              <a:rPr lang="en-US" dirty="0" smtClean="0"/>
              <a:t>(</a:t>
            </a:r>
            <a:r>
              <a:rPr lang="en-US" i="1" dirty="0"/>
              <a:t>M</a:t>
            </a:r>
            <a:r>
              <a:rPr lang="en-US" dirty="0" smtClean="0"/>
              <a:t>)), </a:t>
            </a:r>
            <a:r>
              <a:rPr lang="en-US" dirty="0"/>
              <a:t>where </a:t>
            </a:r>
            <a:r>
              <a:rPr lang="en-US" i="1" dirty="0"/>
              <a:t>M</a:t>
            </a:r>
            <a:r>
              <a:rPr lang="en-US" dirty="0" smtClean="0"/>
              <a:t> </a:t>
            </a:r>
            <a:r>
              <a:rPr lang="en-US" dirty="0"/>
              <a:t>is the total number of nodes</a:t>
            </a:r>
          </a:p>
          <a:p>
            <a:pPr lvl="2"/>
            <a:r>
              <a:rPr lang="en-US" dirty="0"/>
              <a:t>Guarantees that a </a:t>
            </a:r>
            <a:r>
              <a:rPr lang="en-US" dirty="0" smtClean="0"/>
              <a:t>tuple </a:t>
            </a:r>
            <a:r>
              <a:rPr lang="en-US" dirty="0"/>
              <a:t>is found in O(log</a:t>
            </a:r>
            <a:r>
              <a:rPr lang="en-US" dirty="0" smtClean="0"/>
              <a:t>(</a:t>
            </a:r>
            <a:r>
              <a:rPr lang="en-US" i="1" dirty="0"/>
              <a:t>M</a:t>
            </a:r>
            <a:r>
              <a:rPr lang="en-US" dirty="0" smtClean="0"/>
              <a:t>)</a:t>
            </a:r>
            <a:r>
              <a:rPr lang="en-US" dirty="0"/>
              <a:t>) </a:t>
            </a:r>
            <a:r>
              <a:rPr lang="en-US" dirty="0" smtClean="0"/>
              <a:t>steps</a:t>
            </a:r>
          </a:p>
          <a:p>
            <a:r>
              <a:rPr lang="en-US" dirty="0" smtClean="0"/>
              <a:t>Many other </a:t>
            </a:r>
            <a:r>
              <a:rPr lang="en-US" i="1" dirty="0" smtClean="0"/>
              <a:t>Structured, Peer-to-Peer</a:t>
            </a:r>
            <a:r>
              <a:rPr lang="en-US" dirty="0" smtClean="0"/>
              <a:t> lookup services: </a:t>
            </a:r>
          </a:p>
          <a:p>
            <a:pPr lvl="1"/>
            <a:r>
              <a:rPr lang="en-US" dirty="0" smtClean="0"/>
              <a:t>CAN, Tapestry, Pastry, Bamboo, </a:t>
            </a:r>
            <a:r>
              <a:rPr lang="en-US" dirty="0" err="1" smtClean="0"/>
              <a:t>Kademlia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Several designed here at Berkeley!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Chord’s Lookup Mechanism: Routing!</a:t>
            </a:r>
            <a:endParaRPr lang="en-US" dirty="0"/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895350"/>
            <a:ext cx="3759201" cy="5124450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/>
              <a:t>Each node </a:t>
            </a:r>
            <a:r>
              <a:rPr lang="en-US" sz="2400" dirty="0" smtClean="0"/>
              <a:t>maintains pointer to </a:t>
            </a:r>
            <a:r>
              <a:rPr lang="en-US" sz="2400" dirty="0"/>
              <a:t>its successor </a:t>
            </a:r>
          </a:p>
          <a:p>
            <a:pPr marL="342900" indent="-342900"/>
            <a:r>
              <a:rPr lang="en-US" sz="2400" dirty="0" smtClean="0"/>
              <a:t>Route </a:t>
            </a:r>
            <a:r>
              <a:rPr lang="en-US" sz="2400" dirty="0"/>
              <a:t>packet </a:t>
            </a:r>
            <a:r>
              <a:rPr lang="en-US" sz="2400" dirty="0" smtClean="0"/>
              <a:t>(Key, Value) </a:t>
            </a:r>
            <a:r>
              <a:rPr lang="en-US" sz="2400" dirty="0"/>
              <a:t>to the node responsible for ID using successor </a:t>
            </a:r>
            <a:r>
              <a:rPr lang="en-US" sz="2400" dirty="0" smtClean="0"/>
              <a:t>pointers</a:t>
            </a:r>
          </a:p>
          <a:p>
            <a:pPr marL="742950" lvl="1" indent="-342900"/>
            <a:r>
              <a:rPr lang="en-US" sz="2000" dirty="0" smtClean="0"/>
              <a:t>E.g., node=4 lookups for node responsible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for Key=37 </a:t>
            </a:r>
          </a:p>
          <a:p>
            <a:pPr marL="342900" indent="-342900"/>
            <a:r>
              <a:rPr lang="en-US" sz="2400" dirty="0" smtClean="0"/>
              <a:t>Worst-case (correct) lookup is O(n)</a:t>
            </a:r>
          </a:p>
          <a:p>
            <a:pPr marL="742950" lvl="1" indent="-342900"/>
            <a:r>
              <a:rPr lang="en-US" sz="2000" dirty="0" smtClean="0"/>
              <a:t>But much better normal lookup time is O(log n)</a:t>
            </a:r>
          </a:p>
          <a:p>
            <a:pPr marL="742950" lvl="1" indent="-342900"/>
            <a:r>
              <a:rPr lang="en-US" sz="2000" dirty="0" smtClean="0"/>
              <a:t>Dynamic performance optimization (finger table mechanism)</a:t>
            </a:r>
          </a:p>
          <a:p>
            <a:pPr marL="1200150" lvl="2" indent="-342900"/>
            <a:r>
              <a:rPr lang="en-US" sz="1600" dirty="0" smtClean="0"/>
              <a:t>More later!!!</a:t>
            </a:r>
          </a:p>
          <a:p>
            <a:pPr marL="342900" indent="-342900"/>
            <a:endParaRPr lang="en-US" sz="2400" dirty="0"/>
          </a:p>
        </p:txBody>
      </p:sp>
      <p:sp>
        <p:nvSpPr>
          <p:cNvPr id="1353732" name="Oval 4"/>
          <p:cNvSpPr>
            <a:spLocks noChangeArrowheads="1"/>
          </p:cNvSpPr>
          <p:nvPr/>
        </p:nvSpPr>
        <p:spPr bwMode="auto">
          <a:xfrm>
            <a:off x="4000500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3733" name="Text Box 5"/>
          <p:cNvSpPr txBox="1">
            <a:spLocks noChangeArrowheads="1"/>
          </p:cNvSpPr>
          <p:nvPr/>
        </p:nvSpPr>
        <p:spPr bwMode="auto">
          <a:xfrm>
            <a:off x="6994525" y="1462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</a:t>
            </a:r>
          </a:p>
        </p:txBody>
      </p:sp>
      <p:pic>
        <p:nvPicPr>
          <p:cNvPr id="1353734" name="Picture 6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5175" y="990600"/>
            <a:ext cx="266700" cy="438150"/>
          </a:xfrm>
          <a:prstGeom prst="rect">
            <a:avLst/>
          </a:prstGeom>
          <a:noFill/>
        </p:spPr>
      </p:pic>
      <p:pic>
        <p:nvPicPr>
          <p:cNvPr id="1353735" name="Picture 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4514850"/>
            <a:ext cx="266700" cy="438150"/>
          </a:xfrm>
          <a:prstGeom prst="rect">
            <a:avLst/>
          </a:prstGeom>
          <a:noFill/>
        </p:spPr>
      </p:pic>
      <p:sp>
        <p:nvSpPr>
          <p:cNvPr id="1353736" name="Text Box 8"/>
          <p:cNvSpPr txBox="1">
            <a:spLocks noChangeArrowheads="1"/>
          </p:cNvSpPr>
          <p:nvPr/>
        </p:nvSpPr>
        <p:spPr bwMode="auto">
          <a:xfrm>
            <a:off x="7924800" y="4343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20</a:t>
            </a:r>
          </a:p>
        </p:txBody>
      </p:sp>
      <p:pic>
        <p:nvPicPr>
          <p:cNvPr id="1353737" name="Picture 9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6038850"/>
            <a:ext cx="266700" cy="438150"/>
          </a:xfrm>
          <a:prstGeom prst="rect">
            <a:avLst/>
          </a:prstGeom>
          <a:noFill/>
        </p:spPr>
      </p:pic>
      <p:sp>
        <p:nvSpPr>
          <p:cNvPr id="1353738" name="Text Box 10"/>
          <p:cNvSpPr txBox="1">
            <a:spLocks noChangeArrowheads="1"/>
          </p:cNvSpPr>
          <p:nvPr/>
        </p:nvSpPr>
        <p:spPr bwMode="auto">
          <a:xfrm>
            <a:off x="6076950" y="5486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32</a:t>
            </a:r>
          </a:p>
        </p:txBody>
      </p:sp>
      <p:sp>
        <p:nvSpPr>
          <p:cNvPr id="1353739" name="Text Box 11"/>
          <p:cNvSpPr txBox="1">
            <a:spLocks noChangeArrowheads="1"/>
          </p:cNvSpPr>
          <p:nvPr/>
        </p:nvSpPr>
        <p:spPr bwMode="auto">
          <a:xfrm>
            <a:off x="5067300" y="5348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35</a:t>
            </a:r>
          </a:p>
        </p:txBody>
      </p:sp>
      <p:pic>
        <p:nvPicPr>
          <p:cNvPr id="1353740" name="Picture 12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5886450"/>
            <a:ext cx="266700" cy="438150"/>
          </a:xfrm>
          <a:prstGeom prst="rect">
            <a:avLst/>
          </a:prstGeom>
          <a:noFill/>
        </p:spPr>
      </p:pic>
      <p:sp>
        <p:nvSpPr>
          <p:cNvPr id="1353741" name="Text Box 13"/>
          <p:cNvSpPr txBox="1">
            <a:spLocks noChangeArrowheads="1"/>
          </p:cNvSpPr>
          <p:nvPr/>
        </p:nvSpPr>
        <p:spPr bwMode="auto">
          <a:xfrm>
            <a:off x="7581900" y="1995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8</a:t>
            </a:r>
          </a:p>
        </p:txBody>
      </p:sp>
      <p:sp>
        <p:nvSpPr>
          <p:cNvPr id="1353742" name="Text Box 14"/>
          <p:cNvSpPr txBox="1">
            <a:spLocks noChangeArrowheads="1"/>
          </p:cNvSpPr>
          <p:nvPr/>
        </p:nvSpPr>
        <p:spPr bwMode="auto">
          <a:xfrm>
            <a:off x="8191500" y="3367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15</a:t>
            </a:r>
          </a:p>
        </p:txBody>
      </p:sp>
      <p:sp>
        <p:nvSpPr>
          <p:cNvPr id="1353743" name="Text Box 15"/>
          <p:cNvSpPr txBox="1">
            <a:spLocks noChangeArrowheads="1"/>
          </p:cNvSpPr>
          <p:nvPr/>
        </p:nvSpPr>
        <p:spPr bwMode="auto">
          <a:xfrm>
            <a:off x="4229100" y="4267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44</a:t>
            </a:r>
          </a:p>
        </p:txBody>
      </p:sp>
      <p:sp>
        <p:nvSpPr>
          <p:cNvPr id="1353744" name="Text Box 16"/>
          <p:cNvSpPr txBox="1">
            <a:spLocks noChangeArrowheads="1"/>
          </p:cNvSpPr>
          <p:nvPr/>
        </p:nvSpPr>
        <p:spPr bwMode="auto">
          <a:xfrm>
            <a:off x="5010150" y="1828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58</a:t>
            </a:r>
          </a:p>
        </p:txBody>
      </p:sp>
      <p:pic>
        <p:nvPicPr>
          <p:cNvPr id="1353745" name="Picture 1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419600"/>
            <a:ext cx="266700" cy="438150"/>
          </a:xfrm>
          <a:prstGeom prst="rect">
            <a:avLst/>
          </a:prstGeom>
          <a:noFill/>
        </p:spPr>
      </p:pic>
      <p:pic>
        <p:nvPicPr>
          <p:cNvPr id="1353746" name="Picture 18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295400"/>
            <a:ext cx="266700" cy="438150"/>
          </a:xfrm>
          <a:prstGeom prst="rect">
            <a:avLst/>
          </a:prstGeom>
          <a:noFill/>
        </p:spPr>
      </p:pic>
      <p:sp>
        <p:nvSpPr>
          <p:cNvPr id="1353747" name="Line 19"/>
          <p:cNvSpPr>
            <a:spLocks noChangeShapeType="1"/>
          </p:cNvSpPr>
          <p:nvPr/>
        </p:nvSpPr>
        <p:spPr bwMode="auto">
          <a:xfrm flipV="1">
            <a:off x="4152900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3748" name="Line 20"/>
          <p:cNvSpPr>
            <a:spLocks noChangeShapeType="1"/>
          </p:cNvSpPr>
          <p:nvPr/>
        </p:nvSpPr>
        <p:spPr bwMode="auto">
          <a:xfrm>
            <a:off x="4981575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53749" name="Picture 21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24900" y="3276600"/>
            <a:ext cx="266700" cy="438150"/>
          </a:xfrm>
          <a:prstGeom prst="rect">
            <a:avLst/>
          </a:prstGeom>
          <a:noFill/>
        </p:spPr>
      </p:pic>
      <p:sp>
        <p:nvSpPr>
          <p:cNvPr id="1353750" name="Line 22"/>
          <p:cNvSpPr>
            <a:spLocks noChangeShapeType="1"/>
          </p:cNvSpPr>
          <p:nvPr/>
        </p:nvSpPr>
        <p:spPr bwMode="auto">
          <a:xfrm flipV="1">
            <a:off x="5372100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3751" name="Line 23"/>
          <p:cNvSpPr>
            <a:spLocks noChangeShapeType="1"/>
          </p:cNvSpPr>
          <p:nvPr/>
        </p:nvSpPr>
        <p:spPr bwMode="auto">
          <a:xfrm flipV="1">
            <a:off x="6286500" y="58674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3752" name="Line 24"/>
          <p:cNvSpPr>
            <a:spLocks noChangeShapeType="1"/>
          </p:cNvSpPr>
          <p:nvPr/>
        </p:nvSpPr>
        <p:spPr bwMode="auto">
          <a:xfrm flipH="1" flipV="1">
            <a:off x="8343900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3753" name="Line 25"/>
          <p:cNvSpPr>
            <a:spLocks noChangeShapeType="1"/>
          </p:cNvSpPr>
          <p:nvPr/>
        </p:nvSpPr>
        <p:spPr bwMode="auto">
          <a:xfrm flipH="1">
            <a:off x="8572500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3754" name="Line 26"/>
          <p:cNvSpPr>
            <a:spLocks noChangeShapeType="1"/>
          </p:cNvSpPr>
          <p:nvPr/>
        </p:nvSpPr>
        <p:spPr bwMode="auto">
          <a:xfrm flipV="1">
            <a:off x="7858125" y="19716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53755" name="Picture 2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1676400"/>
            <a:ext cx="266700" cy="438150"/>
          </a:xfrm>
          <a:prstGeom prst="rect">
            <a:avLst/>
          </a:prstGeom>
          <a:noFill/>
        </p:spPr>
      </p:pic>
      <p:sp>
        <p:nvSpPr>
          <p:cNvPr id="1353756" name="Line 28"/>
          <p:cNvSpPr>
            <a:spLocks noChangeShapeType="1"/>
          </p:cNvSpPr>
          <p:nvPr/>
        </p:nvSpPr>
        <p:spPr bwMode="auto">
          <a:xfrm flipH="1">
            <a:off x="7283450" y="1485900"/>
            <a:ext cx="22225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3757" name="Text Box 29"/>
          <p:cNvSpPr txBox="1">
            <a:spLocks noChangeArrowheads="1"/>
          </p:cNvSpPr>
          <p:nvPr/>
        </p:nvSpPr>
        <p:spPr bwMode="auto">
          <a:xfrm>
            <a:off x="7454900" y="1047750"/>
            <a:ext cx="13497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lookup(37)</a:t>
            </a:r>
          </a:p>
        </p:txBody>
      </p:sp>
      <p:sp>
        <p:nvSpPr>
          <p:cNvPr id="1353758" name="Freeform 30"/>
          <p:cNvSpPr>
            <a:spLocks/>
          </p:cNvSpPr>
          <p:nvPr/>
        </p:nvSpPr>
        <p:spPr bwMode="auto">
          <a:xfrm>
            <a:off x="7308850" y="1598613"/>
            <a:ext cx="612775" cy="447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240"/>
              </a:cxn>
              <a:cxn ang="0">
                <a:pos x="384" y="240"/>
              </a:cxn>
            </a:cxnLst>
            <a:rect l="0" t="0" r="r" b="b"/>
            <a:pathLst>
              <a:path w="384" h="280">
                <a:moveTo>
                  <a:pt x="0" y="0"/>
                </a:moveTo>
                <a:cubicBezTo>
                  <a:pt x="16" y="100"/>
                  <a:pt x="32" y="200"/>
                  <a:pt x="96" y="240"/>
                </a:cubicBezTo>
                <a:cubicBezTo>
                  <a:pt x="160" y="280"/>
                  <a:pt x="272" y="260"/>
                  <a:pt x="384" y="24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3759" name="Freeform 31"/>
          <p:cNvSpPr>
            <a:spLocks/>
          </p:cNvSpPr>
          <p:nvPr/>
        </p:nvSpPr>
        <p:spPr bwMode="auto">
          <a:xfrm>
            <a:off x="7877175" y="1981200"/>
            <a:ext cx="723900" cy="152400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72" y="528"/>
              </a:cxn>
              <a:cxn ang="0">
                <a:pos x="456" y="960"/>
              </a:cxn>
            </a:cxnLst>
            <a:rect l="0" t="0" r="r" b="b"/>
            <a:pathLst>
              <a:path w="456" h="960">
                <a:moveTo>
                  <a:pt x="24" y="0"/>
                </a:moveTo>
                <a:cubicBezTo>
                  <a:pt x="12" y="184"/>
                  <a:pt x="0" y="368"/>
                  <a:pt x="72" y="528"/>
                </a:cubicBezTo>
                <a:cubicBezTo>
                  <a:pt x="144" y="688"/>
                  <a:pt x="300" y="824"/>
                  <a:pt x="456" y="96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3760" name="Freeform 32"/>
          <p:cNvSpPr>
            <a:spLocks/>
          </p:cNvSpPr>
          <p:nvPr/>
        </p:nvSpPr>
        <p:spPr bwMode="auto">
          <a:xfrm>
            <a:off x="8347075" y="3505200"/>
            <a:ext cx="254000" cy="1143000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16" y="288"/>
              </a:cxn>
              <a:cxn ang="0">
                <a:pos x="64" y="720"/>
              </a:cxn>
            </a:cxnLst>
            <a:rect l="0" t="0" r="r" b="b"/>
            <a:pathLst>
              <a:path w="160" h="720">
                <a:moveTo>
                  <a:pt x="160" y="0"/>
                </a:moveTo>
                <a:cubicBezTo>
                  <a:pt x="96" y="84"/>
                  <a:pt x="32" y="168"/>
                  <a:pt x="16" y="288"/>
                </a:cubicBezTo>
                <a:cubicBezTo>
                  <a:pt x="0" y="408"/>
                  <a:pt x="32" y="564"/>
                  <a:pt x="64" y="72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3761" name="Freeform 33"/>
          <p:cNvSpPr>
            <a:spLocks/>
          </p:cNvSpPr>
          <p:nvPr/>
        </p:nvSpPr>
        <p:spPr bwMode="auto">
          <a:xfrm>
            <a:off x="6315075" y="4648200"/>
            <a:ext cx="2133600" cy="1295400"/>
          </a:xfrm>
          <a:custGeom>
            <a:avLst/>
            <a:gdLst/>
            <a:ahLst/>
            <a:cxnLst>
              <a:cxn ang="0">
                <a:pos x="1344" y="0"/>
              </a:cxn>
              <a:cxn ang="0">
                <a:pos x="672" y="192"/>
              </a:cxn>
              <a:cxn ang="0">
                <a:pos x="0" y="816"/>
              </a:cxn>
            </a:cxnLst>
            <a:rect l="0" t="0" r="r" b="b"/>
            <a:pathLst>
              <a:path w="1344" h="816">
                <a:moveTo>
                  <a:pt x="1344" y="0"/>
                </a:moveTo>
                <a:cubicBezTo>
                  <a:pt x="1120" y="28"/>
                  <a:pt x="896" y="56"/>
                  <a:pt x="672" y="192"/>
                </a:cubicBezTo>
                <a:cubicBezTo>
                  <a:pt x="448" y="328"/>
                  <a:pt x="224" y="572"/>
                  <a:pt x="0" y="81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3762" name="Freeform 34"/>
          <p:cNvSpPr>
            <a:spLocks/>
          </p:cNvSpPr>
          <p:nvPr/>
        </p:nvSpPr>
        <p:spPr bwMode="auto">
          <a:xfrm>
            <a:off x="5400675" y="5600700"/>
            <a:ext cx="914400" cy="342900"/>
          </a:xfrm>
          <a:custGeom>
            <a:avLst/>
            <a:gdLst/>
            <a:ahLst/>
            <a:cxnLst>
              <a:cxn ang="0">
                <a:pos x="576" y="216"/>
              </a:cxn>
              <a:cxn ang="0">
                <a:pos x="336" y="24"/>
              </a:cxn>
              <a:cxn ang="0">
                <a:pos x="0" y="72"/>
              </a:cxn>
            </a:cxnLst>
            <a:rect l="0" t="0" r="r" b="b"/>
            <a:pathLst>
              <a:path w="576" h="216">
                <a:moveTo>
                  <a:pt x="576" y="216"/>
                </a:moveTo>
                <a:cubicBezTo>
                  <a:pt x="504" y="132"/>
                  <a:pt x="432" y="48"/>
                  <a:pt x="336" y="24"/>
                </a:cubicBezTo>
                <a:cubicBezTo>
                  <a:pt x="240" y="0"/>
                  <a:pt x="120" y="36"/>
                  <a:pt x="0" y="7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3763" name="Freeform 35"/>
          <p:cNvSpPr>
            <a:spLocks/>
          </p:cNvSpPr>
          <p:nvPr/>
        </p:nvSpPr>
        <p:spPr bwMode="auto">
          <a:xfrm>
            <a:off x="5476875" y="1603375"/>
            <a:ext cx="1520825" cy="4030663"/>
          </a:xfrm>
          <a:custGeom>
            <a:avLst/>
            <a:gdLst/>
            <a:ahLst/>
            <a:cxnLst>
              <a:cxn ang="0">
                <a:pos x="0" y="2544"/>
              </a:cxn>
              <a:cxn ang="0">
                <a:pos x="288" y="1248"/>
              </a:cxn>
              <a:cxn ang="0">
                <a:pos x="960" y="0"/>
              </a:cxn>
            </a:cxnLst>
            <a:rect l="0" t="0" r="r" b="b"/>
            <a:pathLst>
              <a:path w="960" h="2544">
                <a:moveTo>
                  <a:pt x="0" y="2544"/>
                </a:moveTo>
                <a:cubicBezTo>
                  <a:pt x="64" y="2108"/>
                  <a:pt x="128" y="1672"/>
                  <a:pt x="288" y="1248"/>
                </a:cubicBezTo>
                <a:cubicBezTo>
                  <a:pt x="448" y="824"/>
                  <a:pt x="704" y="412"/>
                  <a:pt x="96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3764" name="Text Box 36"/>
          <p:cNvSpPr txBox="1">
            <a:spLocks noChangeArrowheads="1"/>
          </p:cNvSpPr>
          <p:nvPr/>
        </p:nvSpPr>
        <p:spPr bwMode="auto">
          <a:xfrm>
            <a:off x="4486275" y="3052763"/>
            <a:ext cx="1609725" cy="92062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343" tIns="44379" rIns="90343" bIns="44379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800" dirty="0">
                <a:latin typeface="Helvetica"/>
                <a:cs typeface="Helvetica"/>
              </a:rPr>
              <a:t>node=</a:t>
            </a:r>
            <a:r>
              <a:rPr lang="en-US" sz="1800" dirty="0" smtClean="0">
                <a:latin typeface="Helvetica"/>
                <a:cs typeface="Helvetica"/>
              </a:rPr>
              <a:t>44 is responsible for Key=37</a:t>
            </a:r>
            <a:endParaRPr lang="en-US" sz="1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6088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1" grpId="0" uiExpand="1" build="p"/>
      <p:bldP spid="1353758" grpId="0" animBg="1"/>
      <p:bldP spid="1353759" grpId="0" animBg="1"/>
      <p:bldP spid="1353760" grpId="0" animBg="1"/>
      <p:bldP spid="1353761" grpId="0" animBg="1"/>
      <p:bldP spid="1353762" grpId="0" animBg="1"/>
      <p:bldP spid="1353763" grpId="0" animBg="1"/>
      <p:bldP spid="13537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Content Placeholder 8" descr="North America Map - The Scuba Wiki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1" b="11381"/>
          <a:stretch/>
        </p:blipFill>
        <p:spPr bwMode="auto">
          <a:xfrm>
            <a:off x="144572" y="750564"/>
            <a:ext cx="705388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does this really mean??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62970" y="1349777"/>
            <a:ext cx="572594" cy="649500"/>
            <a:chOff x="1547364" y="1447800"/>
            <a:chExt cx="658791" cy="979546"/>
          </a:xfrm>
        </p:grpSpPr>
        <p:pic>
          <p:nvPicPr>
            <p:cNvPr id="11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05310" y="1447800"/>
              <a:ext cx="342899" cy="563336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547364" y="1963171"/>
              <a:ext cx="658791" cy="46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"/>
                </a:rPr>
                <a:t>ID: 4</a:t>
              </a:r>
              <a:endParaRPr lang="en-US" sz="1400" dirty="0">
                <a:latin typeface="Gill San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35111" y="3463104"/>
            <a:ext cx="671979" cy="649501"/>
            <a:chOff x="1505620" y="1447800"/>
            <a:chExt cx="773139" cy="979548"/>
          </a:xfrm>
        </p:grpSpPr>
        <p:pic>
          <p:nvPicPr>
            <p:cNvPr id="23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0739" y="1447800"/>
              <a:ext cx="342900" cy="563337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505620" y="1963173"/>
              <a:ext cx="773139" cy="46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"/>
                </a:rPr>
                <a:t>ID: 44</a:t>
              </a:r>
              <a:endParaRPr lang="en-US" sz="1400" dirty="0">
                <a:latin typeface="Gill San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56375" y="2935071"/>
            <a:ext cx="572594" cy="649501"/>
            <a:chOff x="1547364" y="1447800"/>
            <a:chExt cx="658791" cy="979548"/>
          </a:xfrm>
        </p:grpSpPr>
        <p:pic>
          <p:nvPicPr>
            <p:cNvPr id="26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05310" y="1447800"/>
              <a:ext cx="342899" cy="563337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1547364" y="1963173"/>
              <a:ext cx="658791" cy="46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"/>
                </a:rPr>
                <a:t>ID: 8</a:t>
              </a:r>
              <a:endParaRPr lang="en-US" sz="1400" dirty="0">
                <a:latin typeface="Gill San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84129" y="1880460"/>
            <a:ext cx="671979" cy="649501"/>
            <a:chOff x="1505620" y="1447800"/>
            <a:chExt cx="773139" cy="979548"/>
          </a:xfrm>
        </p:grpSpPr>
        <p:pic>
          <p:nvPicPr>
            <p:cNvPr id="29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0739" y="1447800"/>
              <a:ext cx="342900" cy="563337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505620" y="1963173"/>
              <a:ext cx="773139" cy="46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"/>
                </a:rPr>
                <a:t>ID: 20</a:t>
              </a:r>
              <a:endParaRPr lang="en-US" sz="1400" dirty="0">
                <a:latin typeface="Gill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55176" y="2579472"/>
            <a:ext cx="671979" cy="649500"/>
            <a:chOff x="1505620" y="1447800"/>
            <a:chExt cx="773138" cy="979546"/>
          </a:xfrm>
        </p:grpSpPr>
        <p:pic>
          <p:nvPicPr>
            <p:cNvPr id="35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0739" y="1447800"/>
              <a:ext cx="342900" cy="563336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1505620" y="1963171"/>
              <a:ext cx="773138" cy="46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"/>
                </a:rPr>
                <a:t>ID: 35</a:t>
              </a:r>
              <a:endParaRPr lang="en-US" sz="1400" dirty="0">
                <a:latin typeface="Gill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6075" y="1025026"/>
            <a:ext cx="671979" cy="649501"/>
            <a:chOff x="1505621" y="1447800"/>
            <a:chExt cx="773139" cy="979548"/>
          </a:xfrm>
        </p:grpSpPr>
        <p:pic>
          <p:nvPicPr>
            <p:cNvPr id="38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0739" y="1447800"/>
              <a:ext cx="342900" cy="563337"/>
            </a:xfrm>
            <a:prstGeom prst="rect">
              <a:avLst/>
            </a:prstGeom>
            <a:noFill/>
          </p:spPr>
        </p:pic>
        <p:sp>
          <p:nvSpPr>
            <p:cNvPr id="39" name="TextBox 38"/>
            <p:cNvSpPr txBox="1"/>
            <p:nvPr/>
          </p:nvSpPr>
          <p:spPr>
            <a:xfrm>
              <a:off x="1505621" y="1963173"/>
              <a:ext cx="773139" cy="46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"/>
                </a:rPr>
                <a:t>ID: 58</a:t>
              </a:r>
              <a:endParaRPr lang="en-US" sz="1400" dirty="0">
                <a:latin typeface="Gill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35563" y="3016268"/>
            <a:ext cx="671979" cy="649501"/>
            <a:chOff x="1505620" y="1447800"/>
            <a:chExt cx="773138" cy="979548"/>
          </a:xfrm>
        </p:grpSpPr>
        <p:pic>
          <p:nvPicPr>
            <p:cNvPr id="32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0739" y="1447800"/>
              <a:ext cx="342900" cy="563337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1505620" y="1963173"/>
              <a:ext cx="773138" cy="46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"/>
                </a:rPr>
                <a:t>ID: 15</a:t>
              </a:r>
              <a:endParaRPr lang="en-US" sz="1400" dirty="0">
                <a:latin typeface="Gill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679996" y="2515743"/>
            <a:ext cx="671979" cy="649501"/>
            <a:chOff x="1505621" y="1447800"/>
            <a:chExt cx="773139" cy="979548"/>
          </a:xfrm>
        </p:grpSpPr>
        <p:pic>
          <p:nvPicPr>
            <p:cNvPr id="41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0739" y="1447800"/>
              <a:ext cx="342900" cy="563337"/>
            </a:xfrm>
            <a:prstGeom prst="rect">
              <a:avLst/>
            </a:prstGeom>
            <a:noFill/>
          </p:spPr>
        </p:pic>
        <p:sp>
          <p:nvSpPr>
            <p:cNvPr id="42" name="TextBox 41"/>
            <p:cNvSpPr txBox="1"/>
            <p:nvPr/>
          </p:nvSpPr>
          <p:spPr>
            <a:xfrm>
              <a:off x="1505621" y="1963173"/>
              <a:ext cx="773139" cy="46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"/>
                </a:rPr>
                <a:t>ID: 32</a:t>
              </a:r>
              <a:endParaRPr lang="en-US" sz="1400" dirty="0">
                <a:latin typeface="Gill Sans"/>
              </a:endParaRPr>
            </a:p>
          </p:txBody>
        </p:sp>
      </p:grp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62263" y="4800685"/>
            <a:ext cx="8570056" cy="18124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Node names intentionally scrambled WRT geography!</a:t>
            </a:r>
          </a:p>
          <a:p>
            <a:pPr lvl="1"/>
            <a:r>
              <a:rPr lang="en-US" dirty="0" smtClean="0"/>
              <a:t>Node IDs generated by secure hashes over metadata </a:t>
            </a:r>
          </a:p>
          <a:p>
            <a:pPr lvl="2"/>
            <a:r>
              <a:rPr lang="en-US" dirty="0" smtClean="0"/>
              <a:t>Including things like the IP address</a:t>
            </a:r>
          </a:p>
          <a:p>
            <a:pPr lvl="1"/>
            <a:r>
              <a:rPr lang="en-US" dirty="0" smtClean="0"/>
              <a:t>This geographic scrambling spreads load and avoids hotspots</a:t>
            </a:r>
          </a:p>
          <a:p>
            <a:r>
              <a:rPr lang="en-US" dirty="0" smtClean="0"/>
              <a:t>Clients access distributed storage by accessing system through any member of the network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 bwMode="auto">
          <a:xfrm>
            <a:off x="1828800" y="1366750"/>
            <a:ext cx="3591828" cy="1541342"/>
          </a:xfrm>
          <a:custGeom>
            <a:avLst/>
            <a:gdLst>
              <a:gd name="connsiteX0" fmla="*/ 3530184 w 3530184"/>
              <a:gd name="connsiteY0" fmla="*/ 1627899 h 1627899"/>
              <a:gd name="connsiteX1" fmla="*/ 3095469 w 3530184"/>
              <a:gd name="connsiteY1" fmla="*/ 713499 h 1627899"/>
              <a:gd name="connsiteX2" fmla="*/ 2600794 w 3530184"/>
              <a:gd name="connsiteY2" fmla="*/ 331250 h 1627899"/>
              <a:gd name="connsiteX3" fmla="*/ 1319135 w 3530184"/>
              <a:gd name="connsiteY3" fmla="*/ 8961 h 1627899"/>
              <a:gd name="connsiteX4" fmla="*/ 0 w 3530184"/>
              <a:gd name="connsiteY4" fmla="*/ 121387 h 1627899"/>
              <a:gd name="connsiteX0" fmla="*/ 3530184 w 3530184"/>
              <a:gd name="connsiteY0" fmla="*/ 1627899 h 1627899"/>
              <a:gd name="connsiteX1" fmla="*/ 3125450 w 3530184"/>
              <a:gd name="connsiteY1" fmla="*/ 880606 h 1627899"/>
              <a:gd name="connsiteX2" fmla="*/ 2600794 w 3530184"/>
              <a:gd name="connsiteY2" fmla="*/ 331250 h 1627899"/>
              <a:gd name="connsiteX3" fmla="*/ 1319135 w 3530184"/>
              <a:gd name="connsiteY3" fmla="*/ 8961 h 1627899"/>
              <a:gd name="connsiteX4" fmla="*/ 0 w 3530184"/>
              <a:gd name="connsiteY4" fmla="*/ 121387 h 1627899"/>
              <a:gd name="connsiteX0" fmla="*/ 3530184 w 3530184"/>
              <a:gd name="connsiteY0" fmla="*/ 1633638 h 1633638"/>
              <a:gd name="connsiteX1" fmla="*/ 3125450 w 3530184"/>
              <a:gd name="connsiteY1" fmla="*/ 886345 h 1633638"/>
              <a:gd name="connsiteX2" fmla="*/ 2578309 w 3530184"/>
              <a:gd name="connsiteY2" fmla="*/ 428898 h 1633638"/>
              <a:gd name="connsiteX3" fmla="*/ 1319135 w 3530184"/>
              <a:gd name="connsiteY3" fmla="*/ 14700 h 1633638"/>
              <a:gd name="connsiteX4" fmla="*/ 0 w 3530184"/>
              <a:gd name="connsiteY4" fmla="*/ 127126 h 163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0184" h="1633638">
                <a:moveTo>
                  <a:pt x="3530184" y="1633638"/>
                </a:moveTo>
                <a:cubicBezTo>
                  <a:pt x="3390275" y="1284492"/>
                  <a:pt x="3284096" y="1087135"/>
                  <a:pt x="3125450" y="886345"/>
                </a:cubicBezTo>
                <a:cubicBezTo>
                  <a:pt x="2966804" y="685555"/>
                  <a:pt x="2879361" y="574172"/>
                  <a:pt x="2578309" y="428898"/>
                </a:cubicBezTo>
                <a:cubicBezTo>
                  <a:pt x="2277257" y="283624"/>
                  <a:pt x="1748853" y="64995"/>
                  <a:pt x="1319135" y="14700"/>
                </a:cubicBezTo>
                <a:cubicBezTo>
                  <a:pt x="889417" y="-35595"/>
                  <a:pt x="442834" y="53424"/>
                  <a:pt x="0" y="127126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Freeform 48"/>
          <p:cNvSpPr/>
          <p:nvPr/>
        </p:nvSpPr>
        <p:spPr bwMode="auto">
          <a:xfrm>
            <a:off x="1866276" y="927493"/>
            <a:ext cx="4497049" cy="376651"/>
          </a:xfrm>
          <a:custGeom>
            <a:avLst/>
            <a:gdLst>
              <a:gd name="connsiteX0" fmla="*/ 0 w 4497049"/>
              <a:gd name="connsiteY0" fmla="*/ 376651 h 376651"/>
              <a:gd name="connsiteX1" fmla="*/ 1461541 w 4497049"/>
              <a:gd name="connsiteY1" fmla="*/ 39373 h 376651"/>
              <a:gd name="connsiteX2" fmla="*/ 3260360 w 4497049"/>
              <a:gd name="connsiteY2" fmla="*/ 31877 h 376651"/>
              <a:gd name="connsiteX3" fmla="*/ 4497049 w 4497049"/>
              <a:gd name="connsiteY3" fmla="*/ 264225 h 37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49" h="376651">
                <a:moveTo>
                  <a:pt x="0" y="376651"/>
                </a:moveTo>
                <a:cubicBezTo>
                  <a:pt x="459074" y="236743"/>
                  <a:pt x="918148" y="96835"/>
                  <a:pt x="1461541" y="39373"/>
                </a:cubicBezTo>
                <a:cubicBezTo>
                  <a:pt x="2004934" y="-18089"/>
                  <a:pt x="2754442" y="-5598"/>
                  <a:pt x="3260360" y="31877"/>
                </a:cubicBezTo>
                <a:cubicBezTo>
                  <a:pt x="3766278" y="69352"/>
                  <a:pt x="4131663" y="166788"/>
                  <a:pt x="4497049" y="264225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2245380" y="3522690"/>
            <a:ext cx="3173566" cy="1055282"/>
          </a:xfrm>
          <a:custGeom>
            <a:avLst/>
            <a:gdLst>
              <a:gd name="connsiteX0" fmla="*/ 629306 w 4024578"/>
              <a:gd name="connsiteY0" fmla="*/ 0 h 1399863"/>
              <a:gd name="connsiteX1" fmla="*/ 104650 w 4024578"/>
              <a:gd name="connsiteY1" fmla="*/ 329783 h 1399863"/>
              <a:gd name="connsiteX2" fmla="*/ 314512 w 4024578"/>
              <a:gd name="connsiteY2" fmla="*/ 899410 h 1399863"/>
              <a:gd name="connsiteX3" fmla="*/ 3140158 w 4024578"/>
              <a:gd name="connsiteY3" fmla="*/ 1386590 h 1399863"/>
              <a:gd name="connsiteX4" fmla="*/ 4024578 w 4024578"/>
              <a:gd name="connsiteY4" fmla="*/ 352269 h 1399863"/>
              <a:gd name="connsiteX0" fmla="*/ 535507 w 3930779"/>
              <a:gd name="connsiteY0" fmla="*/ 0 h 1408093"/>
              <a:gd name="connsiteX1" fmla="*/ 10851 w 3930779"/>
              <a:gd name="connsiteY1" fmla="*/ 329783 h 1408093"/>
              <a:gd name="connsiteX2" fmla="*/ 1007696 w 3930779"/>
              <a:gd name="connsiteY2" fmla="*/ 996846 h 1408093"/>
              <a:gd name="connsiteX3" fmla="*/ 3046359 w 3930779"/>
              <a:gd name="connsiteY3" fmla="*/ 1386590 h 1408093"/>
              <a:gd name="connsiteX4" fmla="*/ 3930779 w 3930779"/>
              <a:gd name="connsiteY4" fmla="*/ 352269 h 1408093"/>
              <a:gd name="connsiteX0" fmla="*/ 106875 w 3502147"/>
              <a:gd name="connsiteY0" fmla="*/ 0 h 1407034"/>
              <a:gd name="connsiteX1" fmla="*/ 166835 w 3502147"/>
              <a:gd name="connsiteY1" fmla="*/ 464694 h 1407034"/>
              <a:gd name="connsiteX2" fmla="*/ 579064 w 3502147"/>
              <a:gd name="connsiteY2" fmla="*/ 996846 h 1407034"/>
              <a:gd name="connsiteX3" fmla="*/ 2617727 w 3502147"/>
              <a:gd name="connsiteY3" fmla="*/ 1386590 h 1407034"/>
              <a:gd name="connsiteX4" fmla="*/ 3502147 w 3502147"/>
              <a:gd name="connsiteY4" fmla="*/ 352269 h 1407034"/>
              <a:gd name="connsiteX0" fmla="*/ 0 w 3335312"/>
              <a:gd name="connsiteY0" fmla="*/ 112425 h 1054765"/>
              <a:gd name="connsiteX1" fmla="*/ 412229 w 3335312"/>
              <a:gd name="connsiteY1" fmla="*/ 644577 h 1054765"/>
              <a:gd name="connsiteX2" fmla="*/ 2450892 w 3335312"/>
              <a:gd name="connsiteY2" fmla="*/ 1034321 h 1054765"/>
              <a:gd name="connsiteX3" fmla="*/ 3335312 w 3335312"/>
              <a:gd name="connsiteY3" fmla="*/ 0 h 1054765"/>
              <a:gd name="connsiteX0" fmla="*/ 0 w 3245371"/>
              <a:gd name="connsiteY0" fmla="*/ 119920 h 1054709"/>
              <a:gd name="connsiteX1" fmla="*/ 322288 w 3245371"/>
              <a:gd name="connsiteY1" fmla="*/ 644577 h 1054709"/>
              <a:gd name="connsiteX2" fmla="*/ 2360951 w 3245371"/>
              <a:gd name="connsiteY2" fmla="*/ 1034321 h 1054709"/>
              <a:gd name="connsiteX3" fmla="*/ 3245371 w 3245371"/>
              <a:gd name="connsiteY3" fmla="*/ 0 h 1054709"/>
              <a:gd name="connsiteX0" fmla="*/ 6432 w 3139377"/>
              <a:gd name="connsiteY0" fmla="*/ 44969 h 1055282"/>
              <a:gd name="connsiteX1" fmla="*/ 216294 w 3139377"/>
              <a:gd name="connsiteY1" fmla="*/ 644577 h 1055282"/>
              <a:gd name="connsiteX2" fmla="*/ 2254957 w 3139377"/>
              <a:gd name="connsiteY2" fmla="*/ 1034321 h 1055282"/>
              <a:gd name="connsiteX3" fmla="*/ 3139377 w 3139377"/>
              <a:gd name="connsiteY3" fmla="*/ 0 h 1055282"/>
              <a:gd name="connsiteX0" fmla="*/ 40621 w 3173566"/>
              <a:gd name="connsiteY0" fmla="*/ 44969 h 1055282"/>
              <a:gd name="connsiteX1" fmla="*/ 250483 w 3173566"/>
              <a:gd name="connsiteY1" fmla="*/ 644577 h 1055282"/>
              <a:gd name="connsiteX2" fmla="*/ 2289146 w 3173566"/>
              <a:gd name="connsiteY2" fmla="*/ 1034321 h 1055282"/>
              <a:gd name="connsiteX3" fmla="*/ 3173566 w 3173566"/>
              <a:gd name="connsiteY3" fmla="*/ 0 h 105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3566" h="1055282">
                <a:moveTo>
                  <a:pt x="40621" y="44969"/>
                </a:moveTo>
                <a:cubicBezTo>
                  <a:pt x="29378" y="248585"/>
                  <a:pt x="-124271" y="479685"/>
                  <a:pt x="250483" y="644577"/>
                </a:cubicBezTo>
                <a:cubicBezTo>
                  <a:pt x="625237" y="809469"/>
                  <a:pt x="1801965" y="1141751"/>
                  <a:pt x="2289146" y="1034321"/>
                </a:cubicBezTo>
                <a:cubicBezTo>
                  <a:pt x="2776327" y="926891"/>
                  <a:pt x="3040528" y="471565"/>
                  <a:pt x="3173566" y="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124867" y="1703793"/>
            <a:ext cx="2665413" cy="2615123"/>
            <a:chOff x="3735387" y="990600"/>
            <a:chExt cx="5256213" cy="5486400"/>
          </a:xfrm>
        </p:grpSpPr>
        <p:sp>
          <p:nvSpPr>
            <p:cNvPr id="56" name="Oval 4"/>
            <p:cNvSpPr>
              <a:spLocks noChangeArrowheads="1"/>
            </p:cNvSpPr>
            <p:nvPr/>
          </p:nvSpPr>
          <p:spPr bwMode="auto">
            <a:xfrm>
              <a:off x="4000500" y="1371600"/>
              <a:ext cx="4648200" cy="45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50">
                <a:latin typeface="Key"/>
                <a:cs typeface="Key"/>
              </a:endParaRPr>
            </a:p>
          </p:txBody>
        </p:sp>
        <p:sp>
          <p:nvSpPr>
            <p:cNvPr id="57" name="Text Box 5"/>
            <p:cNvSpPr txBox="1">
              <a:spLocks noChangeArrowheads="1"/>
            </p:cNvSpPr>
            <p:nvPr/>
          </p:nvSpPr>
          <p:spPr bwMode="auto">
            <a:xfrm>
              <a:off x="6846887" y="1538289"/>
              <a:ext cx="519018" cy="548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050" b="1">
                  <a:latin typeface="Key"/>
                  <a:cs typeface="Key"/>
                </a:rPr>
                <a:t>4</a:t>
              </a:r>
            </a:p>
          </p:txBody>
        </p:sp>
        <p:pic>
          <p:nvPicPr>
            <p:cNvPr id="58" name="Picture 6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15175" y="990600"/>
              <a:ext cx="266700" cy="438150"/>
            </a:xfrm>
            <a:prstGeom prst="rect">
              <a:avLst/>
            </a:prstGeom>
            <a:noFill/>
          </p:spPr>
        </p:pic>
        <p:pic>
          <p:nvPicPr>
            <p:cNvPr id="59" name="Picture 7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10600" y="4514850"/>
              <a:ext cx="266700" cy="438150"/>
            </a:xfrm>
            <a:prstGeom prst="rect">
              <a:avLst/>
            </a:prstGeom>
            <a:noFill/>
          </p:spPr>
        </p:pic>
        <p:sp>
          <p:nvSpPr>
            <p:cNvPr id="60" name="Text Box 8"/>
            <p:cNvSpPr txBox="1">
              <a:spLocks noChangeArrowheads="1"/>
            </p:cNvSpPr>
            <p:nvPr/>
          </p:nvSpPr>
          <p:spPr bwMode="auto">
            <a:xfrm>
              <a:off x="7923212" y="4343401"/>
              <a:ext cx="673914" cy="548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050" b="1">
                  <a:latin typeface="Key"/>
                  <a:cs typeface="Key"/>
                </a:rPr>
                <a:t>20</a:t>
              </a:r>
            </a:p>
          </p:txBody>
        </p:sp>
        <p:pic>
          <p:nvPicPr>
            <p:cNvPr id="61" name="Picture 9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10300" y="6038850"/>
              <a:ext cx="266700" cy="438150"/>
            </a:xfrm>
            <a:prstGeom prst="rect">
              <a:avLst/>
            </a:prstGeom>
            <a:noFill/>
          </p:spPr>
        </p:pic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6076950" y="5486400"/>
              <a:ext cx="673914" cy="548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050" b="1">
                  <a:latin typeface="Key"/>
                  <a:cs typeface="Key"/>
                </a:rPr>
                <a:t>32</a:t>
              </a:r>
            </a:p>
          </p:txBody>
        </p:sp>
        <p:sp>
          <p:nvSpPr>
            <p:cNvPr id="63" name="Text Box 11"/>
            <p:cNvSpPr txBox="1">
              <a:spLocks noChangeArrowheads="1"/>
            </p:cNvSpPr>
            <p:nvPr/>
          </p:nvSpPr>
          <p:spPr bwMode="auto">
            <a:xfrm>
              <a:off x="5067300" y="5348288"/>
              <a:ext cx="673914" cy="548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050" b="1">
                  <a:latin typeface="Key"/>
                  <a:cs typeface="Key"/>
                </a:rPr>
                <a:t>35</a:t>
              </a:r>
            </a:p>
          </p:txBody>
        </p:sp>
        <p:pic>
          <p:nvPicPr>
            <p:cNvPr id="64" name="Picture 12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19700" y="5886450"/>
              <a:ext cx="266700" cy="438150"/>
            </a:xfrm>
            <a:prstGeom prst="rect">
              <a:avLst/>
            </a:prstGeom>
            <a:noFill/>
          </p:spPr>
        </p:pic>
        <p:sp>
          <p:nvSpPr>
            <p:cNvPr id="65" name="Text Box 13"/>
            <p:cNvSpPr txBox="1">
              <a:spLocks noChangeArrowheads="1"/>
            </p:cNvSpPr>
            <p:nvPr/>
          </p:nvSpPr>
          <p:spPr bwMode="auto">
            <a:xfrm>
              <a:off x="7581901" y="1995487"/>
              <a:ext cx="519018" cy="548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050" b="1">
                  <a:latin typeface="Key"/>
                  <a:cs typeface="Key"/>
                </a:rPr>
                <a:t>8</a:t>
              </a:r>
            </a:p>
          </p:txBody>
        </p:sp>
        <p:sp>
          <p:nvSpPr>
            <p:cNvPr id="66" name="Text Box 14"/>
            <p:cNvSpPr txBox="1">
              <a:spLocks noChangeArrowheads="1"/>
            </p:cNvSpPr>
            <p:nvPr/>
          </p:nvSpPr>
          <p:spPr bwMode="auto">
            <a:xfrm>
              <a:off x="8191500" y="3367088"/>
              <a:ext cx="673914" cy="548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050" b="1">
                  <a:latin typeface="Key"/>
                  <a:cs typeface="Key"/>
                </a:rPr>
                <a:t>15</a:t>
              </a:r>
            </a:p>
          </p:txBody>
        </p:sp>
        <p:sp>
          <p:nvSpPr>
            <p:cNvPr id="67" name="Text Box 15"/>
            <p:cNvSpPr txBox="1">
              <a:spLocks noChangeArrowheads="1"/>
            </p:cNvSpPr>
            <p:nvPr/>
          </p:nvSpPr>
          <p:spPr bwMode="auto">
            <a:xfrm>
              <a:off x="4229101" y="4267201"/>
              <a:ext cx="673914" cy="548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050" b="1">
                  <a:latin typeface="Key"/>
                  <a:cs typeface="Key"/>
                </a:rPr>
                <a:t>44</a:t>
              </a:r>
            </a:p>
          </p:txBody>
        </p:sp>
        <p:sp>
          <p:nvSpPr>
            <p:cNvPr id="68" name="Text Box 16"/>
            <p:cNvSpPr txBox="1">
              <a:spLocks noChangeArrowheads="1"/>
            </p:cNvSpPr>
            <p:nvPr/>
          </p:nvSpPr>
          <p:spPr bwMode="auto">
            <a:xfrm>
              <a:off x="5010149" y="1828801"/>
              <a:ext cx="673914" cy="548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050" b="1">
                  <a:latin typeface="Key"/>
                  <a:cs typeface="Key"/>
                </a:rPr>
                <a:t>58</a:t>
              </a:r>
            </a:p>
          </p:txBody>
        </p:sp>
        <p:pic>
          <p:nvPicPr>
            <p:cNvPr id="69" name="Picture 17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0000" y="4419600"/>
              <a:ext cx="266700" cy="438150"/>
            </a:xfrm>
            <a:prstGeom prst="rect">
              <a:avLst/>
            </a:prstGeom>
            <a:noFill/>
          </p:spPr>
        </p:pic>
        <p:pic>
          <p:nvPicPr>
            <p:cNvPr id="70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24400" y="1295400"/>
              <a:ext cx="266700" cy="438150"/>
            </a:xfrm>
            <a:prstGeom prst="rect">
              <a:avLst/>
            </a:prstGeom>
            <a:noFill/>
          </p:spPr>
        </p:pic>
        <p:sp>
          <p:nvSpPr>
            <p:cNvPr id="71" name="Line 19"/>
            <p:cNvSpPr>
              <a:spLocks noChangeShapeType="1"/>
            </p:cNvSpPr>
            <p:nvPr/>
          </p:nvSpPr>
          <p:spPr bwMode="auto">
            <a:xfrm flipV="1">
              <a:off x="4152900" y="449580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50">
                <a:latin typeface="Key"/>
                <a:cs typeface="Key"/>
              </a:endParaRPr>
            </a:p>
          </p:txBody>
        </p:sp>
        <p:sp>
          <p:nvSpPr>
            <p:cNvPr id="72" name="Line 20"/>
            <p:cNvSpPr>
              <a:spLocks noChangeShapeType="1"/>
            </p:cNvSpPr>
            <p:nvPr/>
          </p:nvSpPr>
          <p:spPr bwMode="auto">
            <a:xfrm>
              <a:off x="4981575" y="1735138"/>
              <a:ext cx="92075" cy="120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50">
                <a:latin typeface="Key"/>
                <a:cs typeface="Key"/>
              </a:endParaRPr>
            </a:p>
          </p:txBody>
        </p:sp>
        <p:pic>
          <p:nvPicPr>
            <p:cNvPr id="73" name="Picture 21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724900" y="3276600"/>
              <a:ext cx="266700" cy="438150"/>
            </a:xfrm>
            <a:prstGeom prst="rect">
              <a:avLst/>
            </a:prstGeom>
            <a:noFill/>
          </p:spPr>
        </p:pic>
        <p:sp>
          <p:nvSpPr>
            <p:cNvPr id="74" name="Line 22"/>
            <p:cNvSpPr>
              <a:spLocks noChangeShapeType="1"/>
            </p:cNvSpPr>
            <p:nvPr/>
          </p:nvSpPr>
          <p:spPr bwMode="auto">
            <a:xfrm flipV="1">
              <a:off x="5372100" y="5638800"/>
              <a:ext cx="762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50">
                <a:latin typeface="Key"/>
                <a:cs typeface="Key"/>
              </a:endParaRPr>
            </a:p>
          </p:txBody>
        </p:sp>
        <p:sp>
          <p:nvSpPr>
            <p:cNvPr id="75" name="Line 23"/>
            <p:cNvSpPr>
              <a:spLocks noChangeShapeType="1"/>
            </p:cNvSpPr>
            <p:nvPr/>
          </p:nvSpPr>
          <p:spPr bwMode="auto">
            <a:xfrm flipV="1">
              <a:off x="6286500" y="5867400"/>
              <a:ext cx="1587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50">
                <a:latin typeface="Key"/>
                <a:cs typeface="Key"/>
              </a:endParaRPr>
            </a:p>
          </p:txBody>
        </p:sp>
        <p:sp>
          <p:nvSpPr>
            <p:cNvPr id="76" name="Line 24"/>
            <p:cNvSpPr>
              <a:spLocks noChangeShapeType="1"/>
            </p:cNvSpPr>
            <p:nvPr/>
          </p:nvSpPr>
          <p:spPr bwMode="auto">
            <a:xfrm flipH="1" flipV="1">
              <a:off x="8343900" y="457200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50">
                <a:latin typeface="Key"/>
                <a:cs typeface="Key"/>
              </a:endParaRPr>
            </a:p>
          </p:txBody>
        </p:sp>
        <p:sp>
          <p:nvSpPr>
            <p:cNvPr id="77" name="Line 25"/>
            <p:cNvSpPr>
              <a:spLocks noChangeShapeType="1"/>
            </p:cNvSpPr>
            <p:nvPr/>
          </p:nvSpPr>
          <p:spPr bwMode="auto">
            <a:xfrm flipH="1">
              <a:off x="8572500" y="3505200"/>
              <a:ext cx="15240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50">
                <a:latin typeface="Key"/>
                <a:cs typeface="Key"/>
              </a:endParaRPr>
            </a:p>
          </p:txBody>
        </p: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V="1">
              <a:off x="7858125" y="1971675"/>
              <a:ext cx="112712" cy="104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50">
                <a:latin typeface="Key"/>
                <a:cs typeface="Key"/>
              </a:endParaRPr>
            </a:p>
          </p:txBody>
        </p:sp>
        <p:pic>
          <p:nvPicPr>
            <p:cNvPr id="79" name="Picture 27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37512" y="1676400"/>
              <a:ext cx="268288" cy="438150"/>
            </a:xfrm>
            <a:prstGeom prst="rect">
              <a:avLst/>
            </a:prstGeom>
            <a:noFill/>
          </p:spPr>
        </p:pic>
        <p:sp>
          <p:nvSpPr>
            <p:cNvPr id="80" name="Line 28"/>
            <p:cNvSpPr>
              <a:spLocks noChangeShapeType="1"/>
            </p:cNvSpPr>
            <p:nvPr/>
          </p:nvSpPr>
          <p:spPr bwMode="auto">
            <a:xfrm rot="3575902">
              <a:off x="7046912" y="1433513"/>
              <a:ext cx="92075" cy="120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50">
                <a:latin typeface="Key"/>
                <a:cs typeface="Key"/>
              </a:endParaRPr>
            </a:p>
          </p:txBody>
        </p:sp>
        <p:grpSp>
          <p:nvGrpSpPr>
            <p:cNvPr id="81" name="Group 29"/>
            <p:cNvGrpSpPr>
              <a:grpSpLocks/>
            </p:cNvGrpSpPr>
            <p:nvPr/>
          </p:nvGrpSpPr>
          <p:grpSpPr bwMode="auto">
            <a:xfrm>
              <a:off x="3735387" y="1108075"/>
              <a:ext cx="5089525" cy="5133975"/>
              <a:chOff x="1930" y="844"/>
              <a:chExt cx="3210" cy="3240"/>
            </a:xfrm>
          </p:grpSpPr>
          <p:sp>
            <p:nvSpPr>
              <p:cNvPr id="82" name="Freeform 30"/>
              <p:cNvSpPr>
                <a:spLocks/>
              </p:cNvSpPr>
              <p:nvPr/>
            </p:nvSpPr>
            <p:spPr bwMode="auto">
              <a:xfrm>
                <a:off x="2788" y="844"/>
                <a:ext cx="1200" cy="168"/>
              </a:xfrm>
              <a:custGeom>
                <a:avLst/>
                <a:gdLst/>
                <a:ahLst/>
                <a:cxnLst>
                  <a:cxn ang="0">
                    <a:pos x="0" y="168"/>
                  </a:cxn>
                  <a:cxn ang="0">
                    <a:pos x="432" y="24"/>
                  </a:cxn>
                  <a:cxn ang="0">
                    <a:pos x="960" y="24"/>
                  </a:cxn>
                  <a:cxn ang="0">
                    <a:pos x="1200" y="72"/>
                  </a:cxn>
                </a:cxnLst>
                <a:rect l="0" t="0" r="r" b="b"/>
                <a:pathLst>
                  <a:path w="1200" h="168">
                    <a:moveTo>
                      <a:pt x="0" y="168"/>
                    </a:moveTo>
                    <a:cubicBezTo>
                      <a:pt x="136" y="108"/>
                      <a:pt x="272" y="48"/>
                      <a:pt x="432" y="24"/>
                    </a:cubicBezTo>
                    <a:cubicBezTo>
                      <a:pt x="592" y="0"/>
                      <a:pt x="832" y="16"/>
                      <a:pt x="960" y="24"/>
                    </a:cubicBezTo>
                    <a:cubicBezTo>
                      <a:pt x="1088" y="32"/>
                      <a:pt x="1144" y="52"/>
                      <a:pt x="1200" y="72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 sz="1050">
                  <a:latin typeface="Key"/>
                  <a:cs typeface="Key"/>
                </a:endParaRPr>
              </a:p>
            </p:txBody>
          </p:sp>
          <p:sp>
            <p:nvSpPr>
              <p:cNvPr id="83" name="Freeform 31"/>
              <p:cNvSpPr>
                <a:spLocks/>
              </p:cNvSpPr>
              <p:nvPr/>
            </p:nvSpPr>
            <p:spPr bwMode="auto">
              <a:xfrm>
                <a:off x="4276" y="964"/>
                <a:ext cx="336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2" y="96"/>
                  </a:cxn>
                  <a:cxn ang="0">
                    <a:pos x="336" y="240"/>
                  </a:cxn>
                </a:cxnLst>
                <a:rect l="0" t="0" r="r" b="b"/>
                <a:pathLst>
                  <a:path w="336" h="240">
                    <a:moveTo>
                      <a:pt x="0" y="0"/>
                    </a:moveTo>
                    <a:cubicBezTo>
                      <a:pt x="68" y="28"/>
                      <a:pt x="136" y="56"/>
                      <a:pt x="192" y="96"/>
                    </a:cubicBezTo>
                    <a:cubicBezTo>
                      <a:pt x="248" y="136"/>
                      <a:pt x="292" y="188"/>
                      <a:pt x="336" y="24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 sz="1050">
                  <a:latin typeface="Key"/>
                  <a:cs typeface="Key"/>
                </a:endParaRPr>
              </a:p>
            </p:txBody>
          </p:sp>
          <p:sp>
            <p:nvSpPr>
              <p:cNvPr id="84" name="Freeform 32"/>
              <p:cNvSpPr>
                <a:spLocks/>
              </p:cNvSpPr>
              <p:nvPr/>
            </p:nvSpPr>
            <p:spPr bwMode="auto">
              <a:xfrm>
                <a:off x="4852" y="1492"/>
                <a:ext cx="288" cy="6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2" y="240"/>
                  </a:cxn>
                  <a:cxn ang="0">
                    <a:pos x="288" y="624"/>
                  </a:cxn>
                </a:cxnLst>
                <a:rect l="0" t="0" r="r" b="b"/>
                <a:pathLst>
                  <a:path w="288" h="624">
                    <a:moveTo>
                      <a:pt x="0" y="0"/>
                    </a:moveTo>
                    <a:cubicBezTo>
                      <a:pt x="72" y="68"/>
                      <a:pt x="144" y="136"/>
                      <a:pt x="192" y="240"/>
                    </a:cubicBezTo>
                    <a:cubicBezTo>
                      <a:pt x="240" y="344"/>
                      <a:pt x="264" y="484"/>
                      <a:pt x="288" y="62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 sz="1050">
                  <a:latin typeface="Key"/>
                  <a:cs typeface="Key"/>
                </a:endParaRPr>
              </a:p>
            </p:txBody>
          </p:sp>
          <p:sp>
            <p:nvSpPr>
              <p:cNvPr id="85" name="Freeform 33"/>
              <p:cNvSpPr>
                <a:spLocks/>
              </p:cNvSpPr>
              <p:nvPr/>
            </p:nvSpPr>
            <p:spPr bwMode="auto">
              <a:xfrm>
                <a:off x="5072" y="2596"/>
                <a:ext cx="68" cy="340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40" y="204"/>
                  </a:cxn>
                  <a:cxn ang="0">
                    <a:pos x="0" y="340"/>
                  </a:cxn>
                </a:cxnLst>
                <a:rect l="0" t="0" r="r" b="b"/>
                <a:pathLst>
                  <a:path w="68" h="340">
                    <a:moveTo>
                      <a:pt x="68" y="0"/>
                    </a:moveTo>
                    <a:cubicBezTo>
                      <a:pt x="59" y="73"/>
                      <a:pt x="51" y="147"/>
                      <a:pt x="40" y="204"/>
                    </a:cubicBezTo>
                    <a:cubicBezTo>
                      <a:pt x="29" y="261"/>
                      <a:pt x="14" y="300"/>
                      <a:pt x="0" y="34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 sz="1050">
                  <a:latin typeface="Key"/>
                  <a:cs typeface="Key"/>
                </a:endParaRPr>
              </a:p>
            </p:txBody>
          </p:sp>
          <p:sp>
            <p:nvSpPr>
              <p:cNvPr id="86" name="Freeform 34"/>
              <p:cNvSpPr>
                <a:spLocks/>
              </p:cNvSpPr>
              <p:nvPr/>
            </p:nvSpPr>
            <p:spPr bwMode="auto">
              <a:xfrm>
                <a:off x="3760" y="3268"/>
                <a:ext cx="1188" cy="767"/>
              </a:xfrm>
              <a:custGeom>
                <a:avLst/>
                <a:gdLst/>
                <a:ahLst/>
                <a:cxnLst>
                  <a:cxn ang="0">
                    <a:pos x="1188" y="0"/>
                  </a:cxn>
                  <a:cxn ang="0">
                    <a:pos x="824" y="460"/>
                  </a:cxn>
                  <a:cxn ang="0">
                    <a:pos x="320" y="716"/>
                  </a:cxn>
                  <a:cxn ang="0">
                    <a:pos x="0" y="764"/>
                  </a:cxn>
                </a:cxnLst>
                <a:rect l="0" t="0" r="r" b="b"/>
                <a:pathLst>
                  <a:path w="1188" h="767">
                    <a:moveTo>
                      <a:pt x="1188" y="0"/>
                    </a:moveTo>
                    <a:cubicBezTo>
                      <a:pt x="1078" y="170"/>
                      <a:pt x="969" y="341"/>
                      <a:pt x="824" y="460"/>
                    </a:cubicBezTo>
                    <a:cubicBezTo>
                      <a:pt x="679" y="579"/>
                      <a:pt x="457" y="665"/>
                      <a:pt x="320" y="716"/>
                    </a:cubicBezTo>
                    <a:cubicBezTo>
                      <a:pt x="183" y="767"/>
                      <a:pt x="91" y="765"/>
                      <a:pt x="0" y="76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 sz="1050">
                  <a:latin typeface="Key"/>
                  <a:cs typeface="Key"/>
                </a:endParaRPr>
              </a:p>
            </p:txBody>
          </p:sp>
          <p:sp>
            <p:nvSpPr>
              <p:cNvPr id="87" name="Freeform 35"/>
              <p:cNvSpPr>
                <a:spLocks/>
              </p:cNvSpPr>
              <p:nvPr/>
            </p:nvSpPr>
            <p:spPr bwMode="auto">
              <a:xfrm>
                <a:off x="1930" y="1216"/>
                <a:ext cx="542" cy="1620"/>
              </a:xfrm>
              <a:custGeom>
                <a:avLst/>
                <a:gdLst/>
                <a:ahLst/>
                <a:cxnLst>
                  <a:cxn ang="0">
                    <a:pos x="90" y="1620"/>
                  </a:cxn>
                  <a:cxn ang="0">
                    <a:pos x="6" y="1136"/>
                  </a:cxn>
                  <a:cxn ang="0">
                    <a:pos x="126" y="520"/>
                  </a:cxn>
                  <a:cxn ang="0">
                    <a:pos x="542" y="0"/>
                  </a:cxn>
                </a:cxnLst>
                <a:rect l="0" t="0" r="r" b="b"/>
                <a:pathLst>
                  <a:path w="542" h="1620">
                    <a:moveTo>
                      <a:pt x="90" y="1620"/>
                    </a:moveTo>
                    <a:cubicBezTo>
                      <a:pt x="45" y="1469"/>
                      <a:pt x="0" y="1319"/>
                      <a:pt x="6" y="1136"/>
                    </a:cubicBezTo>
                    <a:cubicBezTo>
                      <a:pt x="12" y="953"/>
                      <a:pt x="37" y="709"/>
                      <a:pt x="126" y="520"/>
                    </a:cubicBezTo>
                    <a:cubicBezTo>
                      <a:pt x="215" y="331"/>
                      <a:pt x="378" y="165"/>
                      <a:pt x="542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 sz="1050">
                  <a:latin typeface="Key"/>
                  <a:cs typeface="Key"/>
                </a:endParaRPr>
              </a:p>
            </p:txBody>
          </p:sp>
          <p:sp>
            <p:nvSpPr>
              <p:cNvPr id="88" name="Freeform 36"/>
              <p:cNvSpPr>
                <a:spLocks/>
              </p:cNvSpPr>
              <p:nvPr/>
            </p:nvSpPr>
            <p:spPr bwMode="auto">
              <a:xfrm>
                <a:off x="2164" y="3268"/>
                <a:ext cx="624" cy="624"/>
              </a:xfrm>
              <a:custGeom>
                <a:avLst/>
                <a:gdLst/>
                <a:ahLst/>
                <a:cxnLst>
                  <a:cxn ang="0">
                    <a:pos x="624" y="624"/>
                  </a:cxn>
                  <a:cxn ang="0">
                    <a:pos x="288" y="384"/>
                  </a:cxn>
                  <a:cxn ang="0">
                    <a:pos x="0" y="0"/>
                  </a:cxn>
                </a:cxnLst>
                <a:rect l="0" t="0" r="r" b="b"/>
                <a:pathLst>
                  <a:path w="624" h="624">
                    <a:moveTo>
                      <a:pt x="624" y="624"/>
                    </a:moveTo>
                    <a:cubicBezTo>
                      <a:pt x="508" y="556"/>
                      <a:pt x="392" y="488"/>
                      <a:pt x="288" y="384"/>
                    </a:cubicBezTo>
                    <a:cubicBezTo>
                      <a:pt x="184" y="280"/>
                      <a:pt x="92" y="140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 sz="1050">
                  <a:latin typeface="Key"/>
                  <a:cs typeface="Key"/>
                </a:endParaRPr>
              </a:p>
            </p:txBody>
          </p:sp>
          <p:sp>
            <p:nvSpPr>
              <p:cNvPr id="89" name="Line 37"/>
              <p:cNvSpPr>
                <a:spLocks noChangeShapeType="1"/>
              </p:cNvSpPr>
              <p:nvPr/>
            </p:nvSpPr>
            <p:spPr bwMode="auto">
              <a:xfrm flipH="1" flipV="1">
                <a:off x="3076" y="3988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 sz="1050">
                  <a:latin typeface="Key"/>
                  <a:cs typeface="Key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089151" y="2714301"/>
              <a:ext cx="1439304" cy="652787"/>
              <a:chOff x="6627189" y="2714301"/>
              <a:chExt cx="1439304" cy="652787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6689250" y="2861846"/>
                <a:ext cx="1066800" cy="228600"/>
                <a:chOff x="1752600" y="3656806"/>
                <a:chExt cx="533400" cy="381794"/>
              </a:xfrm>
              <a:solidFill>
                <a:srgbClr val="FFFFAA"/>
              </a:solidFill>
            </p:grpSpPr>
            <p:sp>
              <p:nvSpPr>
                <p:cNvPr id="96" name="Rectangle 95"/>
                <p:cNvSpPr/>
                <p:nvPr/>
              </p:nvSpPr>
              <p:spPr bwMode="auto">
                <a:xfrm>
                  <a:off x="1752600" y="3656806"/>
                  <a:ext cx="533400" cy="381000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b="0" dirty="0" smtClean="0"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6" idx="2"/>
                </p:cNvCxnSpPr>
                <p:nvPr/>
              </p:nvCxnSpPr>
              <p:spPr bwMode="auto">
                <a:xfrm rot="16200000" flipH="1">
                  <a:off x="1828800" y="3847306"/>
                  <a:ext cx="381000" cy="1588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98" name="Straight Connector 97"/>
                <p:cNvCxnSpPr/>
                <p:nvPr/>
              </p:nvCxnSpPr>
              <p:spPr bwMode="auto">
                <a:xfrm>
                  <a:off x="1752600" y="3657600"/>
                  <a:ext cx="533400" cy="1588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6627189" y="2714301"/>
                <a:ext cx="1250640" cy="516561"/>
                <a:chOff x="5652939" y="4695501"/>
                <a:chExt cx="1250640" cy="516561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5652939" y="4695501"/>
                  <a:ext cx="642341" cy="516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14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6093696" y="4695501"/>
                  <a:ext cx="809883" cy="516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0" dirty="0" smtClean="0">
                      <a:latin typeface="Helvetica"/>
                      <a:cs typeface="Helvetica"/>
                    </a:rPr>
                    <a:t>V14</a:t>
                  </a:r>
                </a:p>
              </p:txBody>
            </p:sp>
          </p:grpSp>
          <p:cxnSp>
            <p:nvCxnSpPr>
              <p:cNvPr id="93" name="Straight Arrow Connector 92"/>
              <p:cNvCxnSpPr>
                <a:stCxn id="96" idx="2"/>
                <a:endCxn id="66" idx="0"/>
              </p:cNvCxnSpPr>
              <p:nvPr/>
            </p:nvCxnSpPr>
            <p:spPr bwMode="auto">
              <a:xfrm>
                <a:off x="7222650" y="3089969"/>
                <a:ext cx="843843" cy="277119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99" name="Text Box 16"/>
            <p:cNvSpPr txBox="1">
              <a:spLocks noChangeArrowheads="1"/>
            </p:cNvSpPr>
            <p:nvPr/>
          </p:nvSpPr>
          <p:spPr bwMode="auto">
            <a:xfrm>
              <a:off x="5928290" y="1371600"/>
              <a:ext cx="673914" cy="548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smtClean="0">
                  <a:latin typeface="Key"/>
                  <a:cs typeface="Key"/>
                </a:rPr>
                <a:t>63</a:t>
              </a:r>
              <a:endParaRPr lang="en-US" sz="1050" b="1" dirty="0">
                <a:latin typeface="Key"/>
                <a:cs typeface="Key"/>
              </a:endParaRPr>
            </a:p>
          </p:txBody>
        </p:sp>
        <p:sp>
          <p:nvSpPr>
            <p:cNvPr id="100" name="Text Box 16"/>
            <p:cNvSpPr txBox="1">
              <a:spLocks noChangeArrowheads="1"/>
            </p:cNvSpPr>
            <p:nvPr/>
          </p:nvSpPr>
          <p:spPr bwMode="auto">
            <a:xfrm>
              <a:off x="6310873" y="1371600"/>
              <a:ext cx="519018" cy="548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smtClean="0">
                  <a:latin typeface="Key"/>
                  <a:cs typeface="Key"/>
                </a:rPr>
                <a:t>0</a:t>
              </a:r>
              <a:endParaRPr lang="en-US" sz="1050" b="1" dirty="0">
                <a:latin typeface="Key"/>
                <a:cs typeface="Key"/>
              </a:endParaRPr>
            </a:p>
          </p:txBody>
        </p:sp>
        <p:sp>
          <p:nvSpPr>
            <p:cNvPr id="101" name="Line 23"/>
            <p:cNvSpPr>
              <a:spLocks noChangeShapeType="1"/>
            </p:cNvSpPr>
            <p:nvPr/>
          </p:nvSpPr>
          <p:spPr bwMode="auto">
            <a:xfrm flipV="1">
              <a:off x="6253162" y="1295400"/>
              <a:ext cx="1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50">
                <a:latin typeface="Key"/>
                <a:cs typeface="Key"/>
              </a:endParaRPr>
            </a:p>
          </p:txBody>
        </p:sp>
        <p:sp>
          <p:nvSpPr>
            <p:cNvPr id="102" name="Line 23"/>
            <p:cNvSpPr>
              <a:spLocks noChangeShapeType="1"/>
            </p:cNvSpPr>
            <p:nvPr/>
          </p:nvSpPr>
          <p:spPr bwMode="auto">
            <a:xfrm flipV="1">
              <a:off x="6481761" y="1295400"/>
              <a:ext cx="1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50">
                <a:latin typeface="Key"/>
                <a:cs typeface="Key"/>
              </a:endParaRPr>
            </a:p>
          </p:txBody>
        </p:sp>
      </p:grpSp>
      <p:sp>
        <p:nvSpPr>
          <p:cNvPr id="104" name="Freeform 103"/>
          <p:cNvSpPr/>
          <p:nvPr/>
        </p:nvSpPr>
        <p:spPr bwMode="auto">
          <a:xfrm>
            <a:off x="2300990" y="1987818"/>
            <a:ext cx="1409076" cy="927769"/>
          </a:xfrm>
          <a:custGeom>
            <a:avLst/>
            <a:gdLst>
              <a:gd name="connsiteX0" fmla="*/ 1409076 w 1409076"/>
              <a:gd name="connsiteY0" fmla="*/ 20864 h 927769"/>
              <a:gd name="connsiteX1" fmla="*/ 517161 w 1409076"/>
              <a:gd name="connsiteY1" fmla="*/ 118300 h 927769"/>
              <a:gd name="connsiteX2" fmla="*/ 0 w 1409076"/>
              <a:gd name="connsiteY2" fmla="*/ 927769 h 92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076" h="927769">
                <a:moveTo>
                  <a:pt x="1409076" y="20864"/>
                </a:moveTo>
                <a:cubicBezTo>
                  <a:pt x="1080541" y="-5994"/>
                  <a:pt x="752007" y="-32851"/>
                  <a:pt x="517161" y="118300"/>
                </a:cubicBezTo>
                <a:cubicBezTo>
                  <a:pt x="282315" y="269451"/>
                  <a:pt x="141157" y="598610"/>
                  <a:pt x="0" y="927769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5" name="Freeform 104"/>
          <p:cNvSpPr/>
          <p:nvPr/>
        </p:nvSpPr>
        <p:spPr bwMode="auto">
          <a:xfrm>
            <a:off x="3994879" y="1296649"/>
            <a:ext cx="2488367" cy="2353456"/>
          </a:xfrm>
          <a:custGeom>
            <a:avLst/>
            <a:gdLst>
              <a:gd name="connsiteX0" fmla="*/ 2488367 w 2488367"/>
              <a:gd name="connsiteY0" fmla="*/ 0 h 2353456"/>
              <a:gd name="connsiteX1" fmla="*/ 1881265 w 2488367"/>
              <a:gd name="connsiteY1" fmla="*/ 142407 h 2353456"/>
              <a:gd name="connsiteX2" fmla="*/ 1528996 w 2488367"/>
              <a:gd name="connsiteY2" fmla="*/ 771994 h 2353456"/>
              <a:gd name="connsiteX3" fmla="*/ 764498 w 2488367"/>
              <a:gd name="connsiteY3" fmla="*/ 2061148 h 2353456"/>
              <a:gd name="connsiteX4" fmla="*/ 0 w 2488367"/>
              <a:gd name="connsiteY4" fmla="*/ 2353456 h 235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8367" h="2353456">
                <a:moveTo>
                  <a:pt x="2488367" y="0"/>
                </a:moveTo>
                <a:cubicBezTo>
                  <a:pt x="2264763" y="6870"/>
                  <a:pt x="2041160" y="13741"/>
                  <a:pt x="1881265" y="142407"/>
                </a:cubicBezTo>
                <a:cubicBezTo>
                  <a:pt x="1721370" y="271073"/>
                  <a:pt x="1715124" y="452204"/>
                  <a:pt x="1528996" y="771994"/>
                </a:cubicBezTo>
                <a:cubicBezTo>
                  <a:pt x="1342868" y="1091784"/>
                  <a:pt x="1019331" y="1797571"/>
                  <a:pt x="764498" y="2061148"/>
                </a:cubicBezTo>
                <a:cubicBezTo>
                  <a:pt x="509665" y="2324725"/>
                  <a:pt x="254832" y="2339090"/>
                  <a:pt x="0" y="2353456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6" name="Freeform 105"/>
          <p:cNvSpPr/>
          <p:nvPr/>
        </p:nvSpPr>
        <p:spPr bwMode="auto">
          <a:xfrm>
            <a:off x="3177915" y="2151089"/>
            <a:ext cx="547141" cy="404734"/>
          </a:xfrm>
          <a:custGeom>
            <a:avLst/>
            <a:gdLst>
              <a:gd name="connsiteX0" fmla="*/ 0 w 547141"/>
              <a:gd name="connsiteY0" fmla="*/ 404734 h 404734"/>
              <a:gd name="connsiteX1" fmla="*/ 262328 w 547141"/>
              <a:gd name="connsiteY1" fmla="*/ 89941 h 404734"/>
              <a:gd name="connsiteX2" fmla="*/ 547141 w 547141"/>
              <a:gd name="connsiteY2" fmla="*/ 0 h 4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141" h="404734">
                <a:moveTo>
                  <a:pt x="0" y="404734"/>
                </a:moveTo>
                <a:cubicBezTo>
                  <a:pt x="85569" y="281065"/>
                  <a:pt x="171138" y="157397"/>
                  <a:pt x="262328" y="89941"/>
                </a:cubicBezTo>
                <a:cubicBezTo>
                  <a:pt x="353518" y="22485"/>
                  <a:pt x="450329" y="11242"/>
                  <a:pt x="547141" y="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7" name="Freeform 106"/>
          <p:cNvSpPr/>
          <p:nvPr/>
        </p:nvSpPr>
        <p:spPr bwMode="auto">
          <a:xfrm>
            <a:off x="3237875" y="2698230"/>
            <a:ext cx="749509" cy="59960"/>
          </a:xfrm>
          <a:custGeom>
            <a:avLst/>
            <a:gdLst>
              <a:gd name="connsiteX0" fmla="*/ 749509 w 749509"/>
              <a:gd name="connsiteY0" fmla="*/ 59960 h 59960"/>
              <a:gd name="connsiteX1" fmla="*/ 0 w 749509"/>
              <a:gd name="connsiteY1" fmla="*/ 0 h 5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509" h="59960">
                <a:moveTo>
                  <a:pt x="749509" y="59960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8" name="Freeform 107"/>
          <p:cNvSpPr/>
          <p:nvPr/>
        </p:nvSpPr>
        <p:spPr bwMode="auto">
          <a:xfrm>
            <a:off x="3631108" y="2855626"/>
            <a:ext cx="348781" cy="554636"/>
          </a:xfrm>
          <a:custGeom>
            <a:avLst/>
            <a:gdLst>
              <a:gd name="connsiteX0" fmla="*/ 41482 w 348781"/>
              <a:gd name="connsiteY0" fmla="*/ 554636 h 554636"/>
              <a:gd name="connsiteX1" fmla="*/ 26492 w 348781"/>
              <a:gd name="connsiteY1" fmla="*/ 134912 h 554636"/>
              <a:gd name="connsiteX2" fmla="*/ 348781 w 348781"/>
              <a:gd name="connsiteY2" fmla="*/ 0 h 55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781" h="554636">
                <a:moveTo>
                  <a:pt x="41482" y="554636"/>
                </a:moveTo>
                <a:cubicBezTo>
                  <a:pt x="8379" y="390993"/>
                  <a:pt x="-24724" y="227351"/>
                  <a:pt x="26492" y="134912"/>
                </a:cubicBezTo>
                <a:cubicBezTo>
                  <a:pt x="77708" y="42473"/>
                  <a:pt x="213244" y="21236"/>
                  <a:pt x="348781" y="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487744" y="937316"/>
            <a:ext cx="753392" cy="912373"/>
            <a:chOff x="1741072" y="968497"/>
            <a:chExt cx="1177888" cy="1356707"/>
          </a:xfrm>
        </p:grpSpPr>
        <p:sp>
          <p:nvSpPr>
            <p:cNvPr id="110" name="Text Box 19"/>
            <p:cNvSpPr txBox="1">
              <a:spLocks noChangeArrowheads="1"/>
            </p:cNvSpPr>
            <p:nvPr/>
          </p:nvSpPr>
          <p:spPr bwMode="auto">
            <a:xfrm>
              <a:off x="1741072" y="1825600"/>
              <a:ext cx="1177888" cy="499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dirty="0">
                  <a:latin typeface="Gill Sans"/>
                </a:rPr>
                <a:t>Client</a:t>
              </a:r>
            </a:p>
          </p:txBody>
        </p:sp>
        <p:pic>
          <p:nvPicPr>
            <p:cNvPr id="111" name="Picture 110" descr="Australian Genealogy Journeys: February 20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488" y="968497"/>
              <a:ext cx="1000856" cy="1000856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2700597" y="3363640"/>
            <a:ext cx="753392" cy="912373"/>
            <a:chOff x="1741072" y="968497"/>
            <a:chExt cx="1177888" cy="1356707"/>
          </a:xfrm>
        </p:grpSpPr>
        <p:sp>
          <p:nvSpPr>
            <p:cNvPr id="113" name="Text Box 19"/>
            <p:cNvSpPr txBox="1">
              <a:spLocks noChangeArrowheads="1"/>
            </p:cNvSpPr>
            <p:nvPr/>
          </p:nvSpPr>
          <p:spPr bwMode="auto">
            <a:xfrm>
              <a:off x="1741072" y="1825600"/>
              <a:ext cx="1177888" cy="499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dirty="0">
                  <a:latin typeface="Gill Sans"/>
                </a:rPr>
                <a:t>Client</a:t>
              </a:r>
            </a:p>
          </p:txBody>
        </p:sp>
        <p:pic>
          <p:nvPicPr>
            <p:cNvPr id="114" name="Picture 113" descr="Australian Genealogy Journeys: February 20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488" y="968497"/>
              <a:ext cx="1000856" cy="1000856"/>
            </a:xfrm>
            <a:prstGeom prst="rect">
              <a:avLst/>
            </a:prstGeom>
          </p:spPr>
        </p:pic>
      </p:grpSp>
      <p:grpSp>
        <p:nvGrpSpPr>
          <p:cNvPr id="115" name="Group 114"/>
          <p:cNvGrpSpPr/>
          <p:nvPr/>
        </p:nvGrpSpPr>
        <p:grpSpPr>
          <a:xfrm>
            <a:off x="7127861" y="765747"/>
            <a:ext cx="753392" cy="912373"/>
            <a:chOff x="1741072" y="968497"/>
            <a:chExt cx="1177888" cy="1356707"/>
          </a:xfrm>
        </p:grpSpPr>
        <p:sp>
          <p:nvSpPr>
            <p:cNvPr id="116" name="Text Box 19"/>
            <p:cNvSpPr txBox="1">
              <a:spLocks noChangeArrowheads="1"/>
            </p:cNvSpPr>
            <p:nvPr/>
          </p:nvSpPr>
          <p:spPr bwMode="auto">
            <a:xfrm>
              <a:off x="1741072" y="1825600"/>
              <a:ext cx="1177888" cy="499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dirty="0">
                  <a:latin typeface="Gill Sans"/>
                </a:rPr>
                <a:t>Client</a:t>
              </a:r>
            </a:p>
          </p:txBody>
        </p:sp>
        <p:pic>
          <p:nvPicPr>
            <p:cNvPr id="117" name="Picture 116" descr="Australian Genealogy Journeys: February 20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488" y="968497"/>
              <a:ext cx="1000856" cy="1000856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1125182" y="2244944"/>
            <a:ext cx="753392" cy="912373"/>
            <a:chOff x="1741072" y="968497"/>
            <a:chExt cx="1177888" cy="1356707"/>
          </a:xfrm>
        </p:grpSpPr>
        <p:sp>
          <p:nvSpPr>
            <p:cNvPr id="119" name="Text Box 19"/>
            <p:cNvSpPr txBox="1">
              <a:spLocks noChangeArrowheads="1"/>
            </p:cNvSpPr>
            <p:nvPr/>
          </p:nvSpPr>
          <p:spPr bwMode="auto">
            <a:xfrm>
              <a:off x="1741072" y="1825600"/>
              <a:ext cx="1177888" cy="499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dirty="0">
                  <a:latin typeface="Gill Sans"/>
                </a:rPr>
                <a:t>Client</a:t>
              </a:r>
            </a:p>
          </p:txBody>
        </p:sp>
        <p:pic>
          <p:nvPicPr>
            <p:cNvPr id="120" name="Picture 119" descr="Australian Genealogy Journeys: February 20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488" y="968497"/>
              <a:ext cx="1000856" cy="1000856"/>
            </a:xfrm>
            <a:prstGeom prst="rect">
              <a:avLst/>
            </a:prstGeom>
          </p:spPr>
        </p:pic>
      </p:grpSp>
      <p:grpSp>
        <p:nvGrpSpPr>
          <p:cNvPr id="121" name="Group 120"/>
          <p:cNvGrpSpPr/>
          <p:nvPr/>
        </p:nvGrpSpPr>
        <p:grpSpPr>
          <a:xfrm>
            <a:off x="5493473" y="3547160"/>
            <a:ext cx="753392" cy="912373"/>
            <a:chOff x="1741072" y="968497"/>
            <a:chExt cx="1177888" cy="1356707"/>
          </a:xfrm>
        </p:grpSpPr>
        <p:sp>
          <p:nvSpPr>
            <p:cNvPr id="122" name="Text Box 19"/>
            <p:cNvSpPr txBox="1">
              <a:spLocks noChangeArrowheads="1"/>
            </p:cNvSpPr>
            <p:nvPr/>
          </p:nvSpPr>
          <p:spPr bwMode="auto">
            <a:xfrm>
              <a:off x="1741072" y="1825600"/>
              <a:ext cx="1177888" cy="499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dirty="0">
                  <a:latin typeface="Gill Sans"/>
                </a:rPr>
                <a:t>Client</a:t>
              </a:r>
            </a:p>
          </p:txBody>
        </p:sp>
        <p:pic>
          <p:nvPicPr>
            <p:cNvPr id="123" name="Picture 122" descr="Australian Genealogy Journeys: February 20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488" y="968497"/>
              <a:ext cx="1000856" cy="1000856"/>
            </a:xfrm>
            <a:prstGeom prst="rect">
              <a:avLst/>
            </a:prstGeom>
          </p:spPr>
        </p:pic>
      </p:grpSp>
      <p:sp>
        <p:nvSpPr>
          <p:cNvPr id="124" name="Left-Right Arrow 123"/>
          <p:cNvSpPr/>
          <p:nvPr/>
        </p:nvSpPr>
        <p:spPr bwMode="auto">
          <a:xfrm>
            <a:off x="1107986" y="1388932"/>
            <a:ext cx="361748" cy="209881"/>
          </a:xfrm>
          <a:prstGeom prst="left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5" name="Left-Right Arrow 124"/>
          <p:cNvSpPr/>
          <p:nvPr/>
        </p:nvSpPr>
        <p:spPr bwMode="auto">
          <a:xfrm rot="2001488">
            <a:off x="1724767" y="2774191"/>
            <a:ext cx="419139" cy="209881"/>
          </a:xfrm>
          <a:prstGeom prst="left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6" name="Left-Right Arrow 125"/>
          <p:cNvSpPr/>
          <p:nvPr/>
        </p:nvSpPr>
        <p:spPr bwMode="auto">
          <a:xfrm>
            <a:off x="3223284" y="3445054"/>
            <a:ext cx="361748" cy="209881"/>
          </a:xfrm>
          <a:prstGeom prst="left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7" name="Left-Right Arrow 126"/>
          <p:cNvSpPr/>
          <p:nvPr/>
        </p:nvSpPr>
        <p:spPr bwMode="auto">
          <a:xfrm rot="4139934">
            <a:off x="5572225" y="3259194"/>
            <a:ext cx="361748" cy="209881"/>
          </a:xfrm>
          <a:prstGeom prst="left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9" name="Left-Right Arrow 128"/>
          <p:cNvSpPr/>
          <p:nvPr/>
        </p:nvSpPr>
        <p:spPr bwMode="auto">
          <a:xfrm>
            <a:off x="6855924" y="1054623"/>
            <a:ext cx="361748" cy="209881"/>
          </a:xfrm>
          <a:prstGeom prst="left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636302" y="3265603"/>
            <a:ext cx="1434162" cy="522482"/>
            <a:chOff x="6672900" y="2635472"/>
            <a:chExt cx="1434162" cy="522482"/>
          </a:xfrm>
        </p:grpSpPr>
        <p:grpSp>
          <p:nvGrpSpPr>
            <p:cNvPr id="131" name="Group 130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6" name="Rectangle 135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37" name="Straight Connector 136"/>
              <p:cNvCxnSpPr>
                <a:stCxn id="136" idx="0"/>
                <a:endCxn id="136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>
                <a:off x="1752600" y="3657599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32" name="Group 131"/>
            <p:cNvGrpSpPr/>
            <p:nvPr/>
          </p:nvGrpSpPr>
          <p:grpSpPr>
            <a:xfrm>
              <a:off x="6672900" y="2819400"/>
              <a:ext cx="1099500" cy="338554"/>
              <a:chOff x="5698650" y="4800600"/>
              <a:chExt cx="1099500" cy="338554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5698650" y="4800600"/>
                <a:ext cx="41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14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48400" y="4800600"/>
                <a:ext cx="549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latin typeface="Helvetica"/>
                    <a:cs typeface="Helvetica"/>
                  </a:rPr>
                  <a:t>V14</a:t>
                </a:r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 bwMode="auto">
            <a:xfrm flipV="1">
              <a:off x="7611338" y="2635472"/>
              <a:ext cx="495724" cy="22938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47940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2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"/>
                            </p:stCondLst>
                            <p:childTnLst>
                              <p:par>
                                <p:cTn id="9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2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"/>
                            </p:stCondLst>
                            <p:childTnLst>
                              <p:par>
                                <p:cTn id="9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2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"/>
                            </p:stCondLst>
                            <p:childTnLst>
                              <p:par>
                                <p:cTn id="10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5" dur="2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"/>
                            </p:stCondLst>
                            <p:childTnLst>
                              <p:par>
                                <p:cTn id="10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2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  <p:bldP spid="48" grpId="0" animBg="1"/>
      <p:bldP spid="49" grpId="0" animBg="1"/>
      <p:bldP spid="55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24" grpId="0" animBg="1"/>
      <p:bldP spid="125" grpId="0" animBg="1"/>
      <p:bldP spid="126" grpId="0" animBg="1"/>
      <p:bldP spid="127" grpId="0" animBg="1"/>
      <p:bldP spid="1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Stabilization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0239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Periodic operation performed by each node n to maintain its successor when new nodes join the system</a:t>
            </a:r>
          </a:p>
          <a:p>
            <a:pPr lvl="1"/>
            <a:r>
              <a:rPr lang="en-US" dirty="0" smtClean="0"/>
              <a:t>The primary </a:t>
            </a:r>
            <a:r>
              <a:rPr lang="en-US" dirty="0" smtClean="0">
                <a:solidFill>
                  <a:srgbClr val="FF0000"/>
                </a:solidFill>
              </a:rPr>
              <a:t>Correctness</a:t>
            </a:r>
            <a:r>
              <a:rPr lang="en-US" dirty="0" smtClean="0"/>
              <a:t> constraint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2057400"/>
            <a:ext cx="8458200" cy="3733800"/>
          </a:xfrm>
          <a:prstGeom prst="rect">
            <a:avLst/>
          </a:prstGeom>
          <a:solidFill>
            <a:srgbClr val="FFFFA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n</a:t>
            </a:r>
            <a:r>
              <a:rPr lang="en-US" sz="2400" dirty="0" err="1" smtClean="0">
                <a:latin typeface="Helvetica"/>
                <a:cs typeface="Helvetica"/>
              </a:rPr>
              <a:t>.stabilize</a:t>
            </a:r>
            <a:r>
              <a:rPr lang="en-US" sz="2400" dirty="0" smtClean="0">
                <a:latin typeface="Helvetica"/>
                <a:cs typeface="Helvetica"/>
              </a:rPr>
              <a:t>()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x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=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succ.pred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Helvetica"/>
                <a:cs typeface="Helvetica"/>
              </a:rPr>
              <a:t>   if (</a:t>
            </a:r>
            <a:r>
              <a:rPr lang="en-US" sz="2400" dirty="0" err="1" smtClean="0">
                <a:latin typeface="Helvetica"/>
                <a:cs typeface="Helvetica"/>
              </a:rPr>
              <a:t>x</a:t>
            </a:r>
            <a:r>
              <a:rPr lang="en-US" sz="2400" dirty="0" smtClean="0">
                <a:latin typeface="Helvetica"/>
                <a:cs typeface="Helvetica"/>
              </a:rPr>
              <a:t>    (</a:t>
            </a:r>
            <a:r>
              <a:rPr lang="en-US" sz="2400" dirty="0" err="1" smtClean="0">
                <a:latin typeface="Helvetica"/>
                <a:cs typeface="Helvetica"/>
              </a:rPr>
              <a:t>n</a:t>
            </a:r>
            <a:r>
              <a:rPr lang="en-US" sz="2400" dirty="0" smtClean="0">
                <a:latin typeface="Helvetica"/>
                <a:cs typeface="Helvetica"/>
              </a:rPr>
              <a:t>, </a:t>
            </a:r>
            <a:r>
              <a:rPr lang="en-US" sz="2400" dirty="0" err="1" smtClean="0">
                <a:latin typeface="Helvetica"/>
                <a:cs typeface="Helvetica"/>
              </a:rPr>
              <a:t>succ</a:t>
            </a:r>
            <a:r>
              <a:rPr lang="en-US" sz="2400" dirty="0" smtClean="0">
                <a:latin typeface="Helvetica"/>
                <a:cs typeface="Helvetica"/>
              </a:rPr>
              <a:t>))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   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succ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=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x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;      // </a:t>
            </a:r>
            <a:r>
              <a:rPr lang="en-US" sz="2400" b="0" i="1" dirty="0" smtClean="0">
                <a:latin typeface="Helvetica"/>
                <a:cs typeface="Helvetica"/>
              </a:rPr>
              <a:t>if </a:t>
            </a:r>
            <a:r>
              <a:rPr lang="en-US" sz="2400" b="0" i="1" dirty="0" err="1" smtClean="0">
                <a:latin typeface="Helvetica"/>
                <a:cs typeface="Helvetica"/>
              </a:rPr>
              <a:t>x</a:t>
            </a:r>
            <a:r>
              <a:rPr lang="en-US" sz="2400" b="0" i="1" dirty="0" smtClean="0">
                <a:latin typeface="Helvetica"/>
                <a:cs typeface="Helvetica"/>
              </a:rPr>
              <a:t> better successor, update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Helvetica"/>
                <a:cs typeface="Helvetica"/>
              </a:rPr>
              <a:t>   </a:t>
            </a:r>
            <a:r>
              <a:rPr lang="en-US" sz="2400" dirty="0" err="1" smtClean="0">
                <a:latin typeface="Helvetica"/>
                <a:cs typeface="Helvetica"/>
              </a:rPr>
              <a:t>succ.notify(n</a:t>
            </a:r>
            <a:r>
              <a:rPr lang="en-US" sz="2400" dirty="0" smtClean="0">
                <a:latin typeface="Helvetica"/>
                <a:cs typeface="Helvetica"/>
              </a:rPr>
              <a:t>); // </a:t>
            </a:r>
            <a:r>
              <a:rPr lang="en-US" sz="2400" b="0" i="1" dirty="0" err="1" smtClean="0">
                <a:latin typeface="Helvetica"/>
                <a:cs typeface="Helvetica"/>
              </a:rPr>
              <a:t>n</a:t>
            </a:r>
            <a:r>
              <a:rPr lang="en-US" sz="2400" b="0" i="1" dirty="0" smtClean="0">
                <a:latin typeface="Helvetica"/>
                <a:cs typeface="Helvetica"/>
              </a:rPr>
              <a:t> tells successor about itself</a:t>
            </a:r>
            <a:r>
              <a:rPr lang="en-US" sz="2400" dirty="0" smtClean="0">
                <a:latin typeface="Helvetica"/>
                <a:cs typeface="Helvetica"/>
              </a:rPr>
              <a:t>  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latin typeface="Helvetica"/>
                <a:cs typeface="Helvetica"/>
              </a:rPr>
              <a:t>n.notify(n</a:t>
            </a:r>
            <a:r>
              <a:rPr lang="en-US" sz="2400" dirty="0" smtClean="0">
                <a:latin typeface="Helvetica"/>
                <a:cs typeface="Helvetica"/>
              </a:rPr>
              <a:t>’)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Helvetica"/>
                <a:cs typeface="Helvetica"/>
              </a:rPr>
              <a:t>   if (</a:t>
            </a:r>
            <a:r>
              <a:rPr lang="en-US" sz="2400" dirty="0" err="1" smtClean="0">
                <a:latin typeface="Helvetica"/>
                <a:cs typeface="Helvetica"/>
              </a:rPr>
              <a:t>pred</a:t>
            </a:r>
            <a:r>
              <a:rPr lang="en-US" sz="2400" dirty="0" smtClean="0">
                <a:latin typeface="Helvetica"/>
                <a:cs typeface="Helvetica"/>
              </a:rPr>
              <a:t> = nil or </a:t>
            </a:r>
            <a:r>
              <a:rPr lang="en-US" sz="2400" dirty="0" err="1" smtClean="0">
                <a:latin typeface="Helvetica"/>
                <a:cs typeface="Helvetica"/>
              </a:rPr>
              <a:t>n</a:t>
            </a:r>
            <a:r>
              <a:rPr lang="en-US" sz="2400" dirty="0" smtClean="0">
                <a:latin typeface="Helvetica"/>
                <a:cs typeface="Helvetica"/>
              </a:rPr>
              <a:t>’    (</a:t>
            </a:r>
            <a:r>
              <a:rPr lang="en-US" sz="2400" dirty="0" err="1" smtClean="0">
                <a:latin typeface="Helvetica"/>
                <a:cs typeface="Helvetica"/>
              </a:rPr>
              <a:t>pred</a:t>
            </a:r>
            <a:r>
              <a:rPr lang="en-US" sz="2400" dirty="0" smtClean="0">
                <a:latin typeface="Helvetica"/>
                <a:cs typeface="Helvetica"/>
              </a:rPr>
              <a:t>, </a:t>
            </a:r>
            <a:r>
              <a:rPr lang="en-US" sz="2400" dirty="0" err="1" smtClean="0">
                <a:latin typeface="Helvetica"/>
                <a:cs typeface="Helvetica"/>
              </a:rPr>
              <a:t>n</a:t>
            </a:r>
            <a:r>
              <a:rPr lang="en-US" sz="2400" dirty="0" smtClean="0">
                <a:latin typeface="Helvetica"/>
                <a:cs typeface="Helvetica"/>
              </a:rPr>
              <a:t>))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Helvetica"/>
                <a:cs typeface="Helvetica"/>
              </a:rPr>
              <a:t>       </a:t>
            </a:r>
            <a:r>
              <a:rPr lang="en-US" sz="2400" dirty="0" err="1" smtClean="0">
                <a:latin typeface="Helvetica"/>
                <a:cs typeface="Helvetica"/>
              </a:rPr>
              <a:t>pred</a:t>
            </a:r>
            <a:r>
              <a:rPr lang="en-US" sz="2400" dirty="0" smtClean="0">
                <a:latin typeface="Helvetica"/>
                <a:cs typeface="Helvetica"/>
              </a:rPr>
              <a:t> = </a:t>
            </a:r>
            <a:r>
              <a:rPr lang="en-US" sz="2400" dirty="0" err="1" smtClean="0">
                <a:latin typeface="Helvetica"/>
                <a:cs typeface="Helvetica"/>
              </a:rPr>
              <a:t>n</a:t>
            </a:r>
            <a:r>
              <a:rPr lang="en-US" sz="2400" dirty="0" smtClean="0">
                <a:latin typeface="Helvetica"/>
                <a:cs typeface="Helvetica"/>
              </a:rPr>
              <a:t>’;       // </a:t>
            </a:r>
            <a:r>
              <a:rPr lang="en-US" sz="2400" b="0" i="1" dirty="0" smtClean="0">
                <a:latin typeface="Helvetica"/>
                <a:cs typeface="Helvetica"/>
              </a:rPr>
              <a:t>if </a:t>
            </a:r>
            <a:r>
              <a:rPr lang="en-US" sz="2400" b="0" i="1" dirty="0" err="1" smtClean="0">
                <a:latin typeface="Helvetica"/>
                <a:cs typeface="Helvetica"/>
              </a:rPr>
              <a:t>n</a:t>
            </a:r>
            <a:r>
              <a:rPr lang="en-US" sz="2400" b="0" i="1" dirty="0" smtClean="0">
                <a:latin typeface="Helvetica"/>
                <a:cs typeface="Helvetica"/>
              </a:rPr>
              <a:t>’ is better predecessor, update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5" name="Content Placeholder 9"/>
          <p:cNvSpPr txBox="1">
            <a:spLocks/>
          </p:cNvSpPr>
          <p:nvPr/>
        </p:nvSpPr>
        <p:spPr bwMode="auto">
          <a:xfrm>
            <a:off x="2057400" y="2362200"/>
            <a:ext cx="47244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95400" y="2971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Equation" r:id="rId3" imgW="114300" imgH="114300" progId="Equation.3">
                  <p:embed/>
                </p:oleObj>
              </mc:Choice>
              <mc:Fallback>
                <p:oleObj name="Equation" r:id="rId3" imgW="114300" imgH="1143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3" name="Object 3"/>
          <p:cNvGraphicFramePr>
            <a:graphicFrameLocks noChangeAspect="1"/>
          </p:cNvGraphicFramePr>
          <p:nvPr/>
        </p:nvGraphicFramePr>
        <p:xfrm>
          <a:off x="3200400" y="48006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445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006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8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727075"/>
            <a:ext cx="8877300" cy="61309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NFS protocol: weak consistency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Client polls server periodically to check for changes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Polls server if data hasn’t been checked in last 3-30 seconds (exact timeout it tunable parameter).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Thus, when file is changed on one client, server is notified, but other clients use old version of file until timeout.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multiple clients write to same file?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NFS, can get either version (or parts of both)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Completely arbitrary!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5400" y="2622551"/>
            <a:ext cx="6400800" cy="3092449"/>
            <a:chOff x="1295400" y="2622551"/>
            <a:chExt cx="6400800" cy="3092449"/>
          </a:xfrm>
        </p:grpSpPr>
        <p:grpSp>
          <p:nvGrpSpPr>
            <p:cNvPr id="1020969" name="Group 41"/>
            <p:cNvGrpSpPr>
              <a:grpSpLocks/>
            </p:cNvGrpSpPr>
            <p:nvPr/>
          </p:nvGrpSpPr>
          <p:grpSpPr bwMode="auto">
            <a:xfrm>
              <a:off x="1295400" y="2622551"/>
              <a:ext cx="6096001" cy="2819400"/>
              <a:chOff x="816" y="1652"/>
              <a:chExt cx="3840" cy="1776"/>
            </a:xfrm>
          </p:grpSpPr>
          <p:sp>
            <p:nvSpPr>
              <p:cNvPr id="256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112" y="1652"/>
                <a:ext cx="1440" cy="1632"/>
              </a:xfrm>
              <a:custGeom>
                <a:avLst/>
                <a:gdLst>
                  <a:gd name="T0" fmla="*/ 4 w 21600"/>
                  <a:gd name="T1" fmla="*/ 816 h 21600"/>
                  <a:gd name="T2" fmla="*/ 720 w 21600"/>
                  <a:gd name="T3" fmla="*/ 1630 h 21600"/>
                  <a:gd name="T4" fmla="*/ 1439 w 21600"/>
                  <a:gd name="T5" fmla="*/ 816 h 21600"/>
                  <a:gd name="T6" fmla="*/ 720 w 21600"/>
                  <a:gd name="T7" fmla="*/ 93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0 w 21600"/>
                  <a:gd name="T13" fmla="*/ 3256 h 21600"/>
                  <a:gd name="T14" fmla="*/ 17085 w 21600"/>
                  <a:gd name="T15" fmla="*/ 1733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5612" name="Rectangle 5"/>
              <p:cNvSpPr>
                <a:spLocks noChangeArrowheads="1"/>
              </p:cNvSpPr>
              <p:nvPr/>
            </p:nvSpPr>
            <p:spPr bwMode="auto">
              <a:xfrm>
                <a:off x="4128" y="2420"/>
                <a:ext cx="528" cy="576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dirty="0">
                    <a:latin typeface="Gill Sans"/>
                  </a:rPr>
                  <a:t>cache</a:t>
                </a:r>
              </a:p>
            </p:txBody>
          </p:sp>
          <p:sp>
            <p:nvSpPr>
              <p:cNvPr id="25613" name="Rectangle 6"/>
              <p:cNvSpPr>
                <a:spLocks noChangeArrowheads="1"/>
              </p:cNvSpPr>
              <p:nvPr/>
            </p:nvSpPr>
            <p:spPr bwMode="auto">
              <a:xfrm>
                <a:off x="4163" y="2660"/>
                <a:ext cx="440" cy="232"/>
              </a:xfrm>
              <a:prstGeom prst="rect">
                <a:avLst/>
              </a:prstGeom>
              <a:solidFill>
                <a:srgbClr val="FFFF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 dirty="0">
                    <a:latin typeface="Gill Sans"/>
                  </a:rPr>
                  <a:t>F1:V2</a:t>
                </a:r>
              </a:p>
            </p:txBody>
          </p:sp>
          <p:grpSp>
            <p:nvGrpSpPr>
              <p:cNvPr id="25616" name="Group 23"/>
              <p:cNvGrpSpPr>
                <a:grpSpLocks/>
              </p:cNvGrpSpPr>
              <p:nvPr/>
            </p:nvGrpSpPr>
            <p:grpSpPr bwMode="auto">
              <a:xfrm rot="-1562509">
                <a:off x="2292" y="2446"/>
                <a:ext cx="1249" cy="231"/>
                <a:chOff x="2016" y="1322"/>
                <a:chExt cx="1036" cy="231"/>
              </a:xfrm>
            </p:grpSpPr>
            <p:sp>
              <p:nvSpPr>
                <p:cNvPr id="2563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176" y="1322"/>
                  <a:ext cx="76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"/>
                    </a:rPr>
                    <a:t>Write (RPC)</a:t>
                  </a:r>
                </a:p>
              </p:txBody>
            </p:sp>
            <p:sp>
              <p:nvSpPr>
                <p:cNvPr id="2563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016" y="1533"/>
                  <a:ext cx="10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"/>
                  </a:endParaRPr>
                </a:p>
              </p:txBody>
            </p:sp>
          </p:grpSp>
          <p:grpSp>
            <p:nvGrpSpPr>
              <p:cNvPr id="25617" name="Group 26"/>
              <p:cNvGrpSpPr>
                <a:grpSpLocks/>
              </p:cNvGrpSpPr>
              <p:nvPr/>
            </p:nvGrpSpPr>
            <p:grpSpPr bwMode="auto">
              <a:xfrm rot="-1590130">
                <a:off x="2362" y="2747"/>
                <a:ext cx="1279" cy="237"/>
                <a:chOff x="2016" y="1844"/>
                <a:chExt cx="1036" cy="237"/>
              </a:xfrm>
            </p:grpSpPr>
            <p:sp>
              <p:nvSpPr>
                <p:cNvPr id="256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032" y="1850"/>
                  <a:ext cx="100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>
                      <a:latin typeface="Gill Sans"/>
                    </a:rPr>
                    <a:t>ACK</a:t>
                  </a:r>
                </a:p>
              </p:txBody>
            </p:sp>
            <p:sp>
              <p:nvSpPr>
                <p:cNvPr id="25629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2016" y="1844"/>
                  <a:ext cx="10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"/>
                  </a:endParaRPr>
                </a:p>
              </p:txBody>
            </p:sp>
          </p:grpSp>
          <p:sp>
            <p:nvSpPr>
              <p:cNvPr id="25619" name="Rectangle 32"/>
              <p:cNvSpPr>
                <a:spLocks noChangeArrowheads="1"/>
              </p:cNvSpPr>
              <p:nvPr/>
            </p:nvSpPr>
            <p:spPr bwMode="auto">
              <a:xfrm>
                <a:off x="816" y="1844"/>
                <a:ext cx="528" cy="528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dirty="0">
                    <a:latin typeface="Gill Sans"/>
                  </a:rPr>
                  <a:t>cache</a:t>
                </a:r>
              </a:p>
            </p:txBody>
          </p:sp>
          <p:pic>
            <p:nvPicPr>
              <p:cNvPr id="25624" name="Picture 34" descr="MCj0398505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6" y="2612"/>
                <a:ext cx="817" cy="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21" name="Rectangle 36"/>
              <p:cNvSpPr>
                <a:spLocks noChangeArrowheads="1"/>
              </p:cNvSpPr>
              <p:nvPr/>
            </p:nvSpPr>
            <p:spPr bwMode="auto">
              <a:xfrm>
                <a:off x="1008" y="2900"/>
                <a:ext cx="528" cy="528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dirty="0">
                    <a:latin typeface="Gill Sans"/>
                  </a:rPr>
                  <a:t>cache</a:t>
                </a:r>
              </a:p>
            </p:txBody>
          </p:sp>
          <p:sp>
            <p:nvSpPr>
              <p:cNvPr id="25622" name="Rectangle 37"/>
              <p:cNvSpPr>
                <a:spLocks noChangeArrowheads="1"/>
              </p:cNvSpPr>
              <p:nvPr/>
            </p:nvSpPr>
            <p:spPr bwMode="auto">
              <a:xfrm>
                <a:off x="859" y="2084"/>
                <a:ext cx="440" cy="232"/>
              </a:xfrm>
              <a:prstGeom prst="rect">
                <a:avLst/>
              </a:prstGeom>
              <a:solidFill>
                <a:srgbClr val="FF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>
                    <a:latin typeface="Gill Sans"/>
                  </a:rPr>
                  <a:t>F1:V1</a:t>
                </a:r>
              </a:p>
            </p:txBody>
          </p:sp>
          <p:sp>
            <p:nvSpPr>
              <p:cNvPr id="25623" name="Rectangle 38"/>
              <p:cNvSpPr>
                <a:spLocks noChangeArrowheads="1"/>
              </p:cNvSpPr>
              <p:nvPr/>
            </p:nvSpPr>
            <p:spPr bwMode="auto">
              <a:xfrm>
                <a:off x="1091" y="3140"/>
                <a:ext cx="392" cy="232"/>
              </a:xfrm>
              <a:prstGeom prst="rect">
                <a:avLst/>
              </a:prstGeom>
              <a:solidFill>
                <a:srgbClr val="FFFF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600" dirty="0">
                    <a:latin typeface="Gill Sans"/>
                  </a:rPr>
                  <a:t>F1:V2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555859" y="4225343"/>
              <a:ext cx="1186091" cy="1489657"/>
              <a:chOff x="1688450" y="737135"/>
              <a:chExt cx="1186091" cy="1489657"/>
            </a:xfrm>
          </p:grpSpPr>
          <p:sp>
            <p:nvSpPr>
              <p:cNvPr id="57" name="Text Box 19"/>
              <p:cNvSpPr txBox="1">
                <a:spLocks noChangeArrowheads="1"/>
              </p:cNvSpPr>
              <p:nvPr/>
            </p:nvSpPr>
            <p:spPr bwMode="auto">
              <a:xfrm>
                <a:off x="1810385" y="1829257"/>
                <a:ext cx="894456" cy="397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dirty="0">
                    <a:latin typeface="Gill Sans"/>
                  </a:rPr>
                  <a:t>Client</a:t>
                </a:r>
              </a:p>
            </p:txBody>
          </p:sp>
          <p:pic>
            <p:nvPicPr>
              <p:cNvPr id="58" name="Picture 57" descr="Australian Genealogy Journeys: February 20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8450" y="737135"/>
                <a:ext cx="1186091" cy="1186091"/>
              </a:xfrm>
              <a:prstGeom prst="rect">
                <a:avLst/>
              </a:prstGeom>
            </p:spPr>
          </p:pic>
        </p:grpSp>
        <p:grpSp>
          <p:nvGrpSpPr>
            <p:cNvPr id="59" name="Group 58"/>
            <p:cNvGrpSpPr/>
            <p:nvPr/>
          </p:nvGrpSpPr>
          <p:grpSpPr>
            <a:xfrm>
              <a:off x="5570750" y="2853743"/>
              <a:ext cx="2125450" cy="1491596"/>
              <a:chOff x="6477000" y="838200"/>
              <a:chExt cx="2125450" cy="1491596"/>
            </a:xfrm>
          </p:grpSpPr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6515330" y="1932261"/>
                <a:ext cx="1017888" cy="397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dirty="0">
                    <a:latin typeface="Gill Sans"/>
                  </a:rPr>
                  <a:t>Server</a:t>
                </a:r>
                <a:endParaRPr lang="en-US" altLang="en-US" sz="1800" dirty="0">
                  <a:latin typeface="Gill Sans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6477000" y="838200"/>
                <a:ext cx="2125450" cy="1198086"/>
                <a:chOff x="3533402" y="573769"/>
                <a:chExt cx="2125450" cy="1198086"/>
              </a:xfrm>
            </p:grpSpPr>
            <p:grpSp>
              <p:nvGrpSpPr>
                <p:cNvPr id="62" name="Group 26"/>
                <p:cNvGrpSpPr>
                  <a:grpSpLocks/>
                </p:cNvGrpSpPr>
                <p:nvPr/>
              </p:nvGrpSpPr>
              <p:grpSpPr bwMode="auto">
                <a:xfrm>
                  <a:off x="4532479" y="636785"/>
                  <a:ext cx="1126373" cy="973557"/>
                  <a:chOff x="2969" y="720"/>
                  <a:chExt cx="1159" cy="864"/>
                </a:xfrm>
              </p:grpSpPr>
              <p:grpSp>
                <p:nvGrpSpPr>
                  <p:cNvPr id="64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3600" y="720"/>
                    <a:ext cx="528" cy="864"/>
                    <a:chOff x="3600" y="720"/>
                    <a:chExt cx="528" cy="864"/>
                  </a:xfrm>
                </p:grpSpPr>
                <p:sp>
                  <p:nvSpPr>
                    <p:cNvPr id="66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720"/>
                      <a:ext cx="336" cy="480"/>
                    </a:xfrm>
                    <a:prstGeom prst="can">
                      <a:avLst>
                        <a:gd name="adj" fmla="val 35714"/>
                      </a:avLst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>
                        <a:latin typeface="Gill Sans"/>
                      </a:endParaRPr>
                    </a:p>
                  </p:txBody>
                </p:sp>
                <p:sp>
                  <p:nvSpPr>
                    <p:cNvPr id="67" name="AutoShap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912"/>
                      <a:ext cx="336" cy="480"/>
                    </a:xfrm>
                    <a:prstGeom prst="can">
                      <a:avLst>
                        <a:gd name="adj" fmla="val 35714"/>
                      </a:avLst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>
                        <a:latin typeface="Gill Sans"/>
                      </a:endParaRPr>
                    </a:p>
                  </p:txBody>
                </p:sp>
                <p:sp>
                  <p:nvSpPr>
                    <p:cNvPr id="68" name="AutoShap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92" y="1104"/>
                      <a:ext cx="336" cy="480"/>
                    </a:xfrm>
                    <a:prstGeom prst="can">
                      <a:avLst>
                        <a:gd name="adj" fmla="val 35714"/>
                      </a:avLst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>
                        <a:latin typeface="Gill Sans"/>
                      </a:endParaRPr>
                    </a:p>
                  </p:txBody>
                </p:sp>
              </p:grpSp>
              <p:sp>
                <p:nvSpPr>
                  <p:cNvPr id="65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2969" y="1008"/>
                    <a:ext cx="535" cy="336"/>
                  </a:xfrm>
                  <a:prstGeom prst="leftRightArrow">
                    <a:avLst>
                      <a:gd name="adj1" fmla="val 50000"/>
                      <a:gd name="adj2" fmla="val 25714"/>
                    </a:avLst>
                  </a:prstGeom>
                  <a:solidFill>
                    <a:srgbClr val="00FFFF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/>
                  <a:p>
                    <a:endParaRPr lang="en-US">
                      <a:latin typeface="Gill Sans"/>
                    </a:endParaRPr>
                  </a:p>
                </p:txBody>
              </p:sp>
            </p:grp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533402" y="573769"/>
                  <a:ext cx="1198086" cy="119808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9" name="Group 68"/>
            <p:cNvGrpSpPr/>
            <p:nvPr/>
          </p:nvGrpSpPr>
          <p:grpSpPr>
            <a:xfrm>
              <a:off x="2271926" y="2652131"/>
              <a:ext cx="1186091" cy="1489657"/>
              <a:chOff x="1688450" y="737135"/>
              <a:chExt cx="1186091" cy="1489657"/>
            </a:xfrm>
          </p:grpSpPr>
          <p:sp>
            <p:nvSpPr>
              <p:cNvPr id="70" name="Text Box 19"/>
              <p:cNvSpPr txBox="1">
                <a:spLocks noChangeArrowheads="1"/>
              </p:cNvSpPr>
              <p:nvPr/>
            </p:nvSpPr>
            <p:spPr bwMode="auto">
              <a:xfrm>
                <a:off x="1810385" y="1829257"/>
                <a:ext cx="894456" cy="397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dirty="0">
                    <a:latin typeface="Gill Sans"/>
                  </a:rPr>
                  <a:t>Client</a:t>
                </a:r>
                <a:endParaRPr lang="en-US" altLang="en-US" dirty="0">
                  <a:latin typeface="Gill Sans"/>
                </a:endParaRPr>
              </a:p>
            </p:txBody>
          </p:sp>
          <p:pic>
            <p:nvPicPr>
              <p:cNvPr id="71" name="Picture 70" descr="Australian Genealogy Journeys: February 20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8450" y="737135"/>
                <a:ext cx="1186091" cy="1186091"/>
              </a:xfrm>
              <a:prstGeom prst="rect">
                <a:avLst/>
              </a:prstGeom>
            </p:spPr>
          </p:pic>
        </p:grpSp>
      </p:grpSp>
      <p:sp>
        <p:nvSpPr>
          <p:cNvPr id="1020967" name="Rectangle 39"/>
          <p:cNvSpPr>
            <a:spLocks noChangeArrowheads="1"/>
          </p:cNvSpPr>
          <p:nvPr/>
        </p:nvSpPr>
        <p:spPr bwMode="auto">
          <a:xfrm>
            <a:off x="1363663" y="3294063"/>
            <a:ext cx="6985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dirty="0">
                <a:latin typeface="Gill Sans"/>
              </a:rPr>
              <a:t>F1:V2</a:t>
            </a: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NFS Cache consistency</a:t>
            </a:r>
          </a:p>
        </p:txBody>
      </p:sp>
      <p:grpSp>
        <p:nvGrpSpPr>
          <p:cNvPr id="1020945" name="Group 17"/>
          <p:cNvGrpSpPr>
            <a:grpSpLocks/>
          </p:cNvGrpSpPr>
          <p:nvPr/>
        </p:nvGrpSpPr>
        <p:grpSpPr bwMode="auto">
          <a:xfrm>
            <a:off x="3497263" y="2924176"/>
            <a:ext cx="2058987" cy="366713"/>
            <a:chOff x="1877" y="446"/>
            <a:chExt cx="1060" cy="231"/>
          </a:xfrm>
        </p:grpSpPr>
        <p:sp>
          <p:nvSpPr>
            <p:cNvPr id="25610" name="Line 18"/>
            <p:cNvSpPr>
              <a:spLocks noChangeShapeType="1"/>
            </p:cNvSpPr>
            <p:nvPr/>
          </p:nvSpPr>
          <p:spPr bwMode="auto">
            <a:xfrm flipV="1">
              <a:off x="1877" y="628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5611" name="Text Box 19"/>
            <p:cNvSpPr txBox="1">
              <a:spLocks noChangeArrowheads="1"/>
            </p:cNvSpPr>
            <p:nvPr/>
          </p:nvSpPr>
          <p:spPr bwMode="auto">
            <a:xfrm>
              <a:off x="2058" y="446"/>
              <a:ext cx="7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"/>
                </a:rPr>
                <a:t>F1 still ok?</a:t>
              </a:r>
            </a:p>
          </p:txBody>
        </p:sp>
      </p:grpSp>
      <p:grpSp>
        <p:nvGrpSpPr>
          <p:cNvPr id="1020948" name="Group 20"/>
          <p:cNvGrpSpPr>
            <a:grpSpLocks/>
          </p:cNvGrpSpPr>
          <p:nvPr/>
        </p:nvGrpSpPr>
        <p:grpSpPr bwMode="auto">
          <a:xfrm>
            <a:off x="3436938" y="3308352"/>
            <a:ext cx="2043112" cy="366713"/>
            <a:chOff x="1877" y="912"/>
            <a:chExt cx="1060" cy="231"/>
          </a:xfrm>
        </p:grpSpPr>
        <p:sp>
          <p:nvSpPr>
            <p:cNvPr id="25608" name="Line 21"/>
            <p:cNvSpPr>
              <a:spLocks noChangeShapeType="1"/>
            </p:cNvSpPr>
            <p:nvPr/>
          </p:nvSpPr>
          <p:spPr bwMode="auto">
            <a:xfrm flipH="1" flipV="1">
              <a:off x="1877" y="932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5609" name="Text Box 22"/>
            <p:cNvSpPr txBox="1">
              <a:spLocks noChangeArrowheads="1"/>
            </p:cNvSpPr>
            <p:nvPr/>
          </p:nvSpPr>
          <p:spPr bwMode="auto">
            <a:xfrm>
              <a:off x="2043" y="912"/>
              <a:ext cx="7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"/>
                </a:rPr>
                <a:t>No: (F1:V2)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0952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2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1" grpId="0" uiExpand="1" build="p"/>
      <p:bldP spid="1020967" grpId="0" uiExpan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Joining Operation</a:t>
            </a:r>
            <a:endParaRPr lang="en-US"/>
          </a:p>
        </p:txBody>
      </p:sp>
      <p:sp>
        <p:nvSpPr>
          <p:cNvPr id="1357827" name="Oval 3"/>
          <p:cNvSpPr>
            <a:spLocks noChangeArrowheads="1"/>
          </p:cNvSpPr>
          <p:nvPr/>
        </p:nvSpPr>
        <p:spPr bwMode="auto">
          <a:xfrm>
            <a:off x="4010025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7828" name="Text Box 4"/>
          <p:cNvSpPr txBox="1">
            <a:spLocks noChangeArrowheads="1"/>
          </p:cNvSpPr>
          <p:nvPr/>
        </p:nvSpPr>
        <p:spPr bwMode="auto">
          <a:xfrm>
            <a:off x="7004050" y="1462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</a:t>
            </a:r>
          </a:p>
        </p:txBody>
      </p:sp>
      <p:pic>
        <p:nvPicPr>
          <p:cNvPr id="1357829" name="Picture 5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4700" y="990600"/>
            <a:ext cx="266700" cy="438150"/>
          </a:xfrm>
          <a:prstGeom prst="rect">
            <a:avLst/>
          </a:prstGeom>
          <a:noFill/>
        </p:spPr>
      </p:pic>
      <p:pic>
        <p:nvPicPr>
          <p:cNvPr id="1357830" name="Picture 6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0125" y="4514850"/>
            <a:ext cx="266700" cy="438150"/>
          </a:xfrm>
          <a:prstGeom prst="rect">
            <a:avLst/>
          </a:prstGeom>
          <a:noFill/>
        </p:spPr>
      </p:pic>
      <p:sp>
        <p:nvSpPr>
          <p:cNvPr id="1357831" name="Text Box 7"/>
          <p:cNvSpPr txBox="1">
            <a:spLocks noChangeArrowheads="1"/>
          </p:cNvSpPr>
          <p:nvPr/>
        </p:nvSpPr>
        <p:spPr bwMode="auto">
          <a:xfrm>
            <a:off x="7934325" y="4343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20</a:t>
            </a:r>
          </a:p>
        </p:txBody>
      </p:sp>
      <p:pic>
        <p:nvPicPr>
          <p:cNvPr id="1357832" name="Picture 8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9825" y="6038850"/>
            <a:ext cx="266700" cy="438150"/>
          </a:xfrm>
          <a:prstGeom prst="rect">
            <a:avLst/>
          </a:prstGeom>
          <a:noFill/>
        </p:spPr>
      </p:pic>
      <p:sp>
        <p:nvSpPr>
          <p:cNvPr id="1357833" name="Text Box 9"/>
          <p:cNvSpPr txBox="1">
            <a:spLocks noChangeArrowheads="1"/>
          </p:cNvSpPr>
          <p:nvPr/>
        </p:nvSpPr>
        <p:spPr bwMode="auto">
          <a:xfrm>
            <a:off x="6086475" y="5486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32</a:t>
            </a:r>
          </a:p>
        </p:txBody>
      </p:sp>
      <p:sp>
        <p:nvSpPr>
          <p:cNvPr id="1357834" name="Text Box 10"/>
          <p:cNvSpPr txBox="1">
            <a:spLocks noChangeArrowheads="1"/>
          </p:cNvSpPr>
          <p:nvPr/>
        </p:nvSpPr>
        <p:spPr bwMode="auto">
          <a:xfrm>
            <a:off x="5353050" y="5334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35</a:t>
            </a:r>
          </a:p>
        </p:txBody>
      </p:sp>
      <p:pic>
        <p:nvPicPr>
          <p:cNvPr id="1357835" name="Picture 11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9225" y="5886450"/>
            <a:ext cx="266700" cy="438150"/>
          </a:xfrm>
          <a:prstGeom prst="rect">
            <a:avLst/>
          </a:prstGeom>
          <a:noFill/>
        </p:spPr>
      </p:pic>
      <p:sp>
        <p:nvSpPr>
          <p:cNvPr id="1357836" name="Text Box 12"/>
          <p:cNvSpPr txBox="1">
            <a:spLocks noChangeArrowheads="1"/>
          </p:cNvSpPr>
          <p:nvPr/>
        </p:nvSpPr>
        <p:spPr bwMode="auto">
          <a:xfrm>
            <a:off x="7591425" y="1995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8</a:t>
            </a:r>
          </a:p>
        </p:txBody>
      </p:sp>
      <p:sp>
        <p:nvSpPr>
          <p:cNvPr id="1357837" name="Text Box 13"/>
          <p:cNvSpPr txBox="1">
            <a:spLocks noChangeArrowheads="1"/>
          </p:cNvSpPr>
          <p:nvPr/>
        </p:nvSpPr>
        <p:spPr bwMode="auto">
          <a:xfrm>
            <a:off x="8201025" y="3367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15</a:t>
            </a:r>
          </a:p>
        </p:txBody>
      </p:sp>
      <p:sp>
        <p:nvSpPr>
          <p:cNvPr id="1357838" name="Text Box 14"/>
          <p:cNvSpPr txBox="1">
            <a:spLocks noChangeArrowheads="1"/>
          </p:cNvSpPr>
          <p:nvPr/>
        </p:nvSpPr>
        <p:spPr bwMode="auto">
          <a:xfrm>
            <a:off x="4267200" y="4191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44</a:t>
            </a:r>
          </a:p>
        </p:txBody>
      </p:sp>
      <p:sp>
        <p:nvSpPr>
          <p:cNvPr id="1357839" name="Text Box 15"/>
          <p:cNvSpPr txBox="1">
            <a:spLocks noChangeArrowheads="1"/>
          </p:cNvSpPr>
          <p:nvPr/>
        </p:nvSpPr>
        <p:spPr bwMode="auto">
          <a:xfrm>
            <a:off x="5019675" y="1828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58</a:t>
            </a:r>
          </a:p>
        </p:txBody>
      </p:sp>
      <p:pic>
        <p:nvPicPr>
          <p:cNvPr id="1357840" name="Picture 16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9525" y="4419600"/>
            <a:ext cx="266700" cy="438150"/>
          </a:xfrm>
          <a:prstGeom prst="rect">
            <a:avLst/>
          </a:prstGeom>
          <a:noFill/>
        </p:spPr>
      </p:pic>
      <p:pic>
        <p:nvPicPr>
          <p:cNvPr id="1357841" name="Picture 1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925" y="1295400"/>
            <a:ext cx="266700" cy="438150"/>
          </a:xfrm>
          <a:prstGeom prst="rect">
            <a:avLst/>
          </a:prstGeom>
          <a:noFill/>
        </p:spPr>
      </p:pic>
      <p:sp>
        <p:nvSpPr>
          <p:cNvPr id="1357842" name="Line 18"/>
          <p:cNvSpPr>
            <a:spLocks noChangeShapeType="1"/>
          </p:cNvSpPr>
          <p:nvPr/>
        </p:nvSpPr>
        <p:spPr bwMode="auto">
          <a:xfrm flipV="1">
            <a:off x="4162425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7843" name="Line 19"/>
          <p:cNvSpPr>
            <a:spLocks noChangeShapeType="1"/>
          </p:cNvSpPr>
          <p:nvPr/>
        </p:nvSpPr>
        <p:spPr bwMode="auto">
          <a:xfrm>
            <a:off x="4991100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57844" name="Picture 20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4425" y="3276600"/>
            <a:ext cx="266700" cy="438150"/>
          </a:xfrm>
          <a:prstGeom prst="rect">
            <a:avLst/>
          </a:prstGeom>
          <a:noFill/>
        </p:spPr>
      </p:pic>
      <p:sp>
        <p:nvSpPr>
          <p:cNvPr id="1357845" name="Line 21"/>
          <p:cNvSpPr>
            <a:spLocks noChangeShapeType="1"/>
          </p:cNvSpPr>
          <p:nvPr/>
        </p:nvSpPr>
        <p:spPr bwMode="auto">
          <a:xfrm flipV="1">
            <a:off x="5381625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7846" name="Line 22"/>
          <p:cNvSpPr>
            <a:spLocks noChangeShapeType="1"/>
          </p:cNvSpPr>
          <p:nvPr/>
        </p:nvSpPr>
        <p:spPr bwMode="auto">
          <a:xfrm flipV="1">
            <a:off x="6296025" y="58674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7847" name="Line 23"/>
          <p:cNvSpPr>
            <a:spLocks noChangeShapeType="1"/>
          </p:cNvSpPr>
          <p:nvPr/>
        </p:nvSpPr>
        <p:spPr bwMode="auto">
          <a:xfrm flipH="1" flipV="1">
            <a:off x="8353425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7848" name="Line 24"/>
          <p:cNvSpPr>
            <a:spLocks noChangeShapeType="1"/>
          </p:cNvSpPr>
          <p:nvPr/>
        </p:nvSpPr>
        <p:spPr bwMode="auto">
          <a:xfrm flipH="1">
            <a:off x="8582025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7849" name="Line 25"/>
          <p:cNvSpPr>
            <a:spLocks noChangeShapeType="1"/>
          </p:cNvSpPr>
          <p:nvPr/>
        </p:nvSpPr>
        <p:spPr bwMode="auto">
          <a:xfrm flipV="1">
            <a:off x="7867650" y="19716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57850" name="Picture 26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8625" y="1676400"/>
            <a:ext cx="266700" cy="438150"/>
          </a:xfrm>
          <a:prstGeom prst="rect">
            <a:avLst/>
          </a:prstGeom>
          <a:noFill/>
        </p:spPr>
      </p:pic>
      <p:pic>
        <p:nvPicPr>
          <p:cNvPr id="1357851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352800" y="3048000"/>
            <a:ext cx="265113" cy="438150"/>
          </a:xfrm>
          <a:noFill/>
          <a:ln/>
        </p:spPr>
      </p:pic>
      <p:sp>
        <p:nvSpPr>
          <p:cNvPr id="1357852" name="Text Box 28"/>
          <p:cNvSpPr txBox="1">
            <a:spLocks noChangeArrowheads="1"/>
          </p:cNvSpPr>
          <p:nvPr/>
        </p:nvSpPr>
        <p:spPr bwMode="auto">
          <a:xfrm>
            <a:off x="3297238" y="3429000"/>
            <a:ext cx="438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Helvetica"/>
                <a:cs typeface="Helvetica"/>
              </a:rPr>
              <a:t>50</a:t>
            </a:r>
          </a:p>
        </p:txBody>
      </p:sp>
      <p:sp>
        <p:nvSpPr>
          <p:cNvPr id="1357854" name="Text Box 30"/>
          <p:cNvSpPr txBox="1">
            <a:spLocks noChangeArrowheads="1"/>
          </p:cNvSpPr>
          <p:nvPr/>
        </p:nvSpPr>
        <p:spPr bwMode="auto">
          <a:xfrm>
            <a:off x="3694545" y="1069975"/>
            <a:ext cx="97204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=4</a:t>
            </a:r>
          </a:p>
        </p:txBody>
      </p:sp>
      <p:sp>
        <p:nvSpPr>
          <p:cNvPr id="1357855" name="Text Box 31"/>
          <p:cNvSpPr txBox="1">
            <a:spLocks noChangeArrowheads="1"/>
          </p:cNvSpPr>
          <p:nvPr/>
        </p:nvSpPr>
        <p:spPr bwMode="auto">
          <a:xfrm>
            <a:off x="3694545" y="1301750"/>
            <a:ext cx="110605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pred=44</a:t>
            </a:r>
          </a:p>
        </p:txBody>
      </p:sp>
      <p:sp>
        <p:nvSpPr>
          <p:cNvPr id="1357856" name="Text Box 32"/>
          <p:cNvSpPr txBox="1">
            <a:spLocks noChangeArrowheads="1"/>
          </p:cNvSpPr>
          <p:nvPr/>
        </p:nvSpPr>
        <p:spPr bwMode="auto">
          <a:xfrm>
            <a:off x="2286000" y="2895600"/>
            <a:ext cx="111293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succ=nil</a:t>
            </a:r>
          </a:p>
        </p:txBody>
      </p:sp>
      <p:sp>
        <p:nvSpPr>
          <p:cNvPr id="1357857" name="Text Box 33"/>
          <p:cNvSpPr txBox="1">
            <a:spLocks noChangeArrowheads="1"/>
          </p:cNvSpPr>
          <p:nvPr/>
        </p:nvSpPr>
        <p:spPr bwMode="auto">
          <a:xfrm>
            <a:off x="2286000" y="3121025"/>
            <a:ext cx="1087007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pred=nil</a:t>
            </a:r>
          </a:p>
        </p:txBody>
      </p:sp>
      <p:sp>
        <p:nvSpPr>
          <p:cNvPr id="1357858" name="Text Box 34"/>
          <p:cNvSpPr txBox="1">
            <a:spLocks noChangeArrowheads="1"/>
          </p:cNvSpPr>
          <p:nvPr/>
        </p:nvSpPr>
        <p:spPr bwMode="auto">
          <a:xfrm>
            <a:off x="2743200" y="4341813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succ=58</a:t>
            </a:r>
          </a:p>
        </p:txBody>
      </p:sp>
      <p:sp>
        <p:nvSpPr>
          <p:cNvPr id="1357859" name="Text Box 35"/>
          <p:cNvSpPr txBox="1">
            <a:spLocks noChangeArrowheads="1"/>
          </p:cNvSpPr>
          <p:nvPr/>
        </p:nvSpPr>
        <p:spPr bwMode="auto">
          <a:xfrm>
            <a:off x="2751138" y="4572000"/>
            <a:ext cx="107449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pred=35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76200" y="781050"/>
            <a:ext cx="2855912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Node with id=50 </a:t>
            </a:r>
            <a:br>
              <a:rPr lang="en-US" sz="2000" kern="0" dirty="0" smtClean="0"/>
            </a:br>
            <a:r>
              <a:rPr lang="en-US" sz="2000" kern="0" dirty="0" smtClean="0"/>
              <a:t>joins the ring</a:t>
            </a:r>
          </a:p>
          <a:p>
            <a:r>
              <a:rPr lang="en-US" sz="2000" kern="0" dirty="0" smtClean="0"/>
              <a:t>Node 50 must know at least one node already in system</a:t>
            </a:r>
          </a:p>
          <a:p>
            <a:pPr lvl="1"/>
            <a:r>
              <a:rPr lang="en-US" sz="2000" kern="0" dirty="0" smtClean="0"/>
              <a:t>Assume known node is 15		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6099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Joining Operation</a:t>
            </a:r>
            <a:endParaRPr lang="en-US"/>
          </a:p>
        </p:txBody>
      </p:sp>
      <p:sp>
        <p:nvSpPr>
          <p:cNvPr id="1359875" name="Oval 3"/>
          <p:cNvSpPr>
            <a:spLocks noChangeArrowheads="1"/>
          </p:cNvSpPr>
          <p:nvPr/>
        </p:nvSpPr>
        <p:spPr bwMode="auto">
          <a:xfrm>
            <a:off x="4010025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9876" name="Text Box 4"/>
          <p:cNvSpPr txBox="1">
            <a:spLocks noChangeArrowheads="1"/>
          </p:cNvSpPr>
          <p:nvPr/>
        </p:nvSpPr>
        <p:spPr bwMode="auto">
          <a:xfrm>
            <a:off x="7004050" y="1462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</a:t>
            </a:r>
          </a:p>
        </p:txBody>
      </p:sp>
      <p:pic>
        <p:nvPicPr>
          <p:cNvPr id="1359877" name="Picture 5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4700" y="990600"/>
            <a:ext cx="266700" cy="438150"/>
          </a:xfrm>
          <a:prstGeom prst="rect">
            <a:avLst/>
          </a:prstGeom>
          <a:noFill/>
        </p:spPr>
      </p:pic>
      <p:pic>
        <p:nvPicPr>
          <p:cNvPr id="1359878" name="Picture 6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0125" y="4514850"/>
            <a:ext cx="266700" cy="438150"/>
          </a:xfrm>
          <a:prstGeom prst="rect">
            <a:avLst/>
          </a:prstGeom>
          <a:noFill/>
        </p:spPr>
      </p:pic>
      <p:sp>
        <p:nvSpPr>
          <p:cNvPr id="1359879" name="Text Box 7"/>
          <p:cNvSpPr txBox="1">
            <a:spLocks noChangeArrowheads="1"/>
          </p:cNvSpPr>
          <p:nvPr/>
        </p:nvSpPr>
        <p:spPr bwMode="auto">
          <a:xfrm>
            <a:off x="7934325" y="4343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20</a:t>
            </a:r>
          </a:p>
        </p:txBody>
      </p:sp>
      <p:pic>
        <p:nvPicPr>
          <p:cNvPr id="1359880" name="Picture 8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9825" y="6038850"/>
            <a:ext cx="266700" cy="438150"/>
          </a:xfrm>
          <a:prstGeom prst="rect">
            <a:avLst/>
          </a:prstGeom>
          <a:noFill/>
        </p:spPr>
      </p:pic>
      <p:sp>
        <p:nvSpPr>
          <p:cNvPr id="1359881" name="Text Box 9"/>
          <p:cNvSpPr txBox="1">
            <a:spLocks noChangeArrowheads="1"/>
          </p:cNvSpPr>
          <p:nvPr/>
        </p:nvSpPr>
        <p:spPr bwMode="auto">
          <a:xfrm>
            <a:off x="6086475" y="5486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32</a:t>
            </a:r>
          </a:p>
        </p:txBody>
      </p:sp>
      <p:sp>
        <p:nvSpPr>
          <p:cNvPr id="1359882" name="Text Box 10"/>
          <p:cNvSpPr txBox="1">
            <a:spLocks noChangeArrowheads="1"/>
          </p:cNvSpPr>
          <p:nvPr/>
        </p:nvSpPr>
        <p:spPr bwMode="auto">
          <a:xfrm>
            <a:off x="5334000" y="5348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35</a:t>
            </a:r>
          </a:p>
        </p:txBody>
      </p:sp>
      <p:pic>
        <p:nvPicPr>
          <p:cNvPr id="1359883" name="Picture 11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9225" y="5886450"/>
            <a:ext cx="266700" cy="438150"/>
          </a:xfrm>
          <a:prstGeom prst="rect">
            <a:avLst/>
          </a:prstGeom>
          <a:noFill/>
        </p:spPr>
      </p:pic>
      <p:sp>
        <p:nvSpPr>
          <p:cNvPr id="1359884" name="Text Box 12"/>
          <p:cNvSpPr txBox="1">
            <a:spLocks noChangeArrowheads="1"/>
          </p:cNvSpPr>
          <p:nvPr/>
        </p:nvSpPr>
        <p:spPr bwMode="auto">
          <a:xfrm>
            <a:off x="7591425" y="1995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8</a:t>
            </a:r>
          </a:p>
        </p:txBody>
      </p:sp>
      <p:sp>
        <p:nvSpPr>
          <p:cNvPr id="1359885" name="Text Box 13"/>
          <p:cNvSpPr txBox="1">
            <a:spLocks noChangeArrowheads="1"/>
          </p:cNvSpPr>
          <p:nvPr/>
        </p:nvSpPr>
        <p:spPr bwMode="auto">
          <a:xfrm>
            <a:off x="8201025" y="3367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15</a:t>
            </a:r>
          </a:p>
        </p:txBody>
      </p:sp>
      <p:sp>
        <p:nvSpPr>
          <p:cNvPr id="1359886" name="Text Box 14"/>
          <p:cNvSpPr txBox="1">
            <a:spLocks noChangeArrowheads="1"/>
          </p:cNvSpPr>
          <p:nvPr/>
        </p:nvSpPr>
        <p:spPr bwMode="auto">
          <a:xfrm>
            <a:off x="4267200" y="4191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44</a:t>
            </a:r>
          </a:p>
        </p:txBody>
      </p:sp>
      <p:sp>
        <p:nvSpPr>
          <p:cNvPr id="1359887" name="Text Box 15"/>
          <p:cNvSpPr txBox="1">
            <a:spLocks noChangeArrowheads="1"/>
          </p:cNvSpPr>
          <p:nvPr/>
        </p:nvSpPr>
        <p:spPr bwMode="auto">
          <a:xfrm>
            <a:off x="5019675" y="1828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58</a:t>
            </a:r>
          </a:p>
        </p:txBody>
      </p:sp>
      <p:pic>
        <p:nvPicPr>
          <p:cNvPr id="1359888" name="Picture 16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9525" y="4419600"/>
            <a:ext cx="266700" cy="438150"/>
          </a:xfrm>
          <a:prstGeom prst="rect">
            <a:avLst/>
          </a:prstGeom>
          <a:noFill/>
        </p:spPr>
      </p:pic>
      <p:pic>
        <p:nvPicPr>
          <p:cNvPr id="1359889" name="Picture 1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925" y="1295400"/>
            <a:ext cx="266700" cy="438150"/>
          </a:xfrm>
          <a:prstGeom prst="rect">
            <a:avLst/>
          </a:prstGeom>
          <a:noFill/>
        </p:spPr>
      </p:pic>
      <p:sp>
        <p:nvSpPr>
          <p:cNvPr id="1359890" name="Line 18"/>
          <p:cNvSpPr>
            <a:spLocks noChangeShapeType="1"/>
          </p:cNvSpPr>
          <p:nvPr/>
        </p:nvSpPr>
        <p:spPr bwMode="auto">
          <a:xfrm flipV="1">
            <a:off x="4162425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9891" name="Line 19"/>
          <p:cNvSpPr>
            <a:spLocks noChangeShapeType="1"/>
          </p:cNvSpPr>
          <p:nvPr/>
        </p:nvSpPr>
        <p:spPr bwMode="auto">
          <a:xfrm>
            <a:off x="4991100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59892" name="Picture 20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4425" y="3276600"/>
            <a:ext cx="266700" cy="438150"/>
          </a:xfrm>
          <a:prstGeom prst="rect">
            <a:avLst/>
          </a:prstGeom>
          <a:noFill/>
        </p:spPr>
      </p:pic>
      <p:sp>
        <p:nvSpPr>
          <p:cNvPr id="1359893" name="Line 21"/>
          <p:cNvSpPr>
            <a:spLocks noChangeShapeType="1"/>
          </p:cNvSpPr>
          <p:nvPr/>
        </p:nvSpPr>
        <p:spPr bwMode="auto">
          <a:xfrm flipV="1">
            <a:off x="5381625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9894" name="Line 22"/>
          <p:cNvSpPr>
            <a:spLocks noChangeShapeType="1"/>
          </p:cNvSpPr>
          <p:nvPr/>
        </p:nvSpPr>
        <p:spPr bwMode="auto">
          <a:xfrm flipV="1">
            <a:off x="6296025" y="58674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9895" name="Line 23"/>
          <p:cNvSpPr>
            <a:spLocks noChangeShapeType="1"/>
          </p:cNvSpPr>
          <p:nvPr/>
        </p:nvSpPr>
        <p:spPr bwMode="auto">
          <a:xfrm flipH="1" flipV="1">
            <a:off x="8353425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9896" name="Line 24"/>
          <p:cNvSpPr>
            <a:spLocks noChangeShapeType="1"/>
          </p:cNvSpPr>
          <p:nvPr/>
        </p:nvSpPr>
        <p:spPr bwMode="auto">
          <a:xfrm flipH="1">
            <a:off x="8582025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9897" name="Line 25"/>
          <p:cNvSpPr>
            <a:spLocks noChangeShapeType="1"/>
          </p:cNvSpPr>
          <p:nvPr/>
        </p:nvSpPr>
        <p:spPr bwMode="auto">
          <a:xfrm flipV="1">
            <a:off x="7867650" y="19716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59898" name="Picture 26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8625" y="1676400"/>
            <a:ext cx="266700" cy="438150"/>
          </a:xfrm>
          <a:prstGeom prst="rect">
            <a:avLst/>
          </a:prstGeom>
          <a:noFill/>
        </p:spPr>
      </p:pic>
      <p:pic>
        <p:nvPicPr>
          <p:cNvPr id="1359899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352800" y="3048000"/>
            <a:ext cx="265113" cy="438150"/>
          </a:xfrm>
          <a:noFill/>
          <a:ln/>
        </p:spPr>
      </p:pic>
      <p:sp>
        <p:nvSpPr>
          <p:cNvPr id="1359900" name="Text Box 28"/>
          <p:cNvSpPr txBox="1">
            <a:spLocks noChangeArrowheads="1"/>
          </p:cNvSpPr>
          <p:nvPr/>
        </p:nvSpPr>
        <p:spPr bwMode="auto">
          <a:xfrm>
            <a:off x="3276600" y="3429000"/>
            <a:ext cx="438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50</a:t>
            </a:r>
          </a:p>
        </p:txBody>
      </p:sp>
      <p:sp>
        <p:nvSpPr>
          <p:cNvPr id="1359902" name="Freeform 30"/>
          <p:cNvSpPr>
            <a:spLocks/>
          </p:cNvSpPr>
          <p:nvPr/>
        </p:nvSpPr>
        <p:spPr bwMode="auto">
          <a:xfrm>
            <a:off x="6324600" y="4648200"/>
            <a:ext cx="2133600" cy="1295400"/>
          </a:xfrm>
          <a:custGeom>
            <a:avLst/>
            <a:gdLst/>
            <a:ahLst/>
            <a:cxnLst>
              <a:cxn ang="0">
                <a:pos x="1344" y="0"/>
              </a:cxn>
              <a:cxn ang="0">
                <a:pos x="672" y="192"/>
              </a:cxn>
              <a:cxn ang="0">
                <a:pos x="0" y="816"/>
              </a:cxn>
            </a:cxnLst>
            <a:rect l="0" t="0" r="r" b="b"/>
            <a:pathLst>
              <a:path w="1344" h="816">
                <a:moveTo>
                  <a:pt x="1344" y="0"/>
                </a:moveTo>
                <a:cubicBezTo>
                  <a:pt x="1120" y="28"/>
                  <a:pt x="896" y="56"/>
                  <a:pt x="672" y="192"/>
                </a:cubicBezTo>
                <a:cubicBezTo>
                  <a:pt x="448" y="328"/>
                  <a:pt x="224" y="572"/>
                  <a:pt x="0" y="81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9903" name="Freeform 31"/>
          <p:cNvSpPr>
            <a:spLocks/>
          </p:cNvSpPr>
          <p:nvPr/>
        </p:nvSpPr>
        <p:spPr bwMode="auto">
          <a:xfrm>
            <a:off x="8356600" y="3505200"/>
            <a:ext cx="254000" cy="1143000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16" y="288"/>
              </a:cxn>
              <a:cxn ang="0">
                <a:pos x="64" y="720"/>
              </a:cxn>
            </a:cxnLst>
            <a:rect l="0" t="0" r="r" b="b"/>
            <a:pathLst>
              <a:path w="160" h="720">
                <a:moveTo>
                  <a:pt x="160" y="0"/>
                </a:moveTo>
                <a:cubicBezTo>
                  <a:pt x="96" y="84"/>
                  <a:pt x="32" y="168"/>
                  <a:pt x="16" y="288"/>
                </a:cubicBezTo>
                <a:cubicBezTo>
                  <a:pt x="0" y="408"/>
                  <a:pt x="32" y="564"/>
                  <a:pt x="64" y="72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9904" name="Freeform 32"/>
          <p:cNvSpPr>
            <a:spLocks/>
          </p:cNvSpPr>
          <p:nvPr/>
        </p:nvSpPr>
        <p:spPr bwMode="auto">
          <a:xfrm>
            <a:off x="5410200" y="5600700"/>
            <a:ext cx="914400" cy="342900"/>
          </a:xfrm>
          <a:custGeom>
            <a:avLst/>
            <a:gdLst/>
            <a:ahLst/>
            <a:cxnLst>
              <a:cxn ang="0">
                <a:pos x="576" y="216"/>
              </a:cxn>
              <a:cxn ang="0">
                <a:pos x="336" y="24"/>
              </a:cxn>
              <a:cxn ang="0">
                <a:pos x="0" y="72"/>
              </a:cxn>
            </a:cxnLst>
            <a:rect l="0" t="0" r="r" b="b"/>
            <a:pathLst>
              <a:path w="576" h="216">
                <a:moveTo>
                  <a:pt x="576" y="216"/>
                </a:moveTo>
                <a:cubicBezTo>
                  <a:pt x="504" y="132"/>
                  <a:pt x="432" y="48"/>
                  <a:pt x="336" y="24"/>
                </a:cubicBezTo>
                <a:cubicBezTo>
                  <a:pt x="240" y="0"/>
                  <a:pt x="120" y="36"/>
                  <a:pt x="0" y="7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59905" name="Freeform 33"/>
          <p:cNvSpPr>
            <a:spLocks/>
          </p:cNvSpPr>
          <p:nvPr/>
        </p:nvSpPr>
        <p:spPr bwMode="auto">
          <a:xfrm>
            <a:off x="4267200" y="4572000"/>
            <a:ext cx="1143000" cy="1143000"/>
          </a:xfrm>
          <a:custGeom>
            <a:avLst/>
            <a:gdLst/>
            <a:ahLst/>
            <a:cxnLst>
              <a:cxn ang="0">
                <a:pos x="720" y="720"/>
              </a:cxn>
              <a:cxn ang="0">
                <a:pos x="480" y="192"/>
              </a:cxn>
              <a:cxn ang="0">
                <a:pos x="0" y="0"/>
              </a:cxn>
            </a:cxnLst>
            <a:rect l="0" t="0" r="r" b="b"/>
            <a:pathLst>
              <a:path w="720" h="720">
                <a:moveTo>
                  <a:pt x="720" y="720"/>
                </a:moveTo>
                <a:cubicBezTo>
                  <a:pt x="660" y="516"/>
                  <a:pt x="600" y="312"/>
                  <a:pt x="480" y="192"/>
                </a:cubicBezTo>
                <a:cubicBezTo>
                  <a:pt x="360" y="72"/>
                  <a:pt x="180" y="36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505200" y="2679700"/>
            <a:ext cx="5257800" cy="749300"/>
            <a:chOff x="2208" y="1880"/>
            <a:chExt cx="3312" cy="472"/>
          </a:xfrm>
        </p:grpSpPr>
        <p:sp>
          <p:nvSpPr>
            <p:cNvPr id="1359907" name="Freeform 35"/>
            <p:cNvSpPr>
              <a:spLocks/>
            </p:cNvSpPr>
            <p:nvPr/>
          </p:nvSpPr>
          <p:spPr bwMode="auto">
            <a:xfrm>
              <a:off x="2208" y="2096"/>
              <a:ext cx="3312" cy="256"/>
            </a:xfrm>
            <a:custGeom>
              <a:avLst/>
              <a:gdLst/>
              <a:ahLst/>
              <a:cxnLst>
                <a:cxn ang="0">
                  <a:pos x="232" y="160"/>
                </a:cxn>
                <a:cxn ang="0">
                  <a:pos x="280" y="160"/>
                </a:cxn>
                <a:cxn ang="0">
                  <a:pos x="1912" y="16"/>
                </a:cxn>
                <a:cxn ang="0">
                  <a:pos x="3496" y="256"/>
                </a:cxn>
              </a:cxnLst>
              <a:rect l="0" t="0" r="r" b="b"/>
              <a:pathLst>
                <a:path w="3496" h="256">
                  <a:moveTo>
                    <a:pt x="232" y="160"/>
                  </a:moveTo>
                  <a:cubicBezTo>
                    <a:pt x="116" y="172"/>
                    <a:pt x="0" y="184"/>
                    <a:pt x="280" y="160"/>
                  </a:cubicBezTo>
                  <a:cubicBezTo>
                    <a:pt x="560" y="136"/>
                    <a:pt x="1376" y="0"/>
                    <a:pt x="1912" y="16"/>
                  </a:cubicBezTo>
                  <a:cubicBezTo>
                    <a:pt x="2448" y="32"/>
                    <a:pt x="2972" y="144"/>
                    <a:pt x="3496" y="25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1359908" name="Text Box 36"/>
            <p:cNvSpPr txBox="1">
              <a:spLocks noChangeArrowheads="1"/>
            </p:cNvSpPr>
            <p:nvPr/>
          </p:nvSpPr>
          <p:spPr bwMode="auto">
            <a:xfrm>
              <a:off x="3255" y="1880"/>
              <a:ext cx="51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Helvetica"/>
                  <a:cs typeface="Helvetica"/>
                </a:rPr>
                <a:t>join(50)</a:t>
              </a:r>
            </a:p>
          </p:txBody>
        </p:sp>
      </p:grpSp>
      <p:sp>
        <p:nvSpPr>
          <p:cNvPr id="1359910" name="Text Box 38"/>
          <p:cNvSpPr txBox="1">
            <a:spLocks noChangeArrowheads="1"/>
          </p:cNvSpPr>
          <p:nvPr/>
        </p:nvSpPr>
        <p:spPr bwMode="auto">
          <a:xfrm>
            <a:off x="3657600" y="1154066"/>
            <a:ext cx="97204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=4</a:t>
            </a:r>
          </a:p>
        </p:txBody>
      </p:sp>
      <p:sp>
        <p:nvSpPr>
          <p:cNvPr id="1359911" name="Text Box 39"/>
          <p:cNvSpPr txBox="1">
            <a:spLocks noChangeArrowheads="1"/>
          </p:cNvSpPr>
          <p:nvPr/>
        </p:nvSpPr>
        <p:spPr bwMode="auto">
          <a:xfrm>
            <a:off x="3660775" y="1385841"/>
            <a:ext cx="110605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pred=44</a:t>
            </a:r>
          </a:p>
        </p:txBody>
      </p:sp>
      <p:sp>
        <p:nvSpPr>
          <p:cNvPr id="1359912" name="Text Box 40"/>
          <p:cNvSpPr txBox="1">
            <a:spLocks noChangeArrowheads="1"/>
          </p:cNvSpPr>
          <p:nvPr/>
        </p:nvSpPr>
        <p:spPr bwMode="auto">
          <a:xfrm>
            <a:off x="2286000" y="2971800"/>
            <a:ext cx="111293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=nil</a:t>
            </a:r>
          </a:p>
        </p:txBody>
      </p:sp>
      <p:sp>
        <p:nvSpPr>
          <p:cNvPr id="1359913" name="Text Box 41"/>
          <p:cNvSpPr txBox="1">
            <a:spLocks noChangeArrowheads="1"/>
          </p:cNvSpPr>
          <p:nvPr/>
        </p:nvSpPr>
        <p:spPr bwMode="auto">
          <a:xfrm>
            <a:off x="2286000" y="3197225"/>
            <a:ext cx="1087007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pred=nil</a:t>
            </a:r>
          </a:p>
        </p:txBody>
      </p:sp>
      <p:sp>
        <p:nvSpPr>
          <p:cNvPr id="1359914" name="Text Box 42"/>
          <p:cNvSpPr txBox="1">
            <a:spLocks noChangeArrowheads="1"/>
          </p:cNvSpPr>
          <p:nvPr/>
        </p:nvSpPr>
        <p:spPr bwMode="auto">
          <a:xfrm>
            <a:off x="2743200" y="4341813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succ=58</a:t>
            </a:r>
          </a:p>
        </p:txBody>
      </p:sp>
      <p:sp>
        <p:nvSpPr>
          <p:cNvPr id="1359915" name="Text Box 43"/>
          <p:cNvSpPr txBox="1">
            <a:spLocks noChangeArrowheads="1"/>
          </p:cNvSpPr>
          <p:nvPr/>
        </p:nvSpPr>
        <p:spPr bwMode="auto">
          <a:xfrm>
            <a:off x="2751138" y="457200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pred=35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582988" y="3478213"/>
            <a:ext cx="608012" cy="1017587"/>
            <a:chOff x="2260" y="2387"/>
            <a:chExt cx="384" cy="643"/>
          </a:xfrm>
        </p:grpSpPr>
        <p:sp>
          <p:nvSpPr>
            <p:cNvPr id="1359917" name="Freeform 45"/>
            <p:cNvSpPr>
              <a:spLocks/>
            </p:cNvSpPr>
            <p:nvPr/>
          </p:nvSpPr>
          <p:spPr bwMode="auto">
            <a:xfrm flipH="1">
              <a:off x="2260" y="2404"/>
              <a:ext cx="384" cy="626"/>
            </a:xfrm>
            <a:custGeom>
              <a:avLst/>
              <a:gdLst/>
              <a:ahLst/>
              <a:cxnLst>
                <a:cxn ang="0">
                  <a:pos x="0" y="1680"/>
                </a:cxn>
                <a:cxn ang="0">
                  <a:pos x="288" y="912"/>
                </a:cxn>
                <a:cxn ang="0">
                  <a:pos x="528" y="0"/>
                </a:cxn>
              </a:cxnLst>
              <a:rect l="0" t="0" r="r" b="b"/>
              <a:pathLst>
                <a:path w="528" h="1680">
                  <a:moveTo>
                    <a:pt x="0" y="1680"/>
                  </a:moveTo>
                  <a:cubicBezTo>
                    <a:pt x="100" y="1436"/>
                    <a:pt x="200" y="1192"/>
                    <a:pt x="288" y="912"/>
                  </a:cubicBezTo>
                  <a:cubicBezTo>
                    <a:pt x="376" y="632"/>
                    <a:pt x="452" y="316"/>
                    <a:pt x="528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1359918" name="Text Box 46"/>
            <p:cNvSpPr txBox="1">
              <a:spLocks noChangeArrowheads="1"/>
            </p:cNvSpPr>
            <p:nvPr/>
          </p:nvSpPr>
          <p:spPr bwMode="auto">
            <a:xfrm>
              <a:off x="2299" y="2387"/>
              <a:ext cx="295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prstTxWarp prst="textNoShape">
                <a:avLst/>
              </a:prstTxWarp>
              <a:spAutoFit/>
            </a:bodyPr>
            <a:lstStyle/>
            <a:p>
              <a:pPr algn="l" defTabSz="912813"/>
              <a:r>
                <a:rPr lang="en-US" sz="2000" b="1" dirty="0">
                  <a:solidFill>
                    <a:srgbClr val="FF0000"/>
                  </a:solidFill>
                  <a:latin typeface="Helvetica"/>
                  <a:cs typeface="Helvetica"/>
                </a:rPr>
                <a:t>58</a:t>
              </a:r>
            </a:p>
          </p:txBody>
        </p:sp>
      </p:grp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2286000" y="2971800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Helvetica"/>
                <a:cs typeface="Helvetica"/>
              </a:rPr>
              <a:t>succ</a:t>
            </a:r>
            <a:r>
              <a:rPr lang="en-US" sz="1800" dirty="0" smtClean="0">
                <a:solidFill>
                  <a:srgbClr val="FF0000"/>
                </a:solidFill>
                <a:latin typeface="Helvetica"/>
                <a:cs typeface="Helvetica"/>
              </a:rPr>
              <a:t>=58</a:t>
            </a:r>
            <a:endParaRPr lang="en-US" sz="18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9" name="Content Placeholder 2"/>
          <p:cNvSpPr txBox="1">
            <a:spLocks/>
          </p:cNvSpPr>
          <p:nvPr/>
        </p:nvSpPr>
        <p:spPr bwMode="auto">
          <a:xfrm>
            <a:off x="76200" y="781050"/>
            <a:ext cx="2928668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n</a:t>
            </a:r>
            <a:r>
              <a:rPr lang="en-US" sz="2000" kern="0" dirty="0" smtClean="0"/>
              <a:t>=50 sends join(50)</a:t>
            </a:r>
            <a:br>
              <a:rPr lang="en-US" sz="2000" kern="0" dirty="0" smtClean="0"/>
            </a:br>
            <a:r>
              <a:rPr lang="en-US" sz="2000" kern="0" dirty="0" smtClean="0"/>
              <a:t>to node 15</a:t>
            </a:r>
          </a:p>
          <a:p>
            <a:pPr lvl="1"/>
            <a:r>
              <a:rPr lang="en-US" sz="1800" kern="0" dirty="0" smtClean="0"/>
              <a:t>Join propagated around ring!</a:t>
            </a:r>
          </a:p>
          <a:p>
            <a:r>
              <a:rPr lang="en-US" sz="2000" kern="0" dirty="0" smtClean="0"/>
              <a:t>n=44 returns node 58</a:t>
            </a:r>
          </a:p>
          <a:p>
            <a:r>
              <a:rPr lang="en-US" sz="2000" kern="0" dirty="0" smtClean="0"/>
              <a:t>n=50 updates its</a:t>
            </a:r>
            <a:br>
              <a:rPr lang="en-US" sz="2000" kern="0" dirty="0" smtClean="0"/>
            </a:br>
            <a:r>
              <a:rPr lang="en-US" sz="2000" kern="0" dirty="0" smtClean="0"/>
              <a:t>successor to 58		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45035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9902" grpId="0" uiExpand="1" animBg="1"/>
      <p:bldP spid="1359903" grpId="0" uiExpand="1" animBg="1"/>
      <p:bldP spid="1359904" grpId="0" uiExpand="1" animBg="1"/>
      <p:bldP spid="1359905" grpId="0" uiExpand="1" animBg="1"/>
      <p:bldP spid="1359912" grpId="0"/>
      <p:bldP spid="47" grpId="0"/>
      <p:bldP spid="5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0292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b="0" dirty="0" smtClean="0">
              <a:latin typeface="Helvetica"/>
              <a:cs typeface="Helvetica"/>
            </a:endParaRPr>
          </a:p>
        </p:txBody>
      </p:sp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Operation</a:t>
            </a:r>
          </a:p>
        </p:txBody>
      </p:sp>
      <p:sp>
        <p:nvSpPr>
          <p:cNvPr id="136192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2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</a:t>
            </a:r>
          </a:p>
        </p:txBody>
      </p:sp>
      <p:pic>
        <p:nvPicPr>
          <p:cNvPr id="1361925" name="Picture 5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</p:spPr>
      </p:pic>
      <p:pic>
        <p:nvPicPr>
          <p:cNvPr id="1361926" name="Picture 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</p:spPr>
      </p:pic>
      <p:sp>
        <p:nvSpPr>
          <p:cNvPr id="136192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20</a:t>
            </a:r>
          </a:p>
        </p:txBody>
      </p:sp>
      <p:pic>
        <p:nvPicPr>
          <p:cNvPr id="1361928" name="Picture 8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</p:spPr>
      </p:pic>
      <p:sp>
        <p:nvSpPr>
          <p:cNvPr id="136192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32</a:t>
            </a:r>
          </a:p>
        </p:txBody>
      </p:sp>
      <p:sp>
        <p:nvSpPr>
          <p:cNvPr id="136193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35</a:t>
            </a:r>
          </a:p>
        </p:txBody>
      </p:sp>
      <p:pic>
        <p:nvPicPr>
          <p:cNvPr id="1361931" name="Picture 11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</p:spPr>
      </p:pic>
      <p:sp>
        <p:nvSpPr>
          <p:cNvPr id="136193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8</a:t>
            </a:r>
          </a:p>
        </p:txBody>
      </p:sp>
      <p:sp>
        <p:nvSpPr>
          <p:cNvPr id="136193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15</a:t>
            </a:r>
          </a:p>
        </p:txBody>
      </p:sp>
      <p:sp>
        <p:nvSpPr>
          <p:cNvPr id="136193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44</a:t>
            </a:r>
          </a:p>
        </p:txBody>
      </p:sp>
      <p:sp>
        <p:nvSpPr>
          <p:cNvPr id="136193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58</a:t>
            </a:r>
          </a:p>
        </p:txBody>
      </p:sp>
      <p:pic>
        <p:nvPicPr>
          <p:cNvPr id="1361936" name="Picture 1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</p:spPr>
      </p:pic>
      <p:pic>
        <p:nvPicPr>
          <p:cNvPr id="1361937" name="Picture 17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</p:spPr>
      </p:pic>
      <p:sp>
        <p:nvSpPr>
          <p:cNvPr id="136193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3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0" name="Picture 20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</p:spPr>
      </p:pic>
      <p:sp>
        <p:nvSpPr>
          <p:cNvPr id="136194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6" name="Picture 2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</p:spPr>
      </p:pic>
      <p:pic>
        <p:nvPicPr>
          <p:cNvPr id="136194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352800" y="2743200"/>
            <a:ext cx="265113" cy="438150"/>
          </a:xfrm>
          <a:noFill/>
          <a:ln/>
        </p:spPr>
      </p:pic>
      <p:sp>
        <p:nvSpPr>
          <p:cNvPr id="136194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Helvetica"/>
                <a:cs typeface="Helvetica"/>
              </a:rPr>
              <a:t>50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007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pred=nil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2773898" y="4037013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succ=58</a:t>
            </a:r>
          </a:p>
        </p:txBody>
      </p:sp>
      <p:sp>
        <p:nvSpPr>
          <p:cNvPr id="1361953" name="Text Box 33"/>
          <p:cNvSpPr txBox="1">
            <a:spLocks noChangeArrowheads="1"/>
          </p:cNvSpPr>
          <p:nvPr/>
        </p:nvSpPr>
        <p:spPr bwMode="auto">
          <a:xfrm>
            <a:off x="2781836" y="426720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pred=35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7601" y="1371600"/>
            <a:ext cx="1092401" cy="1524000"/>
            <a:chOff x="2688" y="1392"/>
            <a:chExt cx="432" cy="1632"/>
          </a:xfrm>
        </p:grpSpPr>
        <p:sp>
          <p:nvSpPr>
            <p:cNvPr id="1361955" name="Freeform 35"/>
            <p:cNvSpPr>
              <a:spLocks/>
            </p:cNvSpPr>
            <p:nvPr/>
          </p:nvSpPr>
          <p:spPr bwMode="auto">
            <a:xfrm>
              <a:off x="2688" y="1392"/>
              <a:ext cx="432" cy="1632"/>
            </a:xfrm>
            <a:custGeom>
              <a:avLst/>
              <a:gdLst/>
              <a:ahLst/>
              <a:cxnLst>
                <a:cxn ang="0">
                  <a:pos x="0" y="1728"/>
                </a:cxn>
                <a:cxn ang="0">
                  <a:pos x="96" y="864"/>
                </a:cxn>
                <a:cxn ang="0">
                  <a:pos x="576" y="0"/>
                </a:cxn>
              </a:cxnLst>
              <a:rect l="0" t="0" r="r" b="b"/>
              <a:pathLst>
                <a:path w="576" h="1728">
                  <a:moveTo>
                    <a:pt x="0" y="1728"/>
                  </a:moveTo>
                  <a:cubicBezTo>
                    <a:pt x="0" y="1440"/>
                    <a:pt x="0" y="1152"/>
                    <a:pt x="96" y="864"/>
                  </a:cubicBezTo>
                  <a:cubicBezTo>
                    <a:pt x="192" y="576"/>
                    <a:pt x="384" y="288"/>
                    <a:pt x="576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1361956" name="Text Box 36"/>
            <p:cNvSpPr txBox="1">
              <a:spLocks noChangeArrowheads="1"/>
            </p:cNvSpPr>
            <p:nvPr/>
          </p:nvSpPr>
          <p:spPr bwMode="auto">
            <a:xfrm>
              <a:off x="2823" y="1976"/>
              <a:ext cx="72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prstTxWarp prst="textNoShape">
                <a:avLst/>
              </a:prstTxWarp>
              <a:spAutoFit/>
            </a:bodyPr>
            <a:lstStyle/>
            <a:p>
              <a:endParaRPr lang="en-US" sz="1400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321094" y="1219048"/>
            <a:ext cx="1250906" cy="1520976"/>
            <a:chOff x="2095" y="1252"/>
            <a:chExt cx="789" cy="960"/>
          </a:xfrm>
        </p:grpSpPr>
        <p:sp>
          <p:nvSpPr>
            <p:cNvPr id="1361958" name="Freeform 38"/>
            <p:cNvSpPr>
              <a:spLocks/>
            </p:cNvSpPr>
            <p:nvPr/>
          </p:nvSpPr>
          <p:spPr bwMode="auto">
            <a:xfrm>
              <a:off x="2116" y="1252"/>
              <a:ext cx="768" cy="96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432" y="192"/>
                </a:cxn>
                <a:cxn ang="0">
                  <a:pos x="144" y="528"/>
                </a:cxn>
                <a:cxn ang="0">
                  <a:pos x="0" y="960"/>
                </a:cxn>
              </a:cxnLst>
              <a:rect l="0" t="0" r="r" b="b"/>
              <a:pathLst>
                <a:path w="768" h="960">
                  <a:moveTo>
                    <a:pt x="768" y="0"/>
                  </a:moveTo>
                  <a:cubicBezTo>
                    <a:pt x="652" y="52"/>
                    <a:pt x="536" y="104"/>
                    <a:pt x="432" y="192"/>
                  </a:cubicBezTo>
                  <a:cubicBezTo>
                    <a:pt x="328" y="280"/>
                    <a:pt x="216" y="400"/>
                    <a:pt x="144" y="528"/>
                  </a:cubicBezTo>
                  <a:cubicBezTo>
                    <a:pt x="72" y="656"/>
                    <a:pt x="36" y="808"/>
                    <a:pt x="0" y="96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1361959" name="Text Box 39"/>
            <p:cNvSpPr txBox="1">
              <a:spLocks noChangeArrowheads="1"/>
            </p:cNvSpPr>
            <p:nvPr/>
          </p:nvSpPr>
          <p:spPr bwMode="auto">
            <a:xfrm rot="18015715">
              <a:off x="1989" y="1522"/>
              <a:ext cx="44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  <a:latin typeface="Helvetica"/>
                  <a:cs typeface="Helvetica"/>
                </a:rPr>
                <a:t>x</a:t>
              </a:r>
              <a:r>
                <a:rPr lang="en-US" sz="180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=44</a:t>
              </a:r>
              <a:endParaRPr lang="en-US" sz="1800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6196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204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=4</a:t>
            </a:r>
          </a:p>
        </p:txBody>
      </p:sp>
      <p:sp>
        <p:nvSpPr>
          <p:cNvPr id="1361962" name="Text Box 42"/>
          <p:cNvSpPr txBox="1">
            <a:spLocks noChangeArrowheads="1"/>
          </p:cNvSpPr>
          <p:nvPr/>
        </p:nvSpPr>
        <p:spPr bwMode="auto">
          <a:xfrm>
            <a:off x="3618345" y="996950"/>
            <a:ext cx="110605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pred</a:t>
            </a:r>
            <a:r>
              <a:rPr lang="en-US" sz="1800" dirty="0">
                <a:latin typeface="Helvetica"/>
                <a:cs typeface="Helvetica"/>
              </a:rPr>
              <a:t>=44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Helvetica"/>
                <a:cs typeface="Helvetica"/>
              </a:rPr>
              <a:t>n.stabilize</a:t>
            </a:r>
            <a:r>
              <a:rPr lang="en-US" sz="2000" dirty="0" smtClean="0">
                <a:latin typeface="Helvetica"/>
                <a:cs typeface="Helvetica"/>
              </a:rPr>
              <a:t>()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x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=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succ.pred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elvetica"/>
                <a:cs typeface="Helvetica"/>
              </a:rPr>
              <a:t>   if (</a:t>
            </a:r>
            <a:r>
              <a:rPr lang="en-US" sz="2000" dirty="0" err="1" smtClean="0">
                <a:latin typeface="Helvetica"/>
                <a:cs typeface="Helvetica"/>
              </a:rPr>
              <a:t>x</a:t>
            </a:r>
            <a:r>
              <a:rPr lang="en-US" sz="2000" dirty="0" smtClean="0">
                <a:latin typeface="Helvetica"/>
                <a:cs typeface="Helvetica"/>
              </a:rPr>
              <a:t>    (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, </a:t>
            </a:r>
            <a:r>
              <a:rPr lang="en-US" sz="2000" dirty="0" err="1" smtClean="0">
                <a:latin typeface="Helvetica"/>
                <a:cs typeface="Helvetica"/>
              </a:rPr>
              <a:t>succ</a:t>
            </a:r>
            <a:r>
              <a:rPr lang="en-US" sz="2000" dirty="0" smtClean="0">
                <a:latin typeface="Helvetica"/>
                <a:cs typeface="Helvetica"/>
              </a:rPr>
              <a:t>))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   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succ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=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x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elvetica"/>
                <a:cs typeface="Helvetica"/>
              </a:rPr>
              <a:t>   </a:t>
            </a:r>
            <a:r>
              <a:rPr lang="en-US" sz="2000" dirty="0" err="1" smtClean="0">
                <a:latin typeface="Helvetica"/>
                <a:cs typeface="Helvetica"/>
              </a:rPr>
              <a:t>succ.notify(n</a:t>
            </a:r>
            <a:r>
              <a:rPr lang="en-US" sz="2000" dirty="0" smtClean="0">
                <a:latin typeface="Helvetica"/>
                <a:cs typeface="Helvetica"/>
              </a:rPr>
              <a:t>);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1816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2286000" y="2757441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Helvetica"/>
                <a:cs typeface="Helvetica"/>
              </a:rPr>
              <a:t>succ</a:t>
            </a:r>
            <a:r>
              <a:rPr lang="en-US" sz="1800" dirty="0" smtClean="0">
                <a:latin typeface="Helvetica"/>
                <a:cs typeface="Helvetica"/>
              </a:rPr>
              <a:t>=58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76200" y="781050"/>
            <a:ext cx="2928668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n=50 </a:t>
            </a:r>
            <a:r>
              <a:rPr lang="en-US" sz="2000" dirty="0">
                <a:latin typeface="Helvetica"/>
                <a:cs typeface="Helvetica"/>
              </a:rPr>
              <a:t>executes stabilize()</a:t>
            </a:r>
          </a:p>
          <a:p>
            <a:r>
              <a:rPr lang="en-US" sz="2000" kern="0" dirty="0"/>
              <a:t>n</a:t>
            </a:r>
            <a:r>
              <a:rPr lang="en-US" sz="2000" kern="0" dirty="0" smtClean="0"/>
              <a:t>’s successor (58)</a:t>
            </a:r>
            <a:br>
              <a:rPr lang="en-US" sz="2000" kern="0" dirty="0" smtClean="0"/>
            </a:br>
            <a:r>
              <a:rPr lang="en-US" sz="2000" kern="0" dirty="0" smtClean="0"/>
              <a:t>returns x = 44</a:t>
            </a:r>
          </a:p>
        </p:txBody>
      </p:sp>
    </p:spTree>
    <p:extLst>
      <p:ext uri="{BB962C8B-B14F-4D97-AF65-F5344CB8AC3E}">
        <p14:creationId xmlns:p14="http://schemas.microsoft.com/office/powerpoint/2010/main" val="382683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3340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b="0" dirty="0" smtClean="0">
              <a:latin typeface="Helvetica"/>
              <a:cs typeface="Helvetica"/>
            </a:endParaRPr>
          </a:p>
        </p:txBody>
      </p:sp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Operation</a:t>
            </a:r>
          </a:p>
        </p:txBody>
      </p:sp>
      <p:sp>
        <p:nvSpPr>
          <p:cNvPr id="136192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2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</a:t>
            </a:r>
          </a:p>
        </p:txBody>
      </p:sp>
      <p:pic>
        <p:nvPicPr>
          <p:cNvPr id="1361925" name="Picture 5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</p:spPr>
      </p:pic>
      <p:pic>
        <p:nvPicPr>
          <p:cNvPr id="1361926" name="Picture 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</p:spPr>
      </p:pic>
      <p:sp>
        <p:nvSpPr>
          <p:cNvPr id="136192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20</a:t>
            </a:r>
          </a:p>
        </p:txBody>
      </p:sp>
      <p:pic>
        <p:nvPicPr>
          <p:cNvPr id="1361928" name="Picture 8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</p:spPr>
      </p:pic>
      <p:sp>
        <p:nvSpPr>
          <p:cNvPr id="136192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32</a:t>
            </a:r>
          </a:p>
        </p:txBody>
      </p:sp>
      <p:sp>
        <p:nvSpPr>
          <p:cNvPr id="136193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35</a:t>
            </a:r>
          </a:p>
        </p:txBody>
      </p:sp>
      <p:pic>
        <p:nvPicPr>
          <p:cNvPr id="1361931" name="Picture 11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</p:spPr>
      </p:pic>
      <p:sp>
        <p:nvSpPr>
          <p:cNvPr id="136193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8</a:t>
            </a:r>
          </a:p>
        </p:txBody>
      </p:sp>
      <p:sp>
        <p:nvSpPr>
          <p:cNvPr id="136193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15</a:t>
            </a:r>
          </a:p>
        </p:txBody>
      </p:sp>
      <p:sp>
        <p:nvSpPr>
          <p:cNvPr id="136193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44</a:t>
            </a:r>
          </a:p>
        </p:txBody>
      </p:sp>
      <p:sp>
        <p:nvSpPr>
          <p:cNvPr id="136193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58</a:t>
            </a:r>
          </a:p>
        </p:txBody>
      </p:sp>
      <p:pic>
        <p:nvPicPr>
          <p:cNvPr id="1361936" name="Picture 1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</p:spPr>
      </p:pic>
      <p:pic>
        <p:nvPicPr>
          <p:cNvPr id="1361937" name="Picture 17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</p:spPr>
      </p:pic>
      <p:sp>
        <p:nvSpPr>
          <p:cNvPr id="136193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3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0" name="Picture 20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</p:spPr>
      </p:pic>
      <p:sp>
        <p:nvSpPr>
          <p:cNvPr id="136194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6" name="Picture 2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</p:spPr>
      </p:pic>
      <p:pic>
        <p:nvPicPr>
          <p:cNvPr id="136194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352800" y="2743200"/>
            <a:ext cx="265113" cy="438150"/>
          </a:xfrm>
          <a:noFill/>
          <a:ln/>
        </p:spPr>
      </p:pic>
      <p:sp>
        <p:nvSpPr>
          <p:cNvPr id="136194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50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007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pred=nil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2773898" y="4037013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succ=58</a:t>
            </a:r>
          </a:p>
        </p:txBody>
      </p:sp>
      <p:sp>
        <p:nvSpPr>
          <p:cNvPr id="1361953" name="Text Box 33"/>
          <p:cNvSpPr txBox="1">
            <a:spLocks noChangeArrowheads="1"/>
          </p:cNvSpPr>
          <p:nvPr/>
        </p:nvSpPr>
        <p:spPr bwMode="auto">
          <a:xfrm>
            <a:off x="2781836" y="426720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pred=35</a:t>
            </a:r>
          </a:p>
        </p:txBody>
      </p:sp>
      <p:sp>
        <p:nvSpPr>
          <p:cNvPr id="136196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204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=4</a:t>
            </a:r>
          </a:p>
        </p:txBody>
      </p:sp>
      <p:sp>
        <p:nvSpPr>
          <p:cNvPr id="1361962" name="Text Box 42"/>
          <p:cNvSpPr txBox="1">
            <a:spLocks noChangeArrowheads="1"/>
          </p:cNvSpPr>
          <p:nvPr/>
        </p:nvSpPr>
        <p:spPr bwMode="auto">
          <a:xfrm>
            <a:off x="3618345" y="996950"/>
            <a:ext cx="110605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pred</a:t>
            </a:r>
            <a:r>
              <a:rPr lang="en-US" sz="1800" dirty="0">
                <a:latin typeface="Helvetica"/>
                <a:cs typeface="Helvetica"/>
              </a:rPr>
              <a:t>=44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Helvetica"/>
                <a:cs typeface="Helvetica"/>
              </a:rPr>
              <a:t>n.stabilize</a:t>
            </a:r>
            <a:r>
              <a:rPr lang="en-US" sz="2000" dirty="0" smtClean="0">
                <a:latin typeface="Helvetica"/>
                <a:cs typeface="Helvetica"/>
              </a:rPr>
              <a:t>()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x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=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succ.pred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elvetica"/>
                <a:cs typeface="Helvetica"/>
              </a:rPr>
              <a:t>   if (</a:t>
            </a:r>
            <a:r>
              <a:rPr lang="en-US" sz="2000" dirty="0" err="1" smtClean="0">
                <a:latin typeface="Helvetica"/>
                <a:cs typeface="Helvetica"/>
              </a:rPr>
              <a:t>x</a:t>
            </a:r>
            <a:r>
              <a:rPr lang="en-US" sz="2000" dirty="0" smtClean="0">
                <a:latin typeface="Helvetica"/>
                <a:cs typeface="Helvetica"/>
              </a:rPr>
              <a:t>    (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, </a:t>
            </a:r>
            <a:r>
              <a:rPr lang="en-US" sz="2000" dirty="0" err="1" smtClean="0">
                <a:latin typeface="Helvetica"/>
                <a:cs typeface="Helvetica"/>
              </a:rPr>
              <a:t>succ</a:t>
            </a:r>
            <a:r>
              <a:rPr lang="en-US" sz="2000" dirty="0" smtClean="0">
                <a:latin typeface="Helvetica"/>
                <a:cs typeface="Helvetica"/>
              </a:rPr>
              <a:t>))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   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succ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=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x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elvetica"/>
                <a:cs typeface="Helvetica"/>
              </a:rPr>
              <a:t>   </a:t>
            </a:r>
            <a:r>
              <a:rPr lang="en-US" sz="2000" dirty="0" err="1" smtClean="0">
                <a:latin typeface="Helvetica"/>
                <a:cs typeface="Helvetica"/>
              </a:rPr>
              <a:t>succ.notify(n</a:t>
            </a:r>
            <a:r>
              <a:rPr lang="en-US" sz="2000" dirty="0" smtClean="0">
                <a:latin typeface="Helvetica"/>
                <a:cs typeface="Helvetica"/>
              </a:rPr>
              <a:t>);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484812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2286000" y="2757441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Helvetica"/>
                <a:cs typeface="Helvetica"/>
              </a:rPr>
              <a:t>succ</a:t>
            </a:r>
            <a:r>
              <a:rPr lang="en-US" sz="1800" dirty="0" smtClean="0">
                <a:latin typeface="Helvetica"/>
                <a:cs typeface="Helvetica"/>
              </a:rPr>
              <a:t>=58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76200" y="781050"/>
            <a:ext cx="2928668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n=50 </a:t>
            </a:r>
            <a:r>
              <a:rPr lang="en-US" sz="2000" dirty="0">
                <a:latin typeface="Helvetica"/>
                <a:cs typeface="Helvetica"/>
              </a:rPr>
              <a:t>executes stabilize()</a:t>
            </a:r>
          </a:p>
          <a:p>
            <a:pPr lvl="1"/>
            <a:r>
              <a:rPr lang="en-US" sz="1800" kern="0" dirty="0"/>
              <a:t>x</a:t>
            </a:r>
            <a:r>
              <a:rPr lang="en-US" sz="1800" kern="0" dirty="0" smtClean="0"/>
              <a:t> = 44</a:t>
            </a:r>
          </a:p>
          <a:p>
            <a:pPr lvl="1"/>
            <a:r>
              <a:rPr lang="en-US" sz="1800" kern="0" dirty="0" err="1" smtClean="0"/>
              <a:t>succ</a:t>
            </a:r>
            <a:r>
              <a:rPr lang="en-US" sz="1800" kern="0" dirty="0" smtClean="0"/>
              <a:t> = 58</a:t>
            </a:r>
          </a:p>
        </p:txBody>
      </p:sp>
    </p:spTree>
    <p:extLst>
      <p:ext uri="{BB962C8B-B14F-4D97-AF65-F5344CB8AC3E}">
        <p14:creationId xmlns:p14="http://schemas.microsoft.com/office/powerpoint/2010/main" val="8488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9436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b="0" dirty="0" smtClean="0">
              <a:latin typeface="Helvetica"/>
              <a:cs typeface="Helvetica"/>
            </a:endParaRPr>
          </a:p>
        </p:txBody>
      </p:sp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Operation</a:t>
            </a:r>
          </a:p>
        </p:txBody>
      </p:sp>
      <p:sp>
        <p:nvSpPr>
          <p:cNvPr id="136192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2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</a:t>
            </a:r>
          </a:p>
        </p:txBody>
      </p:sp>
      <p:pic>
        <p:nvPicPr>
          <p:cNvPr id="1361925" name="Picture 5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</p:spPr>
      </p:pic>
      <p:pic>
        <p:nvPicPr>
          <p:cNvPr id="1361926" name="Picture 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</p:spPr>
      </p:pic>
      <p:sp>
        <p:nvSpPr>
          <p:cNvPr id="136192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20</a:t>
            </a:r>
          </a:p>
        </p:txBody>
      </p:sp>
      <p:pic>
        <p:nvPicPr>
          <p:cNvPr id="1361928" name="Picture 8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</p:spPr>
      </p:pic>
      <p:sp>
        <p:nvSpPr>
          <p:cNvPr id="136192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32</a:t>
            </a:r>
          </a:p>
        </p:txBody>
      </p:sp>
      <p:sp>
        <p:nvSpPr>
          <p:cNvPr id="136193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35</a:t>
            </a:r>
          </a:p>
        </p:txBody>
      </p:sp>
      <p:pic>
        <p:nvPicPr>
          <p:cNvPr id="1361931" name="Picture 11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</p:spPr>
      </p:pic>
      <p:sp>
        <p:nvSpPr>
          <p:cNvPr id="136193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8</a:t>
            </a:r>
          </a:p>
        </p:txBody>
      </p:sp>
      <p:sp>
        <p:nvSpPr>
          <p:cNvPr id="136193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15</a:t>
            </a:r>
          </a:p>
        </p:txBody>
      </p:sp>
      <p:sp>
        <p:nvSpPr>
          <p:cNvPr id="136193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44</a:t>
            </a:r>
          </a:p>
        </p:txBody>
      </p:sp>
      <p:sp>
        <p:nvSpPr>
          <p:cNvPr id="136193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58</a:t>
            </a:r>
          </a:p>
        </p:txBody>
      </p:sp>
      <p:pic>
        <p:nvPicPr>
          <p:cNvPr id="1361936" name="Picture 1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</p:spPr>
      </p:pic>
      <p:pic>
        <p:nvPicPr>
          <p:cNvPr id="1361937" name="Picture 17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</p:spPr>
      </p:pic>
      <p:sp>
        <p:nvSpPr>
          <p:cNvPr id="136193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3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0" name="Picture 20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</p:spPr>
      </p:pic>
      <p:sp>
        <p:nvSpPr>
          <p:cNvPr id="136194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6" name="Picture 2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</p:spPr>
      </p:pic>
      <p:pic>
        <p:nvPicPr>
          <p:cNvPr id="136194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352800" y="2743200"/>
            <a:ext cx="265113" cy="438150"/>
          </a:xfrm>
          <a:noFill/>
          <a:ln/>
        </p:spPr>
      </p:pic>
      <p:sp>
        <p:nvSpPr>
          <p:cNvPr id="136194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50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007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pred=nil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2773898" y="4037013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succ=58</a:t>
            </a:r>
          </a:p>
        </p:txBody>
      </p:sp>
      <p:sp>
        <p:nvSpPr>
          <p:cNvPr id="1361953" name="Text Box 33"/>
          <p:cNvSpPr txBox="1">
            <a:spLocks noChangeArrowheads="1"/>
          </p:cNvSpPr>
          <p:nvPr/>
        </p:nvSpPr>
        <p:spPr bwMode="auto">
          <a:xfrm>
            <a:off x="2781836" y="426720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pred=35</a:t>
            </a:r>
          </a:p>
        </p:txBody>
      </p:sp>
      <p:sp>
        <p:nvSpPr>
          <p:cNvPr id="136196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204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=4</a:t>
            </a:r>
          </a:p>
        </p:txBody>
      </p:sp>
      <p:sp>
        <p:nvSpPr>
          <p:cNvPr id="1361962" name="Text Box 42"/>
          <p:cNvSpPr txBox="1">
            <a:spLocks noChangeArrowheads="1"/>
          </p:cNvSpPr>
          <p:nvPr/>
        </p:nvSpPr>
        <p:spPr bwMode="auto">
          <a:xfrm>
            <a:off x="3618345" y="996950"/>
            <a:ext cx="110605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pred</a:t>
            </a:r>
            <a:r>
              <a:rPr lang="en-US" sz="1800" dirty="0">
                <a:latin typeface="Helvetica"/>
                <a:cs typeface="Helvetica"/>
              </a:rPr>
              <a:t>=44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Helvetica"/>
                <a:cs typeface="Helvetica"/>
              </a:rPr>
              <a:t>n.stabilize</a:t>
            </a:r>
            <a:r>
              <a:rPr lang="en-US" sz="2000" dirty="0" smtClean="0">
                <a:latin typeface="Helvetica"/>
                <a:cs typeface="Helvetica"/>
              </a:rPr>
              <a:t>()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x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=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succ.pred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elvetica"/>
                <a:cs typeface="Helvetica"/>
              </a:rPr>
              <a:t>   if (</a:t>
            </a:r>
            <a:r>
              <a:rPr lang="en-US" sz="2000" dirty="0" err="1" smtClean="0">
                <a:latin typeface="Helvetica"/>
                <a:cs typeface="Helvetica"/>
              </a:rPr>
              <a:t>x</a:t>
            </a:r>
            <a:r>
              <a:rPr lang="en-US" sz="2000" dirty="0" smtClean="0">
                <a:latin typeface="Helvetica"/>
                <a:cs typeface="Helvetica"/>
              </a:rPr>
              <a:t>    (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, </a:t>
            </a:r>
            <a:r>
              <a:rPr lang="en-US" sz="2000" dirty="0" err="1" smtClean="0">
                <a:latin typeface="Helvetica"/>
                <a:cs typeface="Helvetica"/>
              </a:rPr>
              <a:t>succ</a:t>
            </a:r>
            <a:r>
              <a:rPr lang="en-US" sz="2000" dirty="0" smtClean="0">
                <a:latin typeface="Helvetica"/>
                <a:cs typeface="Helvetica"/>
              </a:rPr>
              <a:t>))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   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succ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=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x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elvetica"/>
                <a:cs typeface="Helvetica"/>
              </a:rPr>
              <a:t>   </a:t>
            </a:r>
            <a:r>
              <a:rPr lang="en-US" sz="2000" dirty="0" err="1" smtClean="0">
                <a:latin typeface="Helvetica"/>
                <a:cs typeface="Helvetica"/>
              </a:rPr>
              <a:t>succ.notify(n</a:t>
            </a:r>
            <a:r>
              <a:rPr lang="en-US" sz="2000" dirty="0" smtClean="0">
                <a:latin typeface="Helvetica"/>
                <a:cs typeface="Helvetica"/>
              </a:rPr>
              <a:t>);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6094412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2286000" y="2757441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Helvetica"/>
                <a:cs typeface="Helvetica"/>
              </a:rPr>
              <a:t>succ</a:t>
            </a:r>
            <a:r>
              <a:rPr lang="en-US" sz="1800" dirty="0" smtClean="0">
                <a:latin typeface="Helvetica"/>
                <a:cs typeface="Helvetica"/>
              </a:rPr>
              <a:t>=58</a:t>
            </a:r>
            <a:endParaRPr lang="en-US" sz="1800" dirty="0">
              <a:latin typeface="Helvetica"/>
              <a:cs typeface="Helvetica"/>
            </a:endParaRPr>
          </a:p>
        </p:txBody>
      </p: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3473494" y="1298422"/>
            <a:ext cx="1250906" cy="1368878"/>
            <a:chOff x="2095" y="1252"/>
            <a:chExt cx="789" cy="864"/>
          </a:xfrm>
        </p:grpSpPr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2116" y="1252"/>
              <a:ext cx="768" cy="864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432" y="192"/>
                </a:cxn>
                <a:cxn ang="0">
                  <a:pos x="144" y="528"/>
                </a:cxn>
                <a:cxn ang="0">
                  <a:pos x="0" y="960"/>
                </a:cxn>
              </a:cxnLst>
              <a:rect l="0" t="0" r="r" b="b"/>
              <a:pathLst>
                <a:path w="768" h="960">
                  <a:moveTo>
                    <a:pt x="768" y="0"/>
                  </a:moveTo>
                  <a:cubicBezTo>
                    <a:pt x="652" y="52"/>
                    <a:pt x="536" y="104"/>
                    <a:pt x="432" y="192"/>
                  </a:cubicBezTo>
                  <a:cubicBezTo>
                    <a:pt x="328" y="280"/>
                    <a:pt x="216" y="400"/>
                    <a:pt x="144" y="528"/>
                  </a:cubicBezTo>
                  <a:cubicBezTo>
                    <a:pt x="72" y="656"/>
                    <a:pt x="36" y="808"/>
                    <a:pt x="0" y="96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 rot="18015715">
              <a:off x="1825" y="1522"/>
              <a:ext cx="77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notify(50)</a:t>
              </a:r>
              <a:endParaRPr lang="en-US" sz="1800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76200" y="781050"/>
            <a:ext cx="2928668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n=50 </a:t>
            </a:r>
            <a:r>
              <a:rPr lang="en-US" sz="2000" dirty="0">
                <a:latin typeface="Helvetica"/>
                <a:cs typeface="Helvetica"/>
              </a:rPr>
              <a:t>executes stabilize()</a:t>
            </a:r>
          </a:p>
          <a:p>
            <a:pPr lvl="1"/>
            <a:r>
              <a:rPr lang="en-US" sz="1800" kern="0" dirty="0"/>
              <a:t>x</a:t>
            </a:r>
            <a:r>
              <a:rPr lang="en-US" sz="1800" kern="0" dirty="0" smtClean="0"/>
              <a:t> = 44</a:t>
            </a:r>
          </a:p>
          <a:p>
            <a:pPr lvl="1"/>
            <a:r>
              <a:rPr lang="en-US" sz="1800" kern="0" dirty="0" err="1" smtClean="0"/>
              <a:t>succ</a:t>
            </a:r>
            <a:r>
              <a:rPr lang="en-US" sz="1800" kern="0" dirty="0" smtClean="0"/>
              <a:t> = 58</a:t>
            </a:r>
          </a:p>
          <a:p>
            <a:r>
              <a:rPr lang="en-US" sz="2000" kern="0" dirty="0" smtClean="0"/>
              <a:t>n=50 sends to </a:t>
            </a:r>
            <a:r>
              <a:rPr lang="en-US" sz="2000" dirty="0">
                <a:latin typeface="Helvetica"/>
                <a:cs typeface="Helvetica"/>
              </a:rPr>
              <a:t>it’s successor (58) notify(50)</a:t>
            </a:r>
          </a:p>
          <a:p>
            <a:pPr marL="0" indent="0">
              <a:buNone/>
            </a:pPr>
            <a:endParaRPr 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859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0292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b="0" dirty="0" smtClean="0">
              <a:latin typeface="Helvetica"/>
              <a:cs typeface="Helvetica"/>
            </a:endParaRPr>
          </a:p>
        </p:txBody>
      </p:sp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Operation</a:t>
            </a:r>
          </a:p>
        </p:txBody>
      </p:sp>
      <p:sp>
        <p:nvSpPr>
          <p:cNvPr id="136192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2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</a:t>
            </a:r>
          </a:p>
        </p:txBody>
      </p:sp>
      <p:pic>
        <p:nvPicPr>
          <p:cNvPr id="1361925" name="Picture 5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</p:spPr>
      </p:pic>
      <p:pic>
        <p:nvPicPr>
          <p:cNvPr id="1361926" name="Picture 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</p:spPr>
      </p:pic>
      <p:sp>
        <p:nvSpPr>
          <p:cNvPr id="136192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20</a:t>
            </a:r>
          </a:p>
        </p:txBody>
      </p:sp>
      <p:pic>
        <p:nvPicPr>
          <p:cNvPr id="1361928" name="Picture 8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</p:spPr>
      </p:pic>
      <p:sp>
        <p:nvSpPr>
          <p:cNvPr id="136192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32</a:t>
            </a:r>
          </a:p>
        </p:txBody>
      </p:sp>
      <p:sp>
        <p:nvSpPr>
          <p:cNvPr id="136193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35</a:t>
            </a:r>
          </a:p>
        </p:txBody>
      </p:sp>
      <p:pic>
        <p:nvPicPr>
          <p:cNvPr id="1361931" name="Picture 11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</p:spPr>
      </p:pic>
      <p:sp>
        <p:nvSpPr>
          <p:cNvPr id="136193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8</a:t>
            </a:r>
          </a:p>
        </p:txBody>
      </p:sp>
      <p:sp>
        <p:nvSpPr>
          <p:cNvPr id="136193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15</a:t>
            </a:r>
          </a:p>
        </p:txBody>
      </p:sp>
      <p:sp>
        <p:nvSpPr>
          <p:cNvPr id="136193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44</a:t>
            </a:r>
          </a:p>
        </p:txBody>
      </p:sp>
      <p:sp>
        <p:nvSpPr>
          <p:cNvPr id="136193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58</a:t>
            </a:r>
          </a:p>
        </p:txBody>
      </p:sp>
      <p:pic>
        <p:nvPicPr>
          <p:cNvPr id="1361936" name="Picture 1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</p:spPr>
      </p:pic>
      <p:pic>
        <p:nvPicPr>
          <p:cNvPr id="1361937" name="Picture 17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</p:spPr>
      </p:pic>
      <p:sp>
        <p:nvSpPr>
          <p:cNvPr id="136193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3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0" name="Picture 20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</p:spPr>
      </p:pic>
      <p:sp>
        <p:nvSpPr>
          <p:cNvPr id="136194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6" name="Picture 2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</p:spPr>
      </p:pic>
      <p:pic>
        <p:nvPicPr>
          <p:cNvPr id="136194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352800" y="2743200"/>
            <a:ext cx="265113" cy="438150"/>
          </a:xfrm>
          <a:noFill/>
          <a:ln/>
        </p:spPr>
      </p:pic>
      <p:sp>
        <p:nvSpPr>
          <p:cNvPr id="136194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50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007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pred=nil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2773898" y="4037013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succ=58</a:t>
            </a:r>
          </a:p>
        </p:txBody>
      </p:sp>
      <p:sp>
        <p:nvSpPr>
          <p:cNvPr id="1361953" name="Text Box 33"/>
          <p:cNvSpPr txBox="1">
            <a:spLocks noChangeArrowheads="1"/>
          </p:cNvSpPr>
          <p:nvPr/>
        </p:nvSpPr>
        <p:spPr bwMode="auto">
          <a:xfrm>
            <a:off x="2781836" y="426720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pred=35</a:t>
            </a:r>
          </a:p>
        </p:txBody>
      </p:sp>
      <p:sp>
        <p:nvSpPr>
          <p:cNvPr id="136196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204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=4</a:t>
            </a:r>
          </a:p>
        </p:txBody>
      </p:sp>
      <p:sp>
        <p:nvSpPr>
          <p:cNvPr id="1361962" name="Text Box 42"/>
          <p:cNvSpPr txBox="1">
            <a:spLocks noChangeArrowheads="1"/>
          </p:cNvSpPr>
          <p:nvPr/>
        </p:nvSpPr>
        <p:spPr bwMode="auto">
          <a:xfrm>
            <a:off x="3618345" y="996950"/>
            <a:ext cx="110605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pred</a:t>
            </a:r>
            <a:r>
              <a:rPr lang="en-US" sz="1800" dirty="0">
                <a:latin typeface="Helvetica"/>
                <a:cs typeface="Helvetica"/>
              </a:rPr>
              <a:t>=44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err="1" smtClean="0">
                <a:latin typeface="Helvetica"/>
                <a:cs typeface="Helvetica"/>
              </a:rPr>
              <a:t>n.notify(n</a:t>
            </a:r>
            <a:r>
              <a:rPr lang="en-US" sz="2000" dirty="0" smtClean="0">
                <a:latin typeface="Helvetica"/>
                <a:cs typeface="Helvetica"/>
              </a:rPr>
              <a:t>’)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   if (</a:t>
            </a:r>
            <a:r>
              <a:rPr lang="en-US" sz="2000" dirty="0" err="1" smtClean="0">
                <a:latin typeface="Helvetica"/>
                <a:cs typeface="Helvetica"/>
              </a:rPr>
              <a:t>pred</a:t>
            </a:r>
            <a:r>
              <a:rPr lang="en-US" sz="2000" dirty="0" smtClean="0">
                <a:latin typeface="Helvetica"/>
                <a:cs typeface="Helvetica"/>
              </a:rPr>
              <a:t> = nil or 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’    (</a:t>
            </a:r>
            <a:r>
              <a:rPr lang="en-US" sz="2000" dirty="0" err="1" smtClean="0">
                <a:latin typeface="Helvetica"/>
                <a:cs typeface="Helvetica"/>
              </a:rPr>
              <a:t>pred</a:t>
            </a:r>
            <a:r>
              <a:rPr lang="en-US" sz="2000" dirty="0" smtClean="0">
                <a:latin typeface="Helvetica"/>
                <a:cs typeface="Helvetica"/>
              </a:rPr>
              <a:t>, 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))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       </a:t>
            </a:r>
            <a:r>
              <a:rPr lang="en-US" sz="2000" dirty="0" err="1" smtClean="0">
                <a:latin typeface="Helvetica"/>
                <a:cs typeface="Helvetica"/>
              </a:rPr>
              <a:t>pred</a:t>
            </a:r>
            <a:r>
              <a:rPr lang="en-US" sz="2000" dirty="0" smtClean="0">
                <a:latin typeface="Helvetica"/>
                <a:cs typeface="Helvetica"/>
              </a:rPr>
              <a:t> = 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’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  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27432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1816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2286000" y="2757441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Helvetica"/>
                <a:cs typeface="Helvetica"/>
              </a:rPr>
              <a:t>succ</a:t>
            </a:r>
            <a:r>
              <a:rPr lang="en-US" sz="1800" dirty="0" smtClean="0">
                <a:latin typeface="Helvetica"/>
                <a:cs typeface="Helvetica"/>
              </a:rPr>
              <a:t>=58</a:t>
            </a:r>
            <a:endParaRPr lang="en-US" sz="1800" dirty="0">
              <a:latin typeface="Helvetica"/>
              <a:cs typeface="Helvetica"/>
            </a:endParaRPr>
          </a:p>
        </p:txBody>
      </p:sp>
      <p:grpSp>
        <p:nvGrpSpPr>
          <p:cNvPr id="42" name="Group 37"/>
          <p:cNvGrpSpPr>
            <a:grpSpLocks/>
          </p:cNvGrpSpPr>
          <p:nvPr/>
        </p:nvGrpSpPr>
        <p:grpSpPr bwMode="auto">
          <a:xfrm>
            <a:off x="3473494" y="1298422"/>
            <a:ext cx="1250906" cy="1368878"/>
            <a:chOff x="2095" y="1252"/>
            <a:chExt cx="789" cy="864"/>
          </a:xfrm>
        </p:grpSpPr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2116" y="1252"/>
              <a:ext cx="768" cy="864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432" y="192"/>
                </a:cxn>
                <a:cxn ang="0">
                  <a:pos x="144" y="528"/>
                </a:cxn>
                <a:cxn ang="0">
                  <a:pos x="0" y="960"/>
                </a:cxn>
              </a:cxnLst>
              <a:rect l="0" t="0" r="r" b="b"/>
              <a:pathLst>
                <a:path w="768" h="960">
                  <a:moveTo>
                    <a:pt x="768" y="0"/>
                  </a:moveTo>
                  <a:cubicBezTo>
                    <a:pt x="652" y="52"/>
                    <a:pt x="536" y="104"/>
                    <a:pt x="432" y="192"/>
                  </a:cubicBezTo>
                  <a:cubicBezTo>
                    <a:pt x="328" y="280"/>
                    <a:pt x="216" y="400"/>
                    <a:pt x="144" y="528"/>
                  </a:cubicBezTo>
                  <a:cubicBezTo>
                    <a:pt x="72" y="656"/>
                    <a:pt x="36" y="808"/>
                    <a:pt x="0" y="96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 rot="18015715">
              <a:off x="1825" y="1522"/>
              <a:ext cx="77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notify(50)</a:t>
              </a:r>
              <a:endParaRPr lang="en-US" sz="1800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76200" y="781050"/>
            <a:ext cx="2928668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n=58 executes</a:t>
            </a:r>
            <a:br>
              <a:rPr lang="en-US" sz="2000" kern="0" dirty="0" smtClean="0"/>
            </a:br>
            <a:r>
              <a:rPr lang="en-US" sz="2000" kern="0" dirty="0" smtClean="0"/>
              <a:t>notify(50)</a:t>
            </a:r>
            <a:endParaRPr lang="en-US" sz="2000" dirty="0">
              <a:latin typeface="Helvetica"/>
              <a:cs typeface="Helvetica"/>
            </a:endParaRPr>
          </a:p>
          <a:p>
            <a:pPr lvl="1"/>
            <a:r>
              <a:rPr lang="en-US" sz="1800" kern="0" dirty="0" err="1"/>
              <a:t>p</a:t>
            </a:r>
            <a:r>
              <a:rPr lang="en-US" sz="1800" kern="0" dirty="0" err="1" smtClean="0"/>
              <a:t>red</a:t>
            </a:r>
            <a:r>
              <a:rPr lang="en-US" sz="1800" kern="0" dirty="0" smtClean="0"/>
              <a:t> = 44</a:t>
            </a:r>
          </a:p>
          <a:p>
            <a:pPr lvl="1"/>
            <a:r>
              <a:rPr lang="en-US" sz="1800" kern="0" dirty="0" smtClean="0"/>
              <a:t>n’ = 50</a:t>
            </a:r>
          </a:p>
        </p:txBody>
      </p:sp>
    </p:spTree>
    <p:extLst>
      <p:ext uri="{BB962C8B-B14F-4D97-AF65-F5344CB8AC3E}">
        <p14:creationId xmlns:p14="http://schemas.microsoft.com/office/powerpoint/2010/main" val="27790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3340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b="0" dirty="0" smtClean="0">
              <a:latin typeface="Helvetica"/>
              <a:cs typeface="Helvetica"/>
            </a:endParaRPr>
          </a:p>
        </p:txBody>
      </p:sp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Operation</a:t>
            </a:r>
          </a:p>
        </p:txBody>
      </p:sp>
      <p:sp>
        <p:nvSpPr>
          <p:cNvPr id="136192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2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</a:t>
            </a:r>
          </a:p>
        </p:txBody>
      </p:sp>
      <p:pic>
        <p:nvPicPr>
          <p:cNvPr id="1361925" name="Picture 5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</p:spPr>
      </p:pic>
      <p:pic>
        <p:nvPicPr>
          <p:cNvPr id="1361926" name="Picture 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</p:spPr>
      </p:pic>
      <p:sp>
        <p:nvSpPr>
          <p:cNvPr id="136192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20</a:t>
            </a:r>
          </a:p>
        </p:txBody>
      </p:sp>
      <p:pic>
        <p:nvPicPr>
          <p:cNvPr id="1361928" name="Picture 8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</p:spPr>
      </p:pic>
      <p:sp>
        <p:nvSpPr>
          <p:cNvPr id="136192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32</a:t>
            </a:r>
          </a:p>
        </p:txBody>
      </p:sp>
      <p:sp>
        <p:nvSpPr>
          <p:cNvPr id="136193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35</a:t>
            </a:r>
          </a:p>
        </p:txBody>
      </p:sp>
      <p:pic>
        <p:nvPicPr>
          <p:cNvPr id="1361931" name="Picture 11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</p:spPr>
      </p:pic>
      <p:sp>
        <p:nvSpPr>
          <p:cNvPr id="136193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8</a:t>
            </a:r>
          </a:p>
        </p:txBody>
      </p:sp>
      <p:sp>
        <p:nvSpPr>
          <p:cNvPr id="136193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15</a:t>
            </a:r>
          </a:p>
        </p:txBody>
      </p:sp>
      <p:sp>
        <p:nvSpPr>
          <p:cNvPr id="136193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44</a:t>
            </a:r>
          </a:p>
        </p:txBody>
      </p:sp>
      <p:sp>
        <p:nvSpPr>
          <p:cNvPr id="136193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58</a:t>
            </a:r>
          </a:p>
        </p:txBody>
      </p:sp>
      <p:pic>
        <p:nvPicPr>
          <p:cNvPr id="1361936" name="Picture 1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</p:spPr>
      </p:pic>
      <p:pic>
        <p:nvPicPr>
          <p:cNvPr id="1361937" name="Picture 17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</p:spPr>
      </p:pic>
      <p:sp>
        <p:nvSpPr>
          <p:cNvPr id="136193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3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0" name="Picture 20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</p:spPr>
      </p:pic>
      <p:sp>
        <p:nvSpPr>
          <p:cNvPr id="136194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6" name="Picture 2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</p:spPr>
      </p:pic>
      <p:pic>
        <p:nvPicPr>
          <p:cNvPr id="136194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352800" y="2743200"/>
            <a:ext cx="265113" cy="438150"/>
          </a:xfrm>
          <a:noFill/>
          <a:ln/>
        </p:spPr>
      </p:pic>
      <p:sp>
        <p:nvSpPr>
          <p:cNvPr id="136194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50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007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pred=nil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2773898" y="4037013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succ=58</a:t>
            </a:r>
          </a:p>
        </p:txBody>
      </p:sp>
      <p:sp>
        <p:nvSpPr>
          <p:cNvPr id="1361953" name="Text Box 33"/>
          <p:cNvSpPr txBox="1">
            <a:spLocks noChangeArrowheads="1"/>
          </p:cNvSpPr>
          <p:nvPr/>
        </p:nvSpPr>
        <p:spPr bwMode="auto">
          <a:xfrm>
            <a:off x="2781836" y="426720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pred=35</a:t>
            </a:r>
          </a:p>
        </p:txBody>
      </p:sp>
      <p:sp>
        <p:nvSpPr>
          <p:cNvPr id="136196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204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=4</a:t>
            </a:r>
          </a:p>
        </p:txBody>
      </p:sp>
      <p:sp>
        <p:nvSpPr>
          <p:cNvPr id="1361962" name="Text Box 42"/>
          <p:cNvSpPr txBox="1">
            <a:spLocks noChangeArrowheads="1"/>
          </p:cNvSpPr>
          <p:nvPr/>
        </p:nvSpPr>
        <p:spPr bwMode="auto">
          <a:xfrm>
            <a:off x="3618345" y="996950"/>
            <a:ext cx="110605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pred</a:t>
            </a:r>
            <a:r>
              <a:rPr lang="en-US" sz="1800" dirty="0">
                <a:latin typeface="Helvetica"/>
                <a:cs typeface="Helvetica"/>
              </a:rPr>
              <a:t>=44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err="1" smtClean="0">
                <a:latin typeface="Helvetica"/>
                <a:cs typeface="Helvetica"/>
              </a:rPr>
              <a:t>n.notify(n</a:t>
            </a:r>
            <a:r>
              <a:rPr lang="en-US" sz="2000" dirty="0" smtClean="0">
                <a:latin typeface="Helvetica"/>
                <a:cs typeface="Helvetica"/>
              </a:rPr>
              <a:t>’)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   if (</a:t>
            </a:r>
            <a:r>
              <a:rPr lang="en-US" sz="2000" dirty="0" err="1" smtClean="0">
                <a:latin typeface="Helvetica"/>
                <a:cs typeface="Helvetica"/>
              </a:rPr>
              <a:t>pred</a:t>
            </a:r>
            <a:r>
              <a:rPr lang="en-US" sz="2000" dirty="0" smtClean="0">
                <a:latin typeface="Helvetica"/>
                <a:cs typeface="Helvetica"/>
              </a:rPr>
              <a:t> = nil or 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’    (</a:t>
            </a:r>
            <a:r>
              <a:rPr lang="en-US" sz="2000" dirty="0" err="1" smtClean="0">
                <a:latin typeface="Helvetica"/>
                <a:cs typeface="Helvetica"/>
              </a:rPr>
              <a:t>pred</a:t>
            </a:r>
            <a:r>
              <a:rPr lang="en-US" sz="2000" dirty="0" smtClean="0">
                <a:latin typeface="Helvetica"/>
                <a:cs typeface="Helvetica"/>
              </a:rPr>
              <a:t>, 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))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       </a:t>
            </a:r>
            <a:r>
              <a:rPr lang="en-US" sz="2000" dirty="0" err="1" smtClean="0">
                <a:latin typeface="Helvetica"/>
                <a:cs typeface="Helvetica"/>
              </a:rPr>
              <a:t>pred</a:t>
            </a:r>
            <a:r>
              <a:rPr lang="en-US" sz="2000" dirty="0" smtClean="0">
                <a:latin typeface="Helvetica"/>
                <a:cs typeface="Helvetica"/>
              </a:rPr>
              <a:t> = 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’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  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27432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484812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2286000" y="2757441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Helvetica"/>
                <a:cs typeface="Helvetica"/>
              </a:rPr>
              <a:t>succ</a:t>
            </a:r>
            <a:r>
              <a:rPr lang="en-US" sz="1800" dirty="0" smtClean="0">
                <a:latin typeface="Helvetica"/>
                <a:cs typeface="Helvetica"/>
              </a:rPr>
              <a:t>=58</a:t>
            </a:r>
            <a:endParaRPr lang="en-US" sz="1800" dirty="0">
              <a:latin typeface="Helvetica"/>
              <a:cs typeface="Helvetica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473494" y="1298422"/>
            <a:ext cx="1250906" cy="1368878"/>
            <a:chOff x="2095" y="1252"/>
            <a:chExt cx="789" cy="864"/>
          </a:xfrm>
        </p:grpSpPr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2116" y="1252"/>
              <a:ext cx="768" cy="864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432" y="192"/>
                </a:cxn>
                <a:cxn ang="0">
                  <a:pos x="144" y="528"/>
                </a:cxn>
                <a:cxn ang="0">
                  <a:pos x="0" y="960"/>
                </a:cxn>
              </a:cxnLst>
              <a:rect l="0" t="0" r="r" b="b"/>
              <a:pathLst>
                <a:path w="768" h="960">
                  <a:moveTo>
                    <a:pt x="768" y="0"/>
                  </a:moveTo>
                  <a:cubicBezTo>
                    <a:pt x="652" y="52"/>
                    <a:pt x="536" y="104"/>
                    <a:pt x="432" y="192"/>
                  </a:cubicBezTo>
                  <a:cubicBezTo>
                    <a:pt x="328" y="280"/>
                    <a:pt x="216" y="400"/>
                    <a:pt x="144" y="528"/>
                  </a:cubicBezTo>
                  <a:cubicBezTo>
                    <a:pt x="72" y="656"/>
                    <a:pt x="36" y="808"/>
                    <a:pt x="0" y="96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 rot="18015715">
              <a:off x="1825" y="1522"/>
              <a:ext cx="77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notify(50)</a:t>
              </a:r>
              <a:endParaRPr lang="en-US" sz="1800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3620036" y="1004841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Helvetica"/>
                <a:cs typeface="Helvetica"/>
              </a:rPr>
              <a:t>pred</a:t>
            </a:r>
            <a:r>
              <a:rPr lang="en-US" sz="1800" dirty="0" smtClean="0">
                <a:solidFill>
                  <a:srgbClr val="FF0000"/>
                </a:solidFill>
                <a:latin typeface="Helvetica"/>
                <a:cs typeface="Helvetica"/>
              </a:rPr>
              <a:t>=50</a:t>
            </a:r>
            <a:endParaRPr lang="en-US" sz="18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76200" y="781050"/>
            <a:ext cx="2928668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n=58 executes</a:t>
            </a:r>
            <a:br>
              <a:rPr lang="en-US" sz="2000" kern="0" dirty="0" smtClean="0"/>
            </a:br>
            <a:r>
              <a:rPr lang="en-US" sz="2000" kern="0" dirty="0" smtClean="0"/>
              <a:t>notify(50)</a:t>
            </a:r>
            <a:endParaRPr lang="en-US" sz="2000" dirty="0">
              <a:latin typeface="Helvetica"/>
              <a:cs typeface="Helvetica"/>
            </a:endParaRPr>
          </a:p>
          <a:p>
            <a:pPr lvl="1"/>
            <a:r>
              <a:rPr lang="en-US" sz="1800" kern="0" dirty="0" err="1"/>
              <a:t>p</a:t>
            </a:r>
            <a:r>
              <a:rPr lang="en-US" sz="1800" kern="0" dirty="0" err="1" smtClean="0"/>
              <a:t>red</a:t>
            </a:r>
            <a:r>
              <a:rPr lang="en-US" sz="1800" kern="0" dirty="0" smtClean="0"/>
              <a:t> = 44</a:t>
            </a:r>
          </a:p>
          <a:p>
            <a:pPr lvl="1"/>
            <a:r>
              <a:rPr lang="en-US" sz="1800" kern="0" dirty="0" smtClean="0"/>
              <a:t>n’ = 50</a:t>
            </a:r>
          </a:p>
          <a:p>
            <a:r>
              <a:rPr lang="en-US" sz="2000" dirty="0">
                <a:latin typeface="Helvetica"/>
                <a:cs typeface="Helvetica"/>
              </a:rPr>
              <a:t>set </a:t>
            </a:r>
            <a:r>
              <a:rPr lang="en-US" sz="2000" dirty="0" err="1">
                <a:latin typeface="Helvetica"/>
                <a:cs typeface="Helvetica"/>
              </a:rPr>
              <a:t>pred</a:t>
            </a:r>
            <a:r>
              <a:rPr lang="en-US" sz="2000" dirty="0">
                <a:latin typeface="Helvetica"/>
                <a:cs typeface="Helvetica"/>
              </a:rPr>
              <a:t> = 50</a:t>
            </a:r>
          </a:p>
          <a:p>
            <a:pPr marL="0" indent="0">
              <a:buNone/>
            </a:pPr>
            <a:endParaRPr 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2995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2" grpId="0"/>
      <p:bldP spid="5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0292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b="0" dirty="0" smtClean="0">
              <a:latin typeface="Helvetica"/>
              <a:cs typeface="Helvetica"/>
            </a:endParaRPr>
          </a:p>
        </p:txBody>
      </p:sp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Operation</a:t>
            </a:r>
          </a:p>
        </p:txBody>
      </p:sp>
      <p:sp>
        <p:nvSpPr>
          <p:cNvPr id="136192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2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</a:t>
            </a:r>
          </a:p>
        </p:txBody>
      </p:sp>
      <p:pic>
        <p:nvPicPr>
          <p:cNvPr id="1361925" name="Picture 5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</p:spPr>
      </p:pic>
      <p:pic>
        <p:nvPicPr>
          <p:cNvPr id="1361926" name="Picture 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</p:spPr>
      </p:pic>
      <p:sp>
        <p:nvSpPr>
          <p:cNvPr id="136192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20</a:t>
            </a:r>
          </a:p>
        </p:txBody>
      </p:sp>
      <p:pic>
        <p:nvPicPr>
          <p:cNvPr id="1361928" name="Picture 8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</p:spPr>
      </p:pic>
      <p:sp>
        <p:nvSpPr>
          <p:cNvPr id="136192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32</a:t>
            </a:r>
          </a:p>
        </p:txBody>
      </p:sp>
      <p:sp>
        <p:nvSpPr>
          <p:cNvPr id="136193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35</a:t>
            </a:r>
          </a:p>
        </p:txBody>
      </p:sp>
      <p:pic>
        <p:nvPicPr>
          <p:cNvPr id="1361931" name="Picture 11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</p:spPr>
      </p:pic>
      <p:sp>
        <p:nvSpPr>
          <p:cNvPr id="136193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8</a:t>
            </a:r>
          </a:p>
        </p:txBody>
      </p:sp>
      <p:sp>
        <p:nvSpPr>
          <p:cNvPr id="136193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15</a:t>
            </a:r>
          </a:p>
        </p:txBody>
      </p:sp>
      <p:sp>
        <p:nvSpPr>
          <p:cNvPr id="136193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44</a:t>
            </a:r>
          </a:p>
        </p:txBody>
      </p:sp>
      <p:sp>
        <p:nvSpPr>
          <p:cNvPr id="136193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58</a:t>
            </a:r>
          </a:p>
        </p:txBody>
      </p:sp>
      <p:pic>
        <p:nvPicPr>
          <p:cNvPr id="1361936" name="Picture 1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</p:spPr>
      </p:pic>
      <p:pic>
        <p:nvPicPr>
          <p:cNvPr id="1361937" name="Picture 17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</p:spPr>
      </p:pic>
      <p:sp>
        <p:nvSpPr>
          <p:cNvPr id="136193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3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0" name="Picture 20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</p:spPr>
      </p:pic>
      <p:sp>
        <p:nvSpPr>
          <p:cNvPr id="136194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6" name="Picture 2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</p:spPr>
      </p:pic>
      <p:pic>
        <p:nvPicPr>
          <p:cNvPr id="136194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352800" y="2743200"/>
            <a:ext cx="265113" cy="438150"/>
          </a:xfrm>
          <a:noFill/>
          <a:ln/>
        </p:spPr>
      </p:pic>
      <p:sp>
        <p:nvSpPr>
          <p:cNvPr id="136194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Helvetica"/>
                <a:cs typeface="Helvetica"/>
              </a:rPr>
              <a:t>50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007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pred=nil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2773898" y="4037013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succ=58</a:t>
            </a:r>
          </a:p>
        </p:txBody>
      </p:sp>
      <p:sp>
        <p:nvSpPr>
          <p:cNvPr id="1361953" name="Text Box 33"/>
          <p:cNvSpPr txBox="1">
            <a:spLocks noChangeArrowheads="1"/>
          </p:cNvSpPr>
          <p:nvPr/>
        </p:nvSpPr>
        <p:spPr bwMode="auto">
          <a:xfrm>
            <a:off x="2781836" y="426720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pred=35</a:t>
            </a:r>
          </a:p>
        </p:txBody>
      </p:sp>
      <p:sp>
        <p:nvSpPr>
          <p:cNvPr id="136196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204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=4</a:t>
            </a:r>
          </a:p>
        </p:txBody>
      </p:sp>
      <p:sp>
        <p:nvSpPr>
          <p:cNvPr id="1361962" name="Text Box 42"/>
          <p:cNvSpPr txBox="1">
            <a:spLocks noChangeArrowheads="1"/>
          </p:cNvSpPr>
          <p:nvPr/>
        </p:nvSpPr>
        <p:spPr bwMode="auto">
          <a:xfrm>
            <a:off x="3618345" y="99695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Helvetica"/>
                <a:cs typeface="Helvetica"/>
              </a:rPr>
              <a:t>pred</a:t>
            </a:r>
            <a:r>
              <a:rPr lang="en-US" sz="1800" dirty="0" smtClean="0">
                <a:latin typeface="Helvetica"/>
                <a:cs typeface="Helvetica"/>
              </a:rPr>
              <a:t>=50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Helvetica"/>
                <a:cs typeface="Helvetica"/>
              </a:rPr>
              <a:t>n.stabilize</a:t>
            </a:r>
            <a:r>
              <a:rPr lang="en-US" sz="2000" dirty="0" smtClean="0">
                <a:latin typeface="Helvetica"/>
                <a:cs typeface="Helvetica"/>
              </a:rPr>
              <a:t>()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x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=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succ.pred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elvetica"/>
                <a:cs typeface="Helvetica"/>
              </a:rPr>
              <a:t>   if (</a:t>
            </a:r>
            <a:r>
              <a:rPr lang="en-US" sz="2000" dirty="0" err="1" smtClean="0">
                <a:latin typeface="Helvetica"/>
                <a:cs typeface="Helvetica"/>
              </a:rPr>
              <a:t>x</a:t>
            </a:r>
            <a:r>
              <a:rPr lang="en-US" sz="2000" dirty="0" smtClean="0">
                <a:latin typeface="Helvetica"/>
                <a:cs typeface="Helvetica"/>
              </a:rPr>
              <a:t>    (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, </a:t>
            </a:r>
            <a:r>
              <a:rPr lang="en-US" sz="2000" dirty="0" err="1" smtClean="0">
                <a:latin typeface="Helvetica"/>
                <a:cs typeface="Helvetica"/>
              </a:rPr>
              <a:t>succ</a:t>
            </a:r>
            <a:r>
              <a:rPr lang="en-US" sz="2000" dirty="0" smtClean="0">
                <a:latin typeface="Helvetica"/>
                <a:cs typeface="Helvetica"/>
              </a:rPr>
              <a:t>))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   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succ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=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x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elvetica"/>
                <a:cs typeface="Helvetica"/>
              </a:rPr>
              <a:t>   </a:t>
            </a:r>
            <a:r>
              <a:rPr lang="en-US" sz="2000" dirty="0" err="1" smtClean="0">
                <a:latin typeface="Helvetica"/>
                <a:cs typeface="Helvetica"/>
              </a:rPr>
              <a:t>succ.notify(n</a:t>
            </a:r>
            <a:r>
              <a:rPr lang="en-US" sz="2000" dirty="0" smtClean="0">
                <a:latin typeface="Helvetica"/>
                <a:cs typeface="Helvetica"/>
              </a:rPr>
              <a:t>);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1816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2286000" y="2757441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Helvetica"/>
                <a:cs typeface="Helvetica"/>
              </a:rPr>
              <a:t>succ</a:t>
            </a:r>
            <a:r>
              <a:rPr lang="en-US" sz="1800" dirty="0" smtClean="0">
                <a:latin typeface="Helvetica"/>
                <a:cs typeface="Helvetica"/>
              </a:rPr>
              <a:t>=58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3787422" y="1447800"/>
            <a:ext cx="936978" cy="2573867"/>
          </a:xfrm>
          <a:custGeom>
            <a:avLst/>
            <a:gdLst>
              <a:gd name="connsiteX0" fmla="*/ 242711 w 936978"/>
              <a:gd name="connsiteY0" fmla="*/ 2573867 h 2573867"/>
              <a:gd name="connsiteX1" fmla="*/ 22578 w 936978"/>
              <a:gd name="connsiteY1" fmla="*/ 1473200 h 2573867"/>
              <a:gd name="connsiteX2" fmla="*/ 378178 w 936978"/>
              <a:gd name="connsiteY2" fmla="*/ 524934 h 2573867"/>
              <a:gd name="connsiteX3" fmla="*/ 936978 w 936978"/>
              <a:gd name="connsiteY3" fmla="*/ 0 h 25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78" h="2573867">
                <a:moveTo>
                  <a:pt x="242711" y="2573867"/>
                </a:moveTo>
                <a:cubicBezTo>
                  <a:pt x="121355" y="2194278"/>
                  <a:pt x="0" y="1814689"/>
                  <a:pt x="22578" y="1473200"/>
                </a:cubicBezTo>
                <a:cubicBezTo>
                  <a:pt x="45156" y="1131711"/>
                  <a:pt x="225778" y="770467"/>
                  <a:pt x="378178" y="524934"/>
                </a:cubicBezTo>
                <a:cubicBezTo>
                  <a:pt x="530578" y="279401"/>
                  <a:pt x="936978" y="0"/>
                  <a:pt x="936978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00400" y="1447800"/>
            <a:ext cx="1394178" cy="2573867"/>
            <a:chOff x="3200400" y="1447800"/>
            <a:chExt cx="1394178" cy="2573867"/>
          </a:xfrm>
        </p:grpSpPr>
        <p:sp>
          <p:nvSpPr>
            <p:cNvPr id="54" name="Freeform 53"/>
            <p:cNvSpPr/>
            <p:nvPr/>
          </p:nvSpPr>
          <p:spPr bwMode="auto">
            <a:xfrm>
              <a:off x="3657600" y="1447800"/>
              <a:ext cx="936978" cy="2573867"/>
            </a:xfrm>
            <a:custGeom>
              <a:avLst/>
              <a:gdLst>
                <a:gd name="connsiteX0" fmla="*/ 242711 w 936978"/>
                <a:gd name="connsiteY0" fmla="*/ 2573867 h 2573867"/>
                <a:gd name="connsiteX1" fmla="*/ 22578 w 936978"/>
                <a:gd name="connsiteY1" fmla="*/ 1473200 h 2573867"/>
                <a:gd name="connsiteX2" fmla="*/ 378178 w 936978"/>
                <a:gd name="connsiteY2" fmla="*/ 524934 h 2573867"/>
                <a:gd name="connsiteX3" fmla="*/ 936978 w 936978"/>
                <a:gd name="connsiteY3" fmla="*/ 0 h 257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6978" h="2573867">
                  <a:moveTo>
                    <a:pt x="242711" y="2573867"/>
                  </a:moveTo>
                  <a:cubicBezTo>
                    <a:pt x="121355" y="2194278"/>
                    <a:pt x="0" y="1814689"/>
                    <a:pt x="22578" y="1473200"/>
                  </a:cubicBezTo>
                  <a:cubicBezTo>
                    <a:pt x="45156" y="1131711"/>
                    <a:pt x="225778" y="770467"/>
                    <a:pt x="378178" y="524934"/>
                  </a:cubicBezTo>
                  <a:cubicBezTo>
                    <a:pt x="530578" y="279401"/>
                    <a:pt x="936978" y="0"/>
                    <a:pt x="936978" y="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3200400" y="1981200"/>
              <a:ext cx="702662" cy="3667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  <a:latin typeface="Helvetica"/>
                  <a:cs typeface="Helvetica"/>
                </a:rPr>
                <a:t>x</a:t>
              </a:r>
              <a:r>
                <a:rPr lang="en-US" sz="180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=50</a:t>
              </a:r>
              <a:endParaRPr lang="en-US" sz="1800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76200" y="781050"/>
            <a:ext cx="2928668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n=44 executes stabilize()</a:t>
            </a:r>
          </a:p>
          <a:p>
            <a:r>
              <a:rPr lang="en-US" sz="2000" kern="0" dirty="0"/>
              <a:t>n</a:t>
            </a:r>
            <a:r>
              <a:rPr lang="en-US" sz="2000" kern="0" dirty="0" smtClean="0"/>
              <a:t>’s successor (58) returns x=50</a:t>
            </a:r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11580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8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3340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b="0" dirty="0" smtClean="0">
              <a:latin typeface="Helvetica"/>
              <a:cs typeface="Helvetica"/>
            </a:endParaRPr>
          </a:p>
        </p:txBody>
      </p:sp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Operation</a:t>
            </a:r>
          </a:p>
        </p:txBody>
      </p:sp>
      <p:sp>
        <p:nvSpPr>
          <p:cNvPr id="136192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2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</a:t>
            </a:r>
          </a:p>
        </p:txBody>
      </p:sp>
      <p:pic>
        <p:nvPicPr>
          <p:cNvPr id="1361925" name="Picture 5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</p:spPr>
      </p:pic>
      <p:pic>
        <p:nvPicPr>
          <p:cNvPr id="1361926" name="Picture 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</p:spPr>
      </p:pic>
      <p:sp>
        <p:nvSpPr>
          <p:cNvPr id="136192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20</a:t>
            </a:r>
          </a:p>
        </p:txBody>
      </p:sp>
      <p:pic>
        <p:nvPicPr>
          <p:cNvPr id="1361928" name="Picture 8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</p:spPr>
      </p:pic>
      <p:sp>
        <p:nvSpPr>
          <p:cNvPr id="136192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32</a:t>
            </a:r>
          </a:p>
        </p:txBody>
      </p:sp>
      <p:sp>
        <p:nvSpPr>
          <p:cNvPr id="136193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35</a:t>
            </a:r>
          </a:p>
        </p:txBody>
      </p:sp>
      <p:pic>
        <p:nvPicPr>
          <p:cNvPr id="1361931" name="Picture 11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</p:spPr>
      </p:pic>
      <p:sp>
        <p:nvSpPr>
          <p:cNvPr id="136193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8</a:t>
            </a:r>
          </a:p>
        </p:txBody>
      </p:sp>
      <p:sp>
        <p:nvSpPr>
          <p:cNvPr id="136193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15</a:t>
            </a:r>
          </a:p>
        </p:txBody>
      </p:sp>
      <p:sp>
        <p:nvSpPr>
          <p:cNvPr id="136193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44</a:t>
            </a:r>
          </a:p>
        </p:txBody>
      </p:sp>
      <p:sp>
        <p:nvSpPr>
          <p:cNvPr id="136193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58</a:t>
            </a:r>
          </a:p>
        </p:txBody>
      </p:sp>
      <p:pic>
        <p:nvPicPr>
          <p:cNvPr id="1361936" name="Picture 1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</p:spPr>
      </p:pic>
      <p:pic>
        <p:nvPicPr>
          <p:cNvPr id="1361937" name="Picture 17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</p:spPr>
      </p:pic>
      <p:sp>
        <p:nvSpPr>
          <p:cNvPr id="136193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3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0" name="Picture 20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</p:spPr>
      </p:pic>
      <p:sp>
        <p:nvSpPr>
          <p:cNvPr id="136194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6" name="Picture 2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</p:spPr>
      </p:pic>
      <p:pic>
        <p:nvPicPr>
          <p:cNvPr id="136194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352800" y="2743200"/>
            <a:ext cx="265113" cy="438150"/>
          </a:xfrm>
          <a:noFill/>
          <a:ln/>
        </p:spPr>
      </p:pic>
      <p:sp>
        <p:nvSpPr>
          <p:cNvPr id="136194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50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007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pred=nil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2773898" y="4037013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succ=58</a:t>
            </a:r>
          </a:p>
        </p:txBody>
      </p:sp>
      <p:sp>
        <p:nvSpPr>
          <p:cNvPr id="1361953" name="Text Box 33"/>
          <p:cNvSpPr txBox="1">
            <a:spLocks noChangeArrowheads="1"/>
          </p:cNvSpPr>
          <p:nvPr/>
        </p:nvSpPr>
        <p:spPr bwMode="auto">
          <a:xfrm>
            <a:off x="2781836" y="426720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pred=35</a:t>
            </a:r>
          </a:p>
        </p:txBody>
      </p:sp>
      <p:sp>
        <p:nvSpPr>
          <p:cNvPr id="136196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204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=4</a:t>
            </a:r>
          </a:p>
        </p:txBody>
      </p:sp>
      <p:sp>
        <p:nvSpPr>
          <p:cNvPr id="1361962" name="Text Box 42"/>
          <p:cNvSpPr txBox="1">
            <a:spLocks noChangeArrowheads="1"/>
          </p:cNvSpPr>
          <p:nvPr/>
        </p:nvSpPr>
        <p:spPr bwMode="auto">
          <a:xfrm>
            <a:off x="3618345" y="99695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Helvetica"/>
                <a:cs typeface="Helvetica"/>
              </a:rPr>
              <a:t>pred</a:t>
            </a:r>
            <a:r>
              <a:rPr lang="en-US" sz="1800" dirty="0" smtClean="0">
                <a:latin typeface="Helvetica"/>
                <a:cs typeface="Helvetica"/>
              </a:rPr>
              <a:t>=50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Helvetica"/>
                <a:cs typeface="Helvetica"/>
              </a:rPr>
              <a:t>n.stabilize</a:t>
            </a:r>
            <a:r>
              <a:rPr lang="en-US" sz="2000" dirty="0" smtClean="0">
                <a:latin typeface="Helvetica"/>
                <a:cs typeface="Helvetica"/>
              </a:rPr>
              <a:t>()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x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=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succ.pred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elvetica"/>
                <a:cs typeface="Helvetica"/>
              </a:rPr>
              <a:t>   if (</a:t>
            </a:r>
            <a:r>
              <a:rPr lang="en-US" sz="2000" dirty="0" err="1" smtClean="0">
                <a:latin typeface="Helvetica"/>
                <a:cs typeface="Helvetica"/>
              </a:rPr>
              <a:t>x</a:t>
            </a:r>
            <a:r>
              <a:rPr lang="en-US" sz="2000" dirty="0" smtClean="0">
                <a:latin typeface="Helvetica"/>
                <a:cs typeface="Helvetica"/>
              </a:rPr>
              <a:t>    (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, </a:t>
            </a:r>
            <a:r>
              <a:rPr lang="en-US" sz="2000" dirty="0" err="1" smtClean="0">
                <a:latin typeface="Helvetica"/>
                <a:cs typeface="Helvetica"/>
              </a:rPr>
              <a:t>succ</a:t>
            </a:r>
            <a:r>
              <a:rPr lang="en-US" sz="2000" dirty="0" smtClean="0">
                <a:latin typeface="Helvetica"/>
                <a:cs typeface="Helvetica"/>
              </a:rPr>
              <a:t>))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   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succ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=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x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elvetica"/>
                <a:cs typeface="Helvetica"/>
              </a:rPr>
              <a:t>   </a:t>
            </a:r>
            <a:r>
              <a:rPr lang="en-US" sz="2000" dirty="0" err="1" smtClean="0">
                <a:latin typeface="Helvetica"/>
                <a:cs typeface="Helvetica"/>
              </a:rPr>
              <a:t>succ.notify(n</a:t>
            </a:r>
            <a:r>
              <a:rPr lang="en-US" sz="2000" dirty="0" smtClean="0">
                <a:latin typeface="Helvetica"/>
                <a:cs typeface="Helvetica"/>
              </a:rPr>
              <a:t>);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484812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2286000" y="2757441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Helvetica"/>
                <a:cs typeface="Helvetica"/>
              </a:rPr>
              <a:t>succ</a:t>
            </a:r>
            <a:r>
              <a:rPr lang="en-US" sz="1800" dirty="0" smtClean="0">
                <a:latin typeface="Helvetica"/>
                <a:cs typeface="Helvetica"/>
              </a:rPr>
              <a:t>=58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76200" y="781050"/>
            <a:ext cx="2928668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n=44 executes stabilize()</a:t>
            </a:r>
          </a:p>
          <a:p>
            <a:pPr lvl="1"/>
            <a:r>
              <a:rPr lang="en-US" sz="1800" kern="0" dirty="0"/>
              <a:t>x</a:t>
            </a:r>
            <a:r>
              <a:rPr lang="en-US" sz="1800" kern="0" dirty="0" smtClean="0"/>
              <a:t>=50</a:t>
            </a:r>
          </a:p>
          <a:p>
            <a:pPr lvl="1"/>
            <a:r>
              <a:rPr lang="en-US" sz="1800" kern="0" dirty="0" err="1" smtClean="0"/>
              <a:t>succ</a:t>
            </a:r>
            <a:r>
              <a:rPr lang="en-US" sz="1800" kern="0" dirty="0" smtClean="0"/>
              <a:t>=58</a:t>
            </a:r>
          </a:p>
        </p:txBody>
      </p:sp>
    </p:spTree>
    <p:extLst>
      <p:ext uri="{BB962C8B-B14F-4D97-AF65-F5344CB8AC3E}">
        <p14:creationId xmlns:p14="http://schemas.microsoft.com/office/powerpoint/2010/main" val="17404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6388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b="0" dirty="0" smtClean="0">
              <a:latin typeface="Helvetica"/>
              <a:cs typeface="Helvetica"/>
            </a:endParaRPr>
          </a:p>
        </p:txBody>
      </p:sp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Operation</a:t>
            </a:r>
          </a:p>
        </p:txBody>
      </p:sp>
      <p:sp>
        <p:nvSpPr>
          <p:cNvPr id="136192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2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</a:t>
            </a:r>
          </a:p>
        </p:txBody>
      </p:sp>
      <p:pic>
        <p:nvPicPr>
          <p:cNvPr id="1361925" name="Picture 5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</p:spPr>
      </p:pic>
      <p:pic>
        <p:nvPicPr>
          <p:cNvPr id="1361926" name="Picture 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</p:spPr>
      </p:pic>
      <p:sp>
        <p:nvSpPr>
          <p:cNvPr id="136192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20</a:t>
            </a:r>
          </a:p>
        </p:txBody>
      </p:sp>
      <p:pic>
        <p:nvPicPr>
          <p:cNvPr id="1361928" name="Picture 8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</p:spPr>
      </p:pic>
      <p:sp>
        <p:nvSpPr>
          <p:cNvPr id="136192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32</a:t>
            </a:r>
          </a:p>
        </p:txBody>
      </p:sp>
      <p:sp>
        <p:nvSpPr>
          <p:cNvPr id="136193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35</a:t>
            </a:r>
          </a:p>
        </p:txBody>
      </p:sp>
      <p:pic>
        <p:nvPicPr>
          <p:cNvPr id="1361931" name="Picture 11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</p:spPr>
      </p:pic>
      <p:sp>
        <p:nvSpPr>
          <p:cNvPr id="136193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8</a:t>
            </a:r>
          </a:p>
        </p:txBody>
      </p:sp>
      <p:sp>
        <p:nvSpPr>
          <p:cNvPr id="136193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15</a:t>
            </a:r>
          </a:p>
        </p:txBody>
      </p:sp>
      <p:sp>
        <p:nvSpPr>
          <p:cNvPr id="136193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44</a:t>
            </a:r>
          </a:p>
        </p:txBody>
      </p:sp>
      <p:sp>
        <p:nvSpPr>
          <p:cNvPr id="136193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58</a:t>
            </a:r>
          </a:p>
        </p:txBody>
      </p:sp>
      <p:pic>
        <p:nvPicPr>
          <p:cNvPr id="1361936" name="Picture 1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</p:spPr>
      </p:pic>
      <p:pic>
        <p:nvPicPr>
          <p:cNvPr id="1361937" name="Picture 17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</p:spPr>
      </p:pic>
      <p:sp>
        <p:nvSpPr>
          <p:cNvPr id="136193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3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0" name="Picture 20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</p:spPr>
      </p:pic>
      <p:sp>
        <p:nvSpPr>
          <p:cNvPr id="136194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6" name="Picture 2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</p:spPr>
      </p:pic>
      <p:pic>
        <p:nvPicPr>
          <p:cNvPr id="136194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352800" y="2743200"/>
            <a:ext cx="265113" cy="438150"/>
          </a:xfrm>
          <a:noFill/>
          <a:ln/>
        </p:spPr>
      </p:pic>
      <p:sp>
        <p:nvSpPr>
          <p:cNvPr id="136194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50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007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pred=nil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2773898" y="4037013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=58</a:t>
            </a:r>
          </a:p>
        </p:txBody>
      </p:sp>
      <p:sp>
        <p:nvSpPr>
          <p:cNvPr id="1361953" name="Text Box 33"/>
          <p:cNvSpPr txBox="1">
            <a:spLocks noChangeArrowheads="1"/>
          </p:cNvSpPr>
          <p:nvPr/>
        </p:nvSpPr>
        <p:spPr bwMode="auto">
          <a:xfrm>
            <a:off x="2781836" y="426720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pred=35</a:t>
            </a:r>
          </a:p>
        </p:txBody>
      </p:sp>
      <p:sp>
        <p:nvSpPr>
          <p:cNvPr id="136196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204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=4</a:t>
            </a:r>
          </a:p>
        </p:txBody>
      </p:sp>
      <p:sp>
        <p:nvSpPr>
          <p:cNvPr id="1361962" name="Text Box 42"/>
          <p:cNvSpPr txBox="1">
            <a:spLocks noChangeArrowheads="1"/>
          </p:cNvSpPr>
          <p:nvPr/>
        </p:nvSpPr>
        <p:spPr bwMode="auto">
          <a:xfrm>
            <a:off x="3618345" y="99695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Helvetica"/>
                <a:cs typeface="Helvetica"/>
              </a:rPr>
              <a:t>pred</a:t>
            </a:r>
            <a:r>
              <a:rPr lang="en-US" sz="1800" dirty="0" smtClean="0">
                <a:latin typeface="Helvetica"/>
                <a:cs typeface="Helvetica"/>
              </a:rPr>
              <a:t>=50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Helvetica"/>
                <a:cs typeface="Helvetica"/>
              </a:rPr>
              <a:t>n.stabilize</a:t>
            </a:r>
            <a:r>
              <a:rPr lang="en-US" sz="2000" dirty="0" smtClean="0">
                <a:latin typeface="Helvetica"/>
                <a:cs typeface="Helvetica"/>
              </a:rPr>
              <a:t>()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x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=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succ.pred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elvetica"/>
                <a:cs typeface="Helvetica"/>
              </a:rPr>
              <a:t>   if (</a:t>
            </a:r>
            <a:r>
              <a:rPr lang="en-US" sz="2000" dirty="0" err="1" smtClean="0">
                <a:latin typeface="Helvetica"/>
                <a:cs typeface="Helvetica"/>
              </a:rPr>
              <a:t>x</a:t>
            </a:r>
            <a:r>
              <a:rPr lang="en-US" sz="2000" dirty="0" smtClean="0">
                <a:latin typeface="Helvetica"/>
                <a:cs typeface="Helvetica"/>
              </a:rPr>
              <a:t>    (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, </a:t>
            </a:r>
            <a:r>
              <a:rPr lang="en-US" sz="2000" dirty="0" err="1" smtClean="0">
                <a:latin typeface="Helvetica"/>
                <a:cs typeface="Helvetica"/>
              </a:rPr>
              <a:t>succ</a:t>
            </a:r>
            <a:r>
              <a:rPr lang="en-US" sz="2000" dirty="0" smtClean="0">
                <a:latin typeface="Helvetica"/>
                <a:cs typeface="Helvetica"/>
              </a:rPr>
              <a:t>))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   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succ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=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x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elvetica"/>
                <a:cs typeface="Helvetica"/>
              </a:rPr>
              <a:t>   </a:t>
            </a:r>
            <a:r>
              <a:rPr lang="en-US" sz="2000" dirty="0" err="1" smtClean="0">
                <a:latin typeface="Helvetica"/>
                <a:cs typeface="Helvetica"/>
              </a:rPr>
              <a:t>succ.notify(n</a:t>
            </a:r>
            <a:r>
              <a:rPr lang="en-US" sz="2000" dirty="0" smtClean="0">
                <a:latin typeface="Helvetica"/>
                <a:cs typeface="Helvetica"/>
              </a:rPr>
              <a:t>);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789612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2286000" y="2757441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Helvetica"/>
                <a:cs typeface="Helvetica"/>
              </a:rPr>
              <a:t>succ</a:t>
            </a:r>
            <a:r>
              <a:rPr lang="en-US" sz="1800" dirty="0" smtClean="0">
                <a:latin typeface="Helvetica"/>
                <a:cs typeface="Helvetica"/>
              </a:rPr>
              <a:t>=58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2811253" y="4052841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Helvetica"/>
                <a:cs typeface="Helvetica"/>
              </a:rPr>
              <a:t>succ</a:t>
            </a:r>
            <a:r>
              <a:rPr lang="en-US" sz="1800" dirty="0">
                <a:solidFill>
                  <a:srgbClr val="FF0000"/>
                </a:solidFill>
                <a:latin typeface="Helvetica"/>
                <a:cs typeface="Helvetica"/>
              </a:rPr>
              <a:t>=</a:t>
            </a:r>
            <a:r>
              <a:rPr lang="en-US" sz="1800" dirty="0" smtClean="0">
                <a:solidFill>
                  <a:srgbClr val="FF0000"/>
                </a:solidFill>
                <a:latin typeface="Helvetica"/>
                <a:cs typeface="Helvetica"/>
              </a:rPr>
              <a:t>50</a:t>
            </a:r>
            <a:endParaRPr lang="en-US" sz="18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76200" y="781050"/>
            <a:ext cx="2928668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n=44 executes stabilize()</a:t>
            </a:r>
          </a:p>
          <a:p>
            <a:pPr lvl="1"/>
            <a:r>
              <a:rPr lang="en-US" sz="1800" kern="0" dirty="0"/>
              <a:t>x</a:t>
            </a:r>
            <a:r>
              <a:rPr lang="en-US" sz="1800" kern="0" dirty="0" smtClean="0"/>
              <a:t>=50</a:t>
            </a:r>
          </a:p>
          <a:p>
            <a:pPr lvl="1"/>
            <a:r>
              <a:rPr lang="en-US" sz="1800" kern="0" dirty="0" err="1" smtClean="0"/>
              <a:t>succ</a:t>
            </a:r>
            <a:r>
              <a:rPr lang="en-US" sz="1800" kern="0" dirty="0" smtClean="0"/>
              <a:t>=58</a:t>
            </a:r>
          </a:p>
          <a:p>
            <a:r>
              <a:rPr lang="en-US" sz="2000" kern="0" dirty="0" smtClean="0"/>
              <a:t>n=44 sets </a:t>
            </a:r>
            <a:br>
              <a:rPr lang="en-US" sz="2000" kern="0" dirty="0" smtClean="0"/>
            </a:br>
            <a:r>
              <a:rPr lang="en-US" sz="2000" kern="0" dirty="0" err="1" smtClean="0"/>
              <a:t>succ</a:t>
            </a:r>
            <a:r>
              <a:rPr lang="en-US" sz="2000" kern="0" dirty="0" smtClean="0"/>
              <a:t>=50</a:t>
            </a:r>
          </a:p>
        </p:txBody>
      </p:sp>
    </p:spTree>
    <p:extLst>
      <p:ext uri="{BB962C8B-B14F-4D97-AF65-F5344CB8AC3E}">
        <p14:creationId xmlns:p14="http://schemas.microsoft.com/office/powerpoint/2010/main" val="2686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2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685800"/>
            <a:ext cx="8931275" cy="598963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sort of cache coherence might we expect?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i.e. what if one CPU changes file, and before it’s done, another CPU reads file?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Example: Start with file contents = “A”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would we actually want?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Assume we want distributed system to behave exactly the same as if all processes are running on single system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If read finishes before write starts, get old copy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If read starts after write finishes, get new copy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Otherwise, get either new or old copy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NFS: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If read starts more than 30 seconds after write, get new copy; otherwise, could get partial update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NFS: Sequential Ordering Constraints</a:t>
            </a:r>
          </a:p>
        </p:txBody>
      </p:sp>
      <p:grpSp>
        <p:nvGrpSpPr>
          <p:cNvPr id="1024021" name="Group 21"/>
          <p:cNvGrpSpPr>
            <a:grpSpLocks/>
          </p:cNvGrpSpPr>
          <p:nvPr/>
        </p:nvGrpSpPr>
        <p:grpSpPr bwMode="auto">
          <a:xfrm>
            <a:off x="381000" y="2057400"/>
            <a:ext cx="8531225" cy="1728788"/>
            <a:chOff x="50" y="2016"/>
            <a:chExt cx="5374" cy="1237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1008" y="2037"/>
              <a:ext cx="1248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Read: gets A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296" y="2325"/>
              <a:ext cx="1344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Read: gets A or B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2304" y="2037"/>
              <a:ext cx="1008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Write B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688" y="2325"/>
              <a:ext cx="1008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Write C</a:t>
              </a:r>
            </a:p>
          </p:txBody>
        </p:sp>
        <p:sp>
          <p:nvSpPr>
            <p:cNvPr id="26633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584" cy="21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Read: parts of B or C</a:t>
              </a:r>
            </a:p>
          </p:txBody>
        </p:sp>
        <p:sp>
          <p:nvSpPr>
            <p:cNvPr id="26634" name="Text Box 13"/>
            <p:cNvSpPr txBox="1">
              <a:spLocks noChangeArrowheads="1"/>
            </p:cNvSpPr>
            <p:nvPr/>
          </p:nvSpPr>
          <p:spPr bwMode="auto">
            <a:xfrm>
              <a:off x="50" y="2052"/>
              <a:ext cx="8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Client 1:</a:t>
              </a:r>
            </a:p>
          </p:txBody>
        </p:sp>
        <p:sp>
          <p:nvSpPr>
            <p:cNvPr id="26635" name="Text Box 14"/>
            <p:cNvSpPr txBox="1">
              <a:spLocks noChangeArrowheads="1"/>
            </p:cNvSpPr>
            <p:nvPr/>
          </p:nvSpPr>
          <p:spPr bwMode="auto">
            <a:xfrm>
              <a:off x="50" y="2325"/>
              <a:ext cx="8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Client 2:</a:t>
              </a:r>
            </a:p>
          </p:txBody>
        </p:sp>
        <p:sp>
          <p:nvSpPr>
            <p:cNvPr id="26636" name="Text Box 15"/>
            <p:cNvSpPr txBox="1">
              <a:spLocks noChangeArrowheads="1"/>
            </p:cNvSpPr>
            <p:nvPr/>
          </p:nvSpPr>
          <p:spPr bwMode="auto">
            <a:xfrm>
              <a:off x="50" y="2565"/>
              <a:ext cx="85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Client 3:</a:t>
              </a:r>
            </a:p>
          </p:txBody>
        </p:sp>
        <p:sp>
          <p:nvSpPr>
            <p:cNvPr id="26637" name="Rectangle 16"/>
            <p:cNvSpPr>
              <a:spLocks noChangeArrowheads="1"/>
            </p:cNvSpPr>
            <p:nvPr/>
          </p:nvSpPr>
          <p:spPr bwMode="auto">
            <a:xfrm>
              <a:off x="3360" y="2613"/>
              <a:ext cx="1584" cy="21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Read: parts of B or C</a:t>
              </a:r>
            </a:p>
          </p:txBody>
        </p:sp>
        <p:grpSp>
          <p:nvGrpSpPr>
            <p:cNvPr id="26638" name="Group 20"/>
            <p:cNvGrpSpPr>
              <a:grpSpLocks/>
            </p:cNvGrpSpPr>
            <p:nvPr/>
          </p:nvGrpSpPr>
          <p:grpSpPr bwMode="auto">
            <a:xfrm>
              <a:off x="1008" y="2949"/>
              <a:ext cx="4128" cy="304"/>
              <a:chOff x="1008" y="3072"/>
              <a:chExt cx="4128" cy="304"/>
            </a:xfrm>
          </p:grpSpPr>
          <p:sp>
            <p:nvSpPr>
              <p:cNvPr id="26639" name="Line 17"/>
              <p:cNvSpPr>
                <a:spLocks noChangeShapeType="1"/>
              </p:cNvSpPr>
              <p:nvPr/>
            </p:nvSpPr>
            <p:spPr bwMode="auto">
              <a:xfrm>
                <a:off x="1008" y="3072"/>
                <a:ext cx="41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6640" name="Text Box 18"/>
              <p:cNvSpPr txBox="1">
                <a:spLocks noChangeArrowheads="1"/>
              </p:cNvSpPr>
              <p:nvPr/>
            </p:nvSpPr>
            <p:spPr bwMode="auto">
              <a:xfrm>
                <a:off x="2736" y="3120"/>
                <a:ext cx="52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4807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9436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b="0" dirty="0" smtClean="0">
              <a:latin typeface="Helvetica"/>
              <a:cs typeface="Helvetica"/>
            </a:endParaRPr>
          </a:p>
        </p:txBody>
      </p:sp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Operation</a:t>
            </a:r>
          </a:p>
        </p:txBody>
      </p:sp>
      <p:sp>
        <p:nvSpPr>
          <p:cNvPr id="136192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2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</a:t>
            </a:r>
          </a:p>
        </p:txBody>
      </p:sp>
      <p:pic>
        <p:nvPicPr>
          <p:cNvPr id="1361925" name="Picture 5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</p:spPr>
      </p:pic>
      <p:pic>
        <p:nvPicPr>
          <p:cNvPr id="1361926" name="Picture 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</p:spPr>
      </p:pic>
      <p:sp>
        <p:nvSpPr>
          <p:cNvPr id="136192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20</a:t>
            </a:r>
          </a:p>
        </p:txBody>
      </p:sp>
      <p:pic>
        <p:nvPicPr>
          <p:cNvPr id="1361928" name="Picture 8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</p:spPr>
      </p:pic>
      <p:sp>
        <p:nvSpPr>
          <p:cNvPr id="136192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32</a:t>
            </a:r>
          </a:p>
        </p:txBody>
      </p:sp>
      <p:sp>
        <p:nvSpPr>
          <p:cNvPr id="136193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35</a:t>
            </a:r>
          </a:p>
        </p:txBody>
      </p:sp>
      <p:pic>
        <p:nvPicPr>
          <p:cNvPr id="1361931" name="Picture 11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</p:spPr>
      </p:pic>
      <p:sp>
        <p:nvSpPr>
          <p:cNvPr id="136193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8</a:t>
            </a:r>
          </a:p>
        </p:txBody>
      </p:sp>
      <p:sp>
        <p:nvSpPr>
          <p:cNvPr id="136193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15</a:t>
            </a:r>
          </a:p>
        </p:txBody>
      </p:sp>
      <p:sp>
        <p:nvSpPr>
          <p:cNvPr id="136193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44</a:t>
            </a:r>
          </a:p>
        </p:txBody>
      </p:sp>
      <p:sp>
        <p:nvSpPr>
          <p:cNvPr id="136193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58</a:t>
            </a:r>
          </a:p>
        </p:txBody>
      </p:sp>
      <p:pic>
        <p:nvPicPr>
          <p:cNvPr id="1361936" name="Picture 1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</p:spPr>
      </p:pic>
      <p:pic>
        <p:nvPicPr>
          <p:cNvPr id="1361937" name="Picture 17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</p:spPr>
      </p:pic>
      <p:sp>
        <p:nvSpPr>
          <p:cNvPr id="136193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3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0" name="Picture 20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</p:spPr>
      </p:pic>
      <p:sp>
        <p:nvSpPr>
          <p:cNvPr id="136194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6" name="Picture 2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</p:spPr>
      </p:pic>
      <p:pic>
        <p:nvPicPr>
          <p:cNvPr id="136194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352800" y="2743200"/>
            <a:ext cx="265113" cy="438150"/>
          </a:xfrm>
          <a:noFill/>
          <a:ln/>
        </p:spPr>
      </p:pic>
      <p:sp>
        <p:nvSpPr>
          <p:cNvPr id="136194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50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007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pred=nil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2773898" y="4037013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</a:t>
            </a:r>
            <a:r>
              <a:rPr lang="en-US" sz="1800" dirty="0" smtClean="0">
                <a:latin typeface="Helvetica"/>
                <a:cs typeface="Helvetica"/>
              </a:rPr>
              <a:t>50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1361953" name="Text Box 33"/>
          <p:cNvSpPr txBox="1">
            <a:spLocks noChangeArrowheads="1"/>
          </p:cNvSpPr>
          <p:nvPr/>
        </p:nvSpPr>
        <p:spPr bwMode="auto">
          <a:xfrm>
            <a:off x="2781836" y="426720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pred</a:t>
            </a:r>
            <a:r>
              <a:rPr lang="en-US" sz="1800" dirty="0">
                <a:latin typeface="Helvetica"/>
                <a:cs typeface="Helvetica"/>
              </a:rPr>
              <a:t>=35</a:t>
            </a:r>
          </a:p>
        </p:txBody>
      </p:sp>
      <p:sp>
        <p:nvSpPr>
          <p:cNvPr id="136196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204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=4</a:t>
            </a:r>
          </a:p>
        </p:txBody>
      </p:sp>
      <p:sp>
        <p:nvSpPr>
          <p:cNvPr id="1361962" name="Text Box 42"/>
          <p:cNvSpPr txBox="1">
            <a:spLocks noChangeArrowheads="1"/>
          </p:cNvSpPr>
          <p:nvPr/>
        </p:nvSpPr>
        <p:spPr bwMode="auto">
          <a:xfrm>
            <a:off x="3618345" y="99695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Helvetica"/>
                <a:cs typeface="Helvetica"/>
              </a:rPr>
              <a:t>pred</a:t>
            </a:r>
            <a:r>
              <a:rPr lang="en-US" sz="1800" dirty="0" smtClean="0">
                <a:latin typeface="Helvetica"/>
                <a:cs typeface="Helvetica"/>
              </a:rPr>
              <a:t>=50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Helvetica"/>
                <a:cs typeface="Helvetica"/>
              </a:rPr>
              <a:t>n.stabilize</a:t>
            </a:r>
            <a:r>
              <a:rPr lang="en-US" sz="2000" dirty="0" smtClean="0">
                <a:latin typeface="Helvetica"/>
                <a:cs typeface="Helvetica"/>
              </a:rPr>
              <a:t>()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x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=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succ.pred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elvetica"/>
                <a:cs typeface="Helvetica"/>
              </a:rPr>
              <a:t>   if (</a:t>
            </a:r>
            <a:r>
              <a:rPr lang="en-US" sz="2000" dirty="0" err="1" smtClean="0">
                <a:latin typeface="Helvetica"/>
                <a:cs typeface="Helvetica"/>
              </a:rPr>
              <a:t>x</a:t>
            </a:r>
            <a:r>
              <a:rPr lang="en-US" sz="2000" dirty="0" smtClean="0">
                <a:latin typeface="Helvetica"/>
                <a:cs typeface="Helvetica"/>
              </a:rPr>
              <a:t>    (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, </a:t>
            </a:r>
            <a:r>
              <a:rPr lang="en-US" sz="2000" dirty="0" err="1" smtClean="0">
                <a:latin typeface="Helvetica"/>
                <a:cs typeface="Helvetica"/>
              </a:rPr>
              <a:t>succ</a:t>
            </a:r>
            <a:r>
              <a:rPr lang="en-US" sz="2000" dirty="0" smtClean="0">
                <a:latin typeface="Helvetica"/>
                <a:cs typeface="Helvetica"/>
              </a:rPr>
              <a:t>))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     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succ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 =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x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elvetica"/>
                <a:cs typeface="Helvetica"/>
              </a:rPr>
              <a:t>   </a:t>
            </a:r>
            <a:r>
              <a:rPr lang="en-US" sz="2000" dirty="0" err="1" smtClean="0">
                <a:latin typeface="Helvetica"/>
                <a:cs typeface="Helvetica"/>
              </a:rPr>
              <a:t>succ.notify(n</a:t>
            </a:r>
            <a:r>
              <a:rPr lang="en-US" sz="2000" dirty="0" smtClean="0">
                <a:latin typeface="Helvetica"/>
                <a:cs typeface="Helvetica"/>
              </a:rPr>
              <a:t>);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60960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2286000" y="2757441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Helvetica"/>
                <a:cs typeface="Helvetica"/>
              </a:rPr>
              <a:t>succ</a:t>
            </a:r>
            <a:r>
              <a:rPr lang="en-US" sz="1800" dirty="0" smtClean="0">
                <a:latin typeface="Helvetica"/>
                <a:cs typeface="Helvetica"/>
              </a:rPr>
              <a:t>=58</a:t>
            </a:r>
            <a:endParaRPr lang="en-US" sz="1800" dirty="0">
              <a:latin typeface="Helvetica"/>
              <a:cs typeface="Helvetica"/>
            </a:endParaRPr>
          </a:p>
        </p:txBody>
      </p:sp>
      <p:grpSp>
        <p:nvGrpSpPr>
          <p:cNvPr id="42" name="Group 50"/>
          <p:cNvGrpSpPr/>
          <p:nvPr/>
        </p:nvGrpSpPr>
        <p:grpSpPr>
          <a:xfrm>
            <a:off x="2514600" y="3454400"/>
            <a:ext cx="1346200" cy="493759"/>
            <a:chOff x="2514600" y="3454400"/>
            <a:chExt cx="1346200" cy="493759"/>
          </a:xfrm>
        </p:grpSpPr>
        <p:sp>
          <p:nvSpPr>
            <p:cNvPr id="46" name="Freeform 45"/>
            <p:cNvSpPr/>
            <p:nvPr/>
          </p:nvSpPr>
          <p:spPr bwMode="auto">
            <a:xfrm>
              <a:off x="3623733" y="3454400"/>
              <a:ext cx="237067" cy="491067"/>
            </a:xfrm>
            <a:custGeom>
              <a:avLst/>
              <a:gdLst>
                <a:gd name="connsiteX0" fmla="*/ 237067 w 237067"/>
                <a:gd name="connsiteY0" fmla="*/ 491067 h 491067"/>
                <a:gd name="connsiteX1" fmla="*/ 0 w 237067"/>
                <a:gd name="connsiteY1" fmla="*/ 0 h 49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7067" h="491067">
                  <a:moveTo>
                    <a:pt x="237067" y="49106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2514600" y="3581400"/>
              <a:ext cx="1221471" cy="3667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notify(44)</a:t>
              </a:r>
              <a:endParaRPr lang="en-US" sz="1800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76200" y="781050"/>
            <a:ext cx="2928668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n=44 executes stabilize()</a:t>
            </a:r>
          </a:p>
          <a:p>
            <a:r>
              <a:rPr lang="en-US" sz="2000" kern="0" dirty="0" smtClean="0"/>
              <a:t>n=44 sends notify(44) to its successor</a:t>
            </a:r>
          </a:p>
        </p:txBody>
      </p:sp>
    </p:spTree>
    <p:extLst>
      <p:ext uri="{BB962C8B-B14F-4D97-AF65-F5344CB8AC3E}">
        <p14:creationId xmlns:p14="http://schemas.microsoft.com/office/powerpoint/2010/main" val="145294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0292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b="0" dirty="0" smtClean="0">
              <a:latin typeface="Helvetica"/>
              <a:cs typeface="Helvetica"/>
            </a:endParaRPr>
          </a:p>
        </p:txBody>
      </p:sp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Operation</a:t>
            </a:r>
          </a:p>
        </p:txBody>
      </p:sp>
      <p:sp>
        <p:nvSpPr>
          <p:cNvPr id="136192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2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</a:t>
            </a:r>
          </a:p>
        </p:txBody>
      </p:sp>
      <p:pic>
        <p:nvPicPr>
          <p:cNvPr id="1361925" name="Picture 5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</p:spPr>
      </p:pic>
      <p:pic>
        <p:nvPicPr>
          <p:cNvPr id="1361926" name="Picture 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</p:spPr>
      </p:pic>
      <p:sp>
        <p:nvSpPr>
          <p:cNvPr id="136192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20</a:t>
            </a:r>
          </a:p>
        </p:txBody>
      </p:sp>
      <p:pic>
        <p:nvPicPr>
          <p:cNvPr id="1361928" name="Picture 8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</p:spPr>
      </p:pic>
      <p:sp>
        <p:nvSpPr>
          <p:cNvPr id="136192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32</a:t>
            </a:r>
          </a:p>
        </p:txBody>
      </p:sp>
      <p:sp>
        <p:nvSpPr>
          <p:cNvPr id="136193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35</a:t>
            </a:r>
          </a:p>
        </p:txBody>
      </p:sp>
      <p:pic>
        <p:nvPicPr>
          <p:cNvPr id="1361931" name="Picture 11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</p:spPr>
      </p:pic>
      <p:sp>
        <p:nvSpPr>
          <p:cNvPr id="136193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8</a:t>
            </a:r>
          </a:p>
        </p:txBody>
      </p:sp>
      <p:sp>
        <p:nvSpPr>
          <p:cNvPr id="136193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15</a:t>
            </a:r>
          </a:p>
        </p:txBody>
      </p:sp>
      <p:sp>
        <p:nvSpPr>
          <p:cNvPr id="136193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44</a:t>
            </a:r>
          </a:p>
        </p:txBody>
      </p:sp>
      <p:sp>
        <p:nvSpPr>
          <p:cNvPr id="136193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58</a:t>
            </a:r>
          </a:p>
        </p:txBody>
      </p:sp>
      <p:pic>
        <p:nvPicPr>
          <p:cNvPr id="1361936" name="Picture 1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</p:spPr>
      </p:pic>
      <p:pic>
        <p:nvPicPr>
          <p:cNvPr id="1361937" name="Picture 17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</p:spPr>
      </p:pic>
      <p:sp>
        <p:nvSpPr>
          <p:cNvPr id="136193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3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0" name="Picture 20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</p:spPr>
      </p:pic>
      <p:sp>
        <p:nvSpPr>
          <p:cNvPr id="136194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6" name="Picture 2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</p:spPr>
      </p:pic>
      <p:pic>
        <p:nvPicPr>
          <p:cNvPr id="136194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352800" y="2743200"/>
            <a:ext cx="265113" cy="438150"/>
          </a:xfrm>
          <a:noFill/>
          <a:ln/>
        </p:spPr>
      </p:pic>
      <p:sp>
        <p:nvSpPr>
          <p:cNvPr id="136194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50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007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pred=nil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2773898" y="4037013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</a:t>
            </a:r>
            <a:r>
              <a:rPr lang="en-US" sz="1800" dirty="0" smtClean="0">
                <a:latin typeface="Helvetica"/>
                <a:cs typeface="Helvetica"/>
              </a:rPr>
              <a:t>50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1361953" name="Text Box 33"/>
          <p:cNvSpPr txBox="1">
            <a:spLocks noChangeArrowheads="1"/>
          </p:cNvSpPr>
          <p:nvPr/>
        </p:nvSpPr>
        <p:spPr bwMode="auto">
          <a:xfrm>
            <a:off x="2781836" y="426720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pred=35</a:t>
            </a:r>
          </a:p>
        </p:txBody>
      </p:sp>
      <p:sp>
        <p:nvSpPr>
          <p:cNvPr id="136196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204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=4</a:t>
            </a:r>
          </a:p>
        </p:txBody>
      </p:sp>
      <p:sp>
        <p:nvSpPr>
          <p:cNvPr id="1361962" name="Text Box 42"/>
          <p:cNvSpPr txBox="1">
            <a:spLocks noChangeArrowheads="1"/>
          </p:cNvSpPr>
          <p:nvPr/>
        </p:nvSpPr>
        <p:spPr bwMode="auto">
          <a:xfrm>
            <a:off x="3618345" y="99695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Helvetica"/>
                <a:cs typeface="Helvetica"/>
              </a:rPr>
              <a:t>pred</a:t>
            </a:r>
            <a:r>
              <a:rPr lang="en-US" sz="1800" dirty="0" smtClean="0">
                <a:latin typeface="Helvetica"/>
                <a:cs typeface="Helvetica"/>
              </a:rPr>
              <a:t>=50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err="1" smtClean="0">
                <a:latin typeface="Helvetica"/>
                <a:cs typeface="Helvetica"/>
              </a:rPr>
              <a:t>n.notify(n</a:t>
            </a:r>
            <a:r>
              <a:rPr lang="en-US" sz="2000" dirty="0" smtClean="0">
                <a:latin typeface="Helvetica"/>
                <a:cs typeface="Helvetica"/>
              </a:rPr>
              <a:t>’)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   if (</a:t>
            </a:r>
            <a:r>
              <a:rPr lang="en-US" sz="2000" dirty="0" err="1" smtClean="0">
                <a:latin typeface="Helvetica"/>
                <a:cs typeface="Helvetica"/>
              </a:rPr>
              <a:t>pred</a:t>
            </a:r>
            <a:r>
              <a:rPr lang="en-US" sz="2000" dirty="0" smtClean="0">
                <a:latin typeface="Helvetica"/>
                <a:cs typeface="Helvetica"/>
              </a:rPr>
              <a:t> = nil or 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’    (</a:t>
            </a:r>
            <a:r>
              <a:rPr lang="en-US" sz="2000" dirty="0" err="1" smtClean="0">
                <a:latin typeface="Helvetica"/>
                <a:cs typeface="Helvetica"/>
              </a:rPr>
              <a:t>pred</a:t>
            </a:r>
            <a:r>
              <a:rPr lang="en-US" sz="2000" dirty="0" smtClean="0">
                <a:latin typeface="Helvetica"/>
                <a:cs typeface="Helvetica"/>
              </a:rPr>
              <a:t>, 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))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       </a:t>
            </a:r>
            <a:r>
              <a:rPr lang="en-US" sz="2000" dirty="0" err="1" smtClean="0">
                <a:latin typeface="Helvetica"/>
                <a:cs typeface="Helvetica"/>
              </a:rPr>
              <a:t>pred</a:t>
            </a:r>
            <a:r>
              <a:rPr lang="en-US" sz="2000" dirty="0" smtClean="0">
                <a:latin typeface="Helvetica"/>
                <a:cs typeface="Helvetica"/>
              </a:rPr>
              <a:t> = 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’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  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27432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9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1816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2286000" y="2757441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Helvetica"/>
                <a:cs typeface="Helvetica"/>
              </a:rPr>
              <a:t>succ</a:t>
            </a:r>
            <a:r>
              <a:rPr lang="en-US" sz="1800" dirty="0" smtClean="0">
                <a:latin typeface="Helvetica"/>
                <a:cs typeface="Helvetica"/>
              </a:rPr>
              <a:t>=58</a:t>
            </a:r>
            <a:endParaRPr lang="en-US" sz="1800" dirty="0">
              <a:latin typeface="Helvetica"/>
              <a:cs typeface="Helvetica"/>
            </a:endParaRPr>
          </a:p>
        </p:txBody>
      </p:sp>
      <p:grpSp>
        <p:nvGrpSpPr>
          <p:cNvPr id="2" name="Group 50"/>
          <p:cNvGrpSpPr/>
          <p:nvPr/>
        </p:nvGrpSpPr>
        <p:grpSpPr>
          <a:xfrm>
            <a:off x="2514600" y="3454400"/>
            <a:ext cx="1346200" cy="493759"/>
            <a:chOff x="2514600" y="3454400"/>
            <a:chExt cx="1346200" cy="493759"/>
          </a:xfrm>
        </p:grpSpPr>
        <p:sp>
          <p:nvSpPr>
            <p:cNvPr id="52" name="Freeform 51"/>
            <p:cNvSpPr/>
            <p:nvPr/>
          </p:nvSpPr>
          <p:spPr bwMode="auto">
            <a:xfrm>
              <a:off x="3623733" y="3454400"/>
              <a:ext cx="237067" cy="491067"/>
            </a:xfrm>
            <a:custGeom>
              <a:avLst/>
              <a:gdLst>
                <a:gd name="connsiteX0" fmla="*/ 237067 w 237067"/>
                <a:gd name="connsiteY0" fmla="*/ 491067 h 491067"/>
                <a:gd name="connsiteX1" fmla="*/ 0 w 237067"/>
                <a:gd name="connsiteY1" fmla="*/ 0 h 49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7067" h="491067">
                  <a:moveTo>
                    <a:pt x="237067" y="49106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2514600" y="3581400"/>
              <a:ext cx="1221471" cy="3667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notify(44)</a:t>
              </a:r>
              <a:endParaRPr lang="en-US" sz="1800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76200" y="781050"/>
            <a:ext cx="2928668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n=50 executes notify(44)</a:t>
            </a:r>
          </a:p>
          <a:p>
            <a:pPr lvl="1"/>
            <a:r>
              <a:rPr lang="en-US" sz="1800" kern="0" dirty="0" err="1" smtClean="0"/>
              <a:t>pred</a:t>
            </a:r>
            <a:r>
              <a:rPr lang="en-US" sz="1800" kern="0" dirty="0" smtClean="0"/>
              <a:t>=nil</a:t>
            </a:r>
          </a:p>
        </p:txBody>
      </p:sp>
    </p:spTree>
    <p:extLst>
      <p:ext uri="{BB962C8B-B14F-4D97-AF65-F5344CB8AC3E}">
        <p14:creationId xmlns:p14="http://schemas.microsoft.com/office/powerpoint/2010/main" val="17668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3340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b="0" dirty="0" smtClean="0">
              <a:latin typeface="Helvetica"/>
              <a:cs typeface="Helvetica"/>
            </a:endParaRPr>
          </a:p>
        </p:txBody>
      </p:sp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Operation</a:t>
            </a:r>
          </a:p>
        </p:txBody>
      </p:sp>
      <p:sp>
        <p:nvSpPr>
          <p:cNvPr id="136192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2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</a:t>
            </a:r>
          </a:p>
        </p:txBody>
      </p:sp>
      <p:pic>
        <p:nvPicPr>
          <p:cNvPr id="1361925" name="Picture 5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</p:spPr>
      </p:pic>
      <p:pic>
        <p:nvPicPr>
          <p:cNvPr id="1361926" name="Picture 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</p:spPr>
      </p:pic>
      <p:sp>
        <p:nvSpPr>
          <p:cNvPr id="136192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20</a:t>
            </a:r>
          </a:p>
        </p:txBody>
      </p:sp>
      <p:pic>
        <p:nvPicPr>
          <p:cNvPr id="1361928" name="Picture 8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</p:spPr>
      </p:pic>
      <p:sp>
        <p:nvSpPr>
          <p:cNvPr id="136192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32</a:t>
            </a:r>
          </a:p>
        </p:txBody>
      </p:sp>
      <p:sp>
        <p:nvSpPr>
          <p:cNvPr id="136193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35</a:t>
            </a:r>
          </a:p>
        </p:txBody>
      </p:sp>
      <p:pic>
        <p:nvPicPr>
          <p:cNvPr id="1361931" name="Picture 11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</p:spPr>
      </p:pic>
      <p:sp>
        <p:nvSpPr>
          <p:cNvPr id="136193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8</a:t>
            </a:r>
          </a:p>
        </p:txBody>
      </p:sp>
      <p:sp>
        <p:nvSpPr>
          <p:cNvPr id="136193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15</a:t>
            </a:r>
          </a:p>
        </p:txBody>
      </p:sp>
      <p:sp>
        <p:nvSpPr>
          <p:cNvPr id="136193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44</a:t>
            </a:r>
          </a:p>
        </p:txBody>
      </p:sp>
      <p:sp>
        <p:nvSpPr>
          <p:cNvPr id="136193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58</a:t>
            </a:r>
          </a:p>
        </p:txBody>
      </p:sp>
      <p:pic>
        <p:nvPicPr>
          <p:cNvPr id="1361936" name="Picture 1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</p:spPr>
      </p:pic>
      <p:pic>
        <p:nvPicPr>
          <p:cNvPr id="1361937" name="Picture 17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</p:spPr>
      </p:pic>
      <p:sp>
        <p:nvSpPr>
          <p:cNvPr id="136193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3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0" name="Picture 20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</p:spPr>
      </p:pic>
      <p:sp>
        <p:nvSpPr>
          <p:cNvPr id="136194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194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1946" name="Picture 26" descr="j02303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</p:spPr>
      </p:pic>
      <p:pic>
        <p:nvPicPr>
          <p:cNvPr id="136194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352800" y="2743200"/>
            <a:ext cx="265113" cy="438150"/>
          </a:xfrm>
          <a:noFill/>
          <a:ln/>
        </p:spPr>
      </p:pic>
      <p:sp>
        <p:nvSpPr>
          <p:cNvPr id="136194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50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007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pred</a:t>
            </a:r>
            <a:r>
              <a:rPr lang="en-US" sz="1800" dirty="0">
                <a:latin typeface="Helvetica"/>
                <a:cs typeface="Helvetica"/>
              </a:rPr>
              <a:t>=nil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2773898" y="4037013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</a:t>
            </a:r>
            <a:r>
              <a:rPr lang="en-US" sz="1800" dirty="0" smtClean="0">
                <a:latin typeface="Helvetica"/>
                <a:cs typeface="Helvetica"/>
              </a:rPr>
              <a:t>50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1361953" name="Text Box 33"/>
          <p:cNvSpPr txBox="1">
            <a:spLocks noChangeArrowheads="1"/>
          </p:cNvSpPr>
          <p:nvPr/>
        </p:nvSpPr>
        <p:spPr bwMode="auto">
          <a:xfrm>
            <a:off x="2781836" y="426720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/>
                <a:cs typeface="Helvetica"/>
              </a:rPr>
              <a:t>pred=35</a:t>
            </a:r>
          </a:p>
        </p:txBody>
      </p:sp>
      <p:sp>
        <p:nvSpPr>
          <p:cNvPr id="136196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204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succ</a:t>
            </a:r>
            <a:r>
              <a:rPr lang="en-US" sz="1800" dirty="0">
                <a:latin typeface="Helvetica"/>
                <a:cs typeface="Helvetica"/>
              </a:rPr>
              <a:t>=4</a:t>
            </a:r>
          </a:p>
        </p:txBody>
      </p:sp>
      <p:sp>
        <p:nvSpPr>
          <p:cNvPr id="1361962" name="Text Box 42"/>
          <p:cNvSpPr txBox="1">
            <a:spLocks noChangeArrowheads="1"/>
          </p:cNvSpPr>
          <p:nvPr/>
        </p:nvSpPr>
        <p:spPr bwMode="auto">
          <a:xfrm>
            <a:off x="3618345" y="996950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Helvetica"/>
                <a:cs typeface="Helvetica"/>
              </a:rPr>
              <a:t>pred</a:t>
            </a:r>
            <a:r>
              <a:rPr lang="en-US" sz="1800" dirty="0" smtClean="0">
                <a:latin typeface="Helvetica"/>
                <a:cs typeface="Helvetica"/>
              </a:rPr>
              <a:t>=50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err="1" smtClean="0">
                <a:latin typeface="Helvetica"/>
                <a:cs typeface="Helvetica"/>
              </a:rPr>
              <a:t>n.notify(n</a:t>
            </a:r>
            <a:r>
              <a:rPr lang="en-US" sz="2000" dirty="0" smtClean="0">
                <a:latin typeface="Helvetica"/>
                <a:cs typeface="Helvetica"/>
              </a:rPr>
              <a:t>’)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   if (</a:t>
            </a:r>
            <a:r>
              <a:rPr lang="en-US" sz="2000" dirty="0" err="1" smtClean="0">
                <a:latin typeface="Helvetica"/>
                <a:cs typeface="Helvetica"/>
              </a:rPr>
              <a:t>pred</a:t>
            </a:r>
            <a:r>
              <a:rPr lang="en-US" sz="2000" dirty="0" smtClean="0">
                <a:latin typeface="Helvetica"/>
                <a:cs typeface="Helvetica"/>
              </a:rPr>
              <a:t> = nil or 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’    (</a:t>
            </a:r>
            <a:r>
              <a:rPr lang="en-US" sz="2000" dirty="0" err="1" smtClean="0">
                <a:latin typeface="Helvetica"/>
                <a:cs typeface="Helvetica"/>
              </a:rPr>
              <a:t>pred</a:t>
            </a:r>
            <a:r>
              <a:rPr lang="en-US" sz="2000" dirty="0" smtClean="0">
                <a:latin typeface="Helvetica"/>
                <a:cs typeface="Helvetica"/>
              </a:rPr>
              <a:t>, 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))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       </a:t>
            </a:r>
            <a:r>
              <a:rPr lang="en-US" sz="2000" dirty="0" err="1" smtClean="0">
                <a:latin typeface="Helvetica"/>
                <a:cs typeface="Helvetica"/>
              </a:rPr>
              <a:t>pred</a:t>
            </a:r>
            <a:r>
              <a:rPr lang="en-US" sz="2000" dirty="0" smtClean="0">
                <a:latin typeface="Helvetica"/>
                <a:cs typeface="Helvetica"/>
              </a:rPr>
              <a:t> = </a:t>
            </a:r>
            <a:r>
              <a:rPr lang="en-US" sz="2000" dirty="0" err="1" smtClean="0">
                <a:latin typeface="Helvetica"/>
                <a:cs typeface="Helvetica"/>
              </a:rPr>
              <a:t>n</a:t>
            </a:r>
            <a:r>
              <a:rPr lang="en-US" sz="2000" dirty="0" smtClean="0">
                <a:latin typeface="Helvetica"/>
                <a:cs typeface="Helvetica"/>
              </a:rPr>
              <a:t>’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  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27432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484812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2286000" y="2757441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Helvetica"/>
                <a:cs typeface="Helvetica"/>
              </a:rPr>
              <a:t>succ</a:t>
            </a:r>
            <a:r>
              <a:rPr lang="en-US" sz="1800" dirty="0" smtClean="0">
                <a:latin typeface="Helvetica"/>
                <a:cs typeface="Helvetica"/>
              </a:rPr>
              <a:t>=58</a:t>
            </a:r>
            <a:endParaRPr lang="en-US" sz="1800" dirty="0">
              <a:latin typeface="Helvetica"/>
              <a:cs typeface="Helvetica"/>
            </a:endParaRPr>
          </a:p>
        </p:txBody>
      </p:sp>
      <p:grpSp>
        <p:nvGrpSpPr>
          <p:cNvPr id="2" name="Group 50"/>
          <p:cNvGrpSpPr/>
          <p:nvPr/>
        </p:nvGrpSpPr>
        <p:grpSpPr>
          <a:xfrm>
            <a:off x="2514600" y="3454400"/>
            <a:ext cx="1346200" cy="493759"/>
            <a:chOff x="2514600" y="3454400"/>
            <a:chExt cx="1346200" cy="493759"/>
          </a:xfrm>
        </p:grpSpPr>
        <p:sp>
          <p:nvSpPr>
            <p:cNvPr id="52" name="Freeform 51"/>
            <p:cNvSpPr/>
            <p:nvPr/>
          </p:nvSpPr>
          <p:spPr bwMode="auto">
            <a:xfrm>
              <a:off x="3623733" y="3454400"/>
              <a:ext cx="237067" cy="491067"/>
            </a:xfrm>
            <a:custGeom>
              <a:avLst/>
              <a:gdLst>
                <a:gd name="connsiteX0" fmla="*/ 237067 w 237067"/>
                <a:gd name="connsiteY0" fmla="*/ 491067 h 491067"/>
                <a:gd name="connsiteX1" fmla="*/ 0 w 237067"/>
                <a:gd name="connsiteY1" fmla="*/ 0 h 49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7067" h="491067">
                  <a:moveTo>
                    <a:pt x="237067" y="49106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2514600" y="3581400"/>
              <a:ext cx="1221471" cy="3667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notify(44)</a:t>
              </a:r>
              <a:endParaRPr lang="en-US" sz="1800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10605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Helvetica"/>
                <a:cs typeface="Helvetica"/>
              </a:rPr>
              <a:t>pred</a:t>
            </a:r>
            <a:r>
              <a:rPr lang="en-US" sz="1800" dirty="0" smtClean="0">
                <a:solidFill>
                  <a:srgbClr val="FF0000"/>
                </a:solidFill>
                <a:latin typeface="Helvetica"/>
                <a:cs typeface="Helvetica"/>
              </a:rPr>
              <a:t>=44</a:t>
            </a:r>
            <a:endParaRPr lang="en-US" sz="18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76200" y="781050"/>
            <a:ext cx="2928668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n=50 executes notify(44)</a:t>
            </a:r>
          </a:p>
          <a:p>
            <a:pPr lvl="1"/>
            <a:r>
              <a:rPr lang="en-US" sz="1800" kern="0" dirty="0" err="1" smtClean="0"/>
              <a:t>pred</a:t>
            </a:r>
            <a:r>
              <a:rPr lang="en-US" sz="1800" kern="0" dirty="0" smtClean="0"/>
              <a:t>=nil</a:t>
            </a:r>
          </a:p>
          <a:p>
            <a:r>
              <a:rPr lang="en-US" sz="2000" kern="0" dirty="0" smtClean="0"/>
              <a:t>n=50 sets </a:t>
            </a:r>
            <a:r>
              <a:rPr lang="en-US" sz="2000" kern="0" dirty="0" err="1" smtClean="0"/>
              <a:t>pred</a:t>
            </a:r>
            <a:r>
              <a:rPr lang="en-US" sz="2000" kern="0" dirty="0" smtClean="0"/>
              <a:t>=44</a:t>
            </a:r>
          </a:p>
        </p:txBody>
      </p:sp>
    </p:spTree>
    <p:extLst>
      <p:ext uri="{BB962C8B-B14F-4D97-AF65-F5344CB8AC3E}">
        <p14:creationId xmlns:p14="http://schemas.microsoft.com/office/powerpoint/2010/main" val="25602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1" grpId="0"/>
      <p:bldP spid="4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Operation (cont’d)</a:t>
            </a:r>
          </a:p>
        </p:txBody>
      </p:sp>
      <p:sp>
        <p:nvSpPr>
          <p:cNvPr id="1368067" name="Oval 3"/>
          <p:cNvSpPr>
            <a:spLocks noChangeArrowheads="1"/>
          </p:cNvSpPr>
          <p:nvPr/>
        </p:nvSpPr>
        <p:spPr bwMode="auto">
          <a:xfrm>
            <a:off x="4010025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8068" name="Text Box 4"/>
          <p:cNvSpPr txBox="1">
            <a:spLocks noChangeArrowheads="1"/>
          </p:cNvSpPr>
          <p:nvPr/>
        </p:nvSpPr>
        <p:spPr bwMode="auto">
          <a:xfrm>
            <a:off x="7004050" y="1462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</a:t>
            </a:r>
          </a:p>
        </p:txBody>
      </p:sp>
      <p:pic>
        <p:nvPicPr>
          <p:cNvPr id="1368069" name="Picture 5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4700" y="990600"/>
            <a:ext cx="266700" cy="438150"/>
          </a:xfrm>
          <a:prstGeom prst="rect">
            <a:avLst/>
          </a:prstGeom>
          <a:noFill/>
        </p:spPr>
      </p:pic>
      <p:pic>
        <p:nvPicPr>
          <p:cNvPr id="1368070" name="Picture 6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0125" y="4514850"/>
            <a:ext cx="266700" cy="438150"/>
          </a:xfrm>
          <a:prstGeom prst="rect">
            <a:avLst/>
          </a:prstGeom>
          <a:noFill/>
        </p:spPr>
      </p:pic>
      <p:sp>
        <p:nvSpPr>
          <p:cNvPr id="1368071" name="Text Box 7"/>
          <p:cNvSpPr txBox="1">
            <a:spLocks noChangeArrowheads="1"/>
          </p:cNvSpPr>
          <p:nvPr/>
        </p:nvSpPr>
        <p:spPr bwMode="auto">
          <a:xfrm>
            <a:off x="7934325" y="4343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20</a:t>
            </a:r>
          </a:p>
        </p:txBody>
      </p:sp>
      <p:pic>
        <p:nvPicPr>
          <p:cNvPr id="1368072" name="Picture 8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9825" y="6038850"/>
            <a:ext cx="266700" cy="438150"/>
          </a:xfrm>
          <a:prstGeom prst="rect">
            <a:avLst/>
          </a:prstGeom>
          <a:noFill/>
        </p:spPr>
      </p:pic>
      <p:sp>
        <p:nvSpPr>
          <p:cNvPr id="1368073" name="Text Box 9"/>
          <p:cNvSpPr txBox="1">
            <a:spLocks noChangeArrowheads="1"/>
          </p:cNvSpPr>
          <p:nvPr/>
        </p:nvSpPr>
        <p:spPr bwMode="auto">
          <a:xfrm>
            <a:off x="6086475" y="5486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32</a:t>
            </a:r>
          </a:p>
        </p:txBody>
      </p:sp>
      <p:sp>
        <p:nvSpPr>
          <p:cNvPr id="1368074" name="Text Box 10"/>
          <p:cNvSpPr txBox="1">
            <a:spLocks noChangeArrowheads="1"/>
          </p:cNvSpPr>
          <p:nvPr/>
        </p:nvSpPr>
        <p:spPr bwMode="auto">
          <a:xfrm>
            <a:off x="5334000" y="5348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35</a:t>
            </a:r>
          </a:p>
        </p:txBody>
      </p:sp>
      <p:pic>
        <p:nvPicPr>
          <p:cNvPr id="1368075" name="Picture 11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9225" y="5886450"/>
            <a:ext cx="266700" cy="438150"/>
          </a:xfrm>
          <a:prstGeom prst="rect">
            <a:avLst/>
          </a:prstGeom>
          <a:noFill/>
        </p:spPr>
      </p:pic>
      <p:sp>
        <p:nvSpPr>
          <p:cNvPr id="1368076" name="Text Box 12"/>
          <p:cNvSpPr txBox="1">
            <a:spLocks noChangeArrowheads="1"/>
          </p:cNvSpPr>
          <p:nvPr/>
        </p:nvSpPr>
        <p:spPr bwMode="auto">
          <a:xfrm>
            <a:off x="7591425" y="1995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8</a:t>
            </a:r>
          </a:p>
        </p:txBody>
      </p:sp>
      <p:sp>
        <p:nvSpPr>
          <p:cNvPr id="1368077" name="Text Box 13"/>
          <p:cNvSpPr txBox="1">
            <a:spLocks noChangeArrowheads="1"/>
          </p:cNvSpPr>
          <p:nvPr/>
        </p:nvSpPr>
        <p:spPr bwMode="auto">
          <a:xfrm>
            <a:off x="8201025" y="3367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15</a:t>
            </a:r>
          </a:p>
        </p:txBody>
      </p:sp>
      <p:sp>
        <p:nvSpPr>
          <p:cNvPr id="1368078" name="Text Box 14"/>
          <p:cNvSpPr txBox="1">
            <a:spLocks noChangeArrowheads="1"/>
          </p:cNvSpPr>
          <p:nvPr/>
        </p:nvSpPr>
        <p:spPr bwMode="auto">
          <a:xfrm>
            <a:off x="4343400" y="4267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44</a:t>
            </a:r>
          </a:p>
        </p:txBody>
      </p:sp>
      <p:sp>
        <p:nvSpPr>
          <p:cNvPr id="1368079" name="Text Box 15"/>
          <p:cNvSpPr txBox="1">
            <a:spLocks noChangeArrowheads="1"/>
          </p:cNvSpPr>
          <p:nvPr/>
        </p:nvSpPr>
        <p:spPr bwMode="auto">
          <a:xfrm>
            <a:off x="5029200" y="1752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58</a:t>
            </a:r>
          </a:p>
        </p:txBody>
      </p:sp>
      <p:pic>
        <p:nvPicPr>
          <p:cNvPr id="1368080" name="Picture 16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9525" y="4419600"/>
            <a:ext cx="266700" cy="438150"/>
          </a:xfrm>
          <a:prstGeom prst="rect">
            <a:avLst/>
          </a:prstGeom>
          <a:noFill/>
        </p:spPr>
      </p:pic>
      <p:pic>
        <p:nvPicPr>
          <p:cNvPr id="1368081" name="Picture 1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925" y="1295400"/>
            <a:ext cx="266700" cy="438150"/>
          </a:xfrm>
          <a:prstGeom prst="rect">
            <a:avLst/>
          </a:prstGeom>
          <a:noFill/>
        </p:spPr>
      </p:pic>
      <p:sp>
        <p:nvSpPr>
          <p:cNvPr id="1368082" name="Line 18"/>
          <p:cNvSpPr>
            <a:spLocks noChangeShapeType="1"/>
          </p:cNvSpPr>
          <p:nvPr/>
        </p:nvSpPr>
        <p:spPr bwMode="auto">
          <a:xfrm flipV="1">
            <a:off x="4162425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8083" name="Line 19"/>
          <p:cNvSpPr>
            <a:spLocks noChangeShapeType="1"/>
          </p:cNvSpPr>
          <p:nvPr/>
        </p:nvSpPr>
        <p:spPr bwMode="auto">
          <a:xfrm>
            <a:off x="4953000" y="1752600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8084" name="Picture 20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4425" y="3276600"/>
            <a:ext cx="266700" cy="438150"/>
          </a:xfrm>
          <a:prstGeom prst="rect">
            <a:avLst/>
          </a:prstGeom>
          <a:noFill/>
        </p:spPr>
      </p:pic>
      <p:sp>
        <p:nvSpPr>
          <p:cNvPr id="1368085" name="Line 21"/>
          <p:cNvSpPr>
            <a:spLocks noChangeShapeType="1"/>
          </p:cNvSpPr>
          <p:nvPr/>
        </p:nvSpPr>
        <p:spPr bwMode="auto">
          <a:xfrm flipV="1">
            <a:off x="5381625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8086" name="Line 22"/>
          <p:cNvSpPr>
            <a:spLocks noChangeShapeType="1"/>
          </p:cNvSpPr>
          <p:nvPr/>
        </p:nvSpPr>
        <p:spPr bwMode="auto">
          <a:xfrm flipV="1">
            <a:off x="6296025" y="58674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8087" name="Line 23"/>
          <p:cNvSpPr>
            <a:spLocks noChangeShapeType="1"/>
          </p:cNvSpPr>
          <p:nvPr/>
        </p:nvSpPr>
        <p:spPr bwMode="auto">
          <a:xfrm flipH="1" flipV="1">
            <a:off x="8353425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8088" name="Line 24"/>
          <p:cNvSpPr>
            <a:spLocks noChangeShapeType="1"/>
          </p:cNvSpPr>
          <p:nvPr/>
        </p:nvSpPr>
        <p:spPr bwMode="auto">
          <a:xfrm flipH="1">
            <a:off x="8582025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1368089" name="Line 25"/>
          <p:cNvSpPr>
            <a:spLocks noChangeShapeType="1"/>
          </p:cNvSpPr>
          <p:nvPr/>
        </p:nvSpPr>
        <p:spPr bwMode="auto">
          <a:xfrm flipV="1">
            <a:off x="7867650" y="19716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pic>
        <p:nvPicPr>
          <p:cNvPr id="1368090" name="Picture 26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8625" y="1676400"/>
            <a:ext cx="266700" cy="438150"/>
          </a:xfrm>
          <a:prstGeom prst="rect">
            <a:avLst/>
          </a:prstGeom>
          <a:noFill/>
        </p:spPr>
      </p:pic>
      <p:pic>
        <p:nvPicPr>
          <p:cNvPr id="1368091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667125" y="3114675"/>
            <a:ext cx="263525" cy="438150"/>
          </a:xfrm>
          <a:noFill/>
          <a:ln/>
        </p:spPr>
      </p:pic>
      <p:sp>
        <p:nvSpPr>
          <p:cNvPr id="1368092" name="Text Box 28"/>
          <p:cNvSpPr txBox="1">
            <a:spLocks noChangeArrowheads="1"/>
          </p:cNvSpPr>
          <p:nvPr/>
        </p:nvSpPr>
        <p:spPr bwMode="auto">
          <a:xfrm>
            <a:off x="4057650" y="3200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Helvetica"/>
                <a:cs typeface="Helvetica"/>
              </a:rPr>
              <a:t>50</a:t>
            </a:r>
          </a:p>
        </p:txBody>
      </p:sp>
      <p:sp>
        <p:nvSpPr>
          <p:cNvPr id="1368094" name="Text Box 30"/>
          <p:cNvSpPr txBox="1">
            <a:spLocks noChangeArrowheads="1"/>
          </p:cNvSpPr>
          <p:nvPr/>
        </p:nvSpPr>
        <p:spPr bwMode="auto">
          <a:xfrm>
            <a:off x="2590800" y="3048000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Helvetica"/>
                <a:cs typeface="Helvetica"/>
              </a:rPr>
              <a:t>succ=58</a:t>
            </a:r>
          </a:p>
        </p:txBody>
      </p:sp>
      <p:sp>
        <p:nvSpPr>
          <p:cNvPr id="1368095" name="Text Box 31"/>
          <p:cNvSpPr txBox="1">
            <a:spLocks noChangeArrowheads="1"/>
          </p:cNvSpPr>
          <p:nvPr/>
        </p:nvSpPr>
        <p:spPr bwMode="auto">
          <a:xfrm>
            <a:off x="2743200" y="4422775"/>
            <a:ext cx="110041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Helvetica"/>
                <a:cs typeface="Helvetica"/>
              </a:rPr>
              <a:t>succ=50</a:t>
            </a:r>
          </a:p>
        </p:txBody>
      </p:sp>
      <p:sp>
        <p:nvSpPr>
          <p:cNvPr id="1368096" name="Text Box 32"/>
          <p:cNvSpPr txBox="1">
            <a:spLocks noChangeArrowheads="1"/>
          </p:cNvSpPr>
          <p:nvPr/>
        </p:nvSpPr>
        <p:spPr bwMode="auto">
          <a:xfrm>
            <a:off x="2598738" y="3362325"/>
            <a:ext cx="110605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Helvetica"/>
                <a:cs typeface="Helvetica"/>
              </a:rPr>
              <a:t>pred=44</a:t>
            </a:r>
          </a:p>
        </p:txBody>
      </p:sp>
      <p:sp>
        <p:nvSpPr>
          <p:cNvPr id="1368097" name="Text Box 33"/>
          <p:cNvSpPr txBox="1">
            <a:spLocks noChangeArrowheads="1"/>
          </p:cNvSpPr>
          <p:nvPr/>
        </p:nvSpPr>
        <p:spPr bwMode="auto">
          <a:xfrm>
            <a:off x="3657600" y="1298575"/>
            <a:ext cx="1104364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Helvetica"/>
                <a:cs typeface="Helvetica"/>
              </a:rPr>
              <a:t>pred=50</a:t>
            </a:r>
          </a:p>
        </p:txBody>
      </p:sp>
      <p:sp>
        <p:nvSpPr>
          <p:cNvPr id="1368098" name="Line 34"/>
          <p:cNvSpPr>
            <a:spLocks noChangeShapeType="1"/>
          </p:cNvSpPr>
          <p:nvPr/>
        </p:nvSpPr>
        <p:spPr bwMode="auto">
          <a:xfrm flipH="1">
            <a:off x="3962400" y="34290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31230" y="792722"/>
            <a:ext cx="2928668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This completes the joining operation!</a:t>
            </a:r>
          </a:p>
          <a:p>
            <a:r>
              <a:rPr lang="en-US" sz="2000" kern="0" dirty="0" smtClean="0"/>
              <a:t>The same stabilizing process will deal with failed nodes by reconnecting the ring</a:t>
            </a:r>
          </a:p>
          <a:p>
            <a:r>
              <a:rPr lang="en-US" sz="2000" kern="0" dirty="0" smtClean="0"/>
              <a:t>What if 2 or more nodes in a row fail?</a:t>
            </a:r>
          </a:p>
          <a:p>
            <a:pPr lvl="1"/>
            <a:r>
              <a:rPr lang="en-US" sz="1800" kern="0" dirty="0">
                <a:solidFill>
                  <a:srgbClr val="FF0000"/>
                </a:solidFill>
              </a:rPr>
              <a:t>K</a:t>
            </a:r>
            <a:r>
              <a:rPr lang="en-US" sz="1800" kern="0" dirty="0" smtClean="0">
                <a:solidFill>
                  <a:srgbClr val="FF0000"/>
                </a:solidFill>
              </a:rPr>
              <a:t>eep track of</a:t>
            </a:r>
            <a:br>
              <a:rPr lang="en-US" sz="1800" kern="0" dirty="0" smtClean="0">
                <a:solidFill>
                  <a:srgbClr val="FF0000"/>
                </a:solidFill>
              </a:rPr>
            </a:br>
            <a:r>
              <a:rPr lang="en-US" sz="1800" kern="0" dirty="0" smtClean="0">
                <a:solidFill>
                  <a:srgbClr val="FF0000"/>
                </a:solidFill>
              </a:rPr>
              <a:t>more neighbors!</a:t>
            </a:r>
          </a:p>
          <a:p>
            <a:pPr lvl="1"/>
            <a:r>
              <a:rPr lang="en-US" sz="1800" kern="0" dirty="0" smtClean="0"/>
              <a:t>Called the “leaf set”</a:t>
            </a:r>
          </a:p>
        </p:txBody>
      </p:sp>
    </p:spTree>
    <p:extLst>
      <p:ext uri="{BB962C8B-B14F-4D97-AF65-F5344CB8AC3E}">
        <p14:creationId xmlns:p14="http://schemas.microsoft.com/office/powerpoint/2010/main" val="156738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Efficiency: </a:t>
            </a:r>
            <a:r>
              <a:rPr lang="en-US" i="1"/>
              <a:t>finger tables</a:t>
            </a:r>
          </a:p>
        </p:txBody>
      </p:sp>
      <p:sp>
        <p:nvSpPr>
          <p:cNvPr id="1370115" name="Oval 3"/>
          <p:cNvSpPr>
            <a:spLocks noChangeArrowheads="1"/>
          </p:cNvSpPr>
          <p:nvPr/>
        </p:nvSpPr>
        <p:spPr bwMode="auto">
          <a:xfrm>
            <a:off x="2897188" y="1844675"/>
            <a:ext cx="3427412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0116" name="Text Box 4"/>
          <p:cNvSpPr txBox="1">
            <a:spLocks noChangeArrowheads="1"/>
          </p:cNvSpPr>
          <p:nvPr/>
        </p:nvSpPr>
        <p:spPr bwMode="auto">
          <a:xfrm>
            <a:off x="2590800" y="4510088"/>
            <a:ext cx="7588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Helvetica" charset="0"/>
                <a:ea typeface="Times New Roman" charset="0"/>
                <a:cs typeface="Times New Roman" charset="0"/>
              </a:rPr>
              <a:t>80 + 2</a:t>
            </a:r>
            <a:r>
              <a:rPr lang="en-US" b="1" baseline="20000">
                <a:latin typeface="Helvetica" charset="0"/>
                <a:ea typeface="Times New Roman" charset="0"/>
                <a:cs typeface="Times New Roman" charset="0"/>
              </a:rPr>
              <a:t>0</a:t>
            </a:r>
            <a:endParaRPr lang="en-US" sz="1400" b="1">
              <a:latin typeface="Helvetica" charset="0"/>
            </a:endParaRPr>
          </a:p>
        </p:txBody>
      </p:sp>
      <p:sp>
        <p:nvSpPr>
          <p:cNvPr id="1370117" name="Freeform 5"/>
          <p:cNvSpPr>
            <a:spLocks/>
          </p:cNvSpPr>
          <p:nvPr/>
        </p:nvSpPr>
        <p:spPr bwMode="auto">
          <a:xfrm>
            <a:off x="3200400" y="4384675"/>
            <a:ext cx="177800" cy="354013"/>
          </a:xfrm>
          <a:custGeom>
            <a:avLst/>
            <a:gdLst/>
            <a:ahLst/>
            <a:cxnLst>
              <a:cxn ang="0">
                <a:pos x="96" y="224"/>
              </a:cxn>
              <a:cxn ang="0">
                <a:pos x="96" y="32"/>
              </a:cxn>
              <a:cxn ang="0">
                <a:pos x="0" y="32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70118" name="Freeform 6"/>
          <p:cNvSpPr>
            <a:spLocks/>
          </p:cNvSpPr>
          <p:nvPr/>
        </p:nvSpPr>
        <p:spPr bwMode="auto">
          <a:xfrm>
            <a:off x="3124200" y="4205288"/>
            <a:ext cx="419100" cy="457200"/>
          </a:xfrm>
          <a:custGeom>
            <a:avLst/>
            <a:gdLst/>
            <a:ahLst/>
            <a:cxnLst>
              <a:cxn ang="0">
                <a:pos x="144" y="280"/>
              </a:cxn>
              <a:cxn ang="0">
                <a:pos x="240" y="40"/>
              </a:cxn>
              <a:cxn ang="0">
                <a:pos x="0" y="40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70119" name="Freeform 7"/>
          <p:cNvSpPr>
            <a:spLocks/>
          </p:cNvSpPr>
          <p:nvPr/>
        </p:nvSpPr>
        <p:spPr bwMode="auto">
          <a:xfrm>
            <a:off x="2971800" y="3898900"/>
            <a:ext cx="812800" cy="763588"/>
          </a:xfrm>
          <a:custGeom>
            <a:avLst/>
            <a:gdLst/>
            <a:ahLst/>
            <a:cxnLst>
              <a:cxn ang="0">
                <a:pos x="192" y="392"/>
              </a:cxn>
              <a:cxn ang="0">
                <a:pos x="432" y="56"/>
              </a:cxn>
              <a:cxn ang="0">
                <a:pos x="0" y="56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70120" name="Freeform 8"/>
          <p:cNvSpPr>
            <a:spLocks/>
          </p:cNvSpPr>
          <p:nvPr/>
        </p:nvSpPr>
        <p:spPr bwMode="auto">
          <a:xfrm>
            <a:off x="2895600" y="3521075"/>
            <a:ext cx="1447800" cy="1141413"/>
          </a:xfrm>
          <a:custGeom>
            <a:avLst/>
            <a:gdLst/>
            <a:ahLst/>
            <a:cxnLst>
              <a:cxn ang="0">
                <a:pos x="288" y="720"/>
              </a:cxn>
              <a:cxn ang="0">
                <a:pos x="864" y="144"/>
              </a:cxn>
              <a:cxn ang="0">
                <a:pos x="0" y="0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70121" name="Freeform 9"/>
          <p:cNvSpPr>
            <a:spLocks/>
          </p:cNvSpPr>
          <p:nvPr/>
        </p:nvSpPr>
        <p:spPr bwMode="auto">
          <a:xfrm>
            <a:off x="3352800" y="2378075"/>
            <a:ext cx="1231900" cy="2284413"/>
          </a:xfrm>
          <a:custGeom>
            <a:avLst/>
            <a:gdLst/>
            <a:ahLst/>
            <a:cxnLst>
              <a:cxn ang="0">
                <a:pos x="0" y="1440"/>
              </a:cxn>
              <a:cxn ang="0">
                <a:pos x="768" y="864"/>
              </a:cxn>
              <a:cxn ang="0">
                <a:pos x="48" y="0"/>
              </a:cxn>
            </a:cxnLst>
            <a:rect l="0" t="0" r="r" b="b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70122" name="Freeform 10"/>
          <p:cNvSpPr>
            <a:spLocks/>
          </p:cNvSpPr>
          <p:nvPr/>
        </p:nvSpPr>
        <p:spPr bwMode="auto">
          <a:xfrm>
            <a:off x="3352800" y="2284413"/>
            <a:ext cx="2360613" cy="2378075"/>
          </a:xfrm>
          <a:custGeom>
            <a:avLst/>
            <a:gdLst/>
            <a:ahLst/>
            <a:cxnLst>
              <a:cxn ang="0">
                <a:pos x="0" y="1392"/>
              </a:cxn>
              <a:cxn ang="0">
                <a:pos x="864" y="960"/>
              </a:cxn>
              <a:cxn ang="0">
                <a:pos x="1584" y="0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70123" name="Text Box 11"/>
          <p:cNvSpPr txBox="1">
            <a:spLocks noChangeArrowheads="1"/>
          </p:cNvSpPr>
          <p:nvPr/>
        </p:nvSpPr>
        <p:spPr bwMode="auto">
          <a:xfrm>
            <a:off x="2441575" y="4357688"/>
            <a:ext cx="7588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Helvetica" charset="0"/>
                <a:ea typeface="Times New Roman" charset="0"/>
                <a:cs typeface="Times New Roman" charset="0"/>
              </a:rPr>
              <a:t>80 + 2</a:t>
            </a:r>
            <a:r>
              <a:rPr lang="en-US" b="1" baseline="20000">
                <a:latin typeface="Helvetica" charset="0"/>
                <a:ea typeface="Times New Roman" charset="0"/>
                <a:cs typeface="Times New Roman" charset="0"/>
              </a:rPr>
              <a:t>1</a:t>
            </a:r>
            <a:endParaRPr lang="en-US" sz="1400" b="1">
              <a:latin typeface="Helvetica" charset="0"/>
            </a:endParaRPr>
          </a:p>
        </p:txBody>
      </p:sp>
      <p:sp>
        <p:nvSpPr>
          <p:cNvPr id="1370124" name="Text Box 12"/>
          <p:cNvSpPr txBox="1">
            <a:spLocks noChangeArrowheads="1"/>
          </p:cNvSpPr>
          <p:nvPr/>
        </p:nvSpPr>
        <p:spPr bwMode="auto">
          <a:xfrm>
            <a:off x="2362200" y="4129088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Helvetica" charset="0"/>
                <a:ea typeface="Times New Roman" charset="0"/>
                <a:cs typeface="Times New Roman" charset="0"/>
              </a:rPr>
              <a:t>80 + 2</a:t>
            </a:r>
            <a:r>
              <a:rPr lang="en-US" b="1" baseline="20000">
                <a:latin typeface="Helvetica" charset="0"/>
                <a:ea typeface="Times New Roman" charset="0"/>
                <a:cs typeface="Times New Roman" charset="0"/>
              </a:rPr>
              <a:t>2</a:t>
            </a:r>
            <a:endParaRPr lang="en-US" sz="1400" b="1">
              <a:latin typeface="Helvetica" charset="0"/>
            </a:endParaRPr>
          </a:p>
        </p:txBody>
      </p:sp>
      <p:sp>
        <p:nvSpPr>
          <p:cNvPr id="1370125" name="Text Box 13"/>
          <p:cNvSpPr txBox="1">
            <a:spLocks noChangeArrowheads="1"/>
          </p:cNvSpPr>
          <p:nvPr/>
        </p:nvSpPr>
        <p:spPr bwMode="auto">
          <a:xfrm>
            <a:off x="2209800" y="3898900"/>
            <a:ext cx="7588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Helvetica" charset="0"/>
                <a:ea typeface="Times New Roman" charset="0"/>
                <a:cs typeface="Times New Roman" charset="0"/>
              </a:rPr>
              <a:t>80 + 2</a:t>
            </a:r>
            <a:r>
              <a:rPr lang="en-US" b="1" baseline="20000">
                <a:latin typeface="Helvetica" charset="0"/>
                <a:ea typeface="Times New Roman" charset="0"/>
                <a:cs typeface="Times New Roman" charset="0"/>
              </a:rPr>
              <a:t>3</a:t>
            </a:r>
            <a:endParaRPr lang="en-US" sz="1400" b="1">
              <a:latin typeface="Helvetica" charset="0"/>
            </a:endParaRPr>
          </a:p>
        </p:txBody>
      </p:sp>
      <p:sp>
        <p:nvSpPr>
          <p:cNvPr id="1370126" name="Text Box 14"/>
          <p:cNvSpPr txBox="1">
            <a:spLocks noChangeArrowheads="1"/>
          </p:cNvSpPr>
          <p:nvPr/>
        </p:nvSpPr>
        <p:spPr bwMode="auto">
          <a:xfrm>
            <a:off x="2136775" y="3367088"/>
            <a:ext cx="7588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Helvetica" charset="0"/>
                <a:ea typeface="Times New Roman" charset="0"/>
                <a:cs typeface="Times New Roman" charset="0"/>
              </a:rPr>
              <a:t>80 + 2</a:t>
            </a:r>
            <a:r>
              <a:rPr lang="en-US" b="1" baseline="20000">
                <a:latin typeface="Helvetica" charset="0"/>
                <a:ea typeface="Times New Roman" charset="0"/>
                <a:cs typeface="Times New Roman" charset="0"/>
              </a:rPr>
              <a:t>4</a:t>
            </a:r>
            <a:endParaRPr lang="en-US" sz="1400" b="1">
              <a:latin typeface="Helvetica" charset="0"/>
            </a:endParaRPr>
          </a:p>
        </p:txBody>
      </p:sp>
      <p:sp>
        <p:nvSpPr>
          <p:cNvPr id="1370127" name="Text Box 15"/>
          <p:cNvSpPr txBox="1">
            <a:spLocks noChangeArrowheads="1"/>
          </p:cNvSpPr>
          <p:nvPr/>
        </p:nvSpPr>
        <p:spPr bwMode="auto">
          <a:xfrm>
            <a:off x="2517775" y="2222500"/>
            <a:ext cx="831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Helvetica" charset="0"/>
                <a:ea typeface="Times New Roman" charset="0"/>
                <a:cs typeface="Times New Roman" charset="0"/>
              </a:rPr>
              <a:t>80 + 2</a:t>
            </a:r>
            <a:r>
              <a:rPr lang="en-US" b="1" baseline="20000">
                <a:latin typeface="Helvetica" charset="0"/>
                <a:ea typeface="Times New Roman" charset="0"/>
                <a:cs typeface="Times New Roman" charset="0"/>
              </a:rPr>
              <a:t>5</a:t>
            </a:r>
            <a:endParaRPr lang="en-US" b="1">
              <a:latin typeface="Helvetica" charset="0"/>
            </a:endParaRPr>
          </a:p>
        </p:txBody>
      </p:sp>
      <p:sp>
        <p:nvSpPr>
          <p:cNvPr id="1370128" name="Text Box 16"/>
          <p:cNvSpPr txBox="1">
            <a:spLocks noChangeArrowheads="1"/>
          </p:cNvSpPr>
          <p:nvPr/>
        </p:nvSpPr>
        <p:spPr bwMode="auto">
          <a:xfrm>
            <a:off x="5608638" y="1949450"/>
            <a:ext cx="2159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Helvetica" charset="0"/>
                <a:ea typeface="Times New Roman" charset="0"/>
                <a:cs typeface="Times New Roman" charset="0"/>
              </a:rPr>
              <a:t>(80 + 2</a:t>
            </a:r>
            <a:r>
              <a:rPr lang="en-US" b="1" baseline="20000">
                <a:latin typeface="Helvetica" charset="0"/>
                <a:ea typeface="Times New Roman" charset="0"/>
                <a:cs typeface="Times New Roman" charset="0"/>
              </a:rPr>
              <a:t>6</a:t>
            </a:r>
            <a:r>
              <a:rPr lang="en-US" b="1">
                <a:latin typeface="Helvetica" charset="0"/>
                <a:ea typeface="Times New Roman" charset="0"/>
                <a:cs typeface="Times New Roman" charset="0"/>
              </a:rPr>
              <a:t>) mod 2</a:t>
            </a:r>
            <a:r>
              <a:rPr lang="en-US" b="1" baseline="30000">
                <a:latin typeface="Helvetica" charset="0"/>
                <a:ea typeface="Times New Roman" charset="0"/>
                <a:cs typeface="Times New Roman" charset="0"/>
              </a:rPr>
              <a:t>7</a:t>
            </a:r>
            <a:r>
              <a:rPr lang="en-US" b="1">
                <a:latin typeface="Helvetica" charset="0"/>
                <a:ea typeface="Times New Roman" charset="0"/>
                <a:cs typeface="Times New Roman" charset="0"/>
              </a:rPr>
              <a:t> = 16</a:t>
            </a:r>
            <a:endParaRPr lang="en-US" b="1">
              <a:latin typeface="Helvetica" charset="0"/>
            </a:endParaRPr>
          </a:p>
        </p:txBody>
      </p:sp>
      <p:sp>
        <p:nvSpPr>
          <p:cNvPr id="1370129" name="Line 17"/>
          <p:cNvSpPr>
            <a:spLocks noChangeShapeType="1"/>
          </p:cNvSpPr>
          <p:nvPr/>
        </p:nvSpPr>
        <p:spPr bwMode="auto">
          <a:xfrm>
            <a:off x="4616450" y="1787525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0130" name="Text Box 18"/>
          <p:cNvSpPr txBox="1">
            <a:spLocks noChangeArrowheads="1"/>
          </p:cNvSpPr>
          <p:nvPr/>
        </p:nvSpPr>
        <p:spPr bwMode="auto">
          <a:xfrm>
            <a:off x="4464050" y="1404938"/>
            <a:ext cx="3365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Times New Roman" charset="0"/>
              </a:rPr>
              <a:t>0</a:t>
            </a:r>
          </a:p>
        </p:txBody>
      </p:sp>
      <p:sp>
        <p:nvSpPr>
          <p:cNvPr id="1370131" name="Text Box 19"/>
          <p:cNvSpPr txBox="1">
            <a:spLocks noChangeArrowheads="1"/>
          </p:cNvSpPr>
          <p:nvPr/>
        </p:nvSpPr>
        <p:spPr bwMode="auto">
          <a:xfrm>
            <a:off x="7086600" y="1143000"/>
            <a:ext cx="12969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>
                <a:latin typeface="Times New Roman" charset="0"/>
              </a:rPr>
              <a:t>Say </a:t>
            </a:r>
            <a:r>
              <a:rPr lang="en-US" sz="2400" i="1">
                <a:latin typeface="Times New Roman" charset="0"/>
              </a:rPr>
              <a:t>m=7</a:t>
            </a:r>
          </a:p>
        </p:txBody>
      </p:sp>
      <p:sp>
        <p:nvSpPr>
          <p:cNvPr id="1370132" name="Text Box 20"/>
          <p:cNvSpPr txBox="1">
            <a:spLocks noChangeArrowheads="1"/>
          </p:cNvSpPr>
          <p:nvPr/>
        </p:nvSpPr>
        <p:spPr bwMode="auto">
          <a:xfrm>
            <a:off x="452438" y="5718175"/>
            <a:ext cx="8386762" cy="461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0" i="1" dirty="0" err="1">
                <a:latin typeface="Times New Roman" charset="0"/>
              </a:rPr>
              <a:t>i</a:t>
            </a:r>
            <a:r>
              <a:rPr lang="en-US" sz="2400" b="0" dirty="0" err="1">
                <a:latin typeface="Times New Roman" charset="0"/>
              </a:rPr>
              <a:t>th</a:t>
            </a:r>
            <a:r>
              <a:rPr lang="en-US" sz="2400" b="0" dirty="0">
                <a:latin typeface="Times New Roman" charset="0"/>
              </a:rPr>
              <a:t> entry at peer with id </a:t>
            </a:r>
            <a:r>
              <a:rPr lang="en-US" sz="2400" b="0" i="1" dirty="0" err="1">
                <a:latin typeface="Times New Roman" charset="0"/>
              </a:rPr>
              <a:t>n</a:t>
            </a:r>
            <a:r>
              <a:rPr lang="en-US" sz="2400" b="0" i="1" dirty="0">
                <a:latin typeface="Times New Roman" charset="0"/>
              </a:rPr>
              <a:t> </a:t>
            </a:r>
            <a:r>
              <a:rPr lang="en-US" sz="2400" b="0" dirty="0">
                <a:latin typeface="Times New Roman" charset="0"/>
              </a:rPr>
              <a:t>is first peer with id &gt;=                          </a:t>
            </a:r>
          </a:p>
        </p:txBody>
      </p:sp>
      <p:graphicFrame>
        <p:nvGraphicFramePr>
          <p:cNvPr id="1370133" name="Object 21"/>
          <p:cNvGraphicFramePr>
            <a:graphicFrameLocks noChangeAspect="1"/>
          </p:cNvGraphicFramePr>
          <p:nvPr/>
        </p:nvGraphicFramePr>
        <p:xfrm>
          <a:off x="6583363" y="5707063"/>
          <a:ext cx="1946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Equation" r:id="rId4" imgW="939600" imgH="228600" progId="Equation.3">
                  <p:embed/>
                </p:oleObj>
              </mc:Choice>
              <mc:Fallback>
                <p:oleObj name="Equation" r:id="rId4" imgW="939600" imgH="228600" progId="Equation.3">
                  <p:embed/>
                  <p:pic>
                    <p:nvPicPr>
                      <p:cNvPr id="137013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3" y="5707063"/>
                        <a:ext cx="19462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0134" name="Text Box 22"/>
          <p:cNvSpPr txBox="1">
            <a:spLocks noChangeArrowheads="1"/>
          </p:cNvSpPr>
          <p:nvPr/>
        </p:nvSpPr>
        <p:spPr bwMode="auto">
          <a:xfrm>
            <a:off x="228600" y="2439988"/>
            <a:ext cx="1841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1370135" name="Text Box 23"/>
          <p:cNvSpPr txBox="1">
            <a:spLocks noChangeArrowheads="1"/>
          </p:cNvSpPr>
          <p:nvPr/>
        </p:nvSpPr>
        <p:spPr bwMode="auto">
          <a:xfrm>
            <a:off x="276417" y="1906588"/>
            <a:ext cx="1118996" cy="304698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 b="0" i="1">
                <a:latin typeface="Times New Roman" charset="0"/>
              </a:rPr>
              <a:t>i   ft[i]</a:t>
            </a:r>
          </a:p>
          <a:p>
            <a:pPr eaLnBrk="1" hangingPunct="1"/>
            <a:r>
              <a:rPr lang="en-US" sz="2400" b="0">
                <a:latin typeface="Times New Roman" charset="0"/>
              </a:rPr>
              <a:t>0  96</a:t>
            </a:r>
          </a:p>
          <a:p>
            <a:pPr eaLnBrk="1" hangingPunct="1"/>
            <a:r>
              <a:rPr lang="en-US" sz="2400" b="0">
                <a:latin typeface="Times New Roman" charset="0"/>
              </a:rPr>
              <a:t>1  96</a:t>
            </a:r>
          </a:p>
          <a:p>
            <a:pPr eaLnBrk="1" hangingPunct="1"/>
            <a:r>
              <a:rPr lang="en-US" sz="2400" b="0">
                <a:latin typeface="Times New Roman" charset="0"/>
              </a:rPr>
              <a:t>2  96</a:t>
            </a:r>
          </a:p>
          <a:p>
            <a:pPr eaLnBrk="1" hangingPunct="1"/>
            <a:r>
              <a:rPr lang="en-US" sz="2400" b="0">
                <a:latin typeface="Times New Roman" charset="0"/>
              </a:rPr>
              <a:t>3  96</a:t>
            </a:r>
          </a:p>
          <a:p>
            <a:pPr eaLnBrk="1" hangingPunct="1"/>
            <a:r>
              <a:rPr lang="en-US" sz="2400" b="0">
                <a:latin typeface="Times New Roman" charset="0"/>
              </a:rPr>
              <a:t>4  96</a:t>
            </a:r>
          </a:p>
          <a:p>
            <a:pPr eaLnBrk="1" hangingPunct="1"/>
            <a:r>
              <a:rPr lang="en-US" sz="2400" b="0">
                <a:latin typeface="Times New Roman" charset="0"/>
              </a:rPr>
              <a:t>5  112</a:t>
            </a:r>
          </a:p>
          <a:p>
            <a:pPr eaLnBrk="1" hangingPunct="1"/>
            <a:r>
              <a:rPr lang="en-US" sz="2400" b="0">
                <a:latin typeface="Times New Roman" charset="0"/>
              </a:rPr>
              <a:t>6  20</a:t>
            </a:r>
          </a:p>
        </p:txBody>
      </p:sp>
      <p:sp>
        <p:nvSpPr>
          <p:cNvPr id="1370136" name="Line 24"/>
          <p:cNvSpPr>
            <a:spLocks noChangeShapeType="1"/>
          </p:cNvSpPr>
          <p:nvPr/>
        </p:nvSpPr>
        <p:spPr bwMode="auto">
          <a:xfrm flipH="1" flipV="1">
            <a:off x="1295400" y="3733800"/>
            <a:ext cx="1450975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0137" name="Text Box 25"/>
          <p:cNvSpPr txBox="1">
            <a:spLocks noChangeArrowheads="1"/>
          </p:cNvSpPr>
          <p:nvPr/>
        </p:nvSpPr>
        <p:spPr bwMode="auto">
          <a:xfrm>
            <a:off x="20638" y="1336675"/>
            <a:ext cx="2420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>
                <a:latin typeface="Times New Roman" charset="0"/>
              </a:rPr>
              <a:t>Finger Table at 80</a:t>
            </a:r>
          </a:p>
        </p:txBody>
      </p:sp>
      <p:pic>
        <p:nvPicPr>
          <p:cNvPr id="1370138" name="Picture 26" descr="j023033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35725" y="3368675"/>
            <a:ext cx="266700" cy="436563"/>
          </a:xfrm>
          <a:prstGeom prst="rect">
            <a:avLst/>
          </a:prstGeom>
          <a:noFill/>
        </p:spPr>
      </p:pic>
      <p:sp>
        <p:nvSpPr>
          <p:cNvPr id="1370139" name="Line 27"/>
          <p:cNvSpPr>
            <a:spLocks noChangeShapeType="1"/>
          </p:cNvSpPr>
          <p:nvPr/>
        </p:nvSpPr>
        <p:spPr bwMode="auto">
          <a:xfrm>
            <a:off x="6246813" y="3578225"/>
            <a:ext cx="150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0140" name="Text Box 28"/>
          <p:cNvSpPr txBox="1">
            <a:spLocks noChangeArrowheads="1"/>
          </p:cNvSpPr>
          <p:nvPr/>
        </p:nvSpPr>
        <p:spPr bwMode="auto">
          <a:xfrm>
            <a:off x="5865813" y="3363913"/>
            <a:ext cx="436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32</a:t>
            </a:r>
          </a:p>
        </p:txBody>
      </p:sp>
      <p:sp>
        <p:nvSpPr>
          <p:cNvPr id="1370141" name="Line 29"/>
          <p:cNvSpPr>
            <a:spLocks noChangeShapeType="1"/>
          </p:cNvSpPr>
          <p:nvPr/>
        </p:nvSpPr>
        <p:spPr bwMode="auto">
          <a:xfrm>
            <a:off x="5789613" y="464185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0142" name="Text Box 30"/>
          <p:cNvSpPr txBox="1">
            <a:spLocks noChangeArrowheads="1"/>
          </p:cNvSpPr>
          <p:nvPr/>
        </p:nvSpPr>
        <p:spPr bwMode="auto">
          <a:xfrm>
            <a:off x="5351463" y="4429125"/>
            <a:ext cx="4381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45</a:t>
            </a:r>
          </a:p>
        </p:txBody>
      </p:sp>
      <p:sp>
        <p:nvSpPr>
          <p:cNvPr id="1370143" name="Text Box 31"/>
          <p:cNvSpPr txBox="1">
            <a:spLocks noChangeArrowheads="1"/>
          </p:cNvSpPr>
          <p:nvPr/>
        </p:nvSpPr>
        <p:spPr bwMode="auto">
          <a:xfrm>
            <a:off x="3430588" y="4565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80</a:t>
            </a:r>
          </a:p>
        </p:txBody>
      </p:sp>
      <p:sp>
        <p:nvSpPr>
          <p:cNvPr id="1370144" name="Line 32"/>
          <p:cNvSpPr>
            <a:spLocks noChangeShapeType="1"/>
          </p:cNvSpPr>
          <p:nvPr/>
        </p:nvSpPr>
        <p:spPr bwMode="auto">
          <a:xfrm flipV="1">
            <a:off x="5884863" y="2487613"/>
            <a:ext cx="171450" cy="10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0145" name="Text Box 33"/>
          <p:cNvSpPr txBox="1">
            <a:spLocks noChangeArrowheads="1"/>
          </p:cNvSpPr>
          <p:nvPr/>
        </p:nvSpPr>
        <p:spPr bwMode="auto">
          <a:xfrm>
            <a:off x="5484813" y="24368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20</a:t>
            </a:r>
          </a:p>
        </p:txBody>
      </p:sp>
      <p:sp>
        <p:nvSpPr>
          <p:cNvPr id="1370146" name="Line 34"/>
          <p:cNvSpPr>
            <a:spLocks noChangeShapeType="1"/>
          </p:cNvSpPr>
          <p:nvPr/>
        </p:nvSpPr>
        <p:spPr bwMode="auto">
          <a:xfrm flipH="1" flipV="1">
            <a:off x="3354388" y="2271713"/>
            <a:ext cx="10795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0147" name="Text Box 35"/>
          <p:cNvSpPr txBox="1">
            <a:spLocks noChangeArrowheads="1"/>
          </p:cNvSpPr>
          <p:nvPr/>
        </p:nvSpPr>
        <p:spPr bwMode="auto">
          <a:xfrm>
            <a:off x="3430588" y="21463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112</a:t>
            </a:r>
          </a:p>
        </p:txBody>
      </p:sp>
      <p:sp>
        <p:nvSpPr>
          <p:cNvPr id="1370148" name="Text Box 36"/>
          <p:cNvSpPr txBox="1">
            <a:spLocks noChangeArrowheads="1"/>
          </p:cNvSpPr>
          <p:nvPr/>
        </p:nvSpPr>
        <p:spPr bwMode="auto">
          <a:xfrm>
            <a:off x="2897188" y="30591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96</a:t>
            </a:r>
          </a:p>
        </p:txBody>
      </p:sp>
      <p:sp>
        <p:nvSpPr>
          <p:cNvPr id="1370149" name="Line 37"/>
          <p:cNvSpPr>
            <a:spLocks noChangeShapeType="1"/>
          </p:cNvSpPr>
          <p:nvPr/>
        </p:nvSpPr>
        <p:spPr bwMode="auto">
          <a:xfrm flipH="1">
            <a:off x="2822575" y="3273425"/>
            <a:ext cx="150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70150" name="Picture 38" descr="j023033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4413" y="4584700"/>
            <a:ext cx="265112" cy="438150"/>
          </a:xfrm>
          <a:prstGeom prst="rect">
            <a:avLst/>
          </a:prstGeom>
          <a:noFill/>
        </p:spPr>
      </p:pic>
      <p:pic>
        <p:nvPicPr>
          <p:cNvPr id="1370151" name="Picture 39" descr="j023033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73388" y="4813300"/>
            <a:ext cx="266700" cy="438150"/>
          </a:xfrm>
          <a:prstGeom prst="rect">
            <a:avLst/>
          </a:prstGeom>
          <a:noFill/>
        </p:spPr>
      </p:pic>
      <p:pic>
        <p:nvPicPr>
          <p:cNvPr id="1370152" name="Picture 40" descr="j023033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79675" y="2987675"/>
            <a:ext cx="266700" cy="438150"/>
          </a:xfrm>
          <a:prstGeom prst="rect">
            <a:avLst/>
          </a:prstGeom>
          <a:noFill/>
        </p:spPr>
      </p:pic>
      <p:pic>
        <p:nvPicPr>
          <p:cNvPr id="1370153" name="Picture 41" descr="j023033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5788" y="1771650"/>
            <a:ext cx="266700" cy="436563"/>
          </a:xfrm>
          <a:prstGeom prst="rect">
            <a:avLst/>
          </a:prstGeom>
          <a:noFill/>
        </p:spPr>
      </p:pic>
      <p:pic>
        <p:nvPicPr>
          <p:cNvPr id="1370154" name="Picture 42" descr="j023033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70613" y="2284413"/>
            <a:ext cx="265112" cy="438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19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685800"/>
          </a:xfrm>
        </p:spPr>
        <p:txBody>
          <a:bodyPr/>
          <a:lstStyle/>
          <a:p>
            <a:r>
              <a:rPr lang="en-US" dirty="0"/>
              <a:t>Achieving </a:t>
            </a:r>
            <a:r>
              <a:rPr lang="en-US" dirty="0" smtClean="0"/>
              <a:t>Fault Tolerance for Lookup Service</a:t>
            </a:r>
            <a:endParaRPr lang="en-US" dirty="0"/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77200" cy="5105400"/>
          </a:xfrm>
        </p:spPr>
        <p:txBody>
          <a:bodyPr>
            <a:normAutofit/>
          </a:bodyPr>
          <a:lstStyle/>
          <a:p>
            <a:r>
              <a:rPr lang="en-US" dirty="0"/>
              <a:t>To improve robustness each node maintains the k (&gt; 1) immediate successors instead of only one </a:t>
            </a:r>
            <a:r>
              <a:rPr lang="en-US" dirty="0" smtClean="0"/>
              <a:t>successor</a:t>
            </a:r>
          </a:p>
          <a:p>
            <a:pPr lvl="1"/>
            <a:r>
              <a:rPr lang="en-US" dirty="0" smtClean="0"/>
              <a:t>Again – called the “leaf set”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pred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reply message</a:t>
            </a:r>
            <a:r>
              <a:rPr lang="en-US" dirty="0"/>
              <a:t>, node A can send its k-1 successors to its predecessor B</a:t>
            </a:r>
          </a:p>
          <a:p>
            <a:pPr lvl="1"/>
            <a:r>
              <a:rPr lang="en-US" dirty="0" smtClean="0"/>
              <a:t>Upon receiving </a:t>
            </a:r>
            <a:r>
              <a:rPr lang="en-US" dirty="0" err="1" smtClean="0">
                <a:solidFill>
                  <a:srgbClr val="FF0000"/>
                </a:solidFill>
              </a:rPr>
              <a:t>pred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message, B can update its successor list by concatenating the successor list received from A </a:t>
            </a:r>
            <a:r>
              <a:rPr lang="en-US" dirty="0" smtClean="0"/>
              <a:t>with its own list</a:t>
            </a:r>
          </a:p>
          <a:p>
            <a:r>
              <a:rPr lang="en-US" dirty="0" smtClean="0"/>
              <a:t>If k = log(M), lookup operation works with high probability even if half of nodes fail, where M is number of nodes in the syste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721291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6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838200"/>
          </a:xfrm>
        </p:spPr>
        <p:txBody>
          <a:bodyPr/>
          <a:lstStyle/>
          <a:p>
            <a:r>
              <a:rPr lang="en-US" dirty="0" smtClean="0"/>
              <a:t>Storage Fault Tolerance</a:t>
            </a:r>
            <a:endParaRPr lang="en-US" dirty="0"/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838200"/>
            <a:ext cx="3200400" cy="4724400"/>
          </a:xfr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2400" dirty="0" smtClean="0"/>
              <a:t>Replicate tuples on successor nodes</a:t>
            </a:r>
            <a:endParaRPr lang="en-US" sz="2400" dirty="0"/>
          </a:p>
          <a:p>
            <a:pPr marL="342900" indent="-342900">
              <a:lnSpc>
                <a:spcPct val="100000"/>
              </a:lnSpc>
            </a:pPr>
            <a:r>
              <a:rPr lang="en-US" sz="2400" dirty="0" smtClean="0"/>
              <a:t>Example: replicate (K14, V14) on nodes 20 and 32</a:t>
            </a:r>
            <a:endParaRPr lang="en-US" sz="2400" dirty="0"/>
          </a:p>
          <a:p>
            <a:pPr marL="342900" indent="-342900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1351684" name="Oval 4"/>
          <p:cNvSpPr>
            <a:spLocks noChangeArrowheads="1"/>
          </p:cNvSpPr>
          <p:nvPr/>
        </p:nvSpPr>
        <p:spPr bwMode="auto">
          <a:xfrm>
            <a:off x="3538538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685" name="Text Box 5"/>
          <p:cNvSpPr txBox="1">
            <a:spLocks noChangeArrowheads="1"/>
          </p:cNvSpPr>
          <p:nvPr/>
        </p:nvSpPr>
        <p:spPr bwMode="auto">
          <a:xfrm>
            <a:off x="6384925" y="1538288"/>
            <a:ext cx="312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4</a:t>
            </a:r>
          </a:p>
        </p:txBody>
      </p:sp>
      <p:pic>
        <p:nvPicPr>
          <p:cNvPr id="1351686" name="Picture 6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3213" y="990600"/>
            <a:ext cx="266700" cy="438150"/>
          </a:xfrm>
          <a:prstGeom prst="rect">
            <a:avLst/>
          </a:prstGeom>
          <a:noFill/>
        </p:spPr>
      </p:pic>
      <p:pic>
        <p:nvPicPr>
          <p:cNvPr id="1351687" name="Picture 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8638" y="4514850"/>
            <a:ext cx="266700" cy="438150"/>
          </a:xfrm>
          <a:prstGeom prst="rect">
            <a:avLst/>
          </a:prstGeom>
          <a:noFill/>
        </p:spPr>
      </p:pic>
      <p:sp>
        <p:nvSpPr>
          <p:cNvPr id="1351688" name="Text Box 8"/>
          <p:cNvSpPr txBox="1">
            <a:spLocks noChangeArrowheads="1"/>
          </p:cNvSpPr>
          <p:nvPr/>
        </p:nvSpPr>
        <p:spPr bwMode="auto">
          <a:xfrm>
            <a:off x="7461250" y="4343400"/>
            <a:ext cx="439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20</a:t>
            </a:r>
          </a:p>
        </p:txBody>
      </p:sp>
      <p:pic>
        <p:nvPicPr>
          <p:cNvPr id="1351689" name="Picture 9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8338" y="6038850"/>
            <a:ext cx="266700" cy="438150"/>
          </a:xfrm>
          <a:prstGeom prst="rect">
            <a:avLst/>
          </a:prstGeom>
          <a:noFill/>
        </p:spPr>
      </p:pic>
      <p:sp>
        <p:nvSpPr>
          <p:cNvPr id="1351690" name="Text Box 10"/>
          <p:cNvSpPr txBox="1">
            <a:spLocks noChangeArrowheads="1"/>
          </p:cNvSpPr>
          <p:nvPr/>
        </p:nvSpPr>
        <p:spPr bwMode="auto">
          <a:xfrm>
            <a:off x="5614988" y="5486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32</a:t>
            </a:r>
          </a:p>
        </p:txBody>
      </p:sp>
      <p:sp>
        <p:nvSpPr>
          <p:cNvPr id="1351691" name="Text Box 11"/>
          <p:cNvSpPr txBox="1">
            <a:spLocks noChangeArrowheads="1"/>
          </p:cNvSpPr>
          <p:nvPr/>
        </p:nvSpPr>
        <p:spPr bwMode="auto">
          <a:xfrm>
            <a:off x="4605338" y="5348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35</a:t>
            </a:r>
          </a:p>
        </p:txBody>
      </p:sp>
      <p:pic>
        <p:nvPicPr>
          <p:cNvPr id="1351692" name="Picture 12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7738" y="5886450"/>
            <a:ext cx="266700" cy="438150"/>
          </a:xfrm>
          <a:prstGeom prst="rect">
            <a:avLst/>
          </a:prstGeom>
          <a:noFill/>
        </p:spPr>
      </p:pic>
      <p:sp>
        <p:nvSpPr>
          <p:cNvPr id="1351693" name="Text Box 13"/>
          <p:cNvSpPr txBox="1">
            <a:spLocks noChangeArrowheads="1"/>
          </p:cNvSpPr>
          <p:nvPr/>
        </p:nvSpPr>
        <p:spPr bwMode="auto">
          <a:xfrm>
            <a:off x="7119938" y="1995488"/>
            <a:ext cx="313024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8</a:t>
            </a:r>
          </a:p>
        </p:txBody>
      </p:sp>
      <p:sp>
        <p:nvSpPr>
          <p:cNvPr id="1351694" name="Text Box 14"/>
          <p:cNvSpPr txBox="1">
            <a:spLocks noChangeArrowheads="1"/>
          </p:cNvSpPr>
          <p:nvPr/>
        </p:nvSpPr>
        <p:spPr bwMode="auto">
          <a:xfrm>
            <a:off x="7729538" y="3367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15</a:t>
            </a:r>
          </a:p>
        </p:txBody>
      </p:sp>
      <p:sp>
        <p:nvSpPr>
          <p:cNvPr id="1351695" name="Text Box 15"/>
          <p:cNvSpPr txBox="1">
            <a:spLocks noChangeArrowheads="1"/>
          </p:cNvSpPr>
          <p:nvPr/>
        </p:nvSpPr>
        <p:spPr bwMode="auto">
          <a:xfrm>
            <a:off x="3767138" y="4267200"/>
            <a:ext cx="441402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44</a:t>
            </a:r>
          </a:p>
        </p:txBody>
      </p:sp>
      <p:sp>
        <p:nvSpPr>
          <p:cNvPr id="1351696" name="Text Box 16"/>
          <p:cNvSpPr txBox="1">
            <a:spLocks noChangeArrowheads="1"/>
          </p:cNvSpPr>
          <p:nvPr/>
        </p:nvSpPr>
        <p:spPr bwMode="auto">
          <a:xfrm>
            <a:off x="4548188" y="1828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58</a:t>
            </a:r>
          </a:p>
        </p:txBody>
      </p:sp>
      <p:pic>
        <p:nvPicPr>
          <p:cNvPr id="1351697" name="Picture 1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4419600"/>
            <a:ext cx="266700" cy="438150"/>
          </a:xfrm>
          <a:prstGeom prst="rect">
            <a:avLst/>
          </a:prstGeom>
          <a:noFill/>
        </p:spPr>
      </p:pic>
      <p:pic>
        <p:nvPicPr>
          <p:cNvPr id="1351698" name="Picture 18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2438" y="1295400"/>
            <a:ext cx="266700" cy="438150"/>
          </a:xfrm>
          <a:prstGeom prst="rect">
            <a:avLst/>
          </a:prstGeom>
          <a:noFill/>
        </p:spPr>
      </p:pic>
      <p:sp>
        <p:nvSpPr>
          <p:cNvPr id="1351699" name="Line 19"/>
          <p:cNvSpPr>
            <a:spLocks noChangeShapeType="1"/>
          </p:cNvSpPr>
          <p:nvPr/>
        </p:nvSpPr>
        <p:spPr bwMode="auto">
          <a:xfrm flipV="1">
            <a:off x="3690938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0" name="Line 20"/>
          <p:cNvSpPr>
            <a:spLocks noChangeShapeType="1"/>
          </p:cNvSpPr>
          <p:nvPr/>
        </p:nvSpPr>
        <p:spPr bwMode="auto">
          <a:xfrm>
            <a:off x="4519613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pic>
        <p:nvPicPr>
          <p:cNvPr id="1351701" name="Picture 21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62938" y="3276600"/>
            <a:ext cx="266700" cy="438150"/>
          </a:xfrm>
          <a:prstGeom prst="rect">
            <a:avLst/>
          </a:prstGeom>
          <a:noFill/>
        </p:spPr>
      </p:pic>
      <p:sp>
        <p:nvSpPr>
          <p:cNvPr id="1351702" name="Line 22"/>
          <p:cNvSpPr>
            <a:spLocks noChangeShapeType="1"/>
          </p:cNvSpPr>
          <p:nvPr/>
        </p:nvSpPr>
        <p:spPr bwMode="auto">
          <a:xfrm flipV="1">
            <a:off x="4910138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3" name="Line 23"/>
          <p:cNvSpPr>
            <a:spLocks noChangeShapeType="1"/>
          </p:cNvSpPr>
          <p:nvPr/>
        </p:nvSpPr>
        <p:spPr bwMode="auto">
          <a:xfrm flipV="1">
            <a:off x="5824538" y="5867400"/>
            <a:ext cx="1587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4" name="Line 24"/>
          <p:cNvSpPr>
            <a:spLocks noChangeShapeType="1"/>
          </p:cNvSpPr>
          <p:nvPr/>
        </p:nvSpPr>
        <p:spPr bwMode="auto">
          <a:xfrm flipH="1" flipV="1">
            <a:off x="7881938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5" name="Line 25"/>
          <p:cNvSpPr>
            <a:spLocks noChangeShapeType="1"/>
          </p:cNvSpPr>
          <p:nvPr/>
        </p:nvSpPr>
        <p:spPr bwMode="auto">
          <a:xfrm flipH="1">
            <a:off x="8110538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6" name="Line 26"/>
          <p:cNvSpPr>
            <a:spLocks noChangeShapeType="1"/>
          </p:cNvSpPr>
          <p:nvPr/>
        </p:nvSpPr>
        <p:spPr bwMode="auto">
          <a:xfrm flipV="1">
            <a:off x="7396163" y="1971675"/>
            <a:ext cx="1127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pic>
        <p:nvPicPr>
          <p:cNvPr id="1351707" name="Picture 2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5550" y="1676400"/>
            <a:ext cx="268288" cy="438150"/>
          </a:xfrm>
          <a:prstGeom prst="rect">
            <a:avLst/>
          </a:prstGeom>
          <a:noFill/>
        </p:spPr>
      </p:pic>
      <p:sp>
        <p:nvSpPr>
          <p:cNvPr id="1351708" name="Line 28"/>
          <p:cNvSpPr>
            <a:spLocks noChangeShapeType="1"/>
          </p:cNvSpPr>
          <p:nvPr/>
        </p:nvSpPr>
        <p:spPr bwMode="auto">
          <a:xfrm rot="3575902">
            <a:off x="6584950" y="1433513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73425" y="1108075"/>
            <a:ext cx="5089525" cy="5133975"/>
            <a:chOff x="1930" y="844"/>
            <a:chExt cx="3210" cy="3240"/>
          </a:xfrm>
        </p:grpSpPr>
        <p:sp>
          <p:nvSpPr>
            <p:cNvPr id="1351710" name="Freeform 30"/>
            <p:cNvSpPr>
              <a:spLocks/>
            </p:cNvSpPr>
            <p:nvPr/>
          </p:nvSpPr>
          <p:spPr bwMode="auto">
            <a:xfrm>
              <a:off x="2788" y="844"/>
              <a:ext cx="1200" cy="16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432" y="24"/>
                </a:cxn>
                <a:cxn ang="0">
                  <a:pos x="960" y="24"/>
                </a:cxn>
                <a:cxn ang="0">
                  <a:pos x="1200" y="72"/>
                </a:cxn>
              </a:cxnLst>
              <a:rect l="0" t="0" r="r" b="b"/>
              <a:pathLst>
                <a:path w="1200" h="168">
                  <a:moveTo>
                    <a:pt x="0" y="168"/>
                  </a:moveTo>
                  <a:cubicBezTo>
                    <a:pt x="136" y="108"/>
                    <a:pt x="272" y="48"/>
                    <a:pt x="432" y="24"/>
                  </a:cubicBezTo>
                  <a:cubicBezTo>
                    <a:pt x="592" y="0"/>
                    <a:pt x="832" y="16"/>
                    <a:pt x="960" y="24"/>
                  </a:cubicBezTo>
                  <a:cubicBezTo>
                    <a:pt x="1088" y="32"/>
                    <a:pt x="1144" y="52"/>
                    <a:pt x="1200" y="7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1" name="Freeform 31"/>
            <p:cNvSpPr>
              <a:spLocks/>
            </p:cNvSpPr>
            <p:nvPr/>
          </p:nvSpPr>
          <p:spPr bwMode="auto">
            <a:xfrm>
              <a:off x="4276" y="964"/>
              <a:ext cx="33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6"/>
                </a:cxn>
                <a:cxn ang="0">
                  <a:pos x="336" y="240"/>
                </a:cxn>
              </a:cxnLst>
              <a:rect l="0" t="0" r="r" b="b"/>
              <a:pathLst>
                <a:path w="336" h="240">
                  <a:moveTo>
                    <a:pt x="0" y="0"/>
                  </a:moveTo>
                  <a:cubicBezTo>
                    <a:pt x="68" y="28"/>
                    <a:pt x="136" y="56"/>
                    <a:pt x="192" y="96"/>
                  </a:cubicBezTo>
                  <a:cubicBezTo>
                    <a:pt x="248" y="136"/>
                    <a:pt x="292" y="188"/>
                    <a:pt x="336" y="24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2" name="Freeform 32"/>
            <p:cNvSpPr>
              <a:spLocks/>
            </p:cNvSpPr>
            <p:nvPr/>
          </p:nvSpPr>
          <p:spPr bwMode="auto">
            <a:xfrm>
              <a:off x="4852" y="1492"/>
              <a:ext cx="288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240"/>
                </a:cxn>
                <a:cxn ang="0">
                  <a:pos x="288" y="624"/>
                </a:cxn>
              </a:cxnLst>
              <a:rect l="0" t="0" r="r" b="b"/>
              <a:pathLst>
                <a:path w="288" h="624">
                  <a:moveTo>
                    <a:pt x="0" y="0"/>
                  </a:moveTo>
                  <a:cubicBezTo>
                    <a:pt x="72" y="68"/>
                    <a:pt x="144" y="136"/>
                    <a:pt x="192" y="240"/>
                  </a:cubicBezTo>
                  <a:cubicBezTo>
                    <a:pt x="240" y="344"/>
                    <a:pt x="264" y="484"/>
                    <a:pt x="288" y="62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3" name="Freeform 33"/>
            <p:cNvSpPr>
              <a:spLocks/>
            </p:cNvSpPr>
            <p:nvPr/>
          </p:nvSpPr>
          <p:spPr bwMode="auto">
            <a:xfrm>
              <a:off x="5072" y="2596"/>
              <a:ext cx="68" cy="34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40" y="204"/>
                </a:cxn>
                <a:cxn ang="0">
                  <a:pos x="0" y="340"/>
                </a:cxn>
              </a:cxnLst>
              <a:rect l="0" t="0" r="r" b="b"/>
              <a:pathLst>
                <a:path w="68" h="340">
                  <a:moveTo>
                    <a:pt x="68" y="0"/>
                  </a:moveTo>
                  <a:cubicBezTo>
                    <a:pt x="59" y="73"/>
                    <a:pt x="51" y="147"/>
                    <a:pt x="40" y="204"/>
                  </a:cubicBezTo>
                  <a:cubicBezTo>
                    <a:pt x="29" y="261"/>
                    <a:pt x="14" y="300"/>
                    <a:pt x="0" y="34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4" name="Freeform 34"/>
            <p:cNvSpPr>
              <a:spLocks/>
            </p:cNvSpPr>
            <p:nvPr/>
          </p:nvSpPr>
          <p:spPr bwMode="auto">
            <a:xfrm>
              <a:off x="3760" y="3268"/>
              <a:ext cx="1188" cy="767"/>
            </a:xfrm>
            <a:custGeom>
              <a:avLst/>
              <a:gdLst/>
              <a:ahLst/>
              <a:cxnLst>
                <a:cxn ang="0">
                  <a:pos x="1188" y="0"/>
                </a:cxn>
                <a:cxn ang="0">
                  <a:pos x="824" y="460"/>
                </a:cxn>
                <a:cxn ang="0">
                  <a:pos x="320" y="716"/>
                </a:cxn>
                <a:cxn ang="0">
                  <a:pos x="0" y="764"/>
                </a:cxn>
              </a:cxnLst>
              <a:rect l="0" t="0" r="r" b="b"/>
              <a:pathLst>
                <a:path w="1188" h="767">
                  <a:moveTo>
                    <a:pt x="1188" y="0"/>
                  </a:moveTo>
                  <a:cubicBezTo>
                    <a:pt x="1078" y="170"/>
                    <a:pt x="969" y="341"/>
                    <a:pt x="824" y="460"/>
                  </a:cubicBezTo>
                  <a:cubicBezTo>
                    <a:pt x="679" y="579"/>
                    <a:pt x="457" y="665"/>
                    <a:pt x="320" y="716"/>
                  </a:cubicBezTo>
                  <a:cubicBezTo>
                    <a:pt x="183" y="767"/>
                    <a:pt x="91" y="765"/>
                    <a:pt x="0" y="76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5" name="Freeform 35"/>
            <p:cNvSpPr>
              <a:spLocks/>
            </p:cNvSpPr>
            <p:nvPr/>
          </p:nvSpPr>
          <p:spPr bwMode="auto">
            <a:xfrm>
              <a:off x="1930" y="1216"/>
              <a:ext cx="542" cy="1620"/>
            </a:xfrm>
            <a:custGeom>
              <a:avLst/>
              <a:gdLst/>
              <a:ahLst/>
              <a:cxnLst>
                <a:cxn ang="0">
                  <a:pos x="90" y="1620"/>
                </a:cxn>
                <a:cxn ang="0">
                  <a:pos x="6" y="1136"/>
                </a:cxn>
                <a:cxn ang="0">
                  <a:pos x="126" y="520"/>
                </a:cxn>
                <a:cxn ang="0">
                  <a:pos x="542" y="0"/>
                </a:cxn>
              </a:cxnLst>
              <a:rect l="0" t="0" r="r" b="b"/>
              <a:pathLst>
                <a:path w="542" h="1620">
                  <a:moveTo>
                    <a:pt x="90" y="1620"/>
                  </a:moveTo>
                  <a:cubicBezTo>
                    <a:pt x="45" y="1469"/>
                    <a:pt x="0" y="1319"/>
                    <a:pt x="6" y="1136"/>
                  </a:cubicBezTo>
                  <a:cubicBezTo>
                    <a:pt x="12" y="953"/>
                    <a:pt x="37" y="709"/>
                    <a:pt x="126" y="520"/>
                  </a:cubicBezTo>
                  <a:cubicBezTo>
                    <a:pt x="215" y="331"/>
                    <a:pt x="378" y="165"/>
                    <a:pt x="542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6" name="Freeform 36"/>
            <p:cNvSpPr>
              <a:spLocks/>
            </p:cNvSpPr>
            <p:nvPr/>
          </p:nvSpPr>
          <p:spPr bwMode="auto">
            <a:xfrm>
              <a:off x="2164" y="3268"/>
              <a:ext cx="624" cy="624"/>
            </a:xfrm>
            <a:custGeom>
              <a:avLst/>
              <a:gdLst/>
              <a:ahLst/>
              <a:cxnLst>
                <a:cxn ang="0">
                  <a:pos x="624" y="624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624" h="624">
                  <a:moveTo>
                    <a:pt x="624" y="624"/>
                  </a:moveTo>
                  <a:cubicBezTo>
                    <a:pt x="508" y="556"/>
                    <a:pt x="392" y="488"/>
                    <a:pt x="288" y="384"/>
                  </a:cubicBezTo>
                  <a:cubicBezTo>
                    <a:pt x="184" y="280"/>
                    <a:pt x="92" y="14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7" name="Line 37"/>
            <p:cNvSpPr>
              <a:spLocks noChangeShapeType="1"/>
            </p:cNvSpPr>
            <p:nvPr/>
          </p:nvSpPr>
          <p:spPr bwMode="auto">
            <a:xfrm flipH="1" flipV="1">
              <a:off x="3076" y="3988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72900" y="2785646"/>
            <a:ext cx="1437638" cy="721142"/>
            <a:chOff x="6672900" y="2785646"/>
            <a:chExt cx="1437638" cy="721142"/>
          </a:xfrm>
        </p:grpSpPr>
        <p:grpSp>
          <p:nvGrpSpPr>
            <p:cNvPr id="38" name="Group 37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9" name="Rectangle 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40" name="Straight Connector 39"/>
              <p:cNvCxnSpPr>
                <a:stCxn id="39" idx="0"/>
                <a:endCxn id="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46" name="Group 45"/>
            <p:cNvGrpSpPr/>
            <p:nvPr/>
          </p:nvGrpSpPr>
          <p:grpSpPr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698650" y="4766846"/>
                <a:ext cx="41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14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248400" y="4766846"/>
                <a:ext cx="549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latin typeface="Helvetica"/>
                    <a:cs typeface="Helvetica"/>
                  </a:rPr>
                  <a:t>V14</a:t>
                </a:r>
              </a:p>
            </p:txBody>
          </p:sp>
        </p:grpSp>
        <p:cxnSp>
          <p:nvCxnSpPr>
            <p:cNvPr id="4" name="Straight Arrow Connector 3"/>
            <p:cNvCxnSpPr>
              <a:stCxn id="39" idx="2"/>
              <a:endCxn id="1351705" idx="1"/>
            </p:cNvCxnSpPr>
            <p:nvPr/>
          </p:nvCxnSpPr>
          <p:spPr bwMode="auto">
            <a:xfrm>
              <a:off x="7222650" y="3089971"/>
              <a:ext cx="887888" cy="41681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5578398" y="1371600"/>
            <a:ext cx="441402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Key"/>
                <a:cs typeface="Key"/>
              </a:rPr>
              <a:t>63</a:t>
            </a:r>
            <a:endParaRPr lang="en-US" sz="1800" b="1" dirty="0">
              <a:latin typeface="Key"/>
              <a:cs typeface="Key"/>
            </a:endParaRPr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5935376" y="1371600"/>
            <a:ext cx="313024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Key"/>
                <a:cs typeface="Key"/>
              </a:rPr>
              <a:t>0</a:t>
            </a:r>
            <a:endParaRPr lang="en-US" sz="1800" b="1" dirty="0">
              <a:latin typeface="Key"/>
              <a:cs typeface="Key"/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flipV="1">
            <a:off x="5791200" y="1295400"/>
            <a:ext cx="1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V="1">
            <a:off x="6019799" y="1295400"/>
            <a:ext cx="1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553200" y="3733800"/>
            <a:ext cx="1328738" cy="838200"/>
            <a:chOff x="6672900" y="2785646"/>
            <a:chExt cx="1328738" cy="838200"/>
          </a:xfrm>
        </p:grpSpPr>
        <p:grpSp>
          <p:nvGrpSpPr>
            <p:cNvPr id="52" name="Group 51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59" name="Rectangle 5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62" name="Straight Connector 61"/>
              <p:cNvCxnSpPr>
                <a:stCxn id="59" idx="0"/>
                <a:endCxn id="5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53" name="Group 52"/>
            <p:cNvGrpSpPr/>
            <p:nvPr/>
          </p:nvGrpSpPr>
          <p:grpSpPr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698650" y="4766846"/>
                <a:ext cx="41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14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248400" y="4766846"/>
                <a:ext cx="549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latin typeface="Helvetica"/>
                    <a:cs typeface="Helvetica"/>
                  </a:rPr>
                  <a:t>V14</a:t>
                </a:r>
              </a:p>
            </p:txBody>
          </p:sp>
        </p:grpSp>
        <p:cxnSp>
          <p:nvCxnSpPr>
            <p:cNvPr id="54" name="Straight Arrow Connector 53"/>
            <p:cNvCxnSpPr>
              <a:stCxn id="59" idx="2"/>
              <a:endCxn id="1351704" idx="1"/>
            </p:cNvCxnSpPr>
            <p:nvPr/>
          </p:nvCxnSpPr>
          <p:spPr bwMode="auto">
            <a:xfrm>
              <a:off x="7222650" y="3089971"/>
              <a:ext cx="778988" cy="53387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5862638" y="4800600"/>
            <a:ext cx="1375724" cy="1143000"/>
            <a:chOff x="6396676" y="2785646"/>
            <a:chExt cx="1375724" cy="1143000"/>
          </a:xfrm>
        </p:grpSpPr>
        <p:grpSp>
          <p:nvGrpSpPr>
            <p:cNvPr id="65" name="Group 64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70" name="Rectangle 69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71" name="Straight Connector 70"/>
              <p:cNvCxnSpPr>
                <a:stCxn id="70" idx="0"/>
                <a:endCxn id="70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98650" y="4766846"/>
                <a:ext cx="41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14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248400" y="4766846"/>
                <a:ext cx="549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latin typeface="Helvetica"/>
                    <a:cs typeface="Helvetica"/>
                  </a:rPr>
                  <a:t>V14</a:t>
                </a:r>
              </a:p>
            </p:txBody>
          </p:sp>
        </p:grpSp>
        <p:cxnSp>
          <p:nvCxnSpPr>
            <p:cNvPr id="67" name="Straight Arrow Connector 66"/>
            <p:cNvCxnSpPr>
              <a:stCxn id="70" idx="2"/>
              <a:endCxn id="1351684" idx="4"/>
            </p:cNvCxnSpPr>
            <p:nvPr/>
          </p:nvCxnSpPr>
          <p:spPr bwMode="auto">
            <a:xfrm flipH="1">
              <a:off x="6396676" y="3089971"/>
              <a:ext cx="825974" cy="83867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123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838200"/>
          </a:xfrm>
        </p:spPr>
        <p:txBody>
          <a:bodyPr/>
          <a:lstStyle/>
          <a:p>
            <a:r>
              <a:rPr lang="en-US" dirty="0" smtClean="0"/>
              <a:t>Storage Fault Tolerance</a:t>
            </a:r>
            <a:endParaRPr lang="en-US" dirty="0"/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882" y="761436"/>
            <a:ext cx="3200400" cy="4724400"/>
          </a:xfr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2400" dirty="0" smtClean="0"/>
              <a:t>If node 15 fails, no reconfiguration needed</a:t>
            </a:r>
          </a:p>
          <a:p>
            <a:pPr marL="742950" lvl="1" indent="-342900">
              <a:lnSpc>
                <a:spcPct val="100000"/>
              </a:lnSpc>
            </a:pPr>
            <a:r>
              <a:rPr lang="en-US" sz="2000" dirty="0"/>
              <a:t>S</a:t>
            </a:r>
            <a:r>
              <a:rPr lang="en-US" sz="2000" dirty="0" smtClean="0"/>
              <a:t>till have two replicas </a:t>
            </a:r>
          </a:p>
          <a:p>
            <a:pPr marL="742950" lvl="1" indent="-342900">
              <a:lnSpc>
                <a:spcPct val="100000"/>
              </a:lnSpc>
            </a:pPr>
            <a:r>
              <a:rPr lang="en-US" sz="2000" dirty="0" smtClean="0"/>
              <a:t>All lookups will be correctly routed after stabilization</a:t>
            </a:r>
          </a:p>
          <a:p>
            <a:pPr marL="342900" indent="-342900">
              <a:lnSpc>
                <a:spcPct val="100000"/>
              </a:lnSpc>
            </a:pPr>
            <a:r>
              <a:rPr lang="en-US" sz="2400" dirty="0" smtClean="0"/>
              <a:t>Will need to add a new replica on node 35</a:t>
            </a:r>
          </a:p>
        </p:txBody>
      </p:sp>
      <p:sp>
        <p:nvSpPr>
          <p:cNvPr id="1351684" name="Oval 4"/>
          <p:cNvSpPr>
            <a:spLocks noChangeArrowheads="1"/>
          </p:cNvSpPr>
          <p:nvPr/>
        </p:nvSpPr>
        <p:spPr bwMode="auto">
          <a:xfrm>
            <a:off x="3538538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685" name="Text Box 5"/>
          <p:cNvSpPr txBox="1">
            <a:spLocks noChangeArrowheads="1"/>
          </p:cNvSpPr>
          <p:nvPr/>
        </p:nvSpPr>
        <p:spPr bwMode="auto">
          <a:xfrm>
            <a:off x="6384925" y="1538288"/>
            <a:ext cx="312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4</a:t>
            </a:r>
          </a:p>
        </p:txBody>
      </p:sp>
      <p:pic>
        <p:nvPicPr>
          <p:cNvPr id="1351686" name="Picture 6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3213" y="990600"/>
            <a:ext cx="266700" cy="438150"/>
          </a:xfrm>
          <a:prstGeom prst="rect">
            <a:avLst/>
          </a:prstGeom>
          <a:noFill/>
        </p:spPr>
      </p:pic>
      <p:pic>
        <p:nvPicPr>
          <p:cNvPr id="1351687" name="Picture 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8638" y="4514850"/>
            <a:ext cx="266700" cy="438150"/>
          </a:xfrm>
          <a:prstGeom prst="rect">
            <a:avLst/>
          </a:prstGeom>
          <a:noFill/>
        </p:spPr>
      </p:pic>
      <p:sp>
        <p:nvSpPr>
          <p:cNvPr id="1351688" name="Text Box 8"/>
          <p:cNvSpPr txBox="1">
            <a:spLocks noChangeArrowheads="1"/>
          </p:cNvSpPr>
          <p:nvPr/>
        </p:nvSpPr>
        <p:spPr bwMode="auto">
          <a:xfrm>
            <a:off x="7461250" y="4343400"/>
            <a:ext cx="439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20</a:t>
            </a:r>
          </a:p>
        </p:txBody>
      </p:sp>
      <p:pic>
        <p:nvPicPr>
          <p:cNvPr id="1351689" name="Picture 9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8338" y="6038850"/>
            <a:ext cx="266700" cy="438150"/>
          </a:xfrm>
          <a:prstGeom prst="rect">
            <a:avLst/>
          </a:prstGeom>
          <a:noFill/>
        </p:spPr>
      </p:pic>
      <p:sp>
        <p:nvSpPr>
          <p:cNvPr id="1351690" name="Text Box 10"/>
          <p:cNvSpPr txBox="1">
            <a:spLocks noChangeArrowheads="1"/>
          </p:cNvSpPr>
          <p:nvPr/>
        </p:nvSpPr>
        <p:spPr bwMode="auto">
          <a:xfrm>
            <a:off x="5614988" y="5486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32</a:t>
            </a:r>
          </a:p>
        </p:txBody>
      </p:sp>
      <p:sp>
        <p:nvSpPr>
          <p:cNvPr id="1351691" name="Text Box 11"/>
          <p:cNvSpPr txBox="1">
            <a:spLocks noChangeArrowheads="1"/>
          </p:cNvSpPr>
          <p:nvPr/>
        </p:nvSpPr>
        <p:spPr bwMode="auto">
          <a:xfrm>
            <a:off x="4605338" y="5348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35</a:t>
            </a:r>
          </a:p>
        </p:txBody>
      </p:sp>
      <p:pic>
        <p:nvPicPr>
          <p:cNvPr id="1351692" name="Picture 12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7738" y="5886450"/>
            <a:ext cx="266700" cy="438150"/>
          </a:xfrm>
          <a:prstGeom prst="rect">
            <a:avLst/>
          </a:prstGeom>
          <a:noFill/>
        </p:spPr>
      </p:pic>
      <p:sp>
        <p:nvSpPr>
          <p:cNvPr id="1351693" name="Text Box 13"/>
          <p:cNvSpPr txBox="1">
            <a:spLocks noChangeArrowheads="1"/>
          </p:cNvSpPr>
          <p:nvPr/>
        </p:nvSpPr>
        <p:spPr bwMode="auto">
          <a:xfrm>
            <a:off x="7119938" y="1995488"/>
            <a:ext cx="313024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8</a:t>
            </a:r>
          </a:p>
        </p:txBody>
      </p:sp>
      <p:sp>
        <p:nvSpPr>
          <p:cNvPr id="1351694" name="Text Box 14"/>
          <p:cNvSpPr txBox="1">
            <a:spLocks noChangeArrowheads="1"/>
          </p:cNvSpPr>
          <p:nvPr/>
        </p:nvSpPr>
        <p:spPr bwMode="auto">
          <a:xfrm>
            <a:off x="7729538" y="3367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15</a:t>
            </a:r>
          </a:p>
        </p:txBody>
      </p:sp>
      <p:sp>
        <p:nvSpPr>
          <p:cNvPr id="1351695" name="Text Box 15"/>
          <p:cNvSpPr txBox="1">
            <a:spLocks noChangeArrowheads="1"/>
          </p:cNvSpPr>
          <p:nvPr/>
        </p:nvSpPr>
        <p:spPr bwMode="auto">
          <a:xfrm>
            <a:off x="3767138" y="4267200"/>
            <a:ext cx="441402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44</a:t>
            </a:r>
          </a:p>
        </p:txBody>
      </p:sp>
      <p:sp>
        <p:nvSpPr>
          <p:cNvPr id="1351696" name="Text Box 16"/>
          <p:cNvSpPr txBox="1">
            <a:spLocks noChangeArrowheads="1"/>
          </p:cNvSpPr>
          <p:nvPr/>
        </p:nvSpPr>
        <p:spPr bwMode="auto">
          <a:xfrm>
            <a:off x="4548188" y="1828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58</a:t>
            </a:r>
          </a:p>
        </p:txBody>
      </p:sp>
      <p:pic>
        <p:nvPicPr>
          <p:cNvPr id="1351697" name="Picture 1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4419600"/>
            <a:ext cx="266700" cy="438150"/>
          </a:xfrm>
          <a:prstGeom prst="rect">
            <a:avLst/>
          </a:prstGeom>
          <a:noFill/>
        </p:spPr>
      </p:pic>
      <p:pic>
        <p:nvPicPr>
          <p:cNvPr id="1351698" name="Picture 18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2438" y="1295400"/>
            <a:ext cx="266700" cy="438150"/>
          </a:xfrm>
          <a:prstGeom prst="rect">
            <a:avLst/>
          </a:prstGeom>
          <a:noFill/>
        </p:spPr>
      </p:pic>
      <p:sp>
        <p:nvSpPr>
          <p:cNvPr id="1351699" name="Line 19"/>
          <p:cNvSpPr>
            <a:spLocks noChangeShapeType="1"/>
          </p:cNvSpPr>
          <p:nvPr/>
        </p:nvSpPr>
        <p:spPr bwMode="auto">
          <a:xfrm flipV="1">
            <a:off x="3690938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0" name="Line 20"/>
          <p:cNvSpPr>
            <a:spLocks noChangeShapeType="1"/>
          </p:cNvSpPr>
          <p:nvPr/>
        </p:nvSpPr>
        <p:spPr bwMode="auto">
          <a:xfrm>
            <a:off x="4519613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pic>
        <p:nvPicPr>
          <p:cNvPr id="1351701" name="Picture 21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62938" y="3276600"/>
            <a:ext cx="266700" cy="438150"/>
          </a:xfrm>
          <a:prstGeom prst="rect">
            <a:avLst/>
          </a:prstGeom>
          <a:noFill/>
        </p:spPr>
      </p:pic>
      <p:sp>
        <p:nvSpPr>
          <p:cNvPr id="1351702" name="Line 22"/>
          <p:cNvSpPr>
            <a:spLocks noChangeShapeType="1"/>
          </p:cNvSpPr>
          <p:nvPr/>
        </p:nvSpPr>
        <p:spPr bwMode="auto">
          <a:xfrm flipV="1">
            <a:off x="4910138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3" name="Line 23"/>
          <p:cNvSpPr>
            <a:spLocks noChangeShapeType="1"/>
          </p:cNvSpPr>
          <p:nvPr/>
        </p:nvSpPr>
        <p:spPr bwMode="auto">
          <a:xfrm flipV="1">
            <a:off x="5824538" y="5867400"/>
            <a:ext cx="1587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4" name="Line 24"/>
          <p:cNvSpPr>
            <a:spLocks noChangeShapeType="1"/>
          </p:cNvSpPr>
          <p:nvPr/>
        </p:nvSpPr>
        <p:spPr bwMode="auto">
          <a:xfrm flipH="1" flipV="1">
            <a:off x="7881938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5" name="Line 25"/>
          <p:cNvSpPr>
            <a:spLocks noChangeShapeType="1"/>
          </p:cNvSpPr>
          <p:nvPr/>
        </p:nvSpPr>
        <p:spPr bwMode="auto">
          <a:xfrm flipH="1">
            <a:off x="8110538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6" name="Line 26"/>
          <p:cNvSpPr>
            <a:spLocks noChangeShapeType="1"/>
          </p:cNvSpPr>
          <p:nvPr/>
        </p:nvSpPr>
        <p:spPr bwMode="auto">
          <a:xfrm flipV="1">
            <a:off x="7396163" y="1971675"/>
            <a:ext cx="1127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pic>
        <p:nvPicPr>
          <p:cNvPr id="1351707" name="Picture 2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5550" y="1676400"/>
            <a:ext cx="268288" cy="438150"/>
          </a:xfrm>
          <a:prstGeom prst="rect">
            <a:avLst/>
          </a:prstGeom>
          <a:noFill/>
        </p:spPr>
      </p:pic>
      <p:sp>
        <p:nvSpPr>
          <p:cNvPr id="1351708" name="Line 28"/>
          <p:cNvSpPr>
            <a:spLocks noChangeShapeType="1"/>
          </p:cNvSpPr>
          <p:nvPr/>
        </p:nvSpPr>
        <p:spPr bwMode="auto">
          <a:xfrm rot="3575902">
            <a:off x="6584950" y="1433513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73425" y="1108075"/>
            <a:ext cx="5089525" cy="5133975"/>
            <a:chOff x="1930" y="844"/>
            <a:chExt cx="3210" cy="3240"/>
          </a:xfrm>
        </p:grpSpPr>
        <p:sp>
          <p:nvSpPr>
            <p:cNvPr id="1351710" name="Freeform 30"/>
            <p:cNvSpPr>
              <a:spLocks/>
            </p:cNvSpPr>
            <p:nvPr/>
          </p:nvSpPr>
          <p:spPr bwMode="auto">
            <a:xfrm>
              <a:off x="2788" y="844"/>
              <a:ext cx="1200" cy="16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432" y="24"/>
                </a:cxn>
                <a:cxn ang="0">
                  <a:pos x="960" y="24"/>
                </a:cxn>
                <a:cxn ang="0">
                  <a:pos x="1200" y="72"/>
                </a:cxn>
              </a:cxnLst>
              <a:rect l="0" t="0" r="r" b="b"/>
              <a:pathLst>
                <a:path w="1200" h="168">
                  <a:moveTo>
                    <a:pt x="0" y="168"/>
                  </a:moveTo>
                  <a:cubicBezTo>
                    <a:pt x="136" y="108"/>
                    <a:pt x="272" y="48"/>
                    <a:pt x="432" y="24"/>
                  </a:cubicBezTo>
                  <a:cubicBezTo>
                    <a:pt x="592" y="0"/>
                    <a:pt x="832" y="16"/>
                    <a:pt x="960" y="24"/>
                  </a:cubicBezTo>
                  <a:cubicBezTo>
                    <a:pt x="1088" y="32"/>
                    <a:pt x="1144" y="52"/>
                    <a:pt x="1200" y="7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1" name="Freeform 31"/>
            <p:cNvSpPr>
              <a:spLocks/>
            </p:cNvSpPr>
            <p:nvPr/>
          </p:nvSpPr>
          <p:spPr bwMode="auto">
            <a:xfrm>
              <a:off x="4276" y="964"/>
              <a:ext cx="33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6"/>
                </a:cxn>
                <a:cxn ang="0">
                  <a:pos x="336" y="240"/>
                </a:cxn>
              </a:cxnLst>
              <a:rect l="0" t="0" r="r" b="b"/>
              <a:pathLst>
                <a:path w="336" h="240">
                  <a:moveTo>
                    <a:pt x="0" y="0"/>
                  </a:moveTo>
                  <a:cubicBezTo>
                    <a:pt x="68" y="28"/>
                    <a:pt x="136" y="56"/>
                    <a:pt x="192" y="96"/>
                  </a:cubicBezTo>
                  <a:cubicBezTo>
                    <a:pt x="248" y="136"/>
                    <a:pt x="292" y="188"/>
                    <a:pt x="336" y="24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2" name="Freeform 32"/>
            <p:cNvSpPr>
              <a:spLocks/>
            </p:cNvSpPr>
            <p:nvPr/>
          </p:nvSpPr>
          <p:spPr bwMode="auto">
            <a:xfrm>
              <a:off x="4852" y="1492"/>
              <a:ext cx="288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240"/>
                </a:cxn>
                <a:cxn ang="0">
                  <a:pos x="288" y="624"/>
                </a:cxn>
              </a:cxnLst>
              <a:rect l="0" t="0" r="r" b="b"/>
              <a:pathLst>
                <a:path w="288" h="624">
                  <a:moveTo>
                    <a:pt x="0" y="0"/>
                  </a:moveTo>
                  <a:cubicBezTo>
                    <a:pt x="72" y="68"/>
                    <a:pt x="144" y="136"/>
                    <a:pt x="192" y="240"/>
                  </a:cubicBezTo>
                  <a:cubicBezTo>
                    <a:pt x="240" y="344"/>
                    <a:pt x="264" y="484"/>
                    <a:pt x="288" y="62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3" name="Freeform 33"/>
            <p:cNvSpPr>
              <a:spLocks/>
            </p:cNvSpPr>
            <p:nvPr/>
          </p:nvSpPr>
          <p:spPr bwMode="auto">
            <a:xfrm>
              <a:off x="5072" y="2596"/>
              <a:ext cx="68" cy="34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40" y="204"/>
                </a:cxn>
                <a:cxn ang="0">
                  <a:pos x="0" y="340"/>
                </a:cxn>
              </a:cxnLst>
              <a:rect l="0" t="0" r="r" b="b"/>
              <a:pathLst>
                <a:path w="68" h="340">
                  <a:moveTo>
                    <a:pt x="68" y="0"/>
                  </a:moveTo>
                  <a:cubicBezTo>
                    <a:pt x="59" y="73"/>
                    <a:pt x="51" y="147"/>
                    <a:pt x="40" y="204"/>
                  </a:cubicBezTo>
                  <a:cubicBezTo>
                    <a:pt x="29" y="261"/>
                    <a:pt x="14" y="300"/>
                    <a:pt x="0" y="34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4" name="Freeform 34"/>
            <p:cNvSpPr>
              <a:spLocks/>
            </p:cNvSpPr>
            <p:nvPr/>
          </p:nvSpPr>
          <p:spPr bwMode="auto">
            <a:xfrm>
              <a:off x="3760" y="3268"/>
              <a:ext cx="1188" cy="767"/>
            </a:xfrm>
            <a:custGeom>
              <a:avLst/>
              <a:gdLst/>
              <a:ahLst/>
              <a:cxnLst>
                <a:cxn ang="0">
                  <a:pos x="1188" y="0"/>
                </a:cxn>
                <a:cxn ang="0">
                  <a:pos x="824" y="460"/>
                </a:cxn>
                <a:cxn ang="0">
                  <a:pos x="320" y="716"/>
                </a:cxn>
                <a:cxn ang="0">
                  <a:pos x="0" y="764"/>
                </a:cxn>
              </a:cxnLst>
              <a:rect l="0" t="0" r="r" b="b"/>
              <a:pathLst>
                <a:path w="1188" h="767">
                  <a:moveTo>
                    <a:pt x="1188" y="0"/>
                  </a:moveTo>
                  <a:cubicBezTo>
                    <a:pt x="1078" y="170"/>
                    <a:pt x="969" y="341"/>
                    <a:pt x="824" y="460"/>
                  </a:cubicBezTo>
                  <a:cubicBezTo>
                    <a:pt x="679" y="579"/>
                    <a:pt x="457" y="665"/>
                    <a:pt x="320" y="716"/>
                  </a:cubicBezTo>
                  <a:cubicBezTo>
                    <a:pt x="183" y="767"/>
                    <a:pt x="91" y="765"/>
                    <a:pt x="0" y="76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5" name="Freeform 35"/>
            <p:cNvSpPr>
              <a:spLocks/>
            </p:cNvSpPr>
            <p:nvPr/>
          </p:nvSpPr>
          <p:spPr bwMode="auto">
            <a:xfrm>
              <a:off x="1930" y="1216"/>
              <a:ext cx="542" cy="1620"/>
            </a:xfrm>
            <a:custGeom>
              <a:avLst/>
              <a:gdLst/>
              <a:ahLst/>
              <a:cxnLst>
                <a:cxn ang="0">
                  <a:pos x="90" y="1620"/>
                </a:cxn>
                <a:cxn ang="0">
                  <a:pos x="6" y="1136"/>
                </a:cxn>
                <a:cxn ang="0">
                  <a:pos x="126" y="520"/>
                </a:cxn>
                <a:cxn ang="0">
                  <a:pos x="542" y="0"/>
                </a:cxn>
              </a:cxnLst>
              <a:rect l="0" t="0" r="r" b="b"/>
              <a:pathLst>
                <a:path w="542" h="1620">
                  <a:moveTo>
                    <a:pt x="90" y="1620"/>
                  </a:moveTo>
                  <a:cubicBezTo>
                    <a:pt x="45" y="1469"/>
                    <a:pt x="0" y="1319"/>
                    <a:pt x="6" y="1136"/>
                  </a:cubicBezTo>
                  <a:cubicBezTo>
                    <a:pt x="12" y="953"/>
                    <a:pt x="37" y="709"/>
                    <a:pt x="126" y="520"/>
                  </a:cubicBezTo>
                  <a:cubicBezTo>
                    <a:pt x="215" y="331"/>
                    <a:pt x="378" y="165"/>
                    <a:pt x="542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6" name="Freeform 36"/>
            <p:cNvSpPr>
              <a:spLocks/>
            </p:cNvSpPr>
            <p:nvPr/>
          </p:nvSpPr>
          <p:spPr bwMode="auto">
            <a:xfrm>
              <a:off x="2164" y="3268"/>
              <a:ext cx="624" cy="624"/>
            </a:xfrm>
            <a:custGeom>
              <a:avLst/>
              <a:gdLst/>
              <a:ahLst/>
              <a:cxnLst>
                <a:cxn ang="0">
                  <a:pos x="624" y="624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624" h="624">
                  <a:moveTo>
                    <a:pt x="624" y="624"/>
                  </a:moveTo>
                  <a:cubicBezTo>
                    <a:pt x="508" y="556"/>
                    <a:pt x="392" y="488"/>
                    <a:pt x="288" y="384"/>
                  </a:cubicBezTo>
                  <a:cubicBezTo>
                    <a:pt x="184" y="280"/>
                    <a:pt x="92" y="14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7" name="Line 37"/>
            <p:cNvSpPr>
              <a:spLocks noChangeShapeType="1"/>
            </p:cNvSpPr>
            <p:nvPr/>
          </p:nvSpPr>
          <p:spPr bwMode="auto">
            <a:xfrm flipH="1" flipV="1">
              <a:off x="3076" y="3988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72900" y="2785646"/>
            <a:ext cx="1437638" cy="721142"/>
            <a:chOff x="6672900" y="2785646"/>
            <a:chExt cx="1437638" cy="721142"/>
          </a:xfrm>
        </p:grpSpPr>
        <p:grpSp>
          <p:nvGrpSpPr>
            <p:cNvPr id="38" name="Group 37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9" name="Rectangle 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40" name="Straight Connector 39"/>
              <p:cNvCxnSpPr>
                <a:stCxn id="39" idx="0"/>
                <a:endCxn id="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46" name="Group 45"/>
            <p:cNvGrpSpPr/>
            <p:nvPr/>
          </p:nvGrpSpPr>
          <p:grpSpPr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698650" y="4766846"/>
                <a:ext cx="41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14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248400" y="4766846"/>
                <a:ext cx="549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latin typeface="Helvetica"/>
                    <a:cs typeface="Helvetica"/>
                  </a:rPr>
                  <a:t>V14</a:t>
                </a:r>
              </a:p>
            </p:txBody>
          </p:sp>
        </p:grpSp>
        <p:cxnSp>
          <p:nvCxnSpPr>
            <p:cNvPr id="4" name="Straight Arrow Connector 3"/>
            <p:cNvCxnSpPr>
              <a:stCxn id="39" idx="2"/>
              <a:endCxn id="1351705" idx="1"/>
            </p:cNvCxnSpPr>
            <p:nvPr/>
          </p:nvCxnSpPr>
          <p:spPr bwMode="auto">
            <a:xfrm>
              <a:off x="7222650" y="3089971"/>
              <a:ext cx="887888" cy="41681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5578398" y="1371600"/>
            <a:ext cx="441402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Key"/>
                <a:cs typeface="Key"/>
              </a:rPr>
              <a:t>63</a:t>
            </a:r>
            <a:endParaRPr lang="en-US" sz="1800" b="1" dirty="0">
              <a:latin typeface="Key"/>
              <a:cs typeface="Key"/>
            </a:endParaRPr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5935376" y="1371600"/>
            <a:ext cx="313024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Key"/>
                <a:cs typeface="Key"/>
              </a:rPr>
              <a:t>0</a:t>
            </a:r>
            <a:endParaRPr lang="en-US" sz="1800" b="1" dirty="0">
              <a:latin typeface="Key"/>
              <a:cs typeface="Key"/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flipV="1">
            <a:off x="5791200" y="1295400"/>
            <a:ext cx="1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V="1">
            <a:off x="6019799" y="1295400"/>
            <a:ext cx="1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553200" y="3733800"/>
            <a:ext cx="1328738" cy="838200"/>
            <a:chOff x="6672900" y="2785646"/>
            <a:chExt cx="1328738" cy="838200"/>
          </a:xfrm>
        </p:grpSpPr>
        <p:grpSp>
          <p:nvGrpSpPr>
            <p:cNvPr id="52" name="Group 51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59" name="Rectangle 5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62" name="Straight Connector 61"/>
              <p:cNvCxnSpPr>
                <a:stCxn id="59" idx="0"/>
                <a:endCxn id="5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53" name="Group 52"/>
            <p:cNvGrpSpPr/>
            <p:nvPr/>
          </p:nvGrpSpPr>
          <p:grpSpPr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698650" y="4766846"/>
                <a:ext cx="41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14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248400" y="4766846"/>
                <a:ext cx="549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latin typeface="Helvetica"/>
                    <a:cs typeface="Helvetica"/>
                  </a:rPr>
                  <a:t>V14</a:t>
                </a:r>
              </a:p>
            </p:txBody>
          </p:sp>
        </p:grpSp>
        <p:cxnSp>
          <p:nvCxnSpPr>
            <p:cNvPr id="54" name="Straight Arrow Connector 53"/>
            <p:cNvCxnSpPr>
              <a:stCxn id="59" idx="2"/>
              <a:endCxn id="1351704" idx="1"/>
            </p:cNvCxnSpPr>
            <p:nvPr/>
          </p:nvCxnSpPr>
          <p:spPr bwMode="auto">
            <a:xfrm>
              <a:off x="7222650" y="3089971"/>
              <a:ext cx="778988" cy="53387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5862638" y="4800600"/>
            <a:ext cx="1375724" cy="1143000"/>
            <a:chOff x="6396676" y="2785646"/>
            <a:chExt cx="1375724" cy="1143000"/>
          </a:xfrm>
        </p:grpSpPr>
        <p:grpSp>
          <p:nvGrpSpPr>
            <p:cNvPr id="65" name="Group 64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70" name="Rectangle 69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71" name="Straight Connector 70"/>
              <p:cNvCxnSpPr>
                <a:stCxn id="70" idx="0"/>
                <a:endCxn id="70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98650" y="4766846"/>
                <a:ext cx="41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14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248400" y="4766846"/>
                <a:ext cx="549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latin typeface="Helvetica"/>
                    <a:cs typeface="Helvetica"/>
                  </a:rPr>
                  <a:t>V14</a:t>
                </a:r>
              </a:p>
            </p:txBody>
          </p:sp>
        </p:grpSp>
        <p:cxnSp>
          <p:nvCxnSpPr>
            <p:cNvPr id="67" name="Straight Arrow Connector 66"/>
            <p:cNvCxnSpPr>
              <a:stCxn id="70" idx="2"/>
              <a:endCxn id="1351684" idx="4"/>
            </p:cNvCxnSpPr>
            <p:nvPr/>
          </p:nvCxnSpPr>
          <p:spPr bwMode="auto">
            <a:xfrm flipH="1">
              <a:off x="6396676" y="3089971"/>
              <a:ext cx="825974" cy="83867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3" name="Group 72"/>
          <p:cNvGrpSpPr/>
          <p:nvPr/>
        </p:nvGrpSpPr>
        <p:grpSpPr>
          <a:xfrm>
            <a:off x="8229600" y="3352800"/>
            <a:ext cx="304800" cy="304800"/>
            <a:chOff x="7391400" y="3581400"/>
            <a:chExt cx="304800" cy="304800"/>
          </a:xfrm>
        </p:grpSpPr>
        <p:cxnSp>
          <p:nvCxnSpPr>
            <p:cNvPr id="74" name="Straight Connector 73"/>
            <p:cNvCxnSpPr/>
            <p:nvPr/>
          </p:nvCxnSpPr>
          <p:spPr bwMode="auto">
            <a:xfrm flipH="1">
              <a:off x="7391400" y="3581400"/>
              <a:ext cx="304800" cy="304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H="1" flipV="1">
              <a:off x="7391400" y="3581400"/>
              <a:ext cx="304800" cy="304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4702242" y="4145466"/>
            <a:ext cx="1099500" cy="1386178"/>
            <a:chOff x="6672900" y="2785646"/>
            <a:chExt cx="1099500" cy="1386178"/>
          </a:xfrm>
        </p:grpSpPr>
        <p:grpSp>
          <p:nvGrpSpPr>
            <p:cNvPr id="77" name="Group 76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82" name="Rectangle 81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83" name="Straight Connector 82"/>
              <p:cNvCxnSpPr>
                <a:stCxn id="82" idx="0"/>
                <a:endCxn id="82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78" name="Group 77"/>
            <p:cNvGrpSpPr/>
            <p:nvPr/>
          </p:nvGrpSpPr>
          <p:grpSpPr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5698650" y="4766846"/>
                <a:ext cx="41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14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48400" y="4766846"/>
                <a:ext cx="549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latin typeface="Helvetica"/>
                    <a:cs typeface="Helvetica"/>
                  </a:rPr>
                  <a:t>V14</a:t>
                </a:r>
              </a:p>
            </p:txBody>
          </p:sp>
        </p:grpSp>
        <p:cxnSp>
          <p:nvCxnSpPr>
            <p:cNvPr id="79" name="Straight Arrow Connector 78"/>
            <p:cNvCxnSpPr>
              <a:stCxn id="82" idx="2"/>
              <a:endCxn id="1351691" idx="3"/>
            </p:cNvCxnSpPr>
            <p:nvPr/>
          </p:nvCxnSpPr>
          <p:spPr bwMode="auto">
            <a:xfrm flipH="1">
              <a:off x="7014146" y="3089971"/>
              <a:ext cx="208504" cy="10818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12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351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351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351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3" grpId="0" uiExpand="1" build="p"/>
      <p:bldP spid="1351694" grpId="0"/>
      <p:bldP spid="135170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Content Placeholder 8" descr="North America Map - The Scuba Wiki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1" b="11381"/>
          <a:stretch/>
        </p:blipFill>
        <p:spPr bwMode="auto">
          <a:xfrm>
            <a:off x="144572" y="750564"/>
            <a:ext cx="705388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in Physical Space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62970" y="1349777"/>
            <a:ext cx="572594" cy="649500"/>
            <a:chOff x="1547364" y="1447800"/>
            <a:chExt cx="658791" cy="979546"/>
          </a:xfrm>
        </p:grpSpPr>
        <p:pic>
          <p:nvPicPr>
            <p:cNvPr id="11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05310" y="1447800"/>
              <a:ext cx="342899" cy="563336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547364" y="1963171"/>
              <a:ext cx="658791" cy="46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"/>
                </a:rPr>
                <a:t>ID: 4</a:t>
              </a:r>
              <a:endParaRPr lang="en-US" sz="1400" dirty="0">
                <a:latin typeface="Gill San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35111" y="3463104"/>
            <a:ext cx="671979" cy="649501"/>
            <a:chOff x="1505620" y="1447800"/>
            <a:chExt cx="773139" cy="979548"/>
          </a:xfrm>
        </p:grpSpPr>
        <p:pic>
          <p:nvPicPr>
            <p:cNvPr id="23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0739" y="1447800"/>
              <a:ext cx="342900" cy="563337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505620" y="1963173"/>
              <a:ext cx="773139" cy="46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"/>
                </a:rPr>
                <a:t>ID: 44</a:t>
              </a:r>
              <a:endParaRPr lang="en-US" sz="1400" dirty="0">
                <a:latin typeface="Gill San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56375" y="2935071"/>
            <a:ext cx="572594" cy="649501"/>
            <a:chOff x="1547364" y="1447800"/>
            <a:chExt cx="658791" cy="979548"/>
          </a:xfrm>
        </p:grpSpPr>
        <p:pic>
          <p:nvPicPr>
            <p:cNvPr id="26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05310" y="1447800"/>
              <a:ext cx="342899" cy="563337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1547364" y="1963173"/>
              <a:ext cx="658791" cy="46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"/>
                </a:rPr>
                <a:t>ID: 8</a:t>
              </a:r>
              <a:endParaRPr lang="en-US" sz="1400" dirty="0">
                <a:latin typeface="Gill San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84129" y="1880460"/>
            <a:ext cx="671979" cy="649501"/>
            <a:chOff x="1505620" y="1447800"/>
            <a:chExt cx="773139" cy="979548"/>
          </a:xfrm>
        </p:grpSpPr>
        <p:pic>
          <p:nvPicPr>
            <p:cNvPr id="29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0739" y="1447800"/>
              <a:ext cx="342900" cy="563337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505620" y="1963173"/>
              <a:ext cx="773139" cy="46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"/>
                </a:rPr>
                <a:t>ID: 20</a:t>
              </a:r>
              <a:endParaRPr lang="en-US" sz="1400" dirty="0">
                <a:latin typeface="Gill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55176" y="2579472"/>
            <a:ext cx="671979" cy="649500"/>
            <a:chOff x="1505620" y="1447800"/>
            <a:chExt cx="773138" cy="979546"/>
          </a:xfrm>
        </p:grpSpPr>
        <p:pic>
          <p:nvPicPr>
            <p:cNvPr id="35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0739" y="1447800"/>
              <a:ext cx="342900" cy="563336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1505620" y="1963171"/>
              <a:ext cx="773138" cy="46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"/>
                </a:rPr>
                <a:t>ID: 35</a:t>
              </a:r>
              <a:endParaRPr lang="en-US" sz="1400" dirty="0">
                <a:latin typeface="Gill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6076" y="1025026"/>
            <a:ext cx="671979" cy="649501"/>
            <a:chOff x="1505620" y="1447800"/>
            <a:chExt cx="773138" cy="979548"/>
          </a:xfrm>
        </p:grpSpPr>
        <p:pic>
          <p:nvPicPr>
            <p:cNvPr id="38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0739" y="1447800"/>
              <a:ext cx="342900" cy="563337"/>
            </a:xfrm>
            <a:prstGeom prst="rect">
              <a:avLst/>
            </a:prstGeom>
            <a:noFill/>
          </p:spPr>
        </p:pic>
        <p:sp>
          <p:nvSpPr>
            <p:cNvPr id="39" name="TextBox 38"/>
            <p:cNvSpPr txBox="1"/>
            <p:nvPr/>
          </p:nvSpPr>
          <p:spPr>
            <a:xfrm>
              <a:off x="1505620" y="1963173"/>
              <a:ext cx="773138" cy="46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"/>
                </a:rPr>
                <a:t>ID: 58</a:t>
              </a:r>
              <a:endParaRPr lang="en-US" sz="1400" dirty="0">
                <a:latin typeface="Gill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35563" y="3016268"/>
            <a:ext cx="671979" cy="649501"/>
            <a:chOff x="1505620" y="1447800"/>
            <a:chExt cx="773138" cy="979548"/>
          </a:xfrm>
        </p:grpSpPr>
        <p:pic>
          <p:nvPicPr>
            <p:cNvPr id="32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0739" y="1447800"/>
              <a:ext cx="342900" cy="563337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1505620" y="1963173"/>
              <a:ext cx="773138" cy="46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"/>
                </a:rPr>
                <a:t>ID: 15</a:t>
              </a:r>
              <a:endParaRPr lang="en-US" sz="1400" dirty="0">
                <a:latin typeface="Gill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679997" y="2515743"/>
            <a:ext cx="671979" cy="649501"/>
            <a:chOff x="1505620" y="1447800"/>
            <a:chExt cx="773138" cy="979548"/>
          </a:xfrm>
        </p:grpSpPr>
        <p:pic>
          <p:nvPicPr>
            <p:cNvPr id="41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0739" y="1447800"/>
              <a:ext cx="342900" cy="563337"/>
            </a:xfrm>
            <a:prstGeom prst="rect">
              <a:avLst/>
            </a:prstGeom>
            <a:noFill/>
          </p:spPr>
        </p:pic>
        <p:sp>
          <p:nvSpPr>
            <p:cNvPr id="42" name="TextBox 41"/>
            <p:cNvSpPr txBox="1"/>
            <p:nvPr/>
          </p:nvSpPr>
          <p:spPr>
            <a:xfrm>
              <a:off x="1505620" y="1963173"/>
              <a:ext cx="773138" cy="46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"/>
                </a:rPr>
                <a:t>ID: 32</a:t>
              </a:r>
              <a:endParaRPr lang="en-US" sz="1400" dirty="0">
                <a:latin typeface="Gill Sans"/>
              </a:endParaRPr>
            </a:p>
          </p:txBody>
        </p:sp>
      </p:grp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62263" y="4967806"/>
            <a:ext cx="8570056" cy="1645306"/>
          </a:xfrm>
        </p:spPr>
        <p:txBody>
          <a:bodyPr>
            <a:normAutofit/>
          </a:bodyPr>
          <a:lstStyle/>
          <a:p>
            <a:r>
              <a:rPr lang="en-US" dirty="0" smtClean="0"/>
              <a:t>Replicating in Adjacent nodes of virtual space </a:t>
            </a:r>
            <a:r>
              <a:rPr lang="en-US" dirty="0" smtClean="0">
                <a:sym typeface="Symbol" panose="05050102010706020507" pitchFamily="18" charset="2"/>
              </a:rPr>
              <a:t> Geographic Separation in physical space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Avoids single-points of failure through randomness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nodes, more replication, more geographic spread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 bwMode="auto">
          <a:xfrm>
            <a:off x="1828800" y="1366750"/>
            <a:ext cx="3591828" cy="1541342"/>
          </a:xfrm>
          <a:custGeom>
            <a:avLst/>
            <a:gdLst>
              <a:gd name="connsiteX0" fmla="*/ 3530184 w 3530184"/>
              <a:gd name="connsiteY0" fmla="*/ 1627899 h 1627899"/>
              <a:gd name="connsiteX1" fmla="*/ 3095469 w 3530184"/>
              <a:gd name="connsiteY1" fmla="*/ 713499 h 1627899"/>
              <a:gd name="connsiteX2" fmla="*/ 2600794 w 3530184"/>
              <a:gd name="connsiteY2" fmla="*/ 331250 h 1627899"/>
              <a:gd name="connsiteX3" fmla="*/ 1319135 w 3530184"/>
              <a:gd name="connsiteY3" fmla="*/ 8961 h 1627899"/>
              <a:gd name="connsiteX4" fmla="*/ 0 w 3530184"/>
              <a:gd name="connsiteY4" fmla="*/ 121387 h 1627899"/>
              <a:gd name="connsiteX0" fmla="*/ 3530184 w 3530184"/>
              <a:gd name="connsiteY0" fmla="*/ 1627899 h 1627899"/>
              <a:gd name="connsiteX1" fmla="*/ 3125450 w 3530184"/>
              <a:gd name="connsiteY1" fmla="*/ 880606 h 1627899"/>
              <a:gd name="connsiteX2" fmla="*/ 2600794 w 3530184"/>
              <a:gd name="connsiteY2" fmla="*/ 331250 h 1627899"/>
              <a:gd name="connsiteX3" fmla="*/ 1319135 w 3530184"/>
              <a:gd name="connsiteY3" fmla="*/ 8961 h 1627899"/>
              <a:gd name="connsiteX4" fmla="*/ 0 w 3530184"/>
              <a:gd name="connsiteY4" fmla="*/ 121387 h 1627899"/>
              <a:gd name="connsiteX0" fmla="*/ 3530184 w 3530184"/>
              <a:gd name="connsiteY0" fmla="*/ 1633638 h 1633638"/>
              <a:gd name="connsiteX1" fmla="*/ 3125450 w 3530184"/>
              <a:gd name="connsiteY1" fmla="*/ 886345 h 1633638"/>
              <a:gd name="connsiteX2" fmla="*/ 2578309 w 3530184"/>
              <a:gd name="connsiteY2" fmla="*/ 428898 h 1633638"/>
              <a:gd name="connsiteX3" fmla="*/ 1319135 w 3530184"/>
              <a:gd name="connsiteY3" fmla="*/ 14700 h 1633638"/>
              <a:gd name="connsiteX4" fmla="*/ 0 w 3530184"/>
              <a:gd name="connsiteY4" fmla="*/ 127126 h 163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0184" h="1633638">
                <a:moveTo>
                  <a:pt x="3530184" y="1633638"/>
                </a:moveTo>
                <a:cubicBezTo>
                  <a:pt x="3390275" y="1284492"/>
                  <a:pt x="3284096" y="1087135"/>
                  <a:pt x="3125450" y="886345"/>
                </a:cubicBezTo>
                <a:cubicBezTo>
                  <a:pt x="2966804" y="685555"/>
                  <a:pt x="2879361" y="574172"/>
                  <a:pt x="2578309" y="428898"/>
                </a:cubicBezTo>
                <a:cubicBezTo>
                  <a:pt x="2277257" y="283624"/>
                  <a:pt x="1748853" y="64995"/>
                  <a:pt x="1319135" y="14700"/>
                </a:cubicBezTo>
                <a:cubicBezTo>
                  <a:pt x="889417" y="-35595"/>
                  <a:pt x="442834" y="53424"/>
                  <a:pt x="0" y="127126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Freeform 48"/>
          <p:cNvSpPr/>
          <p:nvPr/>
        </p:nvSpPr>
        <p:spPr bwMode="auto">
          <a:xfrm>
            <a:off x="1866276" y="927493"/>
            <a:ext cx="4497049" cy="376651"/>
          </a:xfrm>
          <a:custGeom>
            <a:avLst/>
            <a:gdLst>
              <a:gd name="connsiteX0" fmla="*/ 0 w 4497049"/>
              <a:gd name="connsiteY0" fmla="*/ 376651 h 376651"/>
              <a:gd name="connsiteX1" fmla="*/ 1461541 w 4497049"/>
              <a:gd name="connsiteY1" fmla="*/ 39373 h 376651"/>
              <a:gd name="connsiteX2" fmla="*/ 3260360 w 4497049"/>
              <a:gd name="connsiteY2" fmla="*/ 31877 h 376651"/>
              <a:gd name="connsiteX3" fmla="*/ 4497049 w 4497049"/>
              <a:gd name="connsiteY3" fmla="*/ 264225 h 37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49" h="376651">
                <a:moveTo>
                  <a:pt x="0" y="376651"/>
                </a:moveTo>
                <a:cubicBezTo>
                  <a:pt x="459074" y="236743"/>
                  <a:pt x="918148" y="96835"/>
                  <a:pt x="1461541" y="39373"/>
                </a:cubicBezTo>
                <a:cubicBezTo>
                  <a:pt x="2004934" y="-18089"/>
                  <a:pt x="2754442" y="-5598"/>
                  <a:pt x="3260360" y="31877"/>
                </a:cubicBezTo>
                <a:cubicBezTo>
                  <a:pt x="3766278" y="69352"/>
                  <a:pt x="4131663" y="166788"/>
                  <a:pt x="4497049" y="264225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2245380" y="3522690"/>
            <a:ext cx="3173566" cy="1055282"/>
          </a:xfrm>
          <a:custGeom>
            <a:avLst/>
            <a:gdLst>
              <a:gd name="connsiteX0" fmla="*/ 629306 w 4024578"/>
              <a:gd name="connsiteY0" fmla="*/ 0 h 1399863"/>
              <a:gd name="connsiteX1" fmla="*/ 104650 w 4024578"/>
              <a:gd name="connsiteY1" fmla="*/ 329783 h 1399863"/>
              <a:gd name="connsiteX2" fmla="*/ 314512 w 4024578"/>
              <a:gd name="connsiteY2" fmla="*/ 899410 h 1399863"/>
              <a:gd name="connsiteX3" fmla="*/ 3140158 w 4024578"/>
              <a:gd name="connsiteY3" fmla="*/ 1386590 h 1399863"/>
              <a:gd name="connsiteX4" fmla="*/ 4024578 w 4024578"/>
              <a:gd name="connsiteY4" fmla="*/ 352269 h 1399863"/>
              <a:gd name="connsiteX0" fmla="*/ 535507 w 3930779"/>
              <a:gd name="connsiteY0" fmla="*/ 0 h 1408093"/>
              <a:gd name="connsiteX1" fmla="*/ 10851 w 3930779"/>
              <a:gd name="connsiteY1" fmla="*/ 329783 h 1408093"/>
              <a:gd name="connsiteX2" fmla="*/ 1007696 w 3930779"/>
              <a:gd name="connsiteY2" fmla="*/ 996846 h 1408093"/>
              <a:gd name="connsiteX3" fmla="*/ 3046359 w 3930779"/>
              <a:gd name="connsiteY3" fmla="*/ 1386590 h 1408093"/>
              <a:gd name="connsiteX4" fmla="*/ 3930779 w 3930779"/>
              <a:gd name="connsiteY4" fmla="*/ 352269 h 1408093"/>
              <a:gd name="connsiteX0" fmla="*/ 106875 w 3502147"/>
              <a:gd name="connsiteY0" fmla="*/ 0 h 1407034"/>
              <a:gd name="connsiteX1" fmla="*/ 166835 w 3502147"/>
              <a:gd name="connsiteY1" fmla="*/ 464694 h 1407034"/>
              <a:gd name="connsiteX2" fmla="*/ 579064 w 3502147"/>
              <a:gd name="connsiteY2" fmla="*/ 996846 h 1407034"/>
              <a:gd name="connsiteX3" fmla="*/ 2617727 w 3502147"/>
              <a:gd name="connsiteY3" fmla="*/ 1386590 h 1407034"/>
              <a:gd name="connsiteX4" fmla="*/ 3502147 w 3502147"/>
              <a:gd name="connsiteY4" fmla="*/ 352269 h 1407034"/>
              <a:gd name="connsiteX0" fmla="*/ 0 w 3335312"/>
              <a:gd name="connsiteY0" fmla="*/ 112425 h 1054765"/>
              <a:gd name="connsiteX1" fmla="*/ 412229 w 3335312"/>
              <a:gd name="connsiteY1" fmla="*/ 644577 h 1054765"/>
              <a:gd name="connsiteX2" fmla="*/ 2450892 w 3335312"/>
              <a:gd name="connsiteY2" fmla="*/ 1034321 h 1054765"/>
              <a:gd name="connsiteX3" fmla="*/ 3335312 w 3335312"/>
              <a:gd name="connsiteY3" fmla="*/ 0 h 1054765"/>
              <a:gd name="connsiteX0" fmla="*/ 0 w 3245371"/>
              <a:gd name="connsiteY0" fmla="*/ 119920 h 1054709"/>
              <a:gd name="connsiteX1" fmla="*/ 322288 w 3245371"/>
              <a:gd name="connsiteY1" fmla="*/ 644577 h 1054709"/>
              <a:gd name="connsiteX2" fmla="*/ 2360951 w 3245371"/>
              <a:gd name="connsiteY2" fmla="*/ 1034321 h 1054709"/>
              <a:gd name="connsiteX3" fmla="*/ 3245371 w 3245371"/>
              <a:gd name="connsiteY3" fmla="*/ 0 h 1054709"/>
              <a:gd name="connsiteX0" fmla="*/ 6432 w 3139377"/>
              <a:gd name="connsiteY0" fmla="*/ 44969 h 1055282"/>
              <a:gd name="connsiteX1" fmla="*/ 216294 w 3139377"/>
              <a:gd name="connsiteY1" fmla="*/ 644577 h 1055282"/>
              <a:gd name="connsiteX2" fmla="*/ 2254957 w 3139377"/>
              <a:gd name="connsiteY2" fmla="*/ 1034321 h 1055282"/>
              <a:gd name="connsiteX3" fmla="*/ 3139377 w 3139377"/>
              <a:gd name="connsiteY3" fmla="*/ 0 h 1055282"/>
              <a:gd name="connsiteX0" fmla="*/ 40621 w 3173566"/>
              <a:gd name="connsiteY0" fmla="*/ 44969 h 1055282"/>
              <a:gd name="connsiteX1" fmla="*/ 250483 w 3173566"/>
              <a:gd name="connsiteY1" fmla="*/ 644577 h 1055282"/>
              <a:gd name="connsiteX2" fmla="*/ 2289146 w 3173566"/>
              <a:gd name="connsiteY2" fmla="*/ 1034321 h 1055282"/>
              <a:gd name="connsiteX3" fmla="*/ 3173566 w 3173566"/>
              <a:gd name="connsiteY3" fmla="*/ 0 h 105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3566" h="1055282">
                <a:moveTo>
                  <a:pt x="40621" y="44969"/>
                </a:moveTo>
                <a:cubicBezTo>
                  <a:pt x="29378" y="248585"/>
                  <a:pt x="-124271" y="479685"/>
                  <a:pt x="250483" y="644577"/>
                </a:cubicBezTo>
                <a:cubicBezTo>
                  <a:pt x="625237" y="809469"/>
                  <a:pt x="1801965" y="1141751"/>
                  <a:pt x="2289146" y="1034321"/>
                </a:cubicBezTo>
                <a:cubicBezTo>
                  <a:pt x="2776327" y="926891"/>
                  <a:pt x="3040528" y="471565"/>
                  <a:pt x="3173566" y="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4" name="Freeform 103"/>
          <p:cNvSpPr/>
          <p:nvPr/>
        </p:nvSpPr>
        <p:spPr bwMode="auto">
          <a:xfrm>
            <a:off x="2300990" y="1987818"/>
            <a:ext cx="1409076" cy="927769"/>
          </a:xfrm>
          <a:custGeom>
            <a:avLst/>
            <a:gdLst>
              <a:gd name="connsiteX0" fmla="*/ 1409076 w 1409076"/>
              <a:gd name="connsiteY0" fmla="*/ 20864 h 927769"/>
              <a:gd name="connsiteX1" fmla="*/ 517161 w 1409076"/>
              <a:gd name="connsiteY1" fmla="*/ 118300 h 927769"/>
              <a:gd name="connsiteX2" fmla="*/ 0 w 1409076"/>
              <a:gd name="connsiteY2" fmla="*/ 927769 h 92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076" h="927769">
                <a:moveTo>
                  <a:pt x="1409076" y="20864"/>
                </a:moveTo>
                <a:cubicBezTo>
                  <a:pt x="1080541" y="-5994"/>
                  <a:pt x="752007" y="-32851"/>
                  <a:pt x="517161" y="118300"/>
                </a:cubicBezTo>
                <a:cubicBezTo>
                  <a:pt x="282315" y="269451"/>
                  <a:pt x="141157" y="598610"/>
                  <a:pt x="0" y="927769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5" name="Freeform 104"/>
          <p:cNvSpPr/>
          <p:nvPr/>
        </p:nvSpPr>
        <p:spPr bwMode="auto">
          <a:xfrm>
            <a:off x="3994879" y="1296649"/>
            <a:ext cx="2488367" cy="2353456"/>
          </a:xfrm>
          <a:custGeom>
            <a:avLst/>
            <a:gdLst>
              <a:gd name="connsiteX0" fmla="*/ 2488367 w 2488367"/>
              <a:gd name="connsiteY0" fmla="*/ 0 h 2353456"/>
              <a:gd name="connsiteX1" fmla="*/ 1881265 w 2488367"/>
              <a:gd name="connsiteY1" fmla="*/ 142407 h 2353456"/>
              <a:gd name="connsiteX2" fmla="*/ 1528996 w 2488367"/>
              <a:gd name="connsiteY2" fmla="*/ 771994 h 2353456"/>
              <a:gd name="connsiteX3" fmla="*/ 764498 w 2488367"/>
              <a:gd name="connsiteY3" fmla="*/ 2061148 h 2353456"/>
              <a:gd name="connsiteX4" fmla="*/ 0 w 2488367"/>
              <a:gd name="connsiteY4" fmla="*/ 2353456 h 235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8367" h="2353456">
                <a:moveTo>
                  <a:pt x="2488367" y="0"/>
                </a:moveTo>
                <a:cubicBezTo>
                  <a:pt x="2264763" y="6870"/>
                  <a:pt x="2041160" y="13741"/>
                  <a:pt x="1881265" y="142407"/>
                </a:cubicBezTo>
                <a:cubicBezTo>
                  <a:pt x="1721370" y="271073"/>
                  <a:pt x="1715124" y="452204"/>
                  <a:pt x="1528996" y="771994"/>
                </a:cubicBezTo>
                <a:cubicBezTo>
                  <a:pt x="1342868" y="1091784"/>
                  <a:pt x="1019331" y="1797571"/>
                  <a:pt x="764498" y="2061148"/>
                </a:cubicBezTo>
                <a:cubicBezTo>
                  <a:pt x="509665" y="2324725"/>
                  <a:pt x="254832" y="2339090"/>
                  <a:pt x="0" y="2353456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6" name="Freeform 105"/>
          <p:cNvSpPr/>
          <p:nvPr/>
        </p:nvSpPr>
        <p:spPr bwMode="auto">
          <a:xfrm>
            <a:off x="3177915" y="2151089"/>
            <a:ext cx="547141" cy="404734"/>
          </a:xfrm>
          <a:custGeom>
            <a:avLst/>
            <a:gdLst>
              <a:gd name="connsiteX0" fmla="*/ 0 w 547141"/>
              <a:gd name="connsiteY0" fmla="*/ 404734 h 404734"/>
              <a:gd name="connsiteX1" fmla="*/ 262328 w 547141"/>
              <a:gd name="connsiteY1" fmla="*/ 89941 h 404734"/>
              <a:gd name="connsiteX2" fmla="*/ 547141 w 547141"/>
              <a:gd name="connsiteY2" fmla="*/ 0 h 4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141" h="404734">
                <a:moveTo>
                  <a:pt x="0" y="404734"/>
                </a:moveTo>
                <a:cubicBezTo>
                  <a:pt x="85569" y="281065"/>
                  <a:pt x="171138" y="157397"/>
                  <a:pt x="262328" y="89941"/>
                </a:cubicBezTo>
                <a:cubicBezTo>
                  <a:pt x="353518" y="22485"/>
                  <a:pt x="450329" y="11242"/>
                  <a:pt x="547141" y="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7" name="Freeform 106"/>
          <p:cNvSpPr/>
          <p:nvPr/>
        </p:nvSpPr>
        <p:spPr bwMode="auto">
          <a:xfrm>
            <a:off x="3237875" y="2698230"/>
            <a:ext cx="749509" cy="59960"/>
          </a:xfrm>
          <a:custGeom>
            <a:avLst/>
            <a:gdLst>
              <a:gd name="connsiteX0" fmla="*/ 749509 w 749509"/>
              <a:gd name="connsiteY0" fmla="*/ 59960 h 59960"/>
              <a:gd name="connsiteX1" fmla="*/ 0 w 749509"/>
              <a:gd name="connsiteY1" fmla="*/ 0 h 5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509" h="59960">
                <a:moveTo>
                  <a:pt x="749509" y="59960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8" name="Freeform 107"/>
          <p:cNvSpPr/>
          <p:nvPr/>
        </p:nvSpPr>
        <p:spPr bwMode="auto">
          <a:xfrm>
            <a:off x="3631108" y="2855626"/>
            <a:ext cx="348781" cy="554636"/>
          </a:xfrm>
          <a:custGeom>
            <a:avLst/>
            <a:gdLst>
              <a:gd name="connsiteX0" fmla="*/ 41482 w 348781"/>
              <a:gd name="connsiteY0" fmla="*/ 554636 h 554636"/>
              <a:gd name="connsiteX1" fmla="*/ 26492 w 348781"/>
              <a:gd name="connsiteY1" fmla="*/ 134912 h 554636"/>
              <a:gd name="connsiteX2" fmla="*/ 348781 w 348781"/>
              <a:gd name="connsiteY2" fmla="*/ 0 h 55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781" h="554636">
                <a:moveTo>
                  <a:pt x="41482" y="554636"/>
                </a:moveTo>
                <a:cubicBezTo>
                  <a:pt x="8379" y="390993"/>
                  <a:pt x="-24724" y="227351"/>
                  <a:pt x="26492" y="134912"/>
                </a:cubicBezTo>
                <a:cubicBezTo>
                  <a:pt x="77708" y="42473"/>
                  <a:pt x="213244" y="21236"/>
                  <a:pt x="348781" y="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487744" y="937316"/>
            <a:ext cx="753392" cy="912373"/>
            <a:chOff x="1741072" y="968497"/>
            <a:chExt cx="1177888" cy="1356707"/>
          </a:xfrm>
        </p:grpSpPr>
        <p:sp>
          <p:nvSpPr>
            <p:cNvPr id="110" name="Text Box 19"/>
            <p:cNvSpPr txBox="1">
              <a:spLocks noChangeArrowheads="1"/>
            </p:cNvSpPr>
            <p:nvPr/>
          </p:nvSpPr>
          <p:spPr bwMode="auto">
            <a:xfrm>
              <a:off x="1741072" y="1825600"/>
              <a:ext cx="1177888" cy="499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dirty="0">
                  <a:latin typeface="Gill Sans"/>
                </a:rPr>
                <a:t>Client</a:t>
              </a:r>
            </a:p>
          </p:txBody>
        </p:sp>
        <p:pic>
          <p:nvPicPr>
            <p:cNvPr id="111" name="Picture 110" descr="Australian Genealogy Journeys: February 20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488" y="968497"/>
              <a:ext cx="1000856" cy="1000856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2700597" y="3363640"/>
            <a:ext cx="753392" cy="912373"/>
            <a:chOff x="1741072" y="968497"/>
            <a:chExt cx="1177888" cy="1356707"/>
          </a:xfrm>
        </p:grpSpPr>
        <p:sp>
          <p:nvSpPr>
            <p:cNvPr id="113" name="Text Box 19"/>
            <p:cNvSpPr txBox="1">
              <a:spLocks noChangeArrowheads="1"/>
            </p:cNvSpPr>
            <p:nvPr/>
          </p:nvSpPr>
          <p:spPr bwMode="auto">
            <a:xfrm>
              <a:off x="1741072" y="1825600"/>
              <a:ext cx="1177888" cy="499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dirty="0">
                  <a:latin typeface="Gill Sans"/>
                </a:rPr>
                <a:t>Client</a:t>
              </a:r>
            </a:p>
          </p:txBody>
        </p:sp>
        <p:pic>
          <p:nvPicPr>
            <p:cNvPr id="114" name="Picture 113" descr="Australian Genealogy Journeys: February 20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488" y="968497"/>
              <a:ext cx="1000856" cy="1000856"/>
            </a:xfrm>
            <a:prstGeom prst="rect">
              <a:avLst/>
            </a:prstGeom>
          </p:spPr>
        </p:pic>
      </p:grpSp>
      <p:grpSp>
        <p:nvGrpSpPr>
          <p:cNvPr id="115" name="Group 114"/>
          <p:cNvGrpSpPr/>
          <p:nvPr/>
        </p:nvGrpSpPr>
        <p:grpSpPr>
          <a:xfrm>
            <a:off x="7127861" y="765747"/>
            <a:ext cx="753392" cy="912373"/>
            <a:chOff x="1741072" y="968497"/>
            <a:chExt cx="1177888" cy="1356707"/>
          </a:xfrm>
        </p:grpSpPr>
        <p:sp>
          <p:nvSpPr>
            <p:cNvPr id="116" name="Text Box 19"/>
            <p:cNvSpPr txBox="1">
              <a:spLocks noChangeArrowheads="1"/>
            </p:cNvSpPr>
            <p:nvPr/>
          </p:nvSpPr>
          <p:spPr bwMode="auto">
            <a:xfrm>
              <a:off x="1741072" y="1825600"/>
              <a:ext cx="1177888" cy="499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dirty="0">
                  <a:latin typeface="Gill Sans"/>
                </a:rPr>
                <a:t>Client</a:t>
              </a:r>
            </a:p>
          </p:txBody>
        </p:sp>
        <p:pic>
          <p:nvPicPr>
            <p:cNvPr id="117" name="Picture 116" descr="Australian Genealogy Journeys: February 20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488" y="968497"/>
              <a:ext cx="1000856" cy="1000856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1125182" y="2244944"/>
            <a:ext cx="753392" cy="912373"/>
            <a:chOff x="1741072" y="968497"/>
            <a:chExt cx="1177888" cy="1356707"/>
          </a:xfrm>
        </p:grpSpPr>
        <p:sp>
          <p:nvSpPr>
            <p:cNvPr id="119" name="Text Box 19"/>
            <p:cNvSpPr txBox="1">
              <a:spLocks noChangeArrowheads="1"/>
            </p:cNvSpPr>
            <p:nvPr/>
          </p:nvSpPr>
          <p:spPr bwMode="auto">
            <a:xfrm>
              <a:off x="1741072" y="1825600"/>
              <a:ext cx="1177888" cy="499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dirty="0">
                  <a:latin typeface="Gill Sans"/>
                </a:rPr>
                <a:t>Client</a:t>
              </a:r>
            </a:p>
          </p:txBody>
        </p:sp>
        <p:pic>
          <p:nvPicPr>
            <p:cNvPr id="120" name="Picture 119" descr="Australian Genealogy Journeys: February 20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488" y="968497"/>
              <a:ext cx="1000856" cy="1000856"/>
            </a:xfrm>
            <a:prstGeom prst="rect">
              <a:avLst/>
            </a:prstGeom>
          </p:spPr>
        </p:pic>
      </p:grpSp>
      <p:grpSp>
        <p:nvGrpSpPr>
          <p:cNvPr id="121" name="Group 120"/>
          <p:cNvGrpSpPr/>
          <p:nvPr/>
        </p:nvGrpSpPr>
        <p:grpSpPr>
          <a:xfrm>
            <a:off x="5493473" y="3547160"/>
            <a:ext cx="753392" cy="912373"/>
            <a:chOff x="1741072" y="968497"/>
            <a:chExt cx="1177888" cy="1356707"/>
          </a:xfrm>
        </p:grpSpPr>
        <p:sp>
          <p:nvSpPr>
            <p:cNvPr id="122" name="Text Box 19"/>
            <p:cNvSpPr txBox="1">
              <a:spLocks noChangeArrowheads="1"/>
            </p:cNvSpPr>
            <p:nvPr/>
          </p:nvSpPr>
          <p:spPr bwMode="auto">
            <a:xfrm>
              <a:off x="1741072" y="1825600"/>
              <a:ext cx="1177888" cy="499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dirty="0">
                  <a:latin typeface="Gill Sans"/>
                </a:rPr>
                <a:t>Client</a:t>
              </a:r>
            </a:p>
          </p:txBody>
        </p:sp>
        <p:pic>
          <p:nvPicPr>
            <p:cNvPr id="123" name="Picture 122" descr="Australian Genealogy Journeys: February 20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488" y="968497"/>
              <a:ext cx="1000856" cy="1000856"/>
            </a:xfrm>
            <a:prstGeom prst="rect">
              <a:avLst/>
            </a:prstGeom>
          </p:spPr>
        </p:pic>
      </p:grpSp>
      <p:sp>
        <p:nvSpPr>
          <p:cNvPr id="124" name="Left-Right Arrow 123"/>
          <p:cNvSpPr/>
          <p:nvPr/>
        </p:nvSpPr>
        <p:spPr bwMode="auto">
          <a:xfrm>
            <a:off x="1107986" y="1388932"/>
            <a:ext cx="361748" cy="209881"/>
          </a:xfrm>
          <a:prstGeom prst="left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5" name="Left-Right Arrow 124"/>
          <p:cNvSpPr/>
          <p:nvPr/>
        </p:nvSpPr>
        <p:spPr bwMode="auto">
          <a:xfrm rot="2001488">
            <a:off x="1724767" y="2774191"/>
            <a:ext cx="419139" cy="209881"/>
          </a:xfrm>
          <a:prstGeom prst="left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6" name="Left-Right Arrow 125"/>
          <p:cNvSpPr/>
          <p:nvPr/>
        </p:nvSpPr>
        <p:spPr bwMode="auto">
          <a:xfrm>
            <a:off x="3223284" y="3445054"/>
            <a:ext cx="361748" cy="209881"/>
          </a:xfrm>
          <a:prstGeom prst="left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7" name="Left-Right Arrow 126"/>
          <p:cNvSpPr/>
          <p:nvPr/>
        </p:nvSpPr>
        <p:spPr bwMode="auto">
          <a:xfrm rot="4139934">
            <a:off x="5572225" y="3259194"/>
            <a:ext cx="361748" cy="209881"/>
          </a:xfrm>
          <a:prstGeom prst="left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9" name="Left-Right Arrow 128"/>
          <p:cNvSpPr/>
          <p:nvPr/>
        </p:nvSpPr>
        <p:spPr bwMode="auto">
          <a:xfrm>
            <a:off x="6855924" y="1054623"/>
            <a:ext cx="361748" cy="209881"/>
          </a:xfrm>
          <a:prstGeom prst="left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636302" y="3265603"/>
            <a:ext cx="1434162" cy="522482"/>
            <a:chOff x="6672900" y="2635472"/>
            <a:chExt cx="1434162" cy="522482"/>
          </a:xfrm>
        </p:grpSpPr>
        <p:grpSp>
          <p:nvGrpSpPr>
            <p:cNvPr id="131" name="Group 130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6" name="Rectangle 135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37" name="Straight Connector 136"/>
              <p:cNvCxnSpPr>
                <a:stCxn id="136" idx="0"/>
                <a:endCxn id="136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>
                <a:off x="1752600" y="3657599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32" name="Group 131"/>
            <p:cNvGrpSpPr/>
            <p:nvPr/>
          </p:nvGrpSpPr>
          <p:grpSpPr>
            <a:xfrm>
              <a:off x="6672900" y="2819400"/>
              <a:ext cx="1099500" cy="338554"/>
              <a:chOff x="5698650" y="4800600"/>
              <a:chExt cx="1099500" cy="338554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5698650" y="4800600"/>
                <a:ext cx="41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14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48400" y="4800600"/>
                <a:ext cx="549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latin typeface="Helvetica"/>
                    <a:cs typeface="Helvetica"/>
                  </a:rPr>
                  <a:t>V14</a:t>
                </a:r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 bwMode="auto">
            <a:xfrm flipV="1">
              <a:off x="7611338" y="2635472"/>
              <a:ext cx="495724" cy="22938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" name="Group 1"/>
          <p:cNvGrpSpPr/>
          <p:nvPr/>
        </p:nvGrpSpPr>
        <p:grpSpPr>
          <a:xfrm>
            <a:off x="6115987" y="1661526"/>
            <a:ext cx="2766701" cy="2812701"/>
            <a:chOff x="3273425" y="990600"/>
            <a:chExt cx="5256213" cy="5486400"/>
          </a:xfrm>
        </p:grpSpPr>
        <p:sp>
          <p:nvSpPr>
            <p:cNvPr id="128" name="Oval 4"/>
            <p:cNvSpPr>
              <a:spLocks noChangeArrowheads="1"/>
            </p:cNvSpPr>
            <p:nvPr/>
          </p:nvSpPr>
          <p:spPr bwMode="auto">
            <a:xfrm>
              <a:off x="3538538" y="1371600"/>
              <a:ext cx="4648200" cy="45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Key"/>
                <a:cs typeface="Key"/>
              </a:endParaRPr>
            </a:p>
          </p:txBody>
        </p:sp>
        <p:sp>
          <p:nvSpPr>
            <p:cNvPr id="139" name="Text Box 5"/>
            <p:cNvSpPr txBox="1">
              <a:spLocks noChangeArrowheads="1"/>
            </p:cNvSpPr>
            <p:nvPr/>
          </p:nvSpPr>
          <p:spPr bwMode="auto">
            <a:xfrm>
              <a:off x="6384925" y="1538288"/>
              <a:ext cx="512199" cy="540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200" b="1">
                  <a:latin typeface="Key"/>
                  <a:cs typeface="Key"/>
                </a:rPr>
                <a:t>4</a:t>
              </a:r>
            </a:p>
          </p:txBody>
        </p:sp>
        <p:pic>
          <p:nvPicPr>
            <p:cNvPr id="140" name="Picture 6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53213" y="990600"/>
              <a:ext cx="266700" cy="438150"/>
            </a:xfrm>
            <a:prstGeom prst="rect">
              <a:avLst/>
            </a:prstGeom>
            <a:noFill/>
          </p:spPr>
        </p:pic>
        <p:pic>
          <p:nvPicPr>
            <p:cNvPr id="141" name="Picture 7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48638" y="4514850"/>
              <a:ext cx="266700" cy="438150"/>
            </a:xfrm>
            <a:prstGeom prst="rect">
              <a:avLst/>
            </a:prstGeom>
            <a:noFill/>
          </p:spPr>
        </p:pic>
        <p:sp>
          <p:nvSpPr>
            <p:cNvPr id="142" name="Text Box 8"/>
            <p:cNvSpPr txBox="1">
              <a:spLocks noChangeArrowheads="1"/>
            </p:cNvSpPr>
            <p:nvPr/>
          </p:nvSpPr>
          <p:spPr bwMode="auto">
            <a:xfrm>
              <a:off x="7461250" y="4343400"/>
              <a:ext cx="673605" cy="540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200" b="1">
                  <a:latin typeface="Key"/>
                  <a:cs typeface="Key"/>
                </a:rPr>
                <a:t>20</a:t>
              </a:r>
            </a:p>
          </p:txBody>
        </p:sp>
        <p:pic>
          <p:nvPicPr>
            <p:cNvPr id="143" name="Picture 9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48338" y="6038850"/>
              <a:ext cx="266700" cy="438150"/>
            </a:xfrm>
            <a:prstGeom prst="rect">
              <a:avLst/>
            </a:prstGeom>
            <a:noFill/>
          </p:spPr>
        </p:pic>
        <p:sp>
          <p:nvSpPr>
            <p:cNvPr id="144" name="Text Box 10"/>
            <p:cNvSpPr txBox="1">
              <a:spLocks noChangeArrowheads="1"/>
            </p:cNvSpPr>
            <p:nvPr/>
          </p:nvSpPr>
          <p:spPr bwMode="auto">
            <a:xfrm>
              <a:off x="5614988" y="5486400"/>
              <a:ext cx="673605" cy="540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200" b="1">
                  <a:latin typeface="Key"/>
                  <a:cs typeface="Key"/>
                </a:rPr>
                <a:t>32</a:t>
              </a:r>
            </a:p>
          </p:txBody>
        </p:sp>
        <p:sp>
          <p:nvSpPr>
            <p:cNvPr id="145" name="Text Box 11"/>
            <p:cNvSpPr txBox="1">
              <a:spLocks noChangeArrowheads="1"/>
            </p:cNvSpPr>
            <p:nvPr/>
          </p:nvSpPr>
          <p:spPr bwMode="auto">
            <a:xfrm>
              <a:off x="4605338" y="5348289"/>
              <a:ext cx="673605" cy="540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200" b="1">
                  <a:latin typeface="Key"/>
                  <a:cs typeface="Key"/>
                </a:rPr>
                <a:t>35</a:t>
              </a:r>
            </a:p>
          </p:txBody>
        </p:sp>
        <p:pic>
          <p:nvPicPr>
            <p:cNvPr id="146" name="Picture 12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57738" y="5886450"/>
              <a:ext cx="266700" cy="438150"/>
            </a:xfrm>
            <a:prstGeom prst="rect">
              <a:avLst/>
            </a:prstGeom>
            <a:noFill/>
          </p:spPr>
        </p:pic>
        <p:sp>
          <p:nvSpPr>
            <p:cNvPr id="147" name="Text Box 13"/>
            <p:cNvSpPr txBox="1">
              <a:spLocks noChangeArrowheads="1"/>
            </p:cNvSpPr>
            <p:nvPr/>
          </p:nvSpPr>
          <p:spPr bwMode="auto">
            <a:xfrm>
              <a:off x="7119937" y="1995488"/>
              <a:ext cx="512199" cy="540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200" b="1">
                  <a:latin typeface="Key"/>
                  <a:cs typeface="Key"/>
                </a:rPr>
                <a:t>8</a:t>
              </a:r>
            </a:p>
          </p:txBody>
        </p:sp>
        <p:sp>
          <p:nvSpPr>
            <p:cNvPr id="148" name="Text Box 14"/>
            <p:cNvSpPr txBox="1">
              <a:spLocks noChangeArrowheads="1"/>
            </p:cNvSpPr>
            <p:nvPr/>
          </p:nvSpPr>
          <p:spPr bwMode="auto">
            <a:xfrm>
              <a:off x="7729538" y="3367088"/>
              <a:ext cx="673605" cy="540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200" b="1">
                  <a:latin typeface="Key"/>
                  <a:cs typeface="Key"/>
                </a:rPr>
                <a:t>15</a:t>
              </a:r>
            </a:p>
          </p:txBody>
        </p:sp>
        <p:sp>
          <p:nvSpPr>
            <p:cNvPr id="149" name="Text Box 15"/>
            <p:cNvSpPr txBox="1">
              <a:spLocks noChangeArrowheads="1"/>
            </p:cNvSpPr>
            <p:nvPr/>
          </p:nvSpPr>
          <p:spPr bwMode="auto">
            <a:xfrm>
              <a:off x="3767139" y="4267201"/>
              <a:ext cx="673605" cy="540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200" b="1">
                  <a:latin typeface="Key"/>
                  <a:cs typeface="Key"/>
                </a:rPr>
                <a:t>44</a:t>
              </a:r>
            </a:p>
          </p:txBody>
        </p:sp>
        <p:sp>
          <p:nvSpPr>
            <p:cNvPr id="150" name="Text Box 16"/>
            <p:cNvSpPr txBox="1">
              <a:spLocks noChangeArrowheads="1"/>
            </p:cNvSpPr>
            <p:nvPr/>
          </p:nvSpPr>
          <p:spPr bwMode="auto">
            <a:xfrm>
              <a:off x="4548188" y="1828800"/>
              <a:ext cx="673605" cy="540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200" b="1">
                  <a:latin typeface="Key"/>
                  <a:cs typeface="Key"/>
                </a:rPr>
                <a:t>58</a:t>
              </a:r>
            </a:p>
          </p:txBody>
        </p:sp>
        <p:pic>
          <p:nvPicPr>
            <p:cNvPr id="151" name="Picture 17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48038" y="4419600"/>
              <a:ext cx="266700" cy="438150"/>
            </a:xfrm>
            <a:prstGeom prst="rect">
              <a:avLst/>
            </a:prstGeom>
            <a:noFill/>
          </p:spPr>
        </p:pic>
        <p:pic>
          <p:nvPicPr>
            <p:cNvPr id="152" name="Picture 18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62438" y="1295400"/>
              <a:ext cx="266700" cy="438150"/>
            </a:xfrm>
            <a:prstGeom prst="rect">
              <a:avLst/>
            </a:prstGeom>
            <a:noFill/>
          </p:spPr>
        </p:pic>
        <p:sp>
          <p:nvSpPr>
            <p:cNvPr id="153" name="Line 19"/>
            <p:cNvSpPr>
              <a:spLocks noChangeShapeType="1"/>
            </p:cNvSpPr>
            <p:nvPr/>
          </p:nvSpPr>
          <p:spPr bwMode="auto">
            <a:xfrm flipV="1">
              <a:off x="3690938" y="449580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Key"/>
                <a:cs typeface="Key"/>
              </a:endParaRPr>
            </a:p>
          </p:txBody>
        </p:sp>
        <p:sp>
          <p:nvSpPr>
            <p:cNvPr id="154" name="Line 20"/>
            <p:cNvSpPr>
              <a:spLocks noChangeShapeType="1"/>
            </p:cNvSpPr>
            <p:nvPr/>
          </p:nvSpPr>
          <p:spPr bwMode="auto">
            <a:xfrm>
              <a:off x="4519613" y="1735138"/>
              <a:ext cx="92075" cy="120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Key"/>
                <a:cs typeface="Key"/>
              </a:endParaRPr>
            </a:p>
          </p:txBody>
        </p:sp>
        <p:pic>
          <p:nvPicPr>
            <p:cNvPr id="155" name="Picture 21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262938" y="3276600"/>
              <a:ext cx="266700" cy="438150"/>
            </a:xfrm>
            <a:prstGeom prst="rect">
              <a:avLst/>
            </a:prstGeom>
            <a:noFill/>
          </p:spPr>
        </p:pic>
        <p:sp>
          <p:nvSpPr>
            <p:cNvPr id="156" name="Line 22"/>
            <p:cNvSpPr>
              <a:spLocks noChangeShapeType="1"/>
            </p:cNvSpPr>
            <p:nvPr/>
          </p:nvSpPr>
          <p:spPr bwMode="auto">
            <a:xfrm flipV="1">
              <a:off x="4910138" y="5638800"/>
              <a:ext cx="762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Key"/>
                <a:cs typeface="Key"/>
              </a:endParaRPr>
            </a:p>
          </p:txBody>
        </p:sp>
        <p:sp>
          <p:nvSpPr>
            <p:cNvPr id="157" name="Line 23"/>
            <p:cNvSpPr>
              <a:spLocks noChangeShapeType="1"/>
            </p:cNvSpPr>
            <p:nvPr/>
          </p:nvSpPr>
          <p:spPr bwMode="auto">
            <a:xfrm flipV="1">
              <a:off x="5824538" y="5867400"/>
              <a:ext cx="1587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Key"/>
                <a:cs typeface="Key"/>
              </a:endParaRPr>
            </a:p>
          </p:txBody>
        </p:sp>
        <p:sp>
          <p:nvSpPr>
            <p:cNvPr id="158" name="Line 24"/>
            <p:cNvSpPr>
              <a:spLocks noChangeShapeType="1"/>
            </p:cNvSpPr>
            <p:nvPr/>
          </p:nvSpPr>
          <p:spPr bwMode="auto">
            <a:xfrm flipH="1" flipV="1">
              <a:off x="7881938" y="457200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Key"/>
                <a:cs typeface="Key"/>
              </a:endParaRPr>
            </a:p>
          </p:txBody>
        </p:sp>
        <p:sp>
          <p:nvSpPr>
            <p:cNvPr id="159" name="Line 25"/>
            <p:cNvSpPr>
              <a:spLocks noChangeShapeType="1"/>
            </p:cNvSpPr>
            <p:nvPr/>
          </p:nvSpPr>
          <p:spPr bwMode="auto">
            <a:xfrm flipH="1">
              <a:off x="8110538" y="3505200"/>
              <a:ext cx="15240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Key"/>
                <a:cs typeface="Key"/>
              </a:endParaRPr>
            </a:p>
          </p:txBody>
        </p:sp>
        <p:sp>
          <p:nvSpPr>
            <p:cNvPr id="160" name="Line 26"/>
            <p:cNvSpPr>
              <a:spLocks noChangeShapeType="1"/>
            </p:cNvSpPr>
            <p:nvPr/>
          </p:nvSpPr>
          <p:spPr bwMode="auto">
            <a:xfrm flipV="1">
              <a:off x="7396163" y="1971675"/>
              <a:ext cx="112712" cy="104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Key"/>
                <a:cs typeface="Key"/>
              </a:endParaRPr>
            </a:p>
          </p:txBody>
        </p:sp>
        <p:pic>
          <p:nvPicPr>
            <p:cNvPr id="161" name="Picture 27" descr="j02303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75550" y="1676400"/>
              <a:ext cx="268288" cy="438150"/>
            </a:xfrm>
            <a:prstGeom prst="rect">
              <a:avLst/>
            </a:prstGeom>
            <a:noFill/>
          </p:spPr>
        </p:pic>
        <p:sp>
          <p:nvSpPr>
            <p:cNvPr id="162" name="Line 28"/>
            <p:cNvSpPr>
              <a:spLocks noChangeShapeType="1"/>
            </p:cNvSpPr>
            <p:nvPr/>
          </p:nvSpPr>
          <p:spPr bwMode="auto">
            <a:xfrm rot="3575902">
              <a:off x="6584950" y="1433513"/>
              <a:ext cx="92075" cy="120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Key"/>
                <a:cs typeface="Key"/>
              </a:endParaRPr>
            </a:p>
          </p:txBody>
        </p:sp>
        <p:grpSp>
          <p:nvGrpSpPr>
            <p:cNvPr id="163" name="Group 29"/>
            <p:cNvGrpSpPr>
              <a:grpSpLocks/>
            </p:cNvGrpSpPr>
            <p:nvPr/>
          </p:nvGrpSpPr>
          <p:grpSpPr bwMode="auto">
            <a:xfrm>
              <a:off x="3273425" y="1108075"/>
              <a:ext cx="5089525" cy="5133975"/>
              <a:chOff x="1930" y="844"/>
              <a:chExt cx="3210" cy="3240"/>
            </a:xfrm>
          </p:grpSpPr>
          <p:sp>
            <p:nvSpPr>
              <p:cNvPr id="164" name="Freeform 30"/>
              <p:cNvSpPr>
                <a:spLocks/>
              </p:cNvSpPr>
              <p:nvPr/>
            </p:nvSpPr>
            <p:spPr bwMode="auto">
              <a:xfrm>
                <a:off x="2788" y="844"/>
                <a:ext cx="1200" cy="168"/>
              </a:xfrm>
              <a:custGeom>
                <a:avLst/>
                <a:gdLst/>
                <a:ahLst/>
                <a:cxnLst>
                  <a:cxn ang="0">
                    <a:pos x="0" y="168"/>
                  </a:cxn>
                  <a:cxn ang="0">
                    <a:pos x="432" y="24"/>
                  </a:cxn>
                  <a:cxn ang="0">
                    <a:pos x="960" y="24"/>
                  </a:cxn>
                  <a:cxn ang="0">
                    <a:pos x="1200" y="72"/>
                  </a:cxn>
                </a:cxnLst>
                <a:rect l="0" t="0" r="r" b="b"/>
                <a:pathLst>
                  <a:path w="1200" h="168">
                    <a:moveTo>
                      <a:pt x="0" y="168"/>
                    </a:moveTo>
                    <a:cubicBezTo>
                      <a:pt x="136" y="108"/>
                      <a:pt x="272" y="48"/>
                      <a:pt x="432" y="24"/>
                    </a:cubicBezTo>
                    <a:cubicBezTo>
                      <a:pt x="592" y="0"/>
                      <a:pt x="832" y="16"/>
                      <a:pt x="960" y="24"/>
                    </a:cubicBezTo>
                    <a:cubicBezTo>
                      <a:pt x="1088" y="32"/>
                      <a:pt x="1144" y="52"/>
                      <a:pt x="1200" y="72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 sz="1200">
                  <a:latin typeface="Key"/>
                  <a:cs typeface="Key"/>
                </a:endParaRPr>
              </a:p>
            </p:txBody>
          </p:sp>
          <p:sp>
            <p:nvSpPr>
              <p:cNvPr id="165" name="Freeform 31"/>
              <p:cNvSpPr>
                <a:spLocks/>
              </p:cNvSpPr>
              <p:nvPr/>
            </p:nvSpPr>
            <p:spPr bwMode="auto">
              <a:xfrm>
                <a:off x="4276" y="964"/>
                <a:ext cx="336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2" y="96"/>
                  </a:cxn>
                  <a:cxn ang="0">
                    <a:pos x="336" y="240"/>
                  </a:cxn>
                </a:cxnLst>
                <a:rect l="0" t="0" r="r" b="b"/>
                <a:pathLst>
                  <a:path w="336" h="240">
                    <a:moveTo>
                      <a:pt x="0" y="0"/>
                    </a:moveTo>
                    <a:cubicBezTo>
                      <a:pt x="68" y="28"/>
                      <a:pt x="136" y="56"/>
                      <a:pt x="192" y="96"/>
                    </a:cubicBezTo>
                    <a:cubicBezTo>
                      <a:pt x="248" y="136"/>
                      <a:pt x="292" y="188"/>
                      <a:pt x="336" y="24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 sz="1200">
                  <a:latin typeface="Key"/>
                  <a:cs typeface="Key"/>
                </a:endParaRPr>
              </a:p>
            </p:txBody>
          </p:sp>
          <p:sp>
            <p:nvSpPr>
              <p:cNvPr id="166" name="Freeform 32"/>
              <p:cNvSpPr>
                <a:spLocks/>
              </p:cNvSpPr>
              <p:nvPr/>
            </p:nvSpPr>
            <p:spPr bwMode="auto">
              <a:xfrm>
                <a:off x="4852" y="1492"/>
                <a:ext cx="288" cy="6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2" y="240"/>
                  </a:cxn>
                  <a:cxn ang="0">
                    <a:pos x="288" y="624"/>
                  </a:cxn>
                </a:cxnLst>
                <a:rect l="0" t="0" r="r" b="b"/>
                <a:pathLst>
                  <a:path w="288" h="624">
                    <a:moveTo>
                      <a:pt x="0" y="0"/>
                    </a:moveTo>
                    <a:cubicBezTo>
                      <a:pt x="72" y="68"/>
                      <a:pt x="144" y="136"/>
                      <a:pt x="192" y="240"/>
                    </a:cubicBezTo>
                    <a:cubicBezTo>
                      <a:pt x="240" y="344"/>
                      <a:pt x="264" y="484"/>
                      <a:pt x="288" y="62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 sz="1200">
                  <a:latin typeface="Key"/>
                  <a:cs typeface="Key"/>
                </a:endParaRPr>
              </a:p>
            </p:txBody>
          </p:sp>
          <p:sp>
            <p:nvSpPr>
              <p:cNvPr id="167" name="Freeform 33"/>
              <p:cNvSpPr>
                <a:spLocks/>
              </p:cNvSpPr>
              <p:nvPr/>
            </p:nvSpPr>
            <p:spPr bwMode="auto">
              <a:xfrm>
                <a:off x="5072" y="2596"/>
                <a:ext cx="68" cy="340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40" y="204"/>
                  </a:cxn>
                  <a:cxn ang="0">
                    <a:pos x="0" y="340"/>
                  </a:cxn>
                </a:cxnLst>
                <a:rect l="0" t="0" r="r" b="b"/>
                <a:pathLst>
                  <a:path w="68" h="340">
                    <a:moveTo>
                      <a:pt x="68" y="0"/>
                    </a:moveTo>
                    <a:cubicBezTo>
                      <a:pt x="59" y="73"/>
                      <a:pt x="51" y="147"/>
                      <a:pt x="40" y="204"/>
                    </a:cubicBezTo>
                    <a:cubicBezTo>
                      <a:pt x="29" y="261"/>
                      <a:pt x="14" y="300"/>
                      <a:pt x="0" y="34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 sz="1200">
                  <a:latin typeface="Key"/>
                  <a:cs typeface="Key"/>
                </a:endParaRPr>
              </a:p>
            </p:txBody>
          </p:sp>
          <p:sp>
            <p:nvSpPr>
              <p:cNvPr id="168" name="Freeform 34"/>
              <p:cNvSpPr>
                <a:spLocks/>
              </p:cNvSpPr>
              <p:nvPr/>
            </p:nvSpPr>
            <p:spPr bwMode="auto">
              <a:xfrm>
                <a:off x="3760" y="3268"/>
                <a:ext cx="1188" cy="767"/>
              </a:xfrm>
              <a:custGeom>
                <a:avLst/>
                <a:gdLst/>
                <a:ahLst/>
                <a:cxnLst>
                  <a:cxn ang="0">
                    <a:pos x="1188" y="0"/>
                  </a:cxn>
                  <a:cxn ang="0">
                    <a:pos x="824" y="460"/>
                  </a:cxn>
                  <a:cxn ang="0">
                    <a:pos x="320" y="716"/>
                  </a:cxn>
                  <a:cxn ang="0">
                    <a:pos x="0" y="764"/>
                  </a:cxn>
                </a:cxnLst>
                <a:rect l="0" t="0" r="r" b="b"/>
                <a:pathLst>
                  <a:path w="1188" h="767">
                    <a:moveTo>
                      <a:pt x="1188" y="0"/>
                    </a:moveTo>
                    <a:cubicBezTo>
                      <a:pt x="1078" y="170"/>
                      <a:pt x="969" y="341"/>
                      <a:pt x="824" y="460"/>
                    </a:cubicBezTo>
                    <a:cubicBezTo>
                      <a:pt x="679" y="579"/>
                      <a:pt x="457" y="665"/>
                      <a:pt x="320" y="716"/>
                    </a:cubicBezTo>
                    <a:cubicBezTo>
                      <a:pt x="183" y="767"/>
                      <a:pt x="91" y="765"/>
                      <a:pt x="0" y="76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 sz="1200">
                  <a:latin typeface="Key"/>
                  <a:cs typeface="Key"/>
                </a:endParaRPr>
              </a:p>
            </p:txBody>
          </p:sp>
          <p:sp>
            <p:nvSpPr>
              <p:cNvPr id="169" name="Freeform 35"/>
              <p:cNvSpPr>
                <a:spLocks/>
              </p:cNvSpPr>
              <p:nvPr/>
            </p:nvSpPr>
            <p:spPr bwMode="auto">
              <a:xfrm>
                <a:off x="1930" y="1216"/>
                <a:ext cx="542" cy="1620"/>
              </a:xfrm>
              <a:custGeom>
                <a:avLst/>
                <a:gdLst/>
                <a:ahLst/>
                <a:cxnLst>
                  <a:cxn ang="0">
                    <a:pos x="90" y="1620"/>
                  </a:cxn>
                  <a:cxn ang="0">
                    <a:pos x="6" y="1136"/>
                  </a:cxn>
                  <a:cxn ang="0">
                    <a:pos x="126" y="520"/>
                  </a:cxn>
                  <a:cxn ang="0">
                    <a:pos x="542" y="0"/>
                  </a:cxn>
                </a:cxnLst>
                <a:rect l="0" t="0" r="r" b="b"/>
                <a:pathLst>
                  <a:path w="542" h="1620">
                    <a:moveTo>
                      <a:pt x="90" y="1620"/>
                    </a:moveTo>
                    <a:cubicBezTo>
                      <a:pt x="45" y="1469"/>
                      <a:pt x="0" y="1319"/>
                      <a:pt x="6" y="1136"/>
                    </a:cubicBezTo>
                    <a:cubicBezTo>
                      <a:pt x="12" y="953"/>
                      <a:pt x="37" y="709"/>
                      <a:pt x="126" y="520"/>
                    </a:cubicBezTo>
                    <a:cubicBezTo>
                      <a:pt x="215" y="331"/>
                      <a:pt x="378" y="165"/>
                      <a:pt x="542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 sz="1200">
                  <a:latin typeface="Key"/>
                  <a:cs typeface="Key"/>
                </a:endParaRPr>
              </a:p>
            </p:txBody>
          </p:sp>
          <p:sp>
            <p:nvSpPr>
              <p:cNvPr id="170" name="Freeform 36"/>
              <p:cNvSpPr>
                <a:spLocks/>
              </p:cNvSpPr>
              <p:nvPr/>
            </p:nvSpPr>
            <p:spPr bwMode="auto">
              <a:xfrm>
                <a:off x="2164" y="3268"/>
                <a:ext cx="624" cy="624"/>
              </a:xfrm>
              <a:custGeom>
                <a:avLst/>
                <a:gdLst/>
                <a:ahLst/>
                <a:cxnLst>
                  <a:cxn ang="0">
                    <a:pos x="624" y="624"/>
                  </a:cxn>
                  <a:cxn ang="0">
                    <a:pos x="288" y="384"/>
                  </a:cxn>
                  <a:cxn ang="0">
                    <a:pos x="0" y="0"/>
                  </a:cxn>
                </a:cxnLst>
                <a:rect l="0" t="0" r="r" b="b"/>
                <a:pathLst>
                  <a:path w="624" h="624">
                    <a:moveTo>
                      <a:pt x="624" y="624"/>
                    </a:moveTo>
                    <a:cubicBezTo>
                      <a:pt x="508" y="556"/>
                      <a:pt x="392" y="488"/>
                      <a:pt x="288" y="384"/>
                    </a:cubicBezTo>
                    <a:cubicBezTo>
                      <a:pt x="184" y="280"/>
                      <a:pt x="92" y="140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 sz="1200">
                  <a:latin typeface="Key"/>
                  <a:cs typeface="Key"/>
                </a:endParaRPr>
              </a:p>
            </p:txBody>
          </p:sp>
          <p:sp>
            <p:nvSpPr>
              <p:cNvPr id="171" name="Line 37"/>
              <p:cNvSpPr>
                <a:spLocks noChangeShapeType="1"/>
              </p:cNvSpPr>
              <p:nvPr/>
            </p:nvSpPr>
            <p:spPr bwMode="auto">
              <a:xfrm flipH="1" flipV="1">
                <a:off x="3076" y="3988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 sz="1200">
                  <a:latin typeface="Key"/>
                  <a:cs typeface="Key"/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6639614" y="2738834"/>
              <a:ext cx="1470924" cy="767954"/>
              <a:chOff x="6639614" y="2738834"/>
              <a:chExt cx="1470924" cy="767954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6689250" y="2861846"/>
                <a:ext cx="1066800" cy="228600"/>
                <a:chOff x="1752600" y="3656806"/>
                <a:chExt cx="533400" cy="381794"/>
              </a:xfrm>
              <a:solidFill>
                <a:srgbClr val="FFFFAA"/>
              </a:solidFill>
            </p:grpSpPr>
            <p:sp>
              <p:nvSpPr>
                <p:cNvPr id="178" name="Rectangle 177"/>
                <p:cNvSpPr/>
                <p:nvPr/>
              </p:nvSpPr>
              <p:spPr bwMode="auto">
                <a:xfrm>
                  <a:off x="1752600" y="3656806"/>
                  <a:ext cx="533400" cy="381000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200" b="0" dirty="0" smtClean="0"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179" name="Straight Connector 178"/>
                <p:cNvCxnSpPr>
                  <a:stCxn id="178" idx="0"/>
                  <a:endCxn id="178" idx="2"/>
                </p:cNvCxnSpPr>
                <p:nvPr/>
              </p:nvCxnSpPr>
              <p:spPr bwMode="auto">
                <a:xfrm rot="16200000" flipH="1">
                  <a:off x="1828800" y="3847306"/>
                  <a:ext cx="381000" cy="1588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>
                  <a:off x="1752600" y="3657600"/>
                  <a:ext cx="533400" cy="1588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6639614" y="2738834"/>
                <a:ext cx="1304163" cy="510293"/>
                <a:chOff x="5665364" y="4720034"/>
                <a:chExt cx="1304163" cy="510293"/>
              </a:xfrm>
            </p:grpSpPr>
            <p:sp>
              <p:nvSpPr>
                <p:cNvPr id="176" name="TextBox 175"/>
                <p:cNvSpPr txBox="1"/>
                <p:nvPr/>
              </p:nvSpPr>
              <p:spPr>
                <a:xfrm>
                  <a:off x="5665364" y="4720034"/>
                  <a:ext cx="649280" cy="5102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14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6140566" y="4720034"/>
                  <a:ext cx="828961" cy="5102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0" dirty="0" smtClean="0">
                      <a:latin typeface="Helvetica"/>
                      <a:cs typeface="Helvetica"/>
                    </a:rPr>
                    <a:t>V14</a:t>
                  </a:r>
                </a:p>
              </p:txBody>
            </p:sp>
          </p:grpSp>
          <p:cxnSp>
            <p:nvCxnSpPr>
              <p:cNvPr id="175" name="Straight Arrow Connector 174"/>
              <p:cNvCxnSpPr>
                <a:stCxn id="178" idx="2"/>
                <a:endCxn id="159" idx="1"/>
              </p:cNvCxnSpPr>
              <p:nvPr/>
            </p:nvCxnSpPr>
            <p:spPr bwMode="auto">
              <a:xfrm>
                <a:off x="7222650" y="3089971"/>
                <a:ext cx="887888" cy="416817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81" name="Text Box 16"/>
            <p:cNvSpPr txBox="1">
              <a:spLocks noChangeArrowheads="1"/>
            </p:cNvSpPr>
            <p:nvPr/>
          </p:nvSpPr>
          <p:spPr bwMode="auto">
            <a:xfrm>
              <a:off x="5578397" y="1371599"/>
              <a:ext cx="673605" cy="540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 smtClean="0">
                  <a:latin typeface="Key"/>
                  <a:cs typeface="Key"/>
                </a:rPr>
                <a:t>63</a:t>
              </a:r>
              <a:endParaRPr lang="en-US" sz="1200" b="1" dirty="0">
                <a:latin typeface="Key"/>
                <a:cs typeface="Key"/>
              </a:endParaRPr>
            </a:p>
          </p:txBody>
        </p:sp>
        <p:sp>
          <p:nvSpPr>
            <p:cNvPr id="182" name="Text Box 16"/>
            <p:cNvSpPr txBox="1">
              <a:spLocks noChangeArrowheads="1"/>
            </p:cNvSpPr>
            <p:nvPr/>
          </p:nvSpPr>
          <p:spPr bwMode="auto">
            <a:xfrm>
              <a:off x="5935376" y="1371599"/>
              <a:ext cx="512199" cy="540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 smtClean="0">
                  <a:latin typeface="Key"/>
                  <a:cs typeface="Key"/>
                </a:rPr>
                <a:t>0</a:t>
              </a:r>
              <a:endParaRPr lang="en-US" sz="1200" b="1" dirty="0">
                <a:latin typeface="Key"/>
                <a:cs typeface="Key"/>
              </a:endParaRPr>
            </a:p>
          </p:txBody>
        </p:sp>
        <p:sp>
          <p:nvSpPr>
            <p:cNvPr id="183" name="Line 23"/>
            <p:cNvSpPr>
              <a:spLocks noChangeShapeType="1"/>
            </p:cNvSpPr>
            <p:nvPr/>
          </p:nvSpPr>
          <p:spPr bwMode="auto">
            <a:xfrm flipV="1">
              <a:off x="5791200" y="1295400"/>
              <a:ext cx="1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Key"/>
                <a:cs typeface="Key"/>
              </a:endParaRPr>
            </a:p>
          </p:txBody>
        </p:sp>
        <p:sp>
          <p:nvSpPr>
            <p:cNvPr id="184" name="Line 23"/>
            <p:cNvSpPr>
              <a:spLocks noChangeShapeType="1"/>
            </p:cNvSpPr>
            <p:nvPr/>
          </p:nvSpPr>
          <p:spPr bwMode="auto">
            <a:xfrm flipV="1">
              <a:off x="6019799" y="1295400"/>
              <a:ext cx="1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Key"/>
                <a:cs typeface="Key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6494848" y="3695028"/>
              <a:ext cx="1387090" cy="876972"/>
              <a:chOff x="6614548" y="2746874"/>
              <a:chExt cx="1387090" cy="87697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6689250" y="2861846"/>
                <a:ext cx="1066800" cy="228600"/>
                <a:chOff x="1752600" y="3656806"/>
                <a:chExt cx="533400" cy="381794"/>
              </a:xfrm>
              <a:solidFill>
                <a:srgbClr val="FFFFAA"/>
              </a:solidFill>
            </p:grpSpPr>
            <p:sp>
              <p:nvSpPr>
                <p:cNvPr id="191" name="Rectangle 190"/>
                <p:cNvSpPr/>
                <p:nvPr/>
              </p:nvSpPr>
              <p:spPr bwMode="auto">
                <a:xfrm>
                  <a:off x="1752600" y="3656806"/>
                  <a:ext cx="533400" cy="381000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200" b="0" dirty="0" smtClean="0"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192" name="Straight Connector 191"/>
                <p:cNvCxnSpPr>
                  <a:stCxn id="191" idx="0"/>
                  <a:endCxn id="191" idx="2"/>
                </p:cNvCxnSpPr>
                <p:nvPr/>
              </p:nvCxnSpPr>
              <p:spPr bwMode="auto">
                <a:xfrm rot="16200000" flipH="1">
                  <a:off x="1828800" y="3847306"/>
                  <a:ext cx="381000" cy="1588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193" name="Straight Connector 192"/>
                <p:cNvCxnSpPr/>
                <p:nvPr/>
              </p:nvCxnSpPr>
              <p:spPr bwMode="auto">
                <a:xfrm>
                  <a:off x="1752600" y="3657600"/>
                  <a:ext cx="533400" cy="1588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grpSp>
            <p:nvGrpSpPr>
              <p:cNvPr id="187" name="Group 186"/>
              <p:cNvGrpSpPr/>
              <p:nvPr/>
            </p:nvGrpSpPr>
            <p:grpSpPr>
              <a:xfrm>
                <a:off x="6614548" y="2746874"/>
                <a:ext cx="1304163" cy="510292"/>
                <a:chOff x="5640298" y="4728074"/>
                <a:chExt cx="1304163" cy="510292"/>
              </a:xfrm>
            </p:grpSpPr>
            <p:sp>
              <p:nvSpPr>
                <p:cNvPr id="189" name="TextBox 188"/>
                <p:cNvSpPr txBox="1"/>
                <p:nvPr/>
              </p:nvSpPr>
              <p:spPr>
                <a:xfrm>
                  <a:off x="5640298" y="4728074"/>
                  <a:ext cx="649279" cy="510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14</a:t>
                  </a: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6115498" y="4728074"/>
                  <a:ext cx="828963" cy="510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0" dirty="0" smtClean="0">
                      <a:latin typeface="Helvetica"/>
                      <a:cs typeface="Helvetica"/>
                    </a:rPr>
                    <a:t>V14</a:t>
                  </a:r>
                </a:p>
              </p:txBody>
            </p:sp>
          </p:grpSp>
          <p:cxnSp>
            <p:nvCxnSpPr>
              <p:cNvPr id="188" name="Straight Arrow Connector 187"/>
              <p:cNvCxnSpPr>
                <a:stCxn id="191" idx="2"/>
                <a:endCxn id="158" idx="1"/>
              </p:cNvCxnSpPr>
              <p:nvPr/>
            </p:nvCxnSpPr>
            <p:spPr bwMode="auto">
              <a:xfrm>
                <a:off x="7222650" y="3089971"/>
                <a:ext cx="778988" cy="533875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94" name="Group 193"/>
            <p:cNvGrpSpPr/>
            <p:nvPr/>
          </p:nvGrpSpPr>
          <p:grpSpPr>
            <a:xfrm>
              <a:off x="5862638" y="4735468"/>
              <a:ext cx="1502075" cy="1208132"/>
              <a:chOff x="6396676" y="2720514"/>
              <a:chExt cx="1502075" cy="120813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6689250" y="2861846"/>
                <a:ext cx="1066800" cy="228600"/>
                <a:chOff x="1752600" y="3656806"/>
                <a:chExt cx="533400" cy="381794"/>
              </a:xfrm>
              <a:solidFill>
                <a:srgbClr val="FFFFAA"/>
              </a:solidFill>
            </p:grpSpPr>
            <p:sp>
              <p:nvSpPr>
                <p:cNvPr id="200" name="Rectangle 199"/>
                <p:cNvSpPr/>
                <p:nvPr/>
              </p:nvSpPr>
              <p:spPr bwMode="auto">
                <a:xfrm>
                  <a:off x="1752600" y="3656806"/>
                  <a:ext cx="533400" cy="381000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200" b="0" dirty="0" smtClean="0"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01" name="Straight Connector 200"/>
                <p:cNvCxnSpPr>
                  <a:stCxn id="200" idx="0"/>
                  <a:endCxn id="200" idx="2"/>
                </p:cNvCxnSpPr>
                <p:nvPr/>
              </p:nvCxnSpPr>
              <p:spPr bwMode="auto">
                <a:xfrm rot="16200000" flipH="1">
                  <a:off x="1828800" y="3847306"/>
                  <a:ext cx="381000" cy="1588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1752600" y="3657600"/>
                  <a:ext cx="533400" cy="1588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6594590" y="2720514"/>
                <a:ext cx="1304161" cy="510292"/>
                <a:chOff x="5620340" y="4701714"/>
                <a:chExt cx="1304161" cy="510292"/>
              </a:xfrm>
            </p:grpSpPr>
            <p:sp>
              <p:nvSpPr>
                <p:cNvPr id="198" name="TextBox 197"/>
                <p:cNvSpPr txBox="1"/>
                <p:nvPr/>
              </p:nvSpPr>
              <p:spPr>
                <a:xfrm>
                  <a:off x="5620340" y="4701714"/>
                  <a:ext cx="649279" cy="510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14</a:t>
                  </a: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6095541" y="4701714"/>
                  <a:ext cx="828960" cy="510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0" dirty="0" smtClean="0">
                      <a:latin typeface="Helvetica"/>
                      <a:cs typeface="Helvetica"/>
                    </a:rPr>
                    <a:t>V14</a:t>
                  </a:r>
                </a:p>
              </p:txBody>
            </p:sp>
          </p:grpSp>
          <p:cxnSp>
            <p:nvCxnSpPr>
              <p:cNvPr id="197" name="Straight Arrow Connector 196"/>
              <p:cNvCxnSpPr>
                <a:stCxn id="200" idx="2"/>
                <a:endCxn id="128" idx="4"/>
              </p:cNvCxnSpPr>
              <p:nvPr/>
            </p:nvCxnSpPr>
            <p:spPr bwMode="auto">
              <a:xfrm flipH="1">
                <a:off x="6396676" y="3089971"/>
                <a:ext cx="825974" cy="838675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203" name="Group 202"/>
          <p:cNvGrpSpPr/>
          <p:nvPr/>
        </p:nvGrpSpPr>
        <p:grpSpPr>
          <a:xfrm>
            <a:off x="2317727" y="1600800"/>
            <a:ext cx="1507346" cy="338554"/>
            <a:chOff x="6672900" y="2819400"/>
            <a:chExt cx="1507346" cy="338554"/>
          </a:xfrm>
        </p:grpSpPr>
        <p:grpSp>
          <p:nvGrpSpPr>
            <p:cNvPr id="204" name="Group 203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209" name="Rectangle 20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210" name="Straight Connector 209"/>
              <p:cNvCxnSpPr>
                <a:stCxn id="209" idx="0"/>
                <a:endCxn id="20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1" name="Straight Connector 210"/>
              <p:cNvCxnSpPr/>
              <p:nvPr/>
            </p:nvCxnSpPr>
            <p:spPr bwMode="auto">
              <a:xfrm>
                <a:off x="1752600" y="3657599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205" name="Group 204"/>
            <p:cNvGrpSpPr/>
            <p:nvPr/>
          </p:nvGrpSpPr>
          <p:grpSpPr>
            <a:xfrm>
              <a:off x="6672900" y="2819400"/>
              <a:ext cx="1099500" cy="338554"/>
              <a:chOff x="5698650" y="4800600"/>
              <a:chExt cx="1099500" cy="338554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5698650" y="4800600"/>
                <a:ext cx="41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14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6248400" y="4800600"/>
                <a:ext cx="549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latin typeface="Helvetica"/>
                    <a:cs typeface="Helvetica"/>
                  </a:rPr>
                  <a:t>V14</a:t>
                </a:r>
              </a:p>
            </p:txBody>
          </p:sp>
        </p:grpSp>
        <p:cxnSp>
          <p:nvCxnSpPr>
            <p:cNvPr id="206" name="Straight Arrow Connector 205"/>
            <p:cNvCxnSpPr/>
            <p:nvPr/>
          </p:nvCxnSpPr>
          <p:spPr bwMode="auto">
            <a:xfrm>
              <a:off x="7782331" y="2967111"/>
              <a:ext cx="397915" cy="19084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12" name="Group 211"/>
          <p:cNvGrpSpPr/>
          <p:nvPr/>
        </p:nvGrpSpPr>
        <p:grpSpPr>
          <a:xfrm>
            <a:off x="1367097" y="1968066"/>
            <a:ext cx="1505729" cy="719045"/>
            <a:chOff x="6672900" y="2819400"/>
            <a:chExt cx="1505729" cy="719045"/>
          </a:xfrm>
        </p:grpSpPr>
        <p:grpSp>
          <p:nvGrpSpPr>
            <p:cNvPr id="213" name="Group 212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218" name="Rectangle 217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219" name="Straight Connector 218"/>
              <p:cNvCxnSpPr>
                <a:stCxn id="218" idx="0"/>
                <a:endCxn id="218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0" name="Straight Connector 219"/>
              <p:cNvCxnSpPr/>
              <p:nvPr/>
            </p:nvCxnSpPr>
            <p:spPr bwMode="auto">
              <a:xfrm>
                <a:off x="1752600" y="3657599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214" name="Group 213"/>
            <p:cNvGrpSpPr/>
            <p:nvPr/>
          </p:nvGrpSpPr>
          <p:grpSpPr>
            <a:xfrm>
              <a:off x="6672900" y="2819400"/>
              <a:ext cx="1099500" cy="338554"/>
              <a:chOff x="5698650" y="4800600"/>
              <a:chExt cx="1099500" cy="338554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5698650" y="4800600"/>
                <a:ext cx="41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14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248400" y="4800600"/>
                <a:ext cx="549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latin typeface="Helvetica"/>
                    <a:cs typeface="Helvetica"/>
                  </a:rPr>
                  <a:t>V14</a:t>
                </a:r>
              </a:p>
            </p:txBody>
          </p:sp>
        </p:grpSp>
        <p:cxnSp>
          <p:nvCxnSpPr>
            <p:cNvPr id="215" name="Straight Arrow Connector 214"/>
            <p:cNvCxnSpPr/>
            <p:nvPr/>
          </p:nvCxnSpPr>
          <p:spPr bwMode="auto">
            <a:xfrm>
              <a:off x="7778257" y="2973281"/>
              <a:ext cx="400372" cy="56516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5718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533400"/>
          </a:xfrm>
        </p:spPr>
        <p:txBody>
          <a:bodyPr/>
          <a:lstStyle/>
          <a:p>
            <a:r>
              <a:rPr lang="en-US" sz="2800" dirty="0" err="1" smtClean="0"/>
              <a:t>DynamoDB</a:t>
            </a:r>
            <a:r>
              <a:rPr lang="en-US" sz="2800" dirty="0"/>
              <a:t> </a:t>
            </a:r>
            <a:r>
              <a:rPr lang="en-US" sz="2800" dirty="0" smtClean="0"/>
              <a:t>Example: Service Level Agreements (SLA)</a:t>
            </a:r>
            <a:endParaRPr lang="en-US" sz="2800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3534" y="900113"/>
            <a:ext cx="4684542" cy="492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Dynamo is Amazon’s storage system using “Chord” ideas</a:t>
            </a:r>
          </a:p>
          <a:p>
            <a:r>
              <a:rPr lang="en-US" dirty="0" smtClean="0"/>
              <a:t>Application can deliver its functionality in a bounded time: </a:t>
            </a:r>
          </a:p>
          <a:p>
            <a:pPr lvl="1"/>
            <a:r>
              <a:rPr lang="en-US" dirty="0" smtClean="0"/>
              <a:t>Every dependency in the platform needs to deliver its functionality with even tighter bounds.</a:t>
            </a:r>
          </a:p>
          <a:p>
            <a:r>
              <a:rPr lang="en-US" dirty="0" smtClean="0"/>
              <a:t>Example: service guaranteeing that it will provide a response within 300ms for 99.9% of its requests for a peak client load of 500 requests per second</a:t>
            </a:r>
          </a:p>
          <a:p>
            <a:r>
              <a:rPr lang="en-US" dirty="0" smtClean="0"/>
              <a:t>Contrast to services which focus on mean response time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0893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31300" y="1178286"/>
            <a:ext cx="3618524" cy="4649427"/>
          </a:xfrm>
        </p:spPr>
      </p:pic>
      <p:sp>
        <p:nvSpPr>
          <p:cNvPr id="508936" name="Text Box 8"/>
          <p:cNvSpPr txBox="1">
            <a:spLocks noChangeArrowheads="1"/>
          </p:cNvSpPr>
          <p:nvPr/>
        </p:nvSpPr>
        <p:spPr bwMode="auto">
          <a:xfrm>
            <a:off x="5699125" y="5827713"/>
            <a:ext cx="2682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8937" name="Text Box 9"/>
          <p:cNvSpPr txBox="1">
            <a:spLocks noChangeArrowheads="1"/>
          </p:cNvSpPr>
          <p:nvPr/>
        </p:nvSpPr>
        <p:spPr bwMode="auto">
          <a:xfrm>
            <a:off x="5073650" y="5911850"/>
            <a:ext cx="391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Service-oriented architecture of </a:t>
            </a:r>
          </a:p>
          <a:p>
            <a:pPr algn="ctr"/>
            <a:r>
              <a:rPr lang="en-US" b="1" dirty="0"/>
              <a:t>Amazon’s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33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Andrew File System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762000"/>
            <a:ext cx="8931275" cy="54102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Andrew File System (AFS, late 80’s)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 DCE DFS (commercial product)</a:t>
            </a:r>
          </a:p>
          <a:p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Callbacks: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Server records who has copy of file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On changes, server immediately tells all with old copy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No polling bandwidth (continuous checking) needed</a:t>
            </a:r>
          </a:p>
          <a:p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Write through on close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Changes not propagated to server until close()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Session semantics: updates visible to other clients only after the file is closed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As a result, do not get partial writes: all or nothing!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Although, for processes on local machine, updates visible immediately to other programs who have file open</a:t>
            </a:r>
          </a:p>
          <a:p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In AFS, everyone who has file open sees old version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Don’t get newer versions until reopen file</a:t>
            </a:r>
          </a:p>
        </p:txBody>
      </p:sp>
    </p:spTree>
    <p:extLst>
      <p:ext uri="{BB962C8B-B14F-4D97-AF65-F5344CB8AC3E}">
        <p14:creationId xmlns:p14="http://schemas.microsoft.com/office/powerpoint/2010/main" val="29601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 (If time!): 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to worry about for Midterm 3!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65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Computer Security Today?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Computing in the presence of an adversary!</a:t>
            </a:r>
          </a:p>
          <a:p>
            <a:pPr lvl="1"/>
            <a:r>
              <a:rPr lang="en-US" altLang="en-US" dirty="0"/>
              <a:t>Adversary is the security field’</a:t>
            </a:r>
            <a:r>
              <a:rPr lang="en-US" altLang="ja-JP" dirty="0"/>
              <a:t>s defining characteristic</a:t>
            </a:r>
          </a:p>
          <a:p>
            <a:r>
              <a:rPr lang="en-US" altLang="en-US" dirty="0"/>
              <a:t>Reliability, robustness, and fault tolerance</a:t>
            </a:r>
          </a:p>
          <a:p>
            <a:pPr lvl="1"/>
            <a:r>
              <a:rPr lang="en-US" altLang="en-US" dirty="0"/>
              <a:t>Dealing with Mother Nature (random failures)</a:t>
            </a:r>
          </a:p>
          <a:p>
            <a:r>
              <a:rPr lang="en-US" altLang="en-US" dirty="0"/>
              <a:t>Security</a:t>
            </a:r>
          </a:p>
          <a:p>
            <a:pPr lvl="1"/>
            <a:r>
              <a:rPr lang="en-US" altLang="en-US" dirty="0"/>
              <a:t>Dealing with actions of a knowledgeable attacker dedicated to causing harm</a:t>
            </a:r>
          </a:p>
          <a:p>
            <a:pPr lvl="1"/>
            <a:r>
              <a:rPr lang="en-US" altLang="en-US" dirty="0"/>
              <a:t>Surviving malice, and not just mischance</a:t>
            </a:r>
          </a:p>
          <a:p>
            <a:r>
              <a:rPr lang="en-US" altLang="en-US" dirty="0"/>
              <a:t>Wherever there is an adversary, there is a computer security problem!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1646" y="5043706"/>
            <a:ext cx="7637178" cy="1176816"/>
            <a:chOff x="891646" y="5043706"/>
            <a:chExt cx="7637178" cy="1176816"/>
          </a:xfrm>
        </p:grpSpPr>
        <p:grpSp>
          <p:nvGrpSpPr>
            <p:cNvPr id="4" name="Group 3"/>
            <p:cNvGrpSpPr/>
            <p:nvPr/>
          </p:nvGrpSpPr>
          <p:grpSpPr>
            <a:xfrm>
              <a:off x="891646" y="5237861"/>
              <a:ext cx="2284867" cy="863815"/>
              <a:chOff x="1448185" y="1760435"/>
              <a:chExt cx="2284867" cy="86381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8185" y="1760435"/>
                <a:ext cx="647862" cy="863815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245145" y="1810154"/>
                <a:ext cx="14879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70-110 million</a:t>
                </a:r>
                <a:b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</a:br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users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701540" y="5237861"/>
              <a:ext cx="1841917" cy="965382"/>
              <a:chOff x="4258079" y="1760435"/>
              <a:chExt cx="1841917" cy="96538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105813" y="1790464"/>
                <a:ext cx="9941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.5 million</a:t>
                </a:r>
              </a:p>
              <a:p>
                <a:pPr algn="ctr"/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hosts</a:t>
                </a: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8079" y="1760435"/>
                <a:ext cx="797083" cy="965382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5945641" y="5043706"/>
              <a:ext cx="1558763" cy="1176816"/>
              <a:chOff x="6502180" y="1361131"/>
              <a:chExt cx="1558763" cy="117681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502180" y="1706950"/>
                <a:ext cx="12891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0" dirty="0">
                    <a:latin typeface="Gill Sans Light" charset="0"/>
                    <a:ea typeface="Gill Sans Light" charset="0"/>
                    <a:cs typeface="Gill Sans Light" charset="0"/>
                  </a:rPr>
                  <a:t>?</a:t>
                </a:r>
                <a:r>
                  <a:rPr lang="en-US" sz="2400" b="0" dirty="0">
                    <a:latin typeface="Gill Sans Light" charset="0"/>
                    <a:ea typeface="Gill Sans Light" charset="0"/>
                    <a:cs typeface="Gill Sans Light" charset="0"/>
                  </a:rPr>
                  <a:t> </a:t>
                </a:r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??? million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654580" y="1517435"/>
                <a:ext cx="12891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0" dirty="0">
                    <a:latin typeface="Gill Sans Light" charset="0"/>
                    <a:ea typeface="Gill Sans Light" charset="0"/>
                    <a:cs typeface="Gill Sans Light" charset="0"/>
                  </a:rPr>
                  <a:t>?</a:t>
                </a:r>
                <a:r>
                  <a:rPr lang="en-US" sz="2400" b="0" dirty="0">
                    <a:latin typeface="Gill Sans Light" charset="0"/>
                    <a:ea typeface="Gill Sans Light" charset="0"/>
                    <a:cs typeface="Gill Sans Light" charset="0"/>
                  </a:rPr>
                  <a:t> </a:t>
                </a:r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??? million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771808" y="1361131"/>
                <a:ext cx="12891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0" dirty="0">
                    <a:latin typeface="Gill Sans Light" charset="0"/>
                    <a:ea typeface="Gill Sans Light" charset="0"/>
                    <a:cs typeface="Gill Sans Light" charset="0"/>
                  </a:rPr>
                  <a:t>?</a:t>
                </a:r>
                <a:r>
                  <a:rPr lang="en-US" sz="2400" b="0" dirty="0">
                    <a:latin typeface="Gill Sans Light" charset="0"/>
                    <a:ea typeface="Gill Sans Light" charset="0"/>
                    <a:cs typeface="Gill Sans Light" charset="0"/>
                  </a:rPr>
                  <a:t> </a:t>
                </a:r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??? million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840069" y="5158855"/>
              <a:ext cx="2688755" cy="1057970"/>
              <a:chOff x="6654580" y="1681429"/>
              <a:chExt cx="2688755" cy="105797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6654580" y="1681429"/>
                <a:ext cx="2688755" cy="1057970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charset="0"/>
                  <a:ea typeface="Gill Sans Light" charset="0"/>
                  <a:cs typeface="Gill Sans Light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6654580" y="1722584"/>
                <a:ext cx="2272730" cy="927100"/>
                <a:chOff x="6603731" y="1722584"/>
                <a:chExt cx="2272730" cy="927100"/>
              </a:xfrm>
              <a:solidFill>
                <a:srgbClr val="FFFFFF"/>
              </a:solidFill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52707"/>
                <a:stretch/>
              </p:blipFill>
              <p:spPr>
                <a:xfrm>
                  <a:off x="6603731" y="1722584"/>
                  <a:ext cx="906925" cy="927100"/>
                </a:xfrm>
                <a:prstGeom prst="rect">
                  <a:avLst/>
                </a:prstGeom>
                <a:grpFill/>
                <a:ln>
                  <a:solidFill>
                    <a:srgbClr val="FFFFFF"/>
                  </a:solidFill>
                </a:ln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7806937" y="1810154"/>
                  <a:ext cx="1069524" cy="646331"/>
                </a:xfrm>
                <a:prstGeom prst="rect">
                  <a:avLst/>
                </a:prstGeom>
                <a:grpFill/>
                <a:ln>
                  <a:solidFill>
                    <a:srgbClr val="FFFFFF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0">
                      <a:latin typeface="Gill Sans Light" charset="0"/>
                      <a:ea typeface="Gill Sans Light" charset="0"/>
                      <a:cs typeface="Gill Sans Light" charset="0"/>
                    </a:rPr>
                    <a:t>56 </a:t>
                  </a:r>
                  <a:r>
                    <a:rPr lang="en-US" b="0" dirty="0">
                      <a:latin typeface="Gill Sans Light" charset="0"/>
                      <a:ea typeface="Gill Sans Light" charset="0"/>
                      <a:cs typeface="Gill Sans Light" charset="0"/>
                    </a:rPr>
                    <a:t>million</a:t>
                  </a:r>
                  <a:br>
                    <a:rPr lang="en-US" b="0" dirty="0">
                      <a:latin typeface="Gill Sans Light" charset="0"/>
                      <a:ea typeface="Gill Sans Light" charset="0"/>
                      <a:cs typeface="Gill Sans Light" charset="0"/>
                    </a:rPr>
                  </a:br>
                  <a:r>
                    <a:rPr lang="en-US" b="0" dirty="0">
                      <a:latin typeface="Gill Sans Light" charset="0"/>
                      <a:ea typeface="Gill Sans Light" charset="0"/>
                      <a:cs typeface="Gill Sans Light" charset="0"/>
                    </a:rPr>
                    <a:t>users</a:t>
                  </a: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5840069" y="5190343"/>
              <a:ext cx="2427593" cy="923005"/>
              <a:chOff x="6396608" y="1712917"/>
              <a:chExt cx="2427593" cy="92300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96608" y="1712917"/>
                <a:ext cx="2427593" cy="64672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396608" y="2266590"/>
                <a:ext cx="16077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83 million users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559586" y="5221918"/>
            <a:ext cx="7878074" cy="1367654"/>
            <a:chOff x="433601" y="5190343"/>
            <a:chExt cx="7878074" cy="1367654"/>
          </a:xfrm>
        </p:grpSpPr>
        <p:grpSp>
          <p:nvGrpSpPr>
            <p:cNvPr id="22" name="Group 21"/>
            <p:cNvGrpSpPr/>
            <p:nvPr/>
          </p:nvGrpSpPr>
          <p:grpSpPr>
            <a:xfrm>
              <a:off x="433601" y="5190343"/>
              <a:ext cx="7878074" cy="1367654"/>
              <a:chOff x="990140" y="1712917"/>
              <a:chExt cx="7878074" cy="1367654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990140" y="1712917"/>
                <a:ext cx="7878074" cy="102648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charset="0"/>
                  <a:ea typeface="Gill Sans Light" charset="0"/>
                  <a:cs typeface="Gill Sans Light" charset="0"/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9110" y="1744108"/>
                <a:ext cx="1061312" cy="940403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480611" y="2003353"/>
                <a:ext cx="1967270" cy="1077218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0" dirty="0" err="1">
                    <a:latin typeface="Gill Sans Light" charset="0"/>
                    <a:ea typeface="Gill Sans Light" charset="0"/>
                    <a:cs typeface="Gill Sans Light" charset="0"/>
                  </a:rPr>
                  <a:t>BlackEnergy</a:t>
                </a:r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 </a:t>
                </a:r>
              </a:p>
              <a:p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SCADA  </a:t>
                </a:r>
                <a:r>
                  <a:rPr lang="en-US" b="0" dirty="0" smtClean="0">
                    <a:latin typeface="Gill Sans Light" charset="0"/>
                    <a:ea typeface="Gill Sans Light" charset="0"/>
                    <a:cs typeface="Gill Sans Light" charset="0"/>
                  </a:rPr>
                  <a:t>malware</a:t>
                </a:r>
              </a:p>
              <a:p>
                <a:r>
                  <a:rPr lang="en-US" sz="1400" b="0" dirty="0" smtClean="0">
                    <a:latin typeface="Gill Sans Light" charset="0"/>
                    <a:ea typeface="Gill Sans Light" charset="0"/>
                    <a:cs typeface="Gill Sans Light" charset="0"/>
                  </a:rPr>
                  <a:t>(Supervisory Control </a:t>
                </a:r>
                <a:br>
                  <a:rPr lang="en-US" sz="1400" b="0" dirty="0" smtClean="0">
                    <a:latin typeface="Gill Sans Light" charset="0"/>
                    <a:ea typeface="Gill Sans Light" charset="0"/>
                    <a:cs typeface="Gill Sans Light" charset="0"/>
                  </a:rPr>
                </a:br>
                <a:r>
                  <a:rPr lang="en-US" sz="1400" b="0" dirty="0" smtClean="0">
                    <a:latin typeface="Gill Sans Light" charset="0"/>
                    <a:ea typeface="Gill Sans Light" charset="0"/>
                    <a:cs typeface="Gill Sans Light" charset="0"/>
                  </a:rPr>
                  <a:t>and Data Acquisition)</a:t>
                </a:r>
                <a:endParaRPr lang="en-US" sz="1400" b="0" dirty="0">
                  <a:latin typeface="Gill Sans Light" charset="0"/>
                  <a:ea typeface="Gill Sans Light" charset="0"/>
                  <a:cs typeface="Gill Sans Light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13867" y="1712918"/>
                <a:ext cx="971594" cy="971594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3090" y="1744108"/>
                <a:ext cx="1534613" cy="412427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5867400" y="5498068"/>
              <a:ext cx="166975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 Light" charset="0"/>
                  <a:ea typeface="Gill Sans Light" charset="0"/>
                  <a:cs typeface="Gill Sans Light" charset="0"/>
                </a:rPr>
                <a:t>Mirai</a:t>
              </a:r>
              <a:r>
                <a:rPr lang="en-US" b="0" dirty="0">
                  <a:latin typeface="Gill Sans Light" charset="0"/>
                  <a:ea typeface="Gill Sans Light" charset="0"/>
                  <a:cs typeface="Gill Sans Light" charset="0"/>
                </a:rPr>
                <a:t> </a:t>
              </a:r>
              <a:r>
                <a:rPr lang="en-US" b="0" dirty="0" err="1">
                  <a:latin typeface="Gill Sans Light" charset="0"/>
                  <a:ea typeface="Gill Sans Light" charset="0"/>
                  <a:cs typeface="Gill Sans Light" charset="0"/>
                </a:rPr>
                <a:t>IoT</a:t>
              </a:r>
              <a:r>
                <a:rPr lang="en-US" b="0" dirty="0">
                  <a:latin typeface="Gill Sans Light" charset="0"/>
                  <a:ea typeface="Gill Sans Light" charset="0"/>
                  <a:cs typeface="Gill Sans Light" charset="0"/>
                </a:rPr>
                <a:t> botnet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9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Protection vs. Security</a:t>
            </a:r>
            <a:endParaRPr lang="en-US" altLang="ko-KR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56388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Protection: </a:t>
            </a:r>
            <a:r>
              <a:rPr lang="en-US" altLang="ko-KR" dirty="0" smtClean="0"/>
              <a:t>mechanisms for controlling access of programs, processes, or users to resources</a:t>
            </a:r>
          </a:p>
          <a:p>
            <a:pPr lvl="1"/>
            <a:r>
              <a:rPr lang="en-US" altLang="ko-KR" dirty="0" smtClean="0"/>
              <a:t>Page table mechanism</a:t>
            </a:r>
          </a:p>
          <a:p>
            <a:pPr lvl="1"/>
            <a:r>
              <a:rPr lang="en-US" altLang="ko-KR" dirty="0" smtClean="0"/>
              <a:t>Round-robin schedule</a:t>
            </a:r>
          </a:p>
          <a:p>
            <a:pPr lvl="1"/>
            <a:r>
              <a:rPr lang="en-US" altLang="ko-KR" dirty="0" smtClean="0"/>
              <a:t>Data encryption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Security: </a:t>
            </a:r>
            <a:r>
              <a:rPr lang="en-US" altLang="ko-KR" dirty="0" smtClean="0"/>
              <a:t>use of protection mechanisms to prevent misuse of resources</a:t>
            </a:r>
          </a:p>
          <a:p>
            <a:pPr lvl="1"/>
            <a:r>
              <a:rPr lang="en-US" altLang="ko-KR" dirty="0" smtClean="0"/>
              <a:t>Misuse defined with respect to policy</a:t>
            </a:r>
          </a:p>
          <a:p>
            <a:pPr lvl="2"/>
            <a:r>
              <a:rPr lang="en-US" altLang="ko-KR" dirty="0" smtClean="0"/>
              <a:t>E.g.: prevent exposure of certain sensitive information</a:t>
            </a:r>
          </a:p>
          <a:p>
            <a:pPr lvl="2"/>
            <a:r>
              <a:rPr lang="en-US" altLang="ko-KR" dirty="0" smtClean="0"/>
              <a:t>E.g.: prevent unauthorized modification/deletion of data</a:t>
            </a:r>
          </a:p>
          <a:p>
            <a:pPr lvl="1"/>
            <a:r>
              <a:rPr lang="en-US" altLang="ko-KR" dirty="0" smtClean="0"/>
              <a:t>Need to consider external operational environment </a:t>
            </a:r>
          </a:p>
          <a:p>
            <a:pPr lvl="2"/>
            <a:r>
              <a:rPr lang="en-US" altLang="ko-KR" dirty="0" smtClean="0"/>
              <a:t>Most well-constructed system cannot protect information if user accidentally reveals password – social engineering challenge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0710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Importance of Data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3673215"/>
            <a:ext cx="4572000" cy="2362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July (2015), a team of researchers took </a:t>
            </a:r>
            <a:r>
              <a:rPr lang="en-US" sz="2000" dirty="0" smtClean="0">
                <a:solidFill>
                  <a:srgbClr val="FF0000"/>
                </a:solidFill>
              </a:rPr>
              <a:t>total control </a:t>
            </a:r>
            <a:r>
              <a:rPr lang="en-US" sz="2000" dirty="0" smtClean="0"/>
              <a:t>of a Jeep SUV </a:t>
            </a:r>
            <a:r>
              <a:rPr lang="en-US" sz="2000" dirty="0" smtClean="0">
                <a:solidFill>
                  <a:srgbClr val="FF0000"/>
                </a:solidFill>
              </a:rPr>
              <a:t>remotely</a:t>
            </a:r>
          </a:p>
          <a:p>
            <a:r>
              <a:rPr lang="en-US" sz="2000" dirty="0" smtClean="0"/>
              <a:t>They exploited a firmware update vulnerability and hijacked the vehicle over the Sprint cellular network</a:t>
            </a:r>
          </a:p>
          <a:p>
            <a:r>
              <a:rPr lang="en-US" sz="2000" dirty="0" smtClean="0"/>
              <a:t>They could make it </a:t>
            </a:r>
            <a:r>
              <a:rPr lang="en-US" sz="2000" dirty="0" smtClean="0">
                <a:solidFill>
                  <a:srgbClr val="FF0000"/>
                </a:solidFill>
              </a:rPr>
              <a:t>speed up, slow down and even veer off the road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91000" cy="556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Machine-to-Machine (M2M) communication has reached a dangerous tipping point</a:t>
            </a:r>
          </a:p>
          <a:p>
            <a:pPr lvl="1"/>
            <a:r>
              <a:rPr lang="en-US" sz="1600" dirty="0" smtClean="0"/>
              <a:t>Cyber Physical Systems use models and behaviors that from elsewhere</a:t>
            </a:r>
          </a:p>
          <a:p>
            <a:pPr lvl="1"/>
            <a:r>
              <a:rPr lang="en-US" sz="1600" dirty="0" smtClean="0"/>
              <a:t>Firmware, safety protocols, navigation systems, recommendations, …</a:t>
            </a:r>
          </a:p>
          <a:p>
            <a:pPr lvl="1"/>
            <a:r>
              <a:rPr lang="en-US" sz="1600" dirty="0" err="1" smtClean="0"/>
              <a:t>IoT</a:t>
            </a:r>
            <a:r>
              <a:rPr lang="en-US" sz="1600" dirty="0" smtClean="0"/>
              <a:t> (whatever it is) is everywhere</a:t>
            </a:r>
          </a:p>
          <a:p>
            <a:r>
              <a:rPr lang="en-US" sz="2000" dirty="0" smtClean="0"/>
              <a:t>Do you know where your data came from?  </a:t>
            </a:r>
            <a:r>
              <a:rPr lang="en-US" sz="2000" i="1" dirty="0" smtClean="0">
                <a:solidFill>
                  <a:srgbClr val="FF0000"/>
                </a:solidFill>
              </a:rPr>
              <a:t>PROVENANCE</a:t>
            </a:r>
          </a:p>
          <a:p>
            <a:r>
              <a:rPr lang="en-US" sz="2000" dirty="0" smtClean="0"/>
              <a:t>Do you know that it is ordered properly? </a:t>
            </a:r>
            <a:r>
              <a:rPr lang="en-US" sz="2000" i="1" dirty="0" smtClean="0">
                <a:solidFill>
                  <a:srgbClr val="FF0000"/>
                </a:solidFill>
              </a:rPr>
              <a:t>INTEGRITY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The rise of Fake Data!</a:t>
            </a:r>
          </a:p>
          <a:p>
            <a:pPr lvl="1"/>
            <a:r>
              <a:rPr lang="en-US" sz="1600" i="1" dirty="0" smtClean="0">
                <a:solidFill>
                  <a:srgbClr val="FF0000"/>
                </a:solidFill>
              </a:rPr>
              <a:t>Much worse than Fake News…</a:t>
            </a:r>
          </a:p>
          <a:p>
            <a:pPr lvl="1"/>
            <a:r>
              <a:rPr lang="en-US" sz="1600" i="1" dirty="0" smtClean="0">
                <a:solidFill>
                  <a:srgbClr val="FF0000"/>
                </a:solidFill>
              </a:rPr>
              <a:t>Corrupt the data, make the system behave very badly</a:t>
            </a:r>
            <a:endParaRPr lang="en-US" sz="1600" i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7" t="12404" r="20940" b="11743"/>
          <a:stretch/>
        </p:blipFill>
        <p:spPr>
          <a:xfrm>
            <a:off x="685800" y="914400"/>
            <a:ext cx="391776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9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Security Requirements</a:t>
            </a:r>
            <a:endParaRPr lang="en-US" altLang="en-US"/>
          </a:p>
        </p:txBody>
      </p:sp>
      <p:sp>
        <p:nvSpPr>
          <p:cNvPr id="294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</p:spPr>
        <p:txBody>
          <a:bodyPr>
            <a:normAutofit/>
          </a:bodyPr>
          <a:lstStyle/>
          <a:p>
            <a:r>
              <a:rPr lang="en-US" altLang="en-US" smtClean="0"/>
              <a:t>Authentication </a:t>
            </a:r>
          </a:p>
          <a:p>
            <a:pPr lvl="1"/>
            <a:r>
              <a:rPr lang="en-US" altLang="en-US" smtClean="0"/>
              <a:t>Ensures that a user is who is claiming to be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Data integrity </a:t>
            </a:r>
          </a:p>
          <a:p>
            <a:pPr lvl="1"/>
            <a:r>
              <a:rPr lang="en-US" altLang="en-US" smtClean="0"/>
              <a:t>Ensure that data is not changed from source to destination or after being written on a storage device 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Confidentiality </a:t>
            </a:r>
          </a:p>
          <a:p>
            <a:pPr lvl="1"/>
            <a:r>
              <a:rPr lang="en-US" altLang="en-US" smtClean="0"/>
              <a:t>Ensures that data is read only by authorized users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Non-repudiation</a:t>
            </a:r>
          </a:p>
          <a:p>
            <a:pPr lvl="1"/>
            <a:r>
              <a:rPr lang="en-US" altLang="en-US" smtClean="0"/>
              <a:t>Sender/client can’</a:t>
            </a:r>
            <a:r>
              <a:rPr lang="en-US" altLang="ja-JP" smtClean="0"/>
              <a:t>t later claim didn’t send/write data</a:t>
            </a:r>
          </a:p>
          <a:p>
            <a:pPr lvl="1"/>
            <a:r>
              <a:rPr lang="en-US" altLang="en-US" smtClean="0"/>
              <a:t>Receiver/server can’</a:t>
            </a:r>
            <a:r>
              <a:rPr lang="en-US" altLang="ja-JP" smtClean="0"/>
              <a:t>t claim didn’t receive/write data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902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502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en-US" dirty="0" smtClean="0"/>
              <a:t>Securing Communication: Cryptography </a:t>
            </a:r>
            <a:endParaRPr lang="en-US" altLang="en-US" dirty="0"/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486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Cryptography: communication in the presence of adversaries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Studied for thousands of years</a:t>
            </a:r>
          </a:p>
          <a:p>
            <a:pPr lvl="1"/>
            <a:r>
              <a:rPr lang="en-US" altLang="en-US" dirty="0" smtClean="0"/>
              <a:t>See the Simon Singh’</a:t>
            </a:r>
            <a:r>
              <a:rPr lang="en-US" altLang="ja-JP" dirty="0" smtClean="0"/>
              <a:t>s </a:t>
            </a:r>
            <a:r>
              <a:rPr lang="en-US" altLang="ja-JP" dirty="0" smtClean="0">
                <a:solidFill>
                  <a:srgbClr val="FF0000"/>
                </a:solidFill>
              </a:rPr>
              <a:t>The Code Book </a:t>
            </a:r>
            <a:r>
              <a:rPr lang="en-US" altLang="ja-JP" dirty="0" smtClean="0"/>
              <a:t>for an excellent, highly readable history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Central goal: confidentiality</a:t>
            </a:r>
          </a:p>
          <a:p>
            <a:pPr lvl="1"/>
            <a:r>
              <a:rPr lang="en-US" altLang="en-US" dirty="0" smtClean="0"/>
              <a:t>How to encode information so that an adversary can’</a:t>
            </a:r>
            <a:r>
              <a:rPr lang="en-US" altLang="ja-JP" dirty="0" smtClean="0"/>
              <a:t>t extract it, but a friend can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General premise: there is a key, possession of which allows decoding, but without which decoding is infeasible</a:t>
            </a:r>
          </a:p>
          <a:p>
            <a:pPr lvl="1"/>
            <a:r>
              <a:rPr lang="en-US" altLang="en-US" dirty="0" smtClean="0"/>
              <a:t>Thus, key must be kept secret and not guessable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141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Tool: Using </a:t>
            </a:r>
            <a:r>
              <a:rPr lang="en-US" altLang="en-US" dirty="0"/>
              <a:t>Symmetric Keys 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Same key for encryption and decryption</a:t>
            </a:r>
          </a:p>
          <a:p>
            <a:r>
              <a:rPr lang="en-US" altLang="en-US" sz="2800" dirty="0"/>
              <a:t>Achieves confidentiality</a:t>
            </a:r>
          </a:p>
          <a:p>
            <a:r>
              <a:rPr lang="en-US" altLang="en-US" sz="2800" dirty="0"/>
              <a:t>Vulnerable to tampering and replay attacks</a:t>
            </a: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990600" y="2819400"/>
            <a:ext cx="7315200" cy="2881313"/>
            <a:chOff x="720" y="1584"/>
            <a:chExt cx="4320" cy="1527"/>
          </a:xfrm>
        </p:grpSpPr>
        <p:sp>
          <p:nvSpPr>
            <p:cNvPr id="28676" name="Oval 5"/>
            <p:cNvSpPr>
              <a:spLocks noChangeArrowheads="1"/>
            </p:cNvSpPr>
            <p:nvPr/>
          </p:nvSpPr>
          <p:spPr bwMode="auto">
            <a:xfrm>
              <a:off x="720" y="2247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8677" name="Group 6"/>
            <p:cNvGrpSpPr>
              <a:grpSpLocks/>
            </p:cNvGrpSpPr>
            <p:nvPr/>
          </p:nvGrpSpPr>
          <p:grpSpPr bwMode="auto">
            <a:xfrm>
              <a:off x="1968" y="2151"/>
              <a:ext cx="1920" cy="960"/>
              <a:chOff x="1719" y="1709"/>
              <a:chExt cx="1775" cy="1123"/>
            </a:xfrm>
          </p:grpSpPr>
          <p:sp>
            <p:nvSpPr>
              <p:cNvPr id="28688" name="Oval 7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89" name="Oval 8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0" name="Oval 9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1" name="Oval 10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2" name="Oval 11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3" name="Oval 12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4" name="Oval 13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5" name="Freeform 14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8 w 1632"/>
                  <a:gd name="T1" fmla="*/ 30 h 1152"/>
                  <a:gd name="T2" fmla="*/ 59 w 1632"/>
                  <a:gd name="T3" fmla="*/ 8 h 1152"/>
                  <a:gd name="T4" fmla="*/ 102 w 1632"/>
                  <a:gd name="T5" fmla="*/ 0 h 1152"/>
                  <a:gd name="T6" fmla="*/ 190 w 1632"/>
                  <a:gd name="T7" fmla="*/ 8 h 1152"/>
                  <a:gd name="T8" fmla="*/ 219 w 1632"/>
                  <a:gd name="T9" fmla="*/ 22 h 1152"/>
                  <a:gd name="T10" fmla="*/ 234 w 1632"/>
                  <a:gd name="T11" fmla="*/ 50 h 1152"/>
                  <a:gd name="T12" fmla="*/ 249 w 1632"/>
                  <a:gd name="T13" fmla="*/ 58 h 1152"/>
                  <a:gd name="T14" fmla="*/ 234 w 1632"/>
                  <a:gd name="T15" fmla="*/ 137 h 1152"/>
                  <a:gd name="T16" fmla="*/ 139 w 1632"/>
                  <a:gd name="T17" fmla="*/ 174 h 1152"/>
                  <a:gd name="T18" fmla="*/ 44 w 1632"/>
                  <a:gd name="T19" fmla="*/ 145 h 1152"/>
                  <a:gd name="T20" fmla="*/ 14 w 1632"/>
                  <a:gd name="T21" fmla="*/ 115 h 1152"/>
                  <a:gd name="T22" fmla="*/ 0 w 1632"/>
                  <a:gd name="T23" fmla="*/ 109 h 1152"/>
                  <a:gd name="T24" fmla="*/ 8 w 1632"/>
                  <a:gd name="T25" fmla="*/ 30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78" name="Text Box 15"/>
            <p:cNvSpPr txBox="1">
              <a:spLocks noChangeArrowheads="1"/>
            </p:cNvSpPr>
            <p:nvPr/>
          </p:nvSpPr>
          <p:spPr bwMode="auto">
            <a:xfrm>
              <a:off x="2499" y="2199"/>
              <a:ext cx="71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Helvetica" panose="020B0604020202020204" pitchFamily="34" charset="0"/>
                  <a:cs typeface="Helvetica" panose="020B0604020202020204" pitchFamily="34" charset="0"/>
                </a:rPr>
                <a:t>Internet</a:t>
              </a:r>
            </a:p>
          </p:txBody>
        </p:sp>
        <p:sp>
          <p:nvSpPr>
            <p:cNvPr id="28679" name="Text Box 16"/>
            <p:cNvSpPr txBox="1">
              <a:spLocks noChangeArrowheads="1"/>
            </p:cNvSpPr>
            <p:nvPr/>
          </p:nvSpPr>
          <p:spPr bwMode="auto">
            <a:xfrm>
              <a:off x="796" y="2319"/>
              <a:ext cx="85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Encrypt with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secret</a:t>
              </a:r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 key</a:t>
              </a:r>
            </a:p>
          </p:txBody>
        </p:sp>
        <p:sp>
          <p:nvSpPr>
            <p:cNvPr id="28680" name="Oval 17"/>
            <p:cNvSpPr>
              <a:spLocks noChangeArrowheads="1"/>
            </p:cNvSpPr>
            <p:nvPr/>
          </p:nvSpPr>
          <p:spPr bwMode="auto">
            <a:xfrm>
              <a:off x="4032" y="2247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681" name="Text Box 18"/>
            <p:cNvSpPr txBox="1">
              <a:spLocks noChangeArrowheads="1"/>
            </p:cNvSpPr>
            <p:nvPr/>
          </p:nvSpPr>
          <p:spPr bwMode="auto">
            <a:xfrm>
              <a:off x="4104" y="2319"/>
              <a:ext cx="85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Decrypt with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secret</a:t>
              </a:r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 key</a:t>
              </a:r>
            </a:p>
          </p:txBody>
        </p:sp>
        <p:sp>
          <p:nvSpPr>
            <p:cNvPr id="28682" name="Text Box 19"/>
            <p:cNvSpPr txBox="1">
              <a:spLocks noChangeArrowheads="1"/>
            </p:cNvSpPr>
            <p:nvPr/>
          </p:nvSpPr>
          <p:spPr bwMode="auto">
            <a:xfrm>
              <a:off x="885" y="1586"/>
              <a:ext cx="112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Helvetica" panose="020B0604020202020204" pitchFamily="34" charset="0"/>
                  <a:cs typeface="Helvetica" panose="020B0604020202020204" pitchFamily="34" charset="0"/>
                </a:rPr>
                <a:t>Plaintext (m)</a:t>
              </a:r>
              <a:endParaRPr lang="en-US" altLang="en-US" sz="18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683" name="Text Box 20"/>
            <p:cNvSpPr txBox="1">
              <a:spLocks noChangeArrowheads="1"/>
            </p:cNvSpPr>
            <p:nvPr/>
          </p:nvSpPr>
          <p:spPr bwMode="auto">
            <a:xfrm>
              <a:off x="4230" y="1584"/>
              <a:ext cx="4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      m</a:t>
              </a:r>
            </a:p>
          </p:txBody>
        </p:sp>
        <p:sp>
          <p:nvSpPr>
            <p:cNvPr id="28684" name="Line 21"/>
            <p:cNvSpPr>
              <a:spLocks noChangeShapeType="1"/>
            </p:cNvSpPr>
            <p:nvPr/>
          </p:nvSpPr>
          <p:spPr bwMode="auto">
            <a:xfrm>
              <a:off x="1200" y="18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8685" name="Freeform 22"/>
            <p:cNvSpPr>
              <a:spLocks/>
            </p:cNvSpPr>
            <p:nvPr/>
          </p:nvSpPr>
          <p:spPr bwMode="auto">
            <a:xfrm>
              <a:off x="1200" y="2775"/>
              <a:ext cx="3360" cy="144"/>
            </a:xfrm>
            <a:custGeom>
              <a:avLst/>
              <a:gdLst>
                <a:gd name="T0" fmla="*/ 0 w 3360"/>
                <a:gd name="T1" fmla="*/ 0 h 144"/>
                <a:gd name="T2" fmla="*/ 0 w 3360"/>
                <a:gd name="T3" fmla="*/ 144 h 144"/>
                <a:gd name="T4" fmla="*/ 3360 w 3360"/>
                <a:gd name="T5" fmla="*/ 144 h 144"/>
                <a:gd name="T6" fmla="*/ 3360 w 3360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0"/>
                <a:gd name="T13" fmla="*/ 0 h 144"/>
                <a:gd name="T14" fmla="*/ 3360 w 336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0" h="144">
                  <a:moveTo>
                    <a:pt x="0" y="0"/>
                  </a:moveTo>
                  <a:lnTo>
                    <a:pt x="0" y="144"/>
                  </a:lnTo>
                  <a:lnTo>
                    <a:pt x="3360" y="144"/>
                  </a:lnTo>
                  <a:lnTo>
                    <a:pt x="336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8686" name="Line 23"/>
            <p:cNvSpPr>
              <a:spLocks noChangeShapeType="1"/>
            </p:cNvSpPr>
            <p:nvPr/>
          </p:nvSpPr>
          <p:spPr bwMode="auto">
            <a:xfrm flipV="1">
              <a:off x="4560" y="1767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8687" name="Text Box 24"/>
            <p:cNvSpPr txBox="1">
              <a:spLocks noChangeArrowheads="1"/>
            </p:cNvSpPr>
            <p:nvPr/>
          </p:nvSpPr>
          <p:spPr bwMode="auto">
            <a:xfrm>
              <a:off x="2439" y="2703"/>
              <a:ext cx="72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Ciphertext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654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Basic Tool: Secure </a:t>
            </a:r>
            <a:r>
              <a:rPr lang="en-US" altLang="ko-KR" dirty="0">
                <a:ea typeface="굴림" panose="020B0600000101010101" pitchFamily="34" charset="-127"/>
              </a:rPr>
              <a:t>Hash Function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6172200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ko-KR" altLang="en-US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ko-KR" altLang="en-US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ko-KR" altLang="en-US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ko-KR" altLang="en-US" sz="24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Hash Function: Short summary of data (message)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For instance, h</a:t>
            </a:r>
            <a:r>
              <a:rPr lang="en-US" altLang="ko-KR" sz="2000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dirty="0">
                <a:ea typeface="굴림" panose="020B0600000101010101" pitchFamily="34" charset="-127"/>
              </a:rPr>
              <a:t>=H(M</a:t>
            </a:r>
            <a:r>
              <a:rPr lang="en-US" altLang="ko-KR" sz="2000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dirty="0">
                <a:ea typeface="굴림" panose="020B0600000101010101" pitchFamily="34" charset="-127"/>
              </a:rPr>
              <a:t>) is the hash of message M</a:t>
            </a:r>
            <a:r>
              <a:rPr lang="en-US" altLang="ko-KR" sz="2000" baseline="-25000" dirty="0">
                <a:ea typeface="굴림" panose="020B0600000101010101" pitchFamily="34" charset="-127"/>
              </a:rPr>
              <a:t>1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 fixed length, despite size of message M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endParaRPr lang="en-US" altLang="ko-KR" dirty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Often, h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 is called the “digest” of M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en-US" altLang="ko-KR" sz="9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Hash function H is considered secure if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It is infeasible to find M</a:t>
            </a:r>
            <a:r>
              <a:rPr lang="en-US" altLang="ko-KR" sz="2000" baseline="-25000" dirty="0">
                <a:ea typeface="굴림" panose="020B0600000101010101" pitchFamily="34" charset="-127"/>
              </a:rPr>
              <a:t>2</a:t>
            </a:r>
            <a:r>
              <a:rPr lang="en-US" altLang="ko-KR" sz="2000" dirty="0">
                <a:ea typeface="굴림" panose="020B0600000101010101" pitchFamily="34" charset="-127"/>
              </a:rPr>
              <a:t> with h</a:t>
            </a:r>
            <a:r>
              <a:rPr lang="en-US" altLang="ko-KR" sz="2000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dirty="0">
                <a:ea typeface="굴림" panose="020B0600000101010101" pitchFamily="34" charset="-127"/>
              </a:rPr>
              <a:t>=H(M</a:t>
            </a:r>
            <a:r>
              <a:rPr lang="en-US" altLang="ko-KR" sz="2000" baseline="-25000" dirty="0">
                <a:ea typeface="굴림" panose="020B0600000101010101" pitchFamily="34" charset="-127"/>
              </a:rPr>
              <a:t>2</a:t>
            </a:r>
            <a:r>
              <a:rPr lang="en-US" altLang="ko-KR" sz="2000" dirty="0">
                <a:ea typeface="굴림" panose="020B0600000101010101" pitchFamily="34" charset="-127"/>
              </a:rPr>
              <a:t>); i.e., can’t easily find other message with same digest as given message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It is infeasible to locate two messages, m</a:t>
            </a:r>
            <a:r>
              <a:rPr lang="en-US" altLang="ko-KR" sz="2000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dirty="0">
                <a:ea typeface="굴림" panose="020B0600000101010101" pitchFamily="34" charset="-127"/>
              </a:rPr>
              <a:t> and m</a:t>
            </a:r>
            <a:r>
              <a:rPr lang="en-US" altLang="ko-KR" sz="2000" baseline="-25000" dirty="0">
                <a:ea typeface="굴림" panose="020B0600000101010101" pitchFamily="34" charset="-127"/>
              </a:rPr>
              <a:t>2</a:t>
            </a:r>
            <a:r>
              <a:rPr lang="en-US" altLang="ko-KR" sz="2000" dirty="0">
                <a:ea typeface="굴림" panose="020B0600000101010101" pitchFamily="34" charset="-127"/>
              </a:rPr>
              <a:t>, which “collide”, i.e. for which H(m</a:t>
            </a:r>
            <a:r>
              <a:rPr lang="en-US" altLang="ko-KR" sz="2000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dirty="0">
                <a:ea typeface="굴림" panose="020B0600000101010101" pitchFamily="34" charset="-127"/>
              </a:rPr>
              <a:t>) = H(m</a:t>
            </a:r>
            <a:r>
              <a:rPr lang="en-US" altLang="ko-KR" sz="2000" baseline="-25000" dirty="0">
                <a:ea typeface="굴림" panose="020B0600000101010101" pitchFamily="34" charset="-127"/>
              </a:rPr>
              <a:t>2</a:t>
            </a:r>
            <a:r>
              <a:rPr lang="en-US" altLang="ko-KR" sz="2000" dirty="0"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A small change in a message changes many bits of digest/can’t tell anything about message given its hash</a:t>
            </a:r>
          </a:p>
        </p:txBody>
      </p:sp>
      <p:grpSp>
        <p:nvGrpSpPr>
          <p:cNvPr id="1042438" name="Group 6"/>
          <p:cNvGrpSpPr>
            <a:grpSpLocks/>
          </p:cNvGrpSpPr>
          <p:nvPr/>
        </p:nvGrpSpPr>
        <p:grpSpPr bwMode="auto">
          <a:xfrm>
            <a:off x="1752600" y="762000"/>
            <a:ext cx="5562600" cy="1676400"/>
            <a:chOff x="1104" y="2448"/>
            <a:chExt cx="3504" cy="1056"/>
          </a:xfrm>
        </p:grpSpPr>
        <p:sp>
          <p:nvSpPr>
            <p:cNvPr id="22533" name="Rectangle 7"/>
            <p:cNvSpPr>
              <a:spLocks noChangeArrowheads="1"/>
            </p:cNvSpPr>
            <p:nvPr/>
          </p:nvSpPr>
          <p:spPr bwMode="auto">
            <a:xfrm>
              <a:off x="3216" y="2448"/>
              <a:ext cx="1392" cy="480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DFCD3454BBEA788A</a:t>
              </a:r>
            </a:p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751A696C24D97009</a:t>
              </a:r>
            </a:p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CA992D17</a:t>
              </a:r>
            </a:p>
          </p:txBody>
        </p:sp>
        <p:sp>
          <p:nvSpPr>
            <p:cNvPr id="22534" name="Rectangle 8"/>
            <p:cNvSpPr>
              <a:spLocks noChangeArrowheads="1"/>
            </p:cNvSpPr>
            <p:nvPr/>
          </p:nvSpPr>
          <p:spPr bwMode="auto">
            <a:xfrm>
              <a:off x="1104" y="3072"/>
              <a:ext cx="912" cy="384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1400" b="0">
                  <a:latin typeface="Consolas" charset="0"/>
                  <a:ea typeface="Consolas" charset="0"/>
                  <a:cs typeface="Consolas" charset="0"/>
                </a:rPr>
                <a:t>The red fox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400" b="0" dirty="0">
                  <a:latin typeface="Consolas" charset="0"/>
                  <a:ea typeface="Consolas" charset="0"/>
                  <a:cs typeface="Consolas" charset="0"/>
                </a:rPr>
                <a:t>runs across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400" b="0" dirty="0">
                  <a:latin typeface="Consolas" charset="0"/>
                  <a:ea typeface="Consolas" charset="0"/>
                  <a:cs typeface="Consolas" charset="0"/>
                </a:rPr>
                <a:t>the ice</a:t>
              </a:r>
            </a:p>
          </p:txBody>
        </p:sp>
        <p:sp>
          <p:nvSpPr>
            <p:cNvPr id="22535" name="Rectangle 9"/>
            <p:cNvSpPr>
              <a:spLocks noChangeArrowheads="1"/>
            </p:cNvSpPr>
            <p:nvPr/>
          </p:nvSpPr>
          <p:spPr bwMode="auto">
            <a:xfrm>
              <a:off x="2304" y="2496"/>
              <a:ext cx="624" cy="384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Hash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Function</a:t>
              </a:r>
            </a:p>
          </p:txBody>
        </p:sp>
        <p:sp>
          <p:nvSpPr>
            <p:cNvPr id="22536" name="Rectangle 10"/>
            <p:cNvSpPr>
              <a:spLocks noChangeArrowheads="1"/>
            </p:cNvSpPr>
            <p:nvPr/>
          </p:nvSpPr>
          <p:spPr bwMode="auto">
            <a:xfrm>
              <a:off x="2304" y="3072"/>
              <a:ext cx="624" cy="384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Hash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Function</a:t>
              </a:r>
            </a:p>
          </p:txBody>
        </p:sp>
        <p:sp>
          <p:nvSpPr>
            <p:cNvPr id="22537" name="Rectangle 11"/>
            <p:cNvSpPr>
              <a:spLocks noChangeArrowheads="1"/>
            </p:cNvSpPr>
            <p:nvPr/>
          </p:nvSpPr>
          <p:spPr bwMode="auto">
            <a:xfrm>
              <a:off x="3216" y="3024"/>
              <a:ext cx="1392" cy="480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52ED879E70F71D92</a:t>
              </a:r>
            </a:p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6EB6957008E03CE4</a:t>
              </a:r>
            </a:p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CA6945D3</a:t>
              </a:r>
            </a:p>
          </p:txBody>
        </p:sp>
        <p:sp>
          <p:nvSpPr>
            <p:cNvPr id="22538" name="Rectangle 12"/>
            <p:cNvSpPr>
              <a:spLocks noChangeArrowheads="1"/>
            </p:cNvSpPr>
            <p:nvPr/>
          </p:nvSpPr>
          <p:spPr bwMode="auto">
            <a:xfrm>
              <a:off x="1104" y="2496"/>
              <a:ext cx="912" cy="384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Fox</a:t>
              </a:r>
            </a:p>
          </p:txBody>
        </p:sp>
        <p:sp>
          <p:nvSpPr>
            <p:cNvPr id="22539" name="Line 13"/>
            <p:cNvSpPr>
              <a:spLocks noChangeShapeType="1"/>
            </p:cNvSpPr>
            <p:nvPr/>
          </p:nvSpPr>
          <p:spPr bwMode="auto">
            <a:xfrm>
              <a:off x="2016" y="2688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Line 14"/>
            <p:cNvSpPr>
              <a:spLocks noChangeShapeType="1"/>
            </p:cNvSpPr>
            <p:nvPr/>
          </p:nvSpPr>
          <p:spPr bwMode="auto">
            <a:xfrm>
              <a:off x="2928" y="2688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1" name="Line 15"/>
            <p:cNvSpPr>
              <a:spLocks noChangeShapeType="1"/>
            </p:cNvSpPr>
            <p:nvPr/>
          </p:nvSpPr>
          <p:spPr bwMode="auto">
            <a:xfrm>
              <a:off x="2928" y="3264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2" name="Line 16"/>
            <p:cNvSpPr>
              <a:spLocks noChangeShapeType="1"/>
            </p:cNvSpPr>
            <p:nvPr/>
          </p:nvSpPr>
          <p:spPr bwMode="auto">
            <a:xfrm>
              <a:off x="2016" y="3264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093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42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42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Hashing for Integrity</a:t>
            </a:r>
          </a:p>
        </p:txBody>
      </p:sp>
      <p:grpSp>
        <p:nvGrpSpPr>
          <p:cNvPr id="39938" name="Group 3"/>
          <p:cNvGrpSpPr>
            <a:grpSpLocks/>
          </p:cNvGrpSpPr>
          <p:nvPr/>
        </p:nvGrpSpPr>
        <p:grpSpPr bwMode="auto">
          <a:xfrm>
            <a:off x="304800" y="1676400"/>
            <a:ext cx="8248650" cy="3429000"/>
            <a:chOff x="96" y="1728"/>
            <a:chExt cx="5196" cy="2160"/>
          </a:xfrm>
        </p:grpSpPr>
        <p:grpSp>
          <p:nvGrpSpPr>
            <p:cNvPr id="39941" name="Group 4"/>
            <p:cNvGrpSpPr>
              <a:grpSpLocks/>
            </p:cNvGrpSpPr>
            <p:nvPr/>
          </p:nvGrpSpPr>
          <p:grpSpPr bwMode="auto">
            <a:xfrm>
              <a:off x="1488" y="2544"/>
              <a:ext cx="2448" cy="1344"/>
              <a:chOff x="1719" y="1709"/>
              <a:chExt cx="1775" cy="1123"/>
            </a:xfrm>
          </p:grpSpPr>
          <p:sp>
            <p:nvSpPr>
              <p:cNvPr id="39961" name="Oval 5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2" name="Oval 6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3" name="Oval 7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4" name="Oval 8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5" name="Oval 9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6" name="Oval 10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7" name="Oval 11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8" name="Freeform 12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8 w 1632"/>
                  <a:gd name="T1" fmla="*/ 30 h 1152"/>
                  <a:gd name="T2" fmla="*/ 59 w 1632"/>
                  <a:gd name="T3" fmla="*/ 8 h 1152"/>
                  <a:gd name="T4" fmla="*/ 102 w 1632"/>
                  <a:gd name="T5" fmla="*/ 0 h 1152"/>
                  <a:gd name="T6" fmla="*/ 190 w 1632"/>
                  <a:gd name="T7" fmla="*/ 8 h 1152"/>
                  <a:gd name="T8" fmla="*/ 219 w 1632"/>
                  <a:gd name="T9" fmla="*/ 22 h 1152"/>
                  <a:gd name="T10" fmla="*/ 234 w 1632"/>
                  <a:gd name="T11" fmla="*/ 50 h 1152"/>
                  <a:gd name="T12" fmla="*/ 249 w 1632"/>
                  <a:gd name="T13" fmla="*/ 58 h 1152"/>
                  <a:gd name="T14" fmla="*/ 234 w 1632"/>
                  <a:gd name="T15" fmla="*/ 137 h 1152"/>
                  <a:gd name="T16" fmla="*/ 139 w 1632"/>
                  <a:gd name="T17" fmla="*/ 174 h 1152"/>
                  <a:gd name="T18" fmla="*/ 44 w 1632"/>
                  <a:gd name="T19" fmla="*/ 145 h 1152"/>
                  <a:gd name="T20" fmla="*/ 14 w 1632"/>
                  <a:gd name="T21" fmla="*/ 115 h 1152"/>
                  <a:gd name="T22" fmla="*/ 0 w 1632"/>
                  <a:gd name="T23" fmla="*/ 109 h 1152"/>
                  <a:gd name="T24" fmla="*/ 8 w 1632"/>
                  <a:gd name="T25" fmla="*/ 30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42" name="Oval 13"/>
            <p:cNvSpPr>
              <a:spLocks noChangeArrowheads="1"/>
            </p:cNvSpPr>
            <p:nvPr/>
          </p:nvSpPr>
          <p:spPr bwMode="auto">
            <a:xfrm>
              <a:off x="576" y="2688"/>
              <a:ext cx="672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43" name="Text Box 14"/>
            <p:cNvSpPr txBox="1">
              <a:spLocks noChangeArrowheads="1"/>
            </p:cNvSpPr>
            <p:nvPr/>
          </p:nvSpPr>
          <p:spPr bwMode="auto">
            <a:xfrm>
              <a:off x="2211" y="2640"/>
              <a:ext cx="77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Helvetica" panose="020B0604020202020204" pitchFamily="34" charset="0"/>
                  <a:cs typeface="Helvetica" panose="020B0604020202020204" pitchFamily="34" charset="0"/>
                </a:rPr>
                <a:t>Internet</a:t>
              </a:r>
            </a:p>
          </p:txBody>
        </p:sp>
        <p:sp>
          <p:nvSpPr>
            <p:cNvPr id="39944" name="Text Box 15"/>
            <p:cNvSpPr txBox="1">
              <a:spLocks noChangeArrowheads="1"/>
            </p:cNvSpPr>
            <p:nvPr/>
          </p:nvSpPr>
          <p:spPr bwMode="auto">
            <a:xfrm>
              <a:off x="547" y="2736"/>
              <a:ext cx="72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400" b="0">
                  <a:latin typeface="Helvetica" panose="020B0604020202020204" pitchFamily="34" charset="0"/>
                  <a:cs typeface="Helvetica" panose="020B0604020202020204" pitchFamily="34" charset="0"/>
                </a:rPr>
                <a:t>Digest</a:t>
              </a:r>
            </a:p>
            <a:p>
              <a:pPr algn="ctr" eaLnBrk="1" hangingPunct="1"/>
              <a:r>
                <a:rPr lang="en-US" altLang="en-US" sz="1400" b="0">
                  <a:latin typeface="Helvetica" panose="020B0604020202020204" pitchFamily="34" charset="0"/>
                  <a:cs typeface="Helvetica" panose="020B0604020202020204" pitchFamily="34" charset="0"/>
                </a:rPr>
                <a:t>HMAC(K,m)</a:t>
              </a:r>
              <a:endParaRPr lang="en-US" altLang="en-US" sz="11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45" name="Text Box 16"/>
            <p:cNvSpPr txBox="1">
              <a:spLocks noChangeArrowheads="1"/>
            </p:cNvSpPr>
            <p:nvPr/>
          </p:nvSpPr>
          <p:spPr bwMode="auto">
            <a:xfrm>
              <a:off x="96" y="1787"/>
              <a:ext cx="118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Helvetica" panose="020B0604020202020204" pitchFamily="34" charset="0"/>
                  <a:cs typeface="Helvetica" panose="020B0604020202020204" pitchFamily="34" charset="0"/>
                </a:rPr>
                <a:t>plaintext (m)</a:t>
              </a:r>
              <a:endParaRPr lang="en-US" altLang="en-US" sz="1800" b="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46" name="Line 17"/>
            <p:cNvSpPr>
              <a:spLocks noChangeShapeType="1"/>
            </p:cNvSpPr>
            <p:nvPr/>
          </p:nvSpPr>
          <p:spPr bwMode="auto">
            <a:xfrm flipV="1">
              <a:off x="4368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47" name="Text Box 18"/>
            <p:cNvSpPr txBox="1">
              <a:spLocks noChangeArrowheads="1"/>
            </p:cNvSpPr>
            <p:nvPr/>
          </p:nvSpPr>
          <p:spPr bwMode="auto">
            <a:xfrm>
              <a:off x="1764" y="3144"/>
              <a:ext cx="12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Encrypted Digest</a:t>
              </a:r>
            </a:p>
          </p:txBody>
        </p:sp>
        <p:sp>
          <p:nvSpPr>
            <p:cNvPr id="39948" name="Freeform 19"/>
            <p:cNvSpPr>
              <a:spLocks/>
            </p:cNvSpPr>
            <p:nvPr/>
          </p:nvSpPr>
          <p:spPr bwMode="auto">
            <a:xfrm>
              <a:off x="432" y="2016"/>
              <a:ext cx="3936" cy="1584"/>
            </a:xfrm>
            <a:custGeom>
              <a:avLst/>
              <a:gdLst>
                <a:gd name="T0" fmla="*/ 0 w 3936"/>
                <a:gd name="T1" fmla="*/ 0 h 1344"/>
                <a:gd name="T2" fmla="*/ 0 w 3936"/>
                <a:gd name="T3" fmla="*/ 25871 h 1344"/>
                <a:gd name="T4" fmla="*/ 3936 w 3936"/>
                <a:gd name="T5" fmla="*/ 25871 h 1344"/>
                <a:gd name="T6" fmla="*/ 3936 w 3936"/>
                <a:gd name="T7" fmla="*/ 18474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6"/>
                <a:gd name="T13" fmla="*/ 0 h 1344"/>
                <a:gd name="T14" fmla="*/ 3936 w 3936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6" h="1344">
                  <a:moveTo>
                    <a:pt x="0" y="0"/>
                  </a:moveTo>
                  <a:lnTo>
                    <a:pt x="0" y="1344"/>
                  </a:lnTo>
                  <a:lnTo>
                    <a:pt x="3936" y="1344"/>
                  </a:lnTo>
                  <a:lnTo>
                    <a:pt x="3936" y="96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49" name="Oval 20"/>
            <p:cNvSpPr>
              <a:spLocks noChangeArrowheads="1"/>
            </p:cNvSpPr>
            <p:nvPr/>
          </p:nvSpPr>
          <p:spPr bwMode="auto">
            <a:xfrm>
              <a:off x="4032" y="2688"/>
              <a:ext cx="672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0" name="Text Box 21"/>
            <p:cNvSpPr txBox="1">
              <a:spLocks noChangeArrowheads="1"/>
            </p:cNvSpPr>
            <p:nvPr/>
          </p:nvSpPr>
          <p:spPr bwMode="auto">
            <a:xfrm>
              <a:off x="4010" y="2736"/>
              <a:ext cx="72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Helvetica" panose="020B0604020202020204" pitchFamily="34" charset="0"/>
                  <a:cs typeface="Helvetica" panose="020B0604020202020204" pitchFamily="34" charset="0"/>
                </a:rPr>
                <a:t>Digest</a:t>
              </a:r>
            </a:p>
            <a:p>
              <a:pPr eaLnBrk="1" hangingPunct="1"/>
              <a:r>
                <a:rPr lang="en-US" altLang="en-US" sz="1400" b="0">
                  <a:latin typeface="Helvetica" panose="020B0604020202020204" pitchFamily="34" charset="0"/>
                  <a:cs typeface="Helvetica" panose="020B0604020202020204" pitchFamily="34" charset="0"/>
                </a:rPr>
                <a:t>HMAC(K,m)</a:t>
              </a:r>
              <a:endParaRPr lang="en-US" altLang="en-US" sz="11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eaLnBrk="1" hangingPunct="1"/>
              <a:endParaRPr lang="en-US" altLang="en-US" sz="14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1" name="Freeform 22"/>
            <p:cNvSpPr>
              <a:spLocks/>
            </p:cNvSpPr>
            <p:nvPr/>
          </p:nvSpPr>
          <p:spPr bwMode="auto">
            <a:xfrm>
              <a:off x="432" y="2496"/>
              <a:ext cx="480" cy="192"/>
            </a:xfrm>
            <a:custGeom>
              <a:avLst/>
              <a:gdLst>
                <a:gd name="T0" fmla="*/ 0 w 480"/>
                <a:gd name="T1" fmla="*/ 0 h 192"/>
                <a:gd name="T2" fmla="*/ 480 w 480"/>
                <a:gd name="T3" fmla="*/ 0 h 192"/>
                <a:gd name="T4" fmla="*/ 480 w 480"/>
                <a:gd name="T5" fmla="*/ 192 h 192"/>
                <a:gd name="T6" fmla="*/ 0 60000 65536"/>
                <a:gd name="T7" fmla="*/ 0 60000 65536"/>
                <a:gd name="T8" fmla="*/ 0 60000 65536"/>
                <a:gd name="T9" fmla="*/ 0 w 480"/>
                <a:gd name="T10" fmla="*/ 0 h 192"/>
                <a:gd name="T11" fmla="*/ 480 w 48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92">
                  <a:moveTo>
                    <a:pt x="0" y="0"/>
                  </a:moveTo>
                  <a:lnTo>
                    <a:pt x="480" y="0"/>
                  </a:lnTo>
                  <a:lnTo>
                    <a:pt x="480" y="19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52" name="AutoShape 23"/>
            <p:cNvSpPr>
              <a:spLocks noChangeArrowheads="1"/>
            </p:cNvSpPr>
            <p:nvPr/>
          </p:nvSpPr>
          <p:spPr bwMode="auto">
            <a:xfrm>
              <a:off x="4080" y="2208"/>
              <a:ext cx="576" cy="288"/>
            </a:xfrm>
            <a:prstGeom prst="diamond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3" name="Text Box 24"/>
            <p:cNvSpPr txBox="1">
              <a:spLocks noChangeArrowheads="1"/>
            </p:cNvSpPr>
            <p:nvPr/>
          </p:nvSpPr>
          <p:spPr bwMode="auto">
            <a:xfrm>
              <a:off x="4263" y="2232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=</a:t>
              </a:r>
            </a:p>
          </p:txBody>
        </p:sp>
        <p:sp>
          <p:nvSpPr>
            <p:cNvPr id="39954" name="Text Box 25"/>
            <p:cNvSpPr txBox="1">
              <a:spLocks noChangeArrowheads="1"/>
            </p:cNvSpPr>
            <p:nvPr/>
          </p:nvSpPr>
          <p:spPr bwMode="auto">
            <a:xfrm>
              <a:off x="4368" y="2496"/>
              <a:ext cx="5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digest</a:t>
              </a:r>
              <a:r>
                <a:rPr lang="ja-JP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’</a:t>
              </a:r>
              <a:endParaRPr lang="en-US" altLang="en-US" sz="18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5" name="Freeform 26"/>
            <p:cNvSpPr>
              <a:spLocks/>
            </p:cNvSpPr>
            <p:nvPr/>
          </p:nvSpPr>
          <p:spPr bwMode="auto">
            <a:xfrm>
              <a:off x="912" y="2352"/>
              <a:ext cx="3168" cy="1008"/>
            </a:xfrm>
            <a:custGeom>
              <a:avLst/>
              <a:gdLst>
                <a:gd name="T0" fmla="*/ 0 w 3168"/>
                <a:gd name="T1" fmla="*/ 864 h 1008"/>
                <a:gd name="T2" fmla="*/ 0 w 3168"/>
                <a:gd name="T3" fmla="*/ 1008 h 1008"/>
                <a:gd name="T4" fmla="*/ 3072 w 3168"/>
                <a:gd name="T5" fmla="*/ 1008 h 1008"/>
                <a:gd name="T6" fmla="*/ 3072 w 3168"/>
                <a:gd name="T7" fmla="*/ 0 h 1008"/>
                <a:gd name="T8" fmla="*/ 3168 w 3168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68"/>
                <a:gd name="T16" fmla="*/ 0 h 1008"/>
                <a:gd name="T17" fmla="*/ 3168 w 316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68" h="1008">
                  <a:moveTo>
                    <a:pt x="0" y="864"/>
                  </a:moveTo>
                  <a:lnTo>
                    <a:pt x="0" y="1008"/>
                  </a:lnTo>
                  <a:lnTo>
                    <a:pt x="3072" y="1008"/>
                  </a:lnTo>
                  <a:lnTo>
                    <a:pt x="3072" y="0"/>
                  </a:lnTo>
                  <a:lnTo>
                    <a:pt x="316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56" name="Line 27"/>
            <p:cNvSpPr>
              <a:spLocks noChangeShapeType="1"/>
            </p:cNvSpPr>
            <p:nvPr/>
          </p:nvSpPr>
          <p:spPr bwMode="auto">
            <a:xfrm flipV="1">
              <a:off x="4368" y="19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57" name="Text Box 28"/>
            <p:cNvSpPr txBox="1">
              <a:spLocks noChangeArrowheads="1"/>
            </p:cNvSpPr>
            <p:nvPr/>
          </p:nvSpPr>
          <p:spPr bwMode="auto">
            <a:xfrm>
              <a:off x="4359" y="1992"/>
              <a:ext cx="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NO</a:t>
              </a:r>
            </a:p>
          </p:txBody>
        </p:sp>
        <p:sp>
          <p:nvSpPr>
            <p:cNvPr id="39958" name="Text Box 29"/>
            <p:cNvSpPr txBox="1">
              <a:spLocks noChangeArrowheads="1"/>
            </p:cNvSpPr>
            <p:nvPr/>
          </p:nvSpPr>
          <p:spPr bwMode="auto">
            <a:xfrm>
              <a:off x="3830" y="1739"/>
              <a:ext cx="10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corrupted msg</a:t>
              </a:r>
            </a:p>
          </p:txBody>
        </p:sp>
        <p:sp>
          <p:nvSpPr>
            <p:cNvPr id="39959" name="Freeform 30"/>
            <p:cNvSpPr>
              <a:spLocks/>
            </p:cNvSpPr>
            <p:nvPr/>
          </p:nvSpPr>
          <p:spPr bwMode="auto">
            <a:xfrm>
              <a:off x="4368" y="1968"/>
              <a:ext cx="816" cy="1632"/>
            </a:xfrm>
            <a:custGeom>
              <a:avLst/>
              <a:gdLst>
                <a:gd name="T0" fmla="*/ 0 w 816"/>
                <a:gd name="T1" fmla="*/ 1632 h 1632"/>
                <a:gd name="T2" fmla="*/ 816 w 816"/>
                <a:gd name="T3" fmla="*/ 1632 h 1632"/>
                <a:gd name="T4" fmla="*/ 816 w 816"/>
                <a:gd name="T5" fmla="*/ 0 h 1632"/>
                <a:gd name="T6" fmla="*/ 0 60000 65536"/>
                <a:gd name="T7" fmla="*/ 0 60000 65536"/>
                <a:gd name="T8" fmla="*/ 0 60000 65536"/>
                <a:gd name="T9" fmla="*/ 0 w 816"/>
                <a:gd name="T10" fmla="*/ 0 h 1632"/>
                <a:gd name="T11" fmla="*/ 816 w 816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32">
                  <a:moveTo>
                    <a:pt x="0" y="1632"/>
                  </a:moveTo>
                  <a:lnTo>
                    <a:pt x="816" y="1632"/>
                  </a:lnTo>
                  <a:lnTo>
                    <a:pt x="81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60" name="Text Box 31"/>
            <p:cNvSpPr txBox="1">
              <a:spLocks noChangeArrowheads="1"/>
            </p:cNvSpPr>
            <p:nvPr/>
          </p:nvSpPr>
          <p:spPr bwMode="auto">
            <a:xfrm>
              <a:off x="4854" y="1728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     m</a:t>
              </a:r>
            </a:p>
          </p:txBody>
        </p:sp>
      </p:grpSp>
      <p:sp>
        <p:nvSpPr>
          <p:cNvPr id="39939" name="Text Box 18"/>
          <p:cNvSpPr txBox="1">
            <a:spLocks noChangeArrowheads="1"/>
          </p:cNvSpPr>
          <p:nvPr/>
        </p:nvSpPr>
        <p:spPr bwMode="auto">
          <a:xfrm>
            <a:off x="3886200" y="4267200"/>
            <a:ext cx="2492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Helvetica" panose="020B0604020202020204" pitchFamily="34" charset="0"/>
                <a:cs typeface="Helvetica" panose="020B0604020202020204" pitchFamily="34" charset="0"/>
              </a:rPr>
              <a:t>Unencrypted Message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80473" y="5575493"/>
            <a:ext cx="4833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0" dirty="0">
                <a:solidFill>
                  <a:srgbClr val="FF0000"/>
                </a:solidFill>
                <a:latin typeface="Gill Sans Light" charset="0"/>
                <a:ea typeface="Gill Sans Light" charset="0"/>
                <a:cs typeface="Gill Sans Light" charset="0"/>
              </a:rPr>
              <a:t>Can encrypt m for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77053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dirty="0" smtClean="0"/>
              <a:t>Basic Tool: Public </a:t>
            </a:r>
            <a:r>
              <a:rPr lang="en-US" altLang="en-US" dirty="0"/>
              <a:t>Key / Asymmetric Encryption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924800" cy="5105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Sender uses receiver’</a:t>
            </a:r>
            <a:r>
              <a:rPr lang="en-US" altLang="ja-JP" sz="2800" dirty="0"/>
              <a:t>s </a:t>
            </a:r>
            <a:r>
              <a:rPr lang="en-US" altLang="ja-JP" sz="2800" dirty="0">
                <a:solidFill>
                  <a:srgbClr val="FF0000"/>
                </a:solidFill>
              </a:rPr>
              <a:t>public</a:t>
            </a:r>
            <a:r>
              <a:rPr lang="en-US" altLang="ja-JP" sz="2800" dirty="0"/>
              <a:t> key</a:t>
            </a:r>
          </a:p>
          <a:p>
            <a:pPr lvl="1"/>
            <a:r>
              <a:rPr lang="en-US" altLang="en-US" sz="2400" dirty="0"/>
              <a:t>Advertised to everyone</a:t>
            </a:r>
          </a:p>
          <a:p>
            <a:r>
              <a:rPr lang="en-US" altLang="en-US" sz="2800" dirty="0"/>
              <a:t>Receiver uses complementary </a:t>
            </a:r>
            <a:r>
              <a:rPr lang="en-US" altLang="en-US" sz="2800" dirty="0">
                <a:solidFill>
                  <a:srgbClr val="FF0000"/>
                </a:solidFill>
              </a:rPr>
              <a:t>private</a:t>
            </a:r>
            <a:r>
              <a:rPr lang="en-US" altLang="en-US" sz="2800" dirty="0"/>
              <a:t> key</a:t>
            </a:r>
          </a:p>
          <a:p>
            <a:pPr lvl="1"/>
            <a:r>
              <a:rPr lang="en-US" altLang="en-US" sz="2400" dirty="0"/>
              <a:t>Must be kept secret</a:t>
            </a: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914400" y="2833688"/>
            <a:ext cx="7315200" cy="3033712"/>
            <a:chOff x="720" y="1929"/>
            <a:chExt cx="4320" cy="1527"/>
          </a:xfrm>
        </p:grpSpPr>
        <p:sp>
          <p:nvSpPr>
            <p:cNvPr id="46084" name="Oval 5"/>
            <p:cNvSpPr>
              <a:spLocks noChangeArrowheads="1"/>
            </p:cNvSpPr>
            <p:nvPr/>
          </p:nvSpPr>
          <p:spPr bwMode="auto">
            <a:xfrm>
              <a:off x="720" y="2592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085" name="Group 6"/>
            <p:cNvGrpSpPr>
              <a:grpSpLocks/>
            </p:cNvGrpSpPr>
            <p:nvPr/>
          </p:nvGrpSpPr>
          <p:grpSpPr bwMode="auto">
            <a:xfrm>
              <a:off x="1968" y="2496"/>
              <a:ext cx="1920" cy="960"/>
              <a:chOff x="1719" y="1709"/>
              <a:chExt cx="1775" cy="1123"/>
            </a:xfrm>
          </p:grpSpPr>
          <p:sp>
            <p:nvSpPr>
              <p:cNvPr id="46096" name="Oval 7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097" name="Oval 8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098" name="Oval 9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099" name="Oval 10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0" name="Oval 11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1" name="Oval 12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2" name="Oval 13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3" name="Freeform 14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8 w 1632"/>
                  <a:gd name="T1" fmla="*/ 30 h 1152"/>
                  <a:gd name="T2" fmla="*/ 59 w 1632"/>
                  <a:gd name="T3" fmla="*/ 8 h 1152"/>
                  <a:gd name="T4" fmla="*/ 102 w 1632"/>
                  <a:gd name="T5" fmla="*/ 0 h 1152"/>
                  <a:gd name="T6" fmla="*/ 190 w 1632"/>
                  <a:gd name="T7" fmla="*/ 8 h 1152"/>
                  <a:gd name="T8" fmla="*/ 219 w 1632"/>
                  <a:gd name="T9" fmla="*/ 22 h 1152"/>
                  <a:gd name="T10" fmla="*/ 234 w 1632"/>
                  <a:gd name="T11" fmla="*/ 50 h 1152"/>
                  <a:gd name="T12" fmla="*/ 249 w 1632"/>
                  <a:gd name="T13" fmla="*/ 58 h 1152"/>
                  <a:gd name="T14" fmla="*/ 234 w 1632"/>
                  <a:gd name="T15" fmla="*/ 137 h 1152"/>
                  <a:gd name="T16" fmla="*/ 139 w 1632"/>
                  <a:gd name="T17" fmla="*/ 174 h 1152"/>
                  <a:gd name="T18" fmla="*/ 44 w 1632"/>
                  <a:gd name="T19" fmla="*/ 145 h 1152"/>
                  <a:gd name="T20" fmla="*/ 14 w 1632"/>
                  <a:gd name="T21" fmla="*/ 115 h 1152"/>
                  <a:gd name="T22" fmla="*/ 0 w 1632"/>
                  <a:gd name="T23" fmla="*/ 109 h 1152"/>
                  <a:gd name="T24" fmla="*/ 8 w 1632"/>
                  <a:gd name="T25" fmla="*/ 30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86" name="Text Box 15"/>
            <p:cNvSpPr txBox="1">
              <a:spLocks noChangeArrowheads="1"/>
            </p:cNvSpPr>
            <p:nvPr/>
          </p:nvSpPr>
          <p:spPr bwMode="auto">
            <a:xfrm>
              <a:off x="2499" y="2544"/>
              <a:ext cx="7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Internet</a:t>
              </a:r>
            </a:p>
          </p:txBody>
        </p:sp>
        <p:sp>
          <p:nvSpPr>
            <p:cNvPr id="46087" name="Text Box 16"/>
            <p:cNvSpPr txBox="1">
              <a:spLocks noChangeArrowheads="1"/>
            </p:cNvSpPr>
            <p:nvPr/>
          </p:nvSpPr>
          <p:spPr bwMode="auto">
            <a:xfrm>
              <a:off x="792" y="2664"/>
              <a:ext cx="85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Encrypt with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public</a:t>
              </a:r>
              <a:r>
                <a:rPr lang="en-US" altLang="en-US" sz="1800" b="0">
                  <a:latin typeface="Arial" panose="020B0604020202020204" pitchFamily="34" charset="0"/>
                </a:rPr>
                <a:t> key</a:t>
              </a:r>
            </a:p>
          </p:txBody>
        </p:sp>
        <p:sp>
          <p:nvSpPr>
            <p:cNvPr id="46088" name="Oval 17"/>
            <p:cNvSpPr>
              <a:spLocks noChangeArrowheads="1"/>
            </p:cNvSpPr>
            <p:nvPr/>
          </p:nvSpPr>
          <p:spPr bwMode="auto">
            <a:xfrm>
              <a:off x="4032" y="2592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89" name="Text Box 18"/>
            <p:cNvSpPr txBox="1">
              <a:spLocks noChangeArrowheads="1"/>
            </p:cNvSpPr>
            <p:nvPr/>
          </p:nvSpPr>
          <p:spPr bwMode="auto">
            <a:xfrm>
              <a:off x="4104" y="2664"/>
              <a:ext cx="85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Decrypt with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private</a:t>
              </a:r>
              <a:r>
                <a:rPr lang="en-US" altLang="en-US" sz="1800" b="0">
                  <a:latin typeface="Arial" panose="020B0604020202020204" pitchFamily="34" charset="0"/>
                </a:rPr>
                <a:t> key</a:t>
              </a:r>
            </a:p>
          </p:txBody>
        </p:sp>
        <p:sp>
          <p:nvSpPr>
            <p:cNvPr id="46090" name="Text Box 19"/>
            <p:cNvSpPr txBox="1">
              <a:spLocks noChangeArrowheads="1"/>
            </p:cNvSpPr>
            <p:nvPr/>
          </p:nvSpPr>
          <p:spPr bwMode="auto">
            <a:xfrm>
              <a:off x="885" y="1931"/>
              <a:ext cx="6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Plaintext</a:t>
              </a:r>
            </a:p>
          </p:txBody>
        </p:sp>
        <p:sp>
          <p:nvSpPr>
            <p:cNvPr id="46091" name="Text Box 20"/>
            <p:cNvSpPr txBox="1">
              <a:spLocks noChangeArrowheads="1"/>
            </p:cNvSpPr>
            <p:nvPr/>
          </p:nvSpPr>
          <p:spPr bwMode="auto">
            <a:xfrm>
              <a:off x="4230" y="1929"/>
              <a:ext cx="6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Plaintext</a:t>
              </a:r>
            </a:p>
          </p:txBody>
        </p:sp>
        <p:sp>
          <p:nvSpPr>
            <p:cNvPr id="46092" name="Line 21"/>
            <p:cNvSpPr>
              <a:spLocks noChangeShapeType="1"/>
            </p:cNvSpPr>
            <p:nvPr/>
          </p:nvSpPr>
          <p:spPr bwMode="auto">
            <a:xfrm>
              <a:off x="1200" y="216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6093" name="Freeform 22"/>
            <p:cNvSpPr>
              <a:spLocks/>
            </p:cNvSpPr>
            <p:nvPr/>
          </p:nvSpPr>
          <p:spPr bwMode="auto">
            <a:xfrm>
              <a:off x="1200" y="3120"/>
              <a:ext cx="3360" cy="144"/>
            </a:xfrm>
            <a:custGeom>
              <a:avLst/>
              <a:gdLst>
                <a:gd name="T0" fmla="*/ 0 w 3360"/>
                <a:gd name="T1" fmla="*/ 0 h 144"/>
                <a:gd name="T2" fmla="*/ 0 w 3360"/>
                <a:gd name="T3" fmla="*/ 144 h 144"/>
                <a:gd name="T4" fmla="*/ 3360 w 3360"/>
                <a:gd name="T5" fmla="*/ 144 h 144"/>
                <a:gd name="T6" fmla="*/ 3360 w 3360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0"/>
                <a:gd name="T13" fmla="*/ 0 h 144"/>
                <a:gd name="T14" fmla="*/ 3360 w 336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0" h="144">
                  <a:moveTo>
                    <a:pt x="0" y="0"/>
                  </a:moveTo>
                  <a:lnTo>
                    <a:pt x="0" y="144"/>
                  </a:lnTo>
                  <a:lnTo>
                    <a:pt x="3360" y="144"/>
                  </a:lnTo>
                  <a:lnTo>
                    <a:pt x="336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6094" name="Line 23"/>
            <p:cNvSpPr>
              <a:spLocks noChangeShapeType="1"/>
            </p:cNvSpPr>
            <p:nvPr/>
          </p:nvSpPr>
          <p:spPr bwMode="auto">
            <a:xfrm flipV="1">
              <a:off x="4560" y="2112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6095" name="Text Box 24"/>
            <p:cNvSpPr txBox="1">
              <a:spLocks noChangeArrowheads="1"/>
            </p:cNvSpPr>
            <p:nvPr/>
          </p:nvSpPr>
          <p:spPr bwMode="auto">
            <a:xfrm>
              <a:off x="2439" y="3048"/>
              <a:ext cx="72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Ciphertext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5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Andrew File System (con’t)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Data cached on local disk of client as well as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 open with a cache miss (file not on local disk):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Get file from server, set up callback with server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 write followed by close: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Send copy to server; tells all clients with copies to fetch new version from server on next open (using callbacks)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server crashes? Lose all callback state!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Reconstruct callback information from client: go ask everyone “who has which files cached?”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AFS Pro: Relative to NFS, less server load: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Disk as cache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more files can be cached locally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Callbacks  server not involved if file is read-only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For both AFS and NFS: central server is bottleneck!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Performance: all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writesserver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, cache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missesserver</a:t>
            </a:r>
            <a:endParaRPr lang="en-US" altLang="ko-KR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Availability: Server is single point of failure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Cost: server machine’s high cost relative to workstation</a:t>
            </a:r>
          </a:p>
        </p:txBody>
      </p:sp>
    </p:spTree>
    <p:extLst>
      <p:ext uri="{BB962C8B-B14F-4D97-AF65-F5344CB8AC3E}">
        <p14:creationId xmlns:p14="http://schemas.microsoft.com/office/powerpoint/2010/main" val="213600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717550"/>
            <a:ext cx="8715375" cy="61404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Idea: </a:t>
            </a:r>
            <a:r>
              <a:rPr lang="en-US" altLang="ko-KR" dirty="0" err="1">
                <a:ea typeface="굴림" panose="020B0600000101010101" pitchFamily="34" charset="-127"/>
              </a:rPr>
              <a:t>K</a:t>
            </a:r>
            <a:r>
              <a:rPr lang="en-US" altLang="ko-KR" baseline="-25000" dirty="0" err="1">
                <a:ea typeface="굴림" panose="020B0600000101010101" pitchFamily="34" charset="-127"/>
              </a:rPr>
              <a:t>public</a:t>
            </a:r>
            <a:r>
              <a:rPr lang="en-US" altLang="ko-KR" dirty="0">
                <a:ea typeface="굴림" panose="020B0600000101010101" pitchFamily="34" charset="-127"/>
              </a:rPr>
              <a:t> can be made public, keep </a:t>
            </a:r>
            <a:r>
              <a:rPr lang="en-US" altLang="ko-KR" dirty="0" err="1">
                <a:ea typeface="굴림" panose="020B0600000101010101" pitchFamily="34" charset="-127"/>
              </a:rPr>
              <a:t>K</a:t>
            </a:r>
            <a:r>
              <a:rPr lang="en-US" altLang="ko-KR" baseline="-25000" dirty="0" err="1">
                <a:ea typeface="굴림" panose="020B0600000101010101" pitchFamily="34" charset="-127"/>
              </a:rPr>
              <a:t>private</a:t>
            </a:r>
            <a:r>
              <a:rPr lang="en-US" altLang="ko-KR" dirty="0">
                <a:ea typeface="굴림" panose="020B0600000101010101" pitchFamily="34" charset="-127"/>
              </a:rPr>
              <a:t> private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Gives message privacy (restricted receiver):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Public keys (secure destination points) can be acquired by anyone/used by anyone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Only person with private key can decrypt message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authentication?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combination of private and public key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>
                <a:ea typeface="굴림" panose="020B0600000101010101" pitchFamily="34" charset="-127"/>
              </a:rPr>
              <a:t>Alice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Bob</a:t>
            </a:r>
            <a:r>
              <a:rPr lang="en-US" altLang="ko-KR" dirty="0">
                <a:ea typeface="굴림" panose="020B0600000101010101" pitchFamily="34" charset="-127"/>
              </a:rPr>
              <a:t>: [(I’m Alice)</a:t>
            </a:r>
            <a:r>
              <a:rPr lang="en-US" altLang="ko-KR" baseline="30000" dirty="0" err="1">
                <a:ea typeface="굴림" panose="020B0600000101010101" pitchFamily="34" charset="-127"/>
              </a:rPr>
              <a:t>Aprivate</a:t>
            </a:r>
            <a:r>
              <a:rPr lang="en-US" altLang="ko-KR" dirty="0">
                <a:ea typeface="굴림" panose="020B0600000101010101" pitchFamily="34" charset="-127"/>
              </a:rPr>
              <a:t> Rest of message]</a:t>
            </a:r>
            <a:r>
              <a:rPr lang="en-US" altLang="ko-KR" baseline="30000" dirty="0" err="1">
                <a:ea typeface="굴림" panose="020B0600000101010101" pitchFamily="34" charset="-127"/>
              </a:rPr>
              <a:t>Bpublic</a:t>
            </a:r>
            <a:endParaRPr lang="en-US" altLang="ko-KR" baseline="300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Provides restricted sender and receiver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But: how does Alice know that it was Bob who sent her </a:t>
            </a:r>
            <a:r>
              <a:rPr lang="en-US" altLang="ko-KR" dirty="0" err="1">
                <a:solidFill>
                  <a:schemeClr val="hlink"/>
                </a:solidFill>
                <a:ea typeface="굴림" panose="020B0600000101010101" pitchFamily="34" charset="-127"/>
              </a:rPr>
              <a:t>B</a:t>
            </a:r>
            <a:r>
              <a:rPr lang="en-US" altLang="ko-KR" baseline="-25000" dirty="0" err="1">
                <a:solidFill>
                  <a:schemeClr val="hlink"/>
                </a:solidFill>
                <a:ea typeface="굴림" panose="020B0600000101010101" pitchFamily="34" charset="-127"/>
              </a:rPr>
              <a:t>public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?  And vice versa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… Story for another time!</a:t>
            </a: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sp>
        <p:nvSpPr>
          <p:cNvPr id="1041422" name="AutoShape 14"/>
          <p:cNvSpPr>
            <a:spLocks noChangeArrowheads="1"/>
          </p:cNvSpPr>
          <p:nvPr/>
        </p:nvSpPr>
        <p:spPr bwMode="auto">
          <a:xfrm>
            <a:off x="2819400" y="1562100"/>
            <a:ext cx="3581400" cy="1028700"/>
          </a:xfrm>
          <a:prstGeom prst="leftRightArrow">
            <a:avLst>
              <a:gd name="adj1" fmla="val 65833"/>
              <a:gd name="adj2" fmla="val 44083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ko-KR" altLang="en-US" sz="2000" b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grpSp>
        <p:nvGrpSpPr>
          <p:cNvPr id="1041446" name="Group 38"/>
          <p:cNvGrpSpPr>
            <a:grpSpLocks/>
          </p:cNvGrpSpPr>
          <p:nvPr/>
        </p:nvGrpSpPr>
        <p:grpSpPr bwMode="auto">
          <a:xfrm>
            <a:off x="3886201" y="1676402"/>
            <a:ext cx="2347913" cy="458788"/>
            <a:chOff x="2448" y="1056"/>
            <a:chExt cx="1479" cy="289"/>
          </a:xfrm>
        </p:grpSpPr>
        <p:sp>
          <p:nvSpPr>
            <p:cNvPr id="21528" name="Text Box 18"/>
            <p:cNvSpPr txBox="1">
              <a:spLocks noChangeArrowheads="1"/>
            </p:cNvSpPr>
            <p:nvPr/>
          </p:nvSpPr>
          <p:spPr bwMode="auto">
            <a:xfrm>
              <a:off x="3360" y="1056"/>
              <a:ext cx="56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 Light" charset="0"/>
                  <a:ea typeface="Gill Sans Light" charset="0"/>
                  <a:cs typeface="Gill Sans Light" charset="0"/>
                </a:rPr>
                <a:t>B</a:t>
              </a:r>
              <a:r>
                <a:rPr lang="en-US" altLang="ko-KR" sz="2400" b="0" baseline="-25000">
                  <a:latin typeface="Gill Sans Light" charset="0"/>
                  <a:ea typeface="Gill Sans Light" charset="0"/>
                  <a:cs typeface="Gill Sans Light" charset="0"/>
                </a:rPr>
                <a:t>private</a:t>
              </a:r>
              <a:endParaRPr lang="en-US" altLang="ko-KR" sz="24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21529" name="Line 21"/>
            <p:cNvSpPr>
              <a:spLocks noChangeShapeType="1"/>
            </p:cNvSpPr>
            <p:nvPr/>
          </p:nvSpPr>
          <p:spPr bwMode="auto">
            <a:xfrm>
              <a:off x="2448" y="1224"/>
              <a:ext cx="91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  <p:grpSp>
        <p:nvGrpSpPr>
          <p:cNvPr id="1041447" name="Group 39"/>
          <p:cNvGrpSpPr>
            <a:grpSpLocks/>
          </p:cNvGrpSpPr>
          <p:nvPr/>
        </p:nvGrpSpPr>
        <p:grpSpPr bwMode="auto">
          <a:xfrm>
            <a:off x="2895600" y="1981202"/>
            <a:ext cx="2438400" cy="458788"/>
            <a:chOff x="1824" y="1248"/>
            <a:chExt cx="1536" cy="289"/>
          </a:xfrm>
        </p:grpSpPr>
        <p:sp>
          <p:nvSpPr>
            <p:cNvPr id="21526" name="Text Box 16"/>
            <p:cNvSpPr txBox="1">
              <a:spLocks noChangeArrowheads="1"/>
            </p:cNvSpPr>
            <p:nvPr/>
          </p:nvSpPr>
          <p:spPr bwMode="auto">
            <a:xfrm>
              <a:off x="1824" y="1248"/>
              <a:ext cx="59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 Light" charset="0"/>
                  <a:ea typeface="Gill Sans Light" charset="0"/>
                  <a:cs typeface="Gill Sans Light" charset="0"/>
                </a:rPr>
                <a:t>A</a:t>
              </a:r>
              <a:r>
                <a:rPr lang="en-US" altLang="ko-KR" sz="2400" b="0" baseline="-25000">
                  <a:latin typeface="Gill Sans Light" charset="0"/>
                  <a:ea typeface="Gill Sans Light" charset="0"/>
                  <a:cs typeface="Gill Sans Light" charset="0"/>
                </a:rPr>
                <a:t>private</a:t>
              </a:r>
              <a:endParaRPr lang="en-US" altLang="ko-KR" sz="24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H="1">
              <a:off x="2448" y="1368"/>
              <a:ext cx="91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Public Key Encryption Details</a:t>
            </a:r>
          </a:p>
        </p:txBody>
      </p:sp>
      <p:grpSp>
        <p:nvGrpSpPr>
          <p:cNvPr id="1041443" name="Group 35"/>
          <p:cNvGrpSpPr>
            <a:grpSpLocks/>
          </p:cNvGrpSpPr>
          <p:nvPr/>
        </p:nvGrpSpPr>
        <p:grpSpPr bwMode="auto">
          <a:xfrm>
            <a:off x="1524000" y="1333500"/>
            <a:ext cx="5862638" cy="1944688"/>
            <a:chOff x="960" y="840"/>
            <a:chExt cx="3693" cy="1225"/>
          </a:xfrm>
        </p:grpSpPr>
        <p:grpSp>
          <p:nvGrpSpPr>
            <p:cNvPr id="21520" name="Group 31"/>
            <p:cNvGrpSpPr>
              <a:grpSpLocks/>
            </p:cNvGrpSpPr>
            <p:nvPr/>
          </p:nvGrpSpPr>
          <p:grpSpPr bwMode="auto">
            <a:xfrm>
              <a:off x="960" y="936"/>
              <a:ext cx="816" cy="1129"/>
              <a:chOff x="960" y="936"/>
              <a:chExt cx="816" cy="1129"/>
            </a:xfrm>
          </p:grpSpPr>
          <p:pic>
            <p:nvPicPr>
              <p:cNvPr id="21524" name="Picture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936"/>
                <a:ext cx="816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525" name="Text Box 19"/>
              <p:cNvSpPr txBox="1">
                <a:spLocks noChangeArrowheads="1"/>
              </p:cNvSpPr>
              <p:nvPr/>
            </p:nvSpPr>
            <p:spPr bwMode="auto">
              <a:xfrm>
                <a:off x="1113" y="1776"/>
                <a:ext cx="49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>
                    <a:latin typeface="Gill Sans Light" charset="0"/>
                    <a:ea typeface="Gill Sans Light" charset="0"/>
                    <a:cs typeface="Gill Sans Light" charset="0"/>
                  </a:rPr>
                  <a:t>Alice</a:t>
                </a:r>
              </a:p>
            </p:txBody>
          </p:sp>
        </p:grpSp>
        <p:grpSp>
          <p:nvGrpSpPr>
            <p:cNvPr id="21521" name="Group 30"/>
            <p:cNvGrpSpPr>
              <a:grpSpLocks/>
            </p:cNvGrpSpPr>
            <p:nvPr/>
          </p:nvGrpSpPr>
          <p:grpSpPr bwMode="auto">
            <a:xfrm>
              <a:off x="3984" y="840"/>
              <a:ext cx="669" cy="1225"/>
              <a:chOff x="3984" y="840"/>
              <a:chExt cx="669" cy="1225"/>
            </a:xfrm>
          </p:grpSpPr>
          <p:pic>
            <p:nvPicPr>
              <p:cNvPr id="21522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4" y="840"/>
                <a:ext cx="669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523" name="Text Box 20"/>
              <p:cNvSpPr txBox="1">
                <a:spLocks noChangeArrowheads="1"/>
              </p:cNvSpPr>
              <p:nvPr/>
            </p:nvSpPr>
            <p:spPr bwMode="auto">
              <a:xfrm>
                <a:off x="4062" y="1776"/>
                <a:ext cx="422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>
                    <a:latin typeface="Gill Sans Light" charset="0"/>
                    <a:ea typeface="Gill Sans Light" charset="0"/>
                    <a:cs typeface="Gill Sans Light" charset="0"/>
                  </a:rPr>
                  <a:t>Bob</a:t>
                </a:r>
              </a:p>
            </p:txBody>
          </p:sp>
        </p:grpSp>
      </p:grpSp>
      <p:sp>
        <p:nvSpPr>
          <p:cNvPr id="1041425" name="Text Box 17"/>
          <p:cNvSpPr txBox="1">
            <a:spLocks noChangeArrowheads="1"/>
          </p:cNvSpPr>
          <p:nvPr/>
        </p:nvSpPr>
        <p:spPr bwMode="auto">
          <a:xfrm>
            <a:off x="3006725" y="1676400"/>
            <a:ext cx="814435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400" b="0">
                <a:latin typeface="Gill Sans Light" charset="0"/>
                <a:ea typeface="Gill Sans Light" charset="0"/>
                <a:cs typeface="Gill Sans Light" charset="0"/>
              </a:rPr>
              <a:t>B</a:t>
            </a:r>
            <a:r>
              <a:rPr lang="en-US" altLang="ko-KR" sz="2400" b="0" baseline="-25000">
                <a:latin typeface="Gill Sans Light" charset="0"/>
                <a:ea typeface="Gill Sans Light" charset="0"/>
                <a:cs typeface="Gill Sans Light" charset="0"/>
              </a:rPr>
              <a:t>public</a:t>
            </a:r>
            <a:endParaRPr lang="en-US" altLang="ko-KR" sz="2400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041423" name="Text Box 15"/>
          <p:cNvSpPr txBox="1">
            <a:spLocks noChangeArrowheads="1"/>
          </p:cNvSpPr>
          <p:nvPr/>
        </p:nvSpPr>
        <p:spPr bwMode="auto">
          <a:xfrm>
            <a:off x="5334000" y="1981200"/>
            <a:ext cx="856113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400" b="0">
                <a:latin typeface="Gill Sans Light" charset="0"/>
                <a:ea typeface="Gill Sans Light" charset="0"/>
                <a:cs typeface="Gill Sans Light" charset="0"/>
              </a:rPr>
              <a:t>A</a:t>
            </a:r>
            <a:r>
              <a:rPr lang="en-US" altLang="ko-KR" sz="2400" b="0" baseline="-25000">
                <a:latin typeface="Gill Sans Light" charset="0"/>
                <a:ea typeface="Gill Sans Light" charset="0"/>
                <a:cs typeface="Gill Sans Light" charset="0"/>
              </a:rPr>
              <a:t>public</a:t>
            </a:r>
            <a:endParaRPr lang="en-US" altLang="ko-KR" sz="2400" b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grpSp>
        <p:nvGrpSpPr>
          <p:cNvPr id="1041450" name="Group 42"/>
          <p:cNvGrpSpPr>
            <a:grpSpLocks/>
          </p:cNvGrpSpPr>
          <p:nvPr/>
        </p:nvGrpSpPr>
        <p:grpSpPr bwMode="auto">
          <a:xfrm>
            <a:off x="3332163" y="1109663"/>
            <a:ext cx="3221037" cy="719138"/>
            <a:chOff x="2099" y="699"/>
            <a:chExt cx="2029" cy="453"/>
          </a:xfrm>
        </p:grpSpPr>
        <p:sp>
          <p:nvSpPr>
            <p:cNvPr id="21518" name="Freeform 33"/>
            <p:cNvSpPr>
              <a:spLocks/>
            </p:cNvSpPr>
            <p:nvPr/>
          </p:nvSpPr>
          <p:spPr bwMode="auto">
            <a:xfrm>
              <a:off x="2099" y="875"/>
              <a:ext cx="2029" cy="277"/>
            </a:xfrm>
            <a:custGeom>
              <a:avLst/>
              <a:gdLst>
                <a:gd name="T0" fmla="*/ 2029 w 2029"/>
                <a:gd name="T1" fmla="*/ 277 h 277"/>
                <a:gd name="T2" fmla="*/ 1789 w 2029"/>
                <a:gd name="T3" fmla="*/ 93 h 277"/>
                <a:gd name="T4" fmla="*/ 1405 w 2029"/>
                <a:gd name="T5" fmla="*/ 20 h 277"/>
                <a:gd name="T6" fmla="*/ 450 w 2029"/>
                <a:gd name="T7" fmla="*/ 40 h 277"/>
                <a:gd name="T8" fmla="*/ 0 w 2029"/>
                <a:gd name="T9" fmla="*/ 261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9" h="277">
                  <a:moveTo>
                    <a:pt x="2029" y="277"/>
                  </a:moveTo>
                  <a:cubicBezTo>
                    <a:pt x="1961" y="207"/>
                    <a:pt x="1893" y="136"/>
                    <a:pt x="1789" y="93"/>
                  </a:cubicBezTo>
                  <a:cubicBezTo>
                    <a:pt x="1685" y="50"/>
                    <a:pt x="1628" y="29"/>
                    <a:pt x="1405" y="20"/>
                  </a:cubicBezTo>
                  <a:cubicBezTo>
                    <a:pt x="1182" y="11"/>
                    <a:pt x="684" y="0"/>
                    <a:pt x="450" y="40"/>
                  </a:cubicBezTo>
                  <a:cubicBezTo>
                    <a:pt x="216" y="80"/>
                    <a:pt x="94" y="215"/>
                    <a:pt x="0" y="26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21519" name="Text Box 40"/>
            <p:cNvSpPr txBox="1">
              <a:spLocks noChangeArrowheads="1"/>
            </p:cNvSpPr>
            <p:nvPr/>
          </p:nvSpPr>
          <p:spPr bwMode="auto">
            <a:xfrm>
              <a:off x="2358" y="699"/>
              <a:ext cx="11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b="0">
                  <a:latin typeface="Gill Sans Light" charset="0"/>
                  <a:ea typeface="Gill Sans Light" charset="0"/>
                  <a:cs typeface="Gill Sans Light" charset="0"/>
                </a:rPr>
                <a:t>Insecure Channel</a:t>
              </a:r>
            </a:p>
          </p:txBody>
        </p:sp>
      </p:grpSp>
      <p:grpSp>
        <p:nvGrpSpPr>
          <p:cNvPr id="1041451" name="Group 43"/>
          <p:cNvGrpSpPr>
            <a:grpSpLocks/>
          </p:cNvGrpSpPr>
          <p:nvPr/>
        </p:nvGrpSpPr>
        <p:grpSpPr bwMode="auto">
          <a:xfrm>
            <a:off x="2730500" y="2482853"/>
            <a:ext cx="3082925" cy="779464"/>
            <a:chOff x="1720" y="1564"/>
            <a:chExt cx="1942" cy="491"/>
          </a:xfrm>
        </p:grpSpPr>
        <p:sp>
          <p:nvSpPr>
            <p:cNvPr id="21516" name="Freeform 34"/>
            <p:cNvSpPr>
              <a:spLocks/>
            </p:cNvSpPr>
            <p:nvPr/>
          </p:nvSpPr>
          <p:spPr bwMode="auto">
            <a:xfrm>
              <a:off x="1720" y="1564"/>
              <a:ext cx="1942" cy="261"/>
            </a:xfrm>
            <a:custGeom>
              <a:avLst/>
              <a:gdLst>
                <a:gd name="T0" fmla="*/ 0 w 1942"/>
                <a:gd name="T1" fmla="*/ 30 h 261"/>
                <a:gd name="T2" fmla="*/ 189 w 1942"/>
                <a:gd name="T3" fmla="*/ 172 h 261"/>
                <a:gd name="T4" fmla="*/ 537 w 1942"/>
                <a:gd name="T5" fmla="*/ 241 h 261"/>
                <a:gd name="T6" fmla="*/ 1492 w 1942"/>
                <a:gd name="T7" fmla="*/ 221 h 261"/>
                <a:gd name="T8" fmla="*/ 1942 w 1942"/>
                <a:gd name="T9" fmla="*/ 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2" h="261">
                  <a:moveTo>
                    <a:pt x="0" y="30"/>
                  </a:moveTo>
                  <a:cubicBezTo>
                    <a:pt x="31" y="55"/>
                    <a:pt x="100" y="137"/>
                    <a:pt x="189" y="172"/>
                  </a:cubicBezTo>
                  <a:cubicBezTo>
                    <a:pt x="278" y="207"/>
                    <a:pt x="320" y="233"/>
                    <a:pt x="537" y="241"/>
                  </a:cubicBezTo>
                  <a:cubicBezTo>
                    <a:pt x="754" y="249"/>
                    <a:pt x="1258" y="261"/>
                    <a:pt x="1492" y="221"/>
                  </a:cubicBezTo>
                  <a:cubicBezTo>
                    <a:pt x="1726" y="181"/>
                    <a:pt x="1848" y="46"/>
                    <a:pt x="1942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21517" name="Text Box 41"/>
            <p:cNvSpPr txBox="1">
              <a:spLocks noChangeArrowheads="1"/>
            </p:cNvSpPr>
            <p:nvPr/>
          </p:nvSpPr>
          <p:spPr bwMode="auto">
            <a:xfrm>
              <a:off x="2160" y="1824"/>
              <a:ext cx="11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b="0">
                  <a:latin typeface="Gill Sans Light" charset="0"/>
                  <a:ea typeface="Gill Sans Light" charset="0"/>
                  <a:cs typeface="Gill Sans Light" charset="0"/>
                </a:rPr>
                <a:t>Insecure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476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4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1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1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1" grpId="0" uiExpand="1" build="p"/>
      <p:bldP spid="1041422" grpId="0" animBg="1"/>
      <p:bldP spid="1041425" grpId="0"/>
      <p:bldP spid="104142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en-US" dirty="0" smtClean="0"/>
              <a:t>Public Key </a:t>
            </a:r>
            <a:r>
              <a:rPr lang="en-US" altLang="en-US" dirty="0"/>
              <a:t>Crypto &amp; </a:t>
            </a:r>
            <a:r>
              <a:rPr lang="en-US" altLang="en-US" dirty="0" smtClean="0"/>
              <a:t>Signatures</a:t>
            </a:r>
            <a:endParaRPr lang="en-US" altLang="en-US" dirty="0"/>
          </a:p>
        </p:txBody>
      </p:sp>
      <p:pic>
        <p:nvPicPr>
          <p:cNvPr id="634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25513"/>
            <a:ext cx="6096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1752600" y="1752600"/>
            <a:ext cx="1371600" cy="9144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>
                <a:latin typeface="Helvetica" panose="020B0604020202020204" pitchFamily="34" charset="0"/>
              </a:rPr>
              <a:t>I will pay Bob $500</a:t>
            </a: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1752600" y="5105400"/>
            <a:ext cx="1371600" cy="9144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>
                <a:latin typeface="Helvetica" panose="020B0604020202020204" pitchFamily="34" charset="0"/>
              </a:rPr>
              <a:t>I will pay Bob $500</a:t>
            </a:r>
          </a:p>
        </p:txBody>
      </p:sp>
    </p:spTree>
    <p:extLst>
      <p:ext uri="{BB962C8B-B14F-4D97-AF65-F5344CB8AC3E}">
        <p14:creationId xmlns:p14="http://schemas.microsoft.com/office/powerpoint/2010/main" val="16561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214"/>
            <a:ext cx="9144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The Data-Centric Vision:</a:t>
            </a:r>
            <a:br>
              <a:rPr lang="en-US" sz="2800" dirty="0" smtClean="0"/>
            </a:br>
            <a:r>
              <a:rPr lang="en-US" sz="2800" dirty="0" smtClean="0"/>
              <a:t>Cryptographically Hardened Data Containers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2613866"/>
            <a:ext cx="4114800" cy="386313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Inspiration: Shipping Containers</a:t>
            </a:r>
          </a:p>
          <a:p>
            <a:pPr lvl="1"/>
            <a:r>
              <a:rPr lang="en-US" sz="1600" dirty="0" smtClean="0"/>
              <a:t>Invented in 1956.  Changed everything!  </a:t>
            </a:r>
          </a:p>
          <a:p>
            <a:pPr lvl="1"/>
            <a:r>
              <a:rPr lang="en-US" sz="1600" dirty="0" smtClean="0"/>
              <a:t>Ships, trains, trucks, cranes handle standardized format containers</a:t>
            </a:r>
          </a:p>
          <a:p>
            <a:pPr lvl="1"/>
            <a:r>
              <a:rPr lang="en-US" sz="1600" dirty="0" smtClean="0"/>
              <a:t>Each container has a unique ID</a:t>
            </a:r>
          </a:p>
          <a:p>
            <a:pPr lvl="1"/>
            <a:r>
              <a:rPr lang="en-US" sz="1600" dirty="0" smtClean="0"/>
              <a:t>Can ship (and store) anything</a:t>
            </a:r>
          </a:p>
          <a:p>
            <a:r>
              <a:rPr lang="en-US" sz="2000" dirty="0" smtClean="0"/>
              <a:t>Can we use this idea to help?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13866"/>
            <a:ext cx="4114800" cy="399411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DataCapsule</a:t>
            </a:r>
            <a:r>
              <a:rPr lang="en-US" sz="2000" dirty="0" smtClean="0"/>
              <a:t> (DC): </a:t>
            </a:r>
          </a:p>
          <a:p>
            <a:pPr lvl="1"/>
            <a:r>
              <a:rPr lang="en-US" sz="1600" dirty="0" smtClean="0"/>
              <a:t>Standardized metadata wrapped around opaque data transactions</a:t>
            </a:r>
          </a:p>
          <a:p>
            <a:pPr lvl="1"/>
            <a:r>
              <a:rPr lang="en-US" sz="1600" dirty="0" smtClean="0"/>
              <a:t>Uniquely named and globally findable</a:t>
            </a:r>
          </a:p>
          <a:p>
            <a:pPr lvl="1"/>
            <a:r>
              <a:rPr lang="en-US" sz="1600" dirty="0" smtClean="0"/>
              <a:t>Every transaction explicitly sequenced in a hash-chain history</a:t>
            </a:r>
          </a:p>
          <a:p>
            <a:pPr lvl="1"/>
            <a:r>
              <a:rPr lang="en-US" sz="1600" dirty="0" smtClean="0"/>
              <a:t>Provenance enforced through signatures</a:t>
            </a:r>
          </a:p>
          <a:p>
            <a:r>
              <a:rPr lang="en-US" sz="2000" dirty="0" smtClean="0"/>
              <a:t>Underlying infrastructure assists and improves performance</a:t>
            </a:r>
          </a:p>
          <a:p>
            <a:pPr lvl="1"/>
            <a:r>
              <a:rPr lang="en-US" sz="1600" dirty="0" smtClean="0"/>
              <a:t>Anyone can verify validity, membership, and sequencing of transactions (like </a:t>
            </a:r>
            <a:r>
              <a:rPr lang="en-US" sz="1600" dirty="0" err="1" smtClean="0"/>
              <a:t>blockchain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0" y="1002573"/>
            <a:ext cx="4081420" cy="1386196"/>
            <a:chOff x="7279474" y="1146747"/>
            <a:chExt cx="4744606" cy="2034927"/>
          </a:xfrm>
        </p:grpSpPr>
        <p:sp>
          <p:nvSpPr>
            <p:cNvPr id="6" name="Rounded Rectangle 5"/>
            <p:cNvSpPr/>
            <p:nvPr/>
          </p:nvSpPr>
          <p:spPr>
            <a:xfrm>
              <a:off x="7279474" y="1164812"/>
              <a:ext cx="4744606" cy="2016862"/>
            </a:xfrm>
            <a:prstGeom prst="roundRect">
              <a:avLst>
                <a:gd name="adj" fmla="val 899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74096" y="1146747"/>
              <a:ext cx="1143615" cy="5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Fiber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8" name="Right Brace 7"/>
            <p:cNvSpPr/>
            <p:nvPr/>
          </p:nvSpPr>
          <p:spPr>
            <a:xfrm rot="16200000">
              <a:off x="10929318" y="1268037"/>
              <a:ext cx="258432" cy="1218097"/>
            </a:xfrm>
            <a:prstGeom prst="rightBrace">
              <a:avLst>
                <a:gd name="adj1" fmla="val 78558"/>
                <a:gd name="adj2" fmla="val 5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916771" y="1668600"/>
              <a:ext cx="399532" cy="3259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541138" y="2073152"/>
              <a:ext cx="399532" cy="3259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 rot="10800000">
              <a:off x="7292096" y="1735506"/>
              <a:ext cx="624675" cy="21722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 rot="9513157">
              <a:off x="8228876" y="1534140"/>
              <a:ext cx="679556" cy="241401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 rot="11515972">
              <a:off x="8254597" y="1943830"/>
              <a:ext cx="922153" cy="25864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593153" y="1409570"/>
              <a:ext cx="399532" cy="3259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115044" y="2059726"/>
              <a:ext cx="399532" cy="3259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8865790" y="1541112"/>
              <a:ext cx="414065" cy="420654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prstClr val="white"/>
                  </a:solidFill>
                  <a:sym typeface="Symbol" panose="05050102010706020507" pitchFamily="18" charset="2"/>
                </a:rPr>
                <a:t>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1230810" y="2075651"/>
              <a:ext cx="399532" cy="3259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 rot="10800000">
              <a:off x="10874367" y="2114957"/>
              <a:ext cx="343075" cy="242328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9323988" y="2250183"/>
              <a:ext cx="359845" cy="420654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prstClr val="white"/>
                  </a:solidFill>
                  <a:sym typeface="Symbol" panose="05050102010706020507" pitchFamily="18" charset="2"/>
                </a:rPr>
                <a:t>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11511769" y="2188764"/>
              <a:ext cx="376161" cy="420654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prstClr val="white"/>
                  </a:solidFill>
                  <a:sym typeface="Symbol" panose="05050102010706020507" pitchFamily="18" charset="2"/>
                </a:rPr>
                <a:t>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83835" y="1963355"/>
              <a:ext cx="660043" cy="45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Hole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51807" y="2292206"/>
              <a:ext cx="1116593" cy="45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Hash </a:t>
              </a:r>
              <a:r>
                <a:rPr lang="en-US" sz="1400" dirty="0" err="1">
                  <a:solidFill>
                    <a:prstClr val="black"/>
                  </a:solidFill>
                </a:rPr>
                <a:t>Ptr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9537292" y="2222695"/>
              <a:ext cx="2289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10332297" y="2218919"/>
              <a:ext cx="199495" cy="10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8619170" y="2194190"/>
              <a:ext cx="181870" cy="2663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0620587" y="2658108"/>
              <a:ext cx="1178088" cy="45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Signature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1328140" y="2570647"/>
              <a:ext cx="183629" cy="1495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579461" y="2709934"/>
              <a:ext cx="2223496" cy="45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Metadata Container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7292096" y="2670837"/>
              <a:ext cx="285216" cy="218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38523" y="937344"/>
            <a:ext cx="3812885" cy="1564637"/>
            <a:chOff x="540152" y="1386710"/>
            <a:chExt cx="5083847" cy="2086182"/>
          </a:xfrm>
        </p:grpSpPr>
        <p:grpSp>
          <p:nvGrpSpPr>
            <p:cNvPr id="31" name="Group 30"/>
            <p:cNvGrpSpPr/>
            <p:nvPr/>
          </p:nvGrpSpPr>
          <p:grpSpPr>
            <a:xfrm>
              <a:off x="3461101" y="1386710"/>
              <a:ext cx="2162898" cy="2086182"/>
              <a:chOff x="1139064" y="590166"/>
              <a:chExt cx="2162898" cy="2086182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139064" y="590166"/>
                <a:ext cx="2014710" cy="2086182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 rot="19135451">
                <a:off x="1653647" y="1377267"/>
                <a:ext cx="1648315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/>
                  <a:t>0xABCD</a:t>
                </a:r>
              </a:p>
            </p:txBody>
          </p:sp>
        </p:grpSp>
        <p:pic>
          <p:nvPicPr>
            <p:cNvPr id="34" name="Picture 33" descr="Free photo: Dock, &lt;strong&gt;Container&lt;/strong&gt;, Export, Cargo - Free Image on Pixabay - 4419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52" y="1387622"/>
              <a:ext cx="2833688" cy="1895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9218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67" y="94378"/>
            <a:ext cx="88392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Refactoring of Applications around</a:t>
            </a:r>
            <a:br>
              <a:rPr lang="en-US" sz="2800" dirty="0" smtClean="0"/>
            </a:br>
            <a:r>
              <a:rPr lang="en-US" sz="2800" dirty="0" smtClean="0"/>
              <a:t>Security, Integrity, and Provenance of Information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800" y="739402"/>
            <a:ext cx="5028902" cy="5515171"/>
          </a:xfrm>
        </p:spPr>
        <p:txBody>
          <a:bodyPr>
            <a:noAutofit/>
          </a:bodyPr>
          <a:lstStyle/>
          <a:p>
            <a:r>
              <a:rPr lang="en-US" sz="2000" dirty="0" smtClean="0"/>
              <a:t>Goal: A thin Standardized entity that can be easily adopted and have immediate impact</a:t>
            </a:r>
          </a:p>
          <a:p>
            <a:pPr lvl="1"/>
            <a:r>
              <a:rPr lang="en-US" sz="1600" dirty="0" smtClean="0"/>
              <a:t>Can be embedded in edge environments</a:t>
            </a:r>
          </a:p>
          <a:p>
            <a:pPr lvl="1"/>
            <a:r>
              <a:rPr lang="en-US" sz="1600" dirty="0" smtClean="0"/>
              <a:t>Can be exploited in the cloud</a:t>
            </a:r>
          </a:p>
          <a:p>
            <a:pPr lvl="1"/>
            <a:r>
              <a:rPr lang="en-US" sz="1600" dirty="0" smtClean="0"/>
              <a:t>Natural adjunct to Secure Enclaves for computation</a:t>
            </a:r>
          </a:p>
          <a:p>
            <a:r>
              <a:rPr lang="en-US" sz="2000" dirty="0" err="1" smtClean="0"/>
              <a:t>DataCapsules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 </a:t>
            </a:r>
            <a:r>
              <a:rPr lang="en-US" sz="2000" dirty="0" smtClean="0"/>
              <a:t>bottom-half of a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?</a:t>
            </a:r>
          </a:p>
          <a:p>
            <a:pPr lvl="1"/>
            <a:r>
              <a:rPr lang="en-US" sz="1600" dirty="0" smtClean="0"/>
              <a:t>Or a GIT-style version history</a:t>
            </a:r>
          </a:p>
          <a:p>
            <a:pPr lvl="1"/>
            <a:r>
              <a:rPr lang="en-US" sz="1600" dirty="0" smtClean="0"/>
              <a:t>Simplest mode: a secure log of information</a:t>
            </a:r>
          </a:p>
          <a:p>
            <a:pPr lvl="1"/>
            <a:r>
              <a:rPr lang="en-US" sz="1600" dirty="0" smtClean="0"/>
              <a:t>Universal unique name </a:t>
            </a:r>
            <a:r>
              <a:rPr lang="en-US" sz="1600" dirty="0" smtClean="0">
                <a:sym typeface="Symbol" panose="05050102010706020507" pitchFamily="18" charset="2"/>
              </a:rPr>
              <a:t> permanent reference</a:t>
            </a:r>
            <a:endParaRPr lang="en-US" sz="1600" dirty="0" smtClean="0"/>
          </a:p>
          <a:p>
            <a:r>
              <a:rPr lang="en-US" sz="2000" dirty="0" smtClean="0"/>
              <a:t>Applications writers think in terms of traditional storage access patterns:</a:t>
            </a:r>
          </a:p>
          <a:p>
            <a:pPr lvl="1"/>
            <a:r>
              <a:rPr lang="en-US" sz="1600" dirty="0" smtClean="0"/>
              <a:t>File Systems, Data Bases, Key-Value stores</a:t>
            </a:r>
          </a:p>
          <a:p>
            <a:pPr lvl="1"/>
            <a:r>
              <a:rPr lang="en-US" sz="1600" dirty="0" smtClean="0"/>
              <a:t>Called Common Access APIs (CAAPIs)</a:t>
            </a:r>
          </a:p>
          <a:p>
            <a:pPr lvl="1"/>
            <a:r>
              <a:rPr lang="en-US" sz="1600" dirty="0" err="1" smtClean="0"/>
              <a:t>DataCapsules</a:t>
            </a:r>
            <a:r>
              <a:rPr lang="en-US" sz="1600" dirty="0" smtClean="0"/>
              <a:t> are always the Ground Truth</a:t>
            </a:r>
          </a:p>
          <a:p>
            <a:pPr lvl="1"/>
            <a:endParaRPr lang="en-US" sz="16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86511" y="1600200"/>
            <a:ext cx="3965456" cy="3505200"/>
            <a:chOff x="7080388" y="1756494"/>
            <a:chExt cx="4799823" cy="3348385"/>
          </a:xfrm>
        </p:grpSpPr>
        <p:sp>
          <p:nvSpPr>
            <p:cNvPr id="6" name="Rectangle 5"/>
            <p:cNvSpPr/>
            <p:nvPr/>
          </p:nvSpPr>
          <p:spPr>
            <a:xfrm>
              <a:off x="7080388" y="1756494"/>
              <a:ext cx="4685968" cy="33483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346472" y="1982478"/>
              <a:ext cx="4533739" cy="2862737"/>
              <a:chOff x="2464904" y="1521438"/>
              <a:chExt cx="6087920" cy="3615097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4904" y="1521438"/>
                <a:ext cx="3702326" cy="3615097"/>
                <a:chOff x="2697096" y="1521438"/>
                <a:chExt cx="3227812" cy="3615097"/>
              </a:xfrm>
            </p:grpSpPr>
            <p:sp>
              <p:nvSpPr>
                <p:cNvPr id="14" name="Freeform 25"/>
                <p:cNvSpPr>
                  <a:spLocks/>
                </p:cNvSpPr>
                <p:nvPr/>
              </p:nvSpPr>
              <p:spPr bwMode="auto">
                <a:xfrm>
                  <a:off x="4889341" y="1696013"/>
                  <a:ext cx="700811" cy="1643805"/>
                </a:xfrm>
                <a:custGeom>
                  <a:avLst/>
                  <a:gdLst>
                    <a:gd name="T0" fmla="*/ 1363 w 1451"/>
                    <a:gd name="T1" fmla="*/ 0 h 3340"/>
                    <a:gd name="T2" fmla="*/ 1363 w 1451"/>
                    <a:gd name="T3" fmla="*/ 0 h 3340"/>
                    <a:gd name="T4" fmla="*/ 1336 w 1451"/>
                    <a:gd name="T5" fmla="*/ 925 h 3340"/>
                    <a:gd name="T6" fmla="*/ 5 w 1451"/>
                    <a:gd name="T7" fmla="*/ 3140 h 3340"/>
                    <a:gd name="T8" fmla="*/ 7 w 1451"/>
                    <a:gd name="T9" fmla="*/ 3340 h 3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1" h="3340">
                      <a:moveTo>
                        <a:pt x="1363" y="0"/>
                      </a:moveTo>
                      <a:lnTo>
                        <a:pt x="1363" y="0"/>
                      </a:lnTo>
                      <a:cubicBezTo>
                        <a:pt x="1451" y="303"/>
                        <a:pt x="1441" y="627"/>
                        <a:pt x="1336" y="925"/>
                      </a:cubicBezTo>
                      <a:cubicBezTo>
                        <a:pt x="1043" y="1754"/>
                        <a:pt x="76" y="2243"/>
                        <a:pt x="5" y="3140"/>
                      </a:cubicBezTo>
                      <a:cubicBezTo>
                        <a:pt x="0" y="3206"/>
                        <a:pt x="0" y="3273"/>
                        <a:pt x="7" y="3340"/>
                      </a:cubicBezTo>
                    </a:path>
                  </a:pathLst>
                </a:custGeom>
                <a:ln w="28575">
                  <a:headEnd/>
                  <a:tailE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5" name="Freeform 26"/>
                <p:cNvSpPr>
                  <a:spLocks/>
                </p:cNvSpPr>
                <p:nvPr/>
              </p:nvSpPr>
              <p:spPr bwMode="auto">
                <a:xfrm>
                  <a:off x="4889341" y="3330898"/>
                  <a:ext cx="700811" cy="1643805"/>
                </a:xfrm>
                <a:custGeom>
                  <a:avLst/>
                  <a:gdLst>
                    <a:gd name="T0" fmla="*/ 1363 w 1451"/>
                    <a:gd name="T1" fmla="*/ 3340 h 3340"/>
                    <a:gd name="T2" fmla="*/ 1363 w 1451"/>
                    <a:gd name="T3" fmla="*/ 3340 h 3340"/>
                    <a:gd name="T4" fmla="*/ 1336 w 1451"/>
                    <a:gd name="T5" fmla="*/ 2415 h 3340"/>
                    <a:gd name="T6" fmla="*/ 5 w 1451"/>
                    <a:gd name="T7" fmla="*/ 200 h 3340"/>
                    <a:gd name="T8" fmla="*/ 7 w 1451"/>
                    <a:gd name="T9" fmla="*/ 0 h 3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1" h="3340">
                      <a:moveTo>
                        <a:pt x="1363" y="3340"/>
                      </a:moveTo>
                      <a:lnTo>
                        <a:pt x="1363" y="3340"/>
                      </a:lnTo>
                      <a:cubicBezTo>
                        <a:pt x="1451" y="3037"/>
                        <a:pt x="1441" y="2713"/>
                        <a:pt x="1336" y="2415"/>
                      </a:cubicBezTo>
                      <a:cubicBezTo>
                        <a:pt x="1043" y="1586"/>
                        <a:pt x="76" y="1097"/>
                        <a:pt x="5" y="200"/>
                      </a:cubicBezTo>
                      <a:cubicBezTo>
                        <a:pt x="0" y="134"/>
                        <a:pt x="0" y="67"/>
                        <a:pt x="7" y="0"/>
                      </a:cubicBezTo>
                    </a:path>
                  </a:pathLst>
                </a:custGeom>
                <a:noFill/>
                <a:ln w="285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6" name="Freeform 27"/>
                <p:cNvSpPr>
                  <a:spLocks noEditPoints="1"/>
                </p:cNvSpPr>
                <p:nvPr/>
              </p:nvSpPr>
              <p:spPr bwMode="auto">
                <a:xfrm>
                  <a:off x="2724312" y="1521438"/>
                  <a:ext cx="3200596" cy="170752"/>
                </a:xfrm>
                <a:custGeom>
                  <a:avLst/>
                  <a:gdLst>
                    <a:gd name="T0" fmla="*/ 0 w 6632"/>
                    <a:gd name="T1" fmla="*/ 174 h 347"/>
                    <a:gd name="T2" fmla="*/ 0 w 6632"/>
                    <a:gd name="T3" fmla="*/ 174 h 347"/>
                    <a:gd name="T4" fmla="*/ 0 w 6632"/>
                    <a:gd name="T5" fmla="*/ 174 h 347"/>
                    <a:gd name="T6" fmla="*/ 170 w 6632"/>
                    <a:gd name="T7" fmla="*/ 0 h 347"/>
                    <a:gd name="T8" fmla="*/ 6462 w 6632"/>
                    <a:gd name="T9" fmla="*/ 0 h 347"/>
                    <a:gd name="T10" fmla="*/ 6632 w 6632"/>
                    <a:gd name="T11" fmla="*/ 174 h 347"/>
                    <a:gd name="T12" fmla="*/ 6632 w 6632"/>
                    <a:gd name="T13" fmla="*/ 174 h 347"/>
                    <a:gd name="T14" fmla="*/ 6462 w 6632"/>
                    <a:gd name="T15" fmla="*/ 347 h 347"/>
                    <a:gd name="T16" fmla="*/ 170 w 6632"/>
                    <a:gd name="T17" fmla="*/ 347 h 347"/>
                    <a:gd name="T18" fmla="*/ 0 w 6632"/>
                    <a:gd name="T19" fmla="*/ 174 h 347"/>
                    <a:gd name="T20" fmla="*/ 0 w 6632"/>
                    <a:gd name="T21" fmla="*/ 174 h 347"/>
                    <a:gd name="T22" fmla="*/ 0 w 6632"/>
                    <a:gd name="T23" fmla="*/ 174 h 347"/>
                    <a:gd name="T24" fmla="*/ 0 w 6632"/>
                    <a:gd name="T25" fmla="*/ 174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32" h="347">
                      <a:moveTo>
                        <a:pt x="0" y="174"/>
                      </a:moveTo>
                      <a:lnTo>
                        <a:pt x="0" y="174"/>
                      </a:lnTo>
                      <a:lnTo>
                        <a:pt x="0" y="174"/>
                      </a:lnTo>
                      <a:cubicBezTo>
                        <a:pt x="0" y="80"/>
                        <a:pt x="76" y="0"/>
                        <a:pt x="170" y="0"/>
                      </a:cubicBezTo>
                      <a:lnTo>
                        <a:pt x="6462" y="0"/>
                      </a:lnTo>
                      <a:cubicBezTo>
                        <a:pt x="6556" y="0"/>
                        <a:pt x="6632" y="80"/>
                        <a:pt x="6632" y="174"/>
                      </a:cubicBezTo>
                      <a:lnTo>
                        <a:pt x="6632" y="174"/>
                      </a:lnTo>
                      <a:cubicBezTo>
                        <a:pt x="6632" y="268"/>
                        <a:pt x="6556" y="347"/>
                        <a:pt x="6462" y="347"/>
                      </a:cubicBezTo>
                      <a:lnTo>
                        <a:pt x="170" y="347"/>
                      </a:lnTo>
                      <a:cubicBezTo>
                        <a:pt x="76" y="347"/>
                        <a:pt x="0" y="268"/>
                        <a:pt x="0" y="174"/>
                      </a:cubicBezTo>
                      <a:lnTo>
                        <a:pt x="0" y="174"/>
                      </a:lnTo>
                      <a:close/>
                      <a:moveTo>
                        <a:pt x="0" y="174"/>
                      </a:moveTo>
                      <a:lnTo>
                        <a:pt x="0" y="174"/>
                      </a:lnTo>
                      <a:close/>
                    </a:path>
                  </a:pathLst>
                </a:custGeom>
                <a:noFill/>
                <a:ln w="285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7" name="Freeform 28"/>
                <p:cNvSpPr>
                  <a:spLocks noEditPoints="1"/>
                </p:cNvSpPr>
                <p:nvPr/>
              </p:nvSpPr>
              <p:spPr bwMode="auto">
                <a:xfrm>
                  <a:off x="2697096" y="4972154"/>
                  <a:ext cx="3200596" cy="164381"/>
                </a:xfrm>
                <a:custGeom>
                  <a:avLst/>
                  <a:gdLst>
                    <a:gd name="T0" fmla="*/ 0 w 6632"/>
                    <a:gd name="T1" fmla="*/ 166 h 333"/>
                    <a:gd name="T2" fmla="*/ 0 w 6632"/>
                    <a:gd name="T3" fmla="*/ 166 h 333"/>
                    <a:gd name="T4" fmla="*/ 0 w 6632"/>
                    <a:gd name="T5" fmla="*/ 166 h 333"/>
                    <a:gd name="T6" fmla="*/ 170 w 6632"/>
                    <a:gd name="T7" fmla="*/ 0 h 333"/>
                    <a:gd name="T8" fmla="*/ 6462 w 6632"/>
                    <a:gd name="T9" fmla="*/ 0 h 333"/>
                    <a:gd name="T10" fmla="*/ 6632 w 6632"/>
                    <a:gd name="T11" fmla="*/ 166 h 333"/>
                    <a:gd name="T12" fmla="*/ 6632 w 6632"/>
                    <a:gd name="T13" fmla="*/ 166 h 333"/>
                    <a:gd name="T14" fmla="*/ 6462 w 6632"/>
                    <a:gd name="T15" fmla="*/ 333 h 333"/>
                    <a:gd name="T16" fmla="*/ 170 w 6632"/>
                    <a:gd name="T17" fmla="*/ 333 h 333"/>
                    <a:gd name="T18" fmla="*/ 0 w 6632"/>
                    <a:gd name="T19" fmla="*/ 166 h 333"/>
                    <a:gd name="T20" fmla="*/ 0 w 6632"/>
                    <a:gd name="T21" fmla="*/ 166 h 333"/>
                    <a:gd name="T22" fmla="*/ 0 w 6632"/>
                    <a:gd name="T23" fmla="*/ 166 h 333"/>
                    <a:gd name="T24" fmla="*/ 0 w 6632"/>
                    <a:gd name="T25" fmla="*/ 166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32" h="333">
                      <a:moveTo>
                        <a:pt x="0" y="166"/>
                      </a:moveTo>
                      <a:lnTo>
                        <a:pt x="0" y="166"/>
                      </a:lnTo>
                      <a:lnTo>
                        <a:pt x="0" y="166"/>
                      </a:lnTo>
                      <a:cubicBezTo>
                        <a:pt x="0" y="72"/>
                        <a:pt x="76" y="0"/>
                        <a:pt x="170" y="0"/>
                      </a:cubicBezTo>
                      <a:lnTo>
                        <a:pt x="6462" y="0"/>
                      </a:lnTo>
                      <a:cubicBezTo>
                        <a:pt x="6556" y="0"/>
                        <a:pt x="6632" y="72"/>
                        <a:pt x="6632" y="166"/>
                      </a:cubicBezTo>
                      <a:lnTo>
                        <a:pt x="6632" y="166"/>
                      </a:lnTo>
                      <a:cubicBezTo>
                        <a:pt x="6632" y="260"/>
                        <a:pt x="6556" y="333"/>
                        <a:pt x="6462" y="333"/>
                      </a:cubicBezTo>
                      <a:lnTo>
                        <a:pt x="170" y="333"/>
                      </a:lnTo>
                      <a:cubicBezTo>
                        <a:pt x="76" y="333"/>
                        <a:pt x="0" y="260"/>
                        <a:pt x="0" y="166"/>
                      </a:cubicBezTo>
                      <a:lnTo>
                        <a:pt x="0" y="166"/>
                      </a:lnTo>
                      <a:close/>
                      <a:moveTo>
                        <a:pt x="0" y="166"/>
                      </a:moveTo>
                      <a:lnTo>
                        <a:pt x="0" y="166"/>
                      </a:lnTo>
                      <a:close/>
                    </a:path>
                  </a:pathLst>
                </a:custGeom>
                <a:noFill/>
                <a:ln w="285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" name="Freeform 29"/>
                <p:cNvSpPr>
                  <a:spLocks/>
                </p:cNvSpPr>
                <p:nvPr/>
              </p:nvSpPr>
              <p:spPr bwMode="auto">
                <a:xfrm>
                  <a:off x="3697282" y="3009782"/>
                  <a:ext cx="1247851" cy="0"/>
                </a:xfrm>
                <a:custGeom>
                  <a:avLst/>
                  <a:gdLst>
                    <a:gd name="T0" fmla="*/ 0 w 2586"/>
                    <a:gd name="T1" fmla="*/ 0 w 2586"/>
                    <a:gd name="T2" fmla="*/ 2586 w 258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58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586" y="0"/>
                      </a:lnTo>
                    </a:path>
                  </a:pathLst>
                </a:custGeom>
                <a:noFill/>
                <a:ln w="285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" name="Freeform 45"/>
                <p:cNvSpPr>
                  <a:spLocks/>
                </p:cNvSpPr>
                <p:nvPr/>
              </p:nvSpPr>
              <p:spPr bwMode="auto">
                <a:xfrm>
                  <a:off x="3045460" y="1694738"/>
                  <a:ext cx="702172" cy="1645079"/>
                </a:xfrm>
                <a:custGeom>
                  <a:avLst/>
                  <a:gdLst>
                    <a:gd name="T0" fmla="*/ 88 w 1452"/>
                    <a:gd name="T1" fmla="*/ 0 h 3343"/>
                    <a:gd name="T2" fmla="*/ 88 w 1452"/>
                    <a:gd name="T3" fmla="*/ 0 h 3343"/>
                    <a:gd name="T4" fmla="*/ 115 w 1452"/>
                    <a:gd name="T5" fmla="*/ 926 h 3343"/>
                    <a:gd name="T6" fmla="*/ 1447 w 1452"/>
                    <a:gd name="T7" fmla="*/ 3142 h 3343"/>
                    <a:gd name="T8" fmla="*/ 1445 w 1452"/>
                    <a:gd name="T9" fmla="*/ 3343 h 3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2" h="3343">
                      <a:moveTo>
                        <a:pt x="88" y="0"/>
                      </a:moveTo>
                      <a:lnTo>
                        <a:pt x="88" y="0"/>
                      </a:lnTo>
                      <a:cubicBezTo>
                        <a:pt x="0" y="304"/>
                        <a:pt x="10" y="628"/>
                        <a:pt x="115" y="926"/>
                      </a:cubicBezTo>
                      <a:cubicBezTo>
                        <a:pt x="408" y="1755"/>
                        <a:pt x="1376" y="2245"/>
                        <a:pt x="1447" y="3142"/>
                      </a:cubicBezTo>
                      <a:cubicBezTo>
                        <a:pt x="1452" y="3209"/>
                        <a:pt x="1452" y="3276"/>
                        <a:pt x="1445" y="3343"/>
                      </a:cubicBezTo>
                    </a:path>
                  </a:pathLst>
                </a:custGeom>
                <a:noFill/>
                <a:ln w="285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0" name="Freeform 46"/>
                <p:cNvSpPr>
                  <a:spLocks/>
                </p:cNvSpPr>
                <p:nvPr/>
              </p:nvSpPr>
              <p:spPr bwMode="auto">
                <a:xfrm>
                  <a:off x="3045460" y="3330898"/>
                  <a:ext cx="702172" cy="1645079"/>
                </a:xfrm>
                <a:custGeom>
                  <a:avLst/>
                  <a:gdLst>
                    <a:gd name="T0" fmla="*/ 88 w 1452"/>
                    <a:gd name="T1" fmla="*/ 3343 h 3343"/>
                    <a:gd name="T2" fmla="*/ 88 w 1452"/>
                    <a:gd name="T3" fmla="*/ 3343 h 3343"/>
                    <a:gd name="T4" fmla="*/ 115 w 1452"/>
                    <a:gd name="T5" fmla="*/ 2417 h 3343"/>
                    <a:gd name="T6" fmla="*/ 1447 w 1452"/>
                    <a:gd name="T7" fmla="*/ 201 h 3343"/>
                    <a:gd name="T8" fmla="*/ 1445 w 1452"/>
                    <a:gd name="T9" fmla="*/ 0 h 3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2" h="3343">
                      <a:moveTo>
                        <a:pt x="88" y="3343"/>
                      </a:moveTo>
                      <a:lnTo>
                        <a:pt x="88" y="3343"/>
                      </a:lnTo>
                      <a:cubicBezTo>
                        <a:pt x="0" y="3039"/>
                        <a:pt x="10" y="2715"/>
                        <a:pt x="115" y="2417"/>
                      </a:cubicBezTo>
                      <a:cubicBezTo>
                        <a:pt x="408" y="1588"/>
                        <a:pt x="1376" y="1098"/>
                        <a:pt x="1447" y="201"/>
                      </a:cubicBezTo>
                      <a:cubicBezTo>
                        <a:pt x="1452" y="134"/>
                        <a:pt x="1452" y="67"/>
                        <a:pt x="1445" y="0"/>
                      </a:cubicBezTo>
                    </a:path>
                  </a:pathLst>
                </a:custGeom>
                <a:noFill/>
                <a:ln w="285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1" name="Freeform 88"/>
                <p:cNvSpPr>
                  <a:spLocks/>
                </p:cNvSpPr>
                <p:nvPr/>
              </p:nvSpPr>
              <p:spPr bwMode="auto">
                <a:xfrm>
                  <a:off x="3233250" y="4289147"/>
                  <a:ext cx="2169111" cy="0"/>
                </a:xfrm>
                <a:custGeom>
                  <a:avLst/>
                  <a:gdLst>
                    <a:gd name="T0" fmla="*/ 0 w 4493"/>
                    <a:gd name="T1" fmla="*/ 0 w 4493"/>
                    <a:gd name="T2" fmla="*/ 4493 w 449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449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493" y="0"/>
                      </a:lnTo>
                    </a:path>
                  </a:pathLst>
                </a:custGeom>
                <a:noFill/>
                <a:ln w="285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2" name="Freeform 130"/>
                <p:cNvSpPr>
                  <a:spLocks/>
                </p:cNvSpPr>
                <p:nvPr/>
              </p:nvSpPr>
              <p:spPr bwMode="auto">
                <a:xfrm>
                  <a:off x="3188344" y="2328049"/>
                  <a:ext cx="2258924" cy="0"/>
                </a:xfrm>
                <a:custGeom>
                  <a:avLst/>
                  <a:gdLst>
                    <a:gd name="T0" fmla="*/ 0 w 4680"/>
                    <a:gd name="T1" fmla="*/ 0 w 4680"/>
                    <a:gd name="T2" fmla="*/ 4680 w 46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468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680" y="0"/>
                      </a:lnTo>
                    </a:path>
                  </a:pathLst>
                </a:custGeom>
                <a:noFill/>
                <a:ln w="285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3" name="Freeform 168"/>
                <p:cNvSpPr>
                  <a:spLocks/>
                </p:cNvSpPr>
                <p:nvPr/>
              </p:nvSpPr>
              <p:spPr bwMode="auto">
                <a:xfrm>
                  <a:off x="3697282" y="3634174"/>
                  <a:ext cx="1247851" cy="0"/>
                </a:xfrm>
                <a:custGeom>
                  <a:avLst/>
                  <a:gdLst>
                    <a:gd name="T0" fmla="*/ 0 w 2586"/>
                    <a:gd name="T1" fmla="*/ 0 w 2586"/>
                    <a:gd name="T2" fmla="*/ 2586 w 258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58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586" y="0"/>
                      </a:lnTo>
                    </a:path>
                  </a:pathLst>
                </a:custGeom>
                <a:noFill/>
                <a:ln w="285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259615" y="2367003"/>
                  <a:ext cx="2128848" cy="5012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File System, Stream,</a:t>
                  </a:r>
                </a:p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SQL, Key-value,…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942743" y="1734703"/>
                  <a:ext cx="2762598" cy="5012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Home Control, Smart Office</a:t>
                  </a:r>
                </a:p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Industrial Internet, …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636684" y="3006580"/>
                  <a:ext cx="1374712" cy="556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Global</a:t>
                  </a:r>
                  <a:br>
                    <a:rPr lang="en-US" sz="12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12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Plane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352746" y="3699520"/>
                  <a:ext cx="1942587" cy="5012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TCP/IP, UDP/IP, </a:t>
                  </a:r>
                  <a:b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Others (non-IP), …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948423" y="4337563"/>
                  <a:ext cx="2751239" cy="5012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Ethernet, WI-FI,</a:t>
                  </a:r>
                </a:p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Bluetooth, 802.15.4, AVB,…</a:t>
                  </a: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895139" y="1821027"/>
                <a:ext cx="2205930" cy="51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Application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36382" y="2220618"/>
                <a:ext cx="3116442" cy="889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Common Access</a:t>
                </a: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APIs (CAAPI)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155870" y="3749028"/>
                <a:ext cx="1684461" cy="51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Network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36860" y="4397751"/>
                <a:ext cx="1722483" cy="51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Physical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550340" y="2911494"/>
                <a:ext cx="2901225" cy="889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DataCapsules</a:t>
                </a:r>
                <a:r>
                  <a:rPr lang="en-US" sz="1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/ </a:t>
                </a:r>
              </a:p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Secure Routing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0310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 rot="603702">
            <a:off x="2550501" y="1216558"/>
            <a:ext cx="1842497" cy="1455506"/>
          </a:xfrm>
          <a:prstGeom prst="clou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20" y="92900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Global Data Plane (GDP) and the </a:t>
            </a:r>
            <a:br>
              <a:rPr lang="en-US" sz="2800" dirty="0" smtClean="0"/>
            </a:br>
            <a:r>
              <a:rPr lang="en-US" sz="2800" dirty="0" smtClean="0"/>
              <a:t>Secure Datagram Routing Protocol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66" y="3312795"/>
            <a:ext cx="4569256" cy="326080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Flat Address Space Routing</a:t>
            </a:r>
          </a:p>
          <a:p>
            <a:pPr lvl="1"/>
            <a:r>
              <a:rPr lang="en-US" sz="1600" dirty="0" smtClean="0"/>
              <a:t>Route queries to DCs by names, independent of location (e.g. no IP)</a:t>
            </a:r>
          </a:p>
          <a:p>
            <a:pPr lvl="1"/>
            <a:r>
              <a:rPr lang="en-US" sz="1600" dirty="0" smtClean="0"/>
              <a:t>DCs move, network deals with it</a:t>
            </a:r>
          </a:p>
          <a:p>
            <a:pPr lvl="1"/>
            <a:r>
              <a:rPr lang="en-US" sz="1600" dirty="0" smtClean="0"/>
              <a:t>Short-term Channels (“</a:t>
            </a:r>
            <a:r>
              <a:rPr lang="en-US" sz="1600" dirty="0" smtClean="0">
                <a:sym typeface="Symbol" panose="05050102010706020507" pitchFamily="18" charset="2"/>
              </a:rPr>
              <a:t>-SSL channels”)</a:t>
            </a:r>
            <a:endParaRPr lang="en-US" sz="1600" dirty="0" smtClean="0"/>
          </a:p>
          <a:p>
            <a:r>
              <a:rPr lang="en-US" sz="1800" dirty="0" smtClean="0"/>
              <a:t>Black Hole Elimination</a:t>
            </a:r>
          </a:p>
          <a:p>
            <a:pPr lvl="1"/>
            <a:r>
              <a:rPr lang="en-US" sz="1600" dirty="0" smtClean="0"/>
              <a:t>Only servers authorized by owner of DC may advertise DC service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Routing only through domains you trust!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Secure Delegated Flat Address Routing</a:t>
            </a:r>
          </a:p>
          <a:p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5189" y="3280301"/>
            <a:ext cx="4846766" cy="3370345"/>
          </a:xfrm>
        </p:spPr>
        <p:txBody>
          <a:bodyPr>
            <a:noAutofit/>
          </a:bodyPr>
          <a:lstStyle/>
          <a:p>
            <a:r>
              <a:rPr lang="en-US" sz="1800" dirty="0" smtClean="0"/>
              <a:t>Secure Multicast Protocol</a:t>
            </a:r>
          </a:p>
          <a:p>
            <a:pPr lvl="1"/>
            <a:r>
              <a:rPr lang="en-US" sz="1600" dirty="0" smtClean="0"/>
              <a:t>Only clients/DC storage servers with</a:t>
            </a:r>
            <a:br>
              <a:rPr lang="en-US" sz="1600" dirty="0" smtClean="0"/>
            </a:br>
            <a:r>
              <a:rPr lang="en-US" sz="1600" dirty="0" smtClean="0"/>
              <a:t>proper (delegation) certificates may join</a:t>
            </a:r>
          </a:p>
          <a:p>
            <a:r>
              <a:rPr lang="en-US" sz="1800" dirty="0" smtClean="0"/>
              <a:t>Queries (messages) are Fibers</a:t>
            </a:r>
          </a:p>
          <a:p>
            <a:pPr lvl="1"/>
            <a:r>
              <a:rPr lang="en-US" sz="1600" dirty="0" smtClean="0"/>
              <a:t>Self-verifying chunks of </a:t>
            </a:r>
            <a:r>
              <a:rPr lang="en-US" sz="1600" dirty="0" err="1" smtClean="0"/>
              <a:t>DataCapsules</a:t>
            </a:r>
            <a:endParaRPr lang="en-US" sz="1600" dirty="0" smtClean="0"/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Writes include appropriate credentials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Reads include proofs of membership</a:t>
            </a:r>
          </a:p>
          <a:p>
            <a:r>
              <a:rPr lang="en-US" sz="1800" dirty="0" smtClean="0"/>
              <a:t>Incremental deployment as an overlay</a:t>
            </a:r>
          </a:p>
          <a:p>
            <a:pPr lvl="1"/>
            <a:r>
              <a:rPr lang="en-US" sz="1600" dirty="0" smtClean="0"/>
              <a:t>Prototype tunneling protocol  (“</a:t>
            </a:r>
            <a:r>
              <a:rPr lang="en-US" sz="1600" dirty="0" err="1" smtClean="0"/>
              <a:t>GDPinUDP</a:t>
            </a:r>
            <a:r>
              <a:rPr lang="en-US" sz="1600" dirty="0" smtClean="0"/>
              <a:t>”)</a:t>
            </a:r>
          </a:p>
          <a:p>
            <a:pPr lvl="1"/>
            <a:r>
              <a:rPr lang="en-US" sz="1600" dirty="0" smtClean="0"/>
              <a:t>Federated infrastructure w/routing certificates</a:t>
            </a:r>
          </a:p>
          <a:p>
            <a:endParaRPr lang="en-US" sz="1800" dirty="0"/>
          </a:p>
        </p:txBody>
      </p:sp>
      <p:sp>
        <p:nvSpPr>
          <p:cNvPr id="5" name="Cloud 4"/>
          <p:cNvSpPr/>
          <p:nvPr/>
        </p:nvSpPr>
        <p:spPr>
          <a:xfrm>
            <a:off x="53066" y="1148043"/>
            <a:ext cx="2447230" cy="1764527"/>
          </a:xfrm>
          <a:prstGeom prst="clou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526089" y="1151804"/>
            <a:ext cx="4190576" cy="1865779"/>
          </a:xfrm>
          <a:prstGeom prst="clou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611" y="1418324"/>
            <a:ext cx="514350" cy="5143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12" name="Freeform 11"/>
          <p:cNvSpPr/>
          <p:nvPr/>
        </p:nvSpPr>
        <p:spPr>
          <a:xfrm>
            <a:off x="811410" y="1384125"/>
            <a:ext cx="849076" cy="271754"/>
          </a:xfrm>
          <a:custGeom>
            <a:avLst/>
            <a:gdLst>
              <a:gd name="connsiteX0" fmla="*/ 0 w 2286000"/>
              <a:gd name="connsiteY0" fmla="*/ 338205 h 726132"/>
              <a:gd name="connsiteX1" fmla="*/ 997528 w 2286000"/>
              <a:gd name="connsiteY1" fmla="*/ 12623 h 726132"/>
              <a:gd name="connsiteX2" fmla="*/ 2286000 w 2286000"/>
              <a:gd name="connsiteY2" fmla="*/ 726132 h 72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726132">
                <a:moveTo>
                  <a:pt x="0" y="338205"/>
                </a:moveTo>
                <a:cubicBezTo>
                  <a:pt x="308264" y="143086"/>
                  <a:pt x="616528" y="-52032"/>
                  <a:pt x="997528" y="12623"/>
                </a:cubicBezTo>
                <a:cubicBezTo>
                  <a:pt x="1378528" y="77277"/>
                  <a:pt x="1832264" y="401704"/>
                  <a:pt x="2286000" y="72613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1170186">
            <a:off x="794357" y="1746311"/>
            <a:ext cx="862532" cy="113398"/>
          </a:xfrm>
          <a:custGeom>
            <a:avLst/>
            <a:gdLst>
              <a:gd name="connsiteX0" fmla="*/ 0 w 2286000"/>
              <a:gd name="connsiteY0" fmla="*/ 338205 h 726132"/>
              <a:gd name="connsiteX1" fmla="*/ 997528 w 2286000"/>
              <a:gd name="connsiteY1" fmla="*/ 12623 h 726132"/>
              <a:gd name="connsiteX2" fmla="*/ 2286000 w 2286000"/>
              <a:gd name="connsiteY2" fmla="*/ 726132 h 72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726132">
                <a:moveTo>
                  <a:pt x="0" y="338205"/>
                </a:moveTo>
                <a:cubicBezTo>
                  <a:pt x="308264" y="143086"/>
                  <a:pt x="616528" y="-52032"/>
                  <a:pt x="997528" y="12623"/>
                </a:cubicBezTo>
                <a:cubicBezTo>
                  <a:pt x="1378528" y="77277"/>
                  <a:pt x="1832264" y="401704"/>
                  <a:pt x="2286000" y="72613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9872437">
            <a:off x="755409" y="2028160"/>
            <a:ext cx="902288" cy="124229"/>
          </a:xfrm>
          <a:custGeom>
            <a:avLst/>
            <a:gdLst>
              <a:gd name="connsiteX0" fmla="*/ 0 w 2286000"/>
              <a:gd name="connsiteY0" fmla="*/ 338205 h 726132"/>
              <a:gd name="connsiteX1" fmla="*/ 997528 w 2286000"/>
              <a:gd name="connsiteY1" fmla="*/ 12623 h 726132"/>
              <a:gd name="connsiteX2" fmla="*/ 2286000 w 2286000"/>
              <a:gd name="connsiteY2" fmla="*/ 726132 h 72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726132">
                <a:moveTo>
                  <a:pt x="0" y="338205"/>
                </a:moveTo>
                <a:cubicBezTo>
                  <a:pt x="308264" y="143086"/>
                  <a:pt x="616528" y="-52032"/>
                  <a:pt x="997528" y="12623"/>
                </a:cubicBezTo>
                <a:cubicBezTo>
                  <a:pt x="1378528" y="77277"/>
                  <a:pt x="1832264" y="401704"/>
                  <a:pt x="2286000" y="72613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8879925">
            <a:off x="860335" y="2173950"/>
            <a:ext cx="902288" cy="124229"/>
          </a:xfrm>
          <a:custGeom>
            <a:avLst/>
            <a:gdLst>
              <a:gd name="connsiteX0" fmla="*/ 0 w 2286000"/>
              <a:gd name="connsiteY0" fmla="*/ 338205 h 726132"/>
              <a:gd name="connsiteX1" fmla="*/ 997528 w 2286000"/>
              <a:gd name="connsiteY1" fmla="*/ 12623 h 726132"/>
              <a:gd name="connsiteX2" fmla="*/ 2286000 w 2286000"/>
              <a:gd name="connsiteY2" fmla="*/ 726132 h 72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726132">
                <a:moveTo>
                  <a:pt x="0" y="338205"/>
                </a:moveTo>
                <a:cubicBezTo>
                  <a:pt x="308264" y="143086"/>
                  <a:pt x="616528" y="-52032"/>
                  <a:pt x="997528" y="12623"/>
                </a:cubicBezTo>
                <a:cubicBezTo>
                  <a:pt x="1378528" y="77277"/>
                  <a:pt x="1832264" y="401704"/>
                  <a:pt x="2286000" y="72613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12681469" flipH="1">
            <a:off x="7374812" y="1786153"/>
            <a:ext cx="530118" cy="76956"/>
          </a:xfrm>
          <a:custGeom>
            <a:avLst/>
            <a:gdLst>
              <a:gd name="connsiteX0" fmla="*/ 0 w 2286000"/>
              <a:gd name="connsiteY0" fmla="*/ 338205 h 726132"/>
              <a:gd name="connsiteX1" fmla="*/ 997528 w 2286000"/>
              <a:gd name="connsiteY1" fmla="*/ 12623 h 726132"/>
              <a:gd name="connsiteX2" fmla="*/ 2286000 w 2286000"/>
              <a:gd name="connsiteY2" fmla="*/ 726132 h 72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726132">
                <a:moveTo>
                  <a:pt x="0" y="338205"/>
                </a:moveTo>
                <a:cubicBezTo>
                  <a:pt x="308264" y="143086"/>
                  <a:pt x="616528" y="-52032"/>
                  <a:pt x="997528" y="12623"/>
                </a:cubicBezTo>
                <a:cubicBezTo>
                  <a:pt x="1378528" y="77277"/>
                  <a:pt x="1832264" y="401704"/>
                  <a:pt x="2286000" y="72613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106323" y="1708916"/>
            <a:ext cx="534077" cy="477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51483" y="1653537"/>
            <a:ext cx="497695" cy="341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 rot="409572" flipH="1" flipV="1">
            <a:off x="2134175" y="1961187"/>
            <a:ext cx="2424262" cy="321939"/>
          </a:xfrm>
          <a:custGeom>
            <a:avLst/>
            <a:gdLst>
              <a:gd name="connsiteX0" fmla="*/ 0 w 2286000"/>
              <a:gd name="connsiteY0" fmla="*/ 338205 h 726132"/>
              <a:gd name="connsiteX1" fmla="*/ 997528 w 2286000"/>
              <a:gd name="connsiteY1" fmla="*/ 12623 h 726132"/>
              <a:gd name="connsiteX2" fmla="*/ 2286000 w 2286000"/>
              <a:gd name="connsiteY2" fmla="*/ 726132 h 72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726132">
                <a:moveTo>
                  <a:pt x="0" y="338205"/>
                </a:moveTo>
                <a:cubicBezTo>
                  <a:pt x="308264" y="143086"/>
                  <a:pt x="616528" y="-52032"/>
                  <a:pt x="997528" y="12623"/>
                </a:cubicBezTo>
                <a:cubicBezTo>
                  <a:pt x="1378528" y="77277"/>
                  <a:pt x="1832264" y="401704"/>
                  <a:pt x="2286000" y="72613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157537" flipV="1">
            <a:off x="1957388" y="1938950"/>
            <a:ext cx="2589773" cy="503719"/>
          </a:xfrm>
          <a:custGeom>
            <a:avLst/>
            <a:gdLst>
              <a:gd name="connsiteX0" fmla="*/ 0 w 1336964"/>
              <a:gd name="connsiteY0" fmla="*/ 645134 h 645134"/>
              <a:gd name="connsiteX1" fmla="*/ 852055 w 1336964"/>
              <a:gd name="connsiteY1" fmla="*/ 897 h 645134"/>
              <a:gd name="connsiteX2" fmla="*/ 1246909 w 1336964"/>
              <a:gd name="connsiteY2" fmla="*/ 506588 h 645134"/>
              <a:gd name="connsiteX3" fmla="*/ 1336964 w 1336964"/>
              <a:gd name="connsiteY3" fmla="*/ 596643 h 645134"/>
              <a:gd name="connsiteX0" fmla="*/ 0 w 1397252"/>
              <a:gd name="connsiteY0" fmla="*/ 645134 h 2916715"/>
              <a:gd name="connsiteX1" fmla="*/ 852055 w 1397252"/>
              <a:gd name="connsiteY1" fmla="*/ 897 h 2916715"/>
              <a:gd name="connsiteX2" fmla="*/ 1246909 w 1397252"/>
              <a:gd name="connsiteY2" fmla="*/ 506588 h 2916715"/>
              <a:gd name="connsiteX3" fmla="*/ 1397252 w 1397252"/>
              <a:gd name="connsiteY3" fmla="*/ 2916708 h 2916715"/>
              <a:gd name="connsiteX0" fmla="*/ 0 w 1397252"/>
              <a:gd name="connsiteY0" fmla="*/ 648231 h 2919812"/>
              <a:gd name="connsiteX1" fmla="*/ 852055 w 1397252"/>
              <a:gd name="connsiteY1" fmla="*/ 3994 h 2919812"/>
              <a:gd name="connsiteX2" fmla="*/ 1153736 w 1397252"/>
              <a:gd name="connsiteY2" fmla="*/ 931515 h 2919812"/>
              <a:gd name="connsiteX3" fmla="*/ 1397252 w 1397252"/>
              <a:gd name="connsiteY3" fmla="*/ 2919805 h 2919812"/>
              <a:gd name="connsiteX0" fmla="*/ 0 w 1397252"/>
              <a:gd name="connsiteY0" fmla="*/ 648231 h 2919812"/>
              <a:gd name="connsiteX1" fmla="*/ 852055 w 1397252"/>
              <a:gd name="connsiteY1" fmla="*/ 3994 h 2919812"/>
              <a:gd name="connsiteX2" fmla="*/ 1153736 w 1397252"/>
              <a:gd name="connsiteY2" fmla="*/ 931518 h 2919812"/>
              <a:gd name="connsiteX3" fmla="*/ 1397252 w 1397252"/>
              <a:gd name="connsiteY3" fmla="*/ 2919805 h 2919812"/>
              <a:gd name="connsiteX0" fmla="*/ 0 w 1397252"/>
              <a:gd name="connsiteY0" fmla="*/ 752435 h 3024009"/>
              <a:gd name="connsiteX1" fmla="*/ 852055 w 1397252"/>
              <a:gd name="connsiteY1" fmla="*/ 108198 h 3024009"/>
              <a:gd name="connsiteX2" fmla="*/ 1397252 w 1397252"/>
              <a:gd name="connsiteY2" fmla="*/ 3024009 h 3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252" h="3024009">
                <a:moveTo>
                  <a:pt x="0" y="752435"/>
                </a:moveTo>
                <a:cubicBezTo>
                  <a:pt x="322118" y="441862"/>
                  <a:pt x="619180" y="-270398"/>
                  <a:pt x="852055" y="108198"/>
                </a:cubicBezTo>
                <a:cubicBezTo>
                  <a:pt x="1084930" y="486794"/>
                  <a:pt x="1283669" y="2416549"/>
                  <a:pt x="1397252" y="302400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0586" y="2086089"/>
            <a:ext cx="514350" cy="4721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-19665" y="838200"/>
            <a:ext cx="337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 Domain #</a:t>
            </a:r>
            <a:r>
              <a:rPr lang="en-US" dirty="0" smtClean="0"/>
              <a:t>1 (EDGE</a:t>
            </a:r>
            <a:r>
              <a:rPr lang="en-US" dirty="0"/>
              <a:t>)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C230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86552" y="2235018"/>
            <a:ext cx="654340" cy="67755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C230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54273" y="1275730"/>
            <a:ext cx="654340" cy="67755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C230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08370" y="1538490"/>
            <a:ext cx="654340" cy="677552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6578216" y="2120308"/>
            <a:ext cx="514350" cy="5143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5</a:t>
            </a:r>
            <a:endParaRPr lang="en-US" sz="1200" dirty="0"/>
          </a:p>
        </p:txBody>
      </p:sp>
      <p:sp>
        <p:nvSpPr>
          <p:cNvPr id="41" name="Oval 40"/>
          <p:cNvSpPr/>
          <p:nvPr/>
        </p:nvSpPr>
        <p:spPr>
          <a:xfrm>
            <a:off x="5081419" y="2221201"/>
            <a:ext cx="514350" cy="5143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6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5749982" y="1358645"/>
            <a:ext cx="514350" cy="5143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sp>
        <p:nvSpPr>
          <p:cNvPr id="47" name="Freeform 46"/>
          <p:cNvSpPr/>
          <p:nvPr/>
        </p:nvSpPr>
        <p:spPr>
          <a:xfrm rot="282877" flipH="1" flipV="1">
            <a:off x="4187134" y="1901528"/>
            <a:ext cx="2266793" cy="34289"/>
          </a:xfrm>
          <a:custGeom>
            <a:avLst/>
            <a:gdLst>
              <a:gd name="connsiteX0" fmla="*/ 0 w 2286000"/>
              <a:gd name="connsiteY0" fmla="*/ 338205 h 726132"/>
              <a:gd name="connsiteX1" fmla="*/ 997528 w 2286000"/>
              <a:gd name="connsiteY1" fmla="*/ 12623 h 726132"/>
              <a:gd name="connsiteX2" fmla="*/ 2286000 w 2286000"/>
              <a:gd name="connsiteY2" fmla="*/ 726132 h 72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726132">
                <a:moveTo>
                  <a:pt x="0" y="338205"/>
                </a:moveTo>
                <a:cubicBezTo>
                  <a:pt x="308264" y="143086"/>
                  <a:pt x="616528" y="-52032"/>
                  <a:pt x="997528" y="12623"/>
                </a:cubicBezTo>
                <a:cubicBezTo>
                  <a:pt x="1378528" y="77277"/>
                  <a:pt x="1832264" y="401704"/>
                  <a:pt x="2286000" y="72613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305545" y="2018480"/>
            <a:ext cx="135347" cy="300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486057" y="1974663"/>
            <a:ext cx="385739" cy="317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557658" y="2020001"/>
            <a:ext cx="514350" cy="5143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4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410201" y="838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 Domain #</a:t>
            </a:r>
            <a:r>
              <a:rPr lang="en-US" dirty="0" smtClean="0"/>
              <a:t>2 (EDGE</a:t>
            </a:r>
            <a:r>
              <a:rPr lang="en-US" dirty="0"/>
              <a:t>)</a:t>
            </a:r>
          </a:p>
        </p:txBody>
      </p:sp>
      <p:sp>
        <p:nvSpPr>
          <p:cNvPr id="58" name="Freeform 57"/>
          <p:cNvSpPr/>
          <p:nvPr/>
        </p:nvSpPr>
        <p:spPr>
          <a:xfrm rot="1917616" flipH="1">
            <a:off x="7531367" y="1678257"/>
            <a:ext cx="530118" cy="76956"/>
          </a:xfrm>
          <a:custGeom>
            <a:avLst/>
            <a:gdLst>
              <a:gd name="connsiteX0" fmla="*/ 0 w 2286000"/>
              <a:gd name="connsiteY0" fmla="*/ 338205 h 726132"/>
              <a:gd name="connsiteX1" fmla="*/ 997528 w 2286000"/>
              <a:gd name="connsiteY1" fmla="*/ 12623 h 726132"/>
              <a:gd name="connsiteX2" fmla="*/ 2286000 w 2286000"/>
              <a:gd name="connsiteY2" fmla="*/ 726132 h 72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726132">
                <a:moveTo>
                  <a:pt x="0" y="338205"/>
                </a:moveTo>
                <a:cubicBezTo>
                  <a:pt x="308264" y="143086"/>
                  <a:pt x="616528" y="-52032"/>
                  <a:pt x="997528" y="12623"/>
                </a:cubicBezTo>
                <a:cubicBezTo>
                  <a:pt x="1378528" y="77277"/>
                  <a:pt x="1832264" y="401704"/>
                  <a:pt x="2286000" y="72613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860369" y="1765222"/>
            <a:ext cx="514350" cy="5143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7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569838" y="2641573"/>
            <a:ext cx="178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Provider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95560" y="1451670"/>
            <a:ext cx="654340" cy="6775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74496" y="1426446"/>
            <a:ext cx="654340" cy="677552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endCxn id="66" idx="3"/>
          </p:cNvCxnSpPr>
          <p:nvPr/>
        </p:nvCxnSpPr>
        <p:spPr>
          <a:xfrm>
            <a:off x="2228138" y="1680436"/>
            <a:ext cx="646358" cy="84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26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(1/2)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15400" cy="609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Distributed File System: </a:t>
            </a:r>
          </a:p>
          <a:p>
            <a:pPr lvl="1">
              <a:defRPr/>
            </a:pPr>
            <a:r>
              <a:rPr lang="en-US" altLang="ko-KR" dirty="0"/>
              <a:t>Transparent access to files stored on a remote disk</a:t>
            </a:r>
          </a:p>
          <a:p>
            <a:pPr lvl="1">
              <a:defRPr/>
            </a:pPr>
            <a:r>
              <a:rPr lang="en-US" altLang="ko-KR" dirty="0"/>
              <a:t>Caching for performance</a:t>
            </a: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VFS: </a:t>
            </a:r>
            <a:r>
              <a:rPr lang="en-US" altLang="ko-KR" dirty="0"/>
              <a:t>Virtual File System layer</a:t>
            </a:r>
          </a:p>
          <a:p>
            <a:pPr lvl="1">
              <a:defRPr/>
            </a:pPr>
            <a:r>
              <a:rPr lang="en-US" altLang="ko-KR" dirty="0"/>
              <a:t>Provides mechanism which gives same system call interface for different types of file systems</a:t>
            </a:r>
          </a:p>
          <a:p>
            <a:pPr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Cache </a:t>
            </a:r>
            <a:r>
              <a:rPr lang="en-US" altLang="ko-KR" dirty="0">
                <a:solidFill>
                  <a:srgbClr val="FF0000"/>
                </a:solidFill>
              </a:rPr>
              <a:t>Consistency: </a:t>
            </a:r>
            <a:r>
              <a:rPr lang="en-US" altLang="ko-KR" dirty="0"/>
              <a:t>Keeping client caches consistent with one another</a:t>
            </a:r>
          </a:p>
          <a:p>
            <a:pPr lvl="1">
              <a:defRPr/>
            </a:pPr>
            <a:r>
              <a:rPr lang="en-US" altLang="ko-KR" dirty="0"/>
              <a:t>If multiple clients, some reading and some writing, how do stale cached copies get updated?</a:t>
            </a:r>
          </a:p>
          <a:p>
            <a:pPr lvl="1">
              <a:defRPr/>
            </a:pPr>
            <a:r>
              <a:rPr lang="en-US" altLang="ko-KR" dirty="0"/>
              <a:t>NFS: check periodically for changes</a:t>
            </a:r>
          </a:p>
          <a:p>
            <a:pPr lvl="1">
              <a:defRPr/>
            </a:pPr>
            <a:r>
              <a:rPr lang="en-US" altLang="ko-KR" dirty="0"/>
              <a:t>AFS: clients register callbacks to be notified by server of changes</a:t>
            </a:r>
          </a:p>
          <a:p>
            <a:pPr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1542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Summary (2/2)</a:t>
            </a:r>
            <a:endParaRPr lang="en-US" altLang="ko-KR" dirty="0" smtClean="0"/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715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Key-Value Store:</a:t>
            </a:r>
          </a:p>
          <a:p>
            <a:pPr lvl="1"/>
            <a:r>
              <a:rPr lang="en-US" dirty="0" smtClean="0"/>
              <a:t>Two operations</a:t>
            </a:r>
          </a:p>
          <a:p>
            <a:pPr lvl="2"/>
            <a:r>
              <a:rPr lang="en-US" dirty="0" smtClean="0"/>
              <a:t>put(key, value)</a:t>
            </a:r>
          </a:p>
          <a:p>
            <a:pPr lvl="2"/>
            <a:r>
              <a:rPr lang="en-US" dirty="0" smtClean="0"/>
              <a:t>value = get(key)</a:t>
            </a:r>
          </a:p>
          <a:p>
            <a:pPr lvl="1"/>
            <a:r>
              <a:rPr lang="en-US" dirty="0" smtClean="0"/>
              <a:t>Challenges</a:t>
            </a:r>
          </a:p>
          <a:p>
            <a:pPr lvl="2"/>
            <a:r>
              <a:rPr lang="en-US" dirty="0" smtClean="0"/>
              <a:t>Fault Tolerance </a:t>
            </a:r>
            <a:r>
              <a:rPr lang="en-US" dirty="0" smtClean="0">
                <a:sym typeface="Wingdings"/>
              </a:rPr>
              <a:t> replication</a:t>
            </a:r>
            <a:endParaRPr lang="en-US" dirty="0" smtClean="0"/>
          </a:p>
          <a:p>
            <a:pPr lvl="2"/>
            <a:r>
              <a:rPr lang="en-US" dirty="0" smtClean="0"/>
              <a:t>Scalability </a:t>
            </a:r>
            <a:r>
              <a:rPr lang="en-US" dirty="0" smtClean="0">
                <a:sym typeface="Wingdings"/>
              </a:rPr>
              <a:t> serve get()’s in parallel; replicate/cache hot tuples</a:t>
            </a:r>
            <a:endParaRPr lang="en-US" dirty="0" smtClean="0"/>
          </a:p>
          <a:p>
            <a:pPr lvl="2"/>
            <a:r>
              <a:rPr lang="en-US" dirty="0" smtClean="0"/>
              <a:t>Consistency </a:t>
            </a:r>
            <a:r>
              <a:rPr lang="en-US" dirty="0" smtClean="0">
                <a:sym typeface="Wingdings"/>
              </a:rPr>
              <a:t> quorum consensus to improve put() performance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Chord:</a:t>
            </a:r>
          </a:p>
          <a:p>
            <a:pPr lvl="1"/>
            <a:r>
              <a:rPr lang="en-US" dirty="0" smtClean="0"/>
              <a:t>Highly scalable distributed lookup protocol</a:t>
            </a:r>
          </a:p>
          <a:p>
            <a:pPr lvl="1"/>
            <a:r>
              <a:rPr lang="en-US" dirty="0" smtClean="0"/>
              <a:t>Each node needs to know about O(log(M)), where m is the total number of nodes</a:t>
            </a:r>
          </a:p>
          <a:p>
            <a:pPr lvl="1"/>
            <a:r>
              <a:rPr lang="en-US" dirty="0" smtClean="0"/>
              <a:t>Guarantees that a tuple is found in O(log(M)) steps</a:t>
            </a:r>
          </a:p>
          <a:p>
            <a:pPr lvl="1"/>
            <a:r>
              <a:rPr lang="en-US" dirty="0" smtClean="0"/>
              <a:t>Highly resilient: works with high probability even if half of nodes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08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187726"/>
            <a:ext cx="8610600" cy="136547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Thanks for all your great questions!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Good Bye!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24000" y="1083567"/>
            <a:ext cx="5125186" cy="3344993"/>
            <a:chOff x="1428014" y="1608007"/>
            <a:chExt cx="5251849" cy="3488182"/>
          </a:xfrm>
        </p:grpSpPr>
        <p:sp>
          <p:nvSpPr>
            <p:cNvPr id="5" name="Oval 4"/>
            <p:cNvSpPr/>
            <p:nvPr/>
          </p:nvSpPr>
          <p:spPr>
            <a:xfrm>
              <a:off x="3994150" y="2406649"/>
              <a:ext cx="2127250" cy="14461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48198" y="3200400"/>
              <a:ext cx="8382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i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ntro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4698229" y="2540774"/>
              <a:ext cx="838200" cy="12430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4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OS Concepts</a:t>
              </a:r>
              <a:endPara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4976989">
              <a:off x="3359672" y="1946494"/>
              <a:ext cx="2137928" cy="26714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4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Concurrency</a:t>
              </a:r>
              <a:endPara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2045830">
              <a:off x="3223510" y="1663808"/>
              <a:ext cx="2137928" cy="26714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4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</a:rPr>
                <a:t>Address Space</a:t>
              </a:r>
              <a:endPara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7076965">
              <a:off x="4330121" y="1211367"/>
              <a:ext cx="1932160" cy="2725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File Systems</a:t>
              </a:r>
              <a:endPara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563930">
              <a:off x="5181561" y="2321683"/>
              <a:ext cx="1498302" cy="27745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4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CC3333"/>
                  </a:solidFill>
                </a:rPr>
                <a:t>Distributed Systems</a:t>
              </a:r>
              <a:endPara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C3333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6913033">
              <a:off x="2636482" y="2221183"/>
              <a:ext cx="1498302" cy="391523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Reliability, Security, Cloud</a:t>
              </a:r>
              <a:endPara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879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AA19F-CA1A-D544-BB54-9877EF43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Sharing Data, rather than Files 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57D610-BB5C-6A45-99A3-73C4B7025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Key:Value</a:t>
            </a:r>
            <a:r>
              <a:rPr lang="en-US" dirty="0" smtClean="0"/>
              <a:t> stores are used everywhere</a:t>
            </a:r>
          </a:p>
          <a:p>
            <a:r>
              <a:rPr lang="en-US" dirty="0" smtClean="0"/>
              <a:t>Native in many programming languages</a:t>
            </a:r>
          </a:p>
          <a:p>
            <a:pPr lvl="1"/>
            <a:r>
              <a:rPr lang="en-US" dirty="0" smtClean="0"/>
              <a:t>Associative Arrays in Perl</a:t>
            </a:r>
          </a:p>
          <a:p>
            <a:pPr lvl="1"/>
            <a:r>
              <a:rPr lang="en-US" dirty="0" smtClean="0"/>
              <a:t>Dictionaries in Python</a:t>
            </a:r>
          </a:p>
          <a:p>
            <a:pPr lvl="1"/>
            <a:r>
              <a:rPr lang="en-US" dirty="0" smtClean="0"/>
              <a:t>Maps in Go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What about a collaborative key-value store rather than message passing or file sharing?</a:t>
            </a:r>
          </a:p>
          <a:p>
            <a:r>
              <a:rPr lang="en-US" dirty="0" smtClean="0"/>
              <a:t>Can we make it scalable and reliable?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28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8A621-218B-FA4F-8282-9D59C90C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Storage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DC2CCE-C5DF-E942-8209-3E198CA3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interface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put(key, value);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Insert/write "value" associated with key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get(key);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Retrieve/read value associated with key</a:t>
            </a:r>
          </a:p>
        </p:txBody>
      </p:sp>
    </p:spTree>
    <p:extLst>
      <p:ext uri="{BB962C8B-B14F-4D97-AF65-F5344CB8AC3E}">
        <p14:creationId xmlns:p14="http://schemas.microsoft.com/office/powerpoint/2010/main" val="3344328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82887</TotalTime>
  <Pages>60</Pages>
  <Words>5731</Words>
  <Application>Microsoft Office PowerPoint</Application>
  <PresentationFormat>On-screen Show (4:3)</PresentationFormat>
  <Paragraphs>1437</Paragraphs>
  <Slides>77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4" baseType="lpstr">
      <vt:lpstr>MS PGothic</vt:lpstr>
      <vt:lpstr>MS PGothic</vt:lpstr>
      <vt:lpstr>Arial</vt:lpstr>
      <vt:lpstr>Arial Narrow</vt:lpstr>
      <vt:lpstr>Comic Sans MS</vt:lpstr>
      <vt:lpstr>Consolas</vt:lpstr>
      <vt:lpstr>Gill Sans</vt:lpstr>
      <vt:lpstr>Gill Sans Light</vt:lpstr>
      <vt:lpstr>굴림</vt:lpstr>
      <vt:lpstr>Helvetica</vt:lpstr>
      <vt:lpstr>Key</vt:lpstr>
      <vt:lpstr>Symbol</vt:lpstr>
      <vt:lpstr>System Font Regular</vt:lpstr>
      <vt:lpstr>Times New Roman</vt:lpstr>
      <vt:lpstr>Wingdings</vt:lpstr>
      <vt:lpstr>Office</vt:lpstr>
      <vt:lpstr>Equation</vt:lpstr>
      <vt:lpstr>CS162 Operating Systems and Systems Programming Lecture 24   Distributed Storage,  Key Value Stores, Chord</vt:lpstr>
      <vt:lpstr>Recall: TCP Congestion Avoidance</vt:lpstr>
      <vt:lpstr>Recall: The CAP Theorem</vt:lpstr>
      <vt:lpstr>Recall: NFS Cache consistency</vt:lpstr>
      <vt:lpstr>NFS: Sequential Ordering Constraints</vt:lpstr>
      <vt:lpstr>Andrew File System</vt:lpstr>
      <vt:lpstr>Andrew File System (con’t)</vt:lpstr>
      <vt:lpstr>Sharing Data, rather than Files ?</vt:lpstr>
      <vt:lpstr>Key Value Storage</vt:lpstr>
      <vt:lpstr>Why Key Value Storage?</vt:lpstr>
      <vt:lpstr>Key Values: Examples </vt:lpstr>
      <vt:lpstr>Key-value storage systems in real life</vt:lpstr>
      <vt:lpstr>Key Value Store</vt:lpstr>
      <vt:lpstr>Challenges</vt:lpstr>
      <vt:lpstr>Important Questions</vt:lpstr>
      <vt:lpstr>How to solve the “where?”</vt:lpstr>
      <vt:lpstr>Recursive Directory Architecture (put)</vt:lpstr>
      <vt:lpstr>Recursive Directory Architecture (get)</vt:lpstr>
      <vt:lpstr>Iterative Directory Architecture (put) </vt:lpstr>
      <vt:lpstr>Iterative Directory Architecture (get)</vt:lpstr>
      <vt:lpstr>Iterative vs. Recursive Query</vt:lpstr>
      <vt:lpstr>Scalability: Is it easy to make the system bigger?</vt:lpstr>
      <vt:lpstr>Fault Tolerance</vt:lpstr>
      <vt:lpstr>Consistency</vt:lpstr>
      <vt:lpstr>Consistency (cont’d)</vt:lpstr>
      <vt:lpstr>Consistency (cont’d)</vt:lpstr>
      <vt:lpstr>Consistency (cont’d)</vt:lpstr>
      <vt:lpstr>Large Variety of Consistency Models</vt:lpstr>
      <vt:lpstr>Quorum Consensus</vt:lpstr>
      <vt:lpstr>Quorum Consensus Example</vt:lpstr>
      <vt:lpstr>Quorum Consensus Example</vt:lpstr>
      <vt:lpstr>Scalability</vt:lpstr>
      <vt:lpstr>Scalability: Load Balancing</vt:lpstr>
      <vt:lpstr>Scaling Up Directory</vt:lpstr>
      <vt:lpstr>Key to Node Mapping Example</vt:lpstr>
      <vt:lpstr>Chord: Distributed Lookup (Directory) Service</vt:lpstr>
      <vt:lpstr>Chord’s Lookup Mechanism: Routing!</vt:lpstr>
      <vt:lpstr>But what does this really mean??</vt:lpstr>
      <vt:lpstr>Stabilization Procedure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 (cont’d)</vt:lpstr>
      <vt:lpstr>Achieving Efficiency: finger tables</vt:lpstr>
      <vt:lpstr>Achieving Fault Tolerance for Lookup Service</vt:lpstr>
      <vt:lpstr>Storage Fault Tolerance</vt:lpstr>
      <vt:lpstr>Storage Fault Tolerance</vt:lpstr>
      <vt:lpstr>Replication in Physical Space</vt:lpstr>
      <vt:lpstr>DynamoDB Example: Service Level Agreements (SLA)</vt:lpstr>
      <vt:lpstr>Extra Slides (If time!): Security</vt:lpstr>
      <vt:lpstr>What is Computer Security Today?</vt:lpstr>
      <vt:lpstr>Protection vs. Security</vt:lpstr>
      <vt:lpstr>On The Importance of Data Integrity</vt:lpstr>
      <vt:lpstr>Security Requirements</vt:lpstr>
      <vt:lpstr>Securing Communication: Cryptography </vt:lpstr>
      <vt:lpstr>Basic Tool: Using Symmetric Keys </vt:lpstr>
      <vt:lpstr>Basic Tool: Secure Hash Function</vt:lpstr>
      <vt:lpstr>Using Hashing for Integrity</vt:lpstr>
      <vt:lpstr>Basic Tool: Public Key / Asymmetric Encryption</vt:lpstr>
      <vt:lpstr>Public Key Encryption Details</vt:lpstr>
      <vt:lpstr>Public Key Crypto &amp; Signatures</vt:lpstr>
      <vt:lpstr>The Data-Centric Vision: Cryptographically Hardened Data Containers</vt:lpstr>
      <vt:lpstr>Refactoring of Applications around Security, Integrity, and Provenance of Information</vt:lpstr>
      <vt:lpstr>Global Data Plane (GDP) and the  Secure Datagram Routing Protocol</vt:lpstr>
      <vt:lpstr>Summary (1/2)</vt:lpstr>
      <vt:lpstr>Summary (2/2)</vt:lpstr>
      <vt:lpstr>Thank you!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John Kubiatowicz</cp:lastModifiedBy>
  <cp:revision>1085</cp:revision>
  <cp:lastPrinted>2020-04-28T23:37:25Z</cp:lastPrinted>
  <dcterms:created xsi:type="dcterms:W3CDTF">1995-08-12T11:37:26Z</dcterms:created>
  <dcterms:modified xsi:type="dcterms:W3CDTF">2020-04-28T23:40:44Z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