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83" r:id="rId5"/>
    <p:sldId id="267" r:id="rId6"/>
    <p:sldId id="265" r:id="rId7"/>
    <p:sldId id="266" r:id="rId8"/>
    <p:sldId id="264" r:id="rId9"/>
    <p:sldId id="284" r:id="rId10"/>
    <p:sldId id="281" r:id="rId11"/>
    <p:sldId id="280" r:id="rId12"/>
    <p:sldId id="28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4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63188-DC52-D747-872A-431417C9EF62}"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63188-DC52-D747-872A-431417C9EF62}" type="datetimeFigureOut">
              <a:rPr lang="en-US" smtClean="0"/>
              <a:pPr/>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63188-DC52-D747-872A-431417C9EF62}" type="datetimeFigureOut">
              <a:rPr lang="en-US" smtClean="0"/>
              <a:pPr/>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63188-DC52-D747-872A-431417C9EF62}" type="datetimeFigureOut">
              <a:rPr lang="en-US" smtClean="0"/>
              <a:pPr/>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63188-DC52-D747-872A-431417C9EF62}"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63188-DC52-D747-872A-431417C9EF62}"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63188-DC52-D747-872A-431417C9EF62}" type="datetimeFigureOut">
              <a:rPr lang="en-US" smtClean="0"/>
              <a:pPr/>
              <a:t>11/7/2013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C9E4D-6F99-474F-8E5F-9636F964DC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avalon.law.yale.edu/19th_century/frrumil.asp"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avalon.law.yale.edu/20th_century/angrusen.asp"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smtClean="0">
                <a:solidFill>
                  <a:schemeClr val="bg1"/>
                </a:solidFill>
                <a:latin typeface="+mn-lt"/>
              </a:rPr>
              <a:t>iDot2, Alliances</a:t>
            </a:r>
            <a:br>
              <a:rPr lang="en-US" dirty="0" smtClean="0">
                <a:solidFill>
                  <a:schemeClr val="bg1"/>
                </a:solidFill>
                <a:latin typeface="+mn-lt"/>
              </a:rPr>
            </a:br>
            <a:r>
              <a:rPr lang="en-US" dirty="0" smtClean="0">
                <a:solidFill>
                  <a:schemeClr val="bg1"/>
                </a:solidFill>
                <a:latin typeface="+mn-lt"/>
              </a:rPr>
              <a:t>1879-1914</a:t>
            </a:r>
            <a:endParaRPr lang="en-US" dirty="0">
              <a:solidFill>
                <a:schemeClr val="bg1"/>
              </a:solidFill>
              <a:latin typeface="+mn-lt"/>
            </a:endParaRPr>
          </a:p>
        </p:txBody>
      </p:sp>
      <p:sp>
        <p:nvSpPr>
          <p:cNvPr id="5" name="Content Placeholder 4"/>
          <p:cNvSpPr>
            <a:spLocks noGrp="1"/>
          </p:cNvSpPr>
          <p:nvPr>
            <p:ph idx="1"/>
          </p:nvPr>
        </p:nvSpPr>
        <p:spPr>
          <a:xfrm>
            <a:off x="457200" y="2182090"/>
            <a:ext cx="8229600" cy="4525963"/>
          </a:xfrm>
        </p:spPr>
        <p:txBody>
          <a:bodyPr>
            <a:normAutofit/>
          </a:bodyPr>
          <a:lstStyle/>
          <a:p>
            <a:pPr marL="0" indent="0">
              <a:buNone/>
            </a:pPr>
            <a:r>
              <a:rPr lang="en-US" sz="2400" dirty="0" smtClean="0">
                <a:solidFill>
                  <a:schemeClr val="bg1"/>
                </a:solidFill>
              </a:rPr>
              <a:t>By the time of the First World War, the major powers of Europe had formed two alliance blocks.  The Triple Alliance of Germany, Austria-Hungary, and Italy formed one while the Triple Entente of Russia, France, and Great Britain formed the other.  These alliances did not interfere with trade relationships and they were always understood as ways to deter war rather than start war.  Once the July crisis of 1914 began, the alliances ensured that most of the great powers would become involved, but the alliances had been in place for decades.  What role did they play in causing the war?</a:t>
            </a:r>
            <a:endParaRPr lang="en-US" sz="2400" dirty="0">
              <a:solidFill>
                <a:schemeClr val="bg1"/>
              </a:solidFill>
            </a:endParaRPr>
          </a:p>
        </p:txBody>
      </p:sp>
    </p:spTree>
    <p:extLst>
      <p:ext uri="{BB962C8B-B14F-4D97-AF65-F5344CB8AC3E}">
        <p14:creationId xmlns:p14="http://schemas.microsoft.com/office/powerpoint/2010/main" val="85591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8747"/>
            <a:ext cx="8229600" cy="1143000"/>
          </a:xfrm>
        </p:spPr>
        <p:txBody>
          <a:bodyPr>
            <a:normAutofit fontScale="90000"/>
          </a:bodyPr>
          <a:lstStyle/>
          <a:p>
            <a:r>
              <a:rPr lang="en-US" dirty="0">
                <a:solidFill>
                  <a:schemeClr val="bg1"/>
                </a:solidFill>
                <a:latin typeface="+mn-lt"/>
              </a:rPr>
              <a:t>	The Franco –Russian Alliance Military Convention- August 18 1892</a:t>
            </a:r>
            <a:br>
              <a:rPr lang="en-US" dirty="0">
                <a:solidFill>
                  <a:schemeClr val="bg1"/>
                </a:solidFill>
                <a:latin typeface="+mn-lt"/>
              </a:rPr>
            </a:br>
            <a:endParaRPr lang="en-US" dirty="0">
              <a:solidFill>
                <a:schemeClr val="bg1"/>
              </a:solidFill>
              <a:latin typeface="+mn-lt"/>
            </a:endParaRPr>
          </a:p>
        </p:txBody>
      </p:sp>
      <p:sp>
        <p:nvSpPr>
          <p:cNvPr id="3" name="Content Placeholder 2"/>
          <p:cNvSpPr>
            <a:spLocks noGrp="1"/>
          </p:cNvSpPr>
          <p:nvPr>
            <p:ph sz="half" idx="1"/>
          </p:nvPr>
        </p:nvSpPr>
        <p:spPr/>
        <p:txBody>
          <a:bodyPr>
            <a:normAutofit fontScale="40000" lnSpcReduction="20000"/>
          </a:bodyPr>
          <a:lstStyle/>
          <a:p>
            <a:pPr>
              <a:buNone/>
            </a:pPr>
            <a:endParaRPr lang="en-US" dirty="0" smtClean="0">
              <a:solidFill>
                <a:schemeClr val="bg1"/>
              </a:solidFill>
            </a:endParaRPr>
          </a:p>
          <a:p>
            <a:pPr marL="0" indent="0">
              <a:buNone/>
            </a:pPr>
            <a:r>
              <a:rPr lang="en-US" dirty="0" smtClean="0">
                <a:solidFill>
                  <a:schemeClr val="bg1"/>
                </a:solidFill>
              </a:rPr>
              <a:t>France </a:t>
            </a:r>
            <a:r>
              <a:rPr lang="en-US" dirty="0" smtClean="0">
                <a:solidFill>
                  <a:schemeClr val="bg1"/>
                </a:solidFill>
              </a:rPr>
              <a:t>and Russia, being animated by a common desire to preserve peace, and having no other object than to meet the necessities of a defensive war, provoked by an attack of the forces of the Triple Alliance against either of them, have agreed upon the following provisions: </a:t>
            </a:r>
            <a:r>
              <a:rPr lang="en-US" dirty="0" smtClean="0">
                <a:solidFill>
                  <a:schemeClr val="bg1"/>
                </a:solidFill>
              </a:rPr>
              <a:t/>
            </a:r>
            <a:br>
              <a:rPr lang="en-US" dirty="0" smtClean="0">
                <a:solidFill>
                  <a:schemeClr val="bg1"/>
                </a:solidFill>
              </a:rPr>
            </a:br>
            <a:endParaRPr lang="en-US" dirty="0" smtClean="0">
              <a:solidFill>
                <a:schemeClr val="bg1"/>
              </a:solidFill>
            </a:endParaRPr>
          </a:p>
          <a:p>
            <a:pPr>
              <a:buNone/>
            </a:pPr>
            <a:r>
              <a:rPr lang="en-US" b="1" dirty="0" smtClean="0">
                <a:solidFill>
                  <a:schemeClr val="bg1"/>
                </a:solidFill>
              </a:rPr>
              <a:t>	1.</a:t>
            </a:r>
            <a:r>
              <a:rPr lang="en-US" dirty="0" smtClean="0">
                <a:solidFill>
                  <a:schemeClr val="bg1"/>
                </a:solidFill>
              </a:rPr>
              <a:t> If France is attacked by Germany, or by Italy supported by Germany, Russia shall employ all her available forces to attack Germany. </a:t>
            </a:r>
            <a:r>
              <a:rPr lang="en-US" dirty="0" smtClean="0">
                <a:solidFill>
                  <a:schemeClr val="bg1"/>
                </a:solidFill>
              </a:rPr>
              <a:t/>
            </a:r>
            <a:br>
              <a:rPr lang="en-US" dirty="0" smtClean="0">
                <a:solidFill>
                  <a:schemeClr val="bg1"/>
                </a:solidFill>
              </a:rPr>
            </a:br>
            <a:endParaRPr lang="en-US" dirty="0" smtClean="0">
              <a:solidFill>
                <a:schemeClr val="bg1"/>
              </a:solidFill>
            </a:endParaRPr>
          </a:p>
          <a:p>
            <a:pPr>
              <a:buNone/>
            </a:pPr>
            <a:r>
              <a:rPr lang="en-US" dirty="0" smtClean="0">
                <a:solidFill>
                  <a:schemeClr val="bg1"/>
                </a:solidFill>
              </a:rPr>
              <a:t>	If Russia is attacked by Germany, or by Austria supported by Germany, France shall employ all her available forces to attack Germany. </a:t>
            </a:r>
            <a:r>
              <a:rPr lang="en-US" dirty="0" smtClean="0">
                <a:solidFill>
                  <a:schemeClr val="bg1"/>
                </a:solidFill>
              </a:rPr>
              <a:t/>
            </a:r>
            <a:br>
              <a:rPr lang="en-US" dirty="0" smtClean="0">
                <a:solidFill>
                  <a:schemeClr val="bg1"/>
                </a:solidFill>
              </a:rPr>
            </a:br>
            <a:endParaRPr lang="en-US" dirty="0" smtClean="0">
              <a:solidFill>
                <a:schemeClr val="bg1"/>
              </a:solidFill>
            </a:endParaRPr>
          </a:p>
          <a:p>
            <a:pPr>
              <a:buNone/>
            </a:pPr>
            <a:r>
              <a:rPr lang="en-US" b="1" dirty="0" smtClean="0">
                <a:solidFill>
                  <a:schemeClr val="bg1"/>
                </a:solidFill>
              </a:rPr>
              <a:t>	2.</a:t>
            </a:r>
            <a:r>
              <a:rPr lang="en-US" dirty="0" smtClean="0">
                <a:solidFill>
                  <a:schemeClr val="bg1"/>
                </a:solidFill>
              </a:rPr>
              <a:t> In case the forces of the Triple Alliance, or of any one of the Powers belonging to it, should be mobilized, France and Russia, at the first news of this event and without previous agreement being necessary, shall mobilize immediately and simultaneously the whole of their forces, and shall transport them as far as possible to their frontiers</a:t>
            </a: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Full </a:t>
            </a:r>
            <a:r>
              <a:rPr lang="en-US" dirty="0" smtClean="0">
                <a:solidFill>
                  <a:schemeClr val="bg1"/>
                </a:solidFill>
              </a:rPr>
              <a:t>text at: </a:t>
            </a:r>
            <a:r>
              <a:rPr lang="en-US" dirty="0">
                <a:solidFill>
                  <a:schemeClr val="bg1"/>
                </a:solidFill>
                <a:hlinkClick r:id="rId2"/>
              </a:rPr>
              <a:t>http://avalon.law.yale.edu/19th_century/frrumil.asp</a:t>
            </a:r>
            <a:endParaRPr lang="en-US" dirty="0">
              <a:solidFill>
                <a:schemeClr val="bg1"/>
              </a:solidFill>
            </a:endParaRPr>
          </a:p>
        </p:txBody>
      </p:sp>
      <p:pic>
        <p:nvPicPr>
          <p:cNvPr id="3074" name="Picture 2" descr="http://upload.wikimedia.org/wikipedia/commons/thumb/c/c7/Pont_Alexandre_III.jpg/250px-Pont_Alexandre_I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1851747"/>
            <a:ext cx="4038600" cy="30208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95800" y="5025308"/>
            <a:ext cx="4152900" cy="1077218"/>
          </a:xfrm>
          <a:prstGeom prst="rect">
            <a:avLst/>
          </a:prstGeom>
          <a:noFill/>
        </p:spPr>
        <p:txBody>
          <a:bodyPr wrap="square" rtlCol="0">
            <a:spAutoFit/>
          </a:bodyPr>
          <a:lstStyle/>
          <a:p>
            <a:r>
              <a:rPr lang="en-US" sz="1600" dirty="0" smtClean="0">
                <a:solidFill>
                  <a:schemeClr val="bg1"/>
                </a:solidFill>
              </a:rPr>
              <a:t>Paris’s exquisite Alexander III bridge, built from 1896 to 1900 to flatter the Russians.  It is named for Czar Nicholas II’s father.  The French invited Nicholas to lay the cornerstone.</a:t>
            </a:r>
            <a:endParaRPr lang="en-US" sz="1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latin typeface="+mn-lt"/>
              </a:rPr>
              <a:t>Anglo-Japanese Alliance (1902)</a:t>
            </a:r>
            <a:endParaRPr lang="en-US" dirty="0">
              <a:solidFill>
                <a:schemeClr val="bg1"/>
              </a:solidFill>
              <a:latin typeface="+mn-lt"/>
            </a:endParaRPr>
          </a:p>
        </p:txBody>
      </p:sp>
      <p:sp>
        <p:nvSpPr>
          <p:cNvPr id="3" name="Content Placeholder 2"/>
          <p:cNvSpPr>
            <a:spLocks noGrp="1"/>
          </p:cNvSpPr>
          <p:nvPr>
            <p:ph sz="half" idx="1"/>
          </p:nvPr>
        </p:nvSpPr>
        <p:spPr/>
        <p:txBody>
          <a:bodyPr>
            <a:normAutofit fontScale="40000" lnSpcReduction="20000"/>
          </a:bodyPr>
          <a:lstStyle/>
          <a:p>
            <a:pPr marL="0" indent="0">
              <a:buNone/>
            </a:pPr>
            <a:r>
              <a:rPr lang="en-US" sz="3400" dirty="0" smtClean="0">
                <a:solidFill>
                  <a:schemeClr val="bg1"/>
                </a:solidFill>
              </a:rPr>
              <a:t>The </a:t>
            </a:r>
            <a:r>
              <a:rPr lang="en-US" sz="3400" dirty="0">
                <a:solidFill>
                  <a:schemeClr val="bg1"/>
                </a:solidFill>
              </a:rPr>
              <a:t>Anglo-Japanese Treaty of Alliance in 1902 highlights  the importance Britain gave to maintaining a sphere of  influence in Asia</a:t>
            </a:r>
            <a:r>
              <a:rPr lang="en-US" sz="3400" dirty="0" smtClean="0">
                <a:solidFill>
                  <a:schemeClr val="bg1"/>
                </a:solidFill>
              </a:rPr>
              <a:t>.</a:t>
            </a:r>
          </a:p>
          <a:p>
            <a:pPr marL="0" indent="0">
              <a:buNone/>
            </a:pPr>
            <a:r>
              <a:rPr lang="en-US" sz="3400" dirty="0" smtClean="0">
                <a:solidFill>
                  <a:schemeClr val="bg1"/>
                </a:solidFill>
              </a:rPr>
              <a:t> </a:t>
            </a:r>
            <a:endParaRPr lang="en-US" sz="3400" dirty="0">
              <a:solidFill>
                <a:schemeClr val="bg1"/>
              </a:solidFill>
            </a:endParaRPr>
          </a:p>
          <a:p>
            <a:pPr marL="57150" indent="0">
              <a:buNone/>
            </a:pPr>
            <a:r>
              <a:rPr lang="en-US" sz="3800" i="1" dirty="0" smtClean="0">
                <a:solidFill>
                  <a:schemeClr val="bg1"/>
                </a:solidFill>
              </a:rPr>
              <a:t>‘</a:t>
            </a:r>
            <a:r>
              <a:rPr lang="en-US" sz="3800" i="1" dirty="0">
                <a:solidFill>
                  <a:schemeClr val="bg1"/>
                </a:solidFill>
              </a:rPr>
              <a:t>our interests in China are so great, our proportion of the trade is so enormous and the potentialities of that trade are so gigantic that I feel no more vital question has ever been presented …’.</a:t>
            </a:r>
          </a:p>
          <a:p>
            <a:pPr marL="57150" indent="0">
              <a:buNone/>
            </a:pPr>
            <a:r>
              <a:rPr lang="en-US" sz="3700" dirty="0" smtClean="0">
                <a:solidFill>
                  <a:schemeClr val="bg1"/>
                </a:solidFill>
              </a:rPr>
              <a:t>			 Joseph Chamberlain</a:t>
            </a:r>
          </a:p>
          <a:p>
            <a:pPr lvl="1">
              <a:buNone/>
            </a:pPr>
            <a:endParaRPr lang="en-US" sz="3300" dirty="0" smtClean="0">
              <a:solidFill>
                <a:schemeClr val="bg1"/>
              </a:solidFill>
            </a:endParaRPr>
          </a:p>
          <a:p>
            <a:pPr marL="0" indent="0">
              <a:buNone/>
            </a:pPr>
            <a:r>
              <a:rPr lang="en-US" sz="3700" dirty="0" smtClean="0">
                <a:solidFill>
                  <a:schemeClr val="bg1"/>
                </a:solidFill>
              </a:rPr>
              <a:t>The alliance agreed that if either country became involved in a war with another  country, the contracting party (Japan or Britain) would remain neutral, but if Japan or Britain was attacked by two enemies, assistance would be given. 	</a:t>
            </a:r>
            <a:r>
              <a:rPr lang="en-US" dirty="0" smtClean="0">
                <a:solidFill>
                  <a:schemeClr val="bg1"/>
                </a:solidFill>
              </a:rPr>
              <a:t>		</a:t>
            </a:r>
            <a:endParaRPr lang="en-US" dirty="0">
              <a:solidFill>
                <a:schemeClr val="bg1"/>
              </a:solidFill>
            </a:endParaRPr>
          </a:p>
        </p:txBody>
      </p:sp>
      <p:sp>
        <p:nvSpPr>
          <p:cNvPr id="4" name="Text Placeholder 3"/>
          <p:cNvSpPr>
            <a:spLocks noGrp="1"/>
          </p:cNvSpPr>
          <p:nvPr>
            <p:ph sz="half" idx="2"/>
          </p:nvPr>
        </p:nvSpPr>
        <p:spPr>
          <a:xfrm>
            <a:off x="4648200" y="1600200"/>
            <a:ext cx="3860800" cy="4279899"/>
          </a:xfrm>
        </p:spPr>
        <p:txBody>
          <a:bodyPr>
            <a:normAutofit fontScale="40000" lnSpcReduction="20000"/>
          </a:bodyPr>
          <a:lstStyle/>
          <a:p>
            <a:r>
              <a:rPr lang="en-US" sz="3500" dirty="0" smtClean="0">
                <a:solidFill>
                  <a:schemeClr val="bg1"/>
                </a:solidFill>
              </a:rPr>
              <a:t>In order to safeguard British colonial interests in China in light of the emergence of Japanese imperialism, Russian interests in Manchuria and Koreas, Britain made a firm alliance with Japan, who themselves were nervous about Russian’s Asian foreign policy and ambitions.</a:t>
            </a:r>
          </a:p>
          <a:p>
            <a:endParaRPr lang="en-US" sz="3500" dirty="0" smtClean="0">
              <a:solidFill>
                <a:schemeClr val="bg1"/>
              </a:solidFill>
            </a:endParaRPr>
          </a:p>
          <a:p>
            <a:r>
              <a:rPr lang="en-US" sz="3500" dirty="0" smtClean="0">
                <a:solidFill>
                  <a:schemeClr val="bg1"/>
                </a:solidFill>
              </a:rPr>
              <a:t>This first agreement ended the British Foreign policy of “splendid isolation” and entangling alliances.</a:t>
            </a:r>
          </a:p>
          <a:p>
            <a:endParaRPr lang="en-US" sz="3500" dirty="0" smtClean="0">
              <a:solidFill>
                <a:schemeClr val="bg1"/>
              </a:solidFill>
            </a:endParaRPr>
          </a:p>
          <a:p>
            <a:r>
              <a:rPr lang="en-US" sz="3500" dirty="0" smtClean="0">
                <a:solidFill>
                  <a:schemeClr val="bg1"/>
                </a:solidFill>
              </a:rPr>
              <a:t>The agreement also gave Japan and ally (the British) as they sought to gain territory in Korea and Manchuria. Areas that were also prized by Russia. </a:t>
            </a:r>
          </a:p>
          <a:p>
            <a:endParaRPr lang="en-US" sz="3500" dirty="0">
              <a:solidFill>
                <a:schemeClr val="bg1"/>
              </a:solidFill>
            </a:endParaRPr>
          </a:p>
          <a:p>
            <a:r>
              <a:rPr lang="en-US" sz="3500" dirty="0" smtClean="0">
                <a:solidFill>
                  <a:schemeClr val="bg1"/>
                </a:solidFill>
              </a:rPr>
              <a:t>The alliance was the first ever signed on equal terms between an Asian and European power.  Japan thus took great pride in it.</a:t>
            </a:r>
            <a:endParaRPr lang="en-US" sz="35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latin typeface="+mn-lt"/>
              </a:rPr>
              <a:t>Anglo-French Entente, 1904	</a:t>
            </a:r>
            <a:endParaRPr lang="en-US" dirty="0">
              <a:solidFill>
                <a:schemeClr val="bg1"/>
              </a:solidFill>
              <a:latin typeface="+mn-lt"/>
            </a:endParaRPr>
          </a:p>
        </p:txBody>
      </p:sp>
      <p:sp>
        <p:nvSpPr>
          <p:cNvPr id="3" name="Content Placeholder 2"/>
          <p:cNvSpPr>
            <a:spLocks noGrp="1"/>
          </p:cNvSpPr>
          <p:nvPr>
            <p:ph sz="half" idx="1"/>
          </p:nvPr>
        </p:nvSpPr>
        <p:spPr/>
        <p:txBody>
          <a:bodyPr>
            <a:normAutofit fontScale="55000" lnSpcReduction="20000"/>
          </a:bodyPr>
          <a:lstStyle/>
          <a:p>
            <a:pPr marL="0" indent="0">
              <a:spcBef>
                <a:spcPts val="0"/>
              </a:spcBef>
              <a:spcAft>
                <a:spcPts val="1200"/>
              </a:spcAft>
              <a:buNone/>
            </a:pPr>
            <a:r>
              <a:rPr lang="en-US" dirty="0" smtClean="0">
                <a:solidFill>
                  <a:schemeClr val="bg1"/>
                </a:solidFill>
              </a:rPr>
              <a:t>The Entente Cordial resulted in a series of agreements between Britain and France designed to solve Anglo-French rivalry disputes over Siam, Madagascar, the New Hebrides, Newfoundland fishing areas and central and west Africa.</a:t>
            </a:r>
          </a:p>
          <a:p>
            <a:pPr marL="0" indent="0">
              <a:spcAft>
                <a:spcPts val="1200"/>
              </a:spcAft>
              <a:buNone/>
            </a:pPr>
            <a:r>
              <a:rPr lang="en-US" dirty="0" smtClean="0">
                <a:solidFill>
                  <a:schemeClr val="bg1"/>
                </a:solidFill>
              </a:rPr>
              <a:t>The  1904 “Declaration Respecting Egypt and Morocco” made Egypt a British sphere of influence and Morocco a French sphere of Influence.</a:t>
            </a:r>
          </a:p>
          <a:p>
            <a:pPr marL="0" indent="0">
              <a:spcAft>
                <a:spcPts val="1200"/>
              </a:spcAft>
              <a:buNone/>
            </a:pPr>
            <a:r>
              <a:rPr lang="en-US" dirty="0" smtClean="0">
                <a:solidFill>
                  <a:schemeClr val="bg1"/>
                </a:solidFill>
              </a:rPr>
              <a:t>The agreements did not promise any commitments of military support or aid in light of war against other counties. It was not a military alliance on paper, though in practice the French navy patrolled the Mediterranean sea, the British navy the North sea with each one watching over each other’s interests.</a:t>
            </a:r>
          </a:p>
          <a:p>
            <a:pPr marL="0" indent="0">
              <a:spcAft>
                <a:spcPts val="1200"/>
              </a:spcAft>
              <a:buNone/>
            </a:pPr>
            <a:r>
              <a:rPr lang="en-US" dirty="0" smtClean="0">
                <a:solidFill>
                  <a:schemeClr val="bg1"/>
                </a:solidFill>
              </a:rPr>
              <a:t>The agreements were designed to settle past colonial disputes and increase understanding between France and Britain. The word “Germany” never appeared.</a:t>
            </a:r>
          </a:p>
          <a:p>
            <a:pPr marL="0" indent="0">
              <a:spcAft>
                <a:spcPts val="1200"/>
              </a:spcAft>
              <a:buNone/>
            </a:pPr>
            <a:endParaRPr lang="en-US" dirty="0">
              <a:solidFill>
                <a:schemeClr val="bg1"/>
              </a:solidFill>
            </a:endParaRPr>
          </a:p>
        </p:txBody>
      </p:sp>
      <p:pic>
        <p:nvPicPr>
          <p:cNvPr id="1028" name="Picture 4" descr="http://www.franceinlondon.com/images/Entente%20Cordiale.jpg"/>
          <p:cNvPicPr>
            <a:picLocks noChangeAspect="1" noChangeArrowheads="1"/>
          </p:cNvPicPr>
          <p:nvPr/>
        </p:nvPicPr>
        <p:blipFill rotWithShape="1">
          <a:blip r:embed="rId2">
            <a:extLst>
              <a:ext uri="{28A0092B-C50C-407E-A947-70E740481C1C}">
                <a14:useLocalDpi xmlns:a14="http://schemas.microsoft.com/office/drawing/2010/main" val="0"/>
              </a:ext>
            </a:extLst>
          </a:blip>
          <a:srcRect b="2820"/>
          <a:stretch/>
        </p:blipFill>
        <p:spPr bwMode="auto">
          <a:xfrm>
            <a:off x="4648200" y="1600200"/>
            <a:ext cx="3891859" cy="26610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0" y="4434561"/>
            <a:ext cx="3968059" cy="400110"/>
          </a:xfrm>
          <a:prstGeom prst="rect">
            <a:avLst/>
          </a:prstGeom>
          <a:noFill/>
        </p:spPr>
        <p:txBody>
          <a:bodyPr wrap="square" rtlCol="0">
            <a:spAutoFit/>
          </a:bodyPr>
          <a:lstStyle/>
          <a:p>
            <a:pPr algn="ctr"/>
            <a:r>
              <a:rPr lang="en-US" sz="2000" i="1" dirty="0" smtClean="0">
                <a:solidFill>
                  <a:schemeClr val="bg1"/>
                </a:solidFill>
              </a:rPr>
              <a:t>“Toward Universal Peace”</a:t>
            </a:r>
            <a:endParaRPr lang="en-US" sz="2000" i="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latin typeface="+mn-lt"/>
              </a:rPr>
              <a:t>The Anglo-Russian Entente (1907)</a:t>
            </a:r>
            <a:endParaRPr lang="en-US" dirty="0">
              <a:solidFill>
                <a:schemeClr val="bg1"/>
              </a:solidFill>
              <a:latin typeface="+mn-lt"/>
            </a:endParaRPr>
          </a:p>
        </p:txBody>
      </p:sp>
      <p:sp>
        <p:nvSpPr>
          <p:cNvPr id="3" name="Content Placeholder 2"/>
          <p:cNvSpPr>
            <a:spLocks noGrp="1"/>
          </p:cNvSpPr>
          <p:nvPr>
            <p:ph sz="half" idx="1"/>
          </p:nvPr>
        </p:nvSpPr>
        <p:spPr/>
        <p:txBody>
          <a:bodyPr>
            <a:noAutofit/>
          </a:bodyPr>
          <a:lstStyle/>
          <a:p>
            <a:pPr marL="0" indent="0">
              <a:buNone/>
            </a:pPr>
            <a:r>
              <a:rPr lang="en-US" sz="2000" i="1" dirty="0" smtClean="0">
                <a:solidFill>
                  <a:schemeClr val="bg1"/>
                </a:solidFill>
              </a:rPr>
              <a:t>Her Majesty the King of the United Kingdom…and His Majesty the Emperor of All the </a:t>
            </a:r>
            <a:r>
              <a:rPr lang="en-US" sz="2000" i="1" dirty="0" err="1" smtClean="0">
                <a:solidFill>
                  <a:schemeClr val="bg1"/>
                </a:solidFill>
              </a:rPr>
              <a:t>Russias</a:t>
            </a:r>
            <a:r>
              <a:rPr lang="en-US" sz="2000" i="1" dirty="0" smtClean="0">
                <a:solidFill>
                  <a:schemeClr val="bg1"/>
                </a:solidFill>
              </a:rPr>
              <a:t>, animated by the sincere desire to settle by mutual agreement different questions concerning the interests of their States on the Continent of Asia, have determined to conclude Agreements destined to prevent all cause of misunderstanding between Great Britain and Russia.</a:t>
            </a:r>
          </a:p>
          <a:p>
            <a:pPr marL="0" lvl="1" indent="0">
              <a:buNone/>
            </a:pPr>
            <a:endParaRPr lang="en-US" sz="2000" dirty="0">
              <a:solidFill>
                <a:schemeClr val="bg1"/>
              </a:solidFill>
            </a:endParaRPr>
          </a:p>
          <a:p>
            <a:pPr marL="0" lvl="1" indent="0">
              <a:buNone/>
            </a:pPr>
            <a:r>
              <a:rPr lang="en-US" sz="2000" dirty="0" smtClean="0">
                <a:solidFill>
                  <a:schemeClr val="bg1"/>
                </a:solidFill>
              </a:rPr>
              <a:t>Preamble </a:t>
            </a:r>
            <a:r>
              <a:rPr lang="en-US" sz="2000" dirty="0" smtClean="0">
                <a:solidFill>
                  <a:schemeClr val="bg1"/>
                </a:solidFill>
              </a:rPr>
              <a:t>of Anglo- Russian Entente.  The full text is at </a:t>
            </a:r>
            <a:r>
              <a:rPr lang="en-US" sz="2000" dirty="0">
                <a:solidFill>
                  <a:schemeClr val="bg1"/>
                </a:solidFill>
                <a:hlinkClick r:id="rId2"/>
              </a:rPr>
              <a:t>http://avalon.law.yale.edu/20th_century/angrusen.asp</a:t>
            </a:r>
            <a:endParaRPr lang="en-US" sz="2000" dirty="0">
              <a:solidFill>
                <a:schemeClr val="bg1"/>
              </a:solidFill>
            </a:endParaRPr>
          </a:p>
        </p:txBody>
      </p:sp>
      <p:sp>
        <p:nvSpPr>
          <p:cNvPr id="6" name="Content Placeholder 5"/>
          <p:cNvSpPr>
            <a:spLocks noGrp="1"/>
          </p:cNvSpPr>
          <p:nvPr>
            <p:ph sz="half" idx="2"/>
          </p:nvPr>
        </p:nvSpPr>
        <p:spPr/>
        <p:txBody>
          <a:bodyPr>
            <a:normAutofit fontScale="70000" lnSpcReduction="20000"/>
          </a:bodyPr>
          <a:lstStyle/>
          <a:p>
            <a:pPr marL="0" indent="0">
              <a:buNone/>
            </a:pPr>
            <a:r>
              <a:rPr lang="en-US" dirty="0">
                <a:solidFill>
                  <a:schemeClr val="bg1"/>
                </a:solidFill>
              </a:rPr>
              <a:t>Following the 1904 Entente </a:t>
            </a:r>
            <a:r>
              <a:rPr lang="en-US" dirty="0" smtClean="0">
                <a:solidFill>
                  <a:schemeClr val="bg1"/>
                </a:solidFill>
              </a:rPr>
              <a:t>Cordiale </a:t>
            </a:r>
            <a:r>
              <a:rPr lang="en-US" dirty="0">
                <a:solidFill>
                  <a:schemeClr val="bg1"/>
                </a:solidFill>
              </a:rPr>
              <a:t>Between France and Britain in 1904, Britain made a similar </a:t>
            </a:r>
            <a:r>
              <a:rPr lang="en-US" dirty="0" smtClean="0">
                <a:solidFill>
                  <a:schemeClr val="bg1"/>
                </a:solidFill>
              </a:rPr>
              <a:t>entente (understanding)  </a:t>
            </a:r>
            <a:r>
              <a:rPr lang="en-US" dirty="0">
                <a:solidFill>
                  <a:schemeClr val="bg1"/>
                </a:solidFill>
              </a:rPr>
              <a:t>with Russia, </a:t>
            </a:r>
            <a:r>
              <a:rPr lang="en-US" dirty="0" smtClean="0">
                <a:solidFill>
                  <a:schemeClr val="bg1"/>
                </a:solidFill>
              </a:rPr>
              <a:t>France’s ally.  As </a:t>
            </a:r>
            <a:r>
              <a:rPr lang="en-US" dirty="0">
                <a:solidFill>
                  <a:schemeClr val="bg1"/>
                </a:solidFill>
              </a:rPr>
              <a:t>with the Entente </a:t>
            </a:r>
            <a:r>
              <a:rPr lang="en-US" dirty="0" smtClean="0">
                <a:solidFill>
                  <a:schemeClr val="bg1"/>
                </a:solidFill>
              </a:rPr>
              <a:t>Cordiale </a:t>
            </a:r>
            <a:r>
              <a:rPr lang="en-US" dirty="0">
                <a:solidFill>
                  <a:schemeClr val="bg1"/>
                </a:solidFill>
              </a:rPr>
              <a:t>with </a:t>
            </a:r>
            <a:r>
              <a:rPr lang="en-US" dirty="0" smtClean="0">
                <a:solidFill>
                  <a:schemeClr val="bg1"/>
                </a:solidFill>
              </a:rPr>
              <a:t>France, </a:t>
            </a:r>
            <a:r>
              <a:rPr lang="en-US" dirty="0">
                <a:solidFill>
                  <a:schemeClr val="bg1"/>
                </a:solidFill>
              </a:rPr>
              <a:t>no firm commitments were given with regard to military support and alliances. The Anglo-Russian </a:t>
            </a:r>
            <a:r>
              <a:rPr lang="en-US" dirty="0" smtClean="0">
                <a:solidFill>
                  <a:schemeClr val="bg1"/>
                </a:solidFill>
              </a:rPr>
              <a:t>Agreement’s primary purpose was to </a:t>
            </a:r>
            <a:r>
              <a:rPr lang="en-US" dirty="0">
                <a:solidFill>
                  <a:schemeClr val="bg1"/>
                </a:solidFill>
              </a:rPr>
              <a:t>settle previous </a:t>
            </a:r>
            <a:r>
              <a:rPr lang="en-US" dirty="0" smtClean="0">
                <a:solidFill>
                  <a:schemeClr val="bg1"/>
                </a:solidFill>
              </a:rPr>
              <a:t>differences </a:t>
            </a:r>
            <a:r>
              <a:rPr lang="en-US" dirty="0">
                <a:solidFill>
                  <a:schemeClr val="bg1"/>
                </a:solidFill>
              </a:rPr>
              <a:t>over spheres of influence in Afghanistan, Tibet and </a:t>
            </a:r>
            <a:r>
              <a:rPr lang="en-US" dirty="0" smtClean="0">
                <a:solidFill>
                  <a:schemeClr val="bg1"/>
                </a:solidFill>
              </a:rPr>
              <a:t>Persia.</a:t>
            </a:r>
            <a:endParaRPr lang="en-US" dirty="0">
              <a:solidFill>
                <a:schemeClr val="bg1"/>
              </a:solidFill>
            </a:endParaRPr>
          </a:p>
          <a:p>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940759"/>
            <a:ext cx="8686800" cy="1739441"/>
          </a:xfrm>
        </p:spPr>
        <p:txBody>
          <a:bodyPr>
            <a:normAutofit/>
          </a:bodyPr>
          <a:lstStyle/>
          <a:p>
            <a:pPr marL="0" indent="0">
              <a:buNone/>
            </a:pPr>
            <a:r>
              <a:rPr lang="en-US" sz="2400" dirty="0" smtClean="0">
                <a:solidFill>
                  <a:schemeClr val="bg1"/>
                </a:solidFill>
              </a:rPr>
              <a:t>This cartoon shows a British lion and a Russian bear stroking a defenseless Persian cat. It demonstrates that the Anglo-Russian Entente originally had far more to do with dividing up Persia than with preparing for war against Germany.</a:t>
            </a:r>
            <a:endParaRPr lang="en-US" sz="2400" dirty="0">
              <a:solidFill>
                <a:schemeClr val="bg1"/>
              </a:solidFill>
            </a:endParaRPr>
          </a:p>
        </p:txBody>
      </p:sp>
      <p:pic>
        <p:nvPicPr>
          <p:cNvPr id="2050" name="Picture 2" descr="http://mideastcartoonhistory.com/Prologue/angloRussianEntente_01.jpg"/>
          <p:cNvPicPr>
            <a:picLocks noChangeAspect="1" noChangeArrowheads="1"/>
          </p:cNvPicPr>
          <p:nvPr/>
        </p:nvPicPr>
        <p:blipFill rotWithShape="1">
          <a:blip r:embed="rId2">
            <a:extLst>
              <a:ext uri="{28A0092B-C50C-407E-A947-70E740481C1C}">
                <a14:useLocalDpi xmlns:a14="http://schemas.microsoft.com/office/drawing/2010/main" val="0"/>
              </a:ext>
            </a:extLst>
          </a:blip>
          <a:srcRect l="1394" t="1319" r="1475" b="1494"/>
          <a:stretch/>
        </p:blipFill>
        <p:spPr bwMode="auto">
          <a:xfrm>
            <a:off x="2004290" y="295564"/>
            <a:ext cx="5588001" cy="440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60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Dual Alliance, 1879</a:t>
            </a:r>
            <a:endParaRPr lang="en-US" dirty="0">
              <a:solidFill>
                <a:schemeClr val="bg1"/>
              </a:solidFill>
              <a:latin typeface="+mn-lt"/>
            </a:endParaRPr>
          </a:p>
        </p:txBody>
      </p:sp>
      <p:sp>
        <p:nvSpPr>
          <p:cNvPr id="3" name="Content Placeholder 2"/>
          <p:cNvSpPr>
            <a:spLocks noGrp="1"/>
          </p:cNvSpPr>
          <p:nvPr>
            <p:ph sz="half" idx="1"/>
          </p:nvPr>
        </p:nvSpPr>
        <p:spPr>
          <a:xfrm>
            <a:off x="317500" y="1455738"/>
            <a:ext cx="4038600" cy="5110162"/>
          </a:xfrm>
        </p:spPr>
        <p:txBody>
          <a:bodyPr>
            <a:noAutofit/>
          </a:bodyPr>
          <a:lstStyle/>
          <a:p>
            <a:pPr marL="0" indent="0">
              <a:buNone/>
            </a:pPr>
            <a:r>
              <a:rPr lang="en-US" sz="1800" dirty="0" smtClean="0">
                <a:solidFill>
                  <a:schemeClr val="bg1"/>
                </a:solidFill>
              </a:rPr>
              <a:t>The Dual Alliance of 1879 between Germany and Austria was designed as a secret  defensive move against a perceived Russian threat:</a:t>
            </a:r>
          </a:p>
          <a:p>
            <a:pPr marL="57150" indent="0">
              <a:buNone/>
            </a:pPr>
            <a:r>
              <a:rPr lang="en-US" sz="1800" i="1" dirty="0" smtClean="0">
                <a:solidFill>
                  <a:schemeClr val="bg1"/>
                </a:solidFill>
              </a:rPr>
              <a:t>“Should, contrary to their hope, and against the loyal desire of the two High Contracting parties, One of the two Empires be attacked by Russia, the High Contracting Parties are bound to come to the assistance one of the other with the whole war strength of their Empires.”</a:t>
            </a:r>
          </a:p>
          <a:p>
            <a:pPr marL="57150" indent="0">
              <a:buNone/>
            </a:pPr>
            <a:r>
              <a:rPr lang="en-US" sz="1800" dirty="0" smtClean="0">
                <a:solidFill>
                  <a:schemeClr val="bg1"/>
                </a:solidFill>
              </a:rPr>
              <a:t>Just two decades earlier, Germany and Austria had gone to war. Now they were allies, proving that even old enemies could find common ground and the diplomatic map of Europe was subject to major shifts.</a:t>
            </a:r>
          </a:p>
          <a:p>
            <a:pPr marL="57150" indent="0">
              <a:buNone/>
            </a:pPr>
            <a:endParaRPr lang="en-US" sz="1800" dirty="0" smtClean="0">
              <a:solidFill>
                <a:schemeClr val="bg1"/>
              </a:solidFill>
            </a:endParaRPr>
          </a:p>
        </p:txBody>
      </p:sp>
      <p:sp>
        <p:nvSpPr>
          <p:cNvPr id="4" name="Text Placeholder 3"/>
          <p:cNvSpPr>
            <a:spLocks noGrp="1"/>
          </p:cNvSpPr>
          <p:nvPr>
            <p:ph sz="half" idx="2"/>
          </p:nvPr>
        </p:nvSpPr>
        <p:spPr/>
        <p:txBody>
          <a:bodyPr>
            <a:normAutofit fontScale="70000" lnSpcReduction="20000"/>
          </a:bodyPr>
          <a:lstStyle/>
          <a:p>
            <a:pPr marL="0" indent="0">
              <a:buNone/>
            </a:pPr>
            <a:r>
              <a:rPr lang="en-US" dirty="0" smtClean="0">
                <a:solidFill>
                  <a:schemeClr val="bg1"/>
                </a:solidFill>
              </a:rPr>
              <a:t>Following Russia’s attack on the Ottoman Empire in 1877, both countries sought greater security. While wanting to preserve their understanding with Russia and keep the peace between Russia and Austria, German leaders grew worried that Russia policies toward the Ottoman Empire and Balkans were a threat to peace. In 1879 Bismarck wrote to King Ludwig II of Bavaria:</a:t>
            </a:r>
          </a:p>
          <a:p>
            <a:pPr marL="0" indent="0">
              <a:buNone/>
            </a:pPr>
            <a:endParaRPr lang="en-US" dirty="0" smtClean="0">
              <a:solidFill>
                <a:schemeClr val="bg1"/>
              </a:solidFill>
            </a:endParaRPr>
          </a:p>
          <a:p>
            <a:pPr marL="0" indent="0">
              <a:buNone/>
            </a:pPr>
            <a:r>
              <a:rPr lang="en-US" i="1" dirty="0" smtClean="0">
                <a:solidFill>
                  <a:schemeClr val="bg1"/>
                </a:solidFill>
              </a:rPr>
              <a:t>“I cannot resist the conclusion that in the future, perhaps even in the near future, the peace is threatened by Russia and Russia alone.”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mn-lt"/>
              </a:rPr>
              <a:t>Triple Alliance 1882 </a:t>
            </a:r>
            <a:br>
              <a:rPr lang="en-US" dirty="0">
                <a:solidFill>
                  <a:schemeClr val="bg1"/>
                </a:solidFill>
                <a:latin typeface="+mn-lt"/>
              </a:rPr>
            </a:br>
            <a:endParaRPr lang="en-US" dirty="0">
              <a:solidFill>
                <a:schemeClr val="bg1"/>
              </a:solidFill>
              <a:latin typeface="+mn-lt"/>
            </a:endParaRPr>
          </a:p>
        </p:txBody>
      </p:sp>
      <p:sp>
        <p:nvSpPr>
          <p:cNvPr id="3" name="Content Placeholder 2"/>
          <p:cNvSpPr>
            <a:spLocks noGrp="1"/>
          </p:cNvSpPr>
          <p:nvPr>
            <p:ph sz="half" idx="1"/>
          </p:nvPr>
        </p:nvSpPr>
        <p:spPr>
          <a:xfrm>
            <a:off x="3886200" y="1428030"/>
            <a:ext cx="4406900" cy="4525963"/>
          </a:xfrm>
        </p:spPr>
        <p:txBody>
          <a:bodyPr>
            <a:normAutofit fontScale="70000" lnSpcReduction="20000"/>
          </a:bodyPr>
          <a:lstStyle/>
          <a:p>
            <a:pPr marL="0" indent="0">
              <a:buNone/>
            </a:pPr>
            <a:r>
              <a:rPr lang="en-US" dirty="0" smtClean="0">
                <a:solidFill>
                  <a:schemeClr val="bg1"/>
                </a:solidFill>
              </a:rPr>
              <a:t>Germany and Austria Hungary </a:t>
            </a:r>
          </a:p>
          <a:p>
            <a:pPr marL="0" indent="0">
              <a:buNone/>
            </a:pPr>
            <a:r>
              <a:rPr lang="en-US" dirty="0" smtClean="0">
                <a:solidFill>
                  <a:schemeClr val="bg1"/>
                </a:solidFill>
              </a:rPr>
              <a:t>promised that:</a:t>
            </a:r>
          </a:p>
          <a:p>
            <a:pPr marL="0" indent="0">
              <a:buNone/>
            </a:pPr>
            <a:r>
              <a:rPr lang="en-US" i="1" dirty="0" smtClean="0">
                <a:solidFill>
                  <a:schemeClr val="bg1"/>
                </a:solidFill>
              </a:rPr>
              <a:t>“In case Italy, without direct provocation on her part, should be attacked by France for any reason whatsoever, the two other Contracting Parities shall be bound to help and assistance with all their forces. . . . This same obligation shall devolve upon Italy in case of any aggression without direct provocation by France against Germany”</a:t>
            </a:r>
          </a:p>
          <a:p>
            <a:pPr lvl="1">
              <a:buNone/>
            </a:pPr>
            <a:endParaRPr lang="en-US" dirty="0" smtClean="0">
              <a:solidFill>
                <a:schemeClr val="bg1"/>
              </a:solidFill>
            </a:endParaRPr>
          </a:p>
          <a:p>
            <a:pPr marL="0" indent="0">
              <a:buNone/>
            </a:pPr>
            <a:r>
              <a:rPr lang="en-US" dirty="0" smtClean="0">
                <a:solidFill>
                  <a:schemeClr val="bg1"/>
                </a:solidFill>
              </a:rPr>
              <a:t>Italy had no obligation to go to war against England if England provoked the alliance.</a:t>
            </a:r>
            <a:endParaRPr lang="en-US" dirty="0">
              <a:solidFill>
                <a:schemeClr val="bg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1417638"/>
            <a:ext cx="2948990" cy="3683040"/>
          </a:xfrm>
        </p:spPr>
      </p:pic>
      <p:sp>
        <p:nvSpPr>
          <p:cNvPr id="8" name="TextBox 7"/>
          <p:cNvSpPr txBox="1"/>
          <p:nvPr/>
        </p:nvSpPr>
        <p:spPr>
          <a:xfrm>
            <a:off x="457201" y="5694662"/>
            <a:ext cx="7835900" cy="923330"/>
          </a:xfrm>
          <a:prstGeom prst="rect">
            <a:avLst/>
          </a:prstGeom>
          <a:noFill/>
        </p:spPr>
        <p:txBody>
          <a:bodyPr wrap="square" rtlCol="0">
            <a:spAutoFit/>
          </a:bodyPr>
          <a:lstStyle/>
          <a:p>
            <a:r>
              <a:rPr lang="en-US" dirty="0" smtClean="0">
                <a:solidFill>
                  <a:schemeClr val="bg1"/>
                </a:solidFill>
              </a:rPr>
              <a:t>The Triple Alliance showed that past rivals (like Italy and Austria-Hungary) could come together. In this cartoon, Italy is the small power trying to reach up to its new partners. </a:t>
            </a: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bbc.co.uk/schools/worldwarone/images/article/alliance_entent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18" y="564200"/>
            <a:ext cx="8063760" cy="570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456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983115-6643-4724-9EF2-84B9ABDB50FD}"/>
</file>

<file path=customXml/itemProps2.xml><?xml version="1.0" encoding="utf-8"?>
<ds:datastoreItem xmlns:ds="http://schemas.openxmlformats.org/officeDocument/2006/customXml" ds:itemID="{8B8E4E02-0B72-4AD8-B3AE-7AB37247E1EB}"/>
</file>

<file path=customXml/itemProps3.xml><?xml version="1.0" encoding="utf-8"?>
<ds:datastoreItem xmlns:ds="http://schemas.openxmlformats.org/officeDocument/2006/customXml" ds:itemID="{6B5628C2-5E6D-4C21-AE3B-7A571A5AA075}"/>
</file>

<file path=docProps/app.xml><?xml version="1.0" encoding="utf-8"?>
<Properties xmlns="http://schemas.openxmlformats.org/officeDocument/2006/extended-properties" xmlns:vt="http://schemas.openxmlformats.org/officeDocument/2006/docPropsVTypes">
  <TotalTime>1822</TotalTime>
  <Words>1053</Words>
  <Application>Microsoft Office PowerPoint</Application>
  <PresentationFormat>On-screen Show (4:3)</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iDot2, Alliances 1879-1914</vt:lpstr>
      <vt:lpstr> The Franco –Russian Alliance Military Convention- August 18 1892 </vt:lpstr>
      <vt:lpstr>Anglo-Japanese Alliance (1902)</vt:lpstr>
      <vt:lpstr>Anglo-French Entente, 1904 </vt:lpstr>
      <vt:lpstr>The Anglo-Russian Entente (1907)</vt:lpstr>
      <vt:lpstr>PowerPoint Presentation</vt:lpstr>
      <vt:lpstr>Dual Alliance, 1879</vt:lpstr>
      <vt:lpstr>Triple Alliance 1882  </vt:lpstr>
      <vt:lpstr>PowerPoint Presentation</vt:lpstr>
    </vt:vector>
  </TitlesOfParts>
  <Company>Virginia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 White</dc:creator>
  <cp:lastModifiedBy>Paul Secord (FILTER)</cp:lastModifiedBy>
  <cp:revision>27</cp:revision>
  <dcterms:created xsi:type="dcterms:W3CDTF">2013-08-19T21:41:52Z</dcterms:created>
  <dcterms:modified xsi:type="dcterms:W3CDTF">2013-11-07T22:40:42Z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