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63" r:id="rId6"/>
    <p:sldId id="257" r:id="rId7"/>
    <p:sldId id="258" r:id="rId8"/>
    <p:sldId id="259" r:id="rId9"/>
    <p:sldId id="264" r:id="rId10"/>
    <p:sldId id="262" r:id="rId11"/>
    <p:sldId id="261"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90" y="6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3982C4-6C1A-F542-9C04-F28D76E46271}" type="datetimeFigureOut">
              <a:rPr lang="en-US" smtClean="0"/>
              <a:pPr/>
              <a:t>11/7/2013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CB6AE2-135F-BB4D-9957-1505AC5A34DC}" type="slidenum">
              <a:rPr lang="en-US" smtClean="0"/>
              <a:pPr/>
              <a:t>‹#›</a:t>
            </a:fld>
            <a:endParaRPr lang="en-US"/>
          </a:p>
        </p:txBody>
      </p:sp>
    </p:spTree>
    <p:extLst>
      <p:ext uri="{BB962C8B-B14F-4D97-AF65-F5344CB8AC3E}">
        <p14:creationId xmlns:p14="http://schemas.microsoft.com/office/powerpoint/2010/main" val="4234168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F76B45-DF7A-7E4C-9BC6-762C59F5488E}" type="datetimeFigureOut">
              <a:rPr lang="en-US" smtClean="0"/>
              <a:t>11/7/2013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B5C4F2-E409-8D42-AD92-6902DA69E256}" type="slidenum">
              <a:rPr lang="en-US" smtClean="0"/>
              <a:t>‹#›</a:t>
            </a:fld>
            <a:endParaRPr lang="en-US"/>
          </a:p>
        </p:txBody>
      </p:sp>
    </p:spTree>
    <p:extLst>
      <p:ext uri="{BB962C8B-B14F-4D97-AF65-F5344CB8AC3E}">
        <p14:creationId xmlns:p14="http://schemas.microsoft.com/office/powerpoint/2010/main" val="4552415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Sunday, June 28</a:t>
            </a:r>
            <a:r>
              <a:rPr lang="en-US" baseline="30000" dirty="0" smtClean="0"/>
              <a:t>th</a:t>
            </a:r>
            <a:r>
              <a:rPr lang="en-US" dirty="0" smtClean="0"/>
              <a:t>, 1914, was a bright and sunny day in Sarajevo.  Sarajevo was located in the disputed territory of Bosnia.  Both the Austro-Hungarian Empire and Serbia wanted this territory.  </a:t>
            </a:r>
          </a:p>
          <a:p>
            <a:endParaRPr lang="en-US" dirty="0" smtClean="0"/>
          </a:p>
          <a:p>
            <a:r>
              <a:rPr lang="en-US" dirty="0" smtClean="0"/>
              <a:t>The future king of Austria, Archduke Franz Ferdinand and his wife, Sophie, visited Sarajevo.  This visit in part would demonstrate that the Archduke and his family had control over the area.  When it was learned that Ferdinand would visit Sarajevo, a group of terrorists called the Black Hand decided to assassinate him.  If Ferdinand were assassinated, Bosnia might be able to join Serbia and form a new state.  On June 28</a:t>
            </a:r>
            <a:r>
              <a:rPr lang="en-US" baseline="30000" dirty="0" smtClean="0"/>
              <a:t>th</a:t>
            </a:r>
            <a:r>
              <a:rPr lang="en-US" dirty="0" smtClean="0"/>
              <a:t>, six teenage assassins waited among the crowds</a:t>
            </a:r>
            <a:r>
              <a:rPr lang="en-US" baseline="0" dirty="0" smtClean="0"/>
              <a:t> that lined the streets to watch the royal procession.  The Archduke and his wife rode in an open topped vehicle.  The first two assassins lost their nerve and let the car pass.  </a:t>
            </a:r>
            <a:endParaRPr lang="en-US" dirty="0" smtClean="0"/>
          </a:p>
          <a:p>
            <a:endParaRPr lang="en-US" dirty="0"/>
          </a:p>
        </p:txBody>
      </p:sp>
      <p:sp>
        <p:nvSpPr>
          <p:cNvPr id="4" name="Slide Number Placeholder 3"/>
          <p:cNvSpPr>
            <a:spLocks noGrp="1"/>
          </p:cNvSpPr>
          <p:nvPr>
            <p:ph type="sldNum" sz="quarter" idx="10"/>
          </p:nvPr>
        </p:nvSpPr>
        <p:spPr/>
        <p:txBody>
          <a:bodyPr/>
          <a:lstStyle/>
          <a:p>
            <a:fld id="{9CDE235B-4460-844F-8618-4A3AA5F92A04}" type="slidenum">
              <a:rPr lang="en-US" smtClean="0"/>
              <a:pPr/>
              <a:t>2</a:t>
            </a:fld>
            <a:endParaRPr lang="en-US"/>
          </a:p>
        </p:txBody>
      </p:sp>
    </p:spTree>
    <p:extLst>
      <p:ext uri="{BB962C8B-B14F-4D97-AF65-F5344CB8AC3E}">
        <p14:creationId xmlns:p14="http://schemas.microsoft.com/office/powerpoint/2010/main" val="191122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assassin threw a bomb at the</a:t>
            </a:r>
            <a:r>
              <a:rPr lang="en-US" baseline="0" dirty="0" smtClean="0"/>
              <a:t> car, but the Archduke saw it coming and threw it off his vehicle.  It exploded under the car behind him, injuring several people.  The Archduke’s driver sped away, fearing more bombs.  The other assassins assumed the explosion meant the Archduke had been killed.  They left the scene, with the exception of </a:t>
            </a:r>
            <a:r>
              <a:rPr lang="en-US" baseline="0" dirty="0" err="1" smtClean="0"/>
              <a:t>Gavrilo</a:t>
            </a:r>
            <a:r>
              <a:rPr lang="en-US" baseline="0" dirty="0" smtClean="0"/>
              <a:t> </a:t>
            </a:r>
            <a:r>
              <a:rPr lang="en-US" baseline="0" dirty="0" err="1" smtClean="0"/>
              <a:t>Princip</a:t>
            </a:r>
            <a:r>
              <a:rPr lang="en-US" baseline="0" dirty="0" smtClean="0"/>
              <a:t>, who soon learned the truth.  Upset that the assassination plot had failed, </a:t>
            </a:r>
            <a:r>
              <a:rPr lang="en-US" baseline="0" dirty="0" err="1" smtClean="0"/>
              <a:t>Princip</a:t>
            </a:r>
            <a:r>
              <a:rPr lang="en-US" baseline="0" dirty="0" smtClean="0"/>
              <a:t> wandered across the street towards a café.  He was standing outside the café when the Archduke’s driver made a wrong turn.  </a:t>
            </a:r>
            <a:r>
              <a:rPr lang="en-US" baseline="0" dirty="0" err="1" smtClean="0"/>
              <a:t>Princip</a:t>
            </a:r>
            <a:r>
              <a:rPr lang="en-US" baseline="0" dirty="0" smtClean="0"/>
              <a:t> found himself only a few feet from the car.  He pulled a pistol from his coat pocket and fired two shots at close range.  He hit Ferdinand with one bullet, and the other ricocheted off the car and hit Sophie.  Both died approximately fifteen minutes later.  </a:t>
            </a:r>
            <a:endParaRPr lang="en-US" dirty="0"/>
          </a:p>
        </p:txBody>
      </p:sp>
      <p:sp>
        <p:nvSpPr>
          <p:cNvPr id="4" name="Slide Number Placeholder 3"/>
          <p:cNvSpPr>
            <a:spLocks noGrp="1"/>
          </p:cNvSpPr>
          <p:nvPr>
            <p:ph type="sldNum" sz="quarter" idx="10"/>
          </p:nvPr>
        </p:nvSpPr>
        <p:spPr/>
        <p:txBody>
          <a:bodyPr/>
          <a:lstStyle/>
          <a:p>
            <a:fld id="{9CDE235B-4460-844F-8618-4A3AA5F92A04}" type="slidenum">
              <a:rPr lang="en-US" smtClean="0"/>
              <a:pPr/>
              <a:t>6</a:t>
            </a:fld>
            <a:endParaRPr lang="en-US"/>
          </a:p>
        </p:txBody>
      </p:sp>
    </p:spTree>
    <p:extLst>
      <p:ext uri="{BB962C8B-B14F-4D97-AF65-F5344CB8AC3E}">
        <p14:creationId xmlns:p14="http://schemas.microsoft.com/office/powerpoint/2010/main" val="4058499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not a criminal because I destroyed that which was evil.  I think that I am good.”  These were the words spoken by </a:t>
            </a:r>
            <a:r>
              <a:rPr lang="en-US" dirty="0" err="1" smtClean="0"/>
              <a:t>Gavrilo</a:t>
            </a:r>
            <a:r>
              <a:rPr lang="en-US" dirty="0" smtClean="0"/>
              <a:t> </a:t>
            </a:r>
            <a:r>
              <a:rPr lang="en-US" dirty="0" err="1" smtClean="0"/>
              <a:t>Princip</a:t>
            </a:r>
            <a:r>
              <a:rPr lang="en-US" dirty="0" smtClean="0"/>
              <a:t> at his trial in October of 1914, almost four months after he assassinated</a:t>
            </a:r>
            <a:r>
              <a:rPr lang="en-US" baseline="0" dirty="0" smtClean="0"/>
              <a:t> Austrian Archduke Franz Ferdinand and his wife, Sophie, during a visit to Sarajevo.  By the time </a:t>
            </a:r>
            <a:r>
              <a:rPr lang="en-US" baseline="0" dirty="0" err="1" smtClean="0"/>
              <a:t>Princip</a:t>
            </a:r>
            <a:r>
              <a:rPr lang="en-US" baseline="0" dirty="0" smtClean="0"/>
              <a:t> faced trial, Europe had been at war for two months.</a:t>
            </a:r>
            <a:endParaRPr lang="en-US" dirty="0"/>
          </a:p>
        </p:txBody>
      </p:sp>
      <p:sp>
        <p:nvSpPr>
          <p:cNvPr id="4" name="Slide Number Placeholder 3"/>
          <p:cNvSpPr>
            <a:spLocks noGrp="1"/>
          </p:cNvSpPr>
          <p:nvPr>
            <p:ph type="sldNum" sz="quarter" idx="10"/>
          </p:nvPr>
        </p:nvSpPr>
        <p:spPr/>
        <p:txBody>
          <a:bodyPr/>
          <a:lstStyle/>
          <a:p>
            <a:fld id="{9CDE235B-4460-844F-8618-4A3AA5F92A04}" type="slidenum">
              <a:rPr lang="en-US" smtClean="0"/>
              <a:pPr/>
              <a:t>7</a:t>
            </a:fld>
            <a:endParaRPr lang="en-US"/>
          </a:p>
        </p:txBody>
      </p:sp>
    </p:spTree>
    <p:extLst>
      <p:ext uri="{BB962C8B-B14F-4D97-AF65-F5344CB8AC3E}">
        <p14:creationId xmlns:p14="http://schemas.microsoft.com/office/powerpoint/2010/main" val="3242900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FFD5BB-9052-4E28-9D29-3F46B006925C}"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58557-8FF8-49A8-ACD0-2620D36EBFCF}" type="slidenum">
              <a:rPr lang="en-US" smtClean="0"/>
              <a:pPr/>
              <a:t>‹#›</a:t>
            </a:fld>
            <a:endParaRPr lang="en-US"/>
          </a:p>
        </p:txBody>
      </p:sp>
    </p:spTree>
    <p:extLst>
      <p:ext uri="{BB962C8B-B14F-4D97-AF65-F5344CB8AC3E}">
        <p14:creationId xmlns:p14="http://schemas.microsoft.com/office/powerpoint/2010/main" val="2821113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FFD5BB-9052-4E28-9D29-3F46B006925C}"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58557-8FF8-49A8-ACD0-2620D36EBFCF}" type="slidenum">
              <a:rPr lang="en-US" smtClean="0"/>
              <a:pPr/>
              <a:t>‹#›</a:t>
            </a:fld>
            <a:endParaRPr lang="en-US"/>
          </a:p>
        </p:txBody>
      </p:sp>
    </p:spTree>
    <p:extLst>
      <p:ext uri="{BB962C8B-B14F-4D97-AF65-F5344CB8AC3E}">
        <p14:creationId xmlns:p14="http://schemas.microsoft.com/office/powerpoint/2010/main" val="3941857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FFD5BB-9052-4E28-9D29-3F46B006925C}"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58557-8FF8-49A8-ACD0-2620D36EBFCF}" type="slidenum">
              <a:rPr lang="en-US" smtClean="0"/>
              <a:pPr/>
              <a:t>‹#›</a:t>
            </a:fld>
            <a:endParaRPr lang="en-US"/>
          </a:p>
        </p:txBody>
      </p:sp>
    </p:spTree>
    <p:extLst>
      <p:ext uri="{BB962C8B-B14F-4D97-AF65-F5344CB8AC3E}">
        <p14:creationId xmlns:p14="http://schemas.microsoft.com/office/powerpoint/2010/main" val="33498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FFD5BB-9052-4E28-9D29-3F46B006925C}"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58557-8FF8-49A8-ACD0-2620D36EBFCF}" type="slidenum">
              <a:rPr lang="en-US" smtClean="0"/>
              <a:pPr/>
              <a:t>‹#›</a:t>
            </a:fld>
            <a:endParaRPr lang="en-US"/>
          </a:p>
        </p:txBody>
      </p:sp>
    </p:spTree>
    <p:extLst>
      <p:ext uri="{BB962C8B-B14F-4D97-AF65-F5344CB8AC3E}">
        <p14:creationId xmlns:p14="http://schemas.microsoft.com/office/powerpoint/2010/main" val="706743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FFD5BB-9052-4E28-9D29-3F46B006925C}" type="datetimeFigureOut">
              <a:rPr lang="en-US" smtClean="0"/>
              <a:pPr/>
              <a:t>11/7/2013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58557-8FF8-49A8-ACD0-2620D36EBFCF}" type="slidenum">
              <a:rPr lang="en-US" smtClean="0"/>
              <a:pPr/>
              <a:t>‹#›</a:t>
            </a:fld>
            <a:endParaRPr lang="en-US"/>
          </a:p>
        </p:txBody>
      </p:sp>
    </p:spTree>
    <p:extLst>
      <p:ext uri="{BB962C8B-B14F-4D97-AF65-F5344CB8AC3E}">
        <p14:creationId xmlns:p14="http://schemas.microsoft.com/office/powerpoint/2010/main" val="1050510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FFD5BB-9052-4E28-9D29-3F46B006925C}" type="datetimeFigureOut">
              <a:rPr lang="en-US" smtClean="0"/>
              <a:pPr/>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58557-8FF8-49A8-ACD0-2620D36EBFCF}" type="slidenum">
              <a:rPr lang="en-US" smtClean="0"/>
              <a:pPr/>
              <a:t>‹#›</a:t>
            </a:fld>
            <a:endParaRPr lang="en-US"/>
          </a:p>
        </p:txBody>
      </p:sp>
    </p:spTree>
    <p:extLst>
      <p:ext uri="{BB962C8B-B14F-4D97-AF65-F5344CB8AC3E}">
        <p14:creationId xmlns:p14="http://schemas.microsoft.com/office/powerpoint/2010/main" val="318407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FFD5BB-9052-4E28-9D29-3F46B006925C}" type="datetimeFigureOut">
              <a:rPr lang="en-US" smtClean="0"/>
              <a:pPr/>
              <a:t>11/7/2013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858557-8FF8-49A8-ACD0-2620D36EBFCF}" type="slidenum">
              <a:rPr lang="en-US" smtClean="0"/>
              <a:pPr/>
              <a:t>‹#›</a:t>
            </a:fld>
            <a:endParaRPr lang="en-US"/>
          </a:p>
        </p:txBody>
      </p:sp>
    </p:spTree>
    <p:extLst>
      <p:ext uri="{BB962C8B-B14F-4D97-AF65-F5344CB8AC3E}">
        <p14:creationId xmlns:p14="http://schemas.microsoft.com/office/powerpoint/2010/main" val="3887338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FFD5BB-9052-4E28-9D29-3F46B006925C}" type="datetimeFigureOut">
              <a:rPr lang="en-US" smtClean="0"/>
              <a:pPr/>
              <a:t>11/7/2013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858557-8FF8-49A8-ACD0-2620D36EBFCF}" type="slidenum">
              <a:rPr lang="en-US" smtClean="0"/>
              <a:pPr/>
              <a:t>‹#›</a:t>
            </a:fld>
            <a:endParaRPr lang="en-US"/>
          </a:p>
        </p:txBody>
      </p:sp>
    </p:spTree>
    <p:extLst>
      <p:ext uri="{BB962C8B-B14F-4D97-AF65-F5344CB8AC3E}">
        <p14:creationId xmlns:p14="http://schemas.microsoft.com/office/powerpoint/2010/main" val="66413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FD5BB-9052-4E28-9D29-3F46B006925C}" type="datetimeFigureOut">
              <a:rPr lang="en-US" smtClean="0"/>
              <a:pPr/>
              <a:t>11/7/2013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858557-8FF8-49A8-ACD0-2620D36EBFCF}" type="slidenum">
              <a:rPr lang="en-US" smtClean="0"/>
              <a:pPr/>
              <a:t>‹#›</a:t>
            </a:fld>
            <a:endParaRPr lang="en-US"/>
          </a:p>
        </p:txBody>
      </p:sp>
    </p:spTree>
    <p:extLst>
      <p:ext uri="{BB962C8B-B14F-4D97-AF65-F5344CB8AC3E}">
        <p14:creationId xmlns:p14="http://schemas.microsoft.com/office/powerpoint/2010/main" val="1949030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FFD5BB-9052-4E28-9D29-3F46B006925C}" type="datetimeFigureOut">
              <a:rPr lang="en-US" smtClean="0"/>
              <a:pPr/>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58557-8FF8-49A8-ACD0-2620D36EBFCF}" type="slidenum">
              <a:rPr lang="en-US" smtClean="0"/>
              <a:pPr/>
              <a:t>‹#›</a:t>
            </a:fld>
            <a:endParaRPr lang="en-US"/>
          </a:p>
        </p:txBody>
      </p:sp>
    </p:spTree>
    <p:extLst>
      <p:ext uri="{BB962C8B-B14F-4D97-AF65-F5344CB8AC3E}">
        <p14:creationId xmlns:p14="http://schemas.microsoft.com/office/powerpoint/2010/main" val="122353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FFD5BB-9052-4E28-9D29-3F46B006925C}" type="datetimeFigureOut">
              <a:rPr lang="en-US" smtClean="0"/>
              <a:pPr/>
              <a:t>11/7/2013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58557-8FF8-49A8-ACD0-2620D36EBFCF}" type="slidenum">
              <a:rPr lang="en-US" smtClean="0"/>
              <a:pPr/>
              <a:t>‹#›</a:t>
            </a:fld>
            <a:endParaRPr lang="en-US"/>
          </a:p>
        </p:txBody>
      </p:sp>
    </p:spTree>
    <p:extLst>
      <p:ext uri="{BB962C8B-B14F-4D97-AF65-F5344CB8AC3E}">
        <p14:creationId xmlns:p14="http://schemas.microsoft.com/office/powerpoint/2010/main" val="1299906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FD5BB-9052-4E28-9D29-3F46B006925C}" type="datetimeFigureOut">
              <a:rPr lang="en-US" smtClean="0"/>
              <a:pPr/>
              <a:t>11/7/2013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58557-8FF8-49A8-ACD0-2620D36EBFCF}" type="slidenum">
              <a:rPr lang="en-US" smtClean="0"/>
              <a:pPr/>
              <a:t>‹#›</a:t>
            </a:fld>
            <a:endParaRPr lang="en-US"/>
          </a:p>
        </p:txBody>
      </p:sp>
    </p:spTree>
    <p:extLst>
      <p:ext uri="{BB962C8B-B14F-4D97-AF65-F5344CB8AC3E}">
        <p14:creationId xmlns:p14="http://schemas.microsoft.com/office/powerpoint/2010/main" val="1305356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hyperlink" Target="http://commons.wikimedia.org/wiki/File:Franz_ferdinand_bw.jpg" TargetMode="External"/><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www.radio.cz/en/section/curraffrs/descendant-of-franz-ferdinand-of-austria-claims-back-konopiste-castle" TargetMode="External"/><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latin typeface="+mn-lt"/>
              </a:rPr>
              <a:t>The Assassination of Franz Ferdinand</a:t>
            </a:r>
            <a:endParaRPr lang="en-US" dirty="0">
              <a:solidFill>
                <a:schemeClr val="bg1"/>
              </a:solidFill>
              <a:latin typeface="+mn-lt"/>
            </a:endParaRPr>
          </a:p>
        </p:txBody>
      </p:sp>
      <p:sp>
        <p:nvSpPr>
          <p:cNvPr id="7" name="Content Placeholder 6"/>
          <p:cNvSpPr>
            <a:spLocks noGrp="1"/>
          </p:cNvSpPr>
          <p:nvPr>
            <p:ph idx="1"/>
          </p:nvPr>
        </p:nvSpPr>
        <p:spPr/>
        <p:txBody>
          <a:bodyPr/>
          <a:lstStyle/>
          <a:p>
            <a:pPr marL="0" indent="0">
              <a:buNone/>
            </a:pPr>
            <a:r>
              <a:rPr lang="en-US" dirty="0" smtClean="0">
                <a:solidFill>
                  <a:schemeClr val="bg1"/>
                </a:solidFill>
              </a:rPr>
              <a:t>Franz Ferdinand was the heir to the throne of Austria-Hungary. On June 28, 1914 he paid a royal visit to the Bosnian city of Sarajevo. Austria-Hungary had angered many people in the Balkans (especially Serbs) by annexing Bosnia in 1908. June 28 was also an important day for Serbs, as it commemorated a 14</a:t>
            </a:r>
            <a:r>
              <a:rPr lang="en-US" baseline="30000" dirty="0" smtClean="0">
                <a:solidFill>
                  <a:schemeClr val="bg1"/>
                </a:solidFill>
              </a:rPr>
              <a:t>th</a:t>
            </a:r>
            <a:r>
              <a:rPr lang="en-US" dirty="0" smtClean="0">
                <a:solidFill>
                  <a:schemeClr val="bg1"/>
                </a:solidFill>
              </a:rPr>
              <a:t> century battle against the Ottoman Empire.  Many Serbs thus saw the archduke’s visit as an insult. His security team knew that there were dangers in the visit, but they went ahead with it anyway.</a:t>
            </a:r>
            <a:endParaRPr lang="en-US" dirty="0">
              <a:solidFill>
                <a:schemeClr val="bg1"/>
              </a:solidFill>
            </a:endParaRPr>
          </a:p>
        </p:txBody>
      </p:sp>
    </p:spTree>
    <p:extLst>
      <p:ext uri="{BB962C8B-B14F-4D97-AF65-F5344CB8AC3E}">
        <p14:creationId xmlns:p14="http://schemas.microsoft.com/office/powerpoint/2010/main" val="54801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Balkans1914.jpg"/>
          <p:cNvPicPr>
            <a:picLocks noGrp="1" noChangeAspect="1"/>
          </p:cNvPicPr>
          <p:nvPr>
            <p:ph idx="1"/>
          </p:nvPr>
        </p:nvPicPr>
        <p:blipFill>
          <a:blip r:embed="rId3">
            <a:extLst>
              <a:ext uri="{28A0092B-C50C-407E-A947-70E740481C1C}">
                <a14:useLocalDpi xmlns:a14="http://schemas.microsoft.com/office/drawing/2010/main" val="0"/>
              </a:ext>
            </a:extLst>
          </a:blip>
          <a:srcRect l="6997" r="6997"/>
          <a:stretch>
            <a:fillRect/>
          </a:stretch>
        </p:blipFill>
        <p:spPr>
          <a:xfrm>
            <a:off x="5921516" y="1037396"/>
            <a:ext cx="5291924" cy="4544563"/>
          </a:xfrm>
        </p:spPr>
      </p:pic>
      <p:sp>
        <p:nvSpPr>
          <p:cNvPr id="8" name="Rectangle 7"/>
          <p:cNvSpPr/>
          <p:nvPr/>
        </p:nvSpPr>
        <p:spPr>
          <a:xfrm>
            <a:off x="449317" y="6398270"/>
            <a:ext cx="6296526" cy="261610"/>
          </a:xfrm>
          <a:prstGeom prst="rect">
            <a:avLst/>
          </a:prstGeom>
        </p:spPr>
        <p:txBody>
          <a:bodyPr wrap="square">
            <a:spAutoFit/>
          </a:bodyPr>
          <a:lstStyle/>
          <a:p>
            <a:r>
              <a:rPr lang="en-US" sz="1100" dirty="0" smtClean="0">
                <a:solidFill>
                  <a:schemeClr val="bg1"/>
                </a:solidFill>
              </a:rPr>
              <a:t>http://</a:t>
            </a:r>
            <a:r>
              <a:rPr lang="en-US" sz="1100" dirty="0" err="1" smtClean="0">
                <a:solidFill>
                  <a:schemeClr val="bg1"/>
                </a:solidFill>
              </a:rPr>
              <a:t>users.humboldt.edu</a:t>
            </a:r>
            <a:r>
              <a:rPr lang="en-US" sz="1100" dirty="0" smtClean="0">
                <a:solidFill>
                  <a:schemeClr val="bg1"/>
                </a:solidFill>
              </a:rPr>
              <a:t>/</a:t>
            </a:r>
            <a:r>
              <a:rPr lang="en-US" sz="1100" dirty="0" err="1" smtClean="0">
                <a:solidFill>
                  <a:schemeClr val="bg1"/>
                </a:solidFill>
              </a:rPr>
              <a:t>ogayle</a:t>
            </a:r>
            <a:r>
              <a:rPr lang="en-US" sz="1100" dirty="0" smtClean="0">
                <a:solidFill>
                  <a:schemeClr val="bg1"/>
                </a:solidFill>
              </a:rPr>
              <a:t>/hist111/</a:t>
            </a:r>
            <a:r>
              <a:rPr lang="en-US" sz="1100" dirty="0" err="1" smtClean="0">
                <a:solidFill>
                  <a:schemeClr val="bg1"/>
                </a:solidFill>
              </a:rPr>
              <a:t>BalanceofPower.html</a:t>
            </a:r>
            <a:endParaRPr lang="en-US" sz="1100" dirty="0">
              <a:solidFill>
                <a:schemeClr val="bg1"/>
              </a:solidFill>
            </a:endParaRPr>
          </a:p>
        </p:txBody>
      </p:sp>
      <p:sp>
        <p:nvSpPr>
          <p:cNvPr id="9" name="Up Arrow 8"/>
          <p:cNvSpPr/>
          <p:nvPr/>
        </p:nvSpPr>
        <p:spPr>
          <a:xfrm rot="14582768">
            <a:off x="7037892" y="1785003"/>
            <a:ext cx="1029365" cy="1286649"/>
          </a:xfrm>
          <a:prstGeom prst="up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pic>
        <p:nvPicPr>
          <p:cNvPr id="11" name="Picture 10" descr="ferdinand_este_zofiex.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5400" y="1037396"/>
            <a:ext cx="3803968" cy="4544563"/>
          </a:xfrm>
          <a:prstGeom prst="rect">
            <a:avLst/>
          </a:prstGeom>
        </p:spPr>
      </p:pic>
      <p:sp>
        <p:nvSpPr>
          <p:cNvPr id="12" name="Rectangle 11"/>
          <p:cNvSpPr/>
          <p:nvPr/>
        </p:nvSpPr>
        <p:spPr>
          <a:xfrm>
            <a:off x="449317" y="6066740"/>
            <a:ext cx="6096000" cy="261610"/>
          </a:xfrm>
          <a:prstGeom prst="rect">
            <a:avLst/>
          </a:prstGeom>
        </p:spPr>
        <p:txBody>
          <a:bodyPr>
            <a:spAutoFit/>
          </a:bodyPr>
          <a:lstStyle/>
          <a:p>
            <a:r>
              <a:rPr lang="en-US" sz="1100" dirty="0" smtClean="0">
                <a:solidFill>
                  <a:schemeClr val="bg1"/>
                </a:solidFill>
              </a:rPr>
              <a:t>http://</a:t>
            </a:r>
            <a:r>
              <a:rPr lang="en-US" sz="1100" dirty="0" err="1" smtClean="0">
                <a:solidFill>
                  <a:schemeClr val="bg1"/>
                </a:solidFill>
              </a:rPr>
              <a:t>www.radio.cz</a:t>
            </a:r>
            <a:r>
              <a:rPr lang="en-US" sz="1100" dirty="0" smtClean="0">
                <a:solidFill>
                  <a:schemeClr val="bg1"/>
                </a:solidFill>
              </a:rPr>
              <a:t>/en/section/mailbox/mailbox-2008-03-02</a:t>
            </a:r>
            <a:endParaRPr lang="en-US" sz="1100" dirty="0">
              <a:solidFill>
                <a:schemeClr val="bg1"/>
              </a:solidFill>
            </a:endParaRPr>
          </a:p>
        </p:txBody>
      </p:sp>
    </p:spTree>
    <p:extLst>
      <p:ext uri="{BB962C8B-B14F-4D97-AF65-F5344CB8AC3E}">
        <p14:creationId xmlns:p14="http://schemas.microsoft.com/office/powerpoint/2010/main" val="36050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94034" y="996810"/>
            <a:ext cx="3685674" cy="896061"/>
          </a:xfrm>
        </p:spPr>
        <p:txBody>
          <a:bodyPr anchor="t"/>
          <a:lstStyle/>
          <a:p>
            <a:r>
              <a:rPr lang="en-US" dirty="0" smtClean="0">
                <a:solidFill>
                  <a:schemeClr val="bg1"/>
                </a:solidFill>
                <a:latin typeface="+mn-lt"/>
              </a:rPr>
              <a:t>The Archduke</a:t>
            </a:r>
            <a:endParaRPr lang="en-US" dirty="0">
              <a:solidFill>
                <a:schemeClr val="bg1"/>
              </a:solidFill>
              <a:latin typeface="+mn-lt"/>
            </a:endParaRPr>
          </a:p>
        </p:txBody>
      </p:sp>
      <p:sp>
        <p:nvSpPr>
          <p:cNvPr id="5" name="Content Placeholder 4"/>
          <p:cNvSpPr>
            <a:spLocks noGrp="1"/>
          </p:cNvSpPr>
          <p:nvPr>
            <p:ph sz="half" idx="1"/>
          </p:nvPr>
        </p:nvSpPr>
        <p:spPr>
          <a:xfrm>
            <a:off x="4594034" y="1879591"/>
            <a:ext cx="6918593" cy="4351338"/>
          </a:xfrm>
        </p:spPr>
        <p:txBody>
          <a:bodyPr/>
          <a:lstStyle/>
          <a:p>
            <a:pPr marL="0" indent="0">
              <a:buNone/>
            </a:pPr>
            <a:r>
              <a:rPr lang="en-US" dirty="0" smtClean="0">
                <a:solidFill>
                  <a:schemeClr val="bg1"/>
                </a:solidFill>
              </a:rPr>
              <a:t>Ironically, Franz Ferdinand advocated giving the Slavs inside the Austro-Hungarian Empire more political power.  Many people who knew him had a low opinion of him, although Kaiser Wilhelm II of Germany and Austro-Hungarian General Franz Conrad von </a:t>
            </a:r>
            <a:r>
              <a:rPr lang="en-US" dirty="0" err="1" smtClean="0">
                <a:solidFill>
                  <a:schemeClr val="bg1"/>
                </a:solidFill>
              </a:rPr>
              <a:t>Hötzendorff</a:t>
            </a:r>
            <a:r>
              <a:rPr lang="en-US" dirty="0" smtClean="0">
                <a:solidFill>
                  <a:schemeClr val="bg1"/>
                </a:solidFill>
              </a:rPr>
              <a:t> thought highly of him.</a:t>
            </a:r>
            <a:endParaRPr lang="en-US" dirty="0">
              <a:solidFill>
                <a:schemeClr val="bg1"/>
              </a:solidFill>
            </a:endParaRPr>
          </a:p>
        </p:txBody>
      </p:sp>
      <p:pic>
        <p:nvPicPr>
          <p:cNvPr id="1028" name="Picture 4" descr="http://upload.wikimedia.org/wikipedia/commons/5/50/Franz_ferdinand_bw.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5590" y="1892871"/>
            <a:ext cx="3042528" cy="37223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38200" y="6217648"/>
            <a:ext cx="6286500" cy="261610"/>
          </a:xfrm>
          <a:prstGeom prst="rect">
            <a:avLst/>
          </a:prstGeom>
        </p:spPr>
        <p:txBody>
          <a:bodyPr wrap="square">
            <a:spAutoFit/>
          </a:bodyPr>
          <a:lstStyle/>
          <a:p>
            <a:r>
              <a:rPr lang="en-US" sz="1100" dirty="0" smtClean="0">
                <a:solidFill>
                  <a:schemeClr val="bg1"/>
                </a:solidFill>
                <a:hlinkClick r:id="rId3"/>
              </a:rPr>
              <a:t>http://commons.wikimedia.org/wiki/File:Franz_ferdinand_bw.jpg</a:t>
            </a:r>
            <a:endParaRPr lang="en-US" sz="1100" dirty="0">
              <a:solidFill>
                <a:schemeClr val="bg1"/>
              </a:solidFill>
            </a:endParaRPr>
          </a:p>
        </p:txBody>
      </p:sp>
    </p:spTree>
    <p:extLst>
      <p:ext uri="{BB962C8B-B14F-4D97-AF65-F5344CB8AC3E}">
        <p14:creationId xmlns:p14="http://schemas.microsoft.com/office/powerpoint/2010/main" val="927218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81930" y="566912"/>
            <a:ext cx="3986463" cy="814169"/>
          </a:xfrm>
        </p:spPr>
        <p:txBody>
          <a:bodyPr anchor="t"/>
          <a:lstStyle/>
          <a:p>
            <a:r>
              <a:rPr lang="en-US" dirty="0" smtClean="0">
                <a:solidFill>
                  <a:schemeClr val="bg1"/>
                </a:solidFill>
                <a:latin typeface="+mn-lt"/>
              </a:rPr>
              <a:t>His Family</a:t>
            </a:r>
            <a:endParaRPr lang="en-US" dirty="0">
              <a:solidFill>
                <a:schemeClr val="bg1"/>
              </a:solidFill>
              <a:latin typeface="+mn-lt"/>
            </a:endParaRPr>
          </a:p>
        </p:txBody>
      </p:sp>
      <p:sp>
        <p:nvSpPr>
          <p:cNvPr id="5" name="Content Placeholder 4"/>
          <p:cNvSpPr>
            <a:spLocks noGrp="1"/>
          </p:cNvSpPr>
          <p:nvPr>
            <p:ph sz="half" idx="1"/>
          </p:nvPr>
        </p:nvSpPr>
        <p:spPr>
          <a:xfrm>
            <a:off x="5381930" y="1441770"/>
            <a:ext cx="6251881" cy="4351338"/>
          </a:xfrm>
        </p:spPr>
        <p:txBody>
          <a:bodyPr>
            <a:normAutofit/>
          </a:bodyPr>
          <a:lstStyle/>
          <a:p>
            <a:pPr marL="0" indent="0">
              <a:buNone/>
            </a:pPr>
            <a:r>
              <a:rPr lang="en-US" dirty="0" smtClean="0">
                <a:solidFill>
                  <a:schemeClr val="bg1"/>
                </a:solidFill>
              </a:rPr>
              <a:t>The archduke married for love, taking a wife who was aristocratic but not of royal blood. Most members of the Austro-Hungarian court hated Sophie and treated the couple rudely.  As a condition for the emperor’s approval of the marriage, Franz Ferdinand had to agree that any children he and Sophie had would not succeed him. Sophie died by the same assassin’s hand as her husband.</a:t>
            </a:r>
            <a:endParaRPr lang="en-US" dirty="0">
              <a:solidFill>
                <a:schemeClr val="bg1"/>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42423" y="1441770"/>
            <a:ext cx="3838705" cy="4062122"/>
          </a:xfrm>
        </p:spPr>
      </p:pic>
      <p:sp>
        <p:nvSpPr>
          <p:cNvPr id="8" name="Rectangle 7"/>
          <p:cNvSpPr/>
          <p:nvPr/>
        </p:nvSpPr>
        <p:spPr>
          <a:xfrm>
            <a:off x="865304" y="6260881"/>
            <a:ext cx="7085393" cy="261610"/>
          </a:xfrm>
          <a:prstGeom prst="rect">
            <a:avLst/>
          </a:prstGeom>
        </p:spPr>
        <p:txBody>
          <a:bodyPr wrap="square">
            <a:spAutoFit/>
          </a:bodyPr>
          <a:lstStyle/>
          <a:p>
            <a:r>
              <a:rPr lang="en-US" sz="1100" dirty="0" smtClean="0">
                <a:solidFill>
                  <a:schemeClr val="bg1"/>
                </a:solidFill>
                <a:hlinkClick r:id="rId3"/>
              </a:rPr>
              <a:t>http://www.radio.cz/en/section/curraffrs/descendant-of-franz-ferdinand-of-austria-claims-back-konopiste-castle</a:t>
            </a:r>
            <a:endParaRPr lang="en-US" sz="1100" dirty="0">
              <a:solidFill>
                <a:schemeClr val="bg1"/>
              </a:solidFill>
            </a:endParaRPr>
          </a:p>
        </p:txBody>
      </p:sp>
    </p:spTree>
    <p:extLst>
      <p:ext uri="{BB962C8B-B14F-4D97-AF65-F5344CB8AC3E}">
        <p14:creationId xmlns:p14="http://schemas.microsoft.com/office/powerpoint/2010/main" val="144303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8612" y="585238"/>
            <a:ext cx="4227095" cy="826001"/>
          </a:xfrm>
        </p:spPr>
        <p:txBody>
          <a:bodyPr anchor="t"/>
          <a:lstStyle/>
          <a:p>
            <a:r>
              <a:rPr lang="en-US" dirty="0" smtClean="0">
                <a:solidFill>
                  <a:schemeClr val="bg1"/>
                </a:solidFill>
                <a:latin typeface="+mn-lt"/>
              </a:rPr>
              <a:t>The Assassination</a:t>
            </a:r>
            <a:endParaRPr lang="en-US" dirty="0">
              <a:solidFill>
                <a:schemeClr val="bg1"/>
              </a:solidFill>
              <a:latin typeface="+mn-lt"/>
            </a:endParaRPr>
          </a:p>
        </p:txBody>
      </p:sp>
      <p:sp>
        <p:nvSpPr>
          <p:cNvPr id="5" name="Content Placeholder 4"/>
          <p:cNvSpPr>
            <a:spLocks noGrp="1"/>
          </p:cNvSpPr>
          <p:nvPr>
            <p:ph sz="half" idx="1"/>
          </p:nvPr>
        </p:nvSpPr>
        <p:spPr>
          <a:xfrm>
            <a:off x="4318612" y="1343120"/>
            <a:ext cx="6496448" cy="3806396"/>
          </a:xfrm>
        </p:spPr>
        <p:txBody>
          <a:bodyPr/>
          <a:lstStyle/>
          <a:p>
            <a:pPr marL="0" indent="0">
              <a:buNone/>
            </a:pPr>
            <a:r>
              <a:rPr lang="en-US" dirty="0" smtClean="0">
                <a:solidFill>
                  <a:schemeClr val="bg1"/>
                </a:solidFill>
              </a:rPr>
              <a:t>The assassination was well planned. The first attempt, however, failed. Later in the day, the archduke’s driver made a wrong turn. He came to a stop right near </a:t>
            </a:r>
            <a:r>
              <a:rPr lang="en-US" dirty="0" err="1" smtClean="0">
                <a:solidFill>
                  <a:schemeClr val="bg1"/>
                </a:solidFill>
              </a:rPr>
              <a:t>Gavrilo</a:t>
            </a:r>
            <a:r>
              <a:rPr lang="en-US" dirty="0" smtClean="0">
                <a:solidFill>
                  <a:schemeClr val="bg1"/>
                </a:solidFill>
              </a:rPr>
              <a:t> </a:t>
            </a:r>
            <a:r>
              <a:rPr lang="en-US" dirty="0" err="1" smtClean="0">
                <a:solidFill>
                  <a:schemeClr val="bg1"/>
                </a:solidFill>
              </a:rPr>
              <a:t>Princip</a:t>
            </a:r>
            <a:r>
              <a:rPr lang="en-US" dirty="0" smtClean="0">
                <a:solidFill>
                  <a:schemeClr val="bg1"/>
                </a:solidFill>
              </a:rPr>
              <a:t>, a teenager involved in the plot.  </a:t>
            </a:r>
            <a:r>
              <a:rPr lang="en-US" dirty="0" err="1" smtClean="0">
                <a:solidFill>
                  <a:schemeClr val="bg1"/>
                </a:solidFill>
              </a:rPr>
              <a:t>Princip</a:t>
            </a:r>
            <a:r>
              <a:rPr lang="en-US" dirty="0" smtClean="0">
                <a:solidFill>
                  <a:schemeClr val="bg1"/>
                </a:solidFill>
              </a:rPr>
              <a:t> fired his pistol into the car killing the Archduke and Sophie.</a:t>
            </a:r>
            <a:endParaRPr lang="en-US" dirty="0">
              <a:solidFill>
                <a:schemeClr val="bg1"/>
              </a:solidFill>
            </a:endParaRPr>
          </a:p>
        </p:txBody>
      </p:sp>
      <p:pic>
        <p:nvPicPr>
          <p:cNvPr id="1026" name="Picture 2" descr="http://upload.wikimedia.org/wikipedia/commons/8/8d/Gavrilo_Princip_cropp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052" y="1343120"/>
            <a:ext cx="2480333" cy="33756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24258" y="5494397"/>
            <a:ext cx="8459583" cy="369332"/>
          </a:xfrm>
          <a:prstGeom prst="rect">
            <a:avLst/>
          </a:prstGeom>
        </p:spPr>
        <p:txBody>
          <a:bodyPr wrap="square">
            <a:spAutoFit/>
          </a:bodyPr>
          <a:lstStyle/>
          <a:p>
            <a:r>
              <a:rPr lang="en-US" dirty="0">
                <a:solidFill>
                  <a:schemeClr val="bg1"/>
                </a:solidFill>
              </a:rPr>
              <a:t>http://upload.wikimedia.org/wikipedia/commons/8/8d/Gavrilo_Princip_cropped.jpg</a:t>
            </a:r>
          </a:p>
        </p:txBody>
      </p:sp>
    </p:spTree>
    <p:extLst>
      <p:ext uri="{BB962C8B-B14F-4D97-AF65-F5344CB8AC3E}">
        <p14:creationId xmlns:p14="http://schemas.microsoft.com/office/powerpoint/2010/main" val="3512603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map.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05" y="2352858"/>
            <a:ext cx="10784491" cy="3562224"/>
          </a:xfrm>
          <a:prstGeom prst="rect">
            <a:avLst/>
          </a:prstGeom>
        </p:spPr>
      </p:pic>
      <p:sp>
        <p:nvSpPr>
          <p:cNvPr id="16" name="Rectangle 15"/>
          <p:cNvSpPr/>
          <p:nvPr/>
        </p:nvSpPr>
        <p:spPr>
          <a:xfrm>
            <a:off x="312635" y="6130830"/>
            <a:ext cx="4909070" cy="261610"/>
          </a:xfrm>
          <a:prstGeom prst="rect">
            <a:avLst/>
          </a:prstGeom>
        </p:spPr>
        <p:txBody>
          <a:bodyPr wrap="square">
            <a:spAutoFit/>
          </a:bodyPr>
          <a:lstStyle/>
          <a:p>
            <a:r>
              <a:rPr lang="en-US" sz="1100" dirty="0" smtClean="0">
                <a:solidFill>
                  <a:schemeClr val="bg1"/>
                </a:solidFill>
              </a:rPr>
              <a:t>http://</a:t>
            </a:r>
            <a:r>
              <a:rPr lang="en-US" sz="1100" dirty="0" err="1" smtClean="0">
                <a:solidFill>
                  <a:schemeClr val="bg1"/>
                </a:solidFill>
              </a:rPr>
              <a:t>www.assassinationinfo.com</a:t>
            </a:r>
            <a:r>
              <a:rPr lang="en-US" sz="1100" dirty="0" smtClean="0">
                <a:solidFill>
                  <a:schemeClr val="bg1"/>
                </a:solidFill>
              </a:rPr>
              <a:t>/Assassinations/</a:t>
            </a:r>
            <a:r>
              <a:rPr lang="en-US" sz="1100" dirty="0" err="1" smtClean="0">
                <a:solidFill>
                  <a:schemeClr val="bg1"/>
                </a:solidFill>
              </a:rPr>
              <a:t>Franz_Ferdinand</a:t>
            </a:r>
            <a:r>
              <a:rPr lang="en-US" sz="1100" dirty="0" smtClean="0">
                <a:solidFill>
                  <a:schemeClr val="bg1"/>
                </a:solidFill>
              </a:rPr>
              <a:t>/</a:t>
            </a:r>
            <a:r>
              <a:rPr lang="en-US" sz="1100" dirty="0" err="1" smtClean="0">
                <a:solidFill>
                  <a:schemeClr val="bg1"/>
                </a:solidFill>
              </a:rPr>
              <a:t>events.htm</a:t>
            </a:r>
            <a:endParaRPr lang="en-US" sz="1100" dirty="0">
              <a:solidFill>
                <a:schemeClr val="bg1"/>
              </a:solidFill>
            </a:endParaRPr>
          </a:p>
        </p:txBody>
      </p:sp>
      <p:pic>
        <p:nvPicPr>
          <p:cNvPr id="17" name="Picture 16" descr="paper.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0331" y="551140"/>
            <a:ext cx="4552413" cy="3414310"/>
          </a:xfrm>
          <a:prstGeom prst="rect">
            <a:avLst/>
          </a:prstGeom>
        </p:spPr>
      </p:pic>
      <p:sp>
        <p:nvSpPr>
          <p:cNvPr id="18" name="Rectangle 17"/>
          <p:cNvSpPr/>
          <p:nvPr/>
        </p:nvSpPr>
        <p:spPr>
          <a:xfrm>
            <a:off x="312635" y="6479737"/>
            <a:ext cx="6096000" cy="261610"/>
          </a:xfrm>
          <a:prstGeom prst="rect">
            <a:avLst/>
          </a:prstGeom>
        </p:spPr>
        <p:txBody>
          <a:bodyPr>
            <a:spAutoFit/>
          </a:bodyPr>
          <a:lstStyle/>
          <a:p>
            <a:r>
              <a:rPr lang="en-US" sz="1100" dirty="0" smtClean="0">
                <a:solidFill>
                  <a:schemeClr val="bg1"/>
                </a:solidFill>
              </a:rPr>
              <a:t>http://</a:t>
            </a:r>
            <a:r>
              <a:rPr lang="en-US" sz="1100" dirty="0" err="1" smtClean="0">
                <a:solidFill>
                  <a:schemeClr val="bg1"/>
                </a:solidFill>
              </a:rPr>
              <a:t>news.ca.msn.com</a:t>
            </a:r>
            <a:r>
              <a:rPr lang="en-US" sz="1100" dirty="0" smtClean="0">
                <a:solidFill>
                  <a:schemeClr val="bg1"/>
                </a:solidFill>
              </a:rPr>
              <a:t>/9-11-anniversary/</a:t>
            </a:r>
            <a:r>
              <a:rPr lang="en-US" sz="1100" dirty="0" err="1" smtClean="0">
                <a:solidFill>
                  <a:schemeClr val="bg1"/>
                </a:solidFill>
              </a:rPr>
              <a:t>worst-terrorist-attacks-in-history?page</a:t>
            </a:r>
            <a:r>
              <a:rPr lang="en-US" sz="1100" dirty="0" smtClean="0">
                <a:solidFill>
                  <a:schemeClr val="bg1"/>
                </a:solidFill>
              </a:rPr>
              <a:t>=8</a:t>
            </a:r>
            <a:endParaRPr lang="en-US" sz="1100" dirty="0">
              <a:solidFill>
                <a:schemeClr val="bg1"/>
              </a:solidFill>
            </a:endParaRPr>
          </a:p>
        </p:txBody>
      </p:sp>
    </p:spTree>
    <p:extLst>
      <p:ext uri="{BB962C8B-B14F-4D97-AF65-F5344CB8AC3E}">
        <p14:creationId xmlns:p14="http://schemas.microsoft.com/office/powerpoint/2010/main" val="335084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5556109" y="1370876"/>
            <a:ext cx="5384800" cy="3331951"/>
          </a:xfrm>
        </p:spPr>
        <p:txBody>
          <a:bodyPr>
            <a:normAutofit/>
          </a:bodyPr>
          <a:lstStyle/>
          <a:p>
            <a:pPr marL="0" indent="0">
              <a:buNone/>
            </a:pPr>
            <a:r>
              <a:rPr lang="en-US" i="1" dirty="0" smtClean="0">
                <a:solidFill>
                  <a:schemeClr val="bg1"/>
                </a:solidFill>
              </a:rPr>
              <a:t>“I am not a criminal, because I destroyed that which was evil.  I think that I am good.”</a:t>
            </a:r>
            <a:endParaRPr lang="en-US" i="1" dirty="0">
              <a:solidFill>
                <a:schemeClr val="bg1"/>
              </a:solidFill>
            </a:endParaRPr>
          </a:p>
          <a:p>
            <a:pPr marL="0" indent="0">
              <a:buNone/>
            </a:pPr>
            <a:endParaRPr lang="en-US" dirty="0" smtClean="0">
              <a:solidFill>
                <a:schemeClr val="bg1"/>
              </a:solidFill>
            </a:endParaRPr>
          </a:p>
          <a:p>
            <a:pPr marL="0" indent="0">
              <a:buNone/>
            </a:pPr>
            <a:r>
              <a:rPr lang="en-US" dirty="0" smtClean="0">
                <a:solidFill>
                  <a:schemeClr val="bg1"/>
                </a:solidFill>
              </a:rPr>
              <a:t>-</a:t>
            </a:r>
            <a:r>
              <a:rPr lang="en-US" dirty="0" err="1" smtClean="0">
                <a:solidFill>
                  <a:schemeClr val="bg1"/>
                </a:solidFill>
              </a:rPr>
              <a:t>Gavrilo</a:t>
            </a:r>
            <a:r>
              <a:rPr lang="en-US" dirty="0" smtClean="0">
                <a:solidFill>
                  <a:schemeClr val="bg1"/>
                </a:solidFill>
              </a:rPr>
              <a:t> </a:t>
            </a:r>
            <a:r>
              <a:rPr lang="en-US" dirty="0" err="1" smtClean="0">
                <a:solidFill>
                  <a:schemeClr val="bg1"/>
                </a:solidFill>
              </a:rPr>
              <a:t>Princip</a:t>
            </a:r>
            <a:endParaRPr lang="en-US" dirty="0" smtClean="0">
              <a:solidFill>
                <a:schemeClr val="bg1"/>
              </a:solidFill>
            </a:endParaRPr>
          </a:p>
          <a:p>
            <a:pPr marL="0" indent="0">
              <a:buNone/>
            </a:pPr>
            <a:r>
              <a:rPr lang="en-US" dirty="0" smtClean="0">
                <a:solidFill>
                  <a:schemeClr val="bg1"/>
                </a:solidFill>
              </a:rPr>
              <a:t>October 12, 1914</a:t>
            </a:r>
          </a:p>
          <a:p>
            <a:pPr marL="0" indent="0">
              <a:buNone/>
            </a:pPr>
            <a:endParaRPr lang="en-US" dirty="0">
              <a:solidFill>
                <a:schemeClr val="bg1"/>
              </a:solidFill>
            </a:endParaRPr>
          </a:p>
        </p:txBody>
      </p:sp>
      <p:pic>
        <p:nvPicPr>
          <p:cNvPr id="7" name="Content Placeholder 6" descr="Gavrilo_Princip_cropped.jpg"/>
          <p:cNvPicPr>
            <a:picLocks noGrp="1" noChangeAspect="1"/>
          </p:cNvPicPr>
          <p:nvPr>
            <p:ph sz="half" idx="2"/>
          </p:nvPr>
        </p:nvPicPr>
        <p:blipFill>
          <a:blip r:embed="rId3">
            <a:extLst>
              <a:ext uri="{28A0092B-C50C-407E-A947-70E740481C1C}">
                <a14:useLocalDpi xmlns:a14="http://schemas.microsoft.com/office/drawing/2010/main" val="0"/>
              </a:ext>
            </a:extLst>
          </a:blip>
          <a:srcRect t="8827" b="8827"/>
          <a:stretch>
            <a:fillRect/>
          </a:stretch>
        </p:blipFill>
        <p:spPr>
          <a:xfrm>
            <a:off x="1795170" y="1254364"/>
            <a:ext cx="3316658" cy="3719212"/>
          </a:xfrm>
        </p:spPr>
      </p:pic>
      <p:sp>
        <p:nvSpPr>
          <p:cNvPr id="8" name="Rectangle 7"/>
          <p:cNvSpPr/>
          <p:nvPr/>
        </p:nvSpPr>
        <p:spPr>
          <a:xfrm>
            <a:off x="836701" y="5831820"/>
            <a:ext cx="2733441" cy="261610"/>
          </a:xfrm>
          <a:prstGeom prst="rect">
            <a:avLst/>
          </a:prstGeom>
        </p:spPr>
        <p:txBody>
          <a:bodyPr wrap="none">
            <a:spAutoFit/>
          </a:bodyPr>
          <a:lstStyle/>
          <a:p>
            <a:r>
              <a:rPr lang="en-US" sz="1100" dirty="0" smtClean="0">
                <a:solidFill>
                  <a:schemeClr val="bg1"/>
                </a:solidFill>
              </a:rPr>
              <a:t>http://</a:t>
            </a:r>
            <a:r>
              <a:rPr lang="en-US" sz="1100" dirty="0" err="1" smtClean="0">
                <a:solidFill>
                  <a:schemeClr val="bg1"/>
                </a:solidFill>
              </a:rPr>
              <a:t>en.wikipedia.org</a:t>
            </a:r>
            <a:r>
              <a:rPr lang="en-US" sz="1100" dirty="0" smtClean="0">
                <a:solidFill>
                  <a:schemeClr val="bg1"/>
                </a:solidFill>
              </a:rPr>
              <a:t>/wiki/</a:t>
            </a:r>
            <a:r>
              <a:rPr lang="en-US" sz="1100" dirty="0" err="1" smtClean="0">
                <a:solidFill>
                  <a:schemeClr val="bg1"/>
                </a:solidFill>
              </a:rPr>
              <a:t>Gavrilo_Princip</a:t>
            </a:r>
            <a:endParaRPr lang="en-US" sz="1100" dirty="0">
              <a:solidFill>
                <a:schemeClr val="bg1"/>
              </a:solidFill>
            </a:endParaRPr>
          </a:p>
        </p:txBody>
      </p:sp>
      <p:sp>
        <p:nvSpPr>
          <p:cNvPr id="9" name="Rectangle 8"/>
          <p:cNvSpPr/>
          <p:nvPr/>
        </p:nvSpPr>
        <p:spPr>
          <a:xfrm>
            <a:off x="836701" y="6201152"/>
            <a:ext cx="6636084" cy="261610"/>
          </a:xfrm>
          <a:prstGeom prst="rect">
            <a:avLst/>
          </a:prstGeom>
        </p:spPr>
        <p:txBody>
          <a:bodyPr wrap="square">
            <a:spAutoFit/>
          </a:bodyPr>
          <a:lstStyle/>
          <a:p>
            <a:r>
              <a:rPr lang="en-US" sz="1100" dirty="0" smtClean="0">
                <a:solidFill>
                  <a:schemeClr val="bg1"/>
                </a:solidFill>
              </a:rPr>
              <a:t>http://</a:t>
            </a:r>
            <a:r>
              <a:rPr lang="en-US" sz="1100" dirty="0" err="1" smtClean="0">
                <a:solidFill>
                  <a:schemeClr val="bg1"/>
                </a:solidFill>
              </a:rPr>
              <a:t>www.ucis.pitt.edu</a:t>
            </a:r>
            <a:r>
              <a:rPr lang="en-US" sz="1100" dirty="0" smtClean="0">
                <a:solidFill>
                  <a:schemeClr val="bg1"/>
                </a:solidFill>
              </a:rPr>
              <a:t>/</a:t>
            </a:r>
            <a:r>
              <a:rPr lang="en-US" sz="1100" dirty="0" err="1" smtClean="0">
                <a:solidFill>
                  <a:schemeClr val="bg1"/>
                </a:solidFill>
              </a:rPr>
              <a:t>eehistory</a:t>
            </a:r>
            <a:r>
              <a:rPr lang="en-US" sz="1100" dirty="0" smtClean="0">
                <a:solidFill>
                  <a:schemeClr val="bg1"/>
                </a:solidFill>
              </a:rPr>
              <a:t>/H200Readings/Topic6-R3.html</a:t>
            </a:r>
            <a:endParaRPr lang="en-US" sz="1100" dirty="0">
              <a:solidFill>
                <a:schemeClr val="bg1"/>
              </a:solidFill>
            </a:endParaRPr>
          </a:p>
        </p:txBody>
      </p:sp>
    </p:spTree>
    <p:extLst>
      <p:ext uri="{BB962C8B-B14F-4D97-AF65-F5344CB8AC3E}">
        <p14:creationId xmlns:p14="http://schemas.microsoft.com/office/powerpoint/2010/main" val="1307177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5224" y="1037460"/>
            <a:ext cx="5285874" cy="765843"/>
          </a:xfrm>
        </p:spPr>
        <p:txBody>
          <a:bodyPr anchor="t"/>
          <a:lstStyle/>
          <a:p>
            <a:r>
              <a:rPr lang="en-US" dirty="0" smtClean="0">
                <a:solidFill>
                  <a:schemeClr val="bg1"/>
                </a:solidFill>
                <a:latin typeface="+mn-lt"/>
              </a:rPr>
              <a:t>Was Serbia Involved?</a:t>
            </a:r>
            <a:endParaRPr lang="en-US" dirty="0">
              <a:solidFill>
                <a:schemeClr val="bg1"/>
              </a:solidFill>
              <a:latin typeface="+mn-lt"/>
            </a:endParaRPr>
          </a:p>
        </p:txBody>
      </p:sp>
      <p:sp>
        <p:nvSpPr>
          <p:cNvPr id="5" name="Content Placeholder 4"/>
          <p:cNvSpPr>
            <a:spLocks noGrp="1"/>
          </p:cNvSpPr>
          <p:nvPr>
            <p:ph sz="half" idx="1"/>
          </p:nvPr>
        </p:nvSpPr>
        <p:spPr>
          <a:xfrm>
            <a:off x="4065224" y="1803303"/>
            <a:ext cx="7425369" cy="4351338"/>
          </a:xfrm>
        </p:spPr>
        <p:txBody>
          <a:bodyPr>
            <a:normAutofit/>
          </a:bodyPr>
          <a:lstStyle/>
          <a:p>
            <a:pPr marL="0" indent="0">
              <a:buNone/>
            </a:pPr>
            <a:r>
              <a:rPr lang="en-US" dirty="0" smtClean="0">
                <a:solidFill>
                  <a:schemeClr val="bg1"/>
                </a:solidFill>
              </a:rPr>
              <a:t>The evidence remained inconclusive in the summer of 1914, but we now know that a Serbian Army officer named </a:t>
            </a:r>
            <a:r>
              <a:rPr lang="en-US" dirty="0" err="1">
                <a:solidFill>
                  <a:schemeClr val="bg1"/>
                </a:solidFill>
              </a:rPr>
              <a:t>Dragutin</a:t>
            </a:r>
            <a:r>
              <a:rPr lang="en-US" dirty="0">
                <a:solidFill>
                  <a:schemeClr val="bg1"/>
                </a:solidFill>
              </a:rPr>
              <a:t> </a:t>
            </a:r>
            <a:r>
              <a:rPr lang="en-US" dirty="0" err="1" smtClean="0">
                <a:solidFill>
                  <a:schemeClr val="bg1"/>
                </a:solidFill>
              </a:rPr>
              <a:t>Dimitrijević</a:t>
            </a:r>
            <a:r>
              <a:rPr lang="en-US" dirty="0" smtClean="0">
                <a:solidFill>
                  <a:schemeClr val="bg1"/>
                </a:solidFill>
              </a:rPr>
              <a:t> was deeply involved.  Known as </a:t>
            </a:r>
            <a:r>
              <a:rPr lang="en-US" dirty="0" err="1" smtClean="0">
                <a:solidFill>
                  <a:schemeClr val="bg1"/>
                </a:solidFill>
              </a:rPr>
              <a:t>Apis</a:t>
            </a:r>
            <a:r>
              <a:rPr lang="en-US" dirty="0" smtClean="0">
                <a:solidFill>
                  <a:schemeClr val="bg1"/>
                </a:solidFill>
              </a:rPr>
              <a:t>, he and two colleagues trained the assassins and planned the attack. </a:t>
            </a:r>
            <a:r>
              <a:rPr lang="en-US" dirty="0" err="1" smtClean="0">
                <a:solidFill>
                  <a:schemeClr val="bg1"/>
                </a:solidFill>
              </a:rPr>
              <a:t>Apis</a:t>
            </a:r>
            <a:r>
              <a:rPr lang="en-US" dirty="0" smtClean="0">
                <a:solidFill>
                  <a:schemeClr val="bg1"/>
                </a:solidFill>
              </a:rPr>
              <a:t> was a violent man who had been involved in several anti-Austrian plots and had played a key role in the violent overthrow of the Serbian royal family in 1903.</a:t>
            </a:r>
            <a:endParaRPr lang="en-US" dirty="0">
              <a:solidFill>
                <a:schemeClr val="bg1"/>
              </a:solidFill>
            </a:endParaRPr>
          </a:p>
        </p:txBody>
      </p:sp>
      <p:pic>
        <p:nvPicPr>
          <p:cNvPr id="3074" name="Picture 2" descr="File:Dragutin dimitrijevic api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823" y="1803303"/>
            <a:ext cx="2382502" cy="34305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73796" y="6369640"/>
            <a:ext cx="8955505" cy="261610"/>
          </a:xfrm>
          <a:prstGeom prst="rect">
            <a:avLst/>
          </a:prstGeom>
        </p:spPr>
        <p:txBody>
          <a:bodyPr wrap="square">
            <a:spAutoFit/>
          </a:bodyPr>
          <a:lstStyle/>
          <a:p>
            <a:r>
              <a:rPr lang="en-US" sz="1100" dirty="0">
                <a:solidFill>
                  <a:schemeClr val="bg1"/>
                </a:solidFill>
              </a:rPr>
              <a:t>http://upload.wikimedia.org/wikipedia/commons/thumb/c/cc/Dragutin_dimitrijevic_apis.jpg/416px-Dragutin_dimitrijevic_apis.jpg</a:t>
            </a:r>
          </a:p>
        </p:txBody>
      </p:sp>
    </p:spTree>
    <p:extLst>
      <p:ext uri="{BB962C8B-B14F-4D97-AF65-F5344CB8AC3E}">
        <p14:creationId xmlns:p14="http://schemas.microsoft.com/office/powerpoint/2010/main" val="89655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4745" y="489527"/>
            <a:ext cx="5827295" cy="789907"/>
          </a:xfrm>
        </p:spPr>
        <p:txBody>
          <a:bodyPr anchor="t"/>
          <a:lstStyle/>
          <a:p>
            <a:r>
              <a:rPr lang="en-US" dirty="0" smtClean="0">
                <a:solidFill>
                  <a:schemeClr val="bg1"/>
                </a:solidFill>
                <a:latin typeface="+mn-lt"/>
              </a:rPr>
              <a:t>The European Reaction</a:t>
            </a:r>
            <a:endParaRPr lang="en-US" dirty="0">
              <a:solidFill>
                <a:schemeClr val="bg1"/>
              </a:solidFill>
              <a:latin typeface="+mn-lt"/>
            </a:endParaRPr>
          </a:p>
        </p:txBody>
      </p:sp>
      <p:sp>
        <p:nvSpPr>
          <p:cNvPr id="5" name="Content Placeholder 4"/>
          <p:cNvSpPr>
            <a:spLocks noGrp="1"/>
          </p:cNvSpPr>
          <p:nvPr>
            <p:ph sz="half" idx="1"/>
          </p:nvPr>
        </p:nvSpPr>
        <p:spPr>
          <a:xfrm>
            <a:off x="704745" y="1336254"/>
            <a:ext cx="6804426" cy="4889443"/>
          </a:xfrm>
        </p:spPr>
        <p:txBody>
          <a:bodyPr>
            <a:normAutofit fontScale="92500"/>
          </a:bodyPr>
          <a:lstStyle/>
          <a:p>
            <a:pPr marL="0" indent="0">
              <a:buNone/>
            </a:pPr>
            <a:r>
              <a:rPr lang="en-US" dirty="0" smtClean="0">
                <a:solidFill>
                  <a:schemeClr val="bg1"/>
                </a:solidFill>
              </a:rPr>
              <a:t>Few people thought the archduke’s death would lead to war.  They expected that Austria-Hungary would demand to know how deeply involved the Serbian government might have been. If the government was involved, then Austria-Hungary could demand some sort of financial or territorial compensation from Serbia.  Almost no one thought that a general war would follow.</a:t>
            </a:r>
          </a:p>
          <a:p>
            <a:pPr marL="0" indent="0">
              <a:buNone/>
            </a:pPr>
            <a:r>
              <a:rPr lang="en-US" dirty="0">
                <a:solidFill>
                  <a:schemeClr val="bg1"/>
                </a:solidFill>
              </a:rPr>
              <a:t>The couple had a non-royal burial that none of the European heads of state attended. </a:t>
            </a:r>
            <a:r>
              <a:rPr lang="en-US" dirty="0" smtClean="0">
                <a:solidFill>
                  <a:schemeClr val="bg1"/>
                </a:solidFill>
              </a:rPr>
              <a:t>The </a:t>
            </a:r>
            <a:r>
              <a:rPr lang="en-US" dirty="0">
                <a:solidFill>
                  <a:schemeClr val="bg1"/>
                </a:solidFill>
              </a:rPr>
              <a:t>low-key ceremony led people to think that the assassination would not lead to further trouble.</a:t>
            </a:r>
          </a:p>
          <a:p>
            <a:pPr marL="0" indent="0">
              <a:buNone/>
            </a:pPr>
            <a:endParaRPr lang="en-US" dirty="0">
              <a:solidFill>
                <a:schemeClr val="bg1"/>
              </a:solidFill>
            </a:endParaRPr>
          </a:p>
        </p:txBody>
      </p:sp>
      <p:pic>
        <p:nvPicPr>
          <p:cNvPr id="2050" name="Picture 2" descr="Archduke/Archduchess of&#10;Austria-Hungary Funer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1373" y="1454967"/>
            <a:ext cx="4177032" cy="329985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38200" y="6339337"/>
            <a:ext cx="11088376" cy="261610"/>
          </a:xfrm>
          <a:prstGeom prst="rect">
            <a:avLst/>
          </a:prstGeom>
        </p:spPr>
        <p:txBody>
          <a:bodyPr wrap="square">
            <a:spAutoFit/>
          </a:bodyPr>
          <a:lstStyle/>
          <a:p>
            <a:r>
              <a:rPr lang="en-US" sz="1100" dirty="0">
                <a:solidFill>
                  <a:schemeClr val="bg1"/>
                </a:solidFill>
              </a:rPr>
              <a:t>http://www.theroyalarticles.com/content_images/4/Archduke-Archduchess%20of%20Austria-Hungary.jpg</a:t>
            </a:r>
          </a:p>
        </p:txBody>
      </p:sp>
    </p:spTree>
    <p:extLst>
      <p:ext uri="{BB962C8B-B14F-4D97-AF65-F5344CB8AC3E}">
        <p14:creationId xmlns:p14="http://schemas.microsoft.com/office/powerpoint/2010/main" val="970914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03D57890A279499BA76C8FF9FAE937" ma:contentTypeVersion="0" ma:contentTypeDescription="Create a new document." ma:contentTypeScope="" ma:versionID="d9e2ef9e426d648e7ce9704b12d04e64">
  <xsd:schema xmlns:xsd="http://www.w3.org/2001/XMLSchema" xmlns:xs="http://www.w3.org/2001/XMLSchema" xmlns:p="http://schemas.microsoft.com/office/2006/metadata/properties" targetNamespace="http://schemas.microsoft.com/office/2006/metadata/properties" ma:root="true" ma:fieldsID="16d1d2852840111f7c597f0ed792fb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99875A-2645-4259-BF0E-EDC5CD63FA1C}"/>
</file>

<file path=customXml/itemProps2.xml><?xml version="1.0" encoding="utf-8"?>
<ds:datastoreItem xmlns:ds="http://schemas.openxmlformats.org/officeDocument/2006/customXml" ds:itemID="{3106187D-6DE2-4FC0-85EF-739BF8789582}"/>
</file>

<file path=customXml/itemProps3.xml><?xml version="1.0" encoding="utf-8"?>
<ds:datastoreItem xmlns:ds="http://schemas.openxmlformats.org/officeDocument/2006/customXml" ds:itemID="{DEE15336-3362-48F5-8785-64D6D70F30EE}"/>
</file>

<file path=docProps/app.xml><?xml version="1.0" encoding="utf-8"?>
<Properties xmlns="http://schemas.openxmlformats.org/officeDocument/2006/extended-properties" xmlns:vt="http://schemas.openxmlformats.org/officeDocument/2006/docPropsVTypes">
  <TotalTime>243</TotalTime>
  <Words>916</Words>
  <Application>Microsoft Office PowerPoint</Application>
  <PresentationFormat>Widescreen</PresentationFormat>
  <Paragraphs>36</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The Assassination of Franz Ferdinand</vt:lpstr>
      <vt:lpstr>PowerPoint Presentation</vt:lpstr>
      <vt:lpstr>The Archduke</vt:lpstr>
      <vt:lpstr>His Family</vt:lpstr>
      <vt:lpstr>The Assassination</vt:lpstr>
      <vt:lpstr>PowerPoint Presentation</vt:lpstr>
      <vt:lpstr>PowerPoint Presentation</vt:lpstr>
      <vt:lpstr>Was Serbia Involved?</vt:lpstr>
      <vt:lpstr>The European Reaction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Assassination of Franz Ferdinand</dc:title>
  <dc:creator>Michael Neiberg</dc:creator>
  <cp:lastModifiedBy>Paul Secord (FILTER)</cp:lastModifiedBy>
  <cp:revision>21</cp:revision>
  <cp:lastPrinted>2013-08-28T15:24:32Z</cp:lastPrinted>
  <dcterms:created xsi:type="dcterms:W3CDTF">2013-09-08T21:31:22Z</dcterms:created>
  <dcterms:modified xsi:type="dcterms:W3CDTF">2013-11-07T22:50:25Z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0x0101004C03D57890A279499BA76C8FF9FAE937</vt:lpwstr>
  </property>
</Properties>
</file>