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67" r:id="rId5"/>
    <p:sldId id="260" r:id="rId6"/>
    <p:sldId id="268" r:id="rId7"/>
    <p:sldId id="257" r:id="rId8"/>
    <p:sldId id="259" r:id="rId9"/>
    <p:sldId id="271" r:id="rId10"/>
    <p:sldId id="270" r:id="rId11"/>
    <p:sldId id="269" r:id="rId12"/>
    <p:sldId id="261" r:id="rId13"/>
    <p:sldId id="262" r:id="rId14"/>
    <p:sldId id="264" r:id="rId15"/>
    <p:sldId id="265" r:id="rId16"/>
    <p:sldId id="272" r:id="rId17"/>
    <p:sldId id="273" r:id="rId18"/>
    <p:sldId id="274" r:id="rId19"/>
    <p:sldId id="275" r:id="rId20"/>
    <p:sldId id="281" r:id="rId21"/>
    <p:sldId id="282" r:id="rId22"/>
    <p:sldId id="283" r:id="rId23"/>
    <p:sldId id="284" r:id="rId24"/>
    <p:sldId id="285" r:id="rId25"/>
    <p:sldId id="287" r:id="rId26"/>
    <p:sldId id="286" r:id="rId27"/>
    <p:sldId id="276" r:id="rId28"/>
    <p:sldId id="277" r:id="rId29"/>
    <p:sldId id="278" r:id="rId30"/>
    <p:sldId id="279" r:id="rId31"/>
    <p:sldId id="280" r:id="rId32"/>
    <p:sldId id="266"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French (Steyer Associates Inc)" initials="WF(AI" lastIdx="2" clrIdx="0">
    <p:extLst>
      <p:ext uri="{19B8F6BF-5375-455C-9EA6-DF929625EA0E}">
        <p15:presenceInfo xmlns:p15="http://schemas.microsoft.com/office/powerpoint/2012/main" userId="S-1-5-21-2127521184-1604012920-1887927527-7182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0-02T19:49:18.982" idx="1">
    <p:pos x="4966" y="3777"/>
    <p:text>I'm pretty sure this is the wrong content (it is duplicated from the previous slide). Can we get the correct paragraph?</p:text>
    <p:extLst mod="1">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10-02T19:52:57.652" idx="2">
    <p:pos x="3614" y="2880"/>
    <p:text>I'm not familiar with the term "historybud".</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5D696A-BAE1-3543-BC44-1397A448F6C3}" type="datetimeFigureOut">
              <a:rPr lang="en-US" smtClean="0"/>
              <a:pPr/>
              <a:t>11/7/2013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14E5D-F3C6-4E4A-A7CB-32B81945EBDA}" type="slidenum">
              <a:rPr lang="en-US" smtClean="0"/>
              <a:pPr/>
              <a:t>‹#›</a:t>
            </a:fld>
            <a:endParaRPr lang="en-US" dirty="0"/>
          </a:p>
        </p:txBody>
      </p:sp>
    </p:spTree>
    <p:extLst>
      <p:ext uri="{BB962C8B-B14F-4D97-AF65-F5344CB8AC3E}">
        <p14:creationId xmlns:p14="http://schemas.microsoft.com/office/powerpoint/2010/main" val="42668858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cartoon represents</a:t>
            </a:r>
            <a:r>
              <a:rPr lang="en-US" baseline="0" dirty="0" smtClean="0"/>
              <a:t> the various European powers (many with multiple arms) tangled up with each other.  Why do you suppose the artist chose to show Europe in this manner?  To what cause of World War I is this cartoon related?  (How does this cartoon depict one of the causes of World War I?) Where would this cartoon fit on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2</a:t>
            </a:fld>
            <a:endParaRPr lang="en-US" dirty="0"/>
          </a:p>
        </p:txBody>
      </p:sp>
    </p:spTree>
    <p:extLst>
      <p:ext uri="{BB962C8B-B14F-4D97-AF65-F5344CB8AC3E}">
        <p14:creationId xmlns:p14="http://schemas.microsoft.com/office/powerpoint/2010/main" val="396108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text below the map begins “the dogs of war have been let loose in Europe.”  Why do you think the cartoonist chose to represent the European countries in this manner?  What do you think he is trying to say?  Where could this map fit into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20</a:t>
            </a:fld>
            <a:endParaRPr lang="en-US"/>
          </a:p>
        </p:txBody>
      </p:sp>
    </p:spTree>
    <p:extLst>
      <p:ext uri="{BB962C8B-B14F-4D97-AF65-F5344CB8AC3E}">
        <p14:creationId xmlns:p14="http://schemas.microsoft.com/office/powerpoint/2010/main" val="122505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cartoon shows various</a:t>
            </a:r>
            <a:r>
              <a:rPr lang="en-US" baseline="0" dirty="0" smtClean="0"/>
              <a:t> causes of World War I.  Which causes do you recognize?  Which ones do you think played the largest part in the outbreak of war?  Where would this cartoon fit into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21</a:t>
            </a:fld>
            <a:endParaRPr lang="en-US"/>
          </a:p>
        </p:txBody>
      </p:sp>
    </p:spTree>
    <p:extLst>
      <p:ext uri="{BB962C8B-B14F-4D97-AF65-F5344CB8AC3E}">
        <p14:creationId xmlns:p14="http://schemas.microsoft.com/office/powerpoint/2010/main" val="3248162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cartoon depicts Germany under</a:t>
            </a:r>
            <a:r>
              <a:rPr lang="en-US" baseline="0" dirty="0" smtClean="0"/>
              <a:t> a heavy bag of reparations.  What is a reparation?  Why did Germany face reparations?  Who decided Germany would have to pay reparations?  Where would this cartoon fit into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22</a:t>
            </a:fld>
            <a:endParaRPr lang="en-US"/>
          </a:p>
        </p:txBody>
      </p:sp>
    </p:spTree>
    <p:extLst>
      <p:ext uri="{BB962C8B-B14F-4D97-AF65-F5344CB8AC3E}">
        <p14:creationId xmlns:p14="http://schemas.microsoft.com/office/powerpoint/2010/main" val="23551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cartoon depicts Germany talking to Mexico.  What do you think the discussion is about?</a:t>
            </a:r>
            <a:r>
              <a:rPr lang="en-US" baseline="0" dirty="0" smtClean="0"/>
              <a:t>  What did this event contribute to?  Where would this cartoon fit into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23</a:t>
            </a:fld>
            <a:endParaRPr lang="en-US"/>
          </a:p>
        </p:txBody>
      </p:sp>
    </p:spTree>
    <p:extLst>
      <p:ext uri="{BB962C8B-B14F-4D97-AF65-F5344CB8AC3E}">
        <p14:creationId xmlns:p14="http://schemas.microsoft.com/office/powerpoint/2010/main" val="264449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British</a:t>
            </a:r>
            <a:r>
              <a:rPr lang="en-US" baseline="0" dirty="0" smtClean="0"/>
              <a:t> soldier offers to help a woman with her shopping bags.  Use the cartoon to describe the nature of British soldiers according to the artist.  Place the cartoon on your timeline.  After which date would this cartoon have appeared?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4</a:t>
            </a:fld>
            <a:endParaRPr lang="en-US" dirty="0"/>
          </a:p>
        </p:txBody>
      </p:sp>
    </p:spTree>
    <p:extLst>
      <p:ext uri="{BB962C8B-B14F-4D97-AF65-F5344CB8AC3E}">
        <p14:creationId xmlns:p14="http://schemas.microsoft.com/office/powerpoint/2010/main" val="396157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German Kaiser mocks the Belgian</a:t>
            </a:r>
            <a:r>
              <a:rPr lang="en-US" baseline="0" dirty="0" smtClean="0"/>
              <a:t> King, claiming the King has lost everything.  Why would the artist depict the Kaiser speaking to the King this way?  What event does this cartoon refer to?  Where would the cartoon fit on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5</a:t>
            </a:fld>
            <a:endParaRPr lang="en-US" dirty="0"/>
          </a:p>
        </p:txBody>
      </p:sp>
    </p:spTree>
    <p:extLst>
      <p:ext uri="{BB962C8B-B14F-4D97-AF65-F5344CB8AC3E}">
        <p14:creationId xmlns:p14="http://schemas.microsoft.com/office/powerpoint/2010/main" val="265261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Years before World War I, Otto Von Bismarck predicted that “the next war will come from some</a:t>
            </a:r>
            <a:r>
              <a:rPr lang="en-US" baseline="0" dirty="0" smtClean="0"/>
              <a:t> damn fool thing in the Balkans.”  How does this cartoon relate to Bismarck’s quote?  What countries are located on the Balkan Peninsula?  Did trouble in the Balkans lead to war?  At what point on your timeline would this cartoon fit?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9</a:t>
            </a:fld>
            <a:endParaRPr lang="en-US" dirty="0"/>
          </a:p>
        </p:txBody>
      </p:sp>
    </p:spTree>
    <p:extLst>
      <p:ext uri="{BB962C8B-B14F-4D97-AF65-F5344CB8AC3E}">
        <p14:creationId xmlns:p14="http://schemas.microsoft.com/office/powerpoint/2010/main" val="272950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French cartoon shows the</a:t>
            </a:r>
            <a:r>
              <a:rPr lang="en-US" baseline="0" dirty="0" smtClean="0"/>
              <a:t> powers of Europe dividing territory during the First Balkan War.  Austria-Hungary takes control of Bosnia-Herzegovina, and Russia takes Bulgaria.  Where would the First Balkan War fit on your timeline?  How does the event shown in the cartoon relate to what you know about World War I?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10</a:t>
            </a:fld>
            <a:endParaRPr lang="en-US" dirty="0"/>
          </a:p>
        </p:txBody>
      </p:sp>
    </p:spTree>
    <p:extLst>
      <p:ext uri="{BB962C8B-B14F-4D97-AF65-F5344CB8AC3E}">
        <p14:creationId xmlns:p14="http://schemas.microsoft.com/office/powerpoint/2010/main" val="230876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13</a:t>
            </a:fld>
            <a:endParaRPr lang="en-US"/>
          </a:p>
        </p:txBody>
      </p:sp>
    </p:spTree>
    <p:extLst>
      <p:ext uri="{BB962C8B-B14F-4D97-AF65-F5344CB8AC3E}">
        <p14:creationId xmlns:p14="http://schemas.microsoft.com/office/powerpoint/2010/main" val="419623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cartoon, Austria is represented by the eagle (?), Serbia by the rooster</a:t>
            </a:r>
            <a:r>
              <a:rPr lang="en-US" baseline="0" dirty="0" smtClean="0"/>
              <a:t> (?) and Russia by the bear.  When does the Austrian ultimatum fit into your timeline?  What demands did Austria make in the ultimatum and what was Serbia’s response?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17</a:t>
            </a:fld>
            <a:endParaRPr lang="en-US"/>
          </a:p>
        </p:txBody>
      </p:sp>
    </p:spTree>
    <p:extLst>
      <p:ext uri="{BB962C8B-B14F-4D97-AF65-F5344CB8AC3E}">
        <p14:creationId xmlns:p14="http://schemas.microsoft.com/office/powerpoint/2010/main" val="4245809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cartoon, Kaiser Wilhelm I admires</a:t>
            </a:r>
            <a:r>
              <a:rPr lang="en-US" baseline="0" dirty="0" smtClean="0"/>
              <a:t> his crown while Otto Von Bismarck re-draws the map of Germany in the background.  Why do you think Bismarck is re-drawing the map of Germany?  To what event does this cartoon refer?  Where would that event fit into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18</a:t>
            </a:fld>
            <a:endParaRPr lang="en-US"/>
          </a:p>
        </p:txBody>
      </p:sp>
    </p:spTree>
    <p:extLst>
      <p:ext uri="{BB962C8B-B14F-4D97-AF65-F5344CB8AC3E}">
        <p14:creationId xmlns:p14="http://schemas.microsoft.com/office/powerpoint/2010/main" val="1940640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cartoon depicts the Germans demanding</a:t>
            </a:r>
            <a:r>
              <a:rPr lang="en-US" baseline="0" dirty="0" smtClean="0"/>
              <a:t> to be allowed passage through a country in order to invade France.  Which country did Germany invade in order to move toward Paris?  After the invasion, which other European power joined the war effort?  Where would the invasion fit into your timeline?  </a:t>
            </a:r>
            <a:endParaRPr lang="en-US" dirty="0"/>
          </a:p>
        </p:txBody>
      </p:sp>
      <p:sp>
        <p:nvSpPr>
          <p:cNvPr id="4" name="Slide Number Placeholder 3"/>
          <p:cNvSpPr>
            <a:spLocks noGrp="1"/>
          </p:cNvSpPr>
          <p:nvPr>
            <p:ph type="sldNum" sz="quarter" idx="10"/>
          </p:nvPr>
        </p:nvSpPr>
        <p:spPr/>
        <p:txBody>
          <a:bodyPr/>
          <a:lstStyle/>
          <a:p>
            <a:fld id="{82614E5D-F3C6-4E4A-A7CB-32B81945EBDA}" type="slidenum">
              <a:rPr lang="en-US" smtClean="0"/>
              <a:pPr/>
              <a:t>19</a:t>
            </a:fld>
            <a:endParaRPr lang="en-US"/>
          </a:p>
        </p:txBody>
      </p:sp>
    </p:spTree>
    <p:extLst>
      <p:ext uri="{BB962C8B-B14F-4D97-AF65-F5344CB8AC3E}">
        <p14:creationId xmlns:p14="http://schemas.microsoft.com/office/powerpoint/2010/main" val="376415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93900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293328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72433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5184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238008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392118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59417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301052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118688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148089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00B29-A505-E746-8E3B-50B5A28FB7D3}" type="datetimeFigureOut">
              <a:rPr lang="en-US" smtClean="0"/>
              <a:pPr/>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388069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00B29-A505-E746-8E3B-50B5A28FB7D3}" type="datetimeFigureOut">
              <a:rPr lang="en-US" smtClean="0"/>
              <a:pPr/>
              <a:t>11/7/2013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09F05-596A-7541-9E24-A690DAF5A2ED}" type="slidenum">
              <a:rPr lang="en-US" smtClean="0"/>
              <a:pPr/>
              <a:t>‹#›</a:t>
            </a:fld>
            <a:endParaRPr lang="en-US" dirty="0"/>
          </a:p>
        </p:txBody>
      </p:sp>
    </p:spTree>
    <p:extLst>
      <p:ext uri="{BB962C8B-B14F-4D97-AF65-F5344CB8AC3E}">
        <p14:creationId xmlns:p14="http://schemas.microsoft.com/office/powerpoint/2010/main" val="295493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Segoe" panose="020B0502040504020203" pitchFamily="34" charset="0"/>
              </a:rPr>
              <a:t>Chronozoomers’ </a:t>
            </a:r>
            <a:br>
              <a:rPr lang="en-US" dirty="0" smtClean="0">
                <a:solidFill>
                  <a:schemeClr val="bg1"/>
                </a:solidFill>
                <a:latin typeface="Segoe" panose="020B0502040504020203" pitchFamily="34" charset="0"/>
              </a:rPr>
            </a:br>
            <a:r>
              <a:rPr lang="en-US" dirty="0" smtClean="0">
                <a:solidFill>
                  <a:schemeClr val="bg1"/>
                </a:solidFill>
                <a:latin typeface="Segoe" panose="020B0502040504020203" pitchFamily="34" charset="0"/>
              </a:rPr>
              <a:t>Time Challenge Cards</a:t>
            </a:r>
            <a:endParaRPr lang="en-US" dirty="0">
              <a:solidFill>
                <a:schemeClr val="bg1"/>
              </a:solidFill>
              <a:latin typeface="Segoe" panose="020B0502040504020203" pitchFamily="34" charset="0"/>
            </a:endParaRPr>
          </a:p>
        </p:txBody>
      </p:sp>
      <p:sp>
        <p:nvSpPr>
          <p:cNvPr id="3" name="Subtitle 2"/>
          <p:cNvSpPr>
            <a:spLocks noGrp="1"/>
          </p:cNvSpPr>
          <p:nvPr>
            <p:ph type="subTitle" idx="1"/>
          </p:nvPr>
        </p:nvSpPr>
        <p:spPr>
          <a:xfrm>
            <a:off x="877711" y="4213577"/>
            <a:ext cx="7388578" cy="1752600"/>
          </a:xfrm>
        </p:spPr>
        <p:txBody>
          <a:bodyPr>
            <a:normAutofit/>
          </a:bodyPr>
          <a:lstStyle/>
          <a:p>
            <a:r>
              <a:rPr lang="en-US" sz="2000" dirty="0" smtClean="0">
                <a:solidFill>
                  <a:schemeClr val="bg1"/>
                </a:solidFill>
              </a:rPr>
              <a:t>Develop your ability to navigate through time to discover information.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high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683" y="0"/>
            <a:ext cx="4632317" cy="6858000"/>
          </a:xfrm>
          <a:prstGeom prst="rect">
            <a:avLst/>
          </a:prstGeom>
        </p:spPr>
      </p:pic>
      <p:sp>
        <p:nvSpPr>
          <p:cNvPr id="3" name="Rectangle 2"/>
          <p:cNvSpPr/>
          <p:nvPr/>
        </p:nvSpPr>
        <p:spPr>
          <a:xfrm>
            <a:off x="20566" y="6383003"/>
            <a:ext cx="2861681" cy="261610"/>
          </a:xfrm>
          <a:prstGeom prst="rect">
            <a:avLst/>
          </a:prstGeom>
        </p:spPr>
        <p:txBody>
          <a:bodyPr wrap="none">
            <a:spAutoFit/>
          </a:bodyPr>
          <a:lstStyle/>
          <a:p>
            <a:r>
              <a:rPr lang="en-US" sz="1100" dirty="0" smtClean="0">
                <a:solidFill>
                  <a:schemeClr val="bg1"/>
                </a:solidFill>
              </a:rPr>
              <a:t>http://gallica.bnf.fr/ark:/12148/bpt6k7168227</a:t>
            </a:r>
            <a:endParaRPr lang="en-US" sz="1100" dirty="0">
              <a:solidFill>
                <a:schemeClr val="bg1"/>
              </a:solidFill>
            </a:endParaRPr>
          </a:p>
        </p:txBody>
      </p:sp>
      <p:sp>
        <p:nvSpPr>
          <p:cNvPr id="4" name="TextBox 3"/>
          <p:cNvSpPr txBox="1"/>
          <p:nvPr/>
        </p:nvSpPr>
        <p:spPr>
          <a:xfrm>
            <a:off x="286962" y="778138"/>
            <a:ext cx="3879667" cy="4247317"/>
          </a:xfrm>
          <a:prstGeom prst="rect">
            <a:avLst/>
          </a:prstGeom>
          <a:noFill/>
        </p:spPr>
        <p:txBody>
          <a:bodyPr wrap="square" rtlCol="0">
            <a:spAutoFit/>
          </a:bodyPr>
          <a:lstStyle/>
          <a:p>
            <a:r>
              <a:rPr lang="en-US" dirty="0" smtClean="0">
                <a:solidFill>
                  <a:schemeClr val="bg1"/>
                </a:solidFill>
              </a:rPr>
              <a:t>This French cartoon shows the powers of Europe dividing territory during the First Balkan War.  Austria-Hungary takes control of Bosnia-Herzegovina, and Russia takes Bulgaria. Meanwhile the Ottoman empire stands, arms crossed, trying to keep a foothold on Turkey.</a:t>
            </a:r>
          </a:p>
          <a:p>
            <a:endParaRPr lang="en-US" dirty="0" smtClean="0">
              <a:solidFill>
                <a:schemeClr val="bg1"/>
              </a:solidFill>
            </a:endParaRPr>
          </a:p>
          <a:p>
            <a:r>
              <a:rPr lang="en-US" dirty="0" smtClean="0">
                <a:solidFill>
                  <a:schemeClr val="bg1"/>
                </a:solidFill>
              </a:rPr>
              <a:t>Where would the First Balkan War fit on your timeline? </a:t>
            </a:r>
          </a:p>
          <a:p>
            <a:endParaRPr lang="en-US" dirty="0">
              <a:solidFill>
                <a:schemeClr val="bg1"/>
              </a:solidFill>
            </a:endParaRPr>
          </a:p>
          <a:p>
            <a:r>
              <a:rPr lang="en-US" dirty="0" smtClean="0">
                <a:solidFill>
                  <a:schemeClr val="bg1"/>
                </a:solidFill>
              </a:rPr>
              <a:t>How does the event shown in the cartoon relate to what you know about World War I?  </a:t>
            </a:r>
          </a:p>
          <a:p>
            <a:endParaRPr lang="en-US" dirty="0">
              <a:solidFill>
                <a:schemeClr val="bg1"/>
              </a:solidFill>
            </a:endParaRPr>
          </a:p>
        </p:txBody>
      </p:sp>
    </p:spTree>
    <p:extLst>
      <p:ext uri="{BB962C8B-B14F-4D97-AF65-F5344CB8AC3E}">
        <p14:creationId xmlns:p14="http://schemas.microsoft.com/office/powerpoint/2010/main" val="32543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German Unification</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How did German Unification inspire some young states such as Serbia?</a:t>
            </a:r>
            <a:endParaRPr lang="en-US"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Alliances and Agreements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What events and factors shaped the nature of the alliance system?</a:t>
            </a:r>
          </a:p>
          <a:p>
            <a:r>
              <a:rPr lang="en-US" sz="2400" dirty="0" smtClean="0">
                <a:solidFill>
                  <a:schemeClr val="bg1"/>
                </a:solidFill>
              </a:rPr>
              <a:t>Why did your Britain choose to ally with France?</a:t>
            </a:r>
          </a:p>
          <a:p>
            <a:r>
              <a:rPr lang="en-US" sz="2400" dirty="0" smtClean="0">
                <a:solidFill>
                  <a:schemeClr val="bg1"/>
                </a:solidFill>
              </a:rPr>
              <a:t>Why did Russia choose to ally with Britain and France?</a:t>
            </a:r>
          </a:p>
          <a:p>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435" y="214809"/>
            <a:ext cx="5367867" cy="864910"/>
          </a:xfrm>
        </p:spPr>
        <p:txBody>
          <a:bodyPr anchor="t">
            <a:noAutofit/>
          </a:bodyPr>
          <a:lstStyle/>
          <a:p>
            <a:r>
              <a:rPr lang="en-US" sz="4400" b="0" dirty="0">
                <a:solidFill>
                  <a:schemeClr val="bg1"/>
                </a:solidFill>
              </a:rPr>
              <a:t>Causes of World War I</a:t>
            </a:r>
          </a:p>
        </p:txBody>
      </p:sp>
      <p:sp>
        <p:nvSpPr>
          <p:cNvPr id="6" name="Text Placeholder 5"/>
          <p:cNvSpPr>
            <a:spLocks noGrp="1"/>
          </p:cNvSpPr>
          <p:nvPr>
            <p:ph type="body" sz="half" idx="2"/>
          </p:nvPr>
        </p:nvSpPr>
        <p:spPr>
          <a:xfrm>
            <a:off x="425946" y="6367513"/>
            <a:ext cx="8718054" cy="611082"/>
          </a:xfrm>
        </p:spPr>
        <p:txBody>
          <a:bodyPr>
            <a:normAutofit/>
          </a:bodyPr>
          <a:lstStyle/>
          <a:p>
            <a:r>
              <a:rPr lang="en-US" sz="1600" dirty="0">
                <a:solidFill>
                  <a:schemeClr val="bg1"/>
                </a:solidFill>
              </a:rPr>
              <a:t>W</a:t>
            </a:r>
            <a:r>
              <a:rPr lang="en-US" sz="1600" dirty="0" smtClean="0">
                <a:solidFill>
                  <a:schemeClr val="bg1"/>
                </a:solidFill>
              </a:rPr>
              <a:t>hich of these views do you most agree with based on your </a:t>
            </a:r>
            <a:r>
              <a:rPr lang="en-US" sz="1600" dirty="0" err="1" smtClean="0">
                <a:solidFill>
                  <a:schemeClr val="bg1"/>
                </a:solidFill>
              </a:rPr>
              <a:t>Chronozooming</a:t>
            </a:r>
            <a:r>
              <a:rPr lang="en-US" sz="1600" dirty="0" smtClean="0">
                <a:solidFill>
                  <a:schemeClr val="bg1"/>
                </a:solidFill>
              </a:rPr>
              <a:t>? Provide details.</a:t>
            </a:r>
            <a:endParaRPr lang="en-US" sz="1600" dirty="0">
              <a:solidFill>
                <a:schemeClr val="bg1"/>
              </a:solidFill>
            </a:endParaRPr>
          </a:p>
        </p:txBody>
      </p:sp>
      <p:pic>
        <p:nvPicPr>
          <p:cNvPr id="7" name="Picture 6" descr="causes of war perspectives.tiff"/>
          <p:cNvPicPr>
            <a:picLocks noChangeAspect="1"/>
          </p:cNvPicPr>
          <p:nvPr/>
        </p:nvPicPr>
        <p:blipFill>
          <a:blip r:embed="rId3"/>
          <a:stretch>
            <a:fillRect/>
          </a:stretch>
        </p:blipFill>
        <p:spPr>
          <a:xfrm>
            <a:off x="437322" y="928940"/>
            <a:ext cx="8309610" cy="5226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Agreements and Alliances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Why and when did France and Russia sign an agreement?</a:t>
            </a:r>
          </a:p>
          <a:p>
            <a:r>
              <a:rPr lang="en-US" sz="2400" dirty="0" smtClean="0">
                <a:solidFill>
                  <a:schemeClr val="bg1"/>
                </a:solidFill>
              </a:rPr>
              <a:t>What did the agreement become an alliance and what did it obligate them to do? </a:t>
            </a:r>
          </a:p>
          <a:p>
            <a:r>
              <a:rPr lang="en-US" sz="2400" dirty="0" smtClean="0">
                <a:solidFill>
                  <a:schemeClr val="bg1"/>
                </a:solidFill>
              </a:rPr>
              <a:t>Why did Britain join in agreement with France and Russia?</a:t>
            </a:r>
          </a:p>
          <a:p>
            <a:endParaRPr 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sick man of Europe</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Did the Ottoman Empire get stronger or weaker from 1878 to 1914? Why did it matter to the overall global picture and the lead up to World War I?</a:t>
            </a:r>
          </a:p>
          <a:p>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Russian Empire</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Who defeated Russia in 1905?</a:t>
            </a:r>
          </a:p>
          <a:p>
            <a:r>
              <a:rPr lang="en-US" sz="2400" dirty="0" smtClean="0">
                <a:solidFill>
                  <a:schemeClr val="bg1"/>
                </a:solidFill>
              </a:rPr>
              <a:t>What did Russia’s defeat in 1905 mean for Asia? For Europe? </a:t>
            </a:r>
          </a:p>
          <a:p>
            <a:r>
              <a:rPr lang="en-US" sz="2400" dirty="0" smtClean="0">
                <a:solidFill>
                  <a:schemeClr val="bg1"/>
                </a:solidFill>
              </a:rPr>
              <a:t>Why did an American president play the key role in reaching a peace settlement?</a:t>
            </a:r>
          </a:p>
          <a:p>
            <a:pPr>
              <a:buNone/>
            </a:pP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59300" y="3416300"/>
            <a:ext cx="12700" cy="12700"/>
          </a:xfrm>
          <a:prstGeom prst="rect">
            <a:avLst/>
          </a:prstGeom>
        </p:spPr>
      </p:pic>
      <p:pic>
        <p:nvPicPr>
          <p:cNvPr id="3" name="Picture 2"/>
          <p:cNvPicPr>
            <a:picLocks noChangeAspect="1"/>
          </p:cNvPicPr>
          <p:nvPr/>
        </p:nvPicPr>
        <p:blipFill>
          <a:blip r:embed="rId3"/>
          <a:stretch>
            <a:fillRect/>
          </a:stretch>
        </p:blipFill>
        <p:spPr>
          <a:xfrm>
            <a:off x="4559300" y="3416300"/>
            <a:ext cx="12700" cy="12700"/>
          </a:xfrm>
          <a:prstGeom prst="rect">
            <a:avLst/>
          </a:prstGeom>
        </p:spPr>
      </p:pic>
      <p:pic>
        <p:nvPicPr>
          <p:cNvPr id="4" name="Picture 3" descr="World-War-1-Cartoons-Punch-1914-07-29-10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72" y="96911"/>
            <a:ext cx="4942598" cy="6664178"/>
          </a:xfrm>
          <a:prstGeom prst="rect">
            <a:avLst/>
          </a:prstGeom>
        </p:spPr>
      </p:pic>
      <p:sp>
        <p:nvSpPr>
          <p:cNvPr id="5" name="TextBox 4"/>
          <p:cNvSpPr txBox="1"/>
          <p:nvPr/>
        </p:nvSpPr>
        <p:spPr>
          <a:xfrm>
            <a:off x="5252674" y="5019693"/>
            <a:ext cx="3714666" cy="646331"/>
          </a:xfrm>
          <a:prstGeom prst="rect">
            <a:avLst/>
          </a:prstGeom>
          <a:noFill/>
        </p:spPr>
        <p:txBody>
          <a:bodyPr wrap="none" rtlCol="0">
            <a:spAutoFit/>
          </a:bodyPr>
          <a:lstStyle/>
          <a:p>
            <a:r>
              <a:rPr lang="en-US" i="1" dirty="0" smtClean="0">
                <a:solidFill>
                  <a:schemeClr val="bg1"/>
                </a:solidFill>
              </a:rPr>
              <a:t>Austria: I don’t quite like his attitude.</a:t>
            </a:r>
          </a:p>
          <a:p>
            <a:r>
              <a:rPr lang="en-US" i="1" dirty="0" smtClean="0">
                <a:solidFill>
                  <a:schemeClr val="bg1"/>
                </a:solidFill>
              </a:rPr>
              <a:t>Somebody must be backing him.</a:t>
            </a:r>
            <a:endParaRPr lang="en-US" i="1" dirty="0">
              <a:solidFill>
                <a:schemeClr val="bg1"/>
              </a:solidFill>
            </a:endParaRPr>
          </a:p>
        </p:txBody>
      </p:sp>
      <p:sp>
        <p:nvSpPr>
          <p:cNvPr id="6" name="Rectangle 5"/>
          <p:cNvSpPr/>
          <p:nvPr/>
        </p:nvSpPr>
        <p:spPr>
          <a:xfrm>
            <a:off x="5061370" y="6429921"/>
            <a:ext cx="4097274"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punch.photoshelter.com</a:t>
            </a:r>
            <a:r>
              <a:rPr lang="en-US" sz="1100" dirty="0">
                <a:solidFill>
                  <a:schemeClr val="bg1"/>
                </a:solidFill>
              </a:rPr>
              <a:t>/image/I0000IuhA19N6Uho</a:t>
            </a:r>
          </a:p>
        </p:txBody>
      </p:sp>
      <p:sp>
        <p:nvSpPr>
          <p:cNvPr id="7" name="TextBox 6"/>
          <p:cNvSpPr txBox="1"/>
          <p:nvPr/>
        </p:nvSpPr>
        <p:spPr>
          <a:xfrm>
            <a:off x="5337966" y="281466"/>
            <a:ext cx="3544081" cy="2585323"/>
          </a:xfrm>
          <a:prstGeom prst="rect">
            <a:avLst/>
          </a:prstGeom>
          <a:noFill/>
        </p:spPr>
        <p:txBody>
          <a:bodyPr wrap="square" rtlCol="0">
            <a:spAutoFit/>
          </a:bodyPr>
          <a:lstStyle/>
          <a:p>
            <a:r>
              <a:rPr lang="en-US" dirty="0" smtClean="0">
                <a:solidFill>
                  <a:schemeClr val="bg1"/>
                </a:solidFill>
              </a:rPr>
              <a:t>In this cartoon, Austria is represented by the eagle, Serbia by the rooster and Russia by the bear.  </a:t>
            </a:r>
          </a:p>
          <a:p>
            <a:endParaRPr lang="en-US" dirty="0" smtClean="0">
              <a:solidFill>
                <a:schemeClr val="bg1"/>
              </a:solidFill>
            </a:endParaRPr>
          </a:p>
          <a:p>
            <a:r>
              <a:rPr lang="en-US" dirty="0" smtClean="0">
                <a:solidFill>
                  <a:schemeClr val="bg1"/>
                </a:solidFill>
              </a:rPr>
              <a:t>When does the Austrian ultimatum fit into your timeline?  What demands did Austria make in the ultimatum and what was Serbia’s response?  </a:t>
            </a:r>
            <a:endParaRPr lang="en-US" dirty="0">
              <a:solidFill>
                <a:schemeClr val="bg1"/>
              </a:solidFill>
            </a:endParaRPr>
          </a:p>
        </p:txBody>
      </p:sp>
    </p:spTree>
    <p:extLst>
      <p:ext uri="{BB962C8B-B14F-4D97-AF65-F5344CB8AC3E}">
        <p14:creationId xmlns:p14="http://schemas.microsoft.com/office/powerpoint/2010/main" val="184307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fic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168" y="593838"/>
            <a:ext cx="5146832" cy="5465760"/>
          </a:xfrm>
          <a:prstGeom prst="rect">
            <a:avLst/>
          </a:prstGeom>
        </p:spPr>
      </p:pic>
      <p:sp>
        <p:nvSpPr>
          <p:cNvPr id="3" name="Rectangle 2"/>
          <p:cNvSpPr/>
          <p:nvPr/>
        </p:nvSpPr>
        <p:spPr>
          <a:xfrm>
            <a:off x="170502" y="6473279"/>
            <a:ext cx="4428002"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www.nytimes.com</a:t>
            </a:r>
            <a:r>
              <a:rPr lang="en-US" sz="1100" dirty="0">
                <a:solidFill>
                  <a:schemeClr val="bg1"/>
                </a:solidFill>
              </a:rPr>
              <a:t>/learning/general/</a:t>
            </a:r>
            <a:r>
              <a:rPr lang="en-US" sz="1100" dirty="0" err="1">
                <a:solidFill>
                  <a:schemeClr val="bg1"/>
                </a:solidFill>
              </a:rPr>
              <a:t>onthisday</a:t>
            </a:r>
            <a:r>
              <a:rPr lang="en-US" sz="1100" dirty="0">
                <a:solidFill>
                  <a:schemeClr val="bg1"/>
                </a:solidFill>
              </a:rPr>
              <a:t>/harp/0107.html</a:t>
            </a:r>
          </a:p>
        </p:txBody>
      </p:sp>
      <p:sp>
        <p:nvSpPr>
          <p:cNvPr id="4" name="TextBox 3"/>
          <p:cNvSpPr txBox="1"/>
          <p:nvPr/>
        </p:nvSpPr>
        <p:spPr>
          <a:xfrm>
            <a:off x="234852" y="719840"/>
            <a:ext cx="3453192" cy="3970318"/>
          </a:xfrm>
          <a:prstGeom prst="rect">
            <a:avLst/>
          </a:prstGeom>
          <a:noFill/>
        </p:spPr>
        <p:txBody>
          <a:bodyPr wrap="square" rtlCol="0">
            <a:spAutoFit/>
          </a:bodyPr>
          <a:lstStyle/>
          <a:p>
            <a:r>
              <a:rPr lang="en-US" dirty="0" smtClean="0">
                <a:solidFill>
                  <a:schemeClr val="bg1"/>
                </a:solidFill>
              </a:rPr>
              <a:t>In this cartoon, Kaiser Wilhelm I admires his crown while Otto Von Bismarck re-draws the map of Germany in the background.</a:t>
            </a:r>
          </a:p>
          <a:p>
            <a:endParaRPr lang="en-US" dirty="0">
              <a:solidFill>
                <a:schemeClr val="bg1"/>
              </a:solidFill>
            </a:endParaRPr>
          </a:p>
          <a:p>
            <a:r>
              <a:rPr lang="en-US" dirty="0" smtClean="0">
                <a:solidFill>
                  <a:schemeClr val="bg1"/>
                </a:solidFill>
              </a:rPr>
              <a:t>Why do you think Bismarck is re-drawing the map of Germany?  </a:t>
            </a:r>
          </a:p>
          <a:p>
            <a:endParaRPr lang="en-US" dirty="0" smtClean="0">
              <a:solidFill>
                <a:schemeClr val="bg1"/>
              </a:solidFill>
            </a:endParaRPr>
          </a:p>
          <a:p>
            <a:r>
              <a:rPr lang="en-US" dirty="0" smtClean="0">
                <a:solidFill>
                  <a:schemeClr val="bg1"/>
                </a:solidFill>
              </a:rPr>
              <a:t>To what event does this cartoon refer?  </a:t>
            </a:r>
          </a:p>
          <a:p>
            <a:endParaRPr lang="en-US" dirty="0" smtClean="0">
              <a:solidFill>
                <a:schemeClr val="bg1"/>
              </a:solidFill>
            </a:endParaRPr>
          </a:p>
          <a:p>
            <a:r>
              <a:rPr lang="en-US" dirty="0" smtClean="0">
                <a:solidFill>
                  <a:schemeClr val="bg1"/>
                </a:solidFill>
              </a:rPr>
              <a:t>Where would that event fit into your timeline?  </a:t>
            </a:r>
          </a:p>
          <a:p>
            <a:endParaRPr lang="en-US" dirty="0">
              <a:solidFill>
                <a:schemeClr val="bg1"/>
              </a:solidFill>
            </a:endParaRPr>
          </a:p>
        </p:txBody>
      </p:sp>
    </p:spTree>
    <p:extLst>
      <p:ext uri="{BB962C8B-B14F-4D97-AF65-F5344CB8AC3E}">
        <p14:creationId xmlns:p14="http://schemas.microsoft.com/office/powerpoint/2010/main" val="56604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lg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371885" cy="6835724"/>
          </a:xfrm>
          <a:prstGeom prst="rect">
            <a:avLst/>
          </a:prstGeom>
        </p:spPr>
      </p:pic>
      <p:sp>
        <p:nvSpPr>
          <p:cNvPr id="3" name="Rectangle 2"/>
          <p:cNvSpPr/>
          <p:nvPr/>
        </p:nvSpPr>
        <p:spPr>
          <a:xfrm>
            <a:off x="5371885" y="6406742"/>
            <a:ext cx="3567999"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histclo.com</a:t>
            </a:r>
            <a:r>
              <a:rPr lang="en-US" sz="1100" dirty="0">
                <a:solidFill>
                  <a:schemeClr val="bg1"/>
                </a:solidFill>
              </a:rPr>
              <a:t>/essay/war/ww1/</a:t>
            </a:r>
            <a:r>
              <a:rPr lang="en-US" sz="1100" dirty="0" err="1">
                <a:solidFill>
                  <a:schemeClr val="bg1"/>
                </a:solidFill>
              </a:rPr>
              <a:t>cou</a:t>
            </a:r>
            <a:r>
              <a:rPr lang="en-US" sz="1100" dirty="0">
                <a:solidFill>
                  <a:schemeClr val="bg1"/>
                </a:solidFill>
              </a:rPr>
              <a:t>/w1c-bel.html</a:t>
            </a:r>
          </a:p>
        </p:txBody>
      </p:sp>
      <p:sp>
        <p:nvSpPr>
          <p:cNvPr id="4" name="TextBox 3"/>
          <p:cNvSpPr txBox="1"/>
          <p:nvPr/>
        </p:nvSpPr>
        <p:spPr>
          <a:xfrm>
            <a:off x="5584255" y="556295"/>
            <a:ext cx="3355629" cy="5293757"/>
          </a:xfrm>
          <a:prstGeom prst="rect">
            <a:avLst/>
          </a:prstGeom>
          <a:noFill/>
        </p:spPr>
        <p:txBody>
          <a:bodyPr wrap="square" rtlCol="0">
            <a:spAutoFit/>
          </a:bodyPr>
          <a:lstStyle/>
          <a:p>
            <a:r>
              <a:rPr lang="en-US" sz="2000" dirty="0" smtClean="0">
                <a:solidFill>
                  <a:schemeClr val="bg1"/>
                </a:solidFill>
              </a:rPr>
              <a:t>This cartoon depicts the Germans demanding to be allowed passage through a country in order to invade France.  </a:t>
            </a:r>
          </a:p>
          <a:p>
            <a:endParaRPr lang="en-US" sz="2000" dirty="0" smtClean="0">
              <a:solidFill>
                <a:schemeClr val="bg1"/>
              </a:solidFill>
            </a:endParaRPr>
          </a:p>
          <a:p>
            <a:r>
              <a:rPr lang="en-US" sz="2000" dirty="0" smtClean="0">
                <a:solidFill>
                  <a:schemeClr val="bg1"/>
                </a:solidFill>
              </a:rPr>
              <a:t>Which country did Germany invade in order to move toward Paris?  </a:t>
            </a:r>
          </a:p>
          <a:p>
            <a:endParaRPr lang="en-US" sz="2000" dirty="0" smtClean="0">
              <a:solidFill>
                <a:schemeClr val="bg1"/>
              </a:solidFill>
            </a:endParaRPr>
          </a:p>
          <a:p>
            <a:r>
              <a:rPr lang="en-US" sz="2000" dirty="0" smtClean="0">
                <a:solidFill>
                  <a:schemeClr val="bg1"/>
                </a:solidFill>
              </a:rPr>
              <a:t>After the invasion, which other European power joined the war effort?  </a:t>
            </a:r>
          </a:p>
          <a:p>
            <a:endParaRPr lang="en-US" sz="2000" dirty="0" smtClean="0">
              <a:solidFill>
                <a:schemeClr val="bg1"/>
              </a:solidFill>
            </a:endParaRPr>
          </a:p>
          <a:p>
            <a:r>
              <a:rPr lang="en-US" sz="2000" dirty="0" smtClean="0">
                <a:solidFill>
                  <a:schemeClr val="bg1"/>
                </a:solidFill>
              </a:rPr>
              <a:t>Where would the invasion fit into your timeline?  </a:t>
            </a:r>
          </a:p>
          <a:p>
            <a:endParaRPr lang="en-US" dirty="0">
              <a:solidFill>
                <a:schemeClr val="bg1"/>
              </a:solidFill>
            </a:endParaRPr>
          </a:p>
        </p:txBody>
      </p:sp>
    </p:spTree>
    <p:extLst>
      <p:ext uri="{BB962C8B-B14F-4D97-AF65-F5344CB8AC3E}">
        <p14:creationId xmlns:p14="http://schemas.microsoft.com/office/powerpoint/2010/main" val="330575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ww00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015" y="356972"/>
            <a:ext cx="5776362" cy="3858610"/>
          </a:xfrm>
          <a:prstGeom prst="rect">
            <a:avLst/>
          </a:prstGeom>
        </p:spPr>
      </p:pic>
      <p:sp>
        <p:nvSpPr>
          <p:cNvPr id="3" name="Rectangle 2"/>
          <p:cNvSpPr/>
          <p:nvPr/>
        </p:nvSpPr>
        <p:spPr>
          <a:xfrm>
            <a:off x="844463" y="6440784"/>
            <a:ext cx="5902991" cy="261610"/>
          </a:xfrm>
          <a:prstGeom prst="rect">
            <a:avLst/>
          </a:prstGeom>
        </p:spPr>
        <p:txBody>
          <a:bodyPr wrap="square">
            <a:spAutoFit/>
          </a:bodyPr>
          <a:lstStyle/>
          <a:p>
            <a:r>
              <a:rPr lang="en-US" sz="1100" dirty="0" smtClean="0">
                <a:solidFill>
                  <a:schemeClr val="bg1"/>
                </a:solidFill>
              </a:rPr>
              <a:t>http://www.worldwar1.com/tlwarorg.htm</a:t>
            </a:r>
            <a:endParaRPr lang="en-US" sz="1100" dirty="0">
              <a:solidFill>
                <a:schemeClr val="bg1"/>
              </a:solidFill>
            </a:endParaRPr>
          </a:p>
        </p:txBody>
      </p:sp>
      <p:sp>
        <p:nvSpPr>
          <p:cNvPr id="16" name="TextBox 15"/>
          <p:cNvSpPr txBox="1"/>
          <p:nvPr/>
        </p:nvSpPr>
        <p:spPr>
          <a:xfrm>
            <a:off x="844463" y="4540784"/>
            <a:ext cx="7739467" cy="1692771"/>
          </a:xfrm>
          <a:prstGeom prst="rect">
            <a:avLst/>
          </a:prstGeom>
          <a:noFill/>
        </p:spPr>
        <p:txBody>
          <a:bodyPr wrap="square" rtlCol="0">
            <a:spAutoFit/>
          </a:bodyPr>
          <a:lstStyle/>
          <a:p>
            <a:r>
              <a:rPr lang="en-US" sz="2200" dirty="0" smtClean="0">
                <a:solidFill>
                  <a:schemeClr val="bg1"/>
                </a:solidFill>
              </a:rPr>
              <a:t>This cartoon represents the various European powers (many with multiple arms) tangled up with one another.  </a:t>
            </a:r>
          </a:p>
          <a:p>
            <a:pPr marL="285750" indent="-285750">
              <a:buFont typeface="Arial" panose="020B0604020202020204" pitchFamily="34" charset="0"/>
              <a:buChar char="•"/>
            </a:pPr>
            <a:r>
              <a:rPr lang="en-US" sz="2000" dirty="0" smtClean="0">
                <a:solidFill>
                  <a:schemeClr val="bg1"/>
                </a:solidFill>
              </a:rPr>
              <a:t>Why did the artist choose to show Europe in this manner?  </a:t>
            </a:r>
          </a:p>
          <a:p>
            <a:pPr marL="285750" indent="-285750">
              <a:buFont typeface="Arial" panose="020B0604020202020204" pitchFamily="34" charset="0"/>
              <a:buChar char="•"/>
            </a:pPr>
            <a:r>
              <a:rPr lang="en-US" sz="2000" dirty="0" smtClean="0">
                <a:solidFill>
                  <a:schemeClr val="bg1"/>
                </a:solidFill>
              </a:rPr>
              <a:t>How does this cartoon depict one of the causes of World War I?</a:t>
            </a:r>
          </a:p>
          <a:p>
            <a:pPr marL="285750" indent="-285750">
              <a:buFont typeface="Arial" panose="020B0604020202020204" pitchFamily="34" charset="0"/>
              <a:buChar char="•"/>
            </a:pPr>
            <a:r>
              <a:rPr lang="en-US" sz="2000" dirty="0" smtClean="0">
                <a:solidFill>
                  <a:schemeClr val="bg1"/>
                </a:solidFill>
              </a:rPr>
              <a:t>Where would this cartoon fit on your timeline?  </a:t>
            </a:r>
          </a:p>
        </p:txBody>
      </p:sp>
    </p:spTree>
    <p:extLst>
      <p:ext uri="{BB962C8B-B14F-4D97-AF65-F5344CB8AC3E}">
        <p14:creationId xmlns:p14="http://schemas.microsoft.com/office/powerpoint/2010/main" val="230100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g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97" y="0"/>
            <a:ext cx="7323897" cy="5129547"/>
          </a:xfrm>
          <a:prstGeom prst="rect">
            <a:avLst/>
          </a:prstGeom>
        </p:spPr>
      </p:pic>
      <p:sp>
        <p:nvSpPr>
          <p:cNvPr id="3" name="Rectangle 2"/>
          <p:cNvSpPr/>
          <p:nvPr/>
        </p:nvSpPr>
        <p:spPr>
          <a:xfrm>
            <a:off x="929865" y="6575850"/>
            <a:ext cx="8214135"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www.flickr.com</a:t>
            </a:r>
            <a:r>
              <a:rPr lang="en-US" sz="1100" dirty="0">
                <a:solidFill>
                  <a:schemeClr val="bg1"/>
                </a:solidFill>
              </a:rPr>
              <a:t>/photos/</a:t>
            </a:r>
            <a:r>
              <a:rPr lang="en-US" sz="1100" dirty="0" err="1">
                <a:solidFill>
                  <a:schemeClr val="bg1"/>
                </a:solidFill>
              </a:rPr>
              <a:t>bibliodyssey</a:t>
            </a:r>
            <a:r>
              <a:rPr lang="en-US" sz="1100" dirty="0">
                <a:solidFill>
                  <a:schemeClr val="bg1"/>
                </a:solidFill>
              </a:rPr>
              <a:t>/2722416468/sizes/z/in/</a:t>
            </a:r>
            <a:r>
              <a:rPr lang="en-US" sz="1100" dirty="0" err="1">
                <a:solidFill>
                  <a:schemeClr val="bg1"/>
                </a:solidFill>
              </a:rPr>
              <a:t>photostream</a:t>
            </a:r>
            <a:r>
              <a:rPr lang="en-US" sz="1100" dirty="0">
                <a:solidFill>
                  <a:schemeClr val="bg1"/>
                </a:solidFill>
              </a:rPr>
              <a:t>/</a:t>
            </a:r>
          </a:p>
        </p:txBody>
      </p:sp>
      <p:sp>
        <p:nvSpPr>
          <p:cNvPr id="5" name="TextBox 4"/>
          <p:cNvSpPr txBox="1"/>
          <p:nvPr/>
        </p:nvSpPr>
        <p:spPr>
          <a:xfrm>
            <a:off x="991597" y="5103673"/>
            <a:ext cx="7323897" cy="1754327"/>
          </a:xfrm>
          <a:prstGeom prst="rect">
            <a:avLst/>
          </a:prstGeom>
          <a:noFill/>
        </p:spPr>
        <p:txBody>
          <a:bodyPr wrap="square" rtlCol="0">
            <a:spAutoFit/>
          </a:bodyPr>
          <a:lstStyle/>
          <a:p>
            <a:r>
              <a:rPr lang="en-US" dirty="0" smtClean="0">
                <a:solidFill>
                  <a:schemeClr val="bg1"/>
                </a:solidFill>
              </a:rPr>
              <a:t>This cartoon depicts the Germans demanding to be allowed passage through a country in order to invade France.  Which country did Germany invade in order to move toward Paris?  After the invasion, which other European power joined the war effort?  Where would the invasion fit into your timeline?  </a:t>
            </a:r>
          </a:p>
          <a:p>
            <a:endParaRPr lang="en-US" dirty="0">
              <a:solidFill>
                <a:schemeClr val="bg1"/>
              </a:solidFill>
            </a:endParaRPr>
          </a:p>
        </p:txBody>
      </p:sp>
    </p:spTree>
    <p:extLst>
      <p:ext uri="{BB962C8B-B14F-4D97-AF65-F5344CB8AC3E}">
        <p14:creationId xmlns:p14="http://schemas.microsoft.com/office/powerpoint/2010/main" val="731332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50px-WWI-Caus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231" y="228005"/>
            <a:ext cx="4876228" cy="6300086"/>
          </a:xfrm>
          <a:prstGeom prst="rect">
            <a:avLst/>
          </a:prstGeom>
        </p:spPr>
      </p:pic>
      <p:sp>
        <p:nvSpPr>
          <p:cNvPr id="3" name="Rectangle 2"/>
          <p:cNvSpPr/>
          <p:nvPr/>
        </p:nvSpPr>
        <p:spPr>
          <a:xfrm>
            <a:off x="143237" y="6150113"/>
            <a:ext cx="3562758" cy="430887"/>
          </a:xfrm>
          <a:prstGeom prst="rect">
            <a:avLst/>
          </a:prstGeom>
        </p:spPr>
        <p:txBody>
          <a:bodyPr wrap="square">
            <a:spAutoFit/>
          </a:bodyPr>
          <a:lstStyle/>
          <a:p>
            <a:r>
              <a:rPr lang="en-US" sz="1100" dirty="0">
                <a:solidFill>
                  <a:schemeClr val="bg1"/>
                </a:solidFill>
              </a:rPr>
              <a:t>http://</a:t>
            </a:r>
            <a:r>
              <a:rPr lang="en-US" sz="1100" dirty="0" err="1">
                <a:solidFill>
                  <a:schemeClr val="bg1"/>
                </a:solidFill>
              </a:rPr>
              <a:t>en.wikipedia.org</a:t>
            </a:r>
            <a:r>
              <a:rPr lang="en-US" sz="1100" dirty="0">
                <a:solidFill>
                  <a:schemeClr val="bg1"/>
                </a:solidFill>
              </a:rPr>
              <a:t>/wiki/</a:t>
            </a:r>
            <a:r>
              <a:rPr lang="en-US" sz="1100" dirty="0" err="1">
                <a:solidFill>
                  <a:schemeClr val="bg1"/>
                </a:solidFill>
              </a:rPr>
              <a:t>Wikipedia:Featured_picture_candidates</a:t>
            </a:r>
            <a:r>
              <a:rPr lang="en-US" sz="1100" dirty="0">
                <a:solidFill>
                  <a:schemeClr val="bg1"/>
                </a:solidFill>
              </a:rPr>
              <a:t>/</a:t>
            </a:r>
            <a:r>
              <a:rPr lang="en-US" sz="1100" dirty="0" err="1">
                <a:solidFill>
                  <a:schemeClr val="bg1"/>
                </a:solidFill>
              </a:rPr>
              <a:t>WWI_Causes</a:t>
            </a:r>
            <a:endParaRPr lang="en-US" sz="1100" dirty="0">
              <a:solidFill>
                <a:schemeClr val="bg1"/>
              </a:solidFill>
            </a:endParaRPr>
          </a:p>
        </p:txBody>
      </p:sp>
      <p:sp>
        <p:nvSpPr>
          <p:cNvPr id="4" name="TextBox 3"/>
          <p:cNvSpPr txBox="1"/>
          <p:nvPr/>
        </p:nvSpPr>
        <p:spPr>
          <a:xfrm>
            <a:off x="321834" y="533516"/>
            <a:ext cx="3240924" cy="4093428"/>
          </a:xfrm>
          <a:prstGeom prst="rect">
            <a:avLst/>
          </a:prstGeom>
          <a:noFill/>
        </p:spPr>
        <p:txBody>
          <a:bodyPr wrap="square" rtlCol="0">
            <a:spAutoFit/>
          </a:bodyPr>
          <a:lstStyle/>
          <a:p>
            <a:r>
              <a:rPr lang="en-US" sz="2000" dirty="0" smtClean="0">
                <a:solidFill>
                  <a:schemeClr val="bg1"/>
                </a:solidFill>
              </a:rPr>
              <a:t>This cartoon shows various causes of World War I.  </a:t>
            </a:r>
          </a:p>
          <a:p>
            <a:endParaRPr lang="en-US" sz="2000" dirty="0">
              <a:solidFill>
                <a:schemeClr val="bg1"/>
              </a:solidFill>
            </a:endParaRPr>
          </a:p>
          <a:p>
            <a:r>
              <a:rPr lang="en-US" sz="2000" dirty="0" smtClean="0">
                <a:solidFill>
                  <a:schemeClr val="bg1"/>
                </a:solidFill>
              </a:rPr>
              <a:t>Which causes do you recognize?  </a:t>
            </a:r>
          </a:p>
          <a:p>
            <a:endParaRPr lang="en-US" sz="2000" dirty="0" smtClean="0">
              <a:solidFill>
                <a:schemeClr val="bg1"/>
              </a:solidFill>
            </a:endParaRPr>
          </a:p>
          <a:p>
            <a:r>
              <a:rPr lang="en-US" sz="2000" dirty="0" smtClean="0">
                <a:solidFill>
                  <a:schemeClr val="bg1"/>
                </a:solidFill>
              </a:rPr>
              <a:t>Which ones do you think played the largest part in the outbreak of war?  </a:t>
            </a:r>
          </a:p>
          <a:p>
            <a:endParaRPr lang="en-US" sz="2000" dirty="0" smtClean="0">
              <a:solidFill>
                <a:schemeClr val="bg1"/>
              </a:solidFill>
            </a:endParaRPr>
          </a:p>
          <a:p>
            <a:r>
              <a:rPr lang="en-US" sz="2000" dirty="0" smtClean="0">
                <a:solidFill>
                  <a:schemeClr val="bg1"/>
                </a:solidFill>
              </a:rPr>
              <a:t>Where would this cartoon fit into your timeline?  </a:t>
            </a:r>
          </a:p>
          <a:p>
            <a:endParaRPr lang="en-US" sz="2000" dirty="0">
              <a:solidFill>
                <a:schemeClr val="bg1"/>
              </a:solidFill>
            </a:endParaRPr>
          </a:p>
        </p:txBody>
      </p:sp>
    </p:spTree>
    <p:extLst>
      <p:ext uri="{BB962C8B-B14F-4D97-AF65-F5344CB8AC3E}">
        <p14:creationId xmlns:p14="http://schemas.microsoft.com/office/powerpoint/2010/main" val="2738166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arati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5689141" cy="4892040"/>
          </a:xfrm>
          <a:prstGeom prst="rect">
            <a:avLst/>
          </a:prstGeom>
        </p:spPr>
      </p:pic>
      <p:sp>
        <p:nvSpPr>
          <p:cNvPr id="3" name="Rectangle 2"/>
          <p:cNvSpPr/>
          <p:nvPr/>
        </p:nvSpPr>
        <p:spPr>
          <a:xfrm>
            <a:off x="160286" y="6197102"/>
            <a:ext cx="6076585" cy="261610"/>
          </a:xfrm>
          <a:prstGeom prst="rect">
            <a:avLst/>
          </a:prstGeom>
        </p:spPr>
        <p:txBody>
          <a:bodyPr wrap="square">
            <a:spAutoFit/>
          </a:bodyPr>
          <a:lstStyle/>
          <a:p>
            <a:r>
              <a:rPr lang="en-US" sz="1100" dirty="0">
                <a:solidFill>
                  <a:schemeClr val="bg1"/>
                </a:solidFill>
              </a:rPr>
              <a:t>http://</a:t>
            </a:r>
            <a:r>
              <a:rPr lang="en-US" sz="1100" dirty="0" err="1">
                <a:solidFill>
                  <a:schemeClr val="bg1"/>
                </a:solidFill>
              </a:rPr>
              <a:t>cla.calpoly.edu</a:t>
            </a:r>
            <a:r>
              <a:rPr lang="en-US" sz="1100" dirty="0">
                <a:solidFill>
                  <a:schemeClr val="bg1"/>
                </a:solidFill>
              </a:rPr>
              <a:t>/~</a:t>
            </a:r>
            <a:r>
              <a:rPr lang="en-US" sz="1100" dirty="0" err="1">
                <a:solidFill>
                  <a:schemeClr val="bg1"/>
                </a:solidFill>
              </a:rPr>
              <a:t>lcall</a:t>
            </a:r>
            <a:r>
              <a:rPr lang="en-US" sz="1100" dirty="0">
                <a:solidFill>
                  <a:schemeClr val="bg1"/>
                </a:solidFill>
              </a:rPr>
              <a:t>/213/outline.depression.f03.html</a:t>
            </a:r>
          </a:p>
        </p:txBody>
      </p:sp>
      <p:sp>
        <p:nvSpPr>
          <p:cNvPr id="4" name="TextBox 3"/>
          <p:cNvSpPr txBox="1"/>
          <p:nvPr/>
        </p:nvSpPr>
        <p:spPr>
          <a:xfrm>
            <a:off x="5756811" y="924443"/>
            <a:ext cx="3387189" cy="4401205"/>
          </a:xfrm>
          <a:prstGeom prst="rect">
            <a:avLst/>
          </a:prstGeom>
          <a:noFill/>
        </p:spPr>
        <p:txBody>
          <a:bodyPr wrap="square" rtlCol="0">
            <a:spAutoFit/>
          </a:bodyPr>
          <a:lstStyle/>
          <a:p>
            <a:r>
              <a:rPr lang="en-US" sz="2000" dirty="0" smtClean="0">
                <a:solidFill>
                  <a:schemeClr val="bg1"/>
                </a:solidFill>
              </a:rPr>
              <a:t>The cartoon depicts Germany under a heavy bag of reparations. </a:t>
            </a:r>
          </a:p>
          <a:p>
            <a:endParaRPr lang="en-US" sz="2000" dirty="0" smtClean="0">
              <a:solidFill>
                <a:schemeClr val="bg1"/>
              </a:solidFill>
            </a:endParaRPr>
          </a:p>
          <a:p>
            <a:r>
              <a:rPr lang="en-US" sz="2000" dirty="0" smtClean="0">
                <a:solidFill>
                  <a:schemeClr val="bg1"/>
                </a:solidFill>
              </a:rPr>
              <a:t>What is a reparation?</a:t>
            </a:r>
          </a:p>
          <a:p>
            <a:r>
              <a:rPr lang="en-US" sz="2000" dirty="0" smtClean="0">
                <a:solidFill>
                  <a:schemeClr val="bg1"/>
                </a:solidFill>
              </a:rPr>
              <a:t>Why did Germany face reparations?</a:t>
            </a:r>
          </a:p>
          <a:p>
            <a:endParaRPr lang="en-US" sz="2000" dirty="0" smtClean="0">
              <a:solidFill>
                <a:schemeClr val="bg1"/>
              </a:solidFill>
            </a:endParaRPr>
          </a:p>
          <a:p>
            <a:r>
              <a:rPr lang="en-US" sz="2000" dirty="0" smtClean="0">
                <a:solidFill>
                  <a:schemeClr val="bg1"/>
                </a:solidFill>
              </a:rPr>
              <a:t>Who decided Germany would have to pay reparations?  </a:t>
            </a:r>
          </a:p>
          <a:p>
            <a:endParaRPr lang="en-US" sz="2000" dirty="0">
              <a:solidFill>
                <a:schemeClr val="bg1"/>
              </a:solidFill>
            </a:endParaRPr>
          </a:p>
          <a:p>
            <a:r>
              <a:rPr lang="en-US" sz="2000" dirty="0" smtClean="0">
                <a:solidFill>
                  <a:schemeClr val="bg1"/>
                </a:solidFill>
              </a:rPr>
              <a:t>Where would this cartoon fit into your timeline?  </a:t>
            </a:r>
          </a:p>
          <a:p>
            <a:endParaRPr lang="en-US" sz="2000" dirty="0">
              <a:solidFill>
                <a:schemeClr val="bg1"/>
              </a:solidFill>
            </a:endParaRPr>
          </a:p>
        </p:txBody>
      </p:sp>
    </p:spTree>
    <p:extLst>
      <p:ext uri="{BB962C8B-B14F-4D97-AF65-F5344CB8AC3E}">
        <p14:creationId xmlns:p14="http://schemas.microsoft.com/office/powerpoint/2010/main" val="962574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immerma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9729"/>
            <a:ext cx="4891859" cy="5258749"/>
          </a:xfrm>
          <a:prstGeom prst="rect">
            <a:avLst/>
          </a:prstGeom>
        </p:spPr>
      </p:pic>
      <p:sp>
        <p:nvSpPr>
          <p:cNvPr id="3" name="TextBox 2"/>
          <p:cNvSpPr txBox="1"/>
          <p:nvPr/>
        </p:nvSpPr>
        <p:spPr>
          <a:xfrm>
            <a:off x="5180892" y="4923312"/>
            <a:ext cx="3354216" cy="646331"/>
          </a:xfrm>
          <a:prstGeom prst="rect">
            <a:avLst/>
          </a:prstGeom>
          <a:noFill/>
        </p:spPr>
        <p:txBody>
          <a:bodyPr wrap="none" rtlCol="0">
            <a:spAutoFit/>
          </a:bodyPr>
          <a:lstStyle/>
          <a:p>
            <a:r>
              <a:rPr lang="en-US" i="1" dirty="0" smtClean="0">
                <a:solidFill>
                  <a:schemeClr val="bg1"/>
                </a:solidFill>
              </a:rPr>
              <a:t>“Join with Germany and you get a</a:t>
            </a:r>
          </a:p>
          <a:p>
            <a:r>
              <a:rPr lang="en-US" i="1" dirty="0" smtClean="0">
                <a:solidFill>
                  <a:schemeClr val="bg1"/>
                </a:solidFill>
              </a:rPr>
              <a:t>bit of United States.”</a:t>
            </a:r>
            <a:endParaRPr lang="en-US" i="1" dirty="0">
              <a:solidFill>
                <a:schemeClr val="bg1"/>
              </a:solidFill>
            </a:endParaRPr>
          </a:p>
        </p:txBody>
      </p:sp>
      <p:sp>
        <p:nvSpPr>
          <p:cNvPr id="4" name="Rectangle 3"/>
          <p:cNvSpPr/>
          <p:nvPr/>
        </p:nvSpPr>
        <p:spPr>
          <a:xfrm>
            <a:off x="4891859" y="5925312"/>
            <a:ext cx="4572000" cy="261610"/>
          </a:xfrm>
          <a:prstGeom prst="rect">
            <a:avLst/>
          </a:prstGeom>
        </p:spPr>
        <p:txBody>
          <a:bodyPr>
            <a:spAutoFit/>
          </a:bodyPr>
          <a:lstStyle/>
          <a:p>
            <a:r>
              <a:rPr lang="en-US" sz="1100" dirty="0">
                <a:solidFill>
                  <a:schemeClr val="bg1"/>
                </a:solidFill>
              </a:rPr>
              <a:t>https://</a:t>
            </a:r>
            <a:r>
              <a:rPr lang="en-US" sz="1100" dirty="0" err="1">
                <a:solidFill>
                  <a:schemeClr val="bg1"/>
                </a:solidFill>
              </a:rPr>
              <a:t>www.mtholyoke.edu</a:t>
            </a:r>
            <a:r>
              <a:rPr lang="en-US" sz="1100" dirty="0">
                <a:solidFill>
                  <a:schemeClr val="bg1"/>
                </a:solidFill>
              </a:rPr>
              <a:t>/~le20j/</a:t>
            </a:r>
            <a:r>
              <a:rPr lang="en-US" sz="1100" dirty="0" err="1">
                <a:solidFill>
                  <a:schemeClr val="bg1"/>
                </a:solidFill>
              </a:rPr>
              <a:t>EventsBeforeWar.html</a:t>
            </a:r>
            <a:endParaRPr lang="en-US" sz="1100" dirty="0">
              <a:solidFill>
                <a:schemeClr val="bg1"/>
              </a:solidFill>
            </a:endParaRPr>
          </a:p>
        </p:txBody>
      </p:sp>
      <p:sp>
        <p:nvSpPr>
          <p:cNvPr id="5" name="TextBox 4"/>
          <p:cNvSpPr txBox="1"/>
          <p:nvPr/>
        </p:nvSpPr>
        <p:spPr>
          <a:xfrm>
            <a:off x="5180892" y="1126623"/>
            <a:ext cx="3687337" cy="3785652"/>
          </a:xfrm>
          <a:prstGeom prst="rect">
            <a:avLst/>
          </a:prstGeom>
          <a:noFill/>
        </p:spPr>
        <p:txBody>
          <a:bodyPr wrap="square" rtlCol="0">
            <a:spAutoFit/>
          </a:bodyPr>
          <a:lstStyle/>
          <a:p>
            <a:r>
              <a:rPr lang="en-US" sz="2000" dirty="0" smtClean="0">
                <a:solidFill>
                  <a:schemeClr val="bg1"/>
                </a:solidFill>
              </a:rPr>
              <a:t>This cartoon depicts Germany talking to Mexico. </a:t>
            </a:r>
          </a:p>
          <a:p>
            <a:r>
              <a:rPr lang="en-US" sz="2000" dirty="0" smtClean="0">
                <a:solidFill>
                  <a:schemeClr val="bg1"/>
                </a:solidFill>
              </a:rPr>
              <a:t> </a:t>
            </a:r>
          </a:p>
          <a:p>
            <a:r>
              <a:rPr lang="en-US" sz="2000" dirty="0" smtClean="0">
                <a:solidFill>
                  <a:schemeClr val="bg1"/>
                </a:solidFill>
              </a:rPr>
              <a:t>What do you think the discussion is about?  </a:t>
            </a:r>
          </a:p>
          <a:p>
            <a:endParaRPr lang="en-US" sz="2000" dirty="0" smtClean="0">
              <a:solidFill>
                <a:schemeClr val="bg1"/>
              </a:solidFill>
            </a:endParaRPr>
          </a:p>
          <a:p>
            <a:r>
              <a:rPr lang="en-US" sz="2000" dirty="0" smtClean="0">
                <a:solidFill>
                  <a:schemeClr val="bg1"/>
                </a:solidFill>
              </a:rPr>
              <a:t>What did this event contribute to?</a:t>
            </a:r>
          </a:p>
          <a:p>
            <a:endParaRPr lang="en-US" sz="2000" dirty="0" smtClean="0">
              <a:solidFill>
                <a:schemeClr val="bg1"/>
              </a:solidFill>
            </a:endParaRPr>
          </a:p>
          <a:p>
            <a:r>
              <a:rPr lang="en-US" sz="2000" dirty="0" smtClean="0">
                <a:solidFill>
                  <a:schemeClr val="bg1"/>
                </a:solidFill>
              </a:rPr>
              <a:t>Where would this cartoon fit into your timeline?  </a:t>
            </a:r>
          </a:p>
          <a:p>
            <a:endParaRPr lang="en-US" sz="2000" dirty="0">
              <a:solidFill>
                <a:schemeClr val="bg1"/>
              </a:solidFill>
            </a:endParaRPr>
          </a:p>
        </p:txBody>
      </p:sp>
    </p:spTree>
    <p:extLst>
      <p:ext uri="{BB962C8B-B14F-4D97-AF65-F5344CB8AC3E}">
        <p14:creationId xmlns:p14="http://schemas.microsoft.com/office/powerpoint/2010/main" val="21574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The Franco –Russian Alliance Military Convention- August 18 1892</a:t>
            </a:r>
            <a:endParaRPr lang="en-US" dirty="0">
              <a:solidFill>
                <a:schemeClr val="bg1"/>
              </a:solidFill>
            </a:endParaRPr>
          </a:p>
        </p:txBody>
      </p:sp>
      <p:sp>
        <p:nvSpPr>
          <p:cNvPr id="3" name="Content Placeholder 2"/>
          <p:cNvSpPr>
            <a:spLocks noGrp="1"/>
          </p:cNvSpPr>
          <p:nvPr>
            <p:ph idx="1"/>
          </p:nvPr>
        </p:nvSpPr>
        <p:spPr/>
        <p:txBody>
          <a:bodyPr>
            <a:normAutofit/>
          </a:bodyPr>
          <a:lstStyle/>
          <a:p>
            <a:pPr>
              <a:buNone/>
            </a:pPr>
            <a:r>
              <a:rPr lang="en-US" dirty="0" smtClean="0">
                <a:solidFill>
                  <a:schemeClr val="bg1"/>
                </a:solidFill>
              </a:rPr>
              <a:t>	Which part of the Franco-Russian Alliance Military Convention came into play during World War I? </a:t>
            </a:r>
          </a:p>
          <a:p>
            <a:pPr>
              <a:buNone/>
            </a:pPr>
            <a:r>
              <a:rPr lang="en-US" dirty="0" smtClean="0">
                <a:solidFill>
                  <a:schemeClr val="bg1"/>
                </a:solidFill>
              </a:rPr>
              <a:t>	Map activity/question:  Label the countries mentioned on the </a:t>
            </a:r>
            <a:r>
              <a:rPr lang="en-US" dirty="0" err="1" smtClean="0">
                <a:solidFill>
                  <a:schemeClr val="bg1"/>
                </a:solidFill>
              </a:rPr>
              <a:t>historybud</a:t>
            </a:r>
            <a:r>
              <a:rPr lang="en-US" dirty="0" smtClean="0">
                <a:solidFill>
                  <a:schemeClr val="bg1"/>
                </a:solidFill>
              </a:rPr>
              <a:t>.  What position does this agreement put Germany in geographically?</a:t>
            </a:r>
          </a:p>
          <a:p>
            <a:endParaRPr lang="en-US"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Anglo-Japanese Alliance (1902)</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Why do you think Britain was nervous about Russia’s Asian ambitions?  </a:t>
            </a:r>
          </a:p>
          <a:p>
            <a:endParaRPr lang="en-US" dirty="0" smtClean="0">
              <a:solidFill>
                <a:schemeClr val="bg1"/>
              </a:solidFill>
            </a:endParaRPr>
          </a:p>
          <a:p>
            <a:pPr>
              <a:buNone/>
            </a:pPr>
            <a:r>
              <a:rPr lang="en-US" dirty="0" smtClean="0">
                <a:solidFill>
                  <a:schemeClr val="bg1"/>
                </a:solidFill>
              </a:rPr>
              <a:t>	Why was an agreement between a European power and an Asian country such a big deal?</a:t>
            </a:r>
          </a:p>
          <a:p>
            <a:pPr>
              <a:buNone/>
            </a:pPr>
            <a:endParaRPr lang="en-US"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Anglo-French Entente, 1904</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The word “Germany” never appeared in the Anglo-French Entente.  What would Germany have to do with this treaty?  If it did influence the treaty, why was it never mentioned by name?  </a:t>
            </a:r>
          </a:p>
          <a:p>
            <a:endParaRPr lang="en-US"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Anglo-Russian Entente (1907)</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Would this treaty alter the Anglo-Japanese alliance from 1902?  </a:t>
            </a:r>
          </a:p>
          <a:p>
            <a:endParaRPr lang="en-US"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Russian Agreements</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Germany created alliances to protect itself from a perceived threat from Russia.  How did Russia protect itself?</a:t>
            </a:r>
          </a:p>
          <a:p>
            <a:endParaRPr lang="en-US"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June 28</a:t>
            </a:r>
            <a:r>
              <a:rPr lang="en-US" baseline="30000" dirty="0" smtClean="0">
                <a:solidFill>
                  <a:schemeClr val="bg1"/>
                </a:solidFill>
              </a:rPr>
              <a:t>th</a:t>
            </a:r>
            <a:r>
              <a:rPr lang="en-US" dirty="0" smtClean="0">
                <a:solidFill>
                  <a:schemeClr val="bg1"/>
                </a:solidFill>
              </a:rPr>
              <a:t> 1914</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What happened that day?</a:t>
            </a:r>
          </a:p>
          <a:p>
            <a:pPr>
              <a:buNone/>
            </a:pPr>
            <a:r>
              <a:rPr lang="en-US" dirty="0" smtClean="0">
                <a:solidFill>
                  <a:schemeClr val="bg1"/>
                </a:solidFill>
              </a:rPr>
              <a:t>	Who was </a:t>
            </a:r>
            <a:r>
              <a:rPr lang="en-US" dirty="0" err="1" smtClean="0">
                <a:solidFill>
                  <a:schemeClr val="bg1"/>
                </a:solidFill>
              </a:rPr>
              <a:t>Gavrilo</a:t>
            </a:r>
            <a:r>
              <a:rPr lang="en-US" dirty="0" smtClean="0">
                <a:solidFill>
                  <a:schemeClr val="bg1"/>
                </a:solidFill>
              </a:rPr>
              <a:t> </a:t>
            </a:r>
            <a:r>
              <a:rPr lang="en-US" dirty="0" err="1" smtClean="0">
                <a:solidFill>
                  <a:schemeClr val="bg1"/>
                </a:solidFill>
              </a:rPr>
              <a:t>Princip</a:t>
            </a:r>
            <a:r>
              <a:rPr lang="en-US" dirty="0" smtClean="0">
                <a:solidFill>
                  <a:schemeClr val="bg1"/>
                </a:solidFill>
              </a:rPr>
              <a:t>?</a:t>
            </a:r>
          </a:p>
          <a:p>
            <a:pPr>
              <a:buNone/>
            </a:pPr>
            <a:r>
              <a:rPr lang="en-US" dirty="0" smtClean="0">
                <a:solidFill>
                  <a:schemeClr val="bg1"/>
                </a:solidFill>
              </a:rPr>
              <a:t>	Why did so many people at the time think that the events of June 28</a:t>
            </a:r>
            <a:r>
              <a:rPr lang="en-US" baseline="30000" dirty="0" smtClean="0">
                <a:solidFill>
                  <a:schemeClr val="bg1"/>
                </a:solidFill>
              </a:rPr>
              <a:t>th</a:t>
            </a:r>
            <a:r>
              <a:rPr lang="en-US" dirty="0" smtClean="0">
                <a:solidFill>
                  <a:schemeClr val="bg1"/>
                </a:solidFill>
              </a:rPr>
              <a:t> and after were not a big deal and probably wouldn’t lead to a larger conflict?  </a:t>
            </a:r>
          </a:p>
          <a:p>
            <a:pPr>
              <a:buNone/>
            </a:pPr>
            <a:r>
              <a:rPr lang="en-US" dirty="0" smtClean="0">
                <a:solidFill>
                  <a:schemeClr val="bg1"/>
                </a:solidFill>
              </a:rPr>
              <a:t>	So how significant was this event in causing World War I?</a:t>
            </a:r>
          </a:p>
          <a:p>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Assassination and July Crisis 1914</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Why do you think that the July </a:t>
            </a:r>
            <a:r>
              <a:rPr lang="en-US" sz="2400" dirty="0" smtClean="0">
                <a:solidFill>
                  <a:schemeClr val="bg1"/>
                </a:solidFill>
              </a:rPr>
              <a:t>Crisis of 1914 </a:t>
            </a:r>
            <a:r>
              <a:rPr lang="en-US" sz="2400" dirty="0">
                <a:solidFill>
                  <a:schemeClr val="bg1"/>
                </a:solidFill>
              </a:rPr>
              <a:t>following the assassination of the Archduke ended in World </a:t>
            </a:r>
            <a:r>
              <a:rPr lang="en-US" sz="2400" dirty="0" smtClean="0">
                <a:solidFill>
                  <a:schemeClr val="bg1"/>
                </a:solidFill>
              </a:rPr>
              <a:t>War?</a:t>
            </a:r>
            <a:endParaRPr lang="en-US" sz="2400" dirty="0">
              <a:solidFill>
                <a:schemeClr val="bg1"/>
              </a:solidFill>
            </a:endParaRPr>
          </a:p>
          <a:p>
            <a:r>
              <a:rPr lang="en-US" sz="2400" dirty="0">
                <a:solidFill>
                  <a:schemeClr val="bg1"/>
                </a:solidFill>
              </a:rPr>
              <a:t>Why did someone want to kill him?</a:t>
            </a:r>
          </a:p>
          <a:p>
            <a:r>
              <a:rPr lang="en-US" sz="2400" dirty="0">
                <a:solidFill>
                  <a:schemeClr val="bg1"/>
                </a:solidFill>
              </a:rPr>
              <a:t>Why have people associated his death with the start of the war?</a:t>
            </a:r>
          </a:p>
          <a:p>
            <a:r>
              <a:rPr lang="en-US" sz="2400" dirty="0">
                <a:solidFill>
                  <a:schemeClr val="bg1"/>
                </a:solidFill>
              </a:rPr>
              <a:t>Did it really change large patterns of history?</a:t>
            </a:r>
          </a:p>
          <a:p>
            <a:r>
              <a:rPr lang="en-US" sz="2400" dirty="0">
                <a:solidFill>
                  <a:schemeClr val="bg1"/>
                </a:solidFill>
              </a:rPr>
              <a:t>Did his death actually </a:t>
            </a:r>
            <a:r>
              <a:rPr lang="en-US" sz="2400" i="1" dirty="0">
                <a:solidFill>
                  <a:schemeClr val="bg1"/>
                </a:solidFill>
              </a:rPr>
              <a:t>cause</a:t>
            </a:r>
            <a:r>
              <a:rPr lang="en-US" sz="2400" dirty="0">
                <a:solidFill>
                  <a:schemeClr val="bg1"/>
                </a:solidFill>
              </a:rPr>
              <a:t> anything?</a:t>
            </a:r>
          </a:p>
          <a:p>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Economics</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To what extent do you think different countries economic interests prevented or contributed to war, or both?</a:t>
            </a:r>
          </a:p>
          <a:p>
            <a:endParaRPr lang="en-US"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The Balkan Wars</a:t>
            </a:r>
            <a:endParaRPr lang="en-US" dirty="0">
              <a:solidFill>
                <a:schemeClr val="bg1"/>
              </a:solidFill>
            </a:endParaRPr>
          </a:p>
        </p:txBody>
      </p:sp>
      <p:sp>
        <p:nvSpPr>
          <p:cNvPr id="5" name="Content Placeholder 4"/>
          <p:cNvSpPr>
            <a:spLocks noGrp="1"/>
          </p:cNvSpPr>
          <p:nvPr>
            <p:ph idx="1"/>
          </p:nvPr>
        </p:nvSpPr>
        <p:spPr/>
        <p:txBody>
          <a:bodyPr/>
          <a:lstStyle/>
          <a:p>
            <a:pPr>
              <a:buNone/>
            </a:pPr>
            <a:r>
              <a:rPr lang="en-US" dirty="0" smtClean="0">
                <a:solidFill>
                  <a:schemeClr val="bg1"/>
                </a:solidFill>
              </a:rPr>
              <a:t>	Why was the phrase “sick man of Europe” used to describe the Ottoman Empire?  </a:t>
            </a:r>
          </a:p>
          <a:p>
            <a:pPr>
              <a:buNone/>
            </a:pPr>
            <a:r>
              <a:rPr lang="en-US" dirty="0" smtClean="0">
                <a:solidFill>
                  <a:schemeClr val="bg1"/>
                </a:solidFill>
              </a:rPr>
              <a:t>	How did the condition of the Ottoman Empire lead to tensions in the Balkans?</a:t>
            </a:r>
            <a:endParaRPr lang="en-US"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Growth of Japan</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Do you think Japan’s growth and victory  over China in 1894-95 should have worried Russia and the European powers?  Why? </a:t>
            </a:r>
          </a:p>
          <a:p>
            <a:endParaRPr lang="en-US" dirty="0" smtClean="0">
              <a:solidFill>
                <a:schemeClr val="bg1"/>
              </a:solidFill>
            </a:endParaRPr>
          </a:p>
          <a:p>
            <a:r>
              <a:rPr lang="en-US" dirty="0" smtClean="0">
                <a:solidFill>
                  <a:schemeClr val="bg1"/>
                </a:solidFill>
              </a:rPr>
              <a:t>Why was a strong Asian power a threat to Russia?  To the rest of Europe?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Understanding the </a:t>
            </a:r>
            <a:r>
              <a:rPr lang="en-US" dirty="0" err="1" smtClean="0">
                <a:solidFill>
                  <a:schemeClr val="bg1"/>
                </a:solidFill>
              </a:rPr>
              <a:t>Schlieffen</a:t>
            </a:r>
            <a:r>
              <a:rPr lang="en-US" dirty="0" smtClean="0">
                <a:solidFill>
                  <a:schemeClr val="bg1"/>
                </a:solidFill>
              </a:rPr>
              <a:t> Plan</a:t>
            </a:r>
            <a:endParaRPr lang="en-US" dirty="0">
              <a:solidFill>
                <a:schemeClr val="bg1"/>
              </a:solidFill>
            </a:endParaRPr>
          </a:p>
        </p:txBody>
      </p:sp>
      <p:sp>
        <p:nvSpPr>
          <p:cNvPr id="3" name="Content Placeholder 2"/>
          <p:cNvSpPr>
            <a:spLocks noGrp="1"/>
          </p:cNvSpPr>
          <p:nvPr>
            <p:ph idx="1"/>
          </p:nvPr>
        </p:nvSpPr>
        <p:spPr>
          <a:xfrm>
            <a:off x="777240" y="1565910"/>
            <a:ext cx="7475220" cy="4525963"/>
          </a:xfrm>
        </p:spPr>
        <p:txBody>
          <a:bodyPr>
            <a:noAutofit/>
          </a:bodyPr>
          <a:lstStyle/>
          <a:p>
            <a:r>
              <a:rPr lang="en-US" sz="2400" dirty="0" smtClean="0">
                <a:solidFill>
                  <a:schemeClr val="bg1"/>
                </a:solidFill>
              </a:rPr>
              <a:t>Why did Germany want to attack France through Belgium?  What was Belgium’s role/position in all this? </a:t>
            </a:r>
          </a:p>
          <a:p>
            <a:endParaRPr lang="en-US" sz="2400" dirty="0" smtClean="0">
              <a:solidFill>
                <a:schemeClr val="bg1"/>
              </a:solidFill>
            </a:endParaRPr>
          </a:p>
          <a:p>
            <a:r>
              <a:rPr lang="en-US" sz="2400" dirty="0" smtClean="0">
                <a:solidFill>
                  <a:schemeClr val="bg1"/>
                </a:solidFill>
              </a:rPr>
              <a:t>To what extent do you think such military plans made the decision to go to war easier that if there were no military plans? </a:t>
            </a:r>
          </a:p>
          <a:p>
            <a:endParaRPr lang="en-US" sz="2400" dirty="0" smtClean="0">
              <a:solidFill>
                <a:schemeClr val="bg1"/>
              </a:solidFill>
            </a:endParaRPr>
          </a:p>
          <a:p>
            <a:r>
              <a:rPr lang="en-US" sz="2400" dirty="0" smtClean="0">
                <a:solidFill>
                  <a:schemeClr val="bg1"/>
                </a:solidFill>
              </a:rPr>
              <a:t>Why did Germany view Russia as such a military threat?</a:t>
            </a:r>
          </a:p>
          <a:p>
            <a:endParaRPr lang="en-US" sz="2400" dirty="0" smtClean="0">
              <a:solidFill>
                <a:schemeClr val="bg1"/>
              </a:solidFill>
            </a:endParaRPr>
          </a:p>
          <a:p>
            <a:r>
              <a:rPr lang="en-US" sz="2400" dirty="0" smtClean="0">
                <a:solidFill>
                  <a:schemeClr val="bg1"/>
                </a:solidFill>
              </a:rPr>
              <a:t>Do you think there were any weaknesses in the </a:t>
            </a:r>
            <a:r>
              <a:rPr lang="en-US" sz="2400" dirty="0" err="1" smtClean="0">
                <a:solidFill>
                  <a:schemeClr val="bg1"/>
                </a:solidFill>
              </a:rPr>
              <a:t>Schlieffen</a:t>
            </a:r>
            <a:r>
              <a:rPr lang="en-US" sz="2400" dirty="0" smtClean="0">
                <a:solidFill>
                  <a:schemeClr val="bg1"/>
                </a:solidFill>
              </a:rPr>
              <a:t> plan?  </a:t>
            </a:r>
          </a:p>
          <a:p>
            <a:pPr marL="0" indent="0">
              <a:buNone/>
            </a:pPr>
            <a:endParaRPr lang="en-US" sz="2400" dirty="0" smtClean="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Ultimatum of July 23</a:t>
            </a:r>
            <a:r>
              <a:rPr lang="en-US" baseline="30000" dirty="0" smtClean="0">
                <a:solidFill>
                  <a:schemeClr val="bg1"/>
                </a:solidFill>
              </a:rPr>
              <a:t>rd</a:t>
            </a:r>
            <a:r>
              <a:rPr lang="en-US" dirty="0" smtClean="0">
                <a:solidFill>
                  <a:schemeClr val="bg1"/>
                </a:solidFill>
              </a:rPr>
              <a:t> 1914</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Why do you think many European countries immediately begin to mobilize after the ultimatum was issued?  </a:t>
            </a:r>
          </a:p>
          <a:p>
            <a:pPr>
              <a:buNone/>
            </a:pPr>
            <a:endParaRPr 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Ultimatum of July 23</a:t>
            </a:r>
            <a:r>
              <a:rPr lang="en-US" baseline="30000" dirty="0" smtClean="0">
                <a:solidFill>
                  <a:schemeClr val="bg1"/>
                </a:solidFill>
              </a:rPr>
              <a:t>rd</a:t>
            </a:r>
            <a:r>
              <a:rPr lang="en-US" dirty="0" smtClean="0">
                <a:solidFill>
                  <a:schemeClr val="bg1"/>
                </a:solidFill>
              </a:rPr>
              <a:t> 1914</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Why do you think Austria-Hungary designed the ultimatum in the way it did?  What was their goal?  </a:t>
            </a:r>
          </a:p>
          <a:p>
            <a:pPr>
              <a:buNone/>
            </a:pPr>
            <a:endParaRPr lang="en-US"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Moroccan Crisis</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What were the two Moroccan crises really about? What did it say about Europeans and their desires to control Africa?</a:t>
            </a:r>
          </a:p>
          <a:p>
            <a:pPr>
              <a:buNone/>
            </a:pPr>
            <a:endParaRPr lang="en-US"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Blame Game</a:t>
            </a:r>
            <a:endParaRPr lang="en-US" dirty="0">
              <a:solidFill>
                <a:schemeClr val="bg1"/>
              </a:solidFill>
            </a:endParaRPr>
          </a:p>
        </p:txBody>
      </p:sp>
      <p:sp>
        <p:nvSpPr>
          <p:cNvPr id="3" name="Content Placeholder 2"/>
          <p:cNvSpPr>
            <a:spLocks noGrp="1"/>
          </p:cNvSpPr>
          <p:nvPr>
            <p:ph idx="1"/>
          </p:nvPr>
        </p:nvSpPr>
        <p:spPr/>
        <p:txBody>
          <a:bodyPr/>
          <a:lstStyle/>
          <a:p>
            <a:r>
              <a:rPr lang="en-US" b="1" dirty="0" smtClean="0">
                <a:solidFill>
                  <a:schemeClr val="bg1"/>
                </a:solidFill>
              </a:rPr>
              <a:t>	</a:t>
            </a:r>
            <a:r>
              <a:rPr lang="en-US" dirty="0" smtClean="0">
                <a:solidFill>
                  <a:schemeClr val="bg1"/>
                </a:solidFill>
              </a:rPr>
              <a:t>Which events in the time vine do you consider to be the most significant causes for the outbreak of World War I? (Explain why?)</a:t>
            </a:r>
          </a:p>
          <a:p>
            <a:endParaRPr lang="en-US" dirty="0" smtClean="0">
              <a:solidFill>
                <a:schemeClr val="bg1"/>
              </a:solidFill>
            </a:endParaRPr>
          </a:p>
          <a:p>
            <a:r>
              <a:rPr lang="en-US" dirty="0" smtClean="0">
                <a:solidFill>
                  <a:schemeClr val="bg1"/>
                </a:solidFill>
              </a:rPr>
              <a:t>	Who should be held responsible for World War I? Why?</a:t>
            </a:r>
          </a:p>
          <a:p>
            <a:endParaRPr lang="en-US"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Ottoman Empire</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Did the Ottoman Empire get stronger or weaker from 1878 to 1914? Why did it matter to the overall global picture?</a:t>
            </a:r>
          </a:p>
          <a:p>
            <a:pPr>
              <a:buNone/>
            </a:pP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117th-pun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552" y="0"/>
            <a:ext cx="4310068" cy="5926343"/>
          </a:xfrm>
          <a:prstGeom prst="rect">
            <a:avLst/>
          </a:prstGeom>
        </p:spPr>
      </p:pic>
      <p:sp>
        <p:nvSpPr>
          <p:cNvPr id="3" name="TextBox 2"/>
          <p:cNvSpPr txBox="1"/>
          <p:nvPr/>
        </p:nvSpPr>
        <p:spPr>
          <a:xfrm>
            <a:off x="2529333" y="6008389"/>
            <a:ext cx="4288505" cy="369332"/>
          </a:xfrm>
          <a:prstGeom prst="rect">
            <a:avLst/>
          </a:prstGeom>
          <a:noFill/>
        </p:spPr>
        <p:txBody>
          <a:bodyPr wrap="square" rtlCol="0">
            <a:spAutoFit/>
          </a:bodyPr>
          <a:lstStyle/>
          <a:p>
            <a:r>
              <a:rPr lang="en-US" dirty="0" smtClean="0">
                <a:solidFill>
                  <a:schemeClr val="bg1"/>
                </a:solidFill>
              </a:rPr>
              <a:t>“I say, old girl, do let me carry something.”</a:t>
            </a:r>
            <a:endParaRPr lang="en-US" dirty="0">
              <a:solidFill>
                <a:schemeClr val="bg1"/>
              </a:solidFill>
            </a:endParaRPr>
          </a:p>
        </p:txBody>
      </p:sp>
      <p:sp>
        <p:nvSpPr>
          <p:cNvPr id="4" name="Rectangle 3"/>
          <p:cNvSpPr/>
          <p:nvPr/>
        </p:nvSpPr>
        <p:spPr>
          <a:xfrm>
            <a:off x="108732" y="6507621"/>
            <a:ext cx="9035268" cy="307777"/>
          </a:xfrm>
          <a:prstGeom prst="rect">
            <a:avLst/>
          </a:prstGeom>
        </p:spPr>
        <p:txBody>
          <a:bodyPr wrap="square">
            <a:spAutoFit/>
          </a:bodyPr>
          <a:lstStyle/>
          <a:p>
            <a:r>
              <a:rPr lang="en-US" sz="1400" dirty="0" smtClean="0">
                <a:solidFill>
                  <a:schemeClr val="bg1"/>
                </a:solidFill>
              </a:rPr>
              <a:t>http://www.worldwar1gallery.com/politicalcartoons/</a:t>
            </a:r>
            <a:endParaRPr lang="en-US" sz="1400" dirty="0">
              <a:solidFill>
                <a:schemeClr val="bg1"/>
              </a:solidFill>
            </a:endParaRPr>
          </a:p>
        </p:txBody>
      </p:sp>
      <p:sp>
        <p:nvSpPr>
          <p:cNvPr id="5" name="TextBox 4"/>
          <p:cNvSpPr txBox="1"/>
          <p:nvPr/>
        </p:nvSpPr>
        <p:spPr>
          <a:xfrm>
            <a:off x="237566" y="294032"/>
            <a:ext cx="2280986" cy="5632311"/>
          </a:xfrm>
          <a:prstGeom prst="rect">
            <a:avLst/>
          </a:prstGeom>
          <a:noFill/>
        </p:spPr>
        <p:txBody>
          <a:bodyPr wrap="square" rtlCol="0">
            <a:spAutoFit/>
          </a:bodyPr>
          <a:lstStyle/>
          <a:p>
            <a:r>
              <a:rPr lang="en-US" sz="2000" dirty="0" smtClean="0">
                <a:solidFill>
                  <a:schemeClr val="bg1"/>
                </a:solidFill>
              </a:rPr>
              <a:t>A British soldier offers to help a woman with her shopping bags.  </a:t>
            </a:r>
          </a:p>
          <a:p>
            <a:endParaRPr lang="en-US" sz="2000" dirty="0">
              <a:solidFill>
                <a:schemeClr val="bg1"/>
              </a:solidFill>
            </a:endParaRPr>
          </a:p>
          <a:p>
            <a:r>
              <a:rPr lang="en-US" sz="2000" dirty="0" smtClean="0">
                <a:solidFill>
                  <a:schemeClr val="bg1"/>
                </a:solidFill>
              </a:rPr>
              <a:t>Use the cartoon to describe the nature of British soldiers according to the artist.  </a:t>
            </a:r>
          </a:p>
          <a:p>
            <a:endParaRPr lang="en-US" sz="2000" dirty="0" smtClean="0">
              <a:solidFill>
                <a:schemeClr val="bg1"/>
              </a:solidFill>
            </a:endParaRPr>
          </a:p>
          <a:p>
            <a:r>
              <a:rPr lang="en-US" sz="2000" dirty="0" smtClean="0">
                <a:solidFill>
                  <a:schemeClr val="bg1"/>
                </a:solidFill>
              </a:rPr>
              <a:t>Place the cartoon on your timeline.  </a:t>
            </a:r>
          </a:p>
          <a:p>
            <a:endParaRPr lang="en-US" sz="2000" dirty="0">
              <a:solidFill>
                <a:schemeClr val="bg1"/>
              </a:solidFill>
            </a:endParaRPr>
          </a:p>
          <a:p>
            <a:r>
              <a:rPr lang="en-US" sz="2000" dirty="0" smtClean="0">
                <a:solidFill>
                  <a:schemeClr val="bg1"/>
                </a:solidFill>
              </a:rPr>
              <a:t>After which date would this cartoon have appeared?  </a:t>
            </a:r>
          </a:p>
          <a:p>
            <a:endParaRPr lang="en-US" sz="2000" dirty="0">
              <a:solidFill>
                <a:schemeClr val="bg1"/>
              </a:solidFill>
            </a:endParaRPr>
          </a:p>
        </p:txBody>
      </p:sp>
    </p:spTree>
    <p:extLst>
      <p:ext uri="{BB962C8B-B14F-4D97-AF65-F5344CB8AC3E}">
        <p14:creationId xmlns:p14="http://schemas.microsoft.com/office/powerpoint/2010/main" val="338017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4-history-unconquer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310" y="65765"/>
            <a:ext cx="4989689" cy="6792235"/>
          </a:xfrm>
          <a:prstGeom prst="rect">
            <a:avLst/>
          </a:prstGeom>
        </p:spPr>
      </p:pic>
      <p:sp>
        <p:nvSpPr>
          <p:cNvPr id="3" name="Rectangle 2"/>
          <p:cNvSpPr/>
          <p:nvPr/>
        </p:nvSpPr>
        <p:spPr>
          <a:xfrm>
            <a:off x="85761" y="6396335"/>
            <a:ext cx="4068549" cy="261610"/>
          </a:xfrm>
          <a:prstGeom prst="rect">
            <a:avLst/>
          </a:prstGeom>
        </p:spPr>
        <p:txBody>
          <a:bodyPr wrap="square">
            <a:spAutoFit/>
          </a:bodyPr>
          <a:lstStyle/>
          <a:p>
            <a:r>
              <a:rPr lang="en-US" sz="1100" dirty="0" smtClean="0">
                <a:solidFill>
                  <a:schemeClr val="bg1"/>
                </a:solidFill>
              </a:rPr>
              <a:t>http://www.worldwar1gallery.com/politicalcartoons/</a:t>
            </a:r>
            <a:endParaRPr lang="en-US" sz="1100" dirty="0">
              <a:solidFill>
                <a:schemeClr val="bg1"/>
              </a:solidFill>
            </a:endParaRPr>
          </a:p>
        </p:txBody>
      </p:sp>
      <p:sp>
        <p:nvSpPr>
          <p:cNvPr id="4" name="TextBox 3"/>
          <p:cNvSpPr txBox="1"/>
          <p:nvPr/>
        </p:nvSpPr>
        <p:spPr>
          <a:xfrm>
            <a:off x="305224" y="4615345"/>
            <a:ext cx="3564412" cy="1200329"/>
          </a:xfrm>
          <a:prstGeom prst="rect">
            <a:avLst/>
          </a:prstGeom>
          <a:noFill/>
        </p:spPr>
        <p:txBody>
          <a:bodyPr wrap="square" rtlCol="0">
            <a:spAutoFit/>
          </a:bodyPr>
          <a:lstStyle/>
          <a:p>
            <a:r>
              <a:rPr lang="en-US" i="1" dirty="0" smtClean="0">
                <a:solidFill>
                  <a:schemeClr val="bg1"/>
                </a:solidFill>
              </a:rPr>
              <a:t>Kaiser:  So you see, you’ve lost everything.</a:t>
            </a:r>
          </a:p>
          <a:p>
            <a:endParaRPr lang="en-US" i="1" dirty="0">
              <a:solidFill>
                <a:schemeClr val="bg1"/>
              </a:solidFill>
            </a:endParaRPr>
          </a:p>
          <a:p>
            <a:r>
              <a:rPr lang="en-US" i="1" dirty="0" smtClean="0">
                <a:solidFill>
                  <a:schemeClr val="bg1"/>
                </a:solidFill>
              </a:rPr>
              <a:t>Belgian King:  Not my soul.  </a:t>
            </a:r>
            <a:endParaRPr lang="en-US" i="1" dirty="0">
              <a:solidFill>
                <a:schemeClr val="bg1"/>
              </a:solidFill>
            </a:endParaRPr>
          </a:p>
        </p:txBody>
      </p:sp>
      <p:sp>
        <p:nvSpPr>
          <p:cNvPr id="5" name="TextBox 4"/>
          <p:cNvSpPr txBox="1"/>
          <p:nvPr/>
        </p:nvSpPr>
        <p:spPr>
          <a:xfrm>
            <a:off x="305223" y="670230"/>
            <a:ext cx="3352378" cy="3693319"/>
          </a:xfrm>
          <a:prstGeom prst="rect">
            <a:avLst/>
          </a:prstGeom>
          <a:noFill/>
        </p:spPr>
        <p:txBody>
          <a:bodyPr wrap="square" rtlCol="0">
            <a:spAutoFit/>
          </a:bodyPr>
          <a:lstStyle/>
          <a:p>
            <a:r>
              <a:rPr lang="en-US" dirty="0" smtClean="0">
                <a:solidFill>
                  <a:schemeClr val="bg1"/>
                </a:solidFill>
              </a:rPr>
              <a:t>Here the German Kaiser mocks the Belgian King, claiming the King has lost everything. </a:t>
            </a:r>
          </a:p>
          <a:p>
            <a:endParaRPr lang="en-US" dirty="0" smtClean="0">
              <a:solidFill>
                <a:schemeClr val="bg1"/>
              </a:solidFill>
            </a:endParaRPr>
          </a:p>
          <a:p>
            <a:r>
              <a:rPr lang="en-US" dirty="0" smtClean="0">
                <a:solidFill>
                  <a:schemeClr val="bg1"/>
                </a:solidFill>
              </a:rPr>
              <a:t>Why would the artist depict the Kaiser speaking to the King this way? </a:t>
            </a:r>
          </a:p>
          <a:p>
            <a:endParaRPr lang="en-US" dirty="0" smtClean="0">
              <a:solidFill>
                <a:schemeClr val="bg1"/>
              </a:solidFill>
            </a:endParaRPr>
          </a:p>
          <a:p>
            <a:r>
              <a:rPr lang="en-US" dirty="0" smtClean="0">
                <a:solidFill>
                  <a:schemeClr val="bg1"/>
                </a:solidFill>
              </a:rPr>
              <a:t>To what event does this cartoon refer? </a:t>
            </a:r>
          </a:p>
          <a:p>
            <a:r>
              <a:rPr lang="en-US" dirty="0" smtClean="0">
                <a:solidFill>
                  <a:schemeClr val="bg1"/>
                </a:solidFill>
              </a:rPr>
              <a:t> </a:t>
            </a:r>
          </a:p>
          <a:p>
            <a:r>
              <a:rPr lang="en-US" dirty="0" smtClean="0">
                <a:solidFill>
                  <a:schemeClr val="bg1"/>
                </a:solidFill>
              </a:rPr>
              <a:t>Where would the cartoon fit on your timeline?</a:t>
            </a:r>
            <a:endParaRPr lang="en-US" dirty="0">
              <a:solidFill>
                <a:schemeClr val="bg1"/>
              </a:solidFill>
            </a:endParaRPr>
          </a:p>
        </p:txBody>
      </p:sp>
    </p:spTree>
    <p:extLst>
      <p:ext uri="{BB962C8B-B14F-4D97-AF65-F5344CB8AC3E}">
        <p14:creationId xmlns:p14="http://schemas.microsoft.com/office/powerpoint/2010/main" val="167182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Agreements and Alliances</a:t>
            </a:r>
            <a:endParaRPr lang="en-US" dirty="0">
              <a:solidFill>
                <a:schemeClr val="bg1"/>
              </a:solidFill>
            </a:endParaRPr>
          </a:p>
        </p:txBody>
      </p:sp>
      <p:sp>
        <p:nvSpPr>
          <p:cNvPr id="3" name="Content Placeholder 2"/>
          <p:cNvSpPr>
            <a:spLocks noGrp="1"/>
          </p:cNvSpPr>
          <p:nvPr>
            <p:ph idx="1"/>
          </p:nvPr>
        </p:nvSpPr>
        <p:spPr/>
        <p:txBody>
          <a:bodyPr/>
          <a:lstStyle/>
          <a:p>
            <a:r>
              <a:rPr lang="en-US" sz="2400" dirty="0" smtClean="0">
                <a:solidFill>
                  <a:schemeClr val="bg1"/>
                </a:solidFill>
              </a:rPr>
              <a:t>Why did some states (Austria, Italy) choose to ally with Germany?</a:t>
            </a:r>
          </a:p>
          <a:p>
            <a:r>
              <a:rPr lang="en-US" sz="2400" dirty="0" smtClean="0">
                <a:solidFill>
                  <a:schemeClr val="bg1"/>
                </a:solidFill>
              </a:rPr>
              <a:t>Why did other countries (Russia, France) feel threatened by Germany?</a:t>
            </a:r>
          </a:p>
          <a:p>
            <a:r>
              <a:rPr lang="en-US" sz="2400" dirty="0" smtClean="0">
                <a:solidFill>
                  <a:schemeClr val="bg1"/>
                </a:solidFill>
              </a:rPr>
              <a:t>Do you think Germany felt threatened or concerned about any other countries? </a:t>
            </a:r>
          </a:p>
          <a:p>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German Unification (1871)</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How did the </a:t>
            </a:r>
            <a:r>
              <a:rPr lang="en-US" sz="2400" dirty="0" smtClean="0">
                <a:solidFill>
                  <a:schemeClr val="bg1"/>
                </a:solidFill>
              </a:rPr>
              <a:t>formation/</a:t>
            </a:r>
            <a:r>
              <a:rPr lang="en-US" sz="2400" dirty="0">
                <a:solidFill>
                  <a:schemeClr val="bg1"/>
                </a:solidFill>
              </a:rPr>
              <a:t>unification/creation of Germany change Europe?</a:t>
            </a:r>
          </a:p>
          <a:p>
            <a:r>
              <a:rPr lang="en-US" sz="2400" dirty="0">
                <a:solidFill>
                  <a:schemeClr val="bg1"/>
                </a:solidFill>
              </a:rPr>
              <a:t>How did German unification make Europe more stable or less stable?</a:t>
            </a:r>
          </a:p>
          <a:p>
            <a:endParaRPr lang="en-US"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1914 August</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What evidence can you find that suggests as David Lloyd George (the British Chancellor in 1914)</a:t>
            </a:r>
            <a:r>
              <a:rPr lang="en-US" dirty="0" smtClean="0">
                <a:solidFill>
                  <a:schemeClr val="bg1"/>
                </a:solidFill>
              </a:rPr>
              <a:t> argued </a:t>
            </a:r>
            <a:r>
              <a:rPr lang="en-US" dirty="0">
                <a:solidFill>
                  <a:schemeClr val="bg1"/>
                </a:solidFill>
              </a:rPr>
              <a:t>that Europe just “slithered in to War”?</a:t>
            </a:r>
          </a:p>
          <a:p>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lkan_troubl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19"/>
            <a:ext cx="5122804" cy="6938335"/>
          </a:xfrm>
          <a:prstGeom prst="rect">
            <a:avLst/>
          </a:prstGeom>
        </p:spPr>
      </p:pic>
      <p:sp>
        <p:nvSpPr>
          <p:cNvPr id="3" name="Rectangle 2"/>
          <p:cNvSpPr/>
          <p:nvPr/>
        </p:nvSpPr>
        <p:spPr>
          <a:xfrm>
            <a:off x="5238469" y="6342474"/>
            <a:ext cx="3905529" cy="261610"/>
          </a:xfrm>
          <a:prstGeom prst="rect">
            <a:avLst/>
          </a:prstGeom>
        </p:spPr>
        <p:txBody>
          <a:bodyPr wrap="square">
            <a:spAutoFit/>
          </a:bodyPr>
          <a:lstStyle/>
          <a:p>
            <a:r>
              <a:rPr lang="en-US" sz="1100" dirty="0" smtClean="0">
                <a:solidFill>
                  <a:schemeClr val="bg1"/>
                </a:solidFill>
              </a:rPr>
              <a:t>http://commons.wikimedia.org/wiki/File:Balkan_troubles1.jpg</a:t>
            </a:r>
            <a:endParaRPr lang="en-US" sz="1100" dirty="0">
              <a:solidFill>
                <a:schemeClr val="bg1"/>
              </a:solidFill>
            </a:endParaRPr>
          </a:p>
        </p:txBody>
      </p:sp>
      <p:sp>
        <p:nvSpPr>
          <p:cNvPr id="4" name="TextBox 3"/>
          <p:cNvSpPr txBox="1"/>
          <p:nvPr/>
        </p:nvSpPr>
        <p:spPr>
          <a:xfrm>
            <a:off x="5238470" y="564589"/>
            <a:ext cx="3905529" cy="4524315"/>
          </a:xfrm>
          <a:prstGeom prst="rect">
            <a:avLst/>
          </a:prstGeom>
          <a:noFill/>
        </p:spPr>
        <p:txBody>
          <a:bodyPr wrap="square" rtlCol="0">
            <a:spAutoFit/>
          </a:bodyPr>
          <a:lstStyle/>
          <a:p>
            <a:r>
              <a:rPr lang="en-US" dirty="0" smtClean="0">
                <a:solidFill>
                  <a:schemeClr val="bg1"/>
                </a:solidFill>
              </a:rPr>
              <a:t>Years before World War I, Otto Von Bismarck predicted that “the next war will come from some damn fool thing </a:t>
            </a:r>
            <a:br>
              <a:rPr lang="en-US" dirty="0" smtClean="0">
                <a:solidFill>
                  <a:schemeClr val="bg1"/>
                </a:solidFill>
              </a:rPr>
            </a:br>
            <a:r>
              <a:rPr lang="en-US" dirty="0" smtClean="0">
                <a:solidFill>
                  <a:schemeClr val="bg1"/>
                </a:solidFill>
              </a:rPr>
              <a:t>in the Balkans.” </a:t>
            </a:r>
          </a:p>
          <a:p>
            <a:endParaRPr lang="en-US" dirty="0" smtClean="0">
              <a:solidFill>
                <a:schemeClr val="bg1"/>
              </a:solidFill>
            </a:endParaRPr>
          </a:p>
          <a:p>
            <a:r>
              <a:rPr lang="en-US" dirty="0" smtClean="0">
                <a:solidFill>
                  <a:schemeClr val="bg1"/>
                </a:solidFill>
              </a:rPr>
              <a:t>How does this cartoon relate to Bismarck’s quote?</a:t>
            </a:r>
          </a:p>
          <a:p>
            <a:r>
              <a:rPr lang="en-US" dirty="0" smtClean="0">
                <a:solidFill>
                  <a:schemeClr val="bg1"/>
                </a:solidFill>
              </a:rPr>
              <a:t>  </a:t>
            </a:r>
          </a:p>
          <a:p>
            <a:r>
              <a:rPr lang="en-US" dirty="0" smtClean="0">
                <a:solidFill>
                  <a:schemeClr val="bg1"/>
                </a:solidFill>
              </a:rPr>
              <a:t>What countries are located on the Balkan Peninsula?  </a:t>
            </a:r>
          </a:p>
          <a:p>
            <a:endParaRPr lang="en-US" dirty="0">
              <a:solidFill>
                <a:schemeClr val="bg1"/>
              </a:solidFill>
            </a:endParaRPr>
          </a:p>
          <a:p>
            <a:r>
              <a:rPr lang="en-US" dirty="0" smtClean="0">
                <a:solidFill>
                  <a:schemeClr val="bg1"/>
                </a:solidFill>
              </a:rPr>
              <a:t>Did trouble in the Balkans lead to war? </a:t>
            </a:r>
          </a:p>
          <a:p>
            <a:endParaRPr lang="en-US" dirty="0" smtClean="0">
              <a:solidFill>
                <a:schemeClr val="bg1"/>
              </a:solidFill>
            </a:endParaRPr>
          </a:p>
          <a:p>
            <a:r>
              <a:rPr lang="en-US" dirty="0" smtClean="0">
                <a:solidFill>
                  <a:schemeClr val="bg1"/>
                </a:solidFill>
              </a:rPr>
              <a:t>At what point on your timeline would this cartoon fit?  </a:t>
            </a:r>
          </a:p>
          <a:p>
            <a:endParaRPr lang="en-US" dirty="0">
              <a:solidFill>
                <a:schemeClr val="bg1"/>
              </a:solidFill>
            </a:endParaRPr>
          </a:p>
        </p:txBody>
      </p:sp>
    </p:spTree>
    <p:extLst>
      <p:ext uri="{BB962C8B-B14F-4D97-AF65-F5344CB8AC3E}">
        <p14:creationId xmlns:p14="http://schemas.microsoft.com/office/powerpoint/2010/main" val="369292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887E0A-4F61-4AA7-BFF7-B0C10462EF9D}"/>
</file>

<file path=customXml/itemProps2.xml><?xml version="1.0" encoding="utf-8"?>
<ds:datastoreItem xmlns:ds="http://schemas.openxmlformats.org/officeDocument/2006/customXml" ds:itemID="{5192D950-04F9-4155-92EC-EABD0FF07B0E}"/>
</file>

<file path=customXml/itemProps3.xml><?xml version="1.0" encoding="utf-8"?>
<ds:datastoreItem xmlns:ds="http://schemas.openxmlformats.org/officeDocument/2006/customXml" ds:itemID="{B246AF37-7675-433E-A931-61C13D1DDB5C}"/>
</file>

<file path=docProps/app.xml><?xml version="1.0" encoding="utf-8"?>
<Properties xmlns="http://schemas.openxmlformats.org/officeDocument/2006/extended-properties" xmlns:vt="http://schemas.openxmlformats.org/officeDocument/2006/docPropsVTypes">
  <TotalTime>2745</TotalTime>
  <Words>1799</Words>
  <Application>Microsoft Office PowerPoint</Application>
  <PresentationFormat>On-screen Show (4:3)</PresentationFormat>
  <Paragraphs>199</Paragraphs>
  <Slides>38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Segoe</vt:lpstr>
      <vt:lpstr>Office Theme</vt:lpstr>
      <vt:lpstr>Chronozoomers’  Time Challenge Cards</vt:lpstr>
      <vt:lpstr>PowerPoint Presentation</vt:lpstr>
      <vt:lpstr>Assassination and July Crisis 1914</vt:lpstr>
      <vt:lpstr>PowerPoint Presentation</vt:lpstr>
      <vt:lpstr>PowerPoint Presentation</vt:lpstr>
      <vt:lpstr>Agreements and Alliances</vt:lpstr>
      <vt:lpstr>German Unification (1871)</vt:lpstr>
      <vt:lpstr>1914 August</vt:lpstr>
      <vt:lpstr>PowerPoint Presentation</vt:lpstr>
      <vt:lpstr>PowerPoint Presentation</vt:lpstr>
      <vt:lpstr>German Unification</vt:lpstr>
      <vt:lpstr>Alliances and Agreements</vt:lpstr>
      <vt:lpstr>Causes of World War I</vt:lpstr>
      <vt:lpstr>Agreements and Alliances</vt:lpstr>
      <vt:lpstr>The sick man of Europe</vt:lpstr>
      <vt:lpstr>The Russian Empire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Franco –Russian Alliance Military Convention- August 18 1892</vt:lpstr>
      <vt:lpstr>Anglo-Japanese Alliance (1902)</vt:lpstr>
      <vt:lpstr>Anglo-French Entente, 1904</vt:lpstr>
      <vt:lpstr>The Anglo-Russian Entente (1907)</vt:lpstr>
      <vt:lpstr>Russian Agreements</vt:lpstr>
      <vt:lpstr>June 28th 1914</vt:lpstr>
      <vt:lpstr>Economics</vt:lpstr>
      <vt:lpstr>The Balkan Wars</vt:lpstr>
      <vt:lpstr>Growth of Japan</vt:lpstr>
      <vt:lpstr>Understanding the Schlieffen Plan</vt:lpstr>
      <vt:lpstr>Ultimatum of July 23rd 1914</vt:lpstr>
      <vt:lpstr>Ultimatum of July 23rd 1914</vt:lpstr>
      <vt:lpstr>The Moroccan Crisis</vt:lpstr>
      <vt:lpstr>The Blame Game</vt:lpstr>
      <vt:lpstr>The Ottoman Empire</vt:lpstr>
    </vt:vector>
  </TitlesOfParts>
  <Company>Virginia Tech Graduate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WWI Political Cartoons</dc:title>
  <dc:creator>Lisa Pennington</dc:creator>
  <cp:lastModifiedBy>Paul Secord (FILTER)</cp:lastModifiedBy>
  <cp:revision>41</cp:revision>
  <dcterms:created xsi:type="dcterms:W3CDTF">2013-09-03T00:40:23Z</dcterms:created>
  <dcterms:modified xsi:type="dcterms:W3CDTF">2013-11-07T21:08:51Z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