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sldIdLst>
    <p:sldId id="256" r:id="rId5"/>
    <p:sldId id="257" r:id="rId6"/>
    <p:sldId id="258" r:id="rId7"/>
    <p:sldId id="264" r:id="rId8"/>
    <p:sldId id="259" r:id="rId9"/>
    <p:sldId id="260" r:id="rId10"/>
    <p:sldId id="261" r:id="rId11"/>
    <p:sldId id="266" r:id="rId12"/>
    <p:sldId id="262" r:id="rId13"/>
    <p:sldId id="265"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164" autoAdjust="0"/>
  </p:normalViewPr>
  <p:slideViewPr>
    <p:cSldViewPr snapToGrid="0" snapToObjects="1">
      <p:cViewPr varScale="1">
        <p:scale>
          <a:sx n="98" d="100"/>
          <a:sy n="98" d="100"/>
        </p:scale>
        <p:origin x="56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AD439F-CC3C-4A74-969D-9269A781F814}" type="datetimeFigureOut">
              <a:rPr lang="en-US" smtClean="0"/>
              <a:t>11/7/2013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8475DE-DEAA-49B9-9E56-D060A889638A}" type="slidenum">
              <a:rPr lang="en-US" smtClean="0"/>
              <a:t>‹#›</a:t>
            </a:fld>
            <a:endParaRPr lang="en-US"/>
          </a:p>
        </p:txBody>
      </p:sp>
    </p:spTree>
    <p:extLst>
      <p:ext uri="{BB962C8B-B14F-4D97-AF65-F5344CB8AC3E}">
        <p14:creationId xmlns:p14="http://schemas.microsoft.com/office/powerpoint/2010/main" val="3332406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Main info bud for 1</a:t>
            </a:r>
            <a:r>
              <a:rPr lang="en-US" baseline="30000" dirty="0" smtClean="0"/>
              <a:t>st</a:t>
            </a:r>
            <a:r>
              <a:rPr lang="en-US" dirty="0" smtClean="0"/>
              <a:t> Moroccan</a:t>
            </a:r>
            <a:r>
              <a:rPr lang="en-US" baseline="0" dirty="0" smtClean="0"/>
              <a:t> Crisis – each crisis will have it’s own main bud with supporting dots.</a:t>
            </a:r>
            <a:endParaRPr lang="en-US" dirty="0"/>
          </a:p>
        </p:txBody>
      </p:sp>
      <p:sp>
        <p:nvSpPr>
          <p:cNvPr id="4" name="Slide Number Placeholder 3"/>
          <p:cNvSpPr>
            <a:spLocks noGrp="1"/>
          </p:cNvSpPr>
          <p:nvPr>
            <p:ph type="sldNum" sz="quarter" idx="10"/>
          </p:nvPr>
        </p:nvSpPr>
        <p:spPr/>
        <p:txBody>
          <a:bodyPr/>
          <a:lstStyle/>
          <a:p>
            <a:fld id="{D28475DE-DEAA-49B9-9E56-D060A889638A}" type="slidenum">
              <a:rPr lang="en-US" smtClean="0"/>
              <a:t>1</a:t>
            </a:fld>
            <a:endParaRPr lang="en-US"/>
          </a:p>
        </p:txBody>
      </p:sp>
    </p:spTree>
    <p:extLst>
      <p:ext uri="{BB962C8B-B14F-4D97-AF65-F5344CB8AC3E}">
        <p14:creationId xmlns:p14="http://schemas.microsoft.com/office/powerpoint/2010/main" val="31013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Begin</a:t>
            </a:r>
            <a:r>
              <a:rPr lang="en-US" baseline="0" dirty="0" smtClean="0"/>
              <a:t> new info dot here – main bud for second crisis – July, 1911</a:t>
            </a:r>
            <a:endParaRPr lang="en-US" dirty="0"/>
          </a:p>
        </p:txBody>
      </p:sp>
      <p:sp>
        <p:nvSpPr>
          <p:cNvPr id="4" name="Slide Number Placeholder 3"/>
          <p:cNvSpPr>
            <a:spLocks noGrp="1"/>
          </p:cNvSpPr>
          <p:nvPr>
            <p:ph type="sldNum" sz="quarter" idx="10"/>
          </p:nvPr>
        </p:nvSpPr>
        <p:spPr/>
        <p:txBody>
          <a:bodyPr/>
          <a:lstStyle/>
          <a:p>
            <a:fld id="{D28475DE-DEAA-49B9-9E56-D060A889638A}" type="slidenum">
              <a:rPr lang="en-US" smtClean="0"/>
              <a:t>5</a:t>
            </a:fld>
            <a:endParaRPr lang="en-US"/>
          </a:p>
        </p:txBody>
      </p:sp>
    </p:spTree>
    <p:extLst>
      <p:ext uri="{BB962C8B-B14F-4D97-AF65-F5344CB8AC3E}">
        <p14:creationId xmlns:p14="http://schemas.microsoft.com/office/powerpoint/2010/main" val="42938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July 1911 – German Gunboat</a:t>
            </a:r>
            <a:endParaRPr lang="en-US" dirty="0"/>
          </a:p>
        </p:txBody>
      </p:sp>
      <p:sp>
        <p:nvSpPr>
          <p:cNvPr id="4" name="Slide Number Placeholder 3"/>
          <p:cNvSpPr>
            <a:spLocks noGrp="1"/>
          </p:cNvSpPr>
          <p:nvPr>
            <p:ph type="sldNum" sz="quarter" idx="10"/>
          </p:nvPr>
        </p:nvSpPr>
        <p:spPr/>
        <p:txBody>
          <a:bodyPr/>
          <a:lstStyle/>
          <a:p>
            <a:fld id="{D28475DE-DEAA-49B9-9E56-D060A889638A}" type="slidenum">
              <a:rPr lang="en-US" smtClean="0"/>
              <a:t>6</a:t>
            </a:fld>
            <a:endParaRPr lang="en-US"/>
          </a:p>
        </p:txBody>
      </p:sp>
    </p:spTree>
    <p:extLst>
      <p:ext uri="{BB962C8B-B14F-4D97-AF65-F5344CB8AC3E}">
        <p14:creationId xmlns:p14="http://schemas.microsoft.com/office/powerpoint/2010/main" val="663349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Own info</a:t>
            </a:r>
            <a:r>
              <a:rPr lang="en-US" baseline="0" dirty="0" smtClean="0"/>
              <a:t> dot – no </a:t>
            </a:r>
            <a:r>
              <a:rPr lang="en-US" baseline="0" smtClean="0"/>
              <a:t>supporting buds</a:t>
            </a:r>
            <a:endParaRPr lang="en-US" dirty="0"/>
          </a:p>
        </p:txBody>
      </p:sp>
      <p:sp>
        <p:nvSpPr>
          <p:cNvPr id="4" name="Slide Number Placeholder 3"/>
          <p:cNvSpPr>
            <a:spLocks noGrp="1"/>
          </p:cNvSpPr>
          <p:nvPr>
            <p:ph type="sldNum" sz="quarter" idx="10"/>
          </p:nvPr>
        </p:nvSpPr>
        <p:spPr/>
        <p:txBody>
          <a:bodyPr/>
          <a:lstStyle/>
          <a:p>
            <a:fld id="{D28475DE-DEAA-49B9-9E56-D060A889638A}" type="slidenum">
              <a:rPr lang="en-US" smtClean="0"/>
              <a:t>10</a:t>
            </a:fld>
            <a:endParaRPr lang="en-US"/>
          </a:p>
        </p:txBody>
      </p:sp>
    </p:spTree>
    <p:extLst>
      <p:ext uri="{BB962C8B-B14F-4D97-AF65-F5344CB8AC3E}">
        <p14:creationId xmlns:p14="http://schemas.microsoft.com/office/powerpoint/2010/main" val="2571708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570F553-3FAD-5548-9E56-163F21462517}" type="datetimeFigureOut">
              <a:rPr lang="en-US" smtClean="0"/>
              <a:t>11/7/2013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D2C8B5-30AC-CF47-9967-01600BF48B33}" type="slidenum">
              <a:rPr lang="en-US" smtClean="0"/>
              <a:t>‹#›</a:t>
            </a:fld>
            <a:endParaRPr lang="en-US"/>
          </a:p>
        </p:txBody>
      </p:sp>
    </p:spTree>
    <p:extLst>
      <p:ext uri="{BB962C8B-B14F-4D97-AF65-F5344CB8AC3E}">
        <p14:creationId xmlns:p14="http://schemas.microsoft.com/office/powerpoint/2010/main" val="3448624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70F553-3FAD-5548-9E56-163F21462517}" type="datetimeFigureOut">
              <a:rPr lang="en-US" smtClean="0"/>
              <a:t>11/7/2013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D2C8B5-30AC-CF47-9967-01600BF48B33}" type="slidenum">
              <a:rPr lang="en-US" smtClean="0"/>
              <a:t>‹#›</a:t>
            </a:fld>
            <a:endParaRPr lang="en-US"/>
          </a:p>
        </p:txBody>
      </p:sp>
    </p:spTree>
    <p:extLst>
      <p:ext uri="{BB962C8B-B14F-4D97-AF65-F5344CB8AC3E}">
        <p14:creationId xmlns:p14="http://schemas.microsoft.com/office/powerpoint/2010/main" val="98751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70F553-3FAD-5548-9E56-163F21462517}" type="datetimeFigureOut">
              <a:rPr lang="en-US" smtClean="0"/>
              <a:t>11/7/2013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D2C8B5-30AC-CF47-9967-01600BF48B33}" type="slidenum">
              <a:rPr lang="en-US" smtClean="0"/>
              <a:t>‹#›</a:t>
            </a:fld>
            <a:endParaRPr lang="en-US"/>
          </a:p>
        </p:txBody>
      </p:sp>
    </p:spTree>
    <p:extLst>
      <p:ext uri="{BB962C8B-B14F-4D97-AF65-F5344CB8AC3E}">
        <p14:creationId xmlns:p14="http://schemas.microsoft.com/office/powerpoint/2010/main" val="3659310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70F553-3FAD-5548-9E56-163F21462517}" type="datetimeFigureOut">
              <a:rPr lang="en-US" smtClean="0"/>
              <a:t>11/7/2013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D2C8B5-30AC-CF47-9967-01600BF48B33}" type="slidenum">
              <a:rPr lang="en-US" smtClean="0"/>
              <a:t>‹#›</a:t>
            </a:fld>
            <a:endParaRPr lang="en-US"/>
          </a:p>
        </p:txBody>
      </p:sp>
    </p:spTree>
    <p:extLst>
      <p:ext uri="{BB962C8B-B14F-4D97-AF65-F5344CB8AC3E}">
        <p14:creationId xmlns:p14="http://schemas.microsoft.com/office/powerpoint/2010/main" val="280398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70F553-3FAD-5548-9E56-163F21462517}" type="datetimeFigureOut">
              <a:rPr lang="en-US" smtClean="0"/>
              <a:t>11/7/2013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D2C8B5-30AC-CF47-9967-01600BF48B33}" type="slidenum">
              <a:rPr lang="en-US" smtClean="0"/>
              <a:t>‹#›</a:t>
            </a:fld>
            <a:endParaRPr lang="en-US"/>
          </a:p>
        </p:txBody>
      </p:sp>
    </p:spTree>
    <p:extLst>
      <p:ext uri="{BB962C8B-B14F-4D97-AF65-F5344CB8AC3E}">
        <p14:creationId xmlns:p14="http://schemas.microsoft.com/office/powerpoint/2010/main" val="770392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570F553-3FAD-5548-9E56-163F21462517}" type="datetimeFigureOut">
              <a:rPr lang="en-US" smtClean="0"/>
              <a:t>11/7/2013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D2C8B5-30AC-CF47-9967-01600BF48B33}" type="slidenum">
              <a:rPr lang="en-US" smtClean="0"/>
              <a:t>‹#›</a:t>
            </a:fld>
            <a:endParaRPr lang="en-US"/>
          </a:p>
        </p:txBody>
      </p:sp>
    </p:spTree>
    <p:extLst>
      <p:ext uri="{BB962C8B-B14F-4D97-AF65-F5344CB8AC3E}">
        <p14:creationId xmlns:p14="http://schemas.microsoft.com/office/powerpoint/2010/main" val="4116151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570F553-3FAD-5548-9E56-163F21462517}" type="datetimeFigureOut">
              <a:rPr lang="en-US" smtClean="0"/>
              <a:t>11/7/2013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D2C8B5-30AC-CF47-9967-01600BF48B33}" type="slidenum">
              <a:rPr lang="en-US" smtClean="0"/>
              <a:t>‹#›</a:t>
            </a:fld>
            <a:endParaRPr lang="en-US"/>
          </a:p>
        </p:txBody>
      </p:sp>
    </p:spTree>
    <p:extLst>
      <p:ext uri="{BB962C8B-B14F-4D97-AF65-F5344CB8AC3E}">
        <p14:creationId xmlns:p14="http://schemas.microsoft.com/office/powerpoint/2010/main" val="260792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570F553-3FAD-5548-9E56-163F21462517}" type="datetimeFigureOut">
              <a:rPr lang="en-US" smtClean="0"/>
              <a:t>11/7/2013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D2C8B5-30AC-CF47-9967-01600BF48B33}" type="slidenum">
              <a:rPr lang="en-US" smtClean="0"/>
              <a:t>‹#›</a:t>
            </a:fld>
            <a:endParaRPr lang="en-US"/>
          </a:p>
        </p:txBody>
      </p:sp>
    </p:spTree>
    <p:extLst>
      <p:ext uri="{BB962C8B-B14F-4D97-AF65-F5344CB8AC3E}">
        <p14:creationId xmlns:p14="http://schemas.microsoft.com/office/powerpoint/2010/main" val="2899214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F553-3FAD-5548-9E56-163F21462517}" type="datetimeFigureOut">
              <a:rPr lang="en-US" smtClean="0"/>
              <a:t>11/7/2013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D2C8B5-30AC-CF47-9967-01600BF48B33}" type="slidenum">
              <a:rPr lang="en-US" smtClean="0"/>
              <a:t>‹#›</a:t>
            </a:fld>
            <a:endParaRPr lang="en-US"/>
          </a:p>
        </p:txBody>
      </p:sp>
    </p:spTree>
    <p:extLst>
      <p:ext uri="{BB962C8B-B14F-4D97-AF65-F5344CB8AC3E}">
        <p14:creationId xmlns:p14="http://schemas.microsoft.com/office/powerpoint/2010/main" val="2082239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70F553-3FAD-5548-9E56-163F21462517}" type="datetimeFigureOut">
              <a:rPr lang="en-US" smtClean="0"/>
              <a:t>11/7/2013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D2C8B5-30AC-CF47-9967-01600BF48B33}" type="slidenum">
              <a:rPr lang="en-US" smtClean="0"/>
              <a:t>‹#›</a:t>
            </a:fld>
            <a:endParaRPr lang="en-US"/>
          </a:p>
        </p:txBody>
      </p:sp>
    </p:spTree>
    <p:extLst>
      <p:ext uri="{BB962C8B-B14F-4D97-AF65-F5344CB8AC3E}">
        <p14:creationId xmlns:p14="http://schemas.microsoft.com/office/powerpoint/2010/main" val="2080093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70F553-3FAD-5548-9E56-163F21462517}" type="datetimeFigureOut">
              <a:rPr lang="en-US" smtClean="0"/>
              <a:t>11/7/2013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D2C8B5-30AC-CF47-9967-01600BF48B33}" type="slidenum">
              <a:rPr lang="en-US" smtClean="0"/>
              <a:t>‹#›</a:t>
            </a:fld>
            <a:endParaRPr lang="en-US"/>
          </a:p>
        </p:txBody>
      </p:sp>
    </p:spTree>
    <p:extLst>
      <p:ext uri="{BB962C8B-B14F-4D97-AF65-F5344CB8AC3E}">
        <p14:creationId xmlns:p14="http://schemas.microsoft.com/office/powerpoint/2010/main" val="3821607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70F553-3FAD-5548-9E56-163F21462517}" type="datetimeFigureOut">
              <a:rPr lang="en-US" smtClean="0"/>
              <a:t>11/7/2013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D2C8B5-30AC-CF47-9967-01600BF48B33}" type="slidenum">
              <a:rPr lang="en-US" smtClean="0"/>
              <a:t>‹#›</a:t>
            </a:fld>
            <a:endParaRPr lang="en-US"/>
          </a:p>
        </p:txBody>
      </p:sp>
    </p:spTree>
    <p:extLst>
      <p:ext uri="{BB962C8B-B14F-4D97-AF65-F5344CB8AC3E}">
        <p14:creationId xmlns:p14="http://schemas.microsoft.com/office/powerpoint/2010/main" val="1597097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019253"/>
            <a:ext cx="8229600" cy="1143000"/>
          </a:xfrm>
        </p:spPr>
        <p:txBody>
          <a:bodyPr>
            <a:normAutofit fontScale="90000"/>
          </a:bodyPr>
          <a:lstStyle/>
          <a:p>
            <a:r>
              <a:rPr lang="en-US" dirty="0" smtClean="0">
                <a:solidFill>
                  <a:schemeClr val="bg1"/>
                </a:solidFill>
              </a:rPr>
              <a:t>Morocco </a:t>
            </a:r>
            <a:br>
              <a:rPr lang="en-US" dirty="0" smtClean="0">
                <a:solidFill>
                  <a:schemeClr val="bg1"/>
                </a:solidFill>
              </a:rPr>
            </a:br>
            <a:r>
              <a:rPr lang="en-US" dirty="0" smtClean="0">
                <a:solidFill>
                  <a:schemeClr val="bg1"/>
                </a:solidFill>
              </a:rPr>
              <a:t>1</a:t>
            </a:r>
            <a:r>
              <a:rPr lang="en-US" baseline="30000" dirty="0" smtClean="0">
                <a:solidFill>
                  <a:schemeClr val="bg1"/>
                </a:solidFill>
              </a:rPr>
              <a:t>st</a:t>
            </a:r>
            <a:r>
              <a:rPr lang="en-US" dirty="0" smtClean="0">
                <a:solidFill>
                  <a:schemeClr val="bg1"/>
                </a:solidFill>
              </a:rPr>
              <a:t> Crisis – March1905</a:t>
            </a:r>
            <a:br>
              <a:rPr lang="en-US" dirty="0" smtClean="0">
                <a:solidFill>
                  <a:schemeClr val="bg1"/>
                </a:solidFill>
              </a:rPr>
            </a:br>
            <a:r>
              <a:rPr lang="en-US" dirty="0" smtClean="0">
                <a:solidFill>
                  <a:schemeClr val="bg1"/>
                </a:solidFill>
              </a:rPr>
              <a:t>2</a:t>
            </a:r>
            <a:r>
              <a:rPr lang="en-US" baseline="30000" dirty="0" smtClean="0">
                <a:solidFill>
                  <a:schemeClr val="bg1"/>
                </a:solidFill>
              </a:rPr>
              <a:t>nd</a:t>
            </a:r>
            <a:r>
              <a:rPr lang="en-US" dirty="0" smtClean="0">
                <a:solidFill>
                  <a:schemeClr val="bg1"/>
                </a:solidFill>
              </a:rPr>
              <a:t> Crisis – July 1911 </a:t>
            </a:r>
            <a:endParaRPr lang="en-US" dirty="0">
              <a:solidFill>
                <a:schemeClr val="bg1"/>
              </a:solidFill>
            </a:endParaRPr>
          </a:p>
        </p:txBody>
      </p:sp>
      <p:sp>
        <p:nvSpPr>
          <p:cNvPr id="5" name="Content Placeholder 4"/>
          <p:cNvSpPr>
            <a:spLocks noGrp="1"/>
          </p:cNvSpPr>
          <p:nvPr>
            <p:ph idx="1"/>
          </p:nvPr>
        </p:nvSpPr>
        <p:spPr>
          <a:xfrm>
            <a:off x="457200" y="2967362"/>
            <a:ext cx="8229600" cy="2909564"/>
          </a:xfrm>
        </p:spPr>
        <p:txBody>
          <a:bodyPr>
            <a:normAutofit/>
          </a:bodyPr>
          <a:lstStyle/>
          <a:p>
            <a:r>
              <a:rPr lang="en-US" sz="2400" dirty="0" smtClean="0">
                <a:solidFill>
                  <a:schemeClr val="bg1"/>
                </a:solidFill>
              </a:rPr>
              <a:t>Morocco was the scene of two diplomatic crises in the years before World War I, one in 1905-1906 and the other in 1911.  Both of the crises ended peacefully, although tensions did temporarily rise.  The crises brought the British and French governments, two traditional rivals, closer together.  They also left the German government unhappy with the results.</a:t>
            </a:r>
            <a:endParaRPr lang="en-US" sz="2400" dirty="0">
              <a:solidFill>
                <a:schemeClr val="bg1"/>
              </a:solidFill>
            </a:endParaRPr>
          </a:p>
        </p:txBody>
      </p:sp>
    </p:spTree>
    <p:extLst>
      <p:ext uri="{BB962C8B-B14F-4D97-AF65-F5344CB8AC3E}">
        <p14:creationId xmlns:p14="http://schemas.microsoft.com/office/powerpoint/2010/main" val="2434234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Boer War</a:t>
            </a:r>
            <a:endParaRPr lang="en-US" dirty="0">
              <a:solidFill>
                <a:schemeClr val="bg1"/>
              </a:solidFill>
            </a:endParaRPr>
          </a:p>
        </p:txBody>
      </p:sp>
      <p:pic>
        <p:nvPicPr>
          <p:cNvPr id="5" name="Content Placeholder 4"/>
          <p:cNvPicPr>
            <a:picLocks noGrp="1" noChangeAspect="1"/>
          </p:cNvPicPr>
          <p:nvPr>
            <p:ph sz="half" idx="1"/>
          </p:nvPr>
        </p:nvPicPr>
        <p:blipFill>
          <a:blip r:embed="rId3"/>
          <a:srcRect l="13925" r="13925"/>
          <a:stretch>
            <a:fillRect/>
          </a:stretch>
        </p:blipFill>
        <p:spPr/>
      </p:pic>
      <p:sp>
        <p:nvSpPr>
          <p:cNvPr id="4" name="Content Placeholder 3"/>
          <p:cNvSpPr>
            <a:spLocks noGrp="1"/>
          </p:cNvSpPr>
          <p:nvPr>
            <p:ph sz="half" idx="2"/>
          </p:nvPr>
        </p:nvSpPr>
        <p:spPr/>
        <p:txBody>
          <a:bodyPr>
            <a:normAutofit fontScale="85000" lnSpcReduction="20000"/>
          </a:bodyPr>
          <a:lstStyle/>
          <a:p>
            <a:r>
              <a:rPr lang="en-US" dirty="0" smtClean="0">
                <a:solidFill>
                  <a:schemeClr val="bg1"/>
                </a:solidFill>
              </a:rPr>
              <a:t>Soon after </a:t>
            </a:r>
            <a:r>
              <a:rPr lang="en-US" dirty="0" err="1" smtClean="0">
                <a:solidFill>
                  <a:schemeClr val="bg1"/>
                </a:solidFill>
              </a:rPr>
              <a:t>Fashoda</a:t>
            </a:r>
            <a:r>
              <a:rPr lang="en-US" dirty="0" smtClean="0">
                <a:solidFill>
                  <a:schemeClr val="bg1"/>
                </a:solidFill>
              </a:rPr>
              <a:t>, the British fought a war against Dutch settlers in South Africa called Boers.  The British won, but their brutal treatment of the Boers was unpopular in Europe.  As a result, the British looked for allies, thus ending their traditional policy of not signing alliances.  They turned to France and signed an agreement called the Entente Cordiale in 1904.</a:t>
            </a:r>
            <a:endParaRPr lang="en-US" dirty="0">
              <a:solidFill>
                <a:schemeClr val="bg1"/>
              </a:solidFill>
            </a:endParaRPr>
          </a:p>
        </p:txBody>
      </p:sp>
      <p:sp>
        <p:nvSpPr>
          <p:cNvPr id="6" name="Rectangle 5"/>
          <p:cNvSpPr/>
          <p:nvPr/>
        </p:nvSpPr>
        <p:spPr>
          <a:xfrm>
            <a:off x="397213" y="6395238"/>
            <a:ext cx="6036853" cy="261610"/>
          </a:xfrm>
          <a:prstGeom prst="rect">
            <a:avLst/>
          </a:prstGeom>
        </p:spPr>
        <p:txBody>
          <a:bodyPr wrap="square">
            <a:spAutoFit/>
          </a:bodyPr>
          <a:lstStyle/>
          <a:p>
            <a:r>
              <a:rPr lang="en-US" sz="1100" dirty="0" smtClean="0">
                <a:solidFill>
                  <a:schemeClr val="bg1"/>
                </a:solidFill>
              </a:rPr>
              <a:t>http://</a:t>
            </a:r>
            <a:r>
              <a:rPr lang="en-US" sz="1100" dirty="0" err="1" smtClean="0">
                <a:solidFill>
                  <a:schemeClr val="bg1"/>
                </a:solidFill>
              </a:rPr>
              <a:t>www.warmuseum.ca</a:t>
            </a:r>
            <a:r>
              <a:rPr lang="en-US" sz="1100" dirty="0" smtClean="0">
                <a:solidFill>
                  <a:schemeClr val="bg1"/>
                </a:solidFill>
              </a:rPr>
              <a:t>/cwm/exhibitions/</a:t>
            </a:r>
            <a:r>
              <a:rPr lang="en-US" sz="1100" dirty="0" err="1" smtClean="0">
                <a:solidFill>
                  <a:schemeClr val="bg1"/>
                </a:solidFill>
              </a:rPr>
              <a:t>boer</a:t>
            </a:r>
            <a:r>
              <a:rPr lang="en-US" sz="1100" dirty="0" smtClean="0">
                <a:solidFill>
                  <a:schemeClr val="bg1"/>
                </a:solidFill>
              </a:rPr>
              <a:t>/images/South_Africa-19820205-003.jpg</a:t>
            </a:r>
            <a:endParaRPr lang="en-US" sz="1100" dirty="0">
              <a:solidFill>
                <a:schemeClr val="bg1"/>
              </a:solidFill>
            </a:endParaRPr>
          </a:p>
        </p:txBody>
      </p:sp>
    </p:spTree>
    <p:extLst>
      <p:ext uri="{BB962C8B-B14F-4D97-AF65-F5344CB8AC3E}">
        <p14:creationId xmlns:p14="http://schemas.microsoft.com/office/powerpoint/2010/main" val="1646591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0741" y="280841"/>
            <a:ext cx="8538360" cy="1143000"/>
          </a:xfrm>
        </p:spPr>
        <p:txBody>
          <a:bodyPr>
            <a:normAutofit/>
          </a:bodyPr>
          <a:lstStyle/>
          <a:p>
            <a:r>
              <a:rPr lang="en-US" dirty="0" err="1" smtClean="0">
                <a:solidFill>
                  <a:schemeClr val="bg1"/>
                </a:solidFill>
              </a:rPr>
              <a:t>Fashoda</a:t>
            </a:r>
            <a:endParaRPr lang="en-US" dirty="0">
              <a:solidFill>
                <a:schemeClr val="bg1"/>
              </a:solidFill>
            </a:endParaRPr>
          </a:p>
        </p:txBody>
      </p:sp>
      <p:sp>
        <p:nvSpPr>
          <p:cNvPr id="6" name="Content Placeholder 5"/>
          <p:cNvSpPr>
            <a:spLocks noGrp="1"/>
          </p:cNvSpPr>
          <p:nvPr>
            <p:ph sz="half" idx="2"/>
          </p:nvPr>
        </p:nvSpPr>
        <p:spPr>
          <a:xfrm>
            <a:off x="4395281" y="1423841"/>
            <a:ext cx="4038600" cy="4525963"/>
          </a:xfrm>
        </p:spPr>
        <p:txBody>
          <a:bodyPr>
            <a:normAutofit fontScale="92500" lnSpcReduction="20000"/>
          </a:bodyPr>
          <a:lstStyle/>
          <a:p>
            <a:r>
              <a:rPr lang="en-US" dirty="0" smtClean="0">
                <a:solidFill>
                  <a:schemeClr val="bg1"/>
                </a:solidFill>
              </a:rPr>
              <a:t>In 1898, following a clash in what is today the Sudan, the British and French came to a deal.  Britain received French recognition of its control over the Sudan and in exchange pledged to support French control over Morocco.  The Germans were not a part of the agreement and thus did not recognize it. </a:t>
            </a:r>
            <a:endParaRPr lang="en-US" dirty="0">
              <a:solidFill>
                <a:schemeClr val="bg1"/>
              </a:solidFill>
            </a:endParaRPr>
          </a:p>
        </p:txBody>
      </p:sp>
      <p:pic>
        <p:nvPicPr>
          <p:cNvPr id="9" name="Picture 8"/>
          <p:cNvPicPr>
            <a:picLocks noChangeAspect="1"/>
          </p:cNvPicPr>
          <p:nvPr/>
        </p:nvPicPr>
        <p:blipFill>
          <a:blip r:embed="rId2"/>
          <a:stretch>
            <a:fillRect/>
          </a:stretch>
        </p:blipFill>
        <p:spPr>
          <a:xfrm>
            <a:off x="664200" y="1423841"/>
            <a:ext cx="2946548" cy="4048104"/>
          </a:xfrm>
          <a:prstGeom prst="rect">
            <a:avLst/>
          </a:prstGeom>
        </p:spPr>
      </p:pic>
      <p:sp>
        <p:nvSpPr>
          <p:cNvPr id="10" name="Rectangle 9"/>
          <p:cNvSpPr/>
          <p:nvPr/>
        </p:nvSpPr>
        <p:spPr>
          <a:xfrm>
            <a:off x="664199" y="6126162"/>
            <a:ext cx="4572000" cy="261610"/>
          </a:xfrm>
          <a:prstGeom prst="rect">
            <a:avLst/>
          </a:prstGeom>
        </p:spPr>
        <p:txBody>
          <a:bodyPr>
            <a:spAutoFit/>
          </a:bodyPr>
          <a:lstStyle/>
          <a:p>
            <a:r>
              <a:rPr lang="en-US" sz="1100" dirty="0" smtClean="0">
                <a:solidFill>
                  <a:schemeClr val="bg1"/>
                </a:solidFill>
              </a:rPr>
              <a:t>http://</a:t>
            </a:r>
            <a:r>
              <a:rPr lang="en-US" sz="1100" dirty="0" err="1" smtClean="0">
                <a:solidFill>
                  <a:schemeClr val="bg1"/>
                </a:solidFill>
              </a:rPr>
              <a:t>mideastcartoonhistory.com</a:t>
            </a:r>
            <a:r>
              <a:rPr lang="en-US" sz="1100" dirty="0" smtClean="0">
                <a:solidFill>
                  <a:schemeClr val="bg1"/>
                </a:solidFill>
              </a:rPr>
              <a:t>/Prologue/fashodaIncident_01.jpg</a:t>
            </a:r>
            <a:endParaRPr lang="en-US" sz="1100" dirty="0">
              <a:solidFill>
                <a:schemeClr val="bg1"/>
              </a:solidFill>
            </a:endParaRPr>
          </a:p>
        </p:txBody>
      </p:sp>
    </p:spTree>
    <p:extLst>
      <p:ext uri="{BB962C8B-B14F-4D97-AF65-F5344CB8AC3E}">
        <p14:creationId xmlns:p14="http://schemas.microsoft.com/office/powerpoint/2010/main" val="1139289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557" y="301844"/>
            <a:ext cx="8385242" cy="1143000"/>
          </a:xfrm>
        </p:spPr>
        <p:txBody>
          <a:bodyPr>
            <a:normAutofit/>
          </a:bodyPr>
          <a:lstStyle/>
          <a:p>
            <a:r>
              <a:rPr lang="en-US" dirty="0" smtClean="0">
                <a:solidFill>
                  <a:schemeClr val="bg1"/>
                </a:solidFill>
              </a:rPr>
              <a:t>First Morocco Crisis</a:t>
            </a:r>
            <a:endParaRPr lang="en-US" dirty="0">
              <a:solidFill>
                <a:schemeClr val="bg1"/>
              </a:solidFill>
            </a:endParaRPr>
          </a:p>
        </p:txBody>
      </p:sp>
      <p:sp>
        <p:nvSpPr>
          <p:cNvPr id="4" name="Content Placeholder 3"/>
          <p:cNvSpPr>
            <a:spLocks noGrp="1"/>
          </p:cNvSpPr>
          <p:nvPr>
            <p:ph sz="half" idx="2"/>
          </p:nvPr>
        </p:nvSpPr>
        <p:spPr>
          <a:xfrm>
            <a:off x="4425273" y="1417637"/>
            <a:ext cx="4339347" cy="4525963"/>
          </a:xfrm>
        </p:spPr>
        <p:txBody>
          <a:bodyPr>
            <a:normAutofit fontScale="92500" lnSpcReduction="20000"/>
          </a:bodyPr>
          <a:lstStyle/>
          <a:p>
            <a:r>
              <a:rPr lang="en-US" dirty="0" smtClean="0">
                <a:solidFill>
                  <a:schemeClr val="bg1"/>
                </a:solidFill>
              </a:rPr>
              <a:t>Germany’s Kaiser Wilhelm provoked the crisis by visiting Morocco and promising its Sultan his support against French imperialism.  He sought to drive a wedge between the British and French, get beneficial trade terms from the Sultan, and maybe acquire a German naval base on the Moroccan coast.</a:t>
            </a:r>
            <a:endParaRPr lang="en-US" dirty="0">
              <a:solidFill>
                <a:schemeClr val="bg1"/>
              </a:solidFill>
            </a:endParaRPr>
          </a:p>
        </p:txBody>
      </p:sp>
      <p:pic>
        <p:nvPicPr>
          <p:cNvPr id="10" name="Picture 9"/>
          <p:cNvPicPr>
            <a:picLocks noChangeAspect="1"/>
          </p:cNvPicPr>
          <p:nvPr/>
        </p:nvPicPr>
        <p:blipFill>
          <a:blip r:embed="rId2"/>
          <a:stretch>
            <a:fillRect/>
          </a:stretch>
        </p:blipFill>
        <p:spPr>
          <a:xfrm>
            <a:off x="687758" y="1417637"/>
            <a:ext cx="3009952" cy="4403691"/>
          </a:xfrm>
          <a:prstGeom prst="rect">
            <a:avLst/>
          </a:prstGeom>
        </p:spPr>
      </p:pic>
      <p:sp>
        <p:nvSpPr>
          <p:cNvPr id="11" name="Rectangle 10"/>
          <p:cNvSpPr/>
          <p:nvPr/>
        </p:nvSpPr>
        <p:spPr>
          <a:xfrm>
            <a:off x="210692" y="6126163"/>
            <a:ext cx="5390007" cy="261610"/>
          </a:xfrm>
          <a:prstGeom prst="rect">
            <a:avLst/>
          </a:prstGeom>
        </p:spPr>
        <p:txBody>
          <a:bodyPr wrap="square">
            <a:spAutoFit/>
          </a:bodyPr>
          <a:lstStyle/>
          <a:p>
            <a:r>
              <a:rPr lang="en-US" sz="1100" dirty="0" smtClean="0">
                <a:solidFill>
                  <a:schemeClr val="bg1"/>
                </a:solidFill>
              </a:rPr>
              <a:t>http://</a:t>
            </a:r>
            <a:r>
              <a:rPr lang="en-US" sz="1100" dirty="0" err="1" smtClean="0">
                <a:solidFill>
                  <a:schemeClr val="bg1"/>
                </a:solidFill>
              </a:rPr>
              <a:t>www.harpweek.com</a:t>
            </a:r>
            <a:r>
              <a:rPr lang="en-US" sz="1100" dirty="0" smtClean="0">
                <a:solidFill>
                  <a:schemeClr val="bg1"/>
                </a:solidFill>
              </a:rPr>
              <a:t>/Images/</a:t>
            </a:r>
            <a:r>
              <a:rPr lang="en-US" sz="1100" dirty="0" err="1" smtClean="0">
                <a:solidFill>
                  <a:schemeClr val="bg1"/>
                </a:solidFill>
              </a:rPr>
              <a:t>SourceImages</a:t>
            </a:r>
            <a:r>
              <a:rPr lang="en-US" sz="1100" dirty="0" smtClean="0">
                <a:solidFill>
                  <a:schemeClr val="bg1"/>
                </a:solidFill>
              </a:rPr>
              <a:t>/</a:t>
            </a:r>
            <a:r>
              <a:rPr lang="en-US" sz="1100" dirty="0" err="1" smtClean="0">
                <a:solidFill>
                  <a:schemeClr val="bg1"/>
                </a:solidFill>
              </a:rPr>
              <a:t>CartoonOfTheDay</a:t>
            </a:r>
            <a:r>
              <a:rPr lang="en-US" sz="1100" dirty="0" smtClean="0">
                <a:solidFill>
                  <a:schemeClr val="bg1"/>
                </a:solidFill>
              </a:rPr>
              <a:t>/July/070105m.jpg</a:t>
            </a:r>
            <a:endParaRPr lang="en-US" sz="1100" dirty="0">
              <a:solidFill>
                <a:schemeClr val="bg1"/>
              </a:solidFill>
            </a:endParaRPr>
          </a:p>
        </p:txBody>
      </p:sp>
    </p:spTree>
    <p:extLst>
      <p:ext uri="{BB962C8B-B14F-4D97-AF65-F5344CB8AC3E}">
        <p14:creationId xmlns:p14="http://schemas.microsoft.com/office/powerpoint/2010/main" val="22925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5738"/>
            <a:ext cx="8229600" cy="1143000"/>
          </a:xfrm>
        </p:spPr>
        <p:txBody>
          <a:bodyPr/>
          <a:lstStyle/>
          <a:p>
            <a:r>
              <a:rPr lang="en-US" dirty="0" smtClean="0">
                <a:solidFill>
                  <a:schemeClr val="bg1"/>
                </a:solidFill>
              </a:rPr>
              <a:t>The Algeciras Conference</a:t>
            </a:r>
            <a:endParaRPr lang="en-US" dirty="0">
              <a:solidFill>
                <a:schemeClr val="bg1"/>
              </a:solidFill>
            </a:endParaRPr>
          </a:p>
        </p:txBody>
      </p:sp>
      <p:sp>
        <p:nvSpPr>
          <p:cNvPr id="4" name="Content Placeholder 3"/>
          <p:cNvSpPr>
            <a:spLocks noGrp="1"/>
          </p:cNvSpPr>
          <p:nvPr>
            <p:ph sz="half" idx="2"/>
          </p:nvPr>
        </p:nvSpPr>
        <p:spPr>
          <a:xfrm>
            <a:off x="4648200" y="1397000"/>
            <a:ext cx="4038600" cy="4525963"/>
          </a:xfrm>
        </p:spPr>
        <p:txBody>
          <a:bodyPr/>
          <a:lstStyle/>
          <a:p>
            <a:r>
              <a:rPr lang="en-US" dirty="0" smtClean="0">
                <a:solidFill>
                  <a:schemeClr val="bg1"/>
                </a:solidFill>
              </a:rPr>
              <a:t>The 1906 conference  produced an agreement that limited French control over Morocco and promised all of the great powers equal economic access to Morocco.  Germany agreed not to build a naval base there.</a:t>
            </a:r>
            <a:endParaRPr lang="en-US" dirty="0">
              <a:solidFill>
                <a:schemeClr val="bg1"/>
              </a:solidFill>
            </a:endParaRPr>
          </a:p>
        </p:txBody>
      </p:sp>
      <p:pic>
        <p:nvPicPr>
          <p:cNvPr id="5" name="Picture 4"/>
          <p:cNvPicPr>
            <a:picLocks noChangeAspect="1"/>
          </p:cNvPicPr>
          <p:nvPr/>
        </p:nvPicPr>
        <p:blipFill>
          <a:blip r:embed="rId2"/>
          <a:stretch>
            <a:fillRect/>
          </a:stretch>
        </p:blipFill>
        <p:spPr>
          <a:xfrm>
            <a:off x="457200" y="1397000"/>
            <a:ext cx="3575350" cy="4767133"/>
          </a:xfrm>
          <a:prstGeom prst="rect">
            <a:avLst/>
          </a:prstGeom>
        </p:spPr>
      </p:pic>
      <p:sp>
        <p:nvSpPr>
          <p:cNvPr id="6" name="Rectangle 5"/>
          <p:cNvSpPr/>
          <p:nvPr/>
        </p:nvSpPr>
        <p:spPr>
          <a:xfrm>
            <a:off x="345384" y="6426171"/>
            <a:ext cx="8010675" cy="261610"/>
          </a:xfrm>
          <a:prstGeom prst="rect">
            <a:avLst/>
          </a:prstGeom>
        </p:spPr>
        <p:txBody>
          <a:bodyPr wrap="square">
            <a:spAutoFit/>
          </a:bodyPr>
          <a:lstStyle/>
          <a:p>
            <a:r>
              <a:rPr lang="en-US" sz="1100" dirty="0" smtClean="0">
                <a:solidFill>
                  <a:schemeClr val="bg1"/>
                </a:solidFill>
              </a:rPr>
              <a:t>http://</a:t>
            </a:r>
            <a:r>
              <a:rPr lang="en-US" sz="1100" dirty="0" err="1" smtClean="0">
                <a:solidFill>
                  <a:schemeClr val="bg1"/>
                </a:solidFill>
              </a:rPr>
              <a:t>imgc.allpostersimages.com</a:t>
            </a:r>
            <a:r>
              <a:rPr lang="en-US" sz="1100" dirty="0" smtClean="0">
                <a:solidFill>
                  <a:schemeClr val="bg1"/>
                </a:solidFill>
              </a:rPr>
              <a:t>/images/P-473-488-90/17/1743/92W3D00Z/posters/the-conference-of-</a:t>
            </a:r>
            <a:r>
              <a:rPr lang="en-US" sz="1100" dirty="0" err="1" smtClean="0">
                <a:solidFill>
                  <a:schemeClr val="bg1"/>
                </a:solidFill>
              </a:rPr>
              <a:t>algeciras.jpg</a:t>
            </a:r>
            <a:endParaRPr lang="en-US" sz="1100" dirty="0">
              <a:solidFill>
                <a:schemeClr val="bg1"/>
              </a:solidFill>
            </a:endParaRPr>
          </a:p>
        </p:txBody>
      </p:sp>
    </p:spTree>
    <p:extLst>
      <p:ext uri="{BB962C8B-B14F-4D97-AF65-F5344CB8AC3E}">
        <p14:creationId xmlns:p14="http://schemas.microsoft.com/office/powerpoint/2010/main" val="246458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Second Morocco Crisis</a:t>
            </a:r>
            <a:endParaRPr lang="en-US" dirty="0">
              <a:solidFill>
                <a:schemeClr val="bg1"/>
              </a:solidFill>
            </a:endParaRPr>
          </a:p>
        </p:txBody>
      </p:sp>
      <p:sp>
        <p:nvSpPr>
          <p:cNvPr id="4" name="Content Placeholder 3"/>
          <p:cNvSpPr>
            <a:spLocks noGrp="1"/>
          </p:cNvSpPr>
          <p:nvPr>
            <p:ph sz="half" idx="2"/>
          </p:nvPr>
        </p:nvSpPr>
        <p:spPr>
          <a:xfrm>
            <a:off x="3796218" y="1384300"/>
            <a:ext cx="5055951" cy="4885457"/>
          </a:xfrm>
        </p:spPr>
        <p:txBody>
          <a:bodyPr>
            <a:normAutofit fontScale="92500"/>
          </a:bodyPr>
          <a:lstStyle/>
          <a:p>
            <a:r>
              <a:rPr lang="en-US" dirty="0" smtClean="0">
                <a:solidFill>
                  <a:schemeClr val="bg1"/>
                </a:solidFill>
              </a:rPr>
              <a:t>The second crisis began in 1911 after the French Army used too much force in putting down strikes in Moroccan cities.  The Germans again rose to Morocco’s defense and argued that France violated the Algeciras agreement by sending in troops.  French nationalists argued that they were bringing civilization to the Moroccans and that Germany had no business interfering.</a:t>
            </a:r>
            <a:endParaRPr lang="en-US" dirty="0">
              <a:solidFill>
                <a:schemeClr val="bg1"/>
              </a:solidFill>
            </a:endParaRPr>
          </a:p>
        </p:txBody>
      </p:sp>
      <p:pic>
        <p:nvPicPr>
          <p:cNvPr id="5" name="Picture 4"/>
          <p:cNvPicPr>
            <a:picLocks noChangeAspect="1"/>
          </p:cNvPicPr>
          <p:nvPr/>
        </p:nvPicPr>
        <p:blipFill>
          <a:blip r:embed="rId3"/>
          <a:stretch>
            <a:fillRect/>
          </a:stretch>
        </p:blipFill>
        <p:spPr>
          <a:xfrm>
            <a:off x="440257" y="1384300"/>
            <a:ext cx="3190592" cy="4669308"/>
          </a:xfrm>
          <a:prstGeom prst="rect">
            <a:avLst/>
          </a:prstGeom>
        </p:spPr>
      </p:pic>
      <p:sp>
        <p:nvSpPr>
          <p:cNvPr id="6" name="Rectangle 5"/>
          <p:cNvSpPr/>
          <p:nvPr/>
        </p:nvSpPr>
        <p:spPr>
          <a:xfrm>
            <a:off x="457200" y="6269757"/>
            <a:ext cx="2672526" cy="261610"/>
          </a:xfrm>
          <a:prstGeom prst="rect">
            <a:avLst/>
          </a:prstGeom>
        </p:spPr>
        <p:txBody>
          <a:bodyPr wrap="none">
            <a:spAutoFit/>
          </a:bodyPr>
          <a:lstStyle/>
          <a:p>
            <a:r>
              <a:rPr lang="nl-NL" sz="1100" dirty="0" smtClean="0">
                <a:solidFill>
                  <a:schemeClr val="bg1"/>
                </a:solidFill>
              </a:rPr>
              <a:t>http://s2.hubimg.com/u/6833197_f520.jpg</a:t>
            </a:r>
            <a:endParaRPr lang="en-US" sz="1100" dirty="0">
              <a:solidFill>
                <a:schemeClr val="bg1"/>
              </a:solidFill>
            </a:endParaRPr>
          </a:p>
        </p:txBody>
      </p:sp>
    </p:spTree>
    <p:extLst>
      <p:ext uri="{BB962C8B-B14F-4D97-AF65-F5344CB8AC3E}">
        <p14:creationId xmlns:p14="http://schemas.microsoft.com/office/powerpoint/2010/main" val="4245052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The Panther</a:t>
            </a:r>
            <a:endParaRPr lang="en-US" dirty="0">
              <a:solidFill>
                <a:schemeClr val="bg1"/>
              </a:solidFill>
            </a:endParaRPr>
          </a:p>
        </p:txBody>
      </p:sp>
      <p:sp>
        <p:nvSpPr>
          <p:cNvPr id="4" name="Content Placeholder 3"/>
          <p:cNvSpPr>
            <a:spLocks noGrp="1"/>
          </p:cNvSpPr>
          <p:nvPr>
            <p:ph sz="half" idx="2"/>
          </p:nvPr>
        </p:nvSpPr>
        <p:spPr>
          <a:xfrm>
            <a:off x="4842754" y="1663496"/>
            <a:ext cx="4038600" cy="4525963"/>
          </a:xfrm>
        </p:spPr>
        <p:txBody>
          <a:bodyPr>
            <a:normAutofit fontScale="85000" lnSpcReduction="10000"/>
          </a:bodyPr>
          <a:lstStyle/>
          <a:p>
            <a:r>
              <a:rPr lang="en-US" dirty="0" smtClean="0">
                <a:solidFill>
                  <a:schemeClr val="bg1"/>
                </a:solidFill>
              </a:rPr>
              <a:t>Germany dispatched the lightly-armed ship </a:t>
            </a:r>
            <a:r>
              <a:rPr lang="en-US" i="1" dirty="0" smtClean="0">
                <a:solidFill>
                  <a:schemeClr val="bg1"/>
                </a:solidFill>
              </a:rPr>
              <a:t>Panther</a:t>
            </a:r>
            <a:r>
              <a:rPr lang="en-US" dirty="0" smtClean="0">
                <a:solidFill>
                  <a:schemeClr val="bg1"/>
                </a:solidFill>
              </a:rPr>
              <a:t> to Morocco to support the Sultan.  Although it was a small and inoffensive ship, many people in France and England thought it was an unnecessary German provocation.  Still, neither country thought it important enough to send their own ships to Morocco in response.</a:t>
            </a:r>
            <a:endParaRPr lang="en-US" dirty="0">
              <a:solidFill>
                <a:schemeClr val="bg1"/>
              </a:solidFill>
            </a:endParaRPr>
          </a:p>
        </p:txBody>
      </p:sp>
      <p:pic>
        <p:nvPicPr>
          <p:cNvPr id="5" name="Picture 4"/>
          <p:cNvPicPr>
            <a:picLocks noChangeAspect="1"/>
          </p:cNvPicPr>
          <p:nvPr/>
        </p:nvPicPr>
        <p:blipFill>
          <a:blip r:embed="rId3"/>
          <a:stretch>
            <a:fillRect/>
          </a:stretch>
        </p:blipFill>
        <p:spPr>
          <a:xfrm>
            <a:off x="282102" y="1736521"/>
            <a:ext cx="4445000" cy="2641600"/>
          </a:xfrm>
          <a:prstGeom prst="rect">
            <a:avLst/>
          </a:prstGeom>
        </p:spPr>
      </p:pic>
      <p:sp>
        <p:nvSpPr>
          <p:cNvPr id="6" name="Rectangle 5"/>
          <p:cNvSpPr/>
          <p:nvPr/>
        </p:nvSpPr>
        <p:spPr>
          <a:xfrm>
            <a:off x="369651" y="6445046"/>
            <a:ext cx="4756826" cy="261610"/>
          </a:xfrm>
          <a:prstGeom prst="rect">
            <a:avLst/>
          </a:prstGeom>
        </p:spPr>
        <p:txBody>
          <a:bodyPr wrap="square">
            <a:spAutoFit/>
          </a:bodyPr>
          <a:lstStyle/>
          <a:p>
            <a:r>
              <a:rPr lang="en-US" sz="1100" dirty="0" smtClean="0">
                <a:solidFill>
                  <a:schemeClr val="bg1"/>
                </a:solidFill>
              </a:rPr>
              <a:t>http://</a:t>
            </a:r>
            <a:r>
              <a:rPr lang="en-US" sz="1100" dirty="0" err="1" smtClean="0">
                <a:solidFill>
                  <a:schemeClr val="bg1"/>
                </a:solidFill>
              </a:rPr>
              <a:t>www.xtimeline.com</a:t>
            </a:r>
            <a:r>
              <a:rPr lang="en-US" sz="1100" dirty="0" smtClean="0">
                <a:solidFill>
                  <a:schemeClr val="bg1"/>
                </a:solidFill>
              </a:rPr>
              <a:t>/__</a:t>
            </a:r>
            <a:r>
              <a:rPr lang="en-US" sz="1100" dirty="0" err="1" smtClean="0">
                <a:solidFill>
                  <a:schemeClr val="bg1"/>
                </a:solidFill>
              </a:rPr>
              <a:t>UserPic_Large</a:t>
            </a:r>
            <a:r>
              <a:rPr lang="en-US" sz="1100" dirty="0" smtClean="0">
                <a:solidFill>
                  <a:schemeClr val="bg1"/>
                </a:solidFill>
              </a:rPr>
              <a:t>/73125/evt100924082900111.jpg</a:t>
            </a:r>
            <a:endParaRPr lang="en-US" sz="1100" dirty="0">
              <a:solidFill>
                <a:schemeClr val="bg1"/>
              </a:solidFill>
            </a:endParaRPr>
          </a:p>
        </p:txBody>
      </p:sp>
    </p:spTree>
    <p:extLst>
      <p:ext uri="{BB962C8B-B14F-4D97-AF65-F5344CB8AC3E}">
        <p14:creationId xmlns:p14="http://schemas.microsoft.com/office/powerpoint/2010/main" val="720818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The Mansion House Speech</a:t>
            </a:r>
            <a:endParaRPr lang="en-US" dirty="0">
              <a:solidFill>
                <a:schemeClr val="bg1"/>
              </a:solidFill>
            </a:endParaRPr>
          </a:p>
        </p:txBody>
      </p:sp>
      <p:sp>
        <p:nvSpPr>
          <p:cNvPr id="4" name="Content Placeholder 3"/>
          <p:cNvSpPr>
            <a:spLocks noGrp="1"/>
          </p:cNvSpPr>
          <p:nvPr>
            <p:ph sz="half" idx="2"/>
          </p:nvPr>
        </p:nvSpPr>
        <p:spPr>
          <a:xfrm>
            <a:off x="4492556" y="1600200"/>
            <a:ext cx="4194243" cy="4525963"/>
          </a:xfrm>
        </p:spPr>
        <p:txBody>
          <a:bodyPr>
            <a:normAutofit fontScale="85000" lnSpcReduction="20000"/>
          </a:bodyPr>
          <a:lstStyle/>
          <a:p>
            <a:r>
              <a:rPr lang="en-US" dirty="0" smtClean="0">
                <a:solidFill>
                  <a:schemeClr val="bg1"/>
                </a:solidFill>
              </a:rPr>
              <a:t>British politician (and future prime minister) David Lloyd George gave a key speech during the crisis that seemed to show Britain’s willingness to stand up to Germany.  British support for France meant that the Kaiser would not be able to split the British and the French as he had hoped.  It also showed that the great powers needed to resolve the crisis before it got out of hand.</a:t>
            </a:r>
            <a:endParaRPr lang="en-US" dirty="0">
              <a:solidFill>
                <a:schemeClr val="bg1"/>
              </a:solidFill>
            </a:endParaRPr>
          </a:p>
        </p:txBody>
      </p:sp>
      <p:pic>
        <p:nvPicPr>
          <p:cNvPr id="5" name="Picture 4"/>
          <p:cNvPicPr>
            <a:picLocks noChangeAspect="1"/>
          </p:cNvPicPr>
          <p:nvPr/>
        </p:nvPicPr>
        <p:blipFill>
          <a:blip r:embed="rId2"/>
          <a:stretch>
            <a:fillRect/>
          </a:stretch>
        </p:blipFill>
        <p:spPr>
          <a:xfrm>
            <a:off x="1003299" y="1600199"/>
            <a:ext cx="3302595" cy="4411495"/>
          </a:xfrm>
          <a:prstGeom prst="rect">
            <a:avLst/>
          </a:prstGeom>
        </p:spPr>
      </p:pic>
      <p:sp>
        <p:nvSpPr>
          <p:cNvPr id="6" name="Rectangle 5"/>
          <p:cNvSpPr/>
          <p:nvPr/>
        </p:nvSpPr>
        <p:spPr>
          <a:xfrm>
            <a:off x="219548" y="6387773"/>
            <a:ext cx="4572000" cy="261610"/>
          </a:xfrm>
          <a:prstGeom prst="rect">
            <a:avLst/>
          </a:prstGeom>
        </p:spPr>
        <p:txBody>
          <a:bodyPr>
            <a:spAutoFit/>
          </a:bodyPr>
          <a:lstStyle/>
          <a:p>
            <a:r>
              <a:rPr lang="en-US" sz="1100" dirty="0" smtClean="0">
                <a:solidFill>
                  <a:schemeClr val="bg1"/>
                </a:solidFill>
              </a:rPr>
              <a:t>http://</a:t>
            </a:r>
            <a:r>
              <a:rPr lang="en-US" sz="1100" dirty="0" err="1" smtClean="0">
                <a:solidFill>
                  <a:schemeClr val="bg1"/>
                </a:solidFill>
              </a:rPr>
              <a:t>www.firstworldwar.com</a:t>
            </a:r>
            <a:r>
              <a:rPr lang="en-US" sz="1100" dirty="0" smtClean="0">
                <a:solidFill>
                  <a:schemeClr val="bg1"/>
                </a:solidFill>
              </a:rPr>
              <a:t>/bio/graphics/lloydgeorge2.jpg</a:t>
            </a:r>
            <a:endParaRPr lang="en-US" sz="1100" dirty="0">
              <a:solidFill>
                <a:schemeClr val="bg1"/>
              </a:solidFill>
            </a:endParaRPr>
          </a:p>
        </p:txBody>
      </p:sp>
    </p:spTree>
    <p:extLst>
      <p:ext uri="{BB962C8B-B14F-4D97-AF65-F5344CB8AC3E}">
        <p14:creationId xmlns:p14="http://schemas.microsoft.com/office/powerpoint/2010/main" val="414780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bg1"/>
                </a:solidFill>
              </a:rPr>
              <a:t>Popular Responses</a:t>
            </a:r>
            <a:endParaRPr lang="en-US" dirty="0">
              <a:solidFill>
                <a:schemeClr val="bg1"/>
              </a:solidFill>
            </a:endParaRPr>
          </a:p>
        </p:txBody>
      </p:sp>
      <p:sp>
        <p:nvSpPr>
          <p:cNvPr id="6" name="Content Placeholder 5"/>
          <p:cNvSpPr>
            <a:spLocks noGrp="1"/>
          </p:cNvSpPr>
          <p:nvPr>
            <p:ph sz="half" idx="1"/>
          </p:nvPr>
        </p:nvSpPr>
        <p:spPr/>
        <p:txBody>
          <a:bodyPr>
            <a:normAutofit fontScale="85000" lnSpcReduction="10000"/>
          </a:bodyPr>
          <a:lstStyle/>
          <a:p>
            <a:r>
              <a:rPr lang="en-US" dirty="0" smtClean="0">
                <a:solidFill>
                  <a:schemeClr val="bg1"/>
                </a:solidFill>
              </a:rPr>
              <a:t>Few people in Germany, France, or Britain wanted war over Morocco.  Socialists in Germany and France worked together to prevent their governments from taking any military action.  Workers, like these men in Liverpool, went on strike to show their opposition to war.  Workers in France and Germany did the same.</a:t>
            </a:r>
            <a:endParaRPr lang="en-US" dirty="0">
              <a:solidFill>
                <a:schemeClr val="bg1"/>
              </a:solidFill>
            </a:endParaRPr>
          </a:p>
        </p:txBody>
      </p:sp>
      <p:pic>
        <p:nvPicPr>
          <p:cNvPr id="8" name="Picture 7"/>
          <p:cNvPicPr>
            <a:picLocks noChangeAspect="1"/>
          </p:cNvPicPr>
          <p:nvPr/>
        </p:nvPicPr>
        <p:blipFill>
          <a:blip r:embed="rId2"/>
          <a:stretch>
            <a:fillRect/>
          </a:stretch>
        </p:blipFill>
        <p:spPr>
          <a:xfrm>
            <a:off x="4775274" y="1600200"/>
            <a:ext cx="4005799" cy="2631332"/>
          </a:xfrm>
          <a:prstGeom prst="rect">
            <a:avLst/>
          </a:prstGeom>
        </p:spPr>
      </p:pic>
      <p:sp>
        <p:nvSpPr>
          <p:cNvPr id="9" name="Rectangle 8"/>
          <p:cNvSpPr/>
          <p:nvPr/>
        </p:nvSpPr>
        <p:spPr>
          <a:xfrm>
            <a:off x="5632315" y="6464478"/>
            <a:ext cx="4572000" cy="261610"/>
          </a:xfrm>
          <a:prstGeom prst="rect">
            <a:avLst/>
          </a:prstGeom>
        </p:spPr>
        <p:txBody>
          <a:bodyPr>
            <a:spAutoFit/>
          </a:bodyPr>
          <a:lstStyle/>
          <a:p>
            <a:r>
              <a:rPr lang="en-US" sz="1100" dirty="0" smtClean="0">
                <a:solidFill>
                  <a:schemeClr val="bg1"/>
                </a:solidFill>
              </a:rPr>
              <a:t>http://</a:t>
            </a:r>
            <a:r>
              <a:rPr lang="en-US" sz="1100" dirty="0" err="1" smtClean="0">
                <a:solidFill>
                  <a:schemeClr val="bg1"/>
                </a:solidFill>
              </a:rPr>
              <a:t>libcom.org</a:t>
            </a:r>
            <a:r>
              <a:rPr lang="en-US" sz="1100" dirty="0" smtClean="0">
                <a:solidFill>
                  <a:schemeClr val="bg1"/>
                </a:solidFill>
              </a:rPr>
              <a:t>/files/images/history/redsunday2.jpg</a:t>
            </a:r>
            <a:endParaRPr lang="en-US" sz="1100" dirty="0">
              <a:solidFill>
                <a:schemeClr val="bg1"/>
              </a:solidFill>
            </a:endParaRPr>
          </a:p>
        </p:txBody>
      </p:sp>
    </p:spTree>
    <p:extLst>
      <p:ext uri="{BB962C8B-B14F-4D97-AF65-F5344CB8AC3E}">
        <p14:creationId xmlns:p14="http://schemas.microsoft.com/office/powerpoint/2010/main" val="1542327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The End of the Crisis</a:t>
            </a:r>
            <a:endParaRPr lang="en-US" dirty="0">
              <a:solidFill>
                <a:schemeClr val="bg1"/>
              </a:solidFill>
            </a:endParaRPr>
          </a:p>
        </p:txBody>
      </p:sp>
      <p:sp>
        <p:nvSpPr>
          <p:cNvPr id="4" name="Content Placeholder 3"/>
          <p:cNvSpPr>
            <a:spLocks noGrp="1"/>
          </p:cNvSpPr>
          <p:nvPr>
            <p:ph sz="half" idx="2"/>
          </p:nvPr>
        </p:nvSpPr>
        <p:spPr>
          <a:xfrm>
            <a:off x="4891391" y="1595336"/>
            <a:ext cx="4038600" cy="4525963"/>
          </a:xfrm>
        </p:spPr>
        <p:txBody>
          <a:bodyPr>
            <a:normAutofit fontScale="77500" lnSpcReduction="20000"/>
          </a:bodyPr>
          <a:lstStyle/>
          <a:p>
            <a:r>
              <a:rPr lang="en-US" dirty="0" smtClean="0">
                <a:solidFill>
                  <a:schemeClr val="bg1"/>
                </a:solidFill>
              </a:rPr>
              <a:t>The great powers met once again to resolve the dispute over Morocco peacefully.  They agreed to uphold the principles of the Algeciras agreement.  The French also gave Germany part of French Congo in exchange for a part of German Togoland to settle imperial issues in other parts of Africa.  Kaiser Wilhelm dined at the French embassy in Berlin after the agreement was signed to show that the crisis was over.</a:t>
            </a:r>
            <a:endParaRPr lang="en-US" dirty="0">
              <a:solidFill>
                <a:schemeClr val="bg1"/>
              </a:solidFill>
            </a:endParaRPr>
          </a:p>
        </p:txBody>
      </p:sp>
      <p:pic>
        <p:nvPicPr>
          <p:cNvPr id="5" name="Picture 4"/>
          <p:cNvPicPr>
            <a:picLocks noChangeAspect="1"/>
          </p:cNvPicPr>
          <p:nvPr/>
        </p:nvPicPr>
        <p:blipFill>
          <a:blip r:embed="rId2"/>
          <a:stretch>
            <a:fillRect/>
          </a:stretch>
        </p:blipFill>
        <p:spPr>
          <a:xfrm>
            <a:off x="610954" y="1600200"/>
            <a:ext cx="4053350" cy="2524328"/>
          </a:xfrm>
          <a:prstGeom prst="rect">
            <a:avLst/>
          </a:prstGeom>
        </p:spPr>
      </p:pic>
      <p:sp>
        <p:nvSpPr>
          <p:cNvPr id="6" name="Rectangle 5"/>
          <p:cNvSpPr/>
          <p:nvPr/>
        </p:nvSpPr>
        <p:spPr>
          <a:xfrm>
            <a:off x="215441" y="6462215"/>
            <a:ext cx="4988856" cy="261610"/>
          </a:xfrm>
          <a:prstGeom prst="rect">
            <a:avLst/>
          </a:prstGeom>
        </p:spPr>
        <p:txBody>
          <a:bodyPr wrap="square">
            <a:spAutoFit/>
          </a:bodyPr>
          <a:lstStyle/>
          <a:p>
            <a:r>
              <a:rPr lang="en-US" sz="1100" dirty="0" smtClean="0">
                <a:solidFill>
                  <a:schemeClr val="bg1"/>
                </a:solidFill>
              </a:rPr>
              <a:t>http://i882.photobucket.com/albums/ac28/</a:t>
            </a:r>
            <a:r>
              <a:rPr lang="en-US" sz="1100" dirty="0" err="1" smtClean="0">
                <a:solidFill>
                  <a:schemeClr val="bg1"/>
                </a:solidFill>
              </a:rPr>
              <a:t>Thomasinecode</a:t>
            </a:r>
            <a:r>
              <a:rPr lang="en-US" sz="1100" dirty="0" smtClean="0">
                <a:solidFill>
                  <a:schemeClr val="bg1"/>
                </a:solidFill>
              </a:rPr>
              <a:t>/</a:t>
            </a:r>
            <a:r>
              <a:rPr lang="en-US" sz="1100" dirty="0" err="1" smtClean="0">
                <a:solidFill>
                  <a:schemeClr val="bg1"/>
                </a:solidFill>
              </a:rPr>
              <a:t>EntenteCordiale.jpg</a:t>
            </a:r>
            <a:endParaRPr lang="en-US" sz="1100" dirty="0">
              <a:solidFill>
                <a:schemeClr val="bg1"/>
              </a:solidFill>
            </a:endParaRPr>
          </a:p>
        </p:txBody>
      </p:sp>
    </p:spTree>
    <p:extLst>
      <p:ext uri="{BB962C8B-B14F-4D97-AF65-F5344CB8AC3E}">
        <p14:creationId xmlns:p14="http://schemas.microsoft.com/office/powerpoint/2010/main" val="27914289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C03D57890A279499BA76C8FF9FAE937" ma:contentTypeVersion="0" ma:contentTypeDescription="Create a new document." ma:contentTypeScope="" ma:versionID="d9e2ef9e426d648e7ce9704b12d04e64">
  <xsd:schema xmlns:xsd="http://www.w3.org/2001/XMLSchema" xmlns:xs="http://www.w3.org/2001/XMLSchema" xmlns:p="http://schemas.microsoft.com/office/2006/metadata/properties" targetNamespace="http://schemas.microsoft.com/office/2006/metadata/properties" ma:root="true" ma:fieldsID="16d1d2852840111f7c597f0ed792fb8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2FF5EEB-7A3A-42F4-AB7C-EE74E14C73E3}"/>
</file>

<file path=customXml/itemProps2.xml><?xml version="1.0" encoding="utf-8"?>
<ds:datastoreItem xmlns:ds="http://schemas.openxmlformats.org/officeDocument/2006/customXml" ds:itemID="{CF3A4138-BFBA-4F58-9B6B-89F9AFD0F0A2}"/>
</file>

<file path=customXml/itemProps3.xml><?xml version="1.0" encoding="utf-8"?>
<ds:datastoreItem xmlns:ds="http://schemas.openxmlformats.org/officeDocument/2006/customXml" ds:itemID="{7AC367CC-418F-4A39-A78A-7AC046310F01}"/>
</file>

<file path=docProps/app.xml><?xml version="1.0" encoding="utf-8"?>
<Properties xmlns="http://schemas.openxmlformats.org/officeDocument/2006/extended-properties" xmlns:vt="http://schemas.openxmlformats.org/officeDocument/2006/docPropsVTypes">
  <TotalTime>1073</TotalTime>
  <Words>705</Words>
  <Application>Microsoft Office PowerPoint</Application>
  <PresentationFormat>On-screen Show (4:3)</PresentationFormat>
  <Paragraphs>37</Paragraphs>
  <Slides>10</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Morocco  1st Crisis – March1905 2nd Crisis – July 1911 </vt:lpstr>
      <vt:lpstr>Fashoda</vt:lpstr>
      <vt:lpstr>First Morocco Crisis</vt:lpstr>
      <vt:lpstr>The Algeciras Conference</vt:lpstr>
      <vt:lpstr>Second Morocco Crisis</vt:lpstr>
      <vt:lpstr>The Panther</vt:lpstr>
      <vt:lpstr>The Mansion House Speech</vt:lpstr>
      <vt:lpstr>Popular Responses</vt:lpstr>
      <vt:lpstr>The End of the Crisis</vt:lpstr>
      <vt:lpstr>Boer War</vt:lpstr>
    </vt:vector>
  </TitlesOfParts>
  <Company>Neiberg Publishing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Morocco</dc:title>
  <dc:creator>Michael Neiberg</dc:creator>
  <cp:lastModifiedBy>Paul Secord (FILTER)</cp:lastModifiedBy>
  <cp:revision>16</cp:revision>
  <dcterms:created xsi:type="dcterms:W3CDTF">2013-09-06T18:18:51Z</dcterms:created>
  <dcterms:modified xsi:type="dcterms:W3CDTF">2013-11-07T21:46:31Z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0x0101004C03D57890A279499BA76C8FF9FAE937</vt:lpwstr>
  </property>
</Properties>
</file>