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61" r:id="rId6"/>
    <p:sldId id="263" r:id="rId7"/>
    <p:sldId id="257" r:id="rId8"/>
    <p:sldId id="258" r:id="rId9"/>
    <p:sldId id="259" r:id="rId10"/>
    <p:sldId id="260"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French (Steyer Associates Inc)" initials="WF(AI" lastIdx="2" clrIdx="0">
    <p:extLst>
      <p:ext uri="{19B8F6BF-5375-455C-9EA6-DF929625EA0E}">
        <p15:presenceInfo xmlns:p15="http://schemas.microsoft.com/office/powerpoint/2012/main" userId="S-1-5-21-2127521184-1604012920-1887927527-7182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78" y="3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0-07T11:50:57.217" idx="1">
    <p:pos x="5456" y="1032"/>
    <p:text>This slide is not finished. If such a map cannot be located then we should delete.</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8E5EA-6DDA-4A5C-A33E-7216FD3FAF8B}" type="datetimeFigureOut">
              <a:rPr lang="en-US" smtClean="0"/>
              <a:t>11/7/2013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A95EFE-010E-48E7-910A-4B898FDD6413}" type="slidenum">
              <a:rPr lang="en-US" smtClean="0"/>
              <a:t>‹#›</a:t>
            </a:fld>
            <a:endParaRPr lang="en-US" dirty="0"/>
          </a:p>
        </p:txBody>
      </p:sp>
    </p:spTree>
    <p:extLst>
      <p:ext uri="{BB962C8B-B14F-4D97-AF65-F5344CB8AC3E}">
        <p14:creationId xmlns:p14="http://schemas.microsoft.com/office/powerpoint/2010/main" val="143977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1878-1914</a:t>
            </a:r>
            <a:r>
              <a:rPr lang="en-US" baseline="0" dirty="0" smtClean="0"/>
              <a:t> This is the main bud</a:t>
            </a:r>
            <a:endParaRPr lang="en-US" dirty="0"/>
          </a:p>
        </p:txBody>
      </p:sp>
      <p:sp>
        <p:nvSpPr>
          <p:cNvPr id="4" name="Slide Number Placeholder 3"/>
          <p:cNvSpPr>
            <a:spLocks noGrp="1"/>
          </p:cNvSpPr>
          <p:nvPr>
            <p:ph type="sldNum" sz="quarter" idx="10"/>
          </p:nvPr>
        </p:nvSpPr>
        <p:spPr/>
        <p:txBody>
          <a:bodyPr/>
          <a:lstStyle/>
          <a:p>
            <a:fld id="{93A95EFE-010E-48E7-910A-4B898FDD6413}" type="slidenum">
              <a:rPr lang="en-US" smtClean="0"/>
              <a:t>1</a:t>
            </a:fld>
            <a:endParaRPr lang="en-US" dirty="0"/>
          </a:p>
        </p:txBody>
      </p:sp>
    </p:spTree>
    <p:extLst>
      <p:ext uri="{BB962C8B-B14F-4D97-AF65-F5344CB8AC3E}">
        <p14:creationId xmlns:p14="http://schemas.microsoft.com/office/powerpoint/2010/main" val="1983344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 to add this information</a:t>
            </a:r>
            <a:r>
              <a:rPr lang="en-US" baseline="0" dirty="0" smtClean="0"/>
              <a:t> to the main info bud</a:t>
            </a:r>
            <a:endParaRPr lang="en-US" dirty="0"/>
          </a:p>
        </p:txBody>
      </p:sp>
      <p:sp>
        <p:nvSpPr>
          <p:cNvPr id="4" name="Slide Number Placeholder 3"/>
          <p:cNvSpPr>
            <a:spLocks noGrp="1"/>
          </p:cNvSpPr>
          <p:nvPr>
            <p:ph type="sldNum" sz="quarter" idx="10"/>
          </p:nvPr>
        </p:nvSpPr>
        <p:spPr/>
        <p:txBody>
          <a:bodyPr/>
          <a:lstStyle/>
          <a:p>
            <a:fld id="{93A95EFE-010E-48E7-910A-4B898FDD6413}" type="slidenum">
              <a:rPr lang="en-US" smtClean="0"/>
              <a:t>2</a:t>
            </a:fld>
            <a:endParaRPr lang="en-US" dirty="0"/>
          </a:p>
        </p:txBody>
      </p:sp>
    </p:spTree>
    <p:extLst>
      <p:ext uri="{BB962C8B-B14F-4D97-AF65-F5344CB8AC3E}">
        <p14:creationId xmlns:p14="http://schemas.microsoft.com/office/powerpoint/2010/main" val="129626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A95EFE-010E-48E7-910A-4B898FDD6413}" type="slidenum">
              <a:rPr lang="en-US" smtClean="0"/>
              <a:t>3</a:t>
            </a:fld>
            <a:endParaRPr lang="en-US" dirty="0"/>
          </a:p>
        </p:txBody>
      </p:sp>
    </p:spTree>
    <p:extLst>
      <p:ext uri="{BB962C8B-B14F-4D97-AF65-F5344CB8AC3E}">
        <p14:creationId xmlns:p14="http://schemas.microsoft.com/office/powerpoint/2010/main" val="249018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1912-1913</a:t>
            </a:r>
            <a:endParaRPr lang="en-US" dirty="0"/>
          </a:p>
        </p:txBody>
      </p:sp>
      <p:sp>
        <p:nvSpPr>
          <p:cNvPr id="4" name="Slide Number Placeholder 3"/>
          <p:cNvSpPr>
            <a:spLocks noGrp="1"/>
          </p:cNvSpPr>
          <p:nvPr>
            <p:ph type="sldNum" sz="quarter" idx="10"/>
          </p:nvPr>
        </p:nvSpPr>
        <p:spPr/>
        <p:txBody>
          <a:bodyPr/>
          <a:lstStyle/>
          <a:p>
            <a:fld id="{93A95EFE-010E-48E7-910A-4B898FDD6413}" type="slidenum">
              <a:rPr lang="en-US" smtClean="0"/>
              <a:t>6</a:t>
            </a:fld>
            <a:endParaRPr lang="en-US" dirty="0"/>
          </a:p>
        </p:txBody>
      </p:sp>
    </p:spTree>
    <p:extLst>
      <p:ext uri="{BB962C8B-B14F-4D97-AF65-F5344CB8AC3E}">
        <p14:creationId xmlns:p14="http://schemas.microsoft.com/office/powerpoint/2010/main" val="14303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1906</a:t>
            </a:r>
            <a:endParaRPr lang="en-US" dirty="0"/>
          </a:p>
        </p:txBody>
      </p:sp>
      <p:sp>
        <p:nvSpPr>
          <p:cNvPr id="4" name="Slide Number Placeholder 3"/>
          <p:cNvSpPr>
            <a:spLocks noGrp="1"/>
          </p:cNvSpPr>
          <p:nvPr>
            <p:ph type="sldNum" sz="quarter" idx="10"/>
          </p:nvPr>
        </p:nvSpPr>
        <p:spPr/>
        <p:txBody>
          <a:bodyPr/>
          <a:lstStyle/>
          <a:p>
            <a:fld id="{93A95EFE-010E-48E7-910A-4B898FDD6413}" type="slidenum">
              <a:rPr lang="en-US" smtClean="0"/>
              <a:t>7</a:t>
            </a:fld>
            <a:endParaRPr lang="en-US" dirty="0"/>
          </a:p>
        </p:txBody>
      </p:sp>
    </p:spTree>
    <p:extLst>
      <p:ext uri="{BB962C8B-B14F-4D97-AF65-F5344CB8AC3E}">
        <p14:creationId xmlns:p14="http://schemas.microsoft.com/office/powerpoint/2010/main" val="324157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65957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268283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39486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107196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3510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282585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370909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195806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262499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313687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16C64-ACCF-0A44-817F-11C51408F85E}" type="datetimeFigureOut">
              <a:rPr lang="en-US" smtClean="0"/>
              <a:t>11/7/2013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B789D2-F774-504A-9173-0A2AABB87E7F}" type="slidenum">
              <a:rPr lang="en-US" smtClean="0"/>
              <a:t>‹#›</a:t>
            </a:fld>
            <a:endParaRPr lang="en-US" dirty="0"/>
          </a:p>
        </p:txBody>
      </p:sp>
    </p:spTree>
    <p:extLst>
      <p:ext uri="{BB962C8B-B14F-4D97-AF65-F5344CB8AC3E}">
        <p14:creationId xmlns:p14="http://schemas.microsoft.com/office/powerpoint/2010/main" val="142873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6C64-ACCF-0A44-817F-11C51408F85E}" type="datetimeFigureOut">
              <a:rPr lang="en-US" smtClean="0"/>
              <a:t>11/7/2013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789D2-F774-504A-9173-0A2AABB87E7F}" type="slidenum">
              <a:rPr lang="en-US" smtClean="0"/>
              <a:t>‹#›</a:t>
            </a:fld>
            <a:endParaRPr lang="en-US" dirty="0"/>
          </a:p>
        </p:txBody>
      </p:sp>
    </p:spTree>
    <p:extLst>
      <p:ext uri="{BB962C8B-B14F-4D97-AF65-F5344CB8AC3E}">
        <p14:creationId xmlns:p14="http://schemas.microsoft.com/office/powerpoint/2010/main" val="1766170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46138"/>
            <a:ext cx="8229600" cy="1143000"/>
          </a:xfrm>
        </p:spPr>
        <p:txBody>
          <a:bodyPr>
            <a:noAutofit/>
          </a:bodyPr>
          <a:lstStyle/>
          <a:p>
            <a:r>
              <a:rPr lang="en-US" dirty="0" smtClean="0">
                <a:solidFill>
                  <a:schemeClr val="bg1"/>
                </a:solidFill>
                <a:latin typeface="+mn-lt"/>
              </a:rPr>
              <a:t>The Decline of the Ottoman Empire</a:t>
            </a:r>
            <a:br>
              <a:rPr lang="en-US" dirty="0" smtClean="0">
                <a:solidFill>
                  <a:schemeClr val="bg1"/>
                </a:solidFill>
                <a:latin typeface="+mn-lt"/>
              </a:rPr>
            </a:br>
            <a:r>
              <a:rPr lang="en-US" dirty="0" smtClean="0">
                <a:solidFill>
                  <a:schemeClr val="bg1"/>
                </a:solidFill>
                <a:latin typeface="+mn-lt"/>
              </a:rPr>
              <a:t>1878-1914</a:t>
            </a:r>
            <a:endParaRPr lang="en-US" dirty="0">
              <a:solidFill>
                <a:schemeClr val="bg1"/>
              </a:solidFill>
              <a:latin typeface="+mn-lt"/>
            </a:endParaRPr>
          </a:p>
        </p:txBody>
      </p:sp>
      <p:sp>
        <p:nvSpPr>
          <p:cNvPr id="5" name="Content Placeholder 4"/>
          <p:cNvSpPr>
            <a:spLocks noGrp="1"/>
          </p:cNvSpPr>
          <p:nvPr>
            <p:ph idx="1"/>
          </p:nvPr>
        </p:nvSpPr>
        <p:spPr>
          <a:xfrm>
            <a:off x="457200" y="2371292"/>
            <a:ext cx="8229600" cy="4525963"/>
          </a:xfrm>
        </p:spPr>
        <p:txBody>
          <a:bodyPr>
            <a:normAutofit/>
          </a:bodyPr>
          <a:lstStyle/>
          <a:p>
            <a:pPr marL="0" indent="0">
              <a:buNone/>
            </a:pPr>
            <a:r>
              <a:rPr lang="en-US" sz="2800" dirty="0" smtClean="0">
                <a:solidFill>
                  <a:schemeClr val="bg1"/>
                </a:solidFill>
              </a:rPr>
              <a:t>The Ottoman Empire, ruled by Muslims but containing large non-Muslim populations, had been in decline since at least 1878.  Many of the Christian minorities in the Balkans sought thereafter to gain independence from the empire.  The Ottoman Empire’s apparent weakness from 1878 to 1914 led many people to call it “the sick man of Europe.”</a:t>
            </a:r>
            <a:endParaRPr lang="en-US" sz="2800" dirty="0">
              <a:solidFill>
                <a:schemeClr val="bg1"/>
              </a:solidFill>
            </a:endParaRPr>
          </a:p>
        </p:txBody>
      </p:sp>
    </p:spTree>
    <p:extLst>
      <p:ext uri="{BB962C8B-B14F-4D97-AF65-F5344CB8AC3E}">
        <p14:creationId xmlns:p14="http://schemas.microsoft.com/office/powerpoint/2010/main" val="280716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nchor="t"/>
          <a:lstStyle/>
          <a:p>
            <a:r>
              <a:rPr lang="en-US" dirty="0" smtClean="0">
                <a:solidFill>
                  <a:schemeClr val="bg1"/>
                </a:solidFill>
                <a:latin typeface="+mn-lt"/>
              </a:rPr>
              <a:t>Relations with Germany</a:t>
            </a:r>
            <a:endParaRPr lang="en-US" dirty="0">
              <a:solidFill>
                <a:schemeClr val="bg1"/>
              </a:solidFill>
              <a:latin typeface="+mn-lt"/>
            </a:endParaRPr>
          </a:p>
        </p:txBody>
      </p:sp>
      <p:pic>
        <p:nvPicPr>
          <p:cNvPr id="5" name="Content Placeholder 4"/>
          <p:cNvPicPr>
            <a:picLocks noGrp="1" noChangeAspect="1"/>
          </p:cNvPicPr>
          <p:nvPr>
            <p:ph sz="half" idx="1"/>
          </p:nvPr>
        </p:nvPicPr>
        <p:blipFill>
          <a:blip r:embed="rId3"/>
          <a:srcRect l="16538" r="16538"/>
          <a:stretch>
            <a:fillRect/>
          </a:stretch>
        </p:blipFill>
        <p:spPr>
          <a:xfrm>
            <a:off x="457200" y="1274762"/>
            <a:ext cx="4038600" cy="4525963"/>
          </a:xfrm>
        </p:spPr>
      </p:pic>
      <p:sp>
        <p:nvSpPr>
          <p:cNvPr id="4" name="Content Placeholder 3"/>
          <p:cNvSpPr>
            <a:spLocks noGrp="1"/>
          </p:cNvSpPr>
          <p:nvPr>
            <p:ph sz="half" idx="2"/>
          </p:nvPr>
        </p:nvSpPr>
        <p:spPr>
          <a:xfrm>
            <a:off x="4648200" y="1274761"/>
            <a:ext cx="4038600" cy="4525963"/>
          </a:xfrm>
        </p:spPr>
        <p:txBody>
          <a:bodyPr>
            <a:normAutofit fontScale="77500" lnSpcReduction="20000"/>
          </a:bodyPr>
          <a:lstStyle/>
          <a:p>
            <a:pPr marL="0" indent="0">
              <a:buNone/>
            </a:pPr>
            <a:r>
              <a:rPr lang="en-US" dirty="0" smtClean="0">
                <a:solidFill>
                  <a:schemeClr val="bg1"/>
                </a:solidFill>
              </a:rPr>
              <a:t>Both Germany and the Ottomans feared Russian military growth.  Thus the two countries grew closer together in the years before 1914, although they did not sign an alliance until the war had begun, and the Ottomans also had economic and political links to Britain and France.  Germany built Istanbul’s main train station in 1890 as part of a scheme to build a rail line from Berlin to Baghdad in the Ottoman province of Mesopotamia</a:t>
            </a:r>
            <a:endParaRPr lang="en-US" dirty="0">
              <a:solidFill>
                <a:schemeClr val="bg1"/>
              </a:solidFill>
            </a:endParaRPr>
          </a:p>
        </p:txBody>
      </p:sp>
      <p:sp>
        <p:nvSpPr>
          <p:cNvPr id="6" name="Rectangle 5"/>
          <p:cNvSpPr/>
          <p:nvPr/>
        </p:nvSpPr>
        <p:spPr>
          <a:xfrm>
            <a:off x="457200" y="6308725"/>
            <a:ext cx="8445500" cy="261610"/>
          </a:xfrm>
          <a:prstGeom prst="rect">
            <a:avLst/>
          </a:prstGeom>
        </p:spPr>
        <p:txBody>
          <a:bodyPr wrap="square">
            <a:spAutoFit/>
          </a:bodyPr>
          <a:lstStyle/>
          <a:p>
            <a:r>
              <a:rPr lang="en-US" sz="1100" dirty="0" smtClean="0">
                <a:solidFill>
                  <a:schemeClr val="bg1"/>
                </a:solidFill>
              </a:rPr>
              <a:t>http://www.turkeytravelresource.com/pub/article_images/800px_Haydarpasa_train_station.jpg</a:t>
            </a:r>
            <a:endParaRPr lang="en-US" sz="1100" dirty="0">
              <a:solidFill>
                <a:schemeClr val="bg1"/>
              </a:solidFill>
            </a:endParaRPr>
          </a:p>
        </p:txBody>
      </p:sp>
    </p:spTree>
    <p:extLst>
      <p:ext uri="{BB962C8B-B14F-4D97-AF65-F5344CB8AC3E}">
        <p14:creationId xmlns:p14="http://schemas.microsoft.com/office/powerpoint/2010/main" val="381463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Treaty of San Stefano</a:t>
            </a:r>
            <a:endParaRPr lang="en-US" dirty="0">
              <a:solidFill>
                <a:schemeClr val="bg1"/>
              </a:solidFill>
              <a:latin typeface="+mn-lt"/>
            </a:endParaRPr>
          </a:p>
        </p:txBody>
      </p:sp>
      <p:pic>
        <p:nvPicPr>
          <p:cNvPr id="7" name="Content Placeholder 6"/>
          <p:cNvPicPr>
            <a:picLocks noGrp="1" noChangeAspect="1"/>
          </p:cNvPicPr>
          <p:nvPr>
            <p:ph sz="half" idx="1"/>
          </p:nvPr>
        </p:nvPicPr>
        <p:blipFill>
          <a:blip r:embed="rId3"/>
          <a:srcRect l="6951" r="6951"/>
          <a:stretch>
            <a:fillRect/>
          </a:stretch>
        </p:blipFill>
        <p:spPr>
          <a:xfrm>
            <a:off x="457200" y="1600201"/>
            <a:ext cx="3245200" cy="3636818"/>
          </a:xfrm>
        </p:spPr>
      </p:pic>
      <p:sp>
        <p:nvSpPr>
          <p:cNvPr id="6" name="Content Placeholder 5"/>
          <p:cNvSpPr>
            <a:spLocks noGrp="1"/>
          </p:cNvSpPr>
          <p:nvPr>
            <p:ph sz="half" idx="2"/>
          </p:nvPr>
        </p:nvSpPr>
        <p:spPr>
          <a:xfrm>
            <a:off x="3909291" y="1600200"/>
            <a:ext cx="4777509" cy="4525963"/>
          </a:xfrm>
        </p:spPr>
        <p:txBody>
          <a:bodyPr>
            <a:noAutofit/>
          </a:bodyPr>
          <a:lstStyle/>
          <a:p>
            <a:pPr marL="0" indent="0">
              <a:buNone/>
            </a:pPr>
            <a:r>
              <a:rPr lang="en-US" dirty="0" smtClean="0">
                <a:solidFill>
                  <a:schemeClr val="bg1"/>
                </a:solidFill>
              </a:rPr>
              <a:t>Following the Russo-Turkish War from 1877-1878, a peace treaty was signed between Russia and the Ottoman Empire.  The 1878 Treaty of San Stefano greatly reduced Ottoman power in Europe and created a thirst for </a:t>
            </a:r>
            <a:r>
              <a:rPr lang="en-US" dirty="0" err="1" smtClean="0">
                <a:solidFill>
                  <a:schemeClr val="bg1"/>
                </a:solidFill>
              </a:rPr>
              <a:t>indepen-dence</a:t>
            </a:r>
            <a:r>
              <a:rPr lang="en-US" dirty="0" smtClean="0">
                <a:solidFill>
                  <a:schemeClr val="bg1"/>
                </a:solidFill>
              </a:rPr>
              <a:t> </a:t>
            </a:r>
            <a:r>
              <a:rPr lang="en-US" dirty="0" smtClean="0">
                <a:solidFill>
                  <a:schemeClr val="bg1"/>
                </a:solidFill>
              </a:rPr>
              <a:t>among the Christian minorities in the Balkans.</a:t>
            </a:r>
            <a:endParaRPr lang="en-US" dirty="0">
              <a:solidFill>
                <a:schemeClr val="bg1"/>
              </a:solidFill>
            </a:endParaRPr>
          </a:p>
        </p:txBody>
      </p:sp>
      <p:sp>
        <p:nvSpPr>
          <p:cNvPr id="8" name="Rectangle 7"/>
          <p:cNvSpPr/>
          <p:nvPr/>
        </p:nvSpPr>
        <p:spPr>
          <a:xfrm>
            <a:off x="457200" y="6337895"/>
            <a:ext cx="8585200" cy="261610"/>
          </a:xfrm>
          <a:prstGeom prst="rect">
            <a:avLst/>
          </a:prstGeom>
        </p:spPr>
        <p:txBody>
          <a:bodyPr wrap="square">
            <a:spAutoFit/>
          </a:bodyPr>
          <a:lstStyle/>
          <a:p>
            <a:r>
              <a:rPr lang="en-US" sz="1100" dirty="0" smtClean="0">
                <a:solidFill>
                  <a:schemeClr val="bg1"/>
                </a:solidFill>
              </a:rPr>
              <a:t>http://upload.wikimedia.org/wikipedia/commons/e/ee/Bulgaria_San_Stefano_Berlin_1878_TB.png</a:t>
            </a:r>
            <a:endParaRPr lang="en-US" sz="1100" dirty="0">
              <a:solidFill>
                <a:schemeClr val="bg1"/>
              </a:solidFill>
            </a:endParaRPr>
          </a:p>
        </p:txBody>
      </p:sp>
    </p:spTree>
    <p:extLst>
      <p:ext uri="{BB962C8B-B14F-4D97-AF65-F5344CB8AC3E}">
        <p14:creationId xmlns:p14="http://schemas.microsoft.com/office/powerpoint/2010/main" val="203417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solidFill>
                  <a:schemeClr val="bg1"/>
                </a:solidFill>
                <a:latin typeface="+mn-lt"/>
              </a:rPr>
              <a:t>Map</a:t>
            </a:r>
            <a:endParaRPr lang="en-US" dirty="0">
              <a:solidFill>
                <a:schemeClr val="bg1"/>
              </a:solidFill>
              <a:latin typeface="+mn-lt"/>
            </a:endParaRPr>
          </a:p>
        </p:txBody>
      </p:sp>
      <p:pic>
        <p:nvPicPr>
          <p:cNvPr id="12" name="Content Placeholder 11"/>
          <p:cNvPicPr>
            <a:picLocks noGrp="1" noChangeAspect="1"/>
          </p:cNvPicPr>
          <p:nvPr>
            <p:ph sz="half" idx="1"/>
          </p:nvPr>
        </p:nvPicPr>
        <p:blipFill>
          <a:blip r:embed="rId2"/>
          <a:srcRect l="18960" r="18960"/>
          <a:stretch>
            <a:fillRect/>
          </a:stretch>
        </p:blipFill>
        <p:spPr/>
      </p:pic>
      <p:sp>
        <p:nvSpPr>
          <p:cNvPr id="11" name="Content Placeholder 10"/>
          <p:cNvSpPr>
            <a:spLocks noGrp="1"/>
          </p:cNvSpPr>
          <p:nvPr>
            <p:ph sz="half" idx="2"/>
          </p:nvPr>
        </p:nvSpPr>
        <p:spPr/>
        <p:txBody>
          <a:bodyPr/>
          <a:lstStyle/>
          <a:p>
            <a:pPr marL="0" indent="0">
              <a:buNone/>
            </a:pPr>
            <a:r>
              <a:rPr lang="en-US" dirty="0" smtClean="0">
                <a:solidFill>
                  <a:schemeClr val="bg1"/>
                </a:solidFill>
              </a:rPr>
              <a:t>We should have a map like this one that stops at 1914 to show the general decline of Ottoman power.</a:t>
            </a:r>
            <a:endParaRPr lang="en-US" dirty="0">
              <a:solidFill>
                <a:schemeClr val="bg1"/>
              </a:solidFill>
            </a:endParaRPr>
          </a:p>
        </p:txBody>
      </p:sp>
      <p:sp>
        <p:nvSpPr>
          <p:cNvPr id="13" name="Rectangle 12"/>
          <p:cNvSpPr/>
          <p:nvPr/>
        </p:nvSpPr>
        <p:spPr>
          <a:xfrm>
            <a:off x="384232" y="6387773"/>
            <a:ext cx="4572000" cy="261610"/>
          </a:xfrm>
          <a:prstGeom prst="rect">
            <a:avLst/>
          </a:prstGeom>
        </p:spPr>
        <p:txBody>
          <a:bodyPr>
            <a:spAutoFit/>
          </a:bodyPr>
          <a:lstStyle/>
          <a:p>
            <a:r>
              <a:rPr lang="en-US" sz="1100" dirty="0" smtClean="0">
                <a:solidFill>
                  <a:schemeClr val="bg1"/>
                </a:solidFill>
              </a:rPr>
              <a:t>http://www.naqshbandi.org/ottomans/maps/declinemap.gif</a:t>
            </a:r>
            <a:endParaRPr lang="en-US" sz="1100" dirty="0">
              <a:solidFill>
                <a:schemeClr val="bg1"/>
              </a:solidFill>
            </a:endParaRPr>
          </a:p>
        </p:txBody>
      </p:sp>
    </p:spTree>
    <p:extLst>
      <p:ext uri="{BB962C8B-B14F-4D97-AF65-F5344CB8AC3E}">
        <p14:creationId xmlns:p14="http://schemas.microsoft.com/office/powerpoint/2010/main" val="27453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chor="t"/>
          <a:lstStyle/>
          <a:p>
            <a:r>
              <a:rPr lang="en-US" dirty="0" smtClean="0">
                <a:solidFill>
                  <a:schemeClr val="bg1"/>
                </a:solidFill>
                <a:latin typeface="+mn-lt"/>
              </a:rPr>
              <a:t>Italo-Libyan War</a:t>
            </a:r>
            <a:endParaRPr lang="en-US" dirty="0">
              <a:solidFill>
                <a:schemeClr val="bg1"/>
              </a:solidFill>
              <a:latin typeface="+mn-lt"/>
            </a:endParaRPr>
          </a:p>
        </p:txBody>
      </p:sp>
      <p:pic>
        <p:nvPicPr>
          <p:cNvPr id="7" name="Content Placeholder 6"/>
          <p:cNvPicPr>
            <a:picLocks noGrp="1" noChangeAspect="1"/>
          </p:cNvPicPr>
          <p:nvPr>
            <p:ph sz="half" idx="1"/>
          </p:nvPr>
        </p:nvPicPr>
        <p:blipFill>
          <a:blip r:embed="rId2"/>
          <a:srcRect l="21148" r="21148"/>
          <a:stretch>
            <a:fillRect/>
          </a:stretch>
        </p:blipFill>
        <p:spPr>
          <a:xfrm>
            <a:off x="457201" y="1228437"/>
            <a:ext cx="2422634" cy="2714988"/>
          </a:xfrm>
        </p:spPr>
      </p:pic>
      <p:sp>
        <p:nvSpPr>
          <p:cNvPr id="6" name="Content Placeholder 5"/>
          <p:cNvSpPr>
            <a:spLocks noGrp="1"/>
          </p:cNvSpPr>
          <p:nvPr>
            <p:ph sz="half" idx="2"/>
          </p:nvPr>
        </p:nvSpPr>
        <p:spPr>
          <a:xfrm>
            <a:off x="3048000" y="1143000"/>
            <a:ext cx="5638800" cy="4525963"/>
          </a:xfrm>
        </p:spPr>
        <p:txBody>
          <a:bodyPr>
            <a:noAutofit/>
          </a:bodyPr>
          <a:lstStyle/>
          <a:p>
            <a:pPr marL="0" indent="0">
              <a:buNone/>
            </a:pPr>
            <a:r>
              <a:rPr lang="en-US" dirty="0" smtClean="0">
                <a:solidFill>
                  <a:schemeClr val="bg1"/>
                </a:solidFill>
              </a:rPr>
              <a:t>Italy took Libya from the Ottoman Empire in a war in 1911 and 1912.  The war was unpopular in Italy and in Europe more generally because the Italian government had no justification for starting the war.  The war made the Ottoman Empire look weak and inspired the Christian Balkan States to seize the moment and declare war on the Ottomans.</a:t>
            </a:r>
            <a:endParaRPr lang="en-US" dirty="0">
              <a:solidFill>
                <a:schemeClr val="bg1"/>
              </a:solidFill>
            </a:endParaRPr>
          </a:p>
        </p:txBody>
      </p:sp>
      <p:sp>
        <p:nvSpPr>
          <p:cNvPr id="8" name="Rectangle 7"/>
          <p:cNvSpPr/>
          <p:nvPr/>
        </p:nvSpPr>
        <p:spPr>
          <a:xfrm>
            <a:off x="228600" y="6406520"/>
            <a:ext cx="8686800" cy="261610"/>
          </a:xfrm>
          <a:prstGeom prst="rect">
            <a:avLst/>
          </a:prstGeom>
        </p:spPr>
        <p:txBody>
          <a:bodyPr wrap="square">
            <a:spAutoFit/>
          </a:bodyPr>
          <a:lstStyle/>
          <a:p>
            <a:r>
              <a:rPr lang="en-US" sz="1100" dirty="0" smtClean="0">
                <a:solidFill>
                  <a:schemeClr val="bg1"/>
                </a:solidFill>
              </a:rPr>
              <a:t>http://images.mediastorehouse.net/164/4400235_450_450_0_0_fit_6_83d8bd85302118e19d383526eb4a5c59.jpg</a:t>
            </a:r>
            <a:endParaRPr lang="en-US" sz="1100" dirty="0">
              <a:solidFill>
                <a:schemeClr val="bg1"/>
              </a:solidFill>
            </a:endParaRPr>
          </a:p>
        </p:txBody>
      </p:sp>
    </p:spTree>
    <p:extLst>
      <p:ext uri="{BB962C8B-B14F-4D97-AF65-F5344CB8AC3E}">
        <p14:creationId xmlns:p14="http://schemas.microsoft.com/office/powerpoint/2010/main" val="28644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17562"/>
          </a:xfrm>
        </p:spPr>
        <p:txBody>
          <a:bodyPr anchor="t"/>
          <a:lstStyle/>
          <a:p>
            <a:r>
              <a:rPr lang="en-US" dirty="0" smtClean="0">
                <a:solidFill>
                  <a:schemeClr val="bg1"/>
                </a:solidFill>
                <a:latin typeface="+mn-lt"/>
              </a:rPr>
              <a:t>Balkan Wars</a:t>
            </a:r>
            <a:endParaRPr lang="en-US" dirty="0">
              <a:solidFill>
                <a:schemeClr val="bg1"/>
              </a:solidFill>
              <a:latin typeface="+mn-lt"/>
            </a:endParaRPr>
          </a:p>
        </p:txBody>
      </p:sp>
      <p:pic>
        <p:nvPicPr>
          <p:cNvPr id="7" name="Content Placeholder 6"/>
          <p:cNvPicPr>
            <a:picLocks noGrp="1" noChangeAspect="1"/>
          </p:cNvPicPr>
          <p:nvPr>
            <p:ph sz="half" idx="1"/>
          </p:nvPr>
        </p:nvPicPr>
        <p:blipFill>
          <a:blip r:embed="rId3"/>
          <a:srcRect t="14113" b="14113"/>
          <a:stretch>
            <a:fillRect/>
          </a:stretch>
        </p:blipFill>
        <p:spPr>
          <a:xfrm>
            <a:off x="457200" y="1181100"/>
            <a:ext cx="4038600" cy="4525963"/>
          </a:xfrm>
        </p:spPr>
      </p:pic>
      <p:sp>
        <p:nvSpPr>
          <p:cNvPr id="6" name="Content Placeholder 5"/>
          <p:cNvSpPr>
            <a:spLocks noGrp="1"/>
          </p:cNvSpPr>
          <p:nvPr>
            <p:ph sz="half" idx="2"/>
          </p:nvPr>
        </p:nvSpPr>
        <p:spPr>
          <a:xfrm>
            <a:off x="4737100" y="1181100"/>
            <a:ext cx="4038600" cy="4525963"/>
          </a:xfrm>
        </p:spPr>
        <p:txBody>
          <a:bodyPr>
            <a:normAutofit fontScale="92500"/>
          </a:bodyPr>
          <a:lstStyle/>
          <a:p>
            <a:pPr marL="0" indent="0">
              <a:buNone/>
            </a:pPr>
            <a:r>
              <a:rPr lang="en-US" dirty="0" smtClean="0">
                <a:solidFill>
                  <a:schemeClr val="bg1"/>
                </a:solidFill>
              </a:rPr>
              <a:t>The Balkan Wars reduced the Ottoman Empire’s European territories to a small piece of eastern Thrace.  Serbia emerged very powerful, although it still had no access to the sea.  Many contemporaries thought that the empire would soon fall as a result of its many defeats.</a:t>
            </a:r>
            <a:endParaRPr lang="en-US" dirty="0">
              <a:solidFill>
                <a:schemeClr val="bg1"/>
              </a:solidFill>
            </a:endParaRPr>
          </a:p>
        </p:txBody>
      </p:sp>
      <p:sp>
        <p:nvSpPr>
          <p:cNvPr id="8" name="Rectangle 7"/>
          <p:cNvSpPr/>
          <p:nvPr/>
        </p:nvSpPr>
        <p:spPr>
          <a:xfrm>
            <a:off x="457200" y="6308725"/>
            <a:ext cx="7683500" cy="261610"/>
          </a:xfrm>
          <a:prstGeom prst="rect">
            <a:avLst/>
          </a:prstGeom>
        </p:spPr>
        <p:txBody>
          <a:bodyPr wrap="square">
            <a:spAutoFit/>
          </a:bodyPr>
          <a:lstStyle/>
          <a:p>
            <a:r>
              <a:rPr lang="en-US" sz="1100" dirty="0" smtClean="0">
                <a:solidFill>
                  <a:schemeClr val="bg1"/>
                </a:solidFill>
              </a:rPr>
              <a:t>http://www.transanatolie.com/english/turkey/turks/balkan6.gif</a:t>
            </a:r>
            <a:endParaRPr lang="en-US" sz="1100" dirty="0">
              <a:solidFill>
                <a:schemeClr val="bg1"/>
              </a:solidFill>
            </a:endParaRPr>
          </a:p>
        </p:txBody>
      </p:sp>
    </p:spTree>
    <p:extLst>
      <p:ext uri="{BB962C8B-B14F-4D97-AF65-F5344CB8AC3E}">
        <p14:creationId xmlns:p14="http://schemas.microsoft.com/office/powerpoint/2010/main" val="260274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04862"/>
          </a:xfrm>
        </p:spPr>
        <p:txBody>
          <a:bodyPr anchor="t"/>
          <a:lstStyle/>
          <a:p>
            <a:r>
              <a:rPr lang="en-US" dirty="0" smtClean="0">
                <a:solidFill>
                  <a:schemeClr val="bg1"/>
                </a:solidFill>
                <a:latin typeface="+mn-lt"/>
              </a:rPr>
              <a:t>Young Turks - 1906</a:t>
            </a:r>
            <a:endParaRPr lang="en-US" dirty="0">
              <a:solidFill>
                <a:schemeClr val="bg1"/>
              </a:solidFill>
              <a:latin typeface="+mn-lt"/>
            </a:endParaRPr>
          </a:p>
        </p:txBody>
      </p:sp>
      <p:pic>
        <p:nvPicPr>
          <p:cNvPr id="7" name="Content Placeholder 6"/>
          <p:cNvPicPr>
            <a:picLocks noGrp="1" noChangeAspect="1"/>
          </p:cNvPicPr>
          <p:nvPr>
            <p:ph sz="half" idx="1"/>
          </p:nvPr>
        </p:nvPicPr>
        <p:blipFill>
          <a:blip r:embed="rId3"/>
          <a:srcRect l="18713" r="18713"/>
          <a:stretch>
            <a:fillRect/>
          </a:stretch>
        </p:blipFill>
        <p:spPr>
          <a:xfrm>
            <a:off x="457200" y="1371600"/>
            <a:ext cx="4038600" cy="4525963"/>
          </a:xfrm>
        </p:spPr>
      </p:pic>
      <p:sp>
        <p:nvSpPr>
          <p:cNvPr id="6" name="Content Placeholder 5"/>
          <p:cNvSpPr>
            <a:spLocks noGrp="1"/>
          </p:cNvSpPr>
          <p:nvPr>
            <p:ph sz="half" idx="2"/>
          </p:nvPr>
        </p:nvSpPr>
        <p:spPr>
          <a:xfrm>
            <a:off x="4648200" y="1371600"/>
            <a:ext cx="4038600" cy="4525963"/>
          </a:xfrm>
        </p:spPr>
        <p:txBody>
          <a:bodyPr>
            <a:normAutofit fontScale="85000" lnSpcReduction="20000"/>
          </a:bodyPr>
          <a:lstStyle/>
          <a:p>
            <a:pPr marL="0" indent="0">
              <a:buNone/>
            </a:pPr>
            <a:r>
              <a:rPr lang="en-US" dirty="0" smtClean="0">
                <a:solidFill>
                  <a:schemeClr val="bg1"/>
                </a:solidFill>
              </a:rPr>
              <a:t>Partly in response to the Ottoman Empire’s decline, a new political movement known as the Young Turks, emerged.  They had a broad political agenda that included modernization and a reform of the empire from a multi-ethnic one to an empire based largely around ethnically Turkish peoples.  The Young Turks helped to bring energy and a sense of nationalism to the empire.</a:t>
            </a:r>
            <a:endParaRPr lang="en-US" dirty="0">
              <a:solidFill>
                <a:schemeClr val="bg1"/>
              </a:solidFill>
            </a:endParaRPr>
          </a:p>
        </p:txBody>
      </p:sp>
      <p:sp>
        <p:nvSpPr>
          <p:cNvPr id="8" name="Rectangle 7"/>
          <p:cNvSpPr/>
          <p:nvPr/>
        </p:nvSpPr>
        <p:spPr>
          <a:xfrm>
            <a:off x="387350" y="6308725"/>
            <a:ext cx="8369300" cy="261610"/>
          </a:xfrm>
          <a:prstGeom prst="rect">
            <a:avLst/>
          </a:prstGeom>
        </p:spPr>
        <p:txBody>
          <a:bodyPr wrap="square">
            <a:spAutoFit/>
          </a:bodyPr>
          <a:lstStyle/>
          <a:p>
            <a:r>
              <a:rPr lang="en-US" sz="1100" dirty="0" smtClean="0">
                <a:solidFill>
                  <a:schemeClr val="bg1"/>
                </a:solidFill>
              </a:rPr>
              <a:t>http://www.pstracks.com/wp-content/uploads/2013/05/the-young-turks.jpg</a:t>
            </a:r>
            <a:endParaRPr lang="en-US" sz="1100" dirty="0">
              <a:solidFill>
                <a:schemeClr val="bg1"/>
              </a:solidFill>
            </a:endParaRPr>
          </a:p>
        </p:txBody>
      </p:sp>
    </p:spTree>
    <p:extLst>
      <p:ext uri="{BB962C8B-B14F-4D97-AF65-F5344CB8AC3E}">
        <p14:creationId xmlns:p14="http://schemas.microsoft.com/office/powerpoint/2010/main" val="145983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mn-lt"/>
              </a:rPr>
              <a:t>The Goeben and Breslau Incident</a:t>
            </a:r>
            <a:br>
              <a:rPr lang="en-US" dirty="0" smtClean="0">
                <a:solidFill>
                  <a:schemeClr val="bg1"/>
                </a:solidFill>
                <a:latin typeface="+mn-lt"/>
              </a:rPr>
            </a:br>
            <a:r>
              <a:rPr lang="en-US" dirty="0" smtClean="0">
                <a:solidFill>
                  <a:schemeClr val="bg1"/>
                </a:solidFill>
                <a:latin typeface="+mn-lt"/>
              </a:rPr>
              <a:t>August 3-10, 1914</a:t>
            </a:r>
            <a:endParaRPr lang="en-US" dirty="0">
              <a:solidFill>
                <a:schemeClr val="bg1"/>
              </a:solidFill>
              <a:latin typeface="+mn-lt"/>
            </a:endParaRPr>
          </a:p>
        </p:txBody>
      </p:sp>
      <p:pic>
        <p:nvPicPr>
          <p:cNvPr id="5" name="Content Placeholder 4"/>
          <p:cNvPicPr>
            <a:picLocks noGrp="1" noChangeAspect="1"/>
          </p:cNvPicPr>
          <p:nvPr>
            <p:ph sz="half" idx="1"/>
          </p:nvPr>
        </p:nvPicPr>
        <p:blipFill>
          <a:blip r:embed="rId2"/>
          <a:srcRect l="22450" r="22450"/>
          <a:stretch>
            <a:fillRect/>
          </a:stretch>
        </p:blipFill>
        <p:spPr>
          <a:xfrm>
            <a:off x="563880" y="1768366"/>
            <a:ext cx="2830961" cy="3172591"/>
          </a:xfrm>
        </p:spPr>
      </p:pic>
      <p:sp>
        <p:nvSpPr>
          <p:cNvPr id="4" name="Content Placeholder 3"/>
          <p:cNvSpPr>
            <a:spLocks noGrp="1"/>
          </p:cNvSpPr>
          <p:nvPr>
            <p:ph sz="half" idx="2"/>
          </p:nvPr>
        </p:nvSpPr>
        <p:spPr>
          <a:xfrm>
            <a:off x="3647090" y="1600200"/>
            <a:ext cx="5318234" cy="4525963"/>
          </a:xfrm>
        </p:spPr>
        <p:txBody>
          <a:bodyPr>
            <a:noAutofit/>
          </a:bodyPr>
          <a:lstStyle/>
          <a:p>
            <a:pPr marL="0" indent="0">
              <a:buNone/>
            </a:pPr>
            <a:r>
              <a:rPr lang="en-US" dirty="0" smtClean="0">
                <a:solidFill>
                  <a:schemeClr val="bg1"/>
                </a:solidFill>
              </a:rPr>
              <a:t>When war began, Britain cancelled its sale of two modern warships to the Ottoman Empire.  Germany responded by transferring two of its own ships, then trapped in the Mediterranean, to Ottoman control.  The two ships cemented Ottoman-German relations and helped lead to the alliance that soon followed.</a:t>
            </a:r>
            <a:endParaRPr lang="en-US" dirty="0">
              <a:solidFill>
                <a:schemeClr val="bg1"/>
              </a:solidFill>
            </a:endParaRPr>
          </a:p>
        </p:txBody>
      </p:sp>
      <p:sp>
        <p:nvSpPr>
          <p:cNvPr id="6" name="Rectangle 5"/>
          <p:cNvSpPr/>
          <p:nvPr/>
        </p:nvSpPr>
        <p:spPr>
          <a:xfrm>
            <a:off x="335280" y="6308725"/>
            <a:ext cx="8808720" cy="430887"/>
          </a:xfrm>
          <a:prstGeom prst="rect">
            <a:avLst/>
          </a:prstGeom>
        </p:spPr>
        <p:txBody>
          <a:bodyPr wrap="square">
            <a:spAutoFit/>
          </a:bodyPr>
          <a:lstStyle/>
          <a:p>
            <a:r>
              <a:rPr lang="en-US" sz="1100" dirty="0" smtClean="0">
                <a:solidFill>
                  <a:schemeClr val="bg1"/>
                </a:solidFill>
              </a:rPr>
              <a:t>http://upload.wikimedia.org/wikipedia/commons/thumb/9/94/Schlachtschiff_%22SMS_Goeben%22%2C_item_1.jpg/800px-Schlachtschiff_%22SMS_Goeben%22%2C_item_1.jpg</a:t>
            </a:r>
            <a:endParaRPr lang="en-US" sz="1100" dirty="0">
              <a:solidFill>
                <a:schemeClr val="bg1"/>
              </a:solidFill>
            </a:endParaRPr>
          </a:p>
        </p:txBody>
      </p:sp>
    </p:spTree>
    <p:extLst>
      <p:ext uri="{BB962C8B-B14F-4D97-AF65-F5344CB8AC3E}">
        <p14:creationId xmlns:p14="http://schemas.microsoft.com/office/powerpoint/2010/main" val="148729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15449F-FDAA-45D5-BE2E-725B78669495}"/>
</file>

<file path=customXml/itemProps2.xml><?xml version="1.0" encoding="utf-8"?>
<ds:datastoreItem xmlns:ds="http://schemas.openxmlformats.org/officeDocument/2006/customXml" ds:itemID="{17AFA61A-4751-4D8B-9327-3A25120913C9}"/>
</file>

<file path=customXml/itemProps3.xml><?xml version="1.0" encoding="utf-8"?>
<ds:datastoreItem xmlns:ds="http://schemas.openxmlformats.org/officeDocument/2006/customXml" ds:itemID="{FAB65988-B554-4242-9AF2-7CE4274FCD6A}"/>
</file>

<file path=docProps/app.xml><?xml version="1.0" encoding="utf-8"?>
<Properties xmlns="http://schemas.openxmlformats.org/officeDocument/2006/extended-properties" xmlns:vt="http://schemas.openxmlformats.org/officeDocument/2006/docPropsVTypes">
  <TotalTime>47</TotalTime>
  <Words>512</Words>
  <Application>Microsoft Office PowerPoint</Application>
  <PresentationFormat>On-screen Show (4:3)</PresentationFormat>
  <Paragraphs>32</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The Decline of the Ottoman Empire 1878-1914</vt:lpstr>
      <vt:lpstr>Relations with Germany</vt:lpstr>
      <vt:lpstr>Treaty of San Stefano</vt:lpstr>
      <vt:lpstr>Map</vt:lpstr>
      <vt:lpstr>Italo-Libyan War</vt:lpstr>
      <vt:lpstr>Balkan Wars</vt:lpstr>
      <vt:lpstr>Young Turks - 1906</vt:lpstr>
      <vt:lpstr>The Goeben and Breslau Incident August 3-10, 1914</vt:lpstr>
    </vt:vector>
  </TitlesOfParts>
  <Company>Neiberg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Decline of the Ottoman Empire</dc:title>
  <dc:creator>Michael Neiberg</dc:creator>
  <cp:lastModifiedBy>Paul Secord (FILTER)</cp:lastModifiedBy>
  <cp:revision>17</cp:revision>
  <dcterms:created xsi:type="dcterms:W3CDTF">2013-09-06T17:24:51Z</dcterms:created>
  <dcterms:modified xsi:type="dcterms:W3CDTF">2013-11-07T22:34:29Z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