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8" r:id="rId6"/>
    <p:sldId id="259" r:id="rId7"/>
    <p:sldId id="257" r:id="rId8"/>
    <p:sldId id="260" r:id="rId9"/>
    <p:sldId id="261" r:id="rId10"/>
    <p:sldId id="262" r:id="rId11"/>
    <p:sldId id="263" r:id="rId12"/>
    <p:sldId id="264" r:id="rId13"/>
    <p:sldId id="265"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37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2799F-B40D-2A42-AF7F-0FC21D71FB5B}" type="datetimeFigureOut">
              <a:rPr lang="en-US" smtClean="0"/>
              <a:pPr/>
              <a:t>11/7/2013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DE235B-4460-844F-8618-4A3AA5F92A04}" type="slidenum">
              <a:rPr lang="en-US" smtClean="0"/>
              <a:pPr/>
              <a:t>‹#›</a:t>
            </a:fld>
            <a:endParaRPr lang="en-US"/>
          </a:p>
        </p:txBody>
      </p:sp>
    </p:spTree>
    <p:extLst>
      <p:ext uri="{BB962C8B-B14F-4D97-AF65-F5344CB8AC3E}">
        <p14:creationId xmlns:p14="http://schemas.microsoft.com/office/powerpoint/2010/main" val="14782561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Sunday, June 28</a:t>
            </a:r>
            <a:r>
              <a:rPr lang="en-US" baseline="30000" dirty="0" smtClean="0"/>
              <a:t>th</a:t>
            </a:r>
            <a:r>
              <a:rPr lang="en-US" dirty="0" smtClean="0"/>
              <a:t>, 1914, was a bright and sunny day in Sarajevo.  Sarajevo was located in the disputed territory of Bosnia.  Both the Austro-Hungarian Empire and Serbia wanted this territory.  </a:t>
            </a:r>
          </a:p>
          <a:p>
            <a:endParaRPr lang="en-US" dirty="0" smtClean="0"/>
          </a:p>
          <a:p>
            <a:r>
              <a:rPr lang="en-US" dirty="0" smtClean="0"/>
              <a:t>The future king of Austria, Archduke Franz Ferdinand and his wife, Sophie, visited Sarajevo.  This visit in part would demonstrate that the Archduke and his family had control over the area.  When it was learned that Ferdinand would visit Sarajevo, members of a</a:t>
            </a:r>
            <a:r>
              <a:rPr lang="en-US" baseline="0" dirty="0" smtClean="0"/>
              <a:t> Plan-Slavic</a:t>
            </a:r>
            <a:r>
              <a:rPr lang="en-US" dirty="0" smtClean="0"/>
              <a:t> group</a:t>
            </a:r>
            <a:r>
              <a:rPr lang="en-US" baseline="0" dirty="0" smtClean="0"/>
              <a:t> known as Unification or Death or </a:t>
            </a:r>
            <a:r>
              <a:rPr lang="en-US" dirty="0" smtClean="0"/>
              <a:t>the Black Hand –who</a:t>
            </a:r>
            <a:r>
              <a:rPr lang="en-US" baseline="0" dirty="0" smtClean="0"/>
              <a:t> wanted to unite ethnic Serbian territories and free them from </a:t>
            </a:r>
            <a:r>
              <a:rPr lang="en-US" baseline="0" dirty="0" err="1" smtClean="0"/>
              <a:t>Austo</a:t>
            </a:r>
            <a:r>
              <a:rPr lang="en-US" baseline="0" dirty="0" smtClean="0"/>
              <a:t>-Hungarian Influence-</a:t>
            </a:r>
            <a:r>
              <a:rPr lang="en-US" dirty="0" smtClean="0"/>
              <a:t> decided to assassinate him.  If Ferdinand were assassinated, Bosnia might be able to join Serbia and form a new state.  On June 28</a:t>
            </a:r>
            <a:r>
              <a:rPr lang="en-US" baseline="30000" dirty="0" smtClean="0"/>
              <a:t>th</a:t>
            </a:r>
            <a:r>
              <a:rPr lang="en-US" dirty="0" smtClean="0"/>
              <a:t>, six teenage assassins waited among the crowds</a:t>
            </a:r>
            <a:r>
              <a:rPr lang="en-US" baseline="0" dirty="0" smtClean="0"/>
              <a:t> that lined the streets to watch the royal procession.  The Archduke and his wife rode in an open topped vehicle.  The first two assassins lost their nerve and let the car pass.  </a:t>
            </a:r>
            <a:r>
              <a:rPr lang="en-US" b="1" baseline="0" dirty="0" smtClean="0"/>
              <a:t>Why would they lose there nerve?</a:t>
            </a:r>
            <a:endParaRPr lang="en-US" dirty="0" smtClean="0"/>
          </a:p>
          <a:p>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2</a:t>
            </a:fld>
            <a:endParaRPr lang="en-US"/>
          </a:p>
        </p:txBody>
      </p:sp>
    </p:spTree>
    <p:extLst>
      <p:ext uri="{BB962C8B-B14F-4D97-AF65-F5344CB8AC3E}">
        <p14:creationId xmlns:p14="http://schemas.microsoft.com/office/powerpoint/2010/main" val="19112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assassin threw a bomb at the</a:t>
            </a:r>
            <a:r>
              <a:rPr lang="en-US" baseline="0" dirty="0" smtClean="0"/>
              <a:t> car, but the Archduke saw it coming and threw it off his vehicle.  It exploded under the car behind him, injuring several people.  The Archduke’s driver sped away, fearing more bombs.  The other assassins assumed the explosion meant the Archduke had been killed.  They left the scene, with the exception of </a:t>
            </a:r>
            <a:r>
              <a:rPr lang="en-US" baseline="0" dirty="0" err="1" smtClean="0"/>
              <a:t>Gavrilo</a:t>
            </a:r>
            <a:r>
              <a:rPr lang="en-US" baseline="0" dirty="0" smtClean="0"/>
              <a:t> </a:t>
            </a:r>
            <a:r>
              <a:rPr lang="en-US" baseline="0" dirty="0" err="1" smtClean="0"/>
              <a:t>Princip</a:t>
            </a:r>
            <a:r>
              <a:rPr lang="en-US" baseline="0" dirty="0" smtClean="0"/>
              <a:t>, who soon learned the truth.  Upset that the assassination plot had failed, </a:t>
            </a:r>
            <a:r>
              <a:rPr lang="en-US" baseline="0" dirty="0" err="1" smtClean="0"/>
              <a:t>Princip</a:t>
            </a:r>
            <a:r>
              <a:rPr lang="en-US" baseline="0" dirty="0" smtClean="0"/>
              <a:t> wandered across the street towards a café.  He was standing outside the café when the Archduke’s driver made a wrong turn.  </a:t>
            </a:r>
            <a:r>
              <a:rPr lang="en-US" baseline="0" dirty="0" err="1" smtClean="0"/>
              <a:t>Princip</a:t>
            </a:r>
            <a:r>
              <a:rPr lang="en-US" baseline="0" dirty="0" smtClean="0"/>
              <a:t> found himself only a few feet from the car.  He pulled a pistol from his coat pocket and fired two shots at close range.  He hit Ferdinand with one bullet, and the other ricocheted off the car and hit Sophie.  Both died approximately fifteen minutes later.  </a:t>
            </a:r>
            <a:r>
              <a:rPr lang="en-US" b="1" baseline="0" dirty="0" smtClean="0"/>
              <a:t>If </a:t>
            </a:r>
            <a:r>
              <a:rPr lang="en-US" b="1" baseline="0" dirty="0" err="1" smtClean="0"/>
              <a:t>Princip</a:t>
            </a:r>
            <a:r>
              <a:rPr lang="en-US" b="1" baseline="0" dirty="0" smtClean="0"/>
              <a:t> had not been at the café, what do you think would have happened that day? Why? Do you think War would have broken out anyway at some point?</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3</a:t>
            </a:fld>
            <a:endParaRPr lang="en-US"/>
          </a:p>
        </p:txBody>
      </p:sp>
    </p:spTree>
    <p:extLst>
      <p:ext uri="{BB962C8B-B14F-4D97-AF65-F5344CB8AC3E}">
        <p14:creationId xmlns:p14="http://schemas.microsoft.com/office/powerpoint/2010/main" val="4058499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Main Bud 2 </a:t>
            </a:r>
            <a:r>
              <a:rPr lang="en-US" dirty="0" smtClean="0"/>
              <a:t>“I am not a criminal because I destroyed that which was evil.  I think that I am good.”  These were the words spoken by </a:t>
            </a:r>
            <a:r>
              <a:rPr lang="en-US" dirty="0" err="1" smtClean="0"/>
              <a:t>Gavrilo</a:t>
            </a:r>
            <a:r>
              <a:rPr lang="en-US" dirty="0" smtClean="0"/>
              <a:t> </a:t>
            </a:r>
            <a:r>
              <a:rPr lang="en-US" dirty="0" err="1" smtClean="0"/>
              <a:t>Princip</a:t>
            </a:r>
            <a:r>
              <a:rPr lang="en-US" dirty="0" smtClean="0"/>
              <a:t> at his trial in October of 1914, almost four months after he assassinated</a:t>
            </a:r>
            <a:r>
              <a:rPr lang="en-US" baseline="0" dirty="0" smtClean="0"/>
              <a:t> Austrian Archduke Franz Ferdinand and his wife, Sophie, during a visit to Sarajevo.  By the time </a:t>
            </a:r>
            <a:r>
              <a:rPr lang="en-US" baseline="0" dirty="0" err="1" smtClean="0"/>
              <a:t>Princip</a:t>
            </a:r>
            <a:r>
              <a:rPr lang="en-US" baseline="0" dirty="0" smtClean="0"/>
              <a:t> faced trial, Europe had been at war for two months. </a:t>
            </a:r>
            <a:r>
              <a:rPr lang="en-US" b="1" baseline="0" dirty="0" smtClean="0"/>
              <a:t>Do you think that what happened that day was really enough to cause World War I? </a:t>
            </a:r>
            <a:r>
              <a:rPr lang="en-US" baseline="0" dirty="0" smtClean="0"/>
              <a:t>Two years later </a:t>
            </a:r>
            <a:r>
              <a:rPr lang="en-US" baseline="0" dirty="0" err="1" smtClean="0"/>
              <a:t>Princip</a:t>
            </a:r>
            <a:r>
              <a:rPr lang="en-US" baseline="0" dirty="0" smtClean="0"/>
              <a:t> admitted that if he had known that the events following the assassination would have led to War- he would never have fired his gun. </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4</a:t>
            </a:fld>
            <a:endParaRPr lang="en-US"/>
          </a:p>
        </p:txBody>
      </p:sp>
    </p:spTree>
    <p:extLst>
      <p:ext uri="{BB962C8B-B14F-4D97-AF65-F5344CB8AC3E}">
        <p14:creationId xmlns:p14="http://schemas.microsoft.com/office/powerpoint/2010/main" val="324290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month after the assassination saw a flurry of activity as Austria demanded justice for what they saw as state sponsored terrorism. Austrian officials believed the Serbian government was behind the attack.  We now know that a Serbian Army office named </a:t>
            </a:r>
            <a:r>
              <a:rPr lang="en-US" sz="1200" kern="1200" dirty="0" err="1" smtClean="0">
                <a:solidFill>
                  <a:schemeClr val="tx1"/>
                </a:solidFill>
                <a:effectLst/>
                <a:latin typeface="+mn-lt"/>
                <a:ea typeface="+mn-ea"/>
                <a:cs typeface="+mn-cs"/>
              </a:rPr>
              <a:t>Dragutin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Dimitrijevic</a:t>
            </a:r>
            <a:r>
              <a:rPr lang="en-US" sz="1200" kern="1200" dirty="0" smtClean="0">
                <a:solidFill>
                  <a:schemeClr val="tx1"/>
                </a:solidFill>
                <a:effectLst/>
                <a:latin typeface="+mn-lt"/>
                <a:ea typeface="+mn-ea"/>
                <a:cs typeface="+mn-cs"/>
              </a:rPr>
              <a:t>, along with two colleagues, trained the assassins and planned the attack. Tensions were already high between Austria-Hungary and Serbia over territorial disputes.  The empire blamed the Serbian government not only for the assassination, but also for fostering unrest against Austria-Hungary in Bosnia.  The unrest in Bosnia was a danger to the empire and after the assassination Austria-Hungary felt the only solution was an invasion of Serbia.  The empire however was fearful of Russia, a close ally of Serbia and turned to it’s own ally Germany for advice.  Kaiser Wilhelm felt that Russia was unprepared for war and would not intervene and urged Austria-Hungary to carry out an attack.  On the chance that Russia did become involved, Wilhelm issued a “blank check” to the empire and promised it’s full support to the empire.</a:t>
            </a:r>
            <a:r>
              <a:rPr lang="en-US" sz="1200" kern="1200" baseline="0" dirty="0" smtClean="0">
                <a:solidFill>
                  <a:schemeClr val="tx1"/>
                </a:solidFill>
                <a:effectLst/>
                <a:latin typeface="+mn-lt"/>
                <a:ea typeface="+mn-ea"/>
                <a:cs typeface="+mn-cs"/>
              </a:rPr>
              <a:t> In  letter</a:t>
            </a:r>
            <a:r>
              <a:rPr lang="en-US" sz="1200" kern="1200" dirty="0" smtClean="0">
                <a:solidFill>
                  <a:schemeClr val="tx1"/>
                </a:solidFill>
                <a:effectLst/>
                <a:latin typeface="+mn-lt"/>
                <a:ea typeface="+mn-ea"/>
                <a:cs typeface="+mn-cs"/>
              </a:rPr>
              <a:t>  from</a:t>
            </a:r>
            <a:r>
              <a:rPr lang="en-US" sz="1200" kern="1200" baseline="0" dirty="0" smtClean="0">
                <a:solidFill>
                  <a:schemeClr val="tx1"/>
                </a:solidFill>
                <a:effectLst/>
                <a:latin typeface="+mn-lt"/>
                <a:ea typeface="+mn-ea"/>
                <a:cs typeface="+mn-cs"/>
              </a:rPr>
              <a:t> the Austrian ambassador to Berlin to the Austro-Hungarian foreign minister on the 5th of July 1914. The ambassador explained that in a lunch meeting with Kaiser Wilhelm of Germany “</a:t>
            </a:r>
            <a:r>
              <a:rPr lang="en-US" sz="1200" kern="1200" dirty="0" smtClean="0">
                <a:solidFill>
                  <a:schemeClr val="tx1"/>
                </a:solidFill>
                <a:latin typeface="+mn-lt"/>
                <a:ea typeface="+mn-ea"/>
                <a:cs typeface="+mn-cs"/>
              </a:rPr>
              <a:t>when I again called attention to the seriousness of the situation, the Kaiser </a:t>
            </a:r>
            <a:r>
              <a:rPr lang="en-US" sz="1200" kern="1200" dirty="0" err="1" smtClean="0">
                <a:solidFill>
                  <a:schemeClr val="tx1"/>
                </a:solidFill>
                <a:latin typeface="+mn-lt"/>
                <a:ea typeface="+mn-ea"/>
                <a:cs typeface="+mn-cs"/>
              </a:rPr>
              <a:t>authorised</a:t>
            </a:r>
            <a:r>
              <a:rPr lang="en-US" sz="1200" kern="1200" dirty="0" smtClean="0">
                <a:solidFill>
                  <a:schemeClr val="tx1"/>
                </a:solidFill>
                <a:latin typeface="+mn-lt"/>
                <a:ea typeface="+mn-ea"/>
                <a:cs typeface="+mn-cs"/>
              </a:rPr>
              <a:t> me to inform our gracious Majesty that we might in this case, as in all others, rely upon Germany’s full support. He must first hear what the German] Imperial Chancellor [</a:t>
            </a:r>
            <a:r>
              <a:rPr lang="en-US" sz="1200" kern="1200" dirty="0" err="1" smtClean="0">
                <a:solidFill>
                  <a:schemeClr val="tx1"/>
                </a:solidFill>
                <a:latin typeface="+mn-lt"/>
                <a:ea typeface="+mn-ea"/>
                <a:cs typeface="+mn-cs"/>
              </a:rPr>
              <a:t>Bethmann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Hollweg</a:t>
            </a:r>
            <a:r>
              <a:rPr lang="en-US" sz="1200" kern="1200" dirty="0" smtClean="0">
                <a:solidFill>
                  <a:schemeClr val="tx1"/>
                </a:solidFill>
                <a:latin typeface="+mn-lt"/>
                <a:ea typeface="+mn-ea"/>
                <a:cs typeface="+mn-cs"/>
              </a:rPr>
              <a:t>] has to say, but he did not doubt in the least that Herr von </a:t>
            </a:r>
            <a:r>
              <a:rPr lang="en-US" sz="1200" kern="1200" dirty="0" err="1" smtClean="0">
                <a:solidFill>
                  <a:schemeClr val="tx1"/>
                </a:solidFill>
                <a:latin typeface="+mn-lt"/>
                <a:ea typeface="+mn-ea"/>
                <a:cs typeface="+mn-cs"/>
              </a:rPr>
              <a:t>Bethmann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Hollweg</a:t>
            </a:r>
            <a:r>
              <a:rPr lang="en-US" sz="1200" kern="1200" dirty="0" smtClean="0">
                <a:solidFill>
                  <a:schemeClr val="tx1"/>
                </a:solidFill>
                <a:latin typeface="+mn-lt"/>
                <a:ea typeface="+mn-ea"/>
                <a:cs typeface="+mn-cs"/>
              </a:rPr>
              <a:t> would agree with him. Especially as far as our action against Serbia was concerned. But it was his [Kaiser Wilhelm’s] opinion that this action must not be delayed. Russia’s attitude will no doubt be hostile, but to this he had been for years prepared, and should a war between Austria-Hungary be unavoidable, we might be convinced that Germany, our faithful ally, would stand by our side. Russia at the present time was in no way prepared for war, and would think twice before it appealed to arms. But it will certainly set other powers on the Triple Alliance and add fuel to the fire in the Balkans. He understands perfectly well that His Apostolic Majesty [the emperor of Austria-Hungary] in his well-known love of peace would be reluctant to march into Serbia; but if we had really </a:t>
            </a:r>
            <a:r>
              <a:rPr lang="en-US" sz="1200" kern="1200" dirty="0" err="1" smtClean="0">
                <a:solidFill>
                  <a:schemeClr val="tx1"/>
                </a:solidFill>
                <a:latin typeface="+mn-lt"/>
                <a:ea typeface="+mn-ea"/>
                <a:cs typeface="+mn-cs"/>
              </a:rPr>
              <a:t>recognised</a:t>
            </a:r>
            <a:r>
              <a:rPr lang="en-US" sz="1200" kern="1200" dirty="0" smtClean="0">
                <a:solidFill>
                  <a:schemeClr val="tx1"/>
                </a:solidFill>
                <a:latin typeface="+mn-lt"/>
                <a:ea typeface="+mn-ea"/>
                <a:cs typeface="+mn-cs"/>
              </a:rPr>
              <a:t> the necessity of warlike action against Serbia, he [Kaiser Wilhelm] would regret if we did not make use of the present moment, which is all in our </a:t>
            </a:r>
            <a:r>
              <a:rPr lang="en-US" sz="1200" kern="1200" dirty="0" err="1" smtClean="0">
                <a:solidFill>
                  <a:schemeClr val="tx1"/>
                </a:solidFill>
                <a:latin typeface="+mn-lt"/>
                <a:ea typeface="+mn-ea"/>
                <a:cs typeface="+mn-cs"/>
              </a:rPr>
              <a:t>favour</a:t>
            </a:r>
            <a:r>
              <a:rPr lang="en-US" sz="1200" kern="1200" dirty="0" smtClean="0">
                <a:solidFill>
                  <a:schemeClr val="tx1"/>
                </a:solidFill>
                <a:latin typeface="+mn-lt"/>
                <a:ea typeface="+mn-ea"/>
                <a:cs typeface="+mn-cs"/>
              </a:rPr>
              <a:t>. “</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What</a:t>
            </a:r>
            <a:r>
              <a:rPr lang="en-US" sz="1200" b="1" kern="1200" baseline="0" dirty="0" smtClean="0">
                <a:solidFill>
                  <a:schemeClr val="tx1"/>
                </a:solidFill>
                <a:effectLst/>
                <a:latin typeface="+mn-lt"/>
                <a:ea typeface="+mn-ea"/>
                <a:cs typeface="+mn-cs"/>
              </a:rPr>
              <a:t> does it mean to be given a blank check?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July 23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1914, Austria sent Serbia an ultimatum.  The ultimatum in part demanded that Serbia allow Austrian officials to investigate the assassination on Serbian soil.  The document also blamed the Serbian government for allowing anti-Austro-Hungarian propaganda to be published, and for being tolerant of groups that were a threat to the empire.  Serbia was given 48 hours to respond to the ultimatum or the empire would declare war. The short response</a:t>
            </a:r>
            <a:r>
              <a:rPr lang="en-US" sz="1200" kern="1200" baseline="0" dirty="0" smtClean="0">
                <a:solidFill>
                  <a:schemeClr val="tx1"/>
                </a:solidFill>
                <a:effectLst/>
                <a:latin typeface="+mn-lt"/>
                <a:ea typeface="+mn-ea"/>
                <a:cs typeface="+mn-cs"/>
              </a:rPr>
              <a:t> time would prevent other European powers from pushing for a peaceful solution and allow Austria-Hungary to invade and try to dispel the unrest and gain additional territory to expand it’s empire.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5</a:t>
            </a:fld>
            <a:endParaRPr lang="en-US"/>
          </a:p>
        </p:txBody>
      </p:sp>
    </p:spTree>
    <p:extLst>
      <p:ext uri="{BB962C8B-B14F-4D97-AF65-F5344CB8AC3E}">
        <p14:creationId xmlns:p14="http://schemas.microsoft.com/office/powerpoint/2010/main" val="208311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 July 25, 1914, Serbia responded to the ultimatum.  It did not accept</a:t>
            </a:r>
            <a:r>
              <a:rPr lang="en-US" baseline="0" dirty="0" smtClean="0"/>
              <a:t> all the provisions and three days later, on July 28</a:t>
            </a:r>
            <a:r>
              <a:rPr lang="en-US" baseline="30000" dirty="0" smtClean="0"/>
              <a:t>th</a:t>
            </a:r>
            <a:r>
              <a:rPr lang="en-US" baseline="0" dirty="0" smtClean="0"/>
              <a:t>, Austria-Hungary declared war on Serbia and began to attack the capital, Belgrade.  The declaration of war and subsequent attack affected many other countries in Europe due to the alliance system.  Germany had agreed to support the Austria-Hungarian empire in the event of war.  Russia, as an ally of Serbia, began to mobilize to help defend Serbia the day after the attacks on Belgrade began. At the same time in a telegram from Russian Tsar Nicholas II  to Kaiser Wilhelm of Germany the </a:t>
            </a:r>
            <a:r>
              <a:rPr lang="en-US" baseline="0" dirty="0" err="1" smtClean="0"/>
              <a:t>Tzar</a:t>
            </a:r>
            <a:r>
              <a:rPr lang="en-US" baseline="0" dirty="0" smtClean="0"/>
              <a:t> appealed to the Kaiser to do everything he could to prevent the spread of War. “</a:t>
            </a:r>
            <a:r>
              <a:rPr lang="en-US" sz="1200" kern="1200" dirty="0" smtClean="0">
                <a:solidFill>
                  <a:schemeClr val="tx1"/>
                </a:solidFill>
                <a:latin typeface="+mn-lt"/>
                <a:ea typeface="+mn-ea"/>
                <a:cs typeface="+mn-cs"/>
              </a:rPr>
              <a:t>In this serious moment I appeal to you to help me. An ignoble war has been declared on a weak country [Serbia]. The indignation in Russia, fully shared by me, is enormous, I foresee that very soon I shall be overwhelmed by the pressure brought upon me, and be forced to take measures which will lead to war. To try and avoid such a calamity as a European war, I beg you in the name of our old friendship to do what you can to stop your allies going too far.” </a:t>
            </a:r>
          </a:p>
          <a:p>
            <a:r>
              <a:rPr lang="en-US" baseline="0" dirty="0" smtClean="0"/>
              <a:t> However as Germany learned of Russia’s mobilization, they threatened war unless Russia backed off.  Russia refused, and on August 1</a:t>
            </a:r>
            <a:r>
              <a:rPr lang="en-US" baseline="30000" dirty="0" smtClean="0"/>
              <a:t>st</a:t>
            </a:r>
            <a:r>
              <a:rPr lang="en-US" baseline="0" dirty="0" smtClean="0"/>
              <a:t> Germany declared war on Russia.  </a:t>
            </a:r>
            <a:r>
              <a:rPr lang="en-US" b="1" baseline="0" dirty="0" smtClean="0"/>
              <a:t>Do you think if they had accepted the ultimatum War would have broken out? Why do you think the Serbs refused to allow Austrian officials to come to Serbia to investigate the assassination?</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6</a:t>
            </a:fld>
            <a:endParaRPr lang="en-US"/>
          </a:p>
        </p:txBody>
      </p:sp>
    </p:spTree>
    <p:extLst>
      <p:ext uri="{BB962C8B-B14F-4D97-AF65-F5344CB8AC3E}">
        <p14:creationId xmlns:p14="http://schemas.microsoft.com/office/powerpoint/2010/main" val="244127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German troops also moved towards Luxembourg and neutral</a:t>
            </a:r>
            <a:r>
              <a:rPr lang="en-US" baseline="0" dirty="0" smtClean="0"/>
              <a:t> Belgium.  France, an ally of Russia, began to mobilize it’s troops on August 2</a:t>
            </a:r>
            <a:r>
              <a:rPr lang="en-US" baseline="30000" dirty="0" smtClean="0"/>
              <a:t>nd</a:t>
            </a:r>
            <a:r>
              <a:rPr lang="en-US" baseline="0" dirty="0" smtClean="0"/>
              <a:t> in case of attack.  On August 3</a:t>
            </a:r>
            <a:r>
              <a:rPr lang="en-US" baseline="30000" dirty="0" smtClean="0"/>
              <a:t>rd</a:t>
            </a:r>
            <a:r>
              <a:rPr lang="en-US" baseline="0" dirty="0" smtClean="0"/>
              <a:t>, Germany declared war on France and invaded Belgium.  That same day, Great Britain ordered Germany to withdraw from Belgium.  When the Germans did not comply, Britain declared war on Germany on August 4</a:t>
            </a:r>
            <a:r>
              <a:rPr lang="en-US" baseline="30000" dirty="0" smtClean="0"/>
              <a:t>th</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7</a:t>
            </a:fld>
            <a:endParaRPr lang="en-US"/>
          </a:p>
        </p:txBody>
      </p:sp>
    </p:spTree>
    <p:extLst>
      <p:ext uri="{BB962C8B-B14F-4D97-AF65-F5344CB8AC3E}">
        <p14:creationId xmlns:p14="http://schemas.microsoft.com/office/powerpoint/2010/main" val="4159468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Since 1914, many people generally consider the assassination of Franz Ferdinand by</a:t>
            </a:r>
            <a:r>
              <a:rPr lang="en-US" baseline="0" dirty="0" smtClean="0"/>
              <a:t> </a:t>
            </a:r>
            <a:r>
              <a:rPr lang="en-US" baseline="0" dirty="0" err="1" smtClean="0"/>
              <a:t>Gavrilo</a:t>
            </a:r>
            <a:r>
              <a:rPr lang="en-US" baseline="0" dirty="0" smtClean="0"/>
              <a:t> </a:t>
            </a:r>
            <a:r>
              <a:rPr lang="en-US" baseline="0" dirty="0" err="1" smtClean="0"/>
              <a:t>Princip</a:t>
            </a:r>
            <a:r>
              <a:rPr lang="en-US" baseline="0" dirty="0" smtClean="0"/>
              <a:t> to be the catalyst that set off World War I.  Were there other causes of World War I?  What were the short and long term causes?  Why have people associated the death of Ferdinand with the start of the war?  Did his death actually cause anything?  </a:t>
            </a:r>
            <a:endParaRPr lang="en-US" dirty="0" smtClean="0"/>
          </a:p>
          <a:p>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8</a:t>
            </a:fld>
            <a:endParaRPr lang="en-US"/>
          </a:p>
        </p:txBody>
      </p:sp>
    </p:spTree>
    <p:extLst>
      <p:ext uri="{BB962C8B-B14F-4D97-AF65-F5344CB8AC3E}">
        <p14:creationId xmlns:p14="http://schemas.microsoft.com/office/powerpoint/2010/main" val="413181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6CBBF8-8B33-B846-9554-97E46483D367}"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265409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CBBF8-8B33-B846-9554-97E46483D367}"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274073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CBBF8-8B33-B846-9554-97E46483D367}"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377635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CBBF8-8B33-B846-9554-97E46483D367}"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197874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CBBF8-8B33-B846-9554-97E46483D367}"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71460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6CBBF8-8B33-B846-9554-97E46483D367}"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335235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CBBF8-8B33-B846-9554-97E46483D367}" type="datetimeFigureOut">
              <a:rPr lang="en-US" smtClean="0"/>
              <a:pPr/>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368576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6CBBF8-8B33-B846-9554-97E46483D367}" type="datetimeFigureOut">
              <a:rPr lang="en-US" smtClean="0"/>
              <a:pPr/>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217095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CBBF8-8B33-B846-9554-97E46483D367}" type="datetimeFigureOut">
              <a:rPr lang="en-US" smtClean="0"/>
              <a:pPr/>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153374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CBBF8-8B33-B846-9554-97E46483D367}"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28558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CBBF8-8B33-B846-9554-97E46483D367}"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B44F8-0D78-CE40-A097-BBF16C7DB769}" type="slidenum">
              <a:rPr lang="en-US" smtClean="0"/>
              <a:pPr/>
              <a:t>‹#›</a:t>
            </a:fld>
            <a:endParaRPr lang="en-US"/>
          </a:p>
        </p:txBody>
      </p:sp>
    </p:spTree>
    <p:extLst>
      <p:ext uri="{BB962C8B-B14F-4D97-AF65-F5344CB8AC3E}">
        <p14:creationId xmlns:p14="http://schemas.microsoft.com/office/powerpoint/2010/main" val="410370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CBBF8-8B33-B846-9554-97E46483D367}" type="datetimeFigureOut">
              <a:rPr lang="en-US" smtClean="0"/>
              <a:pPr/>
              <a:t>11/7/2013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B44F8-0D78-CE40-A097-BBF16C7DB769}" type="slidenum">
              <a:rPr lang="en-US" smtClean="0"/>
              <a:pPr/>
              <a:t>‹#›</a:t>
            </a:fld>
            <a:endParaRPr lang="en-US"/>
          </a:p>
        </p:txBody>
      </p:sp>
    </p:spTree>
    <p:extLst>
      <p:ext uri="{BB962C8B-B14F-4D97-AF65-F5344CB8AC3E}">
        <p14:creationId xmlns:p14="http://schemas.microsoft.com/office/powerpoint/2010/main" val="1466897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solidFill>
                  <a:srgbClr val="009999"/>
                </a:solidFill>
                <a:latin typeface="Segoe  "/>
              </a:rPr>
              <a:t>Assassination to Outbreak of War</a:t>
            </a:r>
            <a:endParaRPr lang="en-US" sz="4000" dirty="0">
              <a:solidFill>
                <a:srgbClr val="009999"/>
              </a:solidFill>
              <a:latin typeface="Segoe  "/>
            </a:endParaRPr>
          </a:p>
        </p:txBody>
      </p:sp>
      <p:sp>
        <p:nvSpPr>
          <p:cNvPr id="3" name="Subtitle 2"/>
          <p:cNvSpPr>
            <a:spLocks noGrp="1"/>
          </p:cNvSpPr>
          <p:nvPr>
            <p:ph type="subTitle" idx="1"/>
          </p:nvPr>
        </p:nvSpPr>
        <p:spPr>
          <a:xfrm>
            <a:off x="1371600" y="3210339"/>
            <a:ext cx="6400800" cy="1752600"/>
          </a:xfrm>
        </p:spPr>
        <p:txBody>
          <a:bodyPr>
            <a:normAutofit/>
          </a:bodyPr>
          <a:lstStyle/>
          <a:p>
            <a:r>
              <a:rPr lang="en-US" dirty="0" smtClean="0">
                <a:solidFill>
                  <a:schemeClr val="bg1"/>
                </a:solidFill>
                <a:latin typeface="Segoe  "/>
              </a:rPr>
              <a:t>Tour ideas and narrative</a:t>
            </a:r>
          </a:p>
        </p:txBody>
      </p:sp>
    </p:spTree>
    <p:extLst>
      <p:ext uri="{BB962C8B-B14F-4D97-AF65-F5344CB8AC3E}">
        <p14:creationId xmlns:p14="http://schemas.microsoft.com/office/powerpoint/2010/main" val="1150852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a:solidFill>
                  <a:schemeClr val="bg1"/>
                </a:solidFill>
                <a:latin typeface="Segoe  "/>
              </a:rPr>
              <a:t>Did Ferdinand’s death really cause anything? Did it really start the Great War?</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a:solidFill>
                  <a:schemeClr val="bg1"/>
                </a:solidFill>
                <a:latin typeface="Segoe  "/>
              </a:rPr>
              <a:t>What other factors can be found- both long and short term- that help us more fully understand the cause of the Great War?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a:solidFill>
                  <a:schemeClr val="bg1"/>
                </a:solidFill>
                <a:latin typeface="Segoe  "/>
              </a:rPr>
              <a:t>Can one man </a:t>
            </a:r>
            <a:r>
              <a:rPr lang="en-US" sz="3000" dirty="0" err="1">
                <a:solidFill>
                  <a:schemeClr val="bg1"/>
                </a:solidFill>
                <a:latin typeface="Segoe  "/>
              </a:rPr>
              <a:t>Gavrillo</a:t>
            </a:r>
            <a:r>
              <a:rPr lang="en-US" sz="3000" dirty="0">
                <a:solidFill>
                  <a:schemeClr val="bg1"/>
                </a:solidFill>
                <a:latin typeface="Segoe  "/>
              </a:rPr>
              <a:t> </a:t>
            </a:r>
            <a:r>
              <a:rPr lang="en-US" sz="3000" dirty="0" err="1">
                <a:solidFill>
                  <a:schemeClr val="bg1"/>
                </a:solidFill>
                <a:latin typeface="Segoe  "/>
              </a:rPr>
              <a:t>Princip</a:t>
            </a:r>
            <a:r>
              <a:rPr lang="en-US" sz="3000" dirty="0">
                <a:solidFill>
                  <a:schemeClr val="bg1"/>
                </a:solidFill>
                <a:latin typeface="Segoe  "/>
              </a:rPr>
              <a:t> really be the cause of the Great War?</a:t>
            </a:r>
          </a:p>
          <a:p>
            <a:r>
              <a:rPr lang="en-US" sz="3000" dirty="0">
                <a:solidFill>
                  <a:schemeClr val="bg1"/>
                </a:solidFill>
                <a:latin typeface="Segoe  "/>
              </a:rPr>
              <a:t>Who should really bear the blame for the Great War? And Why?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419550"/>
            <a:ext cx="3008313" cy="1162050"/>
          </a:xfrm>
        </p:spPr>
        <p:txBody>
          <a:bodyPr anchor="t"/>
          <a:lstStyle/>
          <a:p>
            <a:r>
              <a:rPr lang="en-US" dirty="0" smtClean="0">
                <a:solidFill>
                  <a:schemeClr val="bg1"/>
                </a:solidFill>
                <a:latin typeface="Segoe UI Semibold" panose="020B0702040204020203" pitchFamily="34" charset="0"/>
                <a:cs typeface="Segoe UI Semibold" panose="020B0702040204020203" pitchFamily="34" charset="0"/>
              </a:rPr>
              <a:t>June 28, 1914</a:t>
            </a:r>
            <a:endParaRPr lang="en-US" dirty="0">
              <a:solidFill>
                <a:schemeClr val="bg1"/>
              </a:solidFill>
              <a:latin typeface="Segoe UI Semibold" panose="020B0702040204020203" pitchFamily="34" charset="0"/>
              <a:cs typeface="Segoe UI Semibold" panose="020B0702040204020203" pitchFamily="34" charset="0"/>
            </a:endParaRPr>
          </a:p>
        </p:txBody>
      </p:sp>
      <p:pic>
        <p:nvPicPr>
          <p:cNvPr id="7" name="Content Placeholder 6" descr="Balkans1914.jpg"/>
          <p:cNvPicPr>
            <a:picLocks noGrp="1" noChangeAspect="1"/>
          </p:cNvPicPr>
          <p:nvPr>
            <p:ph idx="1"/>
          </p:nvPr>
        </p:nvPicPr>
        <p:blipFill>
          <a:blip r:embed="rId3">
            <a:extLst>
              <a:ext uri="{28A0092B-C50C-407E-A947-70E740481C1C}">
                <a14:useLocalDpi xmlns:a14="http://schemas.microsoft.com/office/drawing/2010/main" val="0"/>
              </a:ext>
            </a:extLst>
          </a:blip>
          <a:srcRect l="6997" r="6997"/>
          <a:stretch>
            <a:fillRect/>
          </a:stretch>
        </p:blipFill>
        <p:spPr>
          <a:xfrm>
            <a:off x="3789475" y="493195"/>
            <a:ext cx="4919489" cy="5632968"/>
          </a:xfrm>
        </p:spPr>
      </p:pic>
      <p:sp>
        <p:nvSpPr>
          <p:cNvPr id="8" name="Rectangle 7"/>
          <p:cNvSpPr/>
          <p:nvPr/>
        </p:nvSpPr>
        <p:spPr>
          <a:xfrm>
            <a:off x="4746736" y="6459829"/>
            <a:ext cx="4572000" cy="261610"/>
          </a:xfrm>
          <a:prstGeom prst="rect">
            <a:avLst/>
          </a:prstGeom>
        </p:spPr>
        <p:txBody>
          <a:bodyPr>
            <a:spAutoFit/>
          </a:bodyPr>
          <a:lstStyle/>
          <a:p>
            <a:r>
              <a:rPr lang="en-US" sz="1100" dirty="0" smtClean="0">
                <a:solidFill>
                  <a:schemeClr val="bg1"/>
                </a:solidFill>
              </a:rPr>
              <a:t>http://</a:t>
            </a:r>
            <a:r>
              <a:rPr lang="en-US" sz="1100" dirty="0" err="1" smtClean="0">
                <a:solidFill>
                  <a:schemeClr val="bg1"/>
                </a:solidFill>
              </a:rPr>
              <a:t>users.humboldt.edu</a:t>
            </a:r>
            <a:r>
              <a:rPr lang="en-US" sz="1100" dirty="0" smtClean="0">
                <a:solidFill>
                  <a:schemeClr val="bg1"/>
                </a:solidFill>
              </a:rPr>
              <a:t>/</a:t>
            </a:r>
            <a:r>
              <a:rPr lang="en-US" sz="1100" dirty="0" err="1" smtClean="0">
                <a:solidFill>
                  <a:schemeClr val="bg1"/>
                </a:solidFill>
              </a:rPr>
              <a:t>ogayle</a:t>
            </a:r>
            <a:r>
              <a:rPr lang="en-US" sz="1100" dirty="0" smtClean="0">
                <a:solidFill>
                  <a:schemeClr val="bg1"/>
                </a:solidFill>
              </a:rPr>
              <a:t>/hist111/</a:t>
            </a:r>
            <a:r>
              <a:rPr lang="en-US" sz="1100" dirty="0" err="1" smtClean="0">
                <a:solidFill>
                  <a:schemeClr val="bg1"/>
                </a:solidFill>
              </a:rPr>
              <a:t>BalanceofPower.html</a:t>
            </a:r>
            <a:endParaRPr lang="en-US" sz="1100" dirty="0">
              <a:solidFill>
                <a:schemeClr val="bg1"/>
              </a:solidFill>
            </a:endParaRPr>
          </a:p>
        </p:txBody>
      </p:sp>
      <p:sp>
        <p:nvSpPr>
          <p:cNvPr id="9" name="Up Arrow 8"/>
          <p:cNvSpPr/>
          <p:nvPr/>
        </p:nvSpPr>
        <p:spPr>
          <a:xfrm>
            <a:off x="4136964" y="3018673"/>
            <a:ext cx="772024" cy="1286649"/>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ferdinand_este_zofiex.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581600"/>
            <a:ext cx="2852976" cy="4544563"/>
          </a:xfrm>
          <a:prstGeom prst="rect">
            <a:avLst/>
          </a:prstGeom>
        </p:spPr>
      </p:pic>
      <p:sp>
        <p:nvSpPr>
          <p:cNvPr id="12" name="Rectangle 11"/>
          <p:cNvSpPr/>
          <p:nvPr/>
        </p:nvSpPr>
        <p:spPr>
          <a:xfrm>
            <a:off x="174736" y="6459829"/>
            <a:ext cx="4572000" cy="261610"/>
          </a:xfrm>
          <a:prstGeom prst="rect">
            <a:avLst/>
          </a:prstGeom>
        </p:spPr>
        <p:txBody>
          <a:bodyPr>
            <a:spAutoFit/>
          </a:bodyPr>
          <a:lstStyle/>
          <a:p>
            <a:r>
              <a:rPr lang="en-US" sz="1100" dirty="0">
                <a:solidFill>
                  <a:schemeClr val="bg1"/>
                </a:solidFill>
              </a:rPr>
              <a:t>http://</a:t>
            </a:r>
            <a:r>
              <a:rPr lang="en-US" sz="1100" dirty="0" err="1">
                <a:solidFill>
                  <a:schemeClr val="bg1"/>
                </a:solidFill>
              </a:rPr>
              <a:t>www.radio.cz</a:t>
            </a:r>
            <a:r>
              <a:rPr lang="en-US" sz="1100" dirty="0">
                <a:solidFill>
                  <a:schemeClr val="bg1"/>
                </a:solidFill>
              </a:rPr>
              <a:t>/en/section/mailbox/mailbox-2008-03-02</a:t>
            </a:r>
          </a:p>
        </p:txBody>
      </p:sp>
    </p:spTree>
    <p:extLst>
      <p:ext uri="{BB962C8B-B14F-4D97-AF65-F5344CB8AC3E}">
        <p14:creationId xmlns:p14="http://schemas.microsoft.com/office/powerpoint/2010/main" val="36050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map.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32" y="0"/>
            <a:ext cx="8088368" cy="4096706"/>
          </a:xfrm>
          <a:prstGeom prst="rect">
            <a:avLst/>
          </a:prstGeom>
        </p:spPr>
      </p:pic>
      <p:sp>
        <p:nvSpPr>
          <p:cNvPr id="16" name="Rectangle 15"/>
          <p:cNvSpPr/>
          <p:nvPr/>
        </p:nvSpPr>
        <p:spPr>
          <a:xfrm>
            <a:off x="3634739" y="5906168"/>
            <a:ext cx="5297226"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www.assassinationinfo.com</a:t>
            </a:r>
            <a:r>
              <a:rPr lang="en-US" sz="1100" dirty="0">
                <a:solidFill>
                  <a:schemeClr val="bg1"/>
                </a:solidFill>
              </a:rPr>
              <a:t>/Assassinations/</a:t>
            </a:r>
            <a:r>
              <a:rPr lang="en-US" sz="1100" dirty="0" err="1">
                <a:solidFill>
                  <a:schemeClr val="bg1"/>
                </a:solidFill>
              </a:rPr>
              <a:t>Franz_Ferdinand</a:t>
            </a:r>
            <a:r>
              <a:rPr lang="en-US" sz="1100" dirty="0">
                <a:solidFill>
                  <a:schemeClr val="bg1"/>
                </a:solidFill>
              </a:rPr>
              <a:t>/</a:t>
            </a:r>
            <a:r>
              <a:rPr lang="en-US" sz="1100" dirty="0" err="1">
                <a:solidFill>
                  <a:schemeClr val="bg1"/>
                </a:solidFill>
              </a:rPr>
              <a:t>events.htm</a:t>
            </a:r>
            <a:endParaRPr lang="en-US" sz="1100" dirty="0">
              <a:solidFill>
                <a:schemeClr val="bg1"/>
              </a:solidFill>
            </a:endParaRPr>
          </a:p>
        </p:txBody>
      </p:sp>
      <p:pic>
        <p:nvPicPr>
          <p:cNvPr id="17" name="Picture 16" descr="pap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97" y="3124094"/>
            <a:ext cx="3414310" cy="3414310"/>
          </a:xfrm>
          <a:prstGeom prst="rect">
            <a:avLst/>
          </a:prstGeom>
        </p:spPr>
      </p:pic>
      <p:sp>
        <p:nvSpPr>
          <p:cNvPr id="18" name="Rectangle 17"/>
          <p:cNvSpPr/>
          <p:nvPr/>
        </p:nvSpPr>
        <p:spPr>
          <a:xfrm>
            <a:off x="3634739" y="6173611"/>
            <a:ext cx="5297226"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news.ca.msn.com</a:t>
            </a:r>
            <a:r>
              <a:rPr lang="en-US" sz="1100" dirty="0">
                <a:solidFill>
                  <a:schemeClr val="bg1"/>
                </a:solidFill>
              </a:rPr>
              <a:t>/9-11-anniversary/</a:t>
            </a:r>
            <a:r>
              <a:rPr lang="en-US" sz="1100" dirty="0" err="1">
                <a:solidFill>
                  <a:schemeClr val="bg1"/>
                </a:solidFill>
              </a:rPr>
              <a:t>worst-terrorist-attacks-in-history?page</a:t>
            </a:r>
            <a:r>
              <a:rPr lang="en-US" sz="1100" dirty="0">
                <a:solidFill>
                  <a:schemeClr val="bg1"/>
                </a:solidFill>
              </a:rPr>
              <a:t>=8</a:t>
            </a:r>
          </a:p>
        </p:txBody>
      </p:sp>
    </p:spTree>
    <p:extLst>
      <p:ext uri="{BB962C8B-B14F-4D97-AF65-F5344CB8AC3E}">
        <p14:creationId xmlns:p14="http://schemas.microsoft.com/office/powerpoint/2010/main" val="335084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15787" y="980253"/>
            <a:ext cx="4038600" cy="3331951"/>
          </a:xfrm>
        </p:spPr>
        <p:txBody>
          <a:bodyPr>
            <a:normAutofit fontScale="92500" lnSpcReduction="10000"/>
          </a:bodyPr>
          <a:lstStyle/>
          <a:p>
            <a:pPr marL="0" indent="0">
              <a:buNone/>
            </a:pPr>
            <a:r>
              <a:rPr lang="en-US" sz="3200" i="1" dirty="0">
                <a:solidFill>
                  <a:schemeClr val="bg1"/>
                </a:solidFill>
                <a:latin typeface="Segoe  "/>
              </a:rPr>
              <a:t>“I am not a criminal, because I destroyed that which was evil.  I think that I am good.”</a:t>
            </a:r>
          </a:p>
          <a:p>
            <a:pPr marL="0" indent="0">
              <a:buNone/>
            </a:pPr>
            <a:endParaRPr lang="en-US" sz="3000" dirty="0" smtClean="0"/>
          </a:p>
          <a:p>
            <a:pPr marL="0" indent="0">
              <a:buNone/>
            </a:pPr>
            <a:r>
              <a:rPr lang="en-US" sz="3000" dirty="0" err="1" smtClean="0">
                <a:solidFill>
                  <a:schemeClr val="bg1"/>
                </a:solidFill>
                <a:latin typeface="Segoe  "/>
                <a:ea typeface="+mj-ea"/>
                <a:cs typeface="+mj-cs"/>
              </a:rPr>
              <a:t>Gavrilo</a:t>
            </a:r>
            <a:r>
              <a:rPr lang="en-US" sz="3000" dirty="0" smtClean="0">
                <a:solidFill>
                  <a:schemeClr val="bg1"/>
                </a:solidFill>
                <a:latin typeface="Segoe  "/>
                <a:ea typeface="+mj-ea"/>
                <a:cs typeface="+mj-cs"/>
              </a:rPr>
              <a:t> </a:t>
            </a:r>
            <a:r>
              <a:rPr lang="en-US" sz="3000" dirty="0" err="1">
                <a:solidFill>
                  <a:schemeClr val="bg1"/>
                </a:solidFill>
                <a:latin typeface="Segoe  "/>
                <a:ea typeface="+mj-ea"/>
                <a:cs typeface="+mj-cs"/>
              </a:rPr>
              <a:t>Princip</a:t>
            </a:r>
            <a:endParaRPr lang="en-US" sz="3000" dirty="0">
              <a:solidFill>
                <a:schemeClr val="bg1"/>
              </a:solidFill>
              <a:latin typeface="Segoe  "/>
              <a:ea typeface="+mj-ea"/>
              <a:cs typeface="+mj-cs"/>
            </a:endParaRPr>
          </a:p>
          <a:p>
            <a:pPr marL="0" indent="0">
              <a:buNone/>
            </a:pPr>
            <a:r>
              <a:rPr lang="en-US" sz="3000" dirty="0">
                <a:solidFill>
                  <a:schemeClr val="bg1"/>
                </a:solidFill>
                <a:latin typeface="Segoe  "/>
                <a:ea typeface="+mj-ea"/>
                <a:cs typeface="+mj-cs"/>
              </a:rPr>
              <a:t>October 12, 1914</a:t>
            </a:r>
          </a:p>
          <a:p>
            <a:pPr marL="0" indent="0">
              <a:buNone/>
            </a:pPr>
            <a:endParaRPr lang="en-US" dirty="0"/>
          </a:p>
        </p:txBody>
      </p:sp>
      <p:pic>
        <p:nvPicPr>
          <p:cNvPr id="7" name="Content Placeholder 6" descr="Gavrilo_Princip_cropped.jpg"/>
          <p:cNvPicPr>
            <a:picLocks noGrp="1" noChangeAspect="1"/>
          </p:cNvPicPr>
          <p:nvPr>
            <p:ph sz="half" idx="2"/>
          </p:nvPr>
        </p:nvPicPr>
        <p:blipFill>
          <a:blip r:embed="rId3">
            <a:extLst>
              <a:ext uri="{28A0092B-C50C-407E-A947-70E740481C1C}">
                <a14:useLocalDpi xmlns:a14="http://schemas.microsoft.com/office/drawing/2010/main" val="0"/>
              </a:ext>
            </a:extLst>
          </a:blip>
          <a:srcRect t="8827" b="8827"/>
          <a:stretch>
            <a:fillRect/>
          </a:stretch>
        </p:blipFill>
        <p:spPr>
          <a:xfrm>
            <a:off x="4648200" y="544489"/>
            <a:ext cx="4038600" cy="4525963"/>
          </a:xfrm>
        </p:spPr>
      </p:pic>
      <p:sp>
        <p:nvSpPr>
          <p:cNvPr id="8" name="Rectangle 7"/>
          <p:cNvSpPr/>
          <p:nvPr/>
        </p:nvSpPr>
        <p:spPr>
          <a:xfrm>
            <a:off x="221974" y="6064900"/>
            <a:ext cx="2733441" cy="261610"/>
          </a:xfrm>
          <a:prstGeom prst="rect">
            <a:avLst/>
          </a:prstGeom>
        </p:spPr>
        <p:txBody>
          <a:bodyPr wrap="none">
            <a:spAutoFit/>
          </a:bodyPr>
          <a:lstStyle/>
          <a:p>
            <a:r>
              <a:rPr lang="en-US" sz="1100" dirty="0">
                <a:solidFill>
                  <a:schemeClr val="bg1"/>
                </a:solidFill>
              </a:rPr>
              <a:t>http://</a:t>
            </a:r>
            <a:r>
              <a:rPr lang="en-US" sz="1100" dirty="0" err="1">
                <a:solidFill>
                  <a:schemeClr val="bg1"/>
                </a:solidFill>
              </a:rPr>
              <a:t>en.wikipedia.org</a:t>
            </a:r>
            <a:r>
              <a:rPr lang="en-US" sz="1100" dirty="0">
                <a:solidFill>
                  <a:schemeClr val="bg1"/>
                </a:solidFill>
              </a:rPr>
              <a:t>/wiki/</a:t>
            </a:r>
            <a:r>
              <a:rPr lang="en-US" sz="1100" dirty="0" err="1">
                <a:solidFill>
                  <a:schemeClr val="bg1"/>
                </a:solidFill>
              </a:rPr>
              <a:t>Gavrilo_Princip</a:t>
            </a:r>
            <a:endParaRPr lang="en-US" sz="1100" dirty="0">
              <a:solidFill>
                <a:schemeClr val="bg1"/>
              </a:solidFill>
            </a:endParaRPr>
          </a:p>
        </p:txBody>
      </p:sp>
      <p:sp>
        <p:nvSpPr>
          <p:cNvPr id="9" name="Rectangle 8"/>
          <p:cNvSpPr/>
          <p:nvPr/>
        </p:nvSpPr>
        <p:spPr>
          <a:xfrm>
            <a:off x="221974" y="6326510"/>
            <a:ext cx="4426226"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www.ucis.pitt.edu</a:t>
            </a:r>
            <a:r>
              <a:rPr lang="en-US" sz="1100" dirty="0">
                <a:solidFill>
                  <a:schemeClr val="bg1"/>
                </a:solidFill>
              </a:rPr>
              <a:t>/</a:t>
            </a:r>
            <a:r>
              <a:rPr lang="en-US" sz="1100" dirty="0" err="1">
                <a:solidFill>
                  <a:schemeClr val="bg1"/>
                </a:solidFill>
              </a:rPr>
              <a:t>eehistory</a:t>
            </a:r>
            <a:r>
              <a:rPr lang="en-US" sz="1100" dirty="0">
                <a:solidFill>
                  <a:schemeClr val="bg1"/>
                </a:solidFill>
              </a:rPr>
              <a:t>/H200Readings/Topic6-R3.html</a:t>
            </a:r>
          </a:p>
        </p:txBody>
      </p:sp>
    </p:spTree>
    <p:extLst>
      <p:ext uri="{BB962C8B-B14F-4D97-AF65-F5344CB8AC3E}">
        <p14:creationId xmlns:p14="http://schemas.microsoft.com/office/powerpoint/2010/main" val="130717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agutin_dimitrijevic_api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27" y="0"/>
            <a:ext cx="4281346" cy="6165138"/>
          </a:xfrm>
          <a:prstGeom prst="rect">
            <a:avLst/>
          </a:prstGeom>
        </p:spPr>
      </p:pic>
      <p:sp>
        <p:nvSpPr>
          <p:cNvPr id="3" name="Rectangle 2"/>
          <p:cNvSpPr/>
          <p:nvPr/>
        </p:nvSpPr>
        <p:spPr>
          <a:xfrm>
            <a:off x="43727" y="6387257"/>
            <a:ext cx="4572000" cy="261610"/>
          </a:xfrm>
          <a:prstGeom prst="rect">
            <a:avLst/>
          </a:prstGeom>
        </p:spPr>
        <p:txBody>
          <a:bodyPr>
            <a:spAutoFit/>
          </a:bodyPr>
          <a:lstStyle/>
          <a:p>
            <a:r>
              <a:rPr lang="en-US" sz="1100" dirty="0">
                <a:solidFill>
                  <a:schemeClr val="bg1"/>
                </a:solidFill>
              </a:rPr>
              <a:t>http://</a:t>
            </a:r>
            <a:r>
              <a:rPr lang="en-US" sz="1100" dirty="0" err="1">
                <a:solidFill>
                  <a:schemeClr val="bg1"/>
                </a:solidFill>
              </a:rPr>
              <a:t>en.m.wikipedia.org</a:t>
            </a:r>
            <a:r>
              <a:rPr lang="en-US" sz="1100" dirty="0">
                <a:solidFill>
                  <a:schemeClr val="bg1"/>
                </a:solidFill>
              </a:rPr>
              <a:t>/wiki/</a:t>
            </a:r>
            <a:r>
              <a:rPr lang="en-US" sz="1100" dirty="0" err="1">
                <a:solidFill>
                  <a:schemeClr val="bg1"/>
                </a:solidFill>
              </a:rPr>
              <a:t>File:Dragutin_dimitrijevic_apis.jpg</a:t>
            </a:r>
            <a:endParaRPr lang="en-US" sz="1100" dirty="0">
              <a:solidFill>
                <a:schemeClr val="bg1"/>
              </a:solidFill>
            </a:endParaRPr>
          </a:p>
        </p:txBody>
      </p:sp>
      <p:sp>
        <p:nvSpPr>
          <p:cNvPr id="4" name="TextBox 3"/>
          <p:cNvSpPr txBox="1"/>
          <p:nvPr/>
        </p:nvSpPr>
        <p:spPr>
          <a:xfrm>
            <a:off x="4615727" y="842814"/>
            <a:ext cx="4208696" cy="4524315"/>
          </a:xfrm>
          <a:prstGeom prst="rect">
            <a:avLst/>
          </a:prstGeom>
          <a:noFill/>
        </p:spPr>
        <p:txBody>
          <a:bodyPr wrap="square" rtlCol="0">
            <a:spAutoFit/>
          </a:bodyPr>
          <a:lstStyle/>
          <a:p>
            <a:r>
              <a:rPr lang="en-US" i="1" dirty="0" smtClean="0">
                <a:solidFill>
                  <a:schemeClr val="bg1"/>
                </a:solidFill>
              </a:rPr>
              <a:t>“It </a:t>
            </a:r>
            <a:r>
              <a:rPr lang="en-US" i="1" dirty="0">
                <a:solidFill>
                  <a:schemeClr val="bg1"/>
                </a:solidFill>
              </a:rPr>
              <a:t>is clear from the statements and confessions of the criminal authors of the assassination of the twenty-eighth of June, that the murder at Sarajevo was conceived at Belgrade, that the murderers received the weapons and the bombs with which they were equipped from Serbian officers and officials who belonged to the </a:t>
            </a:r>
            <a:r>
              <a:rPr lang="en-US" i="1" dirty="0" err="1">
                <a:solidFill>
                  <a:schemeClr val="bg1"/>
                </a:solidFill>
              </a:rPr>
              <a:t>Narodna</a:t>
            </a:r>
            <a:r>
              <a:rPr lang="en-US" i="1" dirty="0">
                <a:solidFill>
                  <a:schemeClr val="bg1"/>
                </a:solidFill>
              </a:rPr>
              <a:t> </a:t>
            </a:r>
            <a:r>
              <a:rPr lang="en-US" i="1" dirty="0" err="1">
                <a:solidFill>
                  <a:schemeClr val="bg1"/>
                </a:solidFill>
              </a:rPr>
              <a:t>Odbrana</a:t>
            </a:r>
            <a:r>
              <a:rPr lang="en-US" i="1" dirty="0">
                <a:solidFill>
                  <a:schemeClr val="bg1"/>
                </a:solidFill>
              </a:rPr>
              <a:t>, and, finally, that the dispatch of the criminals and of their weapons to Bosnia was arranged and effected under the conduct of Serbian frontier authorities</a:t>
            </a:r>
            <a:r>
              <a:rPr lang="en-US" i="1" dirty="0" smtClean="0">
                <a:solidFill>
                  <a:schemeClr val="bg1"/>
                </a:solidFill>
              </a:rPr>
              <a:t>.”</a:t>
            </a:r>
          </a:p>
          <a:p>
            <a:endParaRPr lang="en-US" dirty="0">
              <a:solidFill>
                <a:schemeClr val="bg1"/>
              </a:solidFill>
            </a:endParaRPr>
          </a:p>
          <a:p>
            <a:r>
              <a:rPr lang="en-US" dirty="0" smtClean="0">
                <a:solidFill>
                  <a:schemeClr val="bg1"/>
                </a:solidFill>
              </a:rPr>
              <a:t>Austro-Hungarian Ultimatum to Serbia, July 23, 1914</a:t>
            </a:r>
          </a:p>
          <a:p>
            <a:r>
              <a:rPr lang="en-US" dirty="0" smtClean="0">
                <a:solidFill>
                  <a:schemeClr val="bg1"/>
                </a:solidFill>
              </a:rPr>
              <a:t>  </a:t>
            </a:r>
            <a:endParaRPr lang="en-US" dirty="0">
              <a:solidFill>
                <a:schemeClr val="bg1"/>
              </a:solidFill>
            </a:endParaRPr>
          </a:p>
        </p:txBody>
      </p:sp>
      <p:sp>
        <p:nvSpPr>
          <p:cNvPr id="5" name="Rectangle 4"/>
          <p:cNvSpPr/>
          <p:nvPr/>
        </p:nvSpPr>
        <p:spPr>
          <a:xfrm>
            <a:off x="4615727" y="6202591"/>
            <a:ext cx="4572000" cy="430887"/>
          </a:xfrm>
          <a:prstGeom prst="rect">
            <a:avLst/>
          </a:prstGeom>
        </p:spPr>
        <p:txBody>
          <a:bodyPr>
            <a:spAutoFit/>
          </a:bodyPr>
          <a:lstStyle/>
          <a:p>
            <a:r>
              <a:rPr lang="en-US" sz="1100" dirty="0">
                <a:solidFill>
                  <a:schemeClr val="bg1"/>
                </a:solidFill>
              </a:rPr>
              <a:t>http://</a:t>
            </a:r>
            <a:r>
              <a:rPr lang="en-US" sz="1100" dirty="0" err="1">
                <a:solidFill>
                  <a:schemeClr val="bg1"/>
                </a:solidFill>
              </a:rPr>
              <a:t>wwi.lib.byu.edu</a:t>
            </a:r>
            <a:r>
              <a:rPr lang="en-US" sz="1100" dirty="0">
                <a:solidFill>
                  <a:schemeClr val="bg1"/>
                </a:solidFill>
              </a:rPr>
              <a:t>/</a:t>
            </a:r>
            <a:r>
              <a:rPr lang="en-US" sz="1100" dirty="0" err="1">
                <a:solidFill>
                  <a:schemeClr val="bg1"/>
                </a:solidFill>
              </a:rPr>
              <a:t>index.php</a:t>
            </a:r>
            <a:r>
              <a:rPr lang="en-US" sz="1100" dirty="0">
                <a:solidFill>
                  <a:schemeClr val="bg1"/>
                </a:solidFill>
              </a:rPr>
              <a:t>/</a:t>
            </a:r>
            <a:r>
              <a:rPr lang="en-US" sz="1100" dirty="0" err="1">
                <a:solidFill>
                  <a:schemeClr val="bg1"/>
                </a:solidFill>
              </a:rPr>
              <a:t>The_Austro-Hungarian_Ultimatum_to_Serbia</a:t>
            </a:r>
            <a:r>
              <a:rPr lang="en-US" sz="1100" dirty="0">
                <a:solidFill>
                  <a:schemeClr val="bg1"/>
                </a:solidFill>
              </a:rPr>
              <a:t>_(</a:t>
            </a:r>
            <a:r>
              <a:rPr lang="en-US" sz="1100" dirty="0" err="1">
                <a:solidFill>
                  <a:schemeClr val="bg1"/>
                </a:solidFill>
              </a:rPr>
              <a:t>English_translation</a:t>
            </a:r>
            <a:r>
              <a:rPr lang="en-US" sz="1100" dirty="0">
                <a:solidFill>
                  <a:schemeClr val="bg1"/>
                </a:solidFill>
              </a:rPr>
              <a:t>)</a:t>
            </a:r>
          </a:p>
        </p:txBody>
      </p:sp>
    </p:spTree>
    <p:extLst>
      <p:ext uri="{BB962C8B-B14F-4D97-AF65-F5344CB8AC3E}">
        <p14:creationId xmlns:p14="http://schemas.microsoft.com/office/powerpoint/2010/main" val="15761023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px-Serbien_muss_sterbi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58" y="227793"/>
            <a:ext cx="3881036" cy="2457989"/>
          </a:xfrm>
          <a:prstGeom prst="rect">
            <a:avLst/>
          </a:prstGeom>
        </p:spPr>
      </p:pic>
      <p:sp>
        <p:nvSpPr>
          <p:cNvPr id="3" name="TextBox 2"/>
          <p:cNvSpPr txBox="1"/>
          <p:nvPr/>
        </p:nvSpPr>
        <p:spPr>
          <a:xfrm>
            <a:off x="4199849" y="710998"/>
            <a:ext cx="4816323" cy="923330"/>
          </a:xfrm>
          <a:prstGeom prst="rect">
            <a:avLst/>
          </a:prstGeom>
          <a:noFill/>
        </p:spPr>
        <p:txBody>
          <a:bodyPr wrap="square" rtlCol="0">
            <a:spAutoFit/>
          </a:bodyPr>
          <a:lstStyle/>
          <a:p>
            <a:r>
              <a:rPr lang="en-US" dirty="0" smtClean="0">
                <a:solidFill>
                  <a:schemeClr val="bg1"/>
                </a:solidFill>
              </a:rPr>
              <a:t>Austria-Hungary propaganda cartoon after the assassination of Archduke Ferdinand.  The text reads “Serbia must die</a:t>
            </a:r>
            <a:r>
              <a:rPr lang="en-US" dirty="0" smtClean="0">
                <a:solidFill>
                  <a:schemeClr val="bg1"/>
                </a:solidFill>
              </a:rPr>
              <a:t>.”</a:t>
            </a:r>
            <a:endParaRPr lang="en-US" b="1" dirty="0">
              <a:solidFill>
                <a:schemeClr val="bg1"/>
              </a:solidFill>
            </a:endParaRPr>
          </a:p>
        </p:txBody>
      </p:sp>
      <p:sp>
        <p:nvSpPr>
          <p:cNvPr id="4" name="Rectangle 3"/>
          <p:cNvSpPr/>
          <p:nvPr/>
        </p:nvSpPr>
        <p:spPr>
          <a:xfrm>
            <a:off x="83877" y="6195224"/>
            <a:ext cx="5057443"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en.wikipedia.org</a:t>
            </a:r>
            <a:r>
              <a:rPr lang="en-US" sz="1100" dirty="0">
                <a:solidFill>
                  <a:schemeClr val="bg1"/>
                </a:solidFill>
              </a:rPr>
              <a:t>/wiki/</a:t>
            </a:r>
            <a:r>
              <a:rPr lang="en-US" sz="1100" dirty="0" err="1">
                <a:solidFill>
                  <a:schemeClr val="bg1"/>
                </a:solidFill>
              </a:rPr>
              <a:t>Serbian_Campaign</a:t>
            </a:r>
            <a:r>
              <a:rPr lang="en-US" sz="1100" dirty="0">
                <a:solidFill>
                  <a:schemeClr val="bg1"/>
                </a:solidFill>
              </a:rPr>
              <a:t>_(</a:t>
            </a:r>
            <a:r>
              <a:rPr lang="en-US" sz="1100" dirty="0" err="1">
                <a:solidFill>
                  <a:schemeClr val="bg1"/>
                </a:solidFill>
              </a:rPr>
              <a:t>World_War_I</a:t>
            </a:r>
            <a:r>
              <a:rPr lang="en-US" sz="1100" dirty="0">
                <a:solidFill>
                  <a:schemeClr val="bg1"/>
                </a:solidFill>
              </a:rPr>
              <a:t>)</a:t>
            </a:r>
          </a:p>
        </p:txBody>
      </p:sp>
      <p:pic>
        <p:nvPicPr>
          <p:cNvPr id="5" name="Picture 4" descr="yugo1914.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666" y="1869302"/>
            <a:ext cx="4822506" cy="4822506"/>
          </a:xfrm>
          <a:prstGeom prst="rect">
            <a:avLst/>
          </a:prstGeom>
        </p:spPr>
      </p:pic>
      <p:sp>
        <p:nvSpPr>
          <p:cNvPr id="6" name="Down Arrow 5"/>
          <p:cNvSpPr/>
          <p:nvPr/>
        </p:nvSpPr>
        <p:spPr>
          <a:xfrm>
            <a:off x="6454350" y="2397507"/>
            <a:ext cx="484632" cy="97840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7" name="Rectangle 6"/>
          <p:cNvSpPr/>
          <p:nvPr/>
        </p:nvSpPr>
        <p:spPr>
          <a:xfrm>
            <a:off x="83877" y="6472223"/>
            <a:ext cx="4115972"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www.pixelpress.org</a:t>
            </a:r>
            <a:r>
              <a:rPr lang="en-US" sz="1100" dirty="0">
                <a:solidFill>
                  <a:schemeClr val="bg1"/>
                </a:solidFill>
              </a:rPr>
              <a:t>/</a:t>
            </a:r>
            <a:r>
              <a:rPr lang="en-US" sz="1100" dirty="0" err="1">
                <a:solidFill>
                  <a:schemeClr val="bg1"/>
                </a:solidFill>
              </a:rPr>
              <a:t>bosnia</a:t>
            </a:r>
            <a:r>
              <a:rPr lang="en-US" sz="1100" dirty="0">
                <a:solidFill>
                  <a:schemeClr val="bg1"/>
                </a:solidFill>
              </a:rPr>
              <a:t>/context/yugo1815.GIF.html</a:t>
            </a:r>
          </a:p>
        </p:txBody>
      </p:sp>
    </p:spTree>
    <p:extLst>
      <p:ext uri="{BB962C8B-B14F-4D97-AF65-F5344CB8AC3E}">
        <p14:creationId xmlns:p14="http://schemas.microsoft.com/office/powerpoint/2010/main" val="288556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wi_1914_germa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609" y="0"/>
            <a:ext cx="5318325" cy="3460657"/>
          </a:xfrm>
          <a:prstGeom prst="rect">
            <a:avLst/>
          </a:prstGeom>
        </p:spPr>
      </p:pic>
      <p:sp>
        <p:nvSpPr>
          <p:cNvPr id="3" name="Rectangle 2"/>
          <p:cNvSpPr/>
          <p:nvPr/>
        </p:nvSpPr>
        <p:spPr>
          <a:xfrm>
            <a:off x="2556609" y="3460657"/>
            <a:ext cx="5520591"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www.worldology.com</a:t>
            </a:r>
            <a:r>
              <a:rPr lang="en-US" sz="1100" dirty="0">
                <a:solidFill>
                  <a:schemeClr val="bg1"/>
                </a:solidFill>
              </a:rPr>
              <a:t>/Europe/world_war_1.htm</a:t>
            </a:r>
          </a:p>
        </p:txBody>
      </p:sp>
      <p:pic>
        <p:nvPicPr>
          <p:cNvPr id="4" name="Picture 3" descr="quote-the-lamps-are-going-out-all-over-europe-we-shall-not-see-them-lit-again-in-our-lifetime-edward-grey-7575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852" y="3990426"/>
            <a:ext cx="6086377" cy="2864178"/>
          </a:xfrm>
          <a:prstGeom prst="rect">
            <a:avLst/>
          </a:prstGeom>
        </p:spPr>
      </p:pic>
      <p:sp>
        <p:nvSpPr>
          <p:cNvPr id="5" name="Rectangle 4"/>
          <p:cNvSpPr/>
          <p:nvPr/>
        </p:nvSpPr>
        <p:spPr>
          <a:xfrm>
            <a:off x="6560548" y="6416922"/>
            <a:ext cx="2628771" cy="261610"/>
          </a:xfrm>
          <a:prstGeom prst="rect">
            <a:avLst/>
          </a:prstGeom>
        </p:spPr>
        <p:txBody>
          <a:bodyPr wrap="square">
            <a:spAutoFit/>
          </a:bodyPr>
          <a:lstStyle/>
          <a:p>
            <a:r>
              <a:rPr lang="en-US" sz="1100" dirty="0">
                <a:solidFill>
                  <a:schemeClr val="bg1"/>
                </a:solidFill>
              </a:rPr>
              <a:t>http://</a:t>
            </a:r>
            <a:r>
              <a:rPr lang="en-US" sz="1100" dirty="0" smtClean="0">
                <a:solidFill>
                  <a:schemeClr val="bg1"/>
                </a:solidFill>
              </a:rPr>
              <a:t>izquotes.com/quote/75753</a:t>
            </a:r>
            <a:endParaRPr lang="en-US" sz="1100" dirty="0">
              <a:solidFill>
                <a:schemeClr val="bg1"/>
              </a:solidFill>
            </a:endParaRPr>
          </a:p>
        </p:txBody>
      </p:sp>
    </p:spTree>
    <p:extLst>
      <p:ext uri="{BB962C8B-B14F-4D97-AF65-F5344CB8AC3E}">
        <p14:creationId xmlns:p14="http://schemas.microsoft.com/office/powerpoint/2010/main" val="7273834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4153520619922411033.jpg"/>
          <p:cNvPicPr>
            <a:picLocks noChangeAspect="1"/>
          </p:cNvPicPr>
          <p:nvPr/>
        </p:nvPicPr>
        <p:blipFill rotWithShape="1">
          <a:blip r:embed="rId3">
            <a:extLst>
              <a:ext uri="{28A0092B-C50C-407E-A947-70E740481C1C}">
                <a14:useLocalDpi xmlns:a14="http://schemas.microsoft.com/office/drawing/2010/main" val="0"/>
              </a:ext>
            </a:extLst>
          </a:blip>
          <a:srcRect b="65470"/>
          <a:stretch/>
        </p:blipFill>
        <p:spPr>
          <a:xfrm>
            <a:off x="0" y="1"/>
            <a:ext cx="9165387" cy="2061935"/>
          </a:xfrm>
          <a:prstGeom prst="rect">
            <a:avLst/>
          </a:prstGeom>
        </p:spPr>
      </p:pic>
      <p:sp>
        <p:nvSpPr>
          <p:cNvPr id="6" name="Rectangle 5"/>
          <p:cNvSpPr/>
          <p:nvPr/>
        </p:nvSpPr>
        <p:spPr>
          <a:xfrm>
            <a:off x="445345" y="2061936"/>
            <a:ext cx="8230629"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collections.yadvashem.org</a:t>
            </a:r>
            <a:r>
              <a:rPr lang="en-US" sz="1100" dirty="0">
                <a:solidFill>
                  <a:schemeClr val="bg1"/>
                </a:solidFill>
              </a:rPr>
              <a:t>/</a:t>
            </a:r>
            <a:r>
              <a:rPr lang="en-US" sz="1100" dirty="0" err="1">
                <a:solidFill>
                  <a:schemeClr val="bg1"/>
                </a:solidFill>
              </a:rPr>
              <a:t>photosarchive</a:t>
            </a:r>
            <a:r>
              <a:rPr lang="en-US" sz="1100" dirty="0">
                <a:solidFill>
                  <a:schemeClr val="bg1"/>
                </a:solidFill>
              </a:rPr>
              <a:t>/en-us/5749732_6839.html</a:t>
            </a:r>
          </a:p>
        </p:txBody>
      </p:sp>
      <p:pic>
        <p:nvPicPr>
          <p:cNvPr id="7" name="Picture 6" descr="article-2226235-01A9D2BF000004B0-479_964x704.jpg"/>
          <p:cNvPicPr>
            <a:picLocks noChangeAspect="1"/>
          </p:cNvPicPr>
          <p:nvPr/>
        </p:nvPicPr>
        <p:blipFill rotWithShape="1">
          <a:blip r:embed="rId4">
            <a:extLst>
              <a:ext uri="{28A0092B-C50C-407E-A947-70E740481C1C}">
                <a14:useLocalDpi xmlns:a14="http://schemas.microsoft.com/office/drawing/2010/main" val="0"/>
              </a:ext>
            </a:extLst>
          </a:blip>
          <a:srcRect b="13399"/>
          <a:stretch/>
        </p:blipFill>
        <p:spPr>
          <a:xfrm>
            <a:off x="0" y="2431268"/>
            <a:ext cx="4519425" cy="2868701"/>
          </a:xfrm>
          <a:prstGeom prst="rect">
            <a:avLst/>
          </a:prstGeom>
        </p:spPr>
      </p:pic>
      <p:sp>
        <p:nvSpPr>
          <p:cNvPr id="8" name="Rectangle 7"/>
          <p:cNvSpPr/>
          <p:nvPr/>
        </p:nvSpPr>
        <p:spPr>
          <a:xfrm>
            <a:off x="88777" y="5914033"/>
            <a:ext cx="4193077" cy="600164"/>
          </a:xfrm>
          <a:prstGeom prst="rect">
            <a:avLst/>
          </a:prstGeom>
        </p:spPr>
        <p:txBody>
          <a:bodyPr wrap="square">
            <a:spAutoFit/>
          </a:bodyPr>
          <a:lstStyle/>
          <a:p>
            <a:r>
              <a:rPr lang="en-US" sz="1100" dirty="0">
                <a:solidFill>
                  <a:schemeClr val="bg1"/>
                </a:solidFill>
              </a:rPr>
              <a:t>http://</a:t>
            </a:r>
            <a:r>
              <a:rPr lang="en-US" sz="1100" dirty="0" err="1">
                <a:solidFill>
                  <a:schemeClr val="bg1"/>
                </a:solidFill>
              </a:rPr>
              <a:t>www.dailymail.co.uk</a:t>
            </a:r>
            <a:r>
              <a:rPr lang="en-US" sz="1100" dirty="0">
                <a:solidFill>
                  <a:schemeClr val="bg1"/>
                </a:solidFill>
              </a:rPr>
              <a:t>/news/article-2226235/Historian-Andrew-Robertshaw-builds-60ft-long-First-World-War-TRENCH-Surrey-garden-highlight-plight-frontline-Tommies.html</a:t>
            </a:r>
          </a:p>
        </p:txBody>
      </p:sp>
      <p:pic>
        <p:nvPicPr>
          <p:cNvPr id="9" name="Picture 8" descr="Vickers_machine_gun_crew_with_gas_mask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425" y="2436365"/>
            <a:ext cx="4624575" cy="2875942"/>
          </a:xfrm>
          <a:prstGeom prst="rect">
            <a:avLst/>
          </a:prstGeom>
        </p:spPr>
      </p:pic>
      <p:sp>
        <p:nvSpPr>
          <p:cNvPr id="10" name="Rectangle 9"/>
          <p:cNvSpPr/>
          <p:nvPr/>
        </p:nvSpPr>
        <p:spPr>
          <a:xfrm>
            <a:off x="4727369" y="5914033"/>
            <a:ext cx="4208685"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en.wikipedia.org</a:t>
            </a:r>
            <a:r>
              <a:rPr lang="en-US" sz="1100" dirty="0">
                <a:solidFill>
                  <a:schemeClr val="bg1"/>
                </a:solidFill>
              </a:rPr>
              <a:t>/wiki/</a:t>
            </a:r>
            <a:r>
              <a:rPr lang="en-US" sz="1100" dirty="0" err="1">
                <a:solidFill>
                  <a:schemeClr val="bg1"/>
                </a:solidFill>
              </a:rPr>
              <a:t>Chemical_weapons_in_World_War_I</a:t>
            </a:r>
            <a:endParaRPr lang="en-US" sz="1100" dirty="0">
              <a:solidFill>
                <a:schemeClr val="bg1"/>
              </a:solidFill>
            </a:endParaRPr>
          </a:p>
        </p:txBody>
      </p:sp>
    </p:spTree>
    <p:extLst>
      <p:ext uri="{BB962C8B-B14F-4D97-AF65-F5344CB8AC3E}">
        <p14:creationId xmlns:p14="http://schemas.microsoft.com/office/powerpoint/2010/main" val="365584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a:solidFill>
                  <a:schemeClr val="bg1"/>
                </a:solidFill>
                <a:latin typeface="Segoe  "/>
              </a:rPr>
              <a:t>But how could the murders in Sarajevo lead so quickly to all-out war with so many European Powers involved?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5F4444-3601-47EC-AB44-60DEBFEB6B0A}"/>
</file>

<file path=customXml/itemProps2.xml><?xml version="1.0" encoding="utf-8"?>
<ds:datastoreItem xmlns:ds="http://schemas.openxmlformats.org/officeDocument/2006/customXml" ds:itemID="{967CD739-025C-4DF5-A012-D03A2AA3C73A}"/>
</file>

<file path=customXml/itemProps3.xml><?xml version="1.0" encoding="utf-8"?>
<ds:datastoreItem xmlns:ds="http://schemas.openxmlformats.org/officeDocument/2006/customXml" ds:itemID="{2B49EF6D-063E-4262-8006-03E928F88C66}"/>
</file>

<file path=docProps/app.xml><?xml version="1.0" encoding="utf-8"?>
<Properties xmlns="http://schemas.openxmlformats.org/officeDocument/2006/extended-properties" xmlns:vt="http://schemas.openxmlformats.org/officeDocument/2006/docPropsVTypes">
  <Template/>
  <TotalTime>1292</TotalTime>
  <Words>1738</Words>
  <Application>Microsoft Office PowerPoint</Application>
  <PresentationFormat>On-screen Show (4:3)</PresentationFormat>
  <Paragraphs>53</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vt:lpstr>
      <vt:lpstr>Segoe UI Semibold</vt:lpstr>
      <vt:lpstr>Office Theme</vt:lpstr>
      <vt:lpstr>Assassination to Outbreak of War</vt:lpstr>
      <vt:lpstr>June 28, 1914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Tech Graduate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Assassination to Outbreak of War tour</dc:title>
  <dc:creator>Lisa Pennington</dc:creator>
  <cp:lastModifiedBy>Paul Secord (FILTER)</cp:lastModifiedBy>
  <cp:revision>29</cp:revision>
  <dcterms:created xsi:type="dcterms:W3CDTF">2013-09-11T14:12:17Z</dcterms:created>
  <dcterms:modified xsi:type="dcterms:W3CDTF">2013-11-07T21:32:50Z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