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93" r:id="rId5"/>
    <p:sldId id="294" r:id="rId6"/>
    <p:sldId id="295" r:id="rId7"/>
    <p:sldId id="296" r:id="rId8"/>
    <p:sldId id="292" r:id="rId9"/>
    <p:sldId id="290" r:id="rId10"/>
    <p:sldId id="291" r:id="rId11"/>
    <p:sldId id="289" r:id="rId12"/>
    <p:sldId id="29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4" d="100"/>
          <a:sy n="104" d="100"/>
        </p:scale>
        <p:origin x="41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263188-DC52-D747-872A-431417C9EF62}"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C9E4D-6F99-474F-8E5F-9636F964DC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263188-DC52-D747-872A-431417C9EF62}"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C9E4D-6F99-474F-8E5F-9636F964DC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263188-DC52-D747-872A-431417C9EF62}"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C9E4D-6F99-474F-8E5F-9636F964DC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263188-DC52-D747-872A-431417C9EF62}"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C9E4D-6F99-474F-8E5F-9636F964DC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263188-DC52-D747-872A-431417C9EF62}"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C9E4D-6F99-474F-8E5F-9636F964DC8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263188-DC52-D747-872A-431417C9EF62}" type="datetimeFigureOut">
              <a:rPr lang="en-US" smtClean="0"/>
              <a:pPr/>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C9E4D-6F99-474F-8E5F-9636F964DC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263188-DC52-D747-872A-431417C9EF62}" type="datetimeFigureOut">
              <a:rPr lang="en-US" smtClean="0"/>
              <a:pPr/>
              <a:t>11/7/2013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C9E4D-6F99-474F-8E5F-9636F964DC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263188-DC52-D747-872A-431417C9EF62}" type="datetimeFigureOut">
              <a:rPr lang="en-US" smtClean="0"/>
              <a:pPr/>
              <a:t>11/7/2013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C9E4D-6F99-474F-8E5F-9636F964DC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263188-DC52-D747-872A-431417C9EF62}" type="datetimeFigureOut">
              <a:rPr lang="en-US" smtClean="0"/>
              <a:pPr/>
              <a:t>11/7/2013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C9E4D-6F99-474F-8E5F-9636F964DC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63188-DC52-D747-872A-431417C9EF62}" type="datetimeFigureOut">
              <a:rPr lang="en-US" smtClean="0"/>
              <a:pPr/>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C9E4D-6F99-474F-8E5F-9636F964DC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63188-DC52-D747-872A-431417C9EF62}" type="datetimeFigureOut">
              <a:rPr lang="en-US" smtClean="0"/>
              <a:pPr/>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C9E4D-6F99-474F-8E5F-9636F964DC8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263188-DC52-D747-872A-431417C9EF62}" type="datetimeFigureOut">
              <a:rPr lang="en-US" smtClean="0"/>
              <a:pPr/>
              <a:t>11/7/2013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C9E4D-6F99-474F-8E5F-9636F964DC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846138"/>
            <a:ext cx="8229600" cy="1143000"/>
          </a:xfrm>
        </p:spPr>
        <p:txBody>
          <a:bodyPr>
            <a:noAutofit/>
          </a:bodyPr>
          <a:lstStyle/>
          <a:p>
            <a:r>
              <a:rPr lang="en-US" dirty="0" smtClean="0">
                <a:solidFill>
                  <a:schemeClr val="bg1"/>
                </a:solidFill>
                <a:latin typeface="+mn-lt"/>
              </a:rPr>
              <a:t>Balkan Wars</a:t>
            </a:r>
            <a:br>
              <a:rPr lang="en-US" dirty="0" smtClean="0">
                <a:solidFill>
                  <a:schemeClr val="bg1"/>
                </a:solidFill>
                <a:latin typeface="+mn-lt"/>
              </a:rPr>
            </a:br>
            <a:r>
              <a:rPr lang="en-US" dirty="0" smtClean="0">
                <a:solidFill>
                  <a:schemeClr val="bg1"/>
                </a:solidFill>
                <a:latin typeface="+mn-lt"/>
              </a:rPr>
              <a:t>1912-1913</a:t>
            </a:r>
            <a:endParaRPr lang="en-US" dirty="0">
              <a:solidFill>
                <a:schemeClr val="bg1"/>
              </a:solidFill>
              <a:latin typeface="+mn-lt"/>
            </a:endParaRPr>
          </a:p>
        </p:txBody>
      </p:sp>
      <p:sp>
        <p:nvSpPr>
          <p:cNvPr id="5" name="Content Placeholder 4"/>
          <p:cNvSpPr>
            <a:spLocks noGrp="1"/>
          </p:cNvSpPr>
          <p:nvPr>
            <p:ph idx="1"/>
          </p:nvPr>
        </p:nvSpPr>
        <p:spPr>
          <a:xfrm>
            <a:off x="457200" y="2362055"/>
            <a:ext cx="8229600" cy="4525963"/>
          </a:xfrm>
        </p:spPr>
        <p:txBody>
          <a:bodyPr>
            <a:normAutofit/>
          </a:bodyPr>
          <a:lstStyle/>
          <a:p>
            <a:pPr marL="0" indent="0">
              <a:buNone/>
            </a:pPr>
            <a:r>
              <a:rPr lang="en-US" sz="2800" dirty="0" smtClean="0">
                <a:solidFill>
                  <a:schemeClr val="bg1"/>
                </a:solidFill>
              </a:rPr>
              <a:t>There were two wars in the Balkans, fought in 1912 and 1913.  The first one was between the Balkan states and the Ottoman Empire.  The second was between the Balkan states themselves as they fought over the spoils of the first war.  </a:t>
            </a:r>
            <a:endParaRPr lang="en-US" sz="2800" dirty="0">
              <a:solidFill>
                <a:schemeClr val="bg1"/>
              </a:solidFill>
            </a:endParaRPr>
          </a:p>
        </p:txBody>
      </p:sp>
    </p:spTree>
    <p:extLst>
      <p:ext uri="{BB962C8B-B14F-4D97-AF65-F5344CB8AC3E}">
        <p14:creationId xmlns:p14="http://schemas.microsoft.com/office/powerpoint/2010/main" val="2996567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latin typeface="+mn-lt"/>
              </a:rPr>
              <a:t>The Balkans</a:t>
            </a:r>
            <a:endParaRPr lang="en-US" dirty="0">
              <a:solidFill>
                <a:schemeClr val="bg1"/>
              </a:solidFill>
              <a:latin typeface="+mn-lt"/>
            </a:endParaRPr>
          </a:p>
        </p:txBody>
      </p:sp>
      <p:sp>
        <p:nvSpPr>
          <p:cNvPr id="5" name="Content Placeholder 4"/>
          <p:cNvSpPr>
            <a:spLocks noGrp="1"/>
          </p:cNvSpPr>
          <p:nvPr>
            <p:ph sz="half" idx="1"/>
          </p:nvPr>
        </p:nvSpPr>
        <p:spPr/>
        <p:txBody>
          <a:bodyPr>
            <a:normAutofit/>
          </a:bodyPr>
          <a:lstStyle/>
          <a:p>
            <a:pPr marL="0" indent="0">
              <a:buNone/>
            </a:pPr>
            <a:r>
              <a:rPr lang="en-US" dirty="0" smtClean="0">
                <a:solidFill>
                  <a:schemeClr val="bg1"/>
                </a:solidFill>
              </a:rPr>
              <a:t>In the 1880s, German Chancellor Otto von Bismarck said that “some damn foolish thing in the Balkans” would start the next big war in Europe.  </a:t>
            </a:r>
            <a:endParaRPr lang="en-US" dirty="0">
              <a:solidFill>
                <a:schemeClr val="bg1"/>
              </a:solidFill>
            </a:endParaRPr>
          </a:p>
        </p:txBody>
      </p:sp>
      <p:pic>
        <p:nvPicPr>
          <p:cNvPr id="1026" name="Picture 2" descr="http://provocativepenguin.com/wp-content/uploads/2012/02/bismarck-290x29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4693" y="1600200"/>
            <a:ext cx="3783280" cy="3783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078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mn-lt"/>
              </a:rPr>
              <a:t>Ethnic Map of Balkans</a:t>
            </a:r>
            <a:endParaRPr lang="en-US" dirty="0">
              <a:solidFill>
                <a:schemeClr val="bg1"/>
              </a:solidFill>
              <a:latin typeface="+mn-lt"/>
            </a:endParaRPr>
          </a:p>
        </p:txBody>
      </p:sp>
      <p:sp>
        <p:nvSpPr>
          <p:cNvPr id="3" name="Content Placeholder 2"/>
          <p:cNvSpPr>
            <a:spLocks noGrp="1"/>
          </p:cNvSpPr>
          <p:nvPr>
            <p:ph sz="half" idx="1"/>
          </p:nvPr>
        </p:nvSpPr>
        <p:spPr>
          <a:xfrm>
            <a:off x="457200" y="1600200"/>
            <a:ext cx="4678218" cy="4525963"/>
          </a:xfrm>
        </p:spPr>
        <p:txBody>
          <a:bodyPr>
            <a:normAutofit/>
          </a:bodyPr>
          <a:lstStyle/>
          <a:p>
            <a:pPr marL="0" indent="0">
              <a:buNone/>
            </a:pPr>
            <a:r>
              <a:rPr lang="en-US" dirty="0" smtClean="0">
                <a:solidFill>
                  <a:schemeClr val="bg1"/>
                </a:solidFill>
              </a:rPr>
              <a:t>The Balkans contained a dizzying number of diverse ethnicities, many of whom lived side-by-side, making the process of creating stable state borders almost impossible.</a:t>
            </a:r>
            <a:endParaRPr lang="en-US" dirty="0">
              <a:solidFill>
                <a:schemeClr val="bg1"/>
              </a:solidFill>
            </a:endParaRPr>
          </a:p>
        </p:txBody>
      </p:sp>
      <p:pic>
        <p:nvPicPr>
          <p:cNvPr id="6" name="Picture 2" descr="http://pages.uoregon.edu/kimball/images/frn.MPR.1912-1913.BAL.wrx~Anchor120.jpg"/>
          <p:cNvPicPr>
            <a:picLocks noChangeAspect="1" noChangeArrowheads="1"/>
          </p:cNvPicPr>
          <p:nvPr/>
        </p:nvPicPr>
        <p:blipFill rotWithShape="1">
          <a:blip r:embed="rId2">
            <a:extLst>
              <a:ext uri="{28A0092B-C50C-407E-A947-70E740481C1C}">
                <a14:useLocalDpi xmlns:a14="http://schemas.microsoft.com/office/drawing/2010/main" val="0"/>
              </a:ext>
            </a:extLst>
          </a:blip>
          <a:srcRect l="50363"/>
          <a:stretch/>
        </p:blipFill>
        <p:spPr bwMode="auto">
          <a:xfrm>
            <a:off x="5215522" y="1600200"/>
            <a:ext cx="3623678" cy="4320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348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mn-lt"/>
              </a:rPr>
              <a:t>Political Map of the Balkans</a:t>
            </a:r>
            <a:endParaRPr lang="en-US" dirty="0">
              <a:solidFill>
                <a:schemeClr val="bg1"/>
              </a:solidFill>
              <a:latin typeface="+mn-lt"/>
            </a:endParaRPr>
          </a:p>
        </p:txBody>
      </p:sp>
      <p:sp>
        <p:nvSpPr>
          <p:cNvPr id="3" name="Content Placeholder 2"/>
          <p:cNvSpPr>
            <a:spLocks noGrp="1"/>
          </p:cNvSpPr>
          <p:nvPr>
            <p:ph sz="half" idx="1"/>
          </p:nvPr>
        </p:nvSpPr>
        <p:spPr>
          <a:xfrm>
            <a:off x="457200" y="1600200"/>
            <a:ext cx="4191000" cy="4525963"/>
          </a:xfrm>
        </p:spPr>
        <p:txBody>
          <a:bodyPr/>
          <a:lstStyle/>
          <a:p>
            <a:pPr marL="0" indent="0">
              <a:buNone/>
            </a:pPr>
            <a:r>
              <a:rPr lang="en-US" dirty="0" smtClean="0">
                <a:solidFill>
                  <a:schemeClr val="bg1"/>
                </a:solidFill>
              </a:rPr>
              <a:t>The Balkans also featured an unstable mix of a declining Ottoman Empire, a resurgent Russia, and an Austria-Hungary that increasingly saw the Balkan states as rivals. </a:t>
            </a:r>
            <a:endParaRPr lang="en-US" dirty="0">
              <a:solidFill>
                <a:schemeClr val="bg1"/>
              </a:solidFill>
            </a:endParaRPr>
          </a:p>
        </p:txBody>
      </p:sp>
      <p:pic>
        <p:nvPicPr>
          <p:cNvPr id="3076" name="Picture 4" descr="http://www.transanatolie.com/english/turkey/turks/balkan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340" y="1600199"/>
            <a:ext cx="3076313" cy="4859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000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chemeClr val="bg1"/>
                </a:solidFill>
                <a:latin typeface="+mn-lt"/>
              </a:rPr>
              <a:t>Annexation of Bosnia-Herzegovina by Austria-Hungary in </a:t>
            </a:r>
            <a:r>
              <a:rPr lang="en-US" dirty="0" smtClean="0">
                <a:solidFill>
                  <a:schemeClr val="bg1"/>
                </a:solidFill>
                <a:latin typeface="+mn-lt"/>
              </a:rPr>
              <a:t>1908</a:t>
            </a:r>
            <a:endParaRPr lang="en-US" dirty="0">
              <a:solidFill>
                <a:schemeClr val="bg1"/>
              </a:solidFill>
              <a:latin typeface="+mn-lt"/>
            </a:endParaRPr>
          </a:p>
        </p:txBody>
      </p:sp>
      <p:sp>
        <p:nvSpPr>
          <p:cNvPr id="3" name="Content Placeholder 2"/>
          <p:cNvSpPr>
            <a:spLocks noGrp="1"/>
          </p:cNvSpPr>
          <p:nvPr>
            <p:ph sz="half" idx="1"/>
          </p:nvPr>
        </p:nvSpPr>
        <p:spPr>
          <a:xfrm>
            <a:off x="457200" y="2348345"/>
            <a:ext cx="4038600" cy="4525963"/>
          </a:xfrm>
        </p:spPr>
        <p:txBody>
          <a:bodyPr>
            <a:normAutofit fontScale="55000" lnSpcReduction="20000"/>
          </a:bodyPr>
          <a:lstStyle/>
          <a:p>
            <a:pPr marL="0" indent="0">
              <a:buNone/>
            </a:pPr>
            <a:r>
              <a:rPr lang="en-US" sz="3600" dirty="0">
                <a:solidFill>
                  <a:schemeClr val="bg1"/>
                </a:solidFill>
              </a:rPr>
              <a:t>Believing that the Ottoman Empire was close to </a:t>
            </a:r>
            <a:r>
              <a:rPr lang="en-US" sz="3600" dirty="0" smtClean="0">
                <a:solidFill>
                  <a:schemeClr val="bg1"/>
                </a:solidFill>
              </a:rPr>
              <a:t>collapse, Austria-Hungary </a:t>
            </a:r>
            <a:r>
              <a:rPr lang="en-US" sz="3600" dirty="0">
                <a:solidFill>
                  <a:schemeClr val="bg1"/>
                </a:solidFill>
              </a:rPr>
              <a:t>acted independently </a:t>
            </a:r>
            <a:r>
              <a:rPr lang="en-US" sz="3600" dirty="0" smtClean="0">
                <a:solidFill>
                  <a:schemeClr val="bg1"/>
                </a:solidFill>
              </a:rPr>
              <a:t>and annexed the region of Bosnia-Herzegovina in 1908.  Neighboring Serbia was deeply concerned by the events and asked for Russian support, although the Russians decided not to get directly involved. Serbia was </a:t>
            </a:r>
            <a:r>
              <a:rPr lang="en-US" sz="3600" dirty="0">
                <a:solidFill>
                  <a:schemeClr val="bg1"/>
                </a:solidFill>
              </a:rPr>
              <a:t>concerned about growing Austria-Hungarian </a:t>
            </a:r>
            <a:r>
              <a:rPr lang="en-US" sz="3600" dirty="0" smtClean="0">
                <a:solidFill>
                  <a:schemeClr val="bg1"/>
                </a:solidFill>
              </a:rPr>
              <a:t>influence in the Balkans. </a:t>
            </a:r>
            <a:r>
              <a:rPr lang="en-US" sz="3600" dirty="0">
                <a:solidFill>
                  <a:schemeClr val="bg1"/>
                </a:solidFill>
              </a:rPr>
              <a:t>As Ottoman (Turkish) control in the  </a:t>
            </a:r>
            <a:r>
              <a:rPr lang="en-US" sz="3600" dirty="0" smtClean="0">
                <a:solidFill>
                  <a:schemeClr val="bg1"/>
                </a:solidFill>
              </a:rPr>
              <a:t>Balkans </a:t>
            </a:r>
            <a:r>
              <a:rPr lang="en-US" sz="3600" dirty="0">
                <a:solidFill>
                  <a:schemeClr val="bg1"/>
                </a:solidFill>
              </a:rPr>
              <a:t>diminished, both Austria-Hungary and Russia sought to gain influence </a:t>
            </a:r>
            <a:r>
              <a:rPr lang="en-US" sz="3600" dirty="0" smtClean="0">
                <a:solidFill>
                  <a:schemeClr val="bg1"/>
                </a:solidFill>
              </a:rPr>
              <a:t>in </a:t>
            </a:r>
            <a:r>
              <a:rPr lang="en-US" sz="3600" dirty="0">
                <a:solidFill>
                  <a:schemeClr val="bg1"/>
                </a:solidFill>
              </a:rPr>
              <a:t>the area</a:t>
            </a:r>
            <a:r>
              <a:rPr lang="en-US" sz="3600" dirty="0" smtClean="0">
                <a:solidFill>
                  <a:schemeClr val="bg1"/>
                </a:solidFill>
              </a:rPr>
              <a:t>.</a:t>
            </a:r>
            <a:endParaRPr lang="en-US" sz="3600" dirty="0">
              <a:solidFill>
                <a:schemeClr val="bg1"/>
              </a:solidFill>
            </a:endParaRPr>
          </a:p>
        </p:txBody>
      </p:sp>
      <p:pic>
        <p:nvPicPr>
          <p:cNvPr id="5124" name="Picture 4" descr="http://www.xtimeline.com/__UserPic_Large/72407/evt110101110000024.jpg"/>
          <p:cNvPicPr>
            <a:picLocks noChangeAspect="1" noChangeArrowheads="1"/>
          </p:cNvPicPr>
          <p:nvPr/>
        </p:nvPicPr>
        <p:blipFill rotWithShape="1">
          <a:blip r:embed="rId2">
            <a:extLst>
              <a:ext uri="{28A0092B-C50C-407E-A947-70E740481C1C}">
                <a14:useLocalDpi xmlns:a14="http://schemas.microsoft.com/office/drawing/2010/main" val="0"/>
              </a:ext>
            </a:extLst>
          </a:blip>
          <a:srcRect l="17672" t="17928" r="20155"/>
          <a:stretch/>
        </p:blipFill>
        <p:spPr bwMode="auto">
          <a:xfrm>
            <a:off x="4814371" y="2348345"/>
            <a:ext cx="3580482" cy="35483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mn-lt"/>
              </a:rPr>
              <a:t>The First Balkan War</a:t>
            </a:r>
            <a:endParaRPr lang="en-US" dirty="0">
              <a:solidFill>
                <a:schemeClr val="bg1"/>
              </a:solidFill>
              <a:latin typeface="+mn-lt"/>
            </a:endParaRPr>
          </a:p>
        </p:txBody>
      </p:sp>
      <p:sp>
        <p:nvSpPr>
          <p:cNvPr id="3" name="Content Placeholder 2"/>
          <p:cNvSpPr>
            <a:spLocks noGrp="1"/>
          </p:cNvSpPr>
          <p:nvPr>
            <p:ph sz="half" idx="1"/>
          </p:nvPr>
        </p:nvSpPr>
        <p:spPr/>
        <p:txBody>
          <a:bodyPr>
            <a:normAutofit fontScale="92500" lnSpcReduction="20000"/>
          </a:bodyPr>
          <a:lstStyle/>
          <a:p>
            <a:pPr marL="0" indent="0">
              <a:buNone/>
            </a:pPr>
            <a:r>
              <a:rPr lang="en-US" dirty="0" smtClean="0">
                <a:solidFill>
                  <a:schemeClr val="bg1"/>
                </a:solidFill>
              </a:rPr>
              <a:t>“Balkans for the Balkan Nations” was a guiding principle for the nationalist movements. Encouraged by Russia, in 1912 the Balkan League was formed. Bulgaria, Serbia, Greece, and Montenegro created a series of alliances and military agreements to free the Balkan powers from Ottoman influence and power.</a:t>
            </a:r>
            <a:endParaRPr lang="en-US" dirty="0">
              <a:solidFill>
                <a:schemeClr val="bg1"/>
              </a:solidFill>
            </a:endParaRPr>
          </a:p>
        </p:txBody>
      </p:sp>
      <p:pic>
        <p:nvPicPr>
          <p:cNvPr id="6146" name="Picture 2" descr="http://mentalfloss.com/sites/default/files/Balkan-War-combatants_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600200"/>
            <a:ext cx="4123484" cy="41234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24"/>
          </a:xfrm>
        </p:spPr>
        <p:txBody>
          <a:bodyPr anchor="t">
            <a:normAutofit/>
          </a:bodyPr>
          <a:lstStyle/>
          <a:p>
            <a:r>
              <a:rPr lang="en-US" dirty="0">
                <a:solidFill>
                  <a:schemeClr val="bg1"/>
                </a:solidFill>
                <a:latin typeface="+mn-lt"/>
              </a:rPr>
              <a:t>The First Balkan </a:t>
            </a:r>
            <a:r>
              <a:rPr lang="en-US" dirty="0" smtClean="0">
                <a:solidFill>
                  <a:schemeClr val="bg1"/>
                </a:solidFill>
                <a:latin typeface="+mn-lt"/>
              </a:rPr>
              <a:t>War, October </a:t>
            </a:r>
            <a:r>
              <a:rPr lang="en-US" dirty="0">
                <a:solidFill>
                  <a:schemeClr val="bg1"/>
                </a:solidFill>
                <a:latin typeface="+mn-lt"/>
              </a:rPr>
              <a:t>1912</a:t>
            </a:r>
          </a:p>
        </p:txBody>
      </p:sp>
      <p:sp>
        <p:nvSpPr>
          <p:cNvPr id="4" name="Text Placeholder 3"/>
          <p:cNvSpPr>
            <a:spLocks noGrp="1"/>
          </p:cNvSpPr>
          <p:nvPr>
            <p:ph sz="half" idx="2"/>
          </p:nvPr>
        </p:nvSpPr>
        <p:spPr>
          <a:xfrm>
            <a:off x="457198" y="4356101"/>
            <a:ext cx="8432801" cy="2298700"/>
          </a:xfrm>
        </p:spPr>
        <p:txBody>
          <a:bodyPr>
            <a:normAutofit fontScale="62500" lnSpcReduction="20000"/>
          </a:bodyPr>
          <a:lstStyle/>
          <a:p>
            <a:pPr marL="0" indent="0">
              <a:buNone/>
            </a:pPr>
            <a:r>
              <a:rPr lang="en-US" dirty="0" smtClean="0">
                <a:solidFill>
                  <a:schemeClr val="bg1"/>
                </a:solidFill>
              </a:rPr>
              <a:t>Following Italy’s attack on the Ottoman Empire and acquisition of Tripoli in 1911</a:t>
            </a:r>
            <a:r>
              <a:rPr lang="en-US" dirty="0">
                <a:solidFill>
                  <a:schemeClr val="bg1"/>
                </a:solidFill>
              </a:rPr>
              <a:t>,</a:t>
            </a:r>
            <a:r>
              <a:rPr lang="en-US" dirty="0" smtClean="0">
                <a:solidFill>
                  <a:schemeClr val="bg1"/>
                </a:solidFill>
              </a:rPr>
              <a:t> and in light of concerns about Austria-Hungary’s  increasing control over the regions (e.g. Bosnia-Herzegovina), the members of the Balkan League, led by Montenegro, declared war on the Ottoman Empire.</a:t>
            </a:r>
            <a:r>
              <a:rPr lang="en-US" dirty="0">
                <a:solidFill>
                  <a:schemeClr val="bg1"/>
                </a:solidFill>
              </a:rPr>
              <a:t> </a:t>
            </a:r>
            <a:r>
              <a:rPr lang="en-US" dirty="0" smtClean="0">
                <a:solidFill>
                  <a:schemeClr val="bg1"/>
                </a:solidFill>
              </a:rPr>
              <a:t> While successful in their campaign, the peace treaty organized by the European powers frustrated the members of the Balkan League and also created rivalries between them. The treaty, negotiated in London, led to rivalry and subsequent conflict between them.  The </a:t>
            </a:r>
            <a:r>
              <a:rPr lang="en-US" dirty="0">
                <a:solidFill>
                  <a:schemeClr val="bg1"/>
                </a:solidFill>
              </a:rPr>
              <a:t>terms of </a:t>
            </a:r>
            <a:r>
              <a:rPr lang="en-US" dirty="0" smtClean="0">
                <a:solidFill>
                  <a:schemeClr val="bg1"/>
                </a:solidFill>
              </a:rPr>
              <a:t>that </a:t>
            </a:r>
            <a:r>
              <a:rPr lang="en-US" dirty="0">
                <a:solidFill>
                  <a:schemeClr val="bg1"/>
                </a:solidFill>
              </a:rPr>
              <a:t>treaty </a:t>
            </a:r>
            <a:r>
              <a:rPr lang="en-US" dirty="0" smtClean="0">
                <a:solidFill>
                  <a:schemeClr val="bg1"/>
                </a:solidFill>
              </a:rPr>
              <a:t>included </a:t>
            </a:r>
            <a:r>
              <a:rPr lang="en-US" dirty="0">
                <a:solidFill>
                  <a:schemeClr val="bg1"/>
                </a:solidFill>
              </a:rPr>
              <a:t>the creation of </a:t>
            </a:r>
            <a:r>
              <a:rPr lang="en-US" dirty="0" smtClean="0">
                <a:solidFill>
                  <a:schemeClr val="bg1"/>
                </a:solidFill>
              </a:rPr>
              <a:t>Albania, which angered the </a:t>
            </a:r>
            <a:r>
              <a:rPr lang="en-US" dirty="0">
                <a:solidFill>
                  <a:schemeClr val="bg1"/>
                </a:solidFill>
              </a:rPr>
              <a:t>Serbs. The treaty also resulted in  increased rivalry between Balkan League members over how to share the territory the Ottoman empire </a:t>
            </a:r>
            <a:r>
              <a:rPr lang="en-US" dirty="0" smtClean="0">
                <a:solidFill>
                  <a:schemeClr val="bg1"/>
                </a:solidFill>
              </a:rPr>
              <a:t>had </a:t>
            </a:r>
            <a:r>
              <a:rPr lang="en-US" dirty="0">
                <a:solidFill>
                  <a:schemeClr val="bg1"/>
                </a:solidFill>
              </a:rPr>
              <a:t>surrendered. </a:t>
            </a:r>
          </a:p>
        </p:txBody>
      </p:sp>
      <p:pic>
        <p:nvPicPr>
          <p:cNvPr id="7174" name="Picture 6" descr="http://img223.imageshack.us/img223/8168/raphtopoulos3n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2348" y="1071562"/>
            <a:ext cx="4762500" cy="31770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mn-lt"/>
              </a:rPr>
              <a:t>The Second Balkan </a:t>
            </a:r>
            <a:r>
              <a:rPr lang="en-US" dirty="0" smtClean="0">
                <a:solidFill>
                  <a:schemeClr val="bg1"/>
                </a:solidFill>
                <a:latin typeface="+mn-lt"/>
              </a:rPr>
              <a:t>War, </a:t>
            </a:r>
            <a:r>
              <a:rPr lang="en-US" dirty="0">
                <a:solidFill>
                  <a:schemeClr val="bg1"/>
                </a:solidFill>
                <a:latin typeface="+mn-lt"/>
              </a:rPr>
              <a:t>1913</a:t>
            </a:r>
          </a:p>
        </p:txBody>
      </p:sp>
      <p:sp>
        <p:nvSpPr>
          <p:cNvPr id="3" name="Content Placeholder 2"/>
          <p:cNvSpPr>
            <a:spLocks noGrp="1"/>
          </p:cNvSpPr>
          <p:nvPr>
            <p:ph sz="half" idx="1"/>
          </p:nvPr>
        </p:nvSpPr>
        <p:spPr>
          <a:xfrm>
            <a:off x="565150" y="1600199"/>
            <a:ext cx="8013700" cy="4525963"/>
          </a:xfrm>
        </p:spPr>
        <p:txBody>
          <a:bodyPr>
            <a:noAutofit/>
          </a:bodyPr>
          <a:lstStyle/>
          <a:p>
            <a:pPr marL="0" indent="0">
              <a:buNone/>
            </a:pPr>
            <a:r>
              <a:rPr lang="en-US" sz="2000" dirty="0" smtClean="0">
                <a:solidFill>
                  <a:schemeClr val="bg1"/>
                </a:solidFill>
              </a:rPr>
              <a:t>Frustrated </a:t>
            </a:r>
            <a:r>
              <a:rPr lang="en-US" sz="2000" dirty="0">
                <a:solidFill>
                  <a:schemeClr val="bg1"/>
                </a:solidFill>
              </a:rPr>
              <a:t>with the terms of the Treaty of London and the resulting increased rivalry over the Balkan lands the Turks had given </a:t>
            </a:r>
            <a:r>
              <a:rPr lang="en-US" sz="2000" dirty="0" smtClean="0">
                <a:solidFill>
                  <a:schemeClr val="bg1"/>
                </a:solidFill>
              </a:rPr>
              <a:t>up, Bulgaria (with the support of Austria-Hungary) attacked </a:t>
            </a:r>
            <a:r>
              <a:rPr lang="en-US" sz="2000" dirty="0">
                <a:solidFill>
                  <a:schemeClr val="bg1"/>
                </a:solidFill>
              </a:rPr>
              <a:t>Serbia and Greece over their claims to Macedonia. </a:t>
            </a:r>
            <a:r>
              <a:rPr lang="en-US" sz="2000" dirty="0" smtClean="0">
                <a:solidFill>
                  <a:schemeClr val="bg1"/>
                </a:solidFill>
              </a:rPr>
              <a:t>Romania </a:t>
            </a:r>
            <a:r>
              <a:rPr lang="en-US" sz="2000" dirty="0">
                <a:solidFill>
                  <a:schemeClr val="bg1"/>
                </a:solidFill>
              </a:rPr>
              <a:t>and </a:t>
            </a:r>
            <a:r>
              <a:rPr lang="en-US" sz="2000" dirty="0" smtClean="0">
                <a:solidFill>
                  <a:schemeClr val="bg1"/>
                </a:solidFill>
              </a:rPr>
              <a:t>Turkey, seeing a </a:t>
            </a:r>
            <a:r>
              <a:rPr lang="en-US" sz="2000" dirty="0">
                <a:solidFill>
                  <a:schemeClr val="bg1"/>
                </a:solidFill>
              </a:rPr>
              <a:t>chance to gain back some of the land they had just </a:t>
            </a:r>
            <a:r>
              <a:rPr lang="en-US" sz="2000" dirty="0" smtClean="0">
                <a:solidFill>
                  <a:schemeClr val="bg1"/>
                </a:solidFill>
              </a:rPr>
              <a:t>lost, declared </a:t>
            </a:r>
            <a:r>
              <a:rPr lang="en-US" sz="2000" dirty="0">
                <a:solidFill>
                  <a:schemeClr val="bg1"/>
                </a:solidFill>
              </a:rPr>
              <a:t>war on Bulgaria. The Second Balkan </a:t>
            </a:r>
            <a:r>
              <a:rPr lang="en-US" sz="2000" dirty="0" smtClean="0">
                <a:solidFill>
                  <a:schemeClr val="bg1"/>
                </a:solidFill>
              </a:rPr>
              <a:t>War thus began.  The wars and the treaties left festering wounds in the Balkans. </a:t>
            </a:r>
          </a:p>
          <a:p>
            <a:pPr marL="0" indent="0">
              <a:buNone/>
            </a:pPr>
            <a:r>
              <a:rPr lang="en-US" sz="2000" dirty="0">
                <a:solidFill>
                  <a:schemeClr val="bg1"/>
                </a:solidFill>
              </a:rPr>
              <a:t>Although the Balkan Wars had been bloody, the great powers had </a:t>
            </a:r>
            <a:r>
              <a:rPr lang="en-US" sz="2000" dirty="0" smtClean="0">
                <a:solidFill>
                  <a:schemeClr val="bg1"/>
                </a:solidFill>
              </a:rPr>
              <a:t>eventually worked </a:t>
            </a:r>
            <a:r>
              <a:rPr lang="en-US" sz="2000" dirty="0">
                <a:solidFill>
                  <a:schemeClr val="bg1"/>
                </a:solidFill>
              </a:rPr>
              <a:t>together to end them.  As a result, they did not spread beyond the Balkans and did not draw the great powers into them.  As a result, most people in Europe believed that the system had worked and that even if there might be more violence in the Balkans, that violence could be contained</a:t>
            </a:r>
            <a:r>
              <a:rPr lang="en-US" sz="2000" dirty="0" smtClean="0">
                <a:solidFill>
                  <a:schemeClr val="bg1"/>
                </a:solidFill>
              </a:rPr>
              <a:t>.</a:t>
            </a:r>
            <a:endParaRPr lang="en-US" sz="20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bg1"/>
                </a:solidFill>
                <a:latin typeface="+mn-lt"/>
              </a:rPr>
              <a:t>Results of the Balkan Wars</a:t>
            </a:r>
            <a:endParaRPr lang="en-US" dirty="0">
              <a:solidFill>
                <a:schemeClr val="bg1"/>
              </a:solidFill>
              <a:latin typeface="+mn-lt"/>
            </a:endParaRPr>
          </a:p>
        </p:txBody>
      </p:sp>
      <p:sp>
        <p:nvSpPr>
          <p:cNvPr id="6" name="Content Placeholder 5"/>
          <p:cNvSpPr>
            <a:spLocks noGrp="1"/>
          </p:cNvSpPr>
          <p:nvPr>
            <p:ph sz="half" idx="1"/>
          </p:nvPr>
        </p:nvSpPr>
        <p:spPr>
          <a:xfrm>
            <a:off x="457199" y="1754772"/>
            <a:ext cx="4484255" cy="4525963"/>
          </a:xfrm>
        </p:spPr>
        <p:txBody>
          <a:bodyPr>
            <a:normAutofit fontScale="92500" lnSpcReduction="10000"/>
          </a:bodyPr>
          <a:lstStyle/>
          <a:p>
            <a:pPr marL="0" indent="0">
              <a:buNone/>
            </a:pPr>
            <a:r>
              <a:rPr lang="en-US" dirty="0" smtClean="0">
                <a:solidFill>
                  <a:schemeClr val="bg1"/>
                </a:solidFill>
              </a:rPr>
              <a:t>The wars created a much larger and more powerful Serbia, which seemed threatening to many people in Austria-Hungary.  It also made the Ottoman Empire seem to be, in the word of the time, “the sick man” of Europe.  Most of all, the wars made the Balkans even more unstable, seemingly adding weight to Bismarck’s prophecy.</a:t>
            </a:r>
            <a:endParaRPr lang="en-US" dirty="0">
              <a:solidFill>
                <a:schemeClr val="bg1"/>
              </a:solidFill>
            </a:endParaRPr>
          </a:p>
        </p:txBody>
      </p:sp>
      <p:pic>
        <p:nvPicPr>
          <p:cNvPr id="9" name="Picture 2" descr="http://pages.uoregon.edu/kimball/images/frn.MPR.1912-1913.BAL.wrx~Anchor120.jpg"/>
          <p:cNvPicPr>
            <a:picLocks noChangeAspect="1" noChangeArrowheads="1"/>
          </p:cNvPicPr>
          <p:nvPr/>
        </p:nvPicPr>
        <p:blipFill rotWithShape="1">
          <a:blip r:embed="rId2">
            <a:extLst>
              <a:ext uri="{28A0092B-C50C-407E-A947-70E740481C1C}">
                <a14:useLocalDpi xmlns:a14="http://schemas.microsoft.com/office/drawing/2010/main" val="0"/>
              </a:ext>
            </a:extLst>
          </a:blip>
          <a:srcRect r="50296"/>
          <a:stretch/>
        </p:blipFill>
        <p:spPr bwMode="auto">
          <a:xfrm>
            <a:off x="5116944" y="1754772"/>
            <a:ext cx="3569855" cy="4250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883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03D57890A279499BA76C8FF9FAE937" ma:contentTypeVersion="0" ma:contentTypeDescription="Create a new document." ma:contentTypeScope="" ma:versionID="d9e2ef9e426d648e7ce9704b12d04e64">
  <xsd:schema xmlns:xsd="http://www.w3.org/2001/XMLSchema" xmlns:xs="http://www.w3.org/2001/XMLSchema" xmlns:p="http://schemas.microsoft.com/office/2006/metadata/properties" targetNamespace="http://schemas.microsoft.com/office/2006/metadata/properties" ma:root="true" ma:fieldsID="16d1d2852840111f7c597f0ed792fb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D4A986-B533-4073-A69C-00B4AE2D03E3}"/>
</file>

<file path=customXml/itemProps2.xml><?xml version="1.0" encoding="utf-8"?>
<ds:datastoreItem xmlns:ds="http://schemas.openxmlformats.org/officeDocument/2006/customXml" ds:itemID="{ED23ECE7-9A53-41D6-B56D-5D345FD1871C}"/>
</file>

<file path=customXml/itemProps3.xml><?xml version="1.0" encoding="utf-8"?>
<ds:datastoreItem xmlns:ds="http://schemas.openxmlformats.org/officeDocument/2006/customXml" ds:itemID="{F432DE4F-D06B-45D8-9823-1466F246CC7C}"/>
</file>

<file path=docProps/app.xml><?xml version="1.0" encoding="utf-8"?>
<Properties xmlns="http://schemas.openxmlformats.org/officeDocument/2006/extended-properties" xmlns:vt="http://schemas.openxmlformats.org/officeDocument/2006/docPropsVTypes">
  <TotalTime>1818</TotalTime>
  <Words>663</Words>
  <Application>Microsoft Office PowerPoint</Application>
  <PresentationFormat>On-screen Show (4:3)</PresentationFormat>
  <Paragraphs>19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Balkan Wars 1912-1913</vt:lpstr>
      <vt:lpstr>The Balkans</vt:lpstr>
      <vt:lpstr>Ethnic Map of Balkans</vt:lpstr>
      <vt:lpstr>Political Map of the Balkans</vt:lpstr>
      <vt:lpstr>Annexation of Bosnia-Herzegovina by Austria-Hungary in 1908</vt:lpstr>
      <vt:lpstr>The First Balkan War</vt:lpstr>
      <vt:lpstr>The First Balkan War, October 1912</vt:lpstr>
      <vt:lpstr>The Second Balkan War, 1913</vt:lpstr>
      <vt:lpstr>Results of the Balkan Wars</vt:lpstr>
    </vt:vector>
  </TitlesOfParts>
  <Company>Virginia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 White</dc:creator>
  <cp:lastModifiedBy>Paul Secord (FILTER)</cp:lastModifiedBy>
  <cp:revision>30</cp:revision>
  <dcterms:created xsi:type="dcterms:W3CDTF">2013-08-19T21:42:57Z</dcterms:created>
  <dcterms:modified xsi:type="dcterms:W3CDTF">2013-11-07T22:56:07Z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0x0101004C03D57890A279499BA76C8FF9FAE937</vt:lpwstr>
  </property>
</Properties>
</file>