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60" r:id="rId6"/>
    <p:sldId id="257" r:id="rId7"/>
    <p:sldId id="258" r:id="rId8"/>
    <p:sldId id="259"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lliam French (Steyer Associates Inc)" initials="WF(AI" lastIdx="2" clrIdx="0">
    <p:extLst>
      <p:ext uri="{19B8F6BF-5375-455C-9EA6-DF929625EA0E}">
        <p15:presenceInfo xmlns:p15="http://schemas.microsoft.com/office/powerpoint/2012/main" userId="S-1-5-21-2127521184-1604012920-1887927527-718295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7" d="100"/>
          <a:sy n="87" d="100"/>
        </p:scale>
        <p:origin x="90" y="60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7F480ED-6B2D-42C1-A09E-B8603572C0E0}" type="datetimeFigureOut">
              <a:rPr lang="en-US" smtClean="0"/>
              <a:t>11/7/2013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DFABAB-2A8B-413C-A49B-B4008E1011D4}" type="slidenum">
              <a:rPr lang="en-US" smtClean="0"/>
              <a:t>‹#›</a:t>
            </a:fld>
            <a:endParaRPr lang="en-US" dirty="0"/>
          </a:p>
        </p:txBody>
      </p:sp>
    </p:spTree>
    <p:extLst>
      <p:ext uri="{BB962C8B-B14F-4D97-AF65-F5344CB8AC3E}">
        <p14:creationId xmlns:p14="http://schemas.microsoft.com/office/powerpoint/2010/main" val="3933532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F480ED-6B2D-42C1-A09E-B8603572C0E0}" type="datetimeFigureOut">
              <a:rPr lang="en-US" smtClean="0"/>
              <a:t>11/7/2013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DFABAB-2A8B-413C-A49B-B4008E1011D4}" type="slidenum">
              <a:rPr lang="en-US" smtClean="0"/>
              <a:t>‹#›</a:t>
            </a:fld>
            <a:endParaRPr lang="en-US" dirty="0"/>
          </a:p>
        </p:txBody>
      </p:sp>
    </p:spTree>
    <p:extLst>
      <p:ext uri="{BB962C8B-B14F-4D97-AF65-F5344CB8AC3E}">
        <p14:creationId xmlns:p14="http://schemas.microsoft.com/office/powerpoint/2010/main" val="2402643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F480ED-6B2D-42C1-A09E-B8603572C0E0}" type="datetimeFigureOut">
              <a:rPr lang="en-US" smtClean="0"/>
              <a:t>11/7/2013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DFABAB-2A8B-413C-A49B-B4008E1011D4}" type="slidenum">
              <a:rPr lang="en-US" smtClean="0"/>
              <a:t>‹#›</a:t>
            </a:fld>
            <a:endParaRPr lang="en-US" dirty="0"/>
          </a:p>
        </p:txBody>
      </p:sp>
    </p:spTree>
    <p:extLst>
      <p:ext uri="{BB962C8B-B14F-4D97-AF65-F5344CB8AC3E}">
        <p14:creationId xmlns:p14="http://schemas.microsoft.com/office/powerpoint/2010/main" val="2791134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F480ED-6B2D-42C1-A09E-B8603572C0E0}" type="datetimeFigureOut">
              <a:rPr lang="en-US" smtClean="0"/>
              <a:t>11/7/2013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DFABAB-2A8B-413C-A49B-B4008E1011D4}" type="slidenum">
              <a:rPr lang="en-US" smtClean="0"/>
              <a:t>‹#›</a:t>
            </a:fld>
            <a:endParaRPr lang="en-US" dirty="0"/>
          </a:p>
        </p:txBody>
      </p:sp>
    </p:spTree>
    <p:extLst>
      <p:ext uri="{BB962C8B-B14F-4D97-AF65-F5344CB8AC3E}">
        <p14:creationId xmlns:p14="http://schemas.microsoft.com/office/powerpoint/2010/main" val="1719085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F480ED-6B2D-42C1-A09E-B8603572C0E0}" type="datetimeFigureOut">
              <a:rPr lang="en-US" smtClean="0"/>
              <a:t>11/7/2013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DFABAB-2A8B-413C-A49B-B4008E1011D4}" type="slidenum">
              <a:rPr lang="en-US" smtClean="0"/>
              <a:t>‹#›</a:t>
            </a:fld>
            <a:endParaRPr lang="en-US" dirty="0"/>
          </a:p>
        </p:txBody>
      </p:sp>
    </p:spTree>
    <p:extLst>
      <p:ext uri="{BB962C8B-B14F-4D97-AF65-F5344CB8AC3E}">
        <p14:creationId xmlns:p14="http://schemas.microsoft.com/office/powerpoint/2010/main" val="1104175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F480ED-6B2D-42C1-A09E-B8603572C0E0}" type="datetimeFigureOut">
              <a:rPr lang="en-US" smtClean="0"/>
              <a:t>11/7/2013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7DFABAB-2A8B-413C-A49B-B4008E1011D4}" type="slidenum">
              <a:rPr lang="en-US" smtClean="0"/>
              <a:t>‹#›</a:t>
            </a:fld>
            <a:endParaRPr lang="en-US" dirty="0"/>
          </a:p>
        </p:txBody>
      </p:sp>
    </p:spTree>
    <p:extLst>
      <p:ext uri="{BB962C8B-B14F-4D97-AF65-F5344CB8AC3E}">
        <p14:creationId xmlns:p14="http://schemas.microsoft.com/office/powerpoint/2010/main" val="3355538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F480ED-6B2D-42C1-A09E-B8603572C0E0}" type="datetimeFigureOut">
              <a:rPr lang="en-US" smtClean="0"/>
              <a:t>11/7/2013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7DFABAB-2A8B-413C-A49B-B4008E1011D4}" type="slidenum">
              <a:rPr lang="en-US" smtClean="0"/>
              <a:t>‹#›</a:t>
            </a:fld>
            <a:endParaRPr lang="en-US" dirty="0"/>
          </a:p>
        </p:txBody>
      </p:sp>
    </p:spTree>
    <p:extLst>
      <p:ext uri="{BB962C8B-B14F-4D97-AF65-F5344CB8AC3E}">
        <p14:creationId xmlns:p14="http://schemas.microsoft.com/office/powerpoint/2010/main" val="1917042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F480ED-6B2D-42C1-A09E-B8603572C0E0}" type="datetimeFigureOut">
              <a:rPr lang="en-US" smtClean="0"/>
              <a:t>11/7/2013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7DFABAB-2A8B-413C-A49B-B4008E1011D4}" type="slidenum">
              <a:rPr lang="en-US" smtClean="0"/>
              <a:t>‹#›</a:t>
            </a:fld>
            <a:endParaRPr lang="en-US" dirty="0"/>
          </a:p>
        </p:txBody>
      </p:sp>
    </p:spTree>
    <p:extLst>
      <p:ext uri="{BB962C8B-B14F-4D97-AF65-F5344CB8AC3E}">
        <p14:creationId xmlns:p14="http://schemas.microsoft.com/office/powerpoint/2010/main" val="305053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F480ED-6B2D-42C1-A09E-B8603572C0E0}" type="datetimeFigureOut">
              <a:rPr lang="en-US" smtClean="0"/>
              <a:t>11/7/2013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7DFABAB-2A8B-413C-A49B-B4008E1011D4}" type="slidenum">
              <a:rPr lang="en-US" smtClean="0"/>
              <a:t>‹#›</a:t>
            </a:fld>
            <a:endParaRPr lang="en-US" dirty="0"/>
          </a:p>
        </p:txBody>
      </p:sp>
    </p:spTree>
    <p:extLst>
      <p:ext uri="{BB962C8B-B14F-4D97-AF65-F5344CB8AC3E}">
        <p14:creationId xmlns:p14="http://schemas.microsoft.com/office/powerpoint/2010/main" val="4033151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F480ED-6B2D-42C1-A09E-B8603572C0E0}" type="datetimeFigureOut">
              <a:rPr lang="en-US" smtClean="0"/>
              <a:t>11/7/2013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7DFABAB-2A8B-413C-A49B-B4008E1011D4}" type="slidenum">
              <a:rPr lang="en-US" smtClean="0"/>
              <a:t>‹#›</a:t>
            </a:fld>
            <a:endParaRPr lang="en-US" dirty="0"/>
          </a:p>
        </p:txBody>
      </p:sp>
    </p:spTree>
    <p:extLst>
      <p:ext uri="{BB962C8B-B14F-4D97-AF65-F5344CB8AC3E}">
        <p14:creationId xmlns:p14="http://schemas.microsoft.com/office/powerpoint/2010/main" val="2968320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F480ED-6B2D-42C1-A09E-B8603572C0E0}" type="datetimeFigureOut">
              <a:rPr lang="en-US" smtClean="0"/>
              <a:t>11/7/2013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7DFABAB-2A8B-413C-A49B-B4008E1011D4}" type="slidenum">
              <a:rPr lang="en-US" smtClean="0"/>
              <a:t>‹#›</a:t>
            </a:fld>
            <a:endParaRPr lang="en-US" dirty="0"/>
          </a:p>
        </p:txBody>
      </p:sp>
    </p:spTree>
    <p:extLst>
      <p:ext uri="{BB962C8B-B14F-4D97-AF65-F5344CB8AC3E}">
        <p14:creationId xmlns:p14="http://schemas.microsoft.com/office/powerpoint/2010/main" val="2493430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F480ED-6B2D-42C1-A09E-B8603572C0E0}" type="datetimeFigureOut">
              <a:rPr lang="en-US" smtClean="0"/>
              <a:t>11/7/2013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DFABAB-2A8B-413C-A49B-B4008E1011D4}" type="slidenum">
              <a:rPr lang="en-US" smtClean="0"/>
              <a:t>‹#›</a:t>
            </a:fld>
            <a:endParaRPr lang="en-US" dirty="0"/>
          </a:p>
        </p:txBody>
      </p:sp>
    </p:spTree>
    <p:extLst>
      <p:ext uri="{BB962C8B-B14F-4D97-AF65-F5344CB8AC3E}">
        <p14:creationId xmlns:p14="http://schemas.microsoft.com/office/powerpoint/2010/main" val="38918252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hyperlink" Target="http://punch.photoshelter.com/image?&amp;_bqG=308&amp;_bqH=eJxNzssKwjAQBdC_6aabWmyRQhZxGmF8JJKkiKtQpdZqrdL6QL_eRHzNJucS5jLwCC9hf7.Ajhb36FRzFj2qIAa43pJeOIiTKAiSXmAnQZMqIHlT1ke_LNpD3vhtdc3r9u69vgzlKdlYA.olsa_SVDMHEBnXcmlQCRdRGcmmjCqWvuP8PwuJjNtVFPzVIqQmkvKJdaaYNJiSzB20G..qSK6aGkvPwNCgrSHnD7Mv5ejHmSMFTboib9dbD1zbEy6LTt4-&amp;GI_ID=" TargetMode="Externa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bg1"/>
                </a:solidFill>
                <a:latin typeface="+mn-lt"/>
              </a:rPr>
              <a:t>The Russo-Japanese War</a:t>
            </a:r>
            <a:endParaRPr lang="en-US" dirty="0">
              <a:solidFill>
                <a:schemeClr val="bg1"/>
              </a:solidFill>
              <a:latin typeface="+mn-lt"/>
            </a:endParaRPr>
          </a:p>
        </p:txBody>
      </p:sp>
      <p:sp>
        <p:nvSpPr>
          <p:cNvPr id="5" name="Content Placeholder 4"/>
          <p:cNvSpPr>
            <a:spLocks noGrp="1"/>
          </p:cNvSpPr>
          <p:nvPr>
            <p:ph idx="1"/>
          </p:nvPr>
        </p:nvSpPr>
        <p:spPr>
          <a:xfrm>
            <a:off x="838200" y="1825625"/>
            <a:ext cx="10515600" cy="2457617"/>
          </a:xfrm>
        </p:spPr>
        <p:txBody>
          <a:bodyPr/>
          <a:lstStyle/>
          <a:p>
            <a:pPr marL="0" indent="0">
              <a:buNone/>
            </a:pPr>
            <a:r>
              <a:rPr lang="en-US" dirty="0" smtClean="0">
                <a:solidFill>
                  <a:schemeClr val="bg1"/>
                </a:solidFill>
              </a:rPr>
              <a:t>The Russo-Japanese War of 1904-1905 changed the power relationships in Asia dramatically in favor of the victorious Japanese.  It also led the Russians to change their primary diplomatic focus to Europe, especially the Balkans.  Germany and its principle ally Austria-Hungary saw this new shift in Russian emphasis as a potential threat, as did the Ottoman Empire.  </a:t>
            </a:r>
          </a:p>
          <a:p>
            <a:pPr marL="0" indent="0">
              <a:buNone/>
            </a:pPr>
            <a:endParaRPr lang="en-US" dirty="0">
              <a:solidFill>
                <a:schemeClr val="bg1"/>
              </a:solidFill>
            </a:endParaRPr>
          </a:p>
        </p:txBody>
      </p:sp>
    </p:spTree>
    <p:extLst>
      <p:ext uri="{BB962C8B-B14F-4D97-AF65-F5344CB8AC3E}">
        <p14:creationId xmlns:p14="http://schemas.microsoft.com/office/powerpoint/2010/main" val="3238761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437" y="772111"/>
            <a:ext cx="10515600" cy="813970"/>
          </a:xfrm>
        </p:spPr>
        <p:txBody>
          <a:bodyPr anchor="t"/>
          <a:lstStyle/>
          <a:p>
            <a:r>
              <a:rPr lang="en-US" dirty="0" smtClean="0">
                <a:solidFill>
                  <a:schemeClr val="bg1"/>
                </a:solidFill>
                <a:latin typeface="+mn-lt"/>
              </a:rPr>
              <a:t>The Growth of Japan</a:t>
            </a:r>
            <a:endParaRPr lang="en-US" dirty="0">
              <a:solidFill>
                <a:schemeClr val="bg1"/>
              </a:solidFill>
              <a:latin typeface="+mn-lt"/>
            </a:endParaRPr>
          </a:p>
        </p:txBody>
      </p:sp>
      <p:sp>
        <p:nvSpPr>
          <p:cNvPr id="4" name="Content Placeholder 3"/>
          <p:cNvSpPr>
            <a:spLocks noGrp="1"/>
          </p:cNvSpPr>
          <p:nvPr>
            <p:ph sz="half" idx="1"/>
          </p:nvPr>
        </p:nvSpPr>
        <p:spPr>
          <a:xfrm>
            <a:off x="833437" y="1586081"/>
            <a:ext cx="5442284" cy="4351338"/>
          </a:xfrm>
        </p:spPr>
        <p:txBody>
          <a:bodyPr>
            <a:normAutofit lnSpcReduction="10000"/>
          </a:bodyPr>
          <a:lstStyle/>
          <a:p>
            <a:pPr marL="0" indent="0">
              <a:buNone/>
            </a:pPr>
            <a:r>
              <a:rPr lang="en-US" dirty="0" smtClean="0">
                <a:solidFill>
                  <a:schemeClr val="bg1"/>
                </a:solidFill>
              </a:rPr>
              <a:t>Since its “opening” to the west in the 1860s, Japan had undergone a massive program of modernization that changed the balance of power in Asia.  Japan’s growth worried China, Russia, and imperial powers like Britain.  A modern, industrial Japan defeated a larger, but still mostly rural, China in a war in 1894-1895.  Japan’s victory in that war proved that it would be a force in Asia.</a:t>
            </a:r>
            <a:endParaRPr lang="en-US" dirty="0">
              <a:solidFill>
                <a:schemeClr val="bg1"/>
              </a:solidFill>
            </a:endParaRPr>
          </a:p>
        </p:txBody>
      </p:sp>
      <p:sp>
        <p:nvSpPr>
          <p:cNvPr id="5" name="Content Placeholder 4"/>
          <p:cNvSpPr>
            <a:spLocks noGrp="1"/>
          </p:cNvSpPr>
          <p:nvPr>
            <p:ph sz="half" idx="2"/>
          </p:nvPr>
        </p:nvSpPr>
        <p:spPr>
          <a:xfrm>
            <a:off x="838200" y="6192281"/>
            <a:ext cx="10750216" cy="550043"/>
          </a:xfrm>
        </p:spPr>
        <p:txBody>
          <a:bodyPr>
            <a:normAutofit lnSpcReduction="10000"/>
          </a:bodyPr>
          <a:lstStyle/>
          <a:p>
            <a:pPr marL="0" indent="0">
              <a:buNone/>
            </a:pPr>
            <a:r>
              <a:rPr lang="en-US" sz="1100" dirty="0" smtClean="0">
                <a:solidFill>
                  <a:schemeClr val="bg1"/>
                </a:solidFill>
                <a:hlinkClick r:id="rId2"/>
              </a:rPr>
              <a:t>http://punch.photoshelter.com/image?&amp;_bqG=308&amp;_bqH=eJxNzssKwjAQBdC_6aabWmyRQhZxGmF8JJKkiKtQpdZqrdL6QL_eRHzNJucS5jLwCC9hf7.Ajhb36FRzFj2qIAa43pJeOIiTKAiSXmAnQZMqIHlT1ke_LNpD3vhtdc3r9u69vgzlKdlYA.olsa_SVDMHEBnXcmlQCRdRGcmmjCqWvuP8PwuJjNtVFPzVIqQmkvKJdaaYNJiSzB20G..qSK6aGkvPwNCgrSHnD7Mv5ejHmSMFTboib9dbD1zbEy6LTt4-&amp;GI_ID=</a:t>
            </a:r>
            <a:endParaRPr lang="en-US" sz="1100" dirty="0">
              <a:solidFill>
                <a:schemeClr val="bg1"/>
              </a:solidFill>
            </a:endParaRPr>
          </a:p>
        </p:txBody>
      </p:sp>
      <p:pic>
        <p:nvPicPr>
          <p:cNvPr id="2050" name="Picture 2" descr="http://punch.photoshelter.com/img/pixel.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punch.photoshelter.com/img/pixel.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975" y="15875"/>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stretch>
            <a:fillRect/>
          </a:stretch>
        </p:blipFill>
        <p:spPr>
          <a:xfrm>
            <a:off x="6091237" y="3424237"/>
            <a:ext cx="9525" cy="9525"/>
          </a:xfrm>
          <a:prstGeom prst="rect">
            <a:avLst/>
          </a:prstGeom>
        </p:spPr>
      </p:pic>
      <p:pic>
        <p:nvPicPr>
          <p:cNvPr id="7" name="Picture 6"/>
          <p:cNvPicPr>
            <a:picLocks noChangeAspect="1"/>
          </p:cNvPicPr>
          <p:nvPr/>
        </p:nvPicPr>
        <p:blipFill>
          <a:blip r:embed="rId4"/>
          <a:stretch>
            <a:fillRect/>
          </a:stretch>
        </p:blipFill>
        <p:spPr>
          <a:xfrm>
            <a:off x="6368619" y="1179096"/>
            <a:ext cx="5282675" cy="4071525"/>
          </a:xfrm>
          <a:prstGeom prst="rect">
            <a:avLst/>
          </a:prstGeom>
        </p:spPr>
      </p:pic>
    </p:spTree>
    <p:extLst>
      <p:ext uri="{BB962C8B-B14F-4D97-AF65-F5344CB8AC3E}">
        <p14:creationId xmlns:p14="http://schemas.microsoft.com/office/powerpoint/2010/main" val="3863480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bg1"/>
                </a:solidFill>
                <a:latin typeface="+mn-lt"/>
              </a:rPr>
              <a:t>Outbreak of the War</a:t>
            </a:r>
            <a:endParaRPr lang="en-US" dirty="0">
              <a:solidFill>
                <a:schemeClr val="bg1"/>
              </a:solidFill>
              <a:latin typeface="+mn-lt"/>
            </a:endParaRPr>
          </a:p>
        </p:txBody>
      </p:sp>
      <p:sp>
        <p:nvSpPr>
          <p:cNvPr id="5" name="Content Placeholder 4"/>
          <p:cNvSpPr>
            <a:spLocks noGrp="1"/>
          </p:cNvSpPr>
          <p:nvPr>
            <p:ph sz="half" idx="1"/>
          </p:nvPr>
        </p:nvSpPr>
        <p:spPr>
          <a:xfrm>
            <a:off x="838200" y="1825625"/>
            <a:ext cx="4978706" cy="3504364"/>
          </a:xfrm>
        </p:spPr>
        <p:txBody>
          <a:bodyPr/>
          <a:lstStyle/>
          <a:p>
            <a:pPr marL="0" indent="0">
              <a:buNone/>
            </a:pPr>
            <a:r>
              <a:rPr lang="en-US" dirty="0" smtClean="0">
                <a:solidFill>
                  <a:schemeClr val="bg1"/>
                </a:solidFill>
              </a:rPr>
              <a:t>The causes of the war were in Asia, where Russia and Japan vied for control of Manchuria and Korea.  The rapid decline of the Chinese Qing dynasty left a power vacuum in northeast Asia that both the Russians and Japanese sought to fill.</a:t>
            </a:r>
            <a:endParaRPr lang="en-US" dirty="0">
              <a:solidFill>
                <a:schemeClr val="bg1"/>
              </a:solidFill>
            </a:endParaRPr>
          </a:p>
        </p:txBody>
      </p:sp>
      <p:pic>
        <p:nvPicPr>
          <p:cNvPr id="1026" name="Picture 2" descr="Map/Still:Tsushima Strait (at the lower right of the Korean peninsula) was the site of the first great naval battle in the 20th century. The engagement took place on May 27-29, 1905, with Japan inflicting a crushing defeat on the Russian navy. The land battles of the war took place at Port Arthur, Liaoyang, and Mukd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1690688"/>
            <a:ext cx="5628699" cy="3732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1592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94783"/>
            <a:ext cx="4686300" cy="777875"/>
          </a:xfrm>
        </p:spPr>
        <p:txBody>
          <a:bodyPr anchor="t"/>
          <a:lstStyle/>
          <a:p>
            <a:r>
              <a:rPr lang="en-US" dirty="0" smtClean="0">
                <a:solidFill>
                  <a:schemeClr val="bg1"/>
                </a:solidFill>
                <a:latin typeface="+mn-lt"/>
              </a:rPr>
              <a:t>European Impacts</a:t>
            </a:r>
            <a:endParaRPr lang="en-US" dirty="0">
              <a:solidFill>
                <a:schemeClr val="bg1"/>
              </a:solidFill>
              <a:latin typeface="+mn-lt"/>
            </a:endParaRPr>
          </a:p>
        </p:txBody>
      </p:sp>
      <p:sp>
        <p:nvSpPr>
          <p:cNvPr id="4" name="Content Placeholder 3"/>
          <p:cNvSpPr>
            <a:spLocks noGrp="1"/>
          </p:cNvSpPr>
          <p:nvPr>
            <p:ph sz="half" idx="2"/>
          </p:nvPr>
        </p:nvSpPr>
        <p:spPr>
          <a:xfrm>
            <a:off x="5889227" y="1837063"/>
            <a:ext cx="5854754" cy="4838803"/>
          </a:xfrm>
        </p:spPr>
        <p:txBody>
          <a:bodyPr>
            <a:noAutofit/>
          </a:bodyPr>
          <a:lstStyle/>
          <a:p>
            <a:pPr marL="0" indent="0">
              <a:lnSpc>
                <a:spcPct val="120000"/>
              </a:lnSpc>
              <a:buNone/>
            </a:pPr>
            <a:r>
              <a:rPr lang="en-US" sz="1100" b="1" i="0" dirty="0" smtClean="0">
                <a:solidFill>
                  <a:schemeClr val="bg1"/>
                </a:solidFill>
                <a:effectLst/>
              </a:rPr>
              <a:t>The Anglo-Japanese Alliance, 1902 (Some Key Points)</a:t>
            </a:r>
          </a:p>
          <a:p>
            <a:pPr marL="0" indent="0">
              <a:lnSpc>
                <a:spcPct val="120000"/>
              </a:lnSpc>
              <a:buNone/>
            </a:pPr>
            <a:r>
              <a:rPr lang="en-US" sz="1100" b="1" i="0" dirty="0" smtClean="0">
                <a:solidFill>
                  <a:schemeClr val="bg1"/>
                </a:solidFill>
                <a:effectLst/>
              </a:rPr>
              <a:t>Article 1</a:t>
            </a:r>
          </a:p>
          <a:p>
            <a:pPr marL="0" indent="0">
              <a:lnSpc>
                <a:spcPct val="120000"/>
              </a:lnSpc>
              <a:buNone/>
            </a:pPr>
            <a:r>
              <a:rPr lang="en-US" sz="1100" b="0" i="0" dirty="0" smtClean="0">
                <a:solidFill>
                  <a:schemeClr val="bg1"/>
                </a:solidFill>
                <a:effectLst/>
              </a:rPr>
              <a:t>The High Contracting parties, having mutually recognized the independence of China and Korea, declare themselves to be entirely uninfluenced by aggressive tendencies in either country, having in view, however, their special interests, of which those of Great Britain relate principally to China, whilst Japan, in addition to the interests which she possesses in China, is interested in a peculiar degree, politically as well as commercially and industrially in Korea, the High Contracting parties recognize that it will be admissible for either of them to take such measures as may be indispensable in order to safeguard those interests if threatened either by the aggressive action of any other Power, or by disturbances arising in China or Korea, and necessitating the intervention of either of the High Contracting parties for the protection of the lives and properties of its subjects.</a:t>
            </a:r>
          </a:p>
          <a:p>
            <a:pPr marL="0" indent="0">
              <a:lnSpc>
                <a:spcPct val="120000"/>
              </a:lnSpc>
              <a:buNone/>
            </a:pPr>
            <a:r>
              <a:rPr lang="en-US" sz="1100" b="1" i="0" dirty="0" smtClean="0">
                <a:solidFill>
                  <a:schemeClr val="bg1"/>
                </a:solidFill>
                <a:effectLst/>
              </a:rPr>
              <a:t>Article 2</a:t>
            </a:r>
          </a:p>
          <a:p>
            <a:pPr marL="0" indent="0">
              <a:lnSpc>
                <a:spcPct val="120000"/>
              </a:lnSpc>
              <a:buNone/>
            </a:pPr>
            <a:r>
              <a:rPr lang="en-US" sz="1100" b="0" i="0" dirty="0" smtClean="0">
                <a:solidFill>
                  <a:schemeClr val="bg1"/>
                </a:solidFill>
                <a:effectLst/>
              </a:rPr>
              <a:t>Declaration of neutrality if either signatory becomes involved in war through Article 1.</a:t>
            </a:r>
          </a:p>
          <a:p>
            <a:pPr marL="0" indent="0">
              <a:lnSpc>
                <a:spcPct val="120000"/>
              </a:lnSpc>
              <a:buNone/>
            </a:pPr>
            <a:r>
              <a:rPr lang="en-US" sz="1100" b="1" i="0" dirty="0" smtClean="0">
                <a:solidFill>
                  <a:schemeClr val="bg1"/>
                </a:solidFill>
                <a:effectLst/>
              </a:rPr>
              <a:t>Article 3</a:t>
            </a:r>
          </a:p>
          <a:p>
            <a:pPr marL="0" indent="0">
              <a:lnSpc>
                <a:spcPct val="120000"/>
              </a:lnSpc>
              <a:buNone/>
            </a:pPr>
            <a:r>
              <a:rPr lang="en-US" sz="1100" b="0" i="0" dirty="0" smtClean="0">
                <a:solidFill>
                  <a:schemeClr val="bg1"/>
                </a:solidFill>
                <a:effectLst/>
              </a:rPr>
              <a:t>Promise of support if either signatory becomes involved in war with more than one Power.</a:t>
            </a:r>
          </a:p>
          <a:p>
            <a:pPr marL="0" indent="0">
              <a:lnSpc>
                <a:spcPct val="120000"/>
              </a:lnSpc>
              <a:buNone/>
            </a:pPr>
            <a:r>
              <a:rPr lang="en-US" sz="1100" b="1" i="0" dirty="0" smtClean="0">
                <a:solidFill>
                  <a:schemeClr val="bg1"/>
                </a:solidFill>
                <a:effectLst/>
              </a:rPr>
              <a:t>Article 4</a:t>
            </a:r>
          </a:p>
          <a:p>
            <a:pPr marL="0" indent="0">
              <a:lnSpc>
                <a:spcPct val="120000"/>
              </a:lnSpc>
              <a:buNone/>
            </a:pPr>
            <a:r>
              <a:rPr lang="en-US" sz="1100" b="0" i="0" dirty="0" smtClean="0">
                <a:solidFill>
                  <a:schemeClr val="bg1"/>
                </a:solidFill>
                <a:effectLst/>
              </a:rPr>
              <a:t>Signatories promise not to enter into separate agreements with other Powers to the prejudice of this alliance.</a:t>
            </a:r>
          </a:p>
        </p:txBody>
      </p:sp>
      <p:pic>
        <p:nvPicPr>
          <p:cNvPr id="3074" name="Picture 2" descr="http://punch.photoshelter.com/img/pixel.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36525"/>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punch.photoshelter.com/img/pixel.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975" y="15875"/>
            <a:ext cx="9525" cy="95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38200" y="1572658"/>
            <a:ext cx="4686300" cy="3139321"/>
          </a:xfrm>
          <a:prstGeom prst="rect">
            <a:avLst/>
          </a:prstGeom>
          <a:noFill/>
        </p:spPr>
        <p:txBody>
          <a:bodyPr wrap="square" rtlCol="0">
            <a:spAutoFit/>
          </a:bodyPr>
          <a:lstStyle/>
          <a:p>
            <a:r>
              <a:rPr lang="en-US" dirty="0" smtClean="0">
                <a:solidFill>
                  <a:schemeClr val="bg1"/>
                </a:solidFill>
              </a:rPr>
              <a:t>Although the war was about Asian issues, it had the potential to impact Europe as well, primarily because of the treaty between Britain and Japan.  A naval incident in the North Sea between Russian and British ships did temporarily increase tensions, but they passed without further violence.</a:t>
            </a:r>
          </a:p>
          <a:p>
            <a:endParaRPr lang="en-US" dirty="0" smtClean="0">
              <a:solidFill>
                <a:schemeClr val="bg1"/>
              </a:solidFill>
            </a:endParaRPr>
          </a:p>
          <a:p>
            <a:r>
              <a:rPr lang="en-US" dirty="0" smtClean="0">
                <a:solidFill>
                  <a:schemeClr val="bg1"/>
                </a:solidFill>
              </a:rPr>
              <a:t>British/Russian tensions were high because of the rivalry between the two powers for influence in Persia and Afghanistan.</a:t>
            </a:r>
            <a:endParaRPr lang="en-US" dirty="0">
              <a:solidFill>
                <a:schemeClr val="bg1"/>
              </a:solidFill>
            </a:endParaRPr>
          </a:p>
        </p:txBody>
      </p:sp>
    </p:spTree>
    <p:extLst>
      <p:ext uri="{BB962C8B-B14F-4D97-AF65-F5344CB8AC3E}">
        <p14:creationId xmlns:p14="http://schemas.microsoft.com/office/powerpoint/2010/main" val="2962529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bg1"/>
                </a:solidFill>
                <a:latin typeface="+mn-lt"/>
              </a:rPr>
              <a:t>Russia Defeated</a:t>
            </a:r>
            <a:endParaRPr lang="en-US" dirty="0">
              <a:solidFill>
                <a:schemeClr val="bg1"/>
              </a:solidFill>
              <a:latin typeface="+mn-lt"/>
            </a:endParaRPr>
          </a:p>
        </p:txBody>
      </p:sp>
      <p:sp>
        <p:nvSpPr>
          <p:cNvPr id="6" name="Content Placeholder 5"/>
          <p:cNvSpPr>
            <a:spLocks noGrp="1"/>
          </p:cNvSpPr>
          <p:nvPr>
            <p:ph sz="half" idx="1"/>
          </p:nvPr>
        </p:nvSpPr>
        <p:spPr/>
        <p:txBody>
          <a:bodyPr/>
          <a:lstStyle/>
          <a:p>
            <a:pPr marL="0" indent="0">
              <a:buNone/>
            </a:pPr>
            <a:r>
              <a:rPr lang="en-US" dirty="0" smtClean="0">
                <a:solidFill>
                  <a:schemeClr val="bg1"/>
                </a:solidFill>
              </a:rPr>
              <a:t>Japanese forces completely destroyed Russian forces on both land and sea.  The trench warfare at the Battle of Mukden (then the largest battle in history) foreshadowed the trenches of World War I.  In this Japanese woodcut, Czar Nicholas awakens from a nightmare to see all of his instruments of power destroyed.</a:t>
            </a:r>
            <a:endParaRPr lang="en-US" dirty="0">
              <a:solidFill>
                <a:schemeClr val="bg1"/>
              </a:solidFill>
            </a:endParaRPr>
          </a:p>
        </p:txBody>
      </p:sp>
      <p:pic>
        <p:nvPicPr>
          <p:cNvPr id="4098" name="Picture 2" descr="File:Forces returning 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0762" y="365125"/>
            <a:ext cx="4144227" cy="6049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4521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mn-lt"/>
              </a:rPr>
              <a:t>Treaty of Portsmouth</a:t>
            </a:r>
            <a:endParaRPr lang="en-US" dirty="0">
              <a:solidFill>
                <a:schemeClr val="bg1"/>
              </a:solidFill>
              <a:latin typeface="+mn-lt"/>
            </a:endParaRPr>
          </a:p>
        </p:txBody>
      </p:sp>
      <p:sp>
        <p:nvSpPr>
          <p:cNvPr id="3" name="Content Placeholder 2"/>
          <p:cNvSpPr>
            <a:spLocks noGrp="1"/>
          </p:cNvSpPr>
          <p:nvPr>
            <p:ph sz="half" idx="1"/>
          </p:nvPr>
        </p:nvSpPr>
        <p:spPr>
          <a:xfrm>
            <a:off x="838199" y="1825625"/>
            <a:ext cx="6719372" cy="4351338"/>
          </a:xfrm>
        </p:spPr>
        <p:txBody>
          <a:bodyPr/>
          <a:lstStyle/>
          <a:p>
            <a:pPr marL="0" indent="0">
              <a:buNone/>
            </a:pPr>
            <a:r>
              <a:rPr lang="en-US" dirty="0" smtClean="0">
                <a:solidFill>
                  <a:schemeClr val="bg1"/>
                </a:solidFill>
              </a:rPr>
              <a:t>President Theodore Roosevelt won America’s first Nobel Peace Prize for his role in ending the war.  Japan emerged with control of Manchuria and Korea as well as a vastly increased international standing.  Russia faced the challenge of rebuilding its armed forces as well as political unrest at home.</a:t>
            </a:r>
            <a:endParaRPr lang="en-US" dirty="0">
              <a:solidFill>
                <a:schemeClr val="bg1"/>
              </a:solidFill>
            </a:endParaRPr>
          </a:p>
        </p:txBody>
      </p:sp>
      <p:pic>
        <p:nvPicPr>
          <p:cNvPr id="5122" name="Picture 2" descr="http://www.portsmouthpeacetreaty.com/images/7lg.jpg?0.186324188648529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3349" y="1825625"/>
            <a:ext cx="3440451" cy="4769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5033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4879554" cy="1325563"/>
          </a:xfrm>
        </p:spPr>
        <p:txBody>
          <a:bodyPr/>
          <a:lstStyle/>
          <a:p>
            <a:r>
              <a:rPr lang="en-US" dirty="0" smtClean="0">
                <a:solidFill>
                  <a:schemeClr val="bg1"/>
                </a:solidFill>
                <a:latin typeface="+mn-lt"/>
              </a:rPr>
              <a:t>Impacts</a:t>
            </a:r>
            <a:endParaRPr lang="en-US" dirty="0">
              <a:solidFill>
                <a:schemeClr val="bg1"/>
              </a:solidFill>
              <a:latin typeface="+mn-lt"/>
            </a:endParaRPr>
          </a:p>
        </p:txBody>
      </p:sp>
      <p:sp>
        <p:nvSpPr>
          <p:cNvPr id="3" name="Content Placeholder 2"/>
          <p:cNvSpPr>
            <a:spLocks noGrp="1"/>
          </p:cNvSpPr>
          <p:nvPr>
            <p:ph sz="half" idx="1"/>
          </p:nvPr>
        </p:nvSpPr>
        <p:spPr>
          <a:xfrm>
            <a:off x="838200" y="1825625"/>
            <a:ext cx="5463448" cy="4351338"/>
          </a:xfrm>
        </p:spPr>
        <p:txBody>
          <a:bodyPr>
            <a:normAutofit lnSpcReduction="10000"/>
          </a:bodyPr>
          <a:lstStyle/>
          <a:p>
            <a:pPr marL="0" indent="0">
              <a:buNone/>
            </a:pPr>
            <a:r>
              <a:rPr lang="en-US" dirty="0" smtClean="0">
                <a:solidFill>
                  <a:schemeClr val="bg1"/>
                </a:solidFill>
              </a:rPr>
              <a:t>The Russians looked to their French allies to fund railroad improvements and arms purchases.  They embarked on a massive program designed to give Russia a fully modern military with a transportation network to support it by 1917. Russia also signed an alliance with Britain in 1907 that ended the rivalry in the Middle East in order to help Russia focus on other problems.</a:t>
            </a:r>
            <a:endParaRPr lang="en-US" dirty="0">
              <a:solidFill>
                <a:schemeClr val="bg1"/>
              </a:solidFill>
            </a:endParaRPr>
          </a:p>
        </p:txBody>
      </p:sp>
      <p:pic>
        <p:nvPicPr>
          <p:cNvPr id="6146" name="Picture 2" descr="http://e-ducation.net/warisignorance/tripleentent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1373" y="1825625"/>
            <a:ext cx="5060821" cy="3936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8712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C03D57890A279499BA76C8FF9FAE937" ma:contentTypeVersion="0" ma:contentTypeDescription="Create a new document." ma:contentTypeScope="" ma:versionID="d9e2ef9e426d648e7ce9704b12d04e64">
  <xsd:schema xmlns:xsd="http://www.w3.org/2001/XMLSchema" xmlns:xs="http://www.w3.org/2001/XMLSchema" xmlns:p="http://schemas.microsoft.com/office/2006/metadata/properties" targetNamespace="http://schemas.microsoft.com/office/2006/metadata/properties" ma:root="true" ma:fieldsID="16d1d2852840111f7c597f0ed792fb8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BC4A1C2-2376-4D2A-BA85-B6F4D15DFD37}"/>
</file>

<file path=customXml/itemProps2.xml><?xml version="1.0" encoding="utf-8"?>
<ds:datastoreItem xmlns:ds="http://schemas.openxmlformats.org/officeDocument/2006/customXml" ds:itemID="{4C62BBB0-636C-439C-9F0B-B56A520C2EA3}"/>
</file>

<file path=customXml/itemProps3.xml><?xml version="1.0" encoding="utf-8"?>
<ds:datastoreItem xmlns:ds="http://schemas.openxmlformats.org/officeDocument/2006/customXml" ds:itemID="{276141CC-1E6F-4391-8ED1-AF20A2B53F77}"/>
</file>

<file path=docProps/app.xml><?xml version="1.0" encoding="utf-8"?>
<Properties xmlns="http://schemas.openxmlformats.org/officeDocument/2006/extended-properties" xmlns:vt="http://schemas.openxmlformats.org/officeDocument/2006/docPropsVTypes">
  <TotalTime>54</TotalTime>
  <Words>679</Words>
  <Application>Microsoft Office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The Russo-Japanese War</vt:lpstr>
      <vt:lpstr>The Growth of Japan</vt:lpstr>
      <vt:lpstr>Outbreak of the War</vt:lpstr>
      <vt:lpstr>European Impacts</vt:lpstr>
      <vt:lpstr>Russia Defeated</vt:lpstr>
      <vt:lpstr>Treaty of Portsmouth</vt:lpstr>
      <vt:lpstr>Impacts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Russo-Japanese War</dc:title>
  <dc:creator>Michael Neiberg</dc:creator>
  <cp:lastModifiedBy>Paul Secord (FILTER)</cp:lastModifiedBy>
  <cp:revision>14</cp:revision>
  <dcterms:created xsi:type="dcterms:W3CDTF">2013-08-25T12:30:30Z</dcterms:created>
  <dcterms:modified xsi:type="dcterms:W3CDTF">2013-11-07T22:28:30Z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0x0101004C03D57890A279499BA76C8FF9FAE937</vt:lpwstr>
  </property>
</Properties>
</file>