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0" r:id="rId4"/>
  </p:sldMasterIdLst>
  <p:notesMasterIdLst>
    <p:notesMasterId r:id="rId7"/>
  </p:notesMasterIdLst>
  <p:sldIdLst>
    <p:sldId id="260" r:id="rId5"/>
    <p:sldId id="261" r:id="rId6"/>
  </p:sldIdLst>
  <p:sldSz cx="12192000" cy="6858000"/>
  <p:notesSz cx="6858000" cy="9144000"/>
  <p:embeddedFontLst>
    <p:embeddedFont>
      <p:font typeface="Bariol Light" panose="02000506040000020003" charset="0"/>
      <p:regular r:id="rId8"/>
      <p:italic r:id="rId9"/>
    </p:embeddedFont>
    <p:embeddedFont>
      <p:font typeface="Bariol Regular" panose="02000506040000020003" charset="0"/>
      <p:regular r:id="rId10"/>
      <p:italic r:id="rId11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orvási Gábor" initials="CG" lastIdx="9" clrIdx="0">
    <p:extLst>
      <p:ext uri="{19B8F6BF-5375-455C-9EA6-DF929625EA0E}">
        <p15:presenceInfo xmlns:p15="http://schemas.microsoft.com/office/powerpoint/2012/main" userId="86c0295dc80b84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43" autoAdjust="0"/>
  </p:normalViewPr>
  <p:slideViewPr>
    <p:cSldViewPr snapToGrid="0">
      <p:cViewPr varScale="1">
        <p:scale>
          <a:sx n="98" d="100"/>
          <a:sy n="98" d="100"/>
        </p:scale>
        <p:origin x="114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-6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iol Regular" panose="02000506040000020003" pitchFamily="2" charset="0"/>
              </a:defRPr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iol Regular" panose="02000506040000020003" pitchFamily="2" charset="0"/>
              </a:defRPr>
            </a:lvl1pPr>
          </a:lstStyle>
          <a:p>
            <a:fld id="{0B6B7ABC-4FA2-4CA4-863F-4FC3DD35C884}" type="datetimeFigureOut">
              <a:rPr lang="hu-HU" smtClean="0"/>
              <a:pPr/>
              <a:t>2020. 03. 21.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iol Regular" panose="02000506040000020003" pitchFamily="2" charset="0"/>
              </a:defRPr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iol Regular" panose="02000506040000020003" pitchFamily="2" charset="0"/>
              </a:defRPr>
            </a:lvl1pPr>
          </a:lstStyle>
          <a:p>
            <a:fld id="{2EAF530E-81E2-4680-8A77-79CE364656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171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everyone!</a:t>
            </a:r>
            <a:r>
              <a:rPr lang="en-US" baseline="0" dirty="0"/>
              <a:t> I’m Gábor Csorvási from the Budapest University of Technology and Economics, and I’m here to talk about a method to solve the Waiter Motion Problem.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60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Nowadays automation and robotics is</a:t>
            </a:r>
            <a:r>
              <a:rPr lang="en-US" baseline="0" dirty="0"/>
              <a:t> one of the most promising branch of engineering. But still has it’s problems.</a:t>
            </a:r>
            <a:endParaRPr lang="en-US" dirty="0"/>
          </a:p>
          <a:p>
            <a:r>
              <a:rPr lang="en-US" dirty="0"/>
              <a:t>For example</a:t>
            </a:r>
            <a:r>
              <a:rPr lang="en-US" baseline="0" dirty="0"/>
              <a:t> motion planning, where our goal is to determine how to move a robot from A to B configurations.</a:t>
            </a:r>
          </a:p>
          <a:p>
            <a:r>
              <a:rPr lang="en-US" baseline="0" dirty="0"/>
              <a:t>It may seems an easy task but with many actuators and limitations its still a complex task. Especially if the problem is solved as one huge task.</a:t>
            </a:r>
          </a:p>
          <a:p>
            <a:r>
              <a:rPr lang="en-US" baseline="0" dirty="0"/>
              <a:t>This is why the most popular approach is to divide the problem into smaller problems which can solve easier.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31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387" y="1269554"/>
            <a:ext cx="10989013" cy="2303462"/>
          </a:xfrm>
          <a:prstGeom prst="rect">
            <a:avLst/>
          </a:prstGeom>
        </p:spPr>
        <p:txBody>
          <a:bodyPr lIns="0" anchor="b"/>
          <a:lstStyle>
            <a:lvl1pPr algn="l">
              <a:defRPr sz="6000">
                <a:latin typeface="Bariol Light" panose="0200050604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388" y="3636000"/>
            <a:ext cx="10989014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AUT diasablon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églalap 7"/>
          <p:cNvSpPr/>
          <p:nvPr userDrawn="1"/>
        </p:nvSpPr>
        <p:spPr bwMode="auto">
          <a:xfrm>
            <a:off x="0" y="5166000"/>
            <a:ext cx="12192000" cy="1692000"/>
          </a:xfrm>
          <a:prstGeom prst="rect">
            <a:avLst/>
          </a:prstGeom>
          <a:gradFill>
            <a:gsLst>
              <a:gs pos="0">
                <a:srgbClr val="C81426"/>
              </a:gs>
              <a:gs pos="100000">
                <a:srgbClr val="910B26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pic>
        <p:nvPicPr>
          <p:cNvPr id="10" name="Kép 9" descr="A képen rajz látható&#10;&#10;Automatikusan generált leírás">
            <a:extLst>
              <a:ext uri="{FF2B5EF4-FFF2-40B4-BE49-F238E27FC236}">
                <a16:creationId xmlns:a16="http://schemas.microsoft.com/office/drawing/2014/main" id="{E005862E-040B-4AC0-A8AC-8D68AAEC57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7" y="5655600"/>
            <a:ext cx="4319999" cy="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09600" y="1602024"/>
            <a:ext cx="10972800" cy="1768320"/>
          </a:xfrm>
        </p:spPr>
        <p:txBody>
          <a:bodyPr lIns="0" rIns="0" anchor="b" anchorCtr="0">
            <a:normAutofit/>
          </a:bodyPr>
          <a:lstStyle>
            <a:lvl1pPr>
              <a:defRPr sz="4800" baseline="0"/>
            </a:lvl1pPr>
          </a:lstStyle>
          <a:p>
            <a:r>
              <a:rPr lang="hu-HU" dirty="0" err="1"/>
              <a:t>Chapter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Section</a:t>
            </a:r>
            <a:r>
              <a:rPr lang="hu-HU" dirty="0"/>
              <a:t> </a:t>
            </a:r>
            <a:r>
              <a:rPr lang="hu-HU" dirty="0" err="1"/>
              <a:t>Title</a:t>
            </a:r>
            <a:endParaRPr lang="hu-H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391024"/>
            <a:ext cx="10972800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Chapter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Section</a:t>
            </a:r>
            <a:r>
              <a:rPr lang="hu-HU" dirty="0"/>
              <a:t> </a:t>
            </a:r>
            <a:r>
              <a:rPr lang="hu-HU" dirty="0" err="1"/>
              <a:t>Subtitle</a:t>
            </a:r>
            <a:endParaRPr lang="en-US" dirty="0"/>
          </a:p>
        </p:txBody>
      </p:sp>
      <p:sp>
        <p:nvSpPr>
          <p:cNvPr id="7" name="Élőláb helye 2"/>
          <p:cNvSpPr>
            <a:spLocks noGrp="1"/>
          </p:cNvSpPr>
          <p:nvPr>
            <p:ph type="ftr" sz="quarter" idx="10"/>
          </p:nvPr>
        </p:nvSpPr>
        <p:spPr>
          <a:xfrm>
            <a:off x="7040932" y="6432771"/>
            <a:ext cx="4979213" cy="313361"/>
          </a:xfrm>
        </p:spPr>
        <p:txBody>
          <a:bodyPr>
            <a:normAutofit/>
          </a:bodyPr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1"/>
          </p:nvPr>
        </p:nvSpPr>
        <p:spPr>
          <a:xfrm>
            <a:off x="5736000" y="6430339"/>
            <a:ext cx="720000" cy="313361"/>
          </a:xfrm>
        </p:spPr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121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spcBef>
                <a:spcPts val="400"/>
              </a:spcBef>
              <a:buFont typeface="Bariol Regular" panose="02000506040000020003" pitchFamily="2" charset="0"/>
              <a:buChar char="&gt;"/>
              <a:defRPr/>
            </a:lvl2pPr>
            <a:lvl3pPr marL="1180800" indent="-216000">
              <a:spcBef>
                <a:spcPts val="400"/>
              </a:spcBef>
              <a:buFont typeface="Bariol Regular" panose="02000506040000020003" pitchFamily="2" charset="0"/>
              <a:buChar char="–"/>
              <a:defRPr/>
            </a:lvl3pPr>
            <a:lvl4pPr marL="1566000" indent="-158400">
              <a:spcBef>
                <a:spcPts val="350"/>
              </a:spcBef>
              <a:defRPr/>
            </a:lvl4pPr>
            <a:lvl5pPr marL="2023200" indent="-158400">
              <a:spcBef>
                <a:spcPts val="350"/>
              </a:spcBef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5144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spcBef>
                <a:spcPts val="400"/>
              </a:spcBef>
              <a:buFont typeface="Bariol Regular" panose="02000506040000020003" pitchFamily="2" charset="0"/>
              <a:buChar char="&gt;"/>
              <a:defRPr/>
            </a:lvl2pPr>
            <a:lvl3pPr marL="1180800" indent="-216000">
              <a:spcBef>
                <a:spcPts val="400"/>
              </a:spcBef>
              <a:buFont typeface="Bariol Regular" panose="02000506040000020003" pitchFamily="2" charset="0"/>
              <a:buChar char="–"/>
              <a:defRPr/>
            </a:lvl3pPr>
            <a:lvl4pPr marL="1566000" indent="-158400">
              <a:spcBef>
                <a:spcPts val="350"/>
              </a:spcBef>
              <a:defRPr/>
            </a:lvl4pPr>
            <a:lvl5pPr marL="2023200" indent="-158400">
              <a:spcBef>
                <a:spcPts val="350"/>
              </a:spcBef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4127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/>
          <p:cNvGrpSpPr/>
          <p:nvPr userDrawn="1"/>
        </p:nvGrpSpPr>
        <p:grpSpPr>
          <a:xfrm>
            <a:off x="-7408" y="6335002"/>
            <a:ext cx="12199408" cy="522998"/>
            <a:chOff x="-5556" y="6335002"/>
            <a:chExt cx="9144000" cy="550382"/>
          </a:xfrm>
        </p:grpSpPr>
        <p:sp>
          <p:nvSpPr>
            <p:cNvPr id="18" name="Téglalap 17"/>
            <p:cNvSpPr/>
            <p:nvPr userDrawn="1"/>
          </p:nvSpPr>
          <p:spPr bwMode="auto">
            <a:xfrm>
              <a:off x="-5556" y="6335002"/>
              <a:ext cx="9144000" cy="550382"/>
            </a:xfrm>
            <a:prstGeom prst="rect">
              <a:avLst/>
            </a:prstGeom>
            <a:gradFill>
              <a:gsLst>
                <a:gs pos="0">
                  <a:srgbClr val="C81426"/>
                </a:gs>
                <a:gs pos="100000">
                  <a:srgbClr val="910B26"/>
                </a:gs>
              </a:gsLst>
              <a:lin ang="0" scaled="0"/>
            </a:gra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Tx/>
                <a:buNone/>
                <a:tabLst/>
              </a:pPr>
              <a:endParaRPr kumimoji="0" 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iol Regular" panose="02000506040000020003" pitchFamily="2" charset="0"/>
              </a:endParaRPr>
            </a:p>
          </p:txBody>
        </p:sp>
        <p:pic>
          <p:nvPicPr>
            <p:cNvPr id="19" name="Picture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03" y="6436797"/>
              <a:ext cx="732833" cy="351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48" y="1052514"/>
            <a:ext cx="11931822" cy="51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187" y="6430339"/>
            <a:ext cx="5449383" cy="313361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6000" y="6430339"/>
            <a:ext cx="720000" cy="313361"/>
          </a:xfrm>
          <a:prstGeom prst="rect">
            <a:avLst/>
          </a:prstGeom>
        </p:spPr>
        <p:txBody>
          <a:bodyPr vert="horz" lIns="36000" tIns="45720" rIns="36000" bIns="45720" rtlCol="0" anchor="ctr" anchorCtr="0"/>
          <a:lstStyle>
            <a:lvl1pPr algn="ct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21" name="Cím helye 20"/>
          <p:cNvSpPr>
            <a:spLocks noGrp="1"/>
          </p:cNvSpPr>
          <p:nvPr>
            <p:ph type="title"/>
          </p:nvPr>
        </p:nvSpPr>
        <p:spPr>
          <a:xfrm>
            <a:off x="120748" y="115200"/>
            <a:ext cx="11931822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39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2" r:id="rId3"/>
    <p:sldLayoutId id="2147483669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1pPr>
      <a:lvl2pPr marL="685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Bariol Regular" panose="02000506040000020003" pitchFamily="2" charset="0"/>
        <a:buChar char="&gt;"/>
        <a:defRPr sz="28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2pPr>
      <a:lvl3pPr marL="1180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Bariol Regular" panose="02000506040000020003" pitchFamily="2" charset="0"/>
        <a:buChar char="–"/>
        <a:defRPr sz="24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3pPr>
      <a:lvl4pPr marL="15660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4pPr>
      <a:lvl5pPr marL="20232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AUT diasablon</a:t>
            </a:r>
          </a:p>
        </p:txBody>
      </p:sp>
      <p:sp>
        <p:nvSpPr>
          <p:cNvPr id="12" name="Alcím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noProof="0" dirty="0"/>
              <a:t>2020.03.21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216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Dia cím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b="1" dirty="0"/>
              <a:t>Fő pont</a:t>
            </a:r>
          </a:p>
          <a:p>
            <a:r>
              <a:rPr lang="hu-HU" b="1" dirty="0"/>
              <a:t>Második pont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198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BME AUT">
      <a:dk1>
        <a:srgbClr val="000000"/>
      </a:dk1>
      <a:lt1>
        <a:srgbClr val="FFFFFF"/>
      </a:lt1>
      <a:dk2>
        <a:srgbClr val="910A26"/>
      </a:dk2>
      <a:lt2>
        <a:srgbClr val="FFFFFF"/>
      </a:lt2>
      <a:accent1>
        <a:srgbClr val="000000"/>
      </a:accent1>
      <a:accent2>
        <a:srgbClr val="910A26"/>
      </a:accent2>
      <a:accent3>
        <a:srgbClr val="0079A4"/>
      </a:accent3>
      <a:accent4>
        <a:srgbClr val="000000"/>
      </a:accent4>
      <a:accent5>
        <a:srgbClr val="92D050"/>
      </a:accent5>
      <a:accent6>
        <a:srgbClr val="E47400"/>
      </a:accent6>
      <a:hlink>
        <a:srgbClr val="0079A4"/>
      </a:hlink>
      <a:folHlink>
        <a:srgbClr val="993300"/>
      </a:folHlink>
    </a:clrScheme>
    <a:fontScheme name="1. egyéni séma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ME AUT">
    <a:dk1>
      <a:srgbClr val="000000"/>
    </a:dk1>
    <a:lt1>
      <a:srgbClr val="FFFFFF"/>
    </a:lt1>
    <a:dk2>
      <a:srgbClr val="910A26"/>
    </a:dk2>
    <a:lt2>
      <a:srgbClr val="FFFFFF"/>
    </a:lt2>
    <a:accent1>
      <a:srgbClr val="000000"/>
    </a:accent1>
    <a:accent2>
      <a:srgbClr val="910A26"/>
    </a:accent2>
    <a:accent3>
      <a:srgbClr val="0079A4"/>
    </a:accent3>
    <a:accent4>
      <a:srgbClr val="000000"/>
    </a:accent4>
    <a:accent5>
      <a:srgbClr val="92D050"/>
    </a:accent5>
    <a:accent6>
      <a:srgbClr val="E47400"/>
    </a:accent6>
    <a:hlink>
      <a:srgbClr val="0079A4"/>
    </a:hlink>
    <a:folHlink>
      <a:srgbClr val="9933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D574B1FC5CE7D419C037DC6AB881D60" ma:contentTypeVersion="8" ma:contentTypeDescription="Új dokumentum létrehozása." ma:contentTypeScope="" ma:versionID="191bbf7a1bd47a8c6a3fc9cc6551c811">
  <xsd:schema xmlns:xsd="http://www.w3.org/2001/XMLSchema" xmlns:xs="http://www.w3.org/2001/XMLSchema" xmlns:p="http://schemas.microsoft.com/office/2006/metadata/properties" xmlns:ns2="ccee7b21-b760-4401-96ef-74da0c12b547" targetNamespace="http://schemas.microsoft.com/office/2006/metadata/properties" ma:root="true" ma:fieldsID="7710da58f41f853b09f1552b621c5898" ns2:_="">
    <xsd:import namespace="ccee7b21-b760-4401-96ef-74da0c12b5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e7b21-b760-4401-96ef-74da0c12b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29EF47-F47F-4CAA-B137-5924D2F42F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E231FA-776A-4B19-8F5E-09603DD93828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7D28A77-116B-45DF-9080-B9887284A43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</TotalTime>
  <Words>135</Words>
  <Application>Microsoft Office PowerPoint</Application>
  <PresentationFormat>Szélesvásznú</PresentationFormat>
  <Paragraphs>14</Paragraphs>
  <Slides>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Bariol Regular</vt:lpstr>
      <vt:lpstr>Arial</vt:lpstr>
      <vt:lpstr>Bariol Light</vt:lpstr>
      <vt:lpstr>Office-téma</vt:lpstr>
      <vt:lpstr>AUT diasablon</vt:lpstr>
      <vt:lpstr>Dia cím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BME AUT</dc:creator>
  <cp:lastModifiedBy>Csorvási Gábor</cp:lastModifiedBy>
  <cp:revision>203</cp:revision>
  <dcterms:created xsi:type="dcterms:W3CDTF">2014-03-08T11:42:20Z</dcterms:created>
  <dcterms:modified xsi:type="dcterms:W3CDTF">2020-03-21T20:20:18Z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0x0101009D574B1FC5CE7D419C037DC6AB881D60</vt:lpwstr>
  </property>
  <property fmtid="{D5CDD505-2E9C-101B-9397-08002B2CF9AE}" pid="3" name="Tfs.IsStoryboard">
    <vt:bool>true</vt:bool>
  </property>
</Properties>
</file>