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5" r:id="rId3"/>
    <p:sldId id="279" r:id="rId4"/>
    <p:sldId id="294" r:id="rId5"/>
    <p:sldId id="286" r:id="rId6"/>
    <p:sldId id="295" r:id="rId7"/>
    <p:sldId id="296" r:id="rId8"/>
    <p:sldId id="287" r:id="rId9"/>
    <p:sldId id="280" r:id="rId10"/>
    <p:sldId id="281" r:id="rId11"/>
    <p:sldId id="291" r:id="rId12"/>
    <p:sldId id="289" r:id="rId13"/>
    <p:sldId id="292" r:id="rId14"/>
    <p:sldId id="290" r:id="rId15"/>
    <p:sldId id="293" r:id="rId16"/>
    <p:sldId id="283" r:id="rId17"/>
    <p:sldId id="297" r:id="rId18"/>
    <p:sldId id="298" r:id="rId19"/>
    <p:sldId id="278" r:id="rId20"/>
    <p:sldId id="276" r:id="rId2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Énfasis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6"/>
    <p:restoredTop sz="94679"/>
  </p:normalViewPr>
  <p:slideViewPr>
    <p:cSldViewPr snapToGrid="0" snapToObjects="1">
      <p:cViewPr>
        <p:scale>
          <a:sx n="87" d="100"/>
          <a:sy n="87" d="100"/>
        </p:scale>
        <p:origin x="944" y="3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A3CFB-EC7C-8F4E-AAA8-4404DE6CF109}" type="datetimeFigureOut">
              <a:rPr lang="es-ES_tradnl" smtClean="0"/>
              <a:t>17/4/17</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CF5AB-8C3E-3E42-8A42-8561A98B5F9E}" type="slidenum">
              <a:rPr lang="es-ES_tradnl" smtClean="0"/>
              <a:t>‹Nr.›</a:t>
            </a:fld>
            <a:endParaRPr lang="es-ES_tradnl"/>
          </a:p>
        </p:txBody>
      </p:sp>
    </p:spTree>
    <p:extLst>
      <p:ext uri="{BB962C8B-B14F-4D97-AF65-F5344CB8AC3E}">
        <p14:creationId xmlns:p14="http://schemas.microsoft.com/office/powerpoint/2010/main" val="134238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B99CDE91-AE54-EA41-B56D-FA754F6D777D}" type="datetimeFigureOut">
              <a:rPr lang="es-ES" smtClean="0"/>
              <a:t>17/4/17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397029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99CDE91-AE54-EA41-B56D-FA754F6D777D}" type="datetimeFigureOut">
              <a:rPr lang="es-ES" smtClean="0"/>
              <a:t>17/4/17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147229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99CDE91-AE54-EA41-B56D-FA754F6D777D}" type="datetimeFigureOut">
              <a:rPr lang="es-ES" smtClean="0"/>
              <a:t>17/4/17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123564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99CDE91-AE54-EA41-B56D-FA754F6D777D}" type="datetimeFigureOut">
              <a:rPr lang="es-ES" smtClean="0"/>
              <a:t>17/4/17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32910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B99CDE91-AE54-EA41-B56D-FA754F6D777D}" type="datetimeFigureOut">
              <a:rPr lang="es-ES" smtClean="0"/>
              <a:t>17/4/17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305129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B99CDE91-AE54-EA41-B56D-FA754F6D777D}" type="datetimeFigureOut">
              <a:rPr lang="es-ES" smtClean="0"/>
              <a:t>17/4/17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69194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B99CDE91-AE54-EA41-B56D-FA754F6D777D}" type="datetimeFigureOut">
              <a:rPr lang="es-ES" smtClean="0"/>
              <a:t>17/4/17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220481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B99CDE91-AE54-EA41-B56D-FA754F6D777D}" type="datetimeFigureOut">
              <a:rPr lang="es-ES" smtClean="0"/>
              <a:t>17/4/17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7906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99CDE91-AE54-EA41-B56D-FA754F6D777D}" type="datetimeFigureOut">
              <a:rPr lang="es-ES" smtClean="0"/>
              <a:t>17/4/17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27268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99CDE91-AE54-EA41-B56D-FA754F6D777D}" type="datetimeFigureOut">
              <a:rPr lang="es-ES" smtClean="0"/>
              <a:t>17/4/17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123437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99CDE91-AE54-EA41-B56D-FA754F6D777D}" type="datetimeFigureOut">
              <a:rPr lang="es-ES" smtClean="0"/>
              <a:t>17/4/17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2DBAA22-1A61-A749-B882-FC8B5178599C}" type="slidenum">
              <a:rPr lang="es-ES" smtClean="0"/>
              <a:t>‹Nr.›</a:t>
            </a:fld>
            <a:endParaRPr lang="es-ES"/>
          </a:p>
        </p:txBody>
      </p:sp>
    </p:spTree>
    <p:extLst>
      <p:ext uri="{BB962C8B-B14F-4D97-AF65-F5344CB8AC3E}">
        <p14:creationId xmlns:p14="http://schemas.microsoft.com/office/powerpoint/2010/main" val="32058010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CDE91-AE54-EA41-B56D-FA754F6D777D}" type="datetimeFigureOut">
              <a:rPr lang="es-ES" smtClean="0"/>
              <a:t>17/4/17</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BAA22-1A61-A749-B882-FC8B5178599C}" type="slidenum">
              <a:rPr lang="es-ES" smtClean="0"/>
              <a:t>‹Nr.›</a:t>
            </a:fld>
            <a:endParaRPr lang="es-ES"/>
          </a:p>
        </p:txBody>
      </p:sp>
    </p:spTree>
    <p:extLst>
      <p:ext uri="{BB962C8B-B14F-4D97-AF65-F5344CB8AC3E}">
        <p14:creationId xmlns:p14="http://schemas.microsoft.com/office/powerpoint/2010/main" val="3006020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865437"/>
            <a:ext cx="7772400" cy="1470025"/>
          </a:xfrm>
        </p:spPr>
        <p:txBody>
          <a:bodyPr/>
          <a:lstStyle/>
          <a:p>
            <a:r>
              <a:rPr lang="es-ES" dirty="0">
                <a:solidFill>
                  <a:srgbClr val="000000"/>
                </a:solidFill>
                <a:latin typeface="Helvetica Neue Thin"/>
                <a:cs typeface="Helvetica Neue Thin"/>
              </a:rPr>
              <a:t>Mapa conceptual </a:t>
            </a:r>
            <a:r>
              <a:rPr lang="es-ES" dirty="0" err="1">
                <a:solidFill>
                  <a:srgbClr val="000000"/>
                </a:solidFill>
                <a:latin typeface="Helvetica Neue Thin"/>
                <a:cs typeface="Helvetica Neue Thin"/>
              </a:rPr>
              <a:t>Webpage</a:t>
            </a:r>
            <a:endParaRPr lang="es-ES" dirty="0">
              <a:solidFill>
                <a:srgbClr val="000000"/>
              </a:solidFill>
              <a:latin typeface="Helvetica Neue Thin"/>
              <a:cs typeface="Helvetica Neue Thin"/>
            </a:endParaRPr>
          </a:p>
        </p:txBody>
      </p:sp>
      <p:sp>
        <p:nvSpPr>
          <p:cNvPr id="3" name="Subtítulo 2"/>
          <p:cNvSpPr>
            <a:spLocks noGrp="1"/>
          </p:cNvSpPr>
          <p:nvPr>
            <p:ph type="subTitle" idx="1"/>
          </p:nvPr>
        </p:nvSpPr>
        <p:spPr>
          <a:xfrm>
            <a:off x="1371600" y="4556839"/>
            <a:ext cx="6400800" cy="1752600"/>
          </a:xfrm>
        </p:spPr>
        <p:txBody>
          <a:bodyPr/>
          <a:lstStyle/>
          <a:p>
            <a:r>
              <a:rPr lang="es-ES" dirty="0" err="1">
                <a:solidFill>
                  <a:schemeClr val="tx1"/>
                </a:solidFill>
                <a:latin typeface="Helvetica Neue UltraLight"/>
                <a:cs typeface="Helvetica Neue UltraLight"/>
              </a:rPr>
              <a:t>sisasolutions.com.mx</a:t>
            </a:r>
            <a:endParaRPr lang="es-ES" dirty="0">
              <a:solidFill>
                <a:schemeClr val="tx1"/>
              </a:solidFill>
              <a:latin typeface="Helvetica Neue UltraLight"/>
              <a:cs typeface="Helvetica Neue UltraLight"/>
            </a:endParaRPr>
          </a:p>
          <a:p>
            <a:endParaRPr lang="es-ES" dirty="0">
              <a:solidFill>
                <a:schemeClr val="tx1"/>
              </a:solidFill>
              <a:latin typeface="Avenir Light"/>
              <a:cs typeface="Avenir Light"/>
            </a:endParaRPr>
          </a:p>
        </p:txBody>
      </p:sp>
      <p:pic>
        <p:nvPicPr>
          <p:cNvPr id="4" name="Imagen 3"/>
          <p:cNvPicPr>
            <a:picLocks noChangeAspect="1"/>
          </p:cNvPicPr>
          <p:nvPr/>
        </p:nvPicPr>
        <p:blipFill>
          <a:blip r:embed="rId2"/>
          <a:stretch>
            <a:fillRect/>
          </a:stretch>
        </p:blipFill>
        <p:spPr>
          <a:xfrm>
            <a:off x="3746500" y="825714"/>
            <a:ext cx="1638300" cy="2425700"/>
          </a:xfrm>
          <a:prstGeom prst="rect">
            <a:avLst/>
          </a:prstGeom>
        </p:spPr>
      </p:pic>
    </p:spTree>
    <p:extLst>
      <p:ext uri="{BB962C8B-B14F-4D97-AF65-F5344CB8AC3E}">
        <p14:creationId xmlns:p14="http://schemas.microsoft.com/office/powerpoint/2010/main" val="159720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latin typeface="Helvetica Neue Thin"/>
                <a:cs typeface="Helvetica Neue Thin"/>
              </a:rPr>
              <a:t>7.Computo</a:t>
            </a:r>
          </a:p>
        </p:txBody>
      </p:sp>
      <p:sp>
        <p:nvSpPr>
          <p:cNvPr id="3" name="Marcador de contenido 2"/>
          <p:cNvSpPr>
            <a:spLocks noGrp="1"/>
          </p:cNvSpPr>
          <p:nvPr>
            <p:ph idx="1"/>
          </p:nvPr>
        </p:nvSpPr>
        <p:spPr/>
        <p:txBody>
          <a:bodyPr>
            <a:normAutofit/>
          </a:bodyPr>
          <a:lstStyle/>
          <a:p>
            <a:r>
              <a:rPr lang="es-ES_tradnl" sz="2800" dirty="0">
                <a:latin typeface="Helvetica Neue Thin"/>
                <a:cs typeface="Helvetica Neue Thin"/>
              </a:rPr>
              <a:t>Mantenimiento Informático BÁSICO</a:t>
            </a:r>
          </a:p>
          <a:p>
            <a:pPr lvl="1">
              <a:buFont typeface="Arial"/>
              <a:buChar char="•"/>
            </a:pPr>
            <a:r>
              <a:rPr lang="es-ES_tradnl" sz="2400" dirty="0">
                <a:latin typeface="Helvetica Neue Thin"/>
                <a:cs typeface="Helvetica Neue Thin"/>
              </a:rPr>
              <a:t>Plan de mantenimiento informático BÁSICO.</a:t>
            </a:r>
          </a:p>
          <a:p>
            <a:r>
              <a:rPr lang="es-ES_tradnl" sz="2800" dirty="0">
                <a:latin typeface="Helvetica Neue Thin"/>
                <a:cs typeface="Helvetica Neue Thin"/>
              </a:rPr>
              <a:t>Mantenimiento Informático PROFESIONAL</a:t>
            </a:r>
          </a:p>
          <a:p>
            <a:pPr marL="742950" lvl="2" indent="-342900"/>
            <a:r>
              <a:rPr lang="es-ES_tradnl" dirty="0">
                <a:latin typeface="Helvetica Neue Thin"/>
                <a:cs typeface="Helvetica Neue Thin"/>
              </a:rPr>
              <a:t>Mantenimiento Informático PROFESIONAL. Solución integral a sus problemas de Hardware y Software.</a:t>
            </a:r>
          </a:p>
          <a:p>
            <a:pPr marL="342900" lvl="1" indent="-342900">
              <a:buFont typeface="Arial"/>
              <a:buChar char="•"/>
            </a:pPr>
            <a:r>
              <a:rPr lang="es-ES_tradnl" dirty="0">
                <a:latin typeface="Helvetica Neue Thin"/>
                <a:cs typeface="Helvetica Neue Thin"/>
              </a:rPr>
              <a:t>Mantenimiento Informático </a:t>
            </a:r>
            <a:r>
              <a:rPr lang="es-ES_tradnl" dirty="0" smtClean="0">
                <a:latin typeface="Helvetica Neue Thin"/>
                <a:cs typeface="Helvetica Neue Thin"/>
              </a:rPr>
              <a:t>AVANZADO.</a:t>
            </a:r>
            <a:endParaRPr lang="es-ES_tradnl" dirty="0">
              <a:latin typeface="Helvetica Neue Thin"/>
              <a:cs typeface="Helvetica Neue Thin"/>
            </a:endParaRPr>
          </a:p>
          <a:p>
            <a:pPr marL="742950" lvl="2" indent="-342900"/>
            <a:r>
              <a:rPr lang="es-ES_tradnl" dirty="0">
                <a:latin typeface="Helvetica Neue Thin"/>
                <a:cs typeface="Helvetica Neue Thin"/>
              </a:rPr>
              <a:t>Plan de mantenimiento informático </a:t>
            </a:r>
            <a:r>
              <a:rPr lang="es-ES_tradnl" dirty="0" smtClean="0">
                <a:latin typeface="Helvetica Neue Thin"/>
                <a:cs typeface="Helvetica Neue Thin"/>
              </a:rPr>
              <a:t>diseñado específico según requerimientos.</a:t>
            </a:r>
            <a:endParaRPr lang="es-ES_tradnl"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350306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latin typeface="Helvetica Neue Thin"/>
                <a:cs typeface="Helvetica Neue Thin"/>
              </a:rPr>
              <a:t>BASICO</a:t>
            </a:r>
          </a:p>
        </p:txBody>
      </p:sp>
      <p:sp>
        <p:nvSpPr>
          <p:cNvPr id="3" name="Rectángulo 2"/>
          <p:cNvSpPr/>
          <p:nvPr/>
        </p:nvSpPr>
        <p:spPr>
          <a:xfrm>
            <a:off x="457200" y="1417638"/>
            <a:ext cx="8229600" cy="4832092"/>
          </a:xfrm>
          <a:prstGeom prst="rect">
            <a:avLst/>
          </a:prstGeom>
        </p:spPr>
        <p:txBody>
          <a:bodyPr wrap="square">
            <a:spAutoFit/>
          </a:bodyPr>
          <a:lstStyle/>
          <a:p>
            <a:r>
              <a:rPr lang="es-ES_tradnl" sz="1400" dirty="0">
                <a:latin typeface="Helvetica Neue Thin"/>
                <a:cs typeface="Helvetica Neue Thin"/>
              </a:rPr>
              <a:t>En ocasiones, podemos comprobar que nuestro equipo cada vez funciona más lento. </a:t>
            </a:r>
          </a:p>
          <a:p>
            <a:r>
              <a:rPr lang="es-ES_tradnl" sz="1400" dirty="0">
                <a:latin typeface="Helvetica Neue Thin"/>
                <a:cs typeface="Helvetica Neue Thin"/>
              </a:rPr>
              <a:t>Opciones que pueden mejorar el rendimiento:</a:t>
            </a:r>
          </a:p>
          <a:p>
            <a:pPr marL="285750" indent="-285750">
              <a:buFont typeface="Arial"/>
              <a:buChar char="•"/>
            </a:pPr>
            <a:r>
              <a:rPr lang="es-ES_tradnl" sz="1400" dirty="0">
                <a:latin typeface="Helvetica Neue Thin"/>
                <a:cs typeface="Helvetica Neue Thin"/>
              </a:rPr>
              <a:t>Que la computadora  cuente con características mayores para el trabajo a realizar.</a:t>
            </a:r>
          </a:p>
          <a:p>
            <a:pPr marL="285750" indent="-285750">
              <a:buFont typeface="Arial"/>
              <a:buChar char="•"/>
            </a:pPr>
            <a:r>
              <a:rPr lang="es-ES_tradnl" sz="1400" dirty="0">
                <a:latin typeface="Helvetica Neue Thin"/>
                <a:cs typeface="Helvetica Neue Thin"/>
              </a:rPr>
              <a:t>Actualizaciones de software de la empresa, programas de Gestión, Antivirus, etc., que requieran mayor poder de cómputo.</a:t>
            </a:r>
          </a:p>
          <a:p>
            <a:pPr marL="285750" indent="-285750">
              <a:buFont typeface="Arial"/>
              <a:buChar char="•"/>
            </a:pPr>
            <a:r>
              <a:rPr lang="es-ES_tradnl" sz="1400" dirty="0">
                <a:latin typeface="Helvetica Neue Thin"/>
                <a:cs typeface="Helvetica Neue Thin"/>
              </a:rPr>
              <a:t>Mantenimiento preventivo y correctivo tanto en la parte física como al software.</a:t>
            </a:r>
          </a:p>
          <a:p>
            <a:r>
              <a:rPr lang="es-ES_tradnl" sz="1400" dirty="0">
                <a:latin typeface="Helvetica Neue Thin"/>
                <a:cs typeface="Helvetica Neue Thin"/>
              </a:rPr>
              <a:t>la solución más fácil, en la mayoría de las ocasiones, es ponerse en contacto con un técnico experimentado que le guíe sobre como mantener actualizado su parque de ordenadores, bien sea con pequeñas modificaciones de hardware, ya sea con algunas políticas de uso de las computadoras, etc.</a:t>
            </a:r>
          </a:p>
          <a:p>
            <a:endParaRPr lang="es-ES_tradnl" sz="1400" dirty="0">
              <a:latin typeface="Helvetica Neue Thin"/>
              <a:cs typeface="Helvetica Neue Thin"/>
            </a:endParaRPr>
          </a:p>
          <a:p>
            <a:r>
              <a:rPr lang="pt-BR" sz="1400" b="1" dirty="0">
                <a:latin typeface="Helvetica Neue Thin"/>
                <a:cs typeface="Helvetica Neue Thin"/>
              </a:rPr>
              <a:t>NUESTRO DPTO. DE INFORMÁTICA, SE ENCARGA DE PROPORCIONARLE UN MANTENIMIENTO INFORMÁTICO BÁSICO CON SOPORTE PARA  TODA SU INFRAESTRUCTURA TI.</a:t>
            </a:r>
          </a:p>
          <a:p>
            <a:endParaRPr lang="pt-BR" sz="1400" b="1" dirty="0">
              <a:latin typeface="Helvetica Neue Thin"/>
              <a:cs typeface="Helvetica Neue Thin"/>
            </a:endParaRPr>
          </a:p>
          <a:p>
            <a:r>
              <a:rPr lang="es-ES_tradnl" sz="1400" dirty="0">
                <a:latin typeface="Helvetica Neue Thin"/>
                <a:cs typeface="Helvetica Neue Thin"/>
              </a:rPr>
              <a:t>No deje que sus ordenadores vayan bajando de rendimiento. Cuanto más lento vaya el ordenador, más tiempo le llevará a sus empleados realizar sus tareas.</a:t>
            </a:r>
          </a:p>
          <a:p>
            <a:r>
              <a:rPr lang="es-ES_tradnl" sz="1400" dirty="0">
                <a:latin typeface="Helvetica Neue Thin"/>
                <a:cs typeface="Helvetica Neue Thin"/>
              </a:rPr>
              <a:t>Este tipo de servicio incluye la mano de obra del mantenimiento, reparación e instalación de ordenadores, impresoras y redes locales (LAN), programas y sistemas operativos. Este servicio garantiza la ayuda telefónica y asistencia remota. Mediante el control remoto de los equipos desde nuestras instalaciones, podemos solucionar un gran porcentaje de problemas de modo inmediato, ahorrando tiempo. con la garantía de una total seguridad para toda la información contenida en sus equipos.</a:t>
            </a:r>
            <a:endParaRPr lang="es-ES" sz="1400" dirty="0">
              <a:latin typeface="Helvetica Neue Thin"/>
              <a:cs typeface="Helvetica Neue Thin"/>
            </a:endParaRPr>
          </a:p>
        </p:txBody>
      </p:sp>
    </p:spTree>
    <p:extLst>
      <p:ext uri="{BB962C8B-B14F-4D97-AF65-F5344CB8AC3E}">
        <p14:creationId xmlns:p14="http://schemas.microsoft.com/office/powerpoint/2010/main" val="387814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latin typeface="Helvetica Neue Thin"/>
                <a:cs typeface="Helvetica Neue Thin"/>
              </a:rPr>
              <a:t>BASICO</a:t>
            </a:r>
          </a:p>
        </p:txBody>
      </p:sp>
      <p:graphicFrame>
        <p:nvGraphicFramePr>
          <p:cNvPr id="5" name="Tabla 4"/>
          <p:cNvGraphicFramePr>
            <a:graphicFrameLocks noGrp="1"/>
          </p:cNvGraphicFramePr>
          <p:nvPr>
            <p:extLst>
              <p:ext uri="{D42A27DB-BD31-4B8C-83A1-F6EECF244321}">
                <p14:modId xmlns:p14="http://schemas.microsoft.com/office/powerpoint/2010/main" val="3807256287"/>
              </p:ext>
            </p:extLst>
          </p:nvPr>
        </p:nvGraphicFramePr>
        <p:xfrm>
          <a:off x="457200" y="1468609"/>
          <a:ext cx="8229600" cy="4577080"/>
        </p:xfrm>
        <a:graphic>
          <a:graphicData uri="http://schemas.openxmlformats.org/drawingml/2006/table">
            <a:tbl>
              <a:tblPr firstRow="1" bandRow="1">
                <a:tableStyleId>{2D5ABB26-0587-4C30-8999-92F81FD0307C}</a:tableStyleId>
              </a:tblPr>
              <a:tblGrid>
                <a:gridCol w="1988364">
                  <a:extLst>
                    <a:ext uri="{9D8B030D-6E8A-4147-A177-3AD203B41FA5}">
                      <a16:colId xmlns="" xmlns:a16="http://schemas.microsoft.com/office/drawing/2014/main" val="20000"/>
                    </a:ext>
                  </a:extLst>
                </a:gridCol>
                <a:gridCol w="6241236">
                  <a:extLst>
                    <a:ext uri="{9D8B030D-6E8A-4147-A177-3AD203B41FA5}">
                      <a16:colId xmlns="" xmlns:a16="http://schemas.microsoft.com/office/drawing/2014/main" val="20001"/>
                    </a:ext>
                  </a:extLst>
                </a:gridCol>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_tradnl" sz="2800" b="0" i="0" dirty="0">
                          <a:latin typeface="Helvetica Neue Thin"/>
                          <a:cs typeface="Helvetica Neue Thin"/>
                        </a:rPr>
                        <a:t>Servicio Mantenimiento Informático Básico</a:t>
                      </a:r>
                      <a:r>
                        <a:rPr lang="es-ES_tradnl" b="0" i="0" dirty="0">
                          <a:latin typeface="Helvetica Neue Thin"/>
                          <a:cs typeface="Helvetica Neue Thin"/>
                        </a:rPr>
                        <a:t>		</a:t>
                      </a:r>
                    </a:p>
                  </a:txBody>
                  <a:tcPr>
                    <a:solidFill>
                      <a:schemeClr val="bg1">
                        <a:lumMod val="75000"/>
                      </a:schemeClr>
                    </a:solidFill>
                  </a:tcPr>
                </a:tc>
                <a:tc hMerge="1">
                  <a:txBody>
                    <a:bodyPr/>
                    <a:lstStyle/>
                    <a:p>
                      <a:endParaRPr lang="es-ES" dirty="0"/>
                    </a:p>
                  </a:txBody>
                  <a:tcPr/>
                </a:tc>
                <a:extLst>
                  <a:ext uri="{0D108BD9-81ED-4DB2-BD59-A6C34878D82A}">
                    <a16:rowId xmlns="" xmlns:a16="http://schemas.microsoft.com/office/drawing/2014/main" val="10000"/>
                  </a:ext>
                </a:extLst>
              </a:tr>
              <a:tr h="370840">
                <a:tc>
                  <a:txBody>
                    <a:bodyPr/>
                    <a:lstStyle/>
                    <a:p>
                      <a:pPr algn="ctr"/>
                      <a:r>
                        <a:rPr lang="es-ES_tradnl" sz="1600" b="0" i="0" dirty="0">
                          <a:latin typeface="Helvetica Neue Thin"/>
                          <a:cs typeface="Helvetica Neue Thin"/>
                        </a:rPr>
                        <a:t>DIRIGIDO A</a:t>
                      </a:r>
                      <a:endParaRPr lang="es-ES" sz="1600" b="0" i="0" dirty="0">
                        <a:latin typeface="Helvetica Neue Thin"/>
                        <a:cs typeface="Helvetica Neue Thin"/>
                      </a:endParaRPr>
                    </a:p>
                  </a:txBody>
                  <a:tcPr anchor="ctr"/>
                </a:tc>
                <a:tc>
                  <a:txBody>
                    <a:bodyPr/>
                    <a:lstStyle/>
                    <a:p>
                      <a:r>
                        <a:rPr lang="es-ES_tradnl" sz="1600" b="0" i="0" dirty="0">
                          <a:latin typeface="Helvetica Neue Thin"/>
                          <a:cs typeface="Helvetica Neue Thin"/>
                        </a:rPr>
                        <a:t>A empresas o particulares con 1 a</a:t>
                      </a:r>
                      <a:r>
                        <a:rPr lang="es-ES_tradnl" sz="1600" b="0" i="0" baseline="0" dirty="0">
                          <a:latin typeface="Helvetica Neue Thin"/>
                          <a:cs typeface="Helvetica Neue Thin"/>
                        </a:rPr>
                        <a:t> 10</a:t>
                      </a:r>
                      <a:r>
                        <a:rPr lang="es-ES_tradnl" sz="1600" b="0" i="0" dirty="0">
                          <a:latin typeface="Helvetica Neue Thin"/>
                          <a:cs typeface="Helvetica Neue Thin"/>
                        </a:rPr>
                        <a:t> </a:t>
                      </a:r>
                      <a:r>
                        <a:rPr lang="es-ES_tradnl" sz="1600" b="0" i="0" dirty="0" err="1">
                          <a:latin typeface="Helvetica Neue Thin"/>
                          <a:cs typeface="Helvetica Neue Thin"/>
                        </a:rPr>
                        <a:t>pc’s</a:t>
                      </a:r>
                      <a:endParaRPr lang="es-ES" sz="1600" b="0" i="0" dirty="0">
                        <a:latin typeface="Helvetica Neue Thin"/>
                        <a:cs typeface="Helvetica Neue Thin"/>
                      </a:endParaRPr>
                    </a:p>
                  </a:txBody>
                  <a:tcPr/>
                </a:tc>
                <a:extLst>
                  <a:ext uri="{0D108BD9-81ED-4DB2-BD59-A6C34878D82A}">
                    <a16:rowId xmlns="" xmlns:a16="http://schemas.microsoft.com/office/drawing/2014/main" val="10001"/>
                  </a:ext>
                </a:extLst>
              </a:tr>
              <a:tr h="370840">
                <a:tc>
                  <a:txBody>
                    <a:bodyPr/>
                    <a:lstStyle/>
                    <a:p>
                      <a:pPr algn="ctr"/>
                      <a:r>
                        <a:rPr lang="es-ES_tradnl" sz="1600" b="0" i="0" dirty="0">
                          <a:latin typeface="Helvetica Neue Thin"/>
                          <a:cs typeface="Helvetica Neue Thin"/>
                        </a:rPr>
                        <a:t>TARIFA</a:t>
                      </a:r>
                      <a:endParaRPr lang="es-ES" sz="1600" b="0" i="0" dirty="0">
                        <a:latin typeface="Helvetica Neue Thin"/>
                        <a:cs typeface="Helvetica Neue Thin"/>
                      </a:endParaRPr>
                    </a:p>
                  </a:txBody>
                  <a:tcPr anchor="ctr"/>
                </a:tc>
                <a:tc>
                  <a:txBody>
                    <a:bodyPr/>
                    <a:lstStyle/>
                    <a:p>
                      <a:r>
                        <a:rPr lang="es-ES_tradnl" sz="1600" b="0" i="0" dirty="0">
                          <a:latin typeface="Helvetica Neue Thin"/>
                          <a:cs typeface="Helvetica Neue Thin"/>
                        </a:rPr>
                        <a:t>Cuota mensual por PC hasta 10 equipos. Sin costes de desplazamientos en un radio de 10 km.</a:t>
                      </a:r>
                      <a:endParaRPr lang="es-ES" sz="1600" b="0" i="0" dirty="0">
                        <a:latin typeface="Helvetica Neue Thin"/>
                        <a:cs typeface="Helvetica Neue Thin"/>
                      </a:endParaRPr>
                    </a:p>
                  </a:txBody>
                  <a:tcPr/>
                </a:tc>
                <a:extLst>
                  <a:ext uri="{0D108BD9-81ED-4DB2-BD59-A6C34878D82A}">
                    <a16:rowId xmlns="" xmlns:a16="http://schemas.microsoft.com/office/drawing/2014/main" val="10002"/>
                  </a:ext>
                </a:extLst>
              </a:tr>
              <a:tr h="370840">
                <a:tc>
                  <a:txBody>
                    <a:bodyPr/>
                    <a:lstStyle/>
                    <a:p>
                      <a:pPr algn="ctr"/>
                      <a:r>
                        <a:rPr lang="es-ES_tradnl" sz="1600" b="0" i="0" dirty="0">
                          <a:latin typeface="Helvetica Neue Thin"/>
                          <a:cs typeface="Helvetica Neue Thin"/>
                        </a:rPr>
                        <a:t>INCLUYE</a:t>
                      </a:r>
                      <a:endParaRPr lang="es-ES" sz="1600" b="0" i="0" dirty="0">
                        <a:latin typeface="Helvetica Neue Thin"/>
                        <a:cs typeface="Helvetica Neue Thin"/>
                      </a:endParaRPr>
                    </a:p>
                  </a:txBody>
                  <a:tcPr anchor="ctr"/>
                </a:tc>
                <a:tc>
                  <a:txBody>
                    <a:bodyPr/>
                    <a:lstStyle/>
                    <a:p>
                      <a:r>
                        <a:rPr lang="es-ES_tradnl" sz="1600" b="0" i="0" dirty="0">
                          <a:latin typeface="Helvetica Neue Thin"/>
                          <a:cs typeface="Helvetica Neue Thin"/>
                        </a:rPr>
                        <a:t>Soporte técnico</a:t>
                      </a:r>
                      <a:r>
                        <a:rPr lang="es-ES_tradnl" sz="1600" b="0" i="0" baseline="0" dirty="0">
                          <a:latin typeface="Helvetica Neue Thin"/>
                          <a:cs typeface="Helvetica Neue Thin"/>
                        </a:rPr>
                        <a:t> telefónico y en sitio </a:t>
                      </a:r>
                      <a:r>
                        <a:rPr lang="es-ES_tradnl" sz="1600" b="0" i="0" dirty="0">
                          <a:latin typeface="Helvetica Neue Thin"/>
                          <a:cs typeface="Helvetica Neue Thin"/>
                        </a:rPr>
                        <a:t>durante nuestro horario de servicio técnico, de 09:00 a 15:00h y de 16:00 a 19:00h. Dispondrá de una visita</a:t>
                      </a:r>
                      <a:r>
                        <a:rPr lang="es-ES_tradnl" sz="1600" b="0" i="0" baseline="0" dirty="0">
                          <a:latin typeface="Helvetica Neue Thin"/>
                          <a:cs typeface="Helvetica Neue Thin"/>
                        </a:rPr>
                        <a:t> </a:t>
                      </a:r>
                      <a:r>
                        <a:rPr lang="es-ES_tradnl" sz="1600" b="0" i="0" dirty="0">
                          <a:latin typeface="Helvetica Neue Thin"/>
                          <a:cs typeface="Helvetica Neue Thin"/>
                        </a:rPr>
                        <a:t>de control al mes para el chequeo y resolución de incidencias, actualizaciones, seguridad, etc., sin que excedan los trabajos a realizar en más de dos horas. La</a:t>
                      </a:r>
                      <a:r>
                        <a:rPr lang="es-ES_tradnl" sz="1600" b="0" i="0" baseline="0" dirty="0">
                          <a:latin typeface="Helvetica Neue Thin"/>
                          <a:cs typeface="Helvetica Neue Thin"/>
                        </a:rPr>
                        <a:t> respuesta de servicios en sitio se atiende en un lapso de 2 a 4 horas.</a:t>
                      </a:r>
                      <a:endParaRPr lang="es-ES" sz="1600" b="0" i="0" dirty="0">
                        <a:latin typeface="Helvetica Neue Thin"/>
                        <a:cs typeface="Helvetica Neue Thin"/>
                      </a:endParaRPr>
                    </a:p>
                  </a:txBody>
                  <a:tcPr/>
                </a:tc>
                <a:extLst>
                  <a:ext uri="{0D108BD9-81ED-4DB2-BD59-A6C34878D82A}">
                    <a16:rowId xmlns="" xmlns:a16="http://schemas.microsoft.com/office/drawing/2014/main" val="10003"/>
                  </a:ext>
                </a:extLst>
              </a:tr>
              <a:tr h="370840">
                <a:tc>
                  <a:txBody>
                    <a:bodyPr/>
                    <a:lstStyle/>
                    <a:p>
                      <a:pPr algn="ctr"/>
                      <a:r>
                        <a:rPr lang="es-ES_tradnl" sz="1600" b="0" i="0" dirty="0">
                          <a:latin typeface="Helvetica Neue Thin"/>
                          <a:cs typeface="Helvetica Neue Thin"/>
                        </a:rPr>
                        <a:t>EXCLUYE</a:t>
                      </a:r>
                      <a:endParaRPr lang="es-ES" sz="1600" b="0" i="0" dirty="0">
                        <a:latin typeface="Helvetica Neue Thin"/>
                        <a:cs typeface="Helvetica Neue Thin"/>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600" b="0" i="0" dirty="0">
                          <a:latin typeface="Helvetica Neue Thin"/>
                          <a:cs typeface="Helvetica Neue Thin"/>
                        </a:rPr>
                        <a:t>Todo tipo de piezas o componentes que se requieran para la reparación y mantenimiento de los equipos. Pérdida de datos ocasionadas por fallos eléctricos o mala manipulación de los usuarios. (La recuperación de datos se presupuestaría aparte). No aplica a Servidores.	</a:t>
                      </a:r>
                    </a:p>
                    <a:p>
                      <a:endParaRPr lang="es-ES" sz="1600" b="0" i="0" dirty="0">
                        <a:latin typeface="Helvetica Neue Thin"/>
                        <a:cs typeface="Helvetica Neue Thin"/>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8676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7200" y="1777006"/>
            <a:ext cx="8229600" cy="4524316"/>
          </a:xfrm>
          <a:prstGeom prst="rect">
            <a:avLst/>
          </a:prstGeom>
        </p:spPr>
        <p:txBody>
          <a:bodyPr wrap="square">
            <a:spAutoFit/>
          </a:bodyPr>
          <a:lstStyle/>
          <a:p>
            <a:r>
              <a:rPr lang="es-ES_tradnl" dirty="0">
                <a:latin typeface="Helvetica Neue Thin"/>
                <a:cs typeface="Helvetica Neue Thin"/>
              </a:rPr>
              <a:t>Solución integral a sus problemas de Hardware y Software.</a:t>
            </a:r>
          </a:p>
          <a:p>
            <a:endParaRPr lang="es-ES_tradnl" dirty="0">
              <a:latin typeface="Helvetica Neue Thin"/>
              <a:cs typeface="Helvetica Neue Thin"/>
            </a:endParaRPr>
          </a:p>
          <a:p>
            <a:r>
              <a:rPr lang="es-ES_tradnl" dirty="0">
                <a:latin typeface="Helvetica Neue Thin"/>
                <a:cs typeface="Helvetica Neue Thin"/>
              </a:rPr>
              <a:t>A través de nuestro Departamento de Informática, le ofrecemos un mantenimiento informático PROFESIONAL, que incluye la mano de obra para el mantenimiento preventivo de su hardware informático, sistemas operativos Windows y software ofimático, configuración de periféricos, redes locales, accesos de seguridad, correos electrónicos e Internet.</a:t>
            </a:r>
          </a:p>
          <a:p>
            <a:endParaRPr lang="es-ES_tradnl" dirty="0">
              <a:latin typeface="Helvetica Neue Thin"/>
              <a:cs typeface="Helvetica Neue Thin"/>
            </a:endParaRPr>
          </a:p>
          <a:p>
            <a:r>
              <a:rPr lang="es-ES_tradnl" dirty="0">
                <a:latin typeface="Helvetica Neue Thin"/>
                <a:cs typeface="Helvetica Neue Thin"/>
              </a:rPr>
              <a:t>Este servicio le garantiza:</a:t>
            </a:r>
          </a:p>
          <a:p>
            <a:endParaRPr lang="es-ES_tradnl" dirty="0">
              <a:latin typeface="Helvetica Neue Thin"/>
              <a:cs typeface="Helvetica Neue Thin"/>
            </a:endParaRPr>
          </a:p>
          <a:p>
            <a:pPr marL="285750" indent="-285750">
              <a:buFont typeface="Arial"/>
              <a:buChar char="•"/>
            </a:pPr>
            <a:r>
              <a:rPr lang="es-ES_tradnl" dirty="0">
                <a:latin typeface="Helvetica Neue Thin"/>
                <a:cs typeface="Helvetica Neue Thin"/>
              </a:rPr>
              <a:t>		La ayuda telefónica (conexión en remoto),</a:t>
            </a:r>
          </a:p>
          <a:p>
            <a:pPr marL="285750" indent="-285750">
              <a:buFont typeface="Arial"/>
              <a:buChar char="•"/>
            </a:pPr>
            <a:r>
              <a:rPr lang="es-ES_tradnl" dirty="0">
                <a:latin typeface="Helvetica Neue Thin"/>
                <a:cs typeface="Helvetica Neue Thin"/>
              </a:rPr>
              <a:t>		Asistencia presencial in-situ,</a:t>
            </a:r>
          </a:p>
          <a:p>
            <a:pPr marL="285750" indent="-285750">
              <a:buFont typeface="Arial"/>
              <a:buChar char="•"/>
            </a:pPr>
            <a:r>
              <a:rPr lang="es-ES_tradnl" dirty="0">
                <a:latin typeface="Helvetica Neue Thin"/>
                <a:cs typeface="Helvetica Neue Thin"/>
              </a:rPr>
              <a:t>		Copias de seguridad programadas,</a:t>
            </a:r>
          </a:p>
          <a:p>
            <a:pPr marL="285750" indent="-285750">
              <a:buFont typeface="Arial"/>
              <a:buChar char="•"/>
            </a:pPr>
            <a:r>
              <a:rPr lang="es-ES_tradnl" dirty="0">
                <a:latin typeface="Helvetica Neue Thin"/>
                <a:cs typeface="Helvetica Neue Thin"/>
              </a:rPr>
              <a:t>		Antivirus con protección para el correo electrónico e Internet,</a:t>
            </a:r>
          </a:p>
          <a:p>
            <a:pPr marL="285750" indent="-285750">
              <a:buFont typeface="Arial"/>
              <a:buChar char="•"/>
            </a:pPr>
            <a:r>
              <a:rPr lang="es-ES_tradnl" dirty="0">
                <a:latin typeface="Helvetica Neue Thin"/>
                <a:cs typeface="Helvetica Neue Thin"/>
              </a:rPr>
              <a:t>		Configuración del servidor corporativo (Directorio Activo, Dominio y una administración de Políticas de seguridad y privacidad).</a:t>
            </a:r>
            <a:endParaRPr lang="es-ES" dirty="0">
              <a:latin typeface="Helvetica Neue Thin"/>
              <a:cs typeface="Helvetica Neue Thin"/>
            </a:endParaRPr>
          </a:p>
        </p:txBody>
      </p:sp>
      <p:sp>
        <p:nvSpPr>
          <p:cNvPr id="5" name="Título 1"/>
          <p:cNvSpPr>
            <a:spLocks noGrp="1"/>
          </p:cNvSpPr>
          <p:nvPr>
            <p:ph type="title"/>
          </p:nvPr>
        </p:nvSpPr>
        <p:spPr>
          <a:xfrm>
            <a:off x="457200" y="274638"/>
            <a:ext cx="8229600" cy="1143000"/>
          </a:xfrm>
        </p:spPr>
        <p:txBody>
          <a:bodyPr/>
          <a:lstStyle/>
          <a:p>
            <a:pPr algn="l"/>
            <a:r>
              <a:rPr lang="es-ES" dirty="0">
                <a:latin typeface="Helvetica Neue Thin"/>
                <a:cs typeface="Helvetica Neue Thin"/>
              </a:rPr>
              <a:t>PROFESIONAL</a:t>
            </a:r>
          </a:p>
        </p:txBody>
      </p:sp>
    </p:spTree>
    <p:extLst>
      <p:ext uri="{BB962C8B-B14F-4D97-AF65-F5344CB8AC3E}">
        <p14:creationId xmlns:p14="http://schemas.microsoft.com/office/powerpoint/2010/main" val="337022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latin typeface="Helvetica Neue Thin"/>
                <a:cs typeface="Helvetica Neue Thin"/>
              </a:rPr>
              <a:t>PROFESIONAL</a:t>
            </a:r>
          </a:p>
        </p:txBody>
      </p:sp>
      <p:graphicFrame>
        <p:nvGraphicFramePr>
          <p:cNvPr id="5" name="Tabla 4"/>
          <p:cNvGraphicFramePr>
            <a:graphicFrameLocks noGrp="1"/>
          </p:cNvGraphicFramePr>
          <p:nvPr>
            <p:extLst>
              <p:ext uri="{D42A27DB-BD31-4B8C-83A1-F6EECF244321}">
                <p14:modId xmlns:p14="http://schemas.microsoft.com/office/powerpoint/2010/main" val="614958969"/>
              </p:ext>
            </p:extLst>
          </p:nvPr>
        </p:nvGraphicFramePr>
        <p:xfrm>
          <a:off x="457200" y="1468609"/>
          <a:ext cx="8229600" cy="5273040"/>
        </p:xfrm>
        <a:graphic>
          <a:graphicData uri="http://schemas.openxmlformats.org/drawingml/2006/table">
            <a:tbl>
              <a:tblPr firstRow="1" bandRow="1">
                <a:tableStyleId>{2D5ABB26-0587-4C30-8999-92F81FD0307C}</a:tableStyleId>
              </a:tblPr>
              <a:tblGrid>
                <a:gridCol w="1988364">
                  <a:extLst>
                    <a:ext uri="{9D8B030D-6E8A-4147-A177-3AD203B41FA5}">
                      <a16:colId xmlns="" xmlns:a16="http://schemas.microsoft.com/office/drawing/2014/main" val="20000"/>
                    </a:ext>
                  </a:extLst>
                </a:gridCol>
                <a:gridCol w="6241236">
                  <a:extLst>
                    <a:ext uri="{9D8B030D-6E8A-4147-A177-3AD203B41FA5}">
                      <a16:colId xmlns="" xmlns:a16="http://schemas.microsoft.com/office/drawing/2014/main" val="20001"/>
                    </a:ext>
                  </a:extLst>
                </a:gridCol>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_tradnl" sz="2800" b="0" i="0" dirty="0">
                          <a:latin typeface="Helvetica Neue Thin"/>
                          <a:cs typeface="Helvetica Neue Thin"/>
                        </a:rPr>
                        <a:t>Servicio Mantenimiento Informático Profesional</a:t>
                      </a:r>
                      <a:r>
                        <a:rPr lang="es-ES_tradnl" b="0" i="0" dirty="0">
                          <a:latin typeface="Helvetica Neue Thin"/>
                          <a:cs typeface="Helvetica Neue Thin"/>
                        </a:rPr>
                        <a:t>	</a:t>
                      </a:r>
                    </a:p>
                  </a:txBody>
                  <a:tcPr>
                    <a:solidFill>
                      <a:schemeClr val="bg1">
                        <a:lumMod val="75000"/>
                      </a:schemeClr>
                    </a:solidFill>
                  </a:tcPr>
                </a:tc>
                <a:tc hMerge="1">
                  <a:txBody>
                    <a:bodyPr/>
                    <a:lstStyle/>
                    <a:p>
                      <a:endParaRPr lang="es-ES" dirty="0"/>
                    </a:p>
                  </a:txBody>
                  <a:tcPr/>
                </a:tc>
                <a:extLst>
                  <a:ext uri="{0D108BD9-81ED-4DB2-BD59-A6C34878D82A}">
                    <a16:rowId xmlns="" xmlns:a16="http://schemas.microsoft.com/office/drawing/2014/main" val="10000"/>
                  </a:ext>
                </a:extLst>
              </a:tr>
              <a:tr h="370840">
                <a:tc>
                  <a:txBody>
                    <a:bodyPr/>
                    <a:lstStyle/>
                    <a:p>
                      <a:pPr algn="ctr"/>
                      <a:r>
                        <a:rPr lang="es-ES_tradnl" sz="1600" b="0" i="0" dirty="0">
                          <a:latin typeface="Helvetica Neue Thin"/>
                          <a:cs typeface="Helvetica Neue Thin"/>
                        </a:rPr>
                        <a:t>DIRIGIDO A</a:t>
                      </a:r>
                      <a:endParaRPr lang="es-ES" sz="1600" b="0" i="0" dirty="0">
                        <a:latin typeface="Helvetica Neue Thin"/>
                        <a:cs typeface="Helvetica Neue Thin"/>
                      </a:endParaRPr>
                    </a:p>
                  </a:txBody>
                  <a:tcPr anchor="ctr"/>
                </a:tc>
                <a:tc>
                  <a:txBody>
                    <a:bodyPr/>
                    <a:lstStyle/>
                    <a:p>
                      <a:r>
                        <a:rPr lang="es-ES_tradnl" sz="1800" b="0" i="0" kern="1200" dirty="0">
                          <a:solidFill>
                            <a:schemeClr val="tx1"/>
                          </a:solidFill>
                          <a:latin typeface="Helvetica Neue Thin"/>
                          <a:ea typeface="+mn-ea"/>
                          <a:cs typeface="Helvetica Neue Thin"/>
                        </a:rPr>
                        <a:t>Empresas que requieran una atención compleja dependiendo de la estructura informática de su organización.</a:t>
                      </a:r>
                      <a:endParaRPr lang="es-ES" sz="1600" b="0" i="0" dirty="0">
                        <a:latin typeface="Helvetica Neue Thin"/>
                        <a:cs typeface="Helvetica Neue Thin"/>
                      </a:endParaRPr>
                    </a:p>
                  </a:txBody>
                  <a:tcPr/>
                </a:tc>
                <a:extLst>
                  <a:ext uri="{0D108BD9-81ED-4DB2-BD59-A6C34878D82A}">
                    <a16:rowId xmlns="" xmlns:a16="http://schemas.microsoft.com/office/drawing/2014/main" val="10001"/>
                  </a:ext>
                </a:extLst>
              </a:tr>
              <a:tr h="370840">
                <a:tc>
                  <a:txBody>
                    <a:bodyPr/>
                    <a:lstStyle/>
                    <a:p>
                      <a:pPr algn="ctr"/>
                      <a:r>
                        <a:rPr lang="es-ES_tradnl" sz="1600" b="0" i="0" dirty="0">
                          <a:latin typeface="Helvetica Neue Thin"/>
                          <a:cs typeface="Helvetica Neue Thin"/>
                        </a:rPr>
                        <a:t>TARIFA</a:t>
                      </a:r>
                      <a:endParaRPr lang="es-ES" sz="1600" b="0" i="0" dirty="0">
                        <a:latin typeface="Helvetica Neue Thin"/>
                        <a:cs typeface="Helvetica Neue Thin"/>
                      </a:endParaRPr>
                    </a:p>
                  </a:txBody>
                  <a:tcPr anchor="ctr"/>
                </a:tc>
                <a:tc>
                  <a:txBody>
                    <a:bodyPr/>
                    <a:lstStyle/>
                    <a:p>
                      <a:r>
                        <a:rPr lang="es-ES_tradnl" sz="1800" b="0" i="0" kern="1200" dirty="0">
                          <a:solidFill>
                            <a:schemeClr val="tx1"/>
                          </a:solidFill>
                          <a:latin typeface="Helvetica Neue Thin"/>
                          <a:ea typeface="+mn-ea"/>
                          <a:cs typeface="Helvetica Neue Thin"/>
                        </a:rPr>
                        <a:t>Cuota mensual por PC de 11 a 25 equipos. Contrato Anual. Sin costes de desplazamientos en un radio de 10 km.</a:t>
                      </a:r>
                      <a:endParaRPr lang="es-ES" sz="1600" b="0" i="0" dirty="0">
                        <a:latin typeface="Helvetica Neue Thin"/>
                        <a:cs typeface="Helvetica Neue Thin"/>
                      </a:endParaRPr>
                    </a:p>
                  </a:txBody>
                  <a:tcPr/>
                </a:tc>
                <a:extLst>
                  <a:ext uri="{0D108BD9-81ED-4DB2-BD59-A6C34878D82A}">
                    <a16:rowId xmlns="" xmlns:a16="http://schemas.microsoft.com/office/drawing/2014/main" val="10002"/>
                  </a:ext>
                </a:extLst>
              </a:tr>
              <a:tr h="370840">
                <a:tc>
                  <a:txBody>
                    <a:bodyPr/>
                    <a:lstStyle/>
                    <a:p>
                      <a:pPr algn="ctr"/>
                      <a:r>
                        <a:rPr lang="es-ES_tradnl" sz="1600" b="0" i="0" dirty="0">
                          <a:latin typeface="Helvetica Neue Thin"/>
                          <a:cs typeface="Helvetica Neue Thin"/>
                        </a:rPr>
                        <a:t>INCLUYE</a:t>
                      </a:r>
                      <a:endParaRPr lang="es-ES" sz="1600" b="0" i="0" dirty="0">
                        <a:latin typeface="Helvetica Neue Thin"/>
                        <a:cs typeface="Helvetica Neue Thin"/>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800" b="0" i="0" dirty="0">
                          <a:latin typeface="Helvetica Neue Thin"/>
                          <a:cs typeface="Helvetica Neue Thin"/>
                        </a:rPr>
                        <a:t>Soporte técnico</a:t>
                      </a:r>
                      <a:r>
                        <a:rPr lang="es-ES_tradnl" sz="1800" b="0" i="0" baseline="0" dirty="0">
                          <a:latin typeface="Helvetica Neue Thin"/>
                          <a:cs typeface="Helvetica Neue Thin"/>
                        </a:rPr>
                        <a:t> telefónico y en sitio </a:t>
                      </a:r>
                      <a:r>
                        <a:rPr lang="es-ES_tradnl" sz="1800" b="0" i="0" dirty="0">
                          <a:latin typeface="Helvetica Neue Thin"/>
                          <a:cs typeface="Helvetica Neue Thin"/>
                        </a:rPr>
                        <a:t>durante nuestro horario de servicio técnico, de 09:00 a 15:00h y de 16:00 a 19:00h. Dispondrá de una visita</a:t>
                      </a:r>
                      <a:r>
                        <a:rPr lang="es-ES_tradnl" sz="1800" b="0" i="0" baseline="0" dirty="0">
                          <a:latin typeface="Helvetica Neue Thin"/>
                          <a:cs typeface="Helvetica Neue Thin"/>
                        </a:rPr>
                        <a:t> </a:t>
                      </a:r>
                      <a:r>
                        <a:rPr lang="es-ES_tradnl" sz="1800" b="0" i="0" dirty="0">
                          <a:latin typeface="Helvetica Neue Thin"/>
                          <a:cs typeface="Helvetica Neue Thin"/>
                        </a:rPr>
                        <a:t>de control al mes para el chequeo y resolución de incidencias, actualizaciones, seguridad, etc., sin que excedan los trabajos a realizar en más de dos horas. La</a:t>
                      </a:r>
                      <a:r>
                        <a:rPr lang="es-ES_tradnl" sz="1800" b="0" i="0" baseline="0" dirty="0">
                          <a:latin typeface="Helvetica Neue Thin"/>
                          <a:cs typeface="Helvetica Neue Thin"/>
                        </a:rPr>
                        <a:t> respuesta de servicios en sitio se atiende en un lapso de 2 horas</a:t>
                      </a:r>
                      <a:r>
                        <a:rPr lang="es-ES_tradnl" sz="1800" b="0" i="0" baseline="0" dirty="0" smtClean="0">
                          <a:latin typeface="Helvetica Neue Thin"/>
                          <a:cs typeface="Helvetica Neue Thin"/>
                        </a:rPr>
                        <a:t>.</a:t>
                      </a:r>
                      <a:r>
                        <a:rPr lang="es-ES_tradnl" sz="1800" b="0" i="0" kern="1200" dirty="0">
                          <a:solidFill>
                            <a:schemeClr val="tx1"/>
                          </a:solidFill>
                          <a:latin typeface="Helvetica Neue Thin"/>
                          <a:ea typeface="+mn-ea"/>
                          <a:cs typeface="Helvetica Neue Thin"/>
                        </a:rPr>
                        <a:t>	</a:t>
                      </a:r>
                    </a:p>
                  </a:txBody>
                  <a:tcPr/>
                </a:tc>
                <a:extLst>
                  <a:ext uri="{0D108BD9-81ED-4DB2-BD59-A6C34878D82A}">
                    <a16:rowId xmlns="" xmlns:a16="http://schemas.microsoft.com/office/drawing/2014/main" val="10003"/>
                  </a:ext>
                </a:extLst>
              </a:tr>
              <a:tr h="370840">
                <a:tc>
                  <a:txBody>
                    <a:bodyPr/>
                    <a:lstStyle/>
                    <a:p>
                      <a:pPr algn="ctr"/>
                      <a:r>
                        <a:rPr lang="es-ES_tradnl" sz="1600" b="0" i="0" dirty="0">
                          <a:latin typeface="Helvetica Neue Thin"/>
                          <a:cs typeface="Helvetica Neue Thin"/>
                        </a:rPr>
                        <a:t>EXCLUYE</a:t>
                      </a:r>
                      <a:endParaRPr lang="es-ES" sz="1600" b="0" i="0" dirty="0">
                        <a:latin typeface="Helvetica Neue Thin"/>
                        <a:cs typeface="Helvetica Neue Thin"/>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800" b="0" i="0" kern="1200" dirty="0">
                          <a:solidFill>
                            <a:schemeClr val="tx1"/>
                          </a:solidFill>
                          <a:latin typeface="Helvetica Neue Thin"/>
                          <a:ea typeface="+mn-ea"/>
                          <a:cs typeface="Helvetica Neue Thin"/>
                        </a:rPr>
                        <a:t>Todo tipo de piezas o componentes que se requieran para la reparación y mantenimiento de los equipos. Pérdida de datos ocasionadas por fallos eléctricos o mala manipulación de los usuarios (la recuperación de los datos se presupuestaría por separado).</a:t>
                      </a:r>
                      <a:endParaRPr lang="es-ES" sz="1600" b="0" i="0" dirty="0">
                        <a:latin typeface="Helvetica Neue Thin"/>
                        <a:cs typeface="Helvetica Neue Thin"/>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63118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pPr algn="l"/>
            <a:r>
              <a:rPr lang="es-ES" dirty="0">
                <a:latin typeface="Helvetica Neue Thin"/>
                <a:cs typeface="Helvetica Neue Thin"/>
              </a:rPr>
              <a:t>AVANZADO</a:t>
            </a:r>
          </a:p>
        </p:txBody>
      </p:sp>
      <p:sp>
        <p:nvSpPr>
          <p:cNvPr id="5" name="Rectángulo 4"/>
          <p:cNvSpPr/>
          <p:nvPr/>
        </p:nvSpPr>
        <p:spPr>
          <a:xfrm>
            <a:off x="457200" y="1417638"/>
            <a:ext cx="8229600" cy="4770537"/>
          </a:xfrm>
          <a:prstGeom prst="rect">
            <a:avLst/>
          </a:prstGeom>
        </p:spPr>
        <p:txBody>
          <a:bodyPr wrap="square">
            <a:spAutoFit/>
          </a:bodyPr>
          <a:lstStyle/>
          <a:p>
            <a:r>
              <a:rPr lang="es-ES_tradnl" sz="1600" dirty="0">
                <a:latin typeface="Helvetica Neue Thin"/>
                <a:cs typeface="Helvetica Neue Thin"/>
              </a:rPr>
              <a:t>Está dirigido, principalmente, a la PYME. El objetivo es que nuestros clientes puedan olvidarse de cualquier problema relacionado con la informática y las comunicaciones, permitiendo a la PYME centrarse exclusivamente en su trabajo.</a:t>
            </a:r>
          </a:p>
          <a:p>
            <a:endParaRPr lang="es-ES" sz="1600" dirty="0">
              <a:latin typeface="Helvetica Neue Thin"/>
              <a:cs typeface="Helvetica Neue Thin"/>
            </a:endParaRPr>
          </a:p>
          <a:p>
            <a:r>
              <a:rPr lang="es-ES_tradnl" sz="1600" dirty="0">
                <a:latin typeface="Helvetica Neue Thin"/>
                <a:cs typeface="Helvetica Neue Thin"/>
              </a:rPr>
              <a:t>Nuestro Dpto. de Informática le ofrece un soporte in-situ y un mantenimiento informático en remoto, dependiendo del tipo de incidencia y a los continuos problemas que presenten los ordenadores y/o comunicaciones en su uso diario tanto a nivel de software como de hardware. Este servicio de mantenimiento informático AVANZADO incluye todos los desplazamientos* y horas de mano de obra necesarias para resolver o dar una solución efectiva su problema.</a:t>
            </a:r>
          </a:p>
          <a:p>
            <a:r>
              <a:rPr lang="es-ES" sz="1600" dirty="0">
                <a:latin typeface="Helvetica Neue Thin"/>
                <a:cs typeface="Helvetica Neue Thin"/>
              </a:rPr>
              <a:t> </a:t>
            </a:r>
          </a:p>
          <a:p>
            <a:r>
              <a:rPr lang="es-ES_tradnl" sz="1600" dirty="0">
                <a:latin typeface="Helvetica Neue Thin"/>
                <a:cs typeface="Helvetica Neue Thin"/>
              </a:rPr>
              <a:t>Algunas de las ventajas de este servicio de soporte y mantenimiento informático avanzado son:</a:t>
            </a:r>
          </a:p>
          <a:p>
            <a:pPr marL="285750" indent="-285750">
              <a:buFont typeface="Arial"/>
              <a:buChar char="•"/>
            </a:pPr>
            <a:r>
              <a:rPr lang="es-ES_tradnl" sz="1600" dirty="0">
                <a:latin typeface="Helvetica Neue Thin"/>
                <a:cs typeface="Helvetica Neue Thin"/>
              </a:rPr>
              <a:t>		Coste por incidencia o por contratación de Bonos de horas.</a:t>
            </a:r>
          </a:p>
          <a:p>
            <a:pPr marL="285750" indent="-285750">
              <a:buFont typeface="Arial"/>
              <a:buChar char="•"/>
            </a:pPr>
            <a:r>
              <a:rPr lang="es-ES_tradnl" sz="1600" dirty="0">
                <a:latin typeface="Helvetica Neue Thin"/>
                <a:cs typeface="Helvetica Neue Thin"/>
              </a:rPr>
              <a:t>		Soporte presencial y en remoto.</a:t>
            </a:r>
          </a:p>
          <a:p>
            <a:pPr marL="285750" indent="-285750">
              <a:buFont typeface="Arial"/>
              <a:buChar char="•"/>
            </a:pPr>
            <a:r>
              <a:rPr lang="es-ES_tradnl" sz="1600" dirty="0">
                <a:latin typeface="Helvetica Neue Thin"/>
                <a:cs typeface="Helvetica Neue Thin"/>
              </a:rPr>
              <a:t>		Un mantenimiento informático sobre toda su infraestructura TI.</a:t>
            </a:r>
          </a:p>
          <a:p>
            <a:pPr marL="285750" indent="-285750">
              <a:buFont typeface="Arial"/>
              <a:buChar char="•"/>
            </a:pPr>
            <a:r>
              <a:rPr lang="es-ES_tradnl" sz="1600" dirty="0">
                <a:latin typeface="Helvetica Neue Thin"/>
                <a:cs typeface="Helvetica Neue Thin"/>
              </a:rPr>
              <a:t>		Incluye el desplazamiento*.</a:t>
            </a:r>
          </a:p>
          <a:p>
            <a:pPr marL="285750" indent="-285750">
              <a:buFont typeface="Arial"/>
              <a:buChar char="•"/>
            </a:pPr>
            <a:r>
              <a:rPr lang="es-ES_tradnl" sz="1600" dirty="0">
                <a:latin typeface="Helvetica Neue Thin"/>
                <a:cs typeface="Helvetica Neue Thin"/>
              </a:rPr>
              <a:t>		Solucionamos incidencias tanto de hardware como de software.</a:t>
            </a:r>
          </a:p>
          <a:p>
            <a:pPr marL="285750" indent="-285750">
              <a:buFont typeface="Arial"/>
              <a:buChar char="•"/>
            </a:pPr>
            <a:r>
              <a:rPr lang="es-ES_tradnl" sz="1600" dirty="0">
                <a:latin typeface="Helvetica Neue Thin"/>
                <a:cs typeface="Helvetica Neue Thin"/>
              </a:rPr>
              <a:t>		Contratación de diferentes tipos de Bono de horas para su mantenimiento. </a:t>
            </a:r>
            <a:endParaRPr lang="es-ES" sz="1600" dirty="0">
              <a:latin typeface="Helvetica Neue Thin"/>
              <a:cs typeface="Helvetica Neue Thin"/>
            </a:endParaRPr>
          </a:p>
        </p:txBody>
      </p:sp>
    </p:spTree>
    <p:extLst>
      <p:ext uri="{BB962C8B-B14F-4D97-AF65-F5344CB8AC3E}">
        <p14:creationId xmlns:p14="http://schemas.microsoft.com/office/powerpoint/2010/main" val="3202764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latin typeface="Helvetica Neue Thin"/>
                <a:cs typeface="Helvetica Neue Thin"/>
              </a:rPr>
              <a:t>9.Control de Vehículos</a:t>
            </a:r>
          </a:p>
        </p:txBody>
      </p:sp>
      <p:sp>
        <p:nvSpPr>
          <p:cNvPr id="3" name="Marcador de contenido 2"/>
          <p:cNvSpPr>
            <a:spLocks noGrp="1"/>
          </p:cNvSpPr>
          <p:nvPr>
            <p:ph idx="1"/>
          </p:nvPr>
        </p:nvSpPr>
        <p:spPr/>
        <p:txBody>
          <a:bodyPr/>
          <a:lstStyle/>
          <a:p>
            <a:r>
              <a:rPr lang="es-ES_tradnl" dirty="0">
                <a:latin typeface="Helvetica Neue Thin"/>
                <a:cs typeface="Helvetica Neue Thin"/>
              </a:rPr>
              <a:t>Aplicaciones de control de vehículos</a:t>
            </a:r>
          </a:p>
          <a:p>
            <a:r>
              <a:rPr lang="es-ES_tradnl" dirty="0">
                <a:latin typeface="Helvetica Neue Thin"/>
                <a:cs typeface="Helvetica Neue Thin"/>
              </a:rPr>
              <a:t>Dispositivos de control de </a:t>
            </a:r>
            <a:r>
              <a:rPr lang="es-ES_tradnl" dirty="0" smtClean="0">
                <a:latin typeface="Helvetica Neue Thin"/>
                <a:cs typeface="Helvetica Neue Thin"/>
              </a:rPr>
              <a:t>vehículos</a:t>
            </a:r>
          </a:p>
          <a:p>
            <a:r>
              <a:rPr lang="es-ES_tradnl" dirty="0" smtClean="0">
                <a:latin typeface="Helvetica Neue Thin"/>
                <a:cs typeface="Helvetica Neue Thin"/>
              </a:rPr>
              <a:t>Geo localización</a:t>
            </a:r>
            <a:r>
              <a:rPr lang="es-ES_tradnl" dirty="0">
                <a:latin typeface="Helvetica Neue Thin"/>
                <a:cs typeface="Helvetica Neue Thin"/>
              </a:rPr>
              <a:t> </a:t>
            </a:r>
            <a:r>
              <a:rPr lang="es-ES_tradnl" dirty="0" smtClean="0">
                <a:latin typeface="Helvetica Neue Thin"/>
                <a:cs typeface="Helvetica Neue Thin"/>
              </a:rPr>
              <a:t>satelital.</a:t>
            </a:r>
          </a:p>
          <a:p>
            <a:r>
              <a:rPr lang="es-ES_tradnl" dirty="0" smtClean="0">
                <a:latin typeface="Helvetica Neue Thin"/>
                <a:cs typeface="Helvetica Neue Thin"/>
              </a:rPr>
              <a:t>Administración de rutas, </a:t>
            </a:r>
            <a:r>
              <a:rPr lang="es-ES_tradnl" dirty="0" err="1" smtClean="0">
                <a:latin typeface="Helvetica Neue Thin"/>
                <a:cs typeface="Helvetica Neue Thin"/>
              </a:rPr>
              <a:t>geocercas</a:t>
            </a:r>
            <a:r>
              <a:rPr lang="es-ES_tradnl" dirty="0" smtClean="0">
                <a:latin typeface="Helvetica Neue Thin"/>
                <a:cs typeface="Helvetica Neue Thin"/>
              </a:rPr>
              <a:t> y estimado de combustible. </a:t>
            </a:r>
          </a:p>
          <a:p>
            <a:r>
              <a:rPr lang="es-ES_tradnl" dirty="0" smtClean="0">
                <a:latin typeface="Helvetica Neue Thin"/>
                <a:cs typeface="Helvetica Neue Thin"/>
              </a:rPr>
              <a:t>Mantenimiento y administración. </a:t>
            </a:r>
            <a:endParaRPr lang="es-ES"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68811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smtClean="0">
                <a:latin typeface="Helvetica Neue Thin"/>
                <a:cs typeface="Helvetica Neue Thin"/>
              </a:rPr>
              <a:t>10. Infraestructura para aplicaciones.</a:t>
            </a:r>
            <a:endParaRPr lang="es-ES_tradnl" dirty="0">
              <a:latin typeface="Helvetica Neue Thin"/>
              <a:cs typeface="Helvetica Neue Thin"/>
            </a:endParaRPr>
          </a:p>
        </p:txBody>
      </p:sp>
      <p:sp>
        <p:nvSpPr>
          <p:cNvPr id="3" name="Marcador de contenido 2"/>
          <p:cNvSpPr>
            <a:spLocks noGrp="1"/>
          </p:cNvSpPr>
          <p:nvPr>
            <p:ph idx="1"/>
          </p:nvPr>
        </p:nvSpPr>
        <p:spPr/>
        <p:txBody>
          <a:bodyPr>
            <a:normAutofit/>
          </a:bodyPr>
          <a:lstStyle/>
          <a:p>
            <a:r>
              <a:rPr lang="es-ES_tradnl" dirty="0" smtClean="0">
                <a:latin typeface="Helvetica Neue Thin"/>
                <a:cs typeface="Helvetica Neue Thin"/>
              </a:rPr>
              <a:t>Servidores físicos para alojar aplicaciones dentro de las empresas.</a:t>
            </a:r>
            <a:endParaRPr lang="es-ES_tradnl" dirty="0">
              <a:latin typeface="Helvetica Neue Thin"/>
              <a:cs typeface="Helvetica Neue Thin"/>
            </a:endParaRPr>
          </a:p>
          <a:p>
            <a:r>
              <a:rPr lang="es-ES_tradnl" dirty="0" smtClean="0">
                <a:latin typeface="Helvetica Neue Thin"/>
                <a:cs typeface="Helvetica Neue Thin"/>
              </a:rPr>
              <a:t>Virtualización para aprovechar todo el hardware y software adquirido.</a:t>
            </a:r>
            <a:endParaRPr lang="es-ES_tradnl"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159735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smtClean="0">
                <a:latin typeface="Helvetica Neue Thin"/>
                <a:cs typeface="Helvetica Neue Thin"/>
              </a:rPr>
              <a:t>11. esquemas </a:t>
            </a:r>
            <a:r>
              <a:rPr lang="es-ES_tradnl" dirty="0">
                <a:latin typeface="Helvetica Neue Thin"/>
                <a:cs typeface="Helvetica Neue Thin"/>
              </a:rPr>
              <a:t>de arrendamiento.</a:t>
            </a:r>
          </a:p>
        </p:txBody>
      </p:sp>
      <p:sp>
        <p:nvSpPr>
          <p:cNvPr id="3" name="Marcador de contenido 2"/>
          <p:cNvSpPr>
            <a:spLocks noGrp="1"/>
          </p:cNvSpPr>
          <p:nvPr>
            <p:ph idx="1"/>
          </p:nvPr>
        </p:nvSpPr>
        <p:spPr/>
        <p:txBody>
          <a:bodyPr>
            <a:normAutofit/>
          </a:bodyPr>
          <a:lstStyle/>
          <a:p>
            <a:r>
              <a:rPr lang="es-ES_tradnl" dirty="0">
                <a:latin typeface="Helvetica Neue Thin"/>
                <a:cs typeface="Helvetica Neue Thin"/>
              </a:rPr>
              <a:t>Esquemas de renta.</a:t>
            </a:r>
          </a:p>
          <a:p>
            <a:r>
              <a:rPr lang="es-ES_tradnl" dirty="0">
                <a:latin typeface="Helvetica Neue Thin"/>
                <a:cs typeface="Helvetica Neue Thin"/>
              </a:rPr>
              <a:t>Comodato.</a:t>
            </a:r>
          </a:p>
          <a:p>
            <a:r>
              <a:rPr lang="es-ES_tradnl" dirty="0">
                <a:latin typeface="Helvetica Neue Thin"/>
                <a:cs typeface="Helvetica Neue Thin"/>
              </a:rPr>
              <a:t>Contratos a 12, 24 y 36 meses.</a:t>
            </a:r>
          </a:p>
          <a:p>
            <a:endParaRPr lang="es-ES_tradnl"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213204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a:r>
              <a:rPr lang="es-ES_tradnl" sz="2800" dirty="0" smtClean="0">
                <a:latin typeface="Helvetica Neue Thin"/>
                <a:cs typeface="Helvetica Neue Thin"/>
              </a:rPr>
              <a:t>12. Análisis, consultoría y  </a:t>
            </a:r>
            <a:r>
              <a:rPr lang="es-ES_tradnl" sz="2800" dirty="0">
                <a:latin typeface="Helvetica Neue Thin"/>
                <a:cs typeface="Helvetica Neue Thin"/>
              </a:rPr>
              <a:t>a</a:t>
            </a:r>
            <a:r>
              <a:rPr lang="es-ES_tradnl" sz="2800" dirty="0" smtClean="0">
                <a:latin typeface="Helvetica Neue Thin"/>
                <a:cs typeface="Helvetica Neue Thin"/>
              </a:rPr>
              <a:t>uditoría </a:t>
            </a:r>
            <a:r>
              <a:rPr lang="es-ES_tradnl" sz="2800" dirty="0">
                <a:latin typeface="Helvetica Neue Thin"/>
                <a:cs typeface="Helvetica Neue Thin"/>
              </a:rPr>
              <a:t>de r</a:t>
            </a:r>
            <a:r>
              <a:rPr lang="es-ES_tradnl" sz="2800" dirty="0" smtClean="0">
                <a:latin typeface="Helvetica Neue Thin"/>
                <a:cs typeface="Helvetica Neue Thin"/>
              </a:rPr>
              <a:t>edes.</a:t>
            </a:r>
            <a:endParaRPr lang="es-ES" sz="2800" dirty="0">
              <a:latin typeface="Helvetica Neue Thin"/>
              <a:cs typeface="Helvetica Neue Thin"/>
            </a:endParaRPr>
          </a:p>
        </p:txBody>
      </p:sp>
      <p:sp>
        <p:nvSpPr>
          <p:cNvPr id="3" name="Marcador de contenido 2"/>
          <p:cNvSpPr>
            <a:spLocks noGrp="1"/>
          </p:cNvSpPr>
          <p:nvPr>
            <p:ph idx="1"/>
          </p:nvPr>
        </p:nvSpPr>
        <p:spPr>
          <a:xfrm>
            <a:off x="457200" y="1417638"/>
            <a:ext cx="8229600" cy="4762822"/>
          </a:xfrm>
        </p:spPr>
        <p:txBody>
          <a:bodyPr>
            <a:noAutofit/>
          </a:bodyPr>
          <a:lstStyle/>
          <a:p>
            <a:pPr marL="0" indent="0">
              <a:buNone/>
            </a:pPr>
            <a:r>
              <a:rPr lang="es-ES_tradnl" sz="1800" dirty="0">
                <a:latin typeface="Helvetica Neue Thin"/>
                <a:cs typeface="Helvetica Neue Thin"/>
              </a:rPr>
              <a:t>Ofrecemos a nuestros clientes el servicio de análisis y auditoría de redes LAN/WAN, con equipos de medición especializados.</a:t>
            </a:r>
          </a:p>
          <a:p>
            <a:pPr marL="0" indent="0">
              <a:buNone/>
            </a:pPr>
            <a:endParaRPr lang="es-ES_tradnl" sz="1800" dirty="0">
              <a:latin typeface="Helvetica Neue Thin"/>
              <a:cs typeface="Helvetica Neue Thin"/>
            </a:endParaRPr>
          </a:p>
          <a:p>
            <a:pPr marL="0" indent="0">
              <a:buNone/>
            </a:pPr>
            <a:r>
              <a:rPr lang="es-ES_tradnl" sz="1800" dirty="0">
                <a:latin typeface="Helvetica Neue Thin"/>
                <a:cs typeface="Helvetica Neue Thin"/>
              </a:rPr>
              <a:t>Por medio de este servicio, además de revelar los problemas de la red, se indican las posibles soluciones a implementar en cada caso.</a:t>
            </a:r>
          </a:p>
          <a:p>
            <a:pPr marL="0" indent="0">
              <a:buNone/>
            </a:pPr>
            <a:endParaRPr lang="es-ES_tradnl" sz="1800" dirty="0">
              <a:latin typeface="Helvetica Neue Thin"/>
              <a:cs typeface="Helvetica Neue Thin"/>
            </a:endParaRPr>
          </a:p>
          <a:p>
            <a:pPr marL="0" indent="0">
              <a:buNone/>
            </a:pPr>
            <a:r>
              <a:rPr lang="es-ES_tradnl" sz="1800" dirty="0">
                <a:latin typeface="Helvetica Neue Thin"/>
                <a:cs typeface="Helvetica Neue Thin"/>
              </a:rPr>
              <a:t>Esta auditoría establece un conocimiento del estado de la red y una recomendación sobre la configuración y crecimiento de la misma. Proporciona un análisis de la arquitectura existente, infraestructura lógica y física, problemas, rendimiento y utilización.</a:t>
            </a:r>
          </a:p>
          <a:p>
            <a:r>
              <a:rPr lang="es-ES_tradnl" sz="1800" dirty="0">
                <a:latin typeface="Helvetica Neue Thin"/>
                <a:cs typeface="Helvetica Neue Thin"/>
              </a:rPr>
              <a:t>Los elementos de análisis de la red incluyen:</a:t>
            </a:r>
          </a:p>
          <a:p>
            <a:pPr lvl="1"/>
            <a:r>
              <a:rPr lang="es-ES_tradnl" sz="1800" dirty="0">
                <a:latin typeface="Helvetica Neue Thin"/>
                <a:cs typeface="Helvetica Neue Thin"/>
              </a:rPr>
              <a:t>Evaluación y revisión de la arquitectura de la red</a:t>
            </a:r>
          </a:p>
          <a:p>
            <a:pPr lvl="1"/>
            <a:r>
              <a:rPr lang="es-ES_tradnl" sz="1800" dirty="0">
                <a:latin typeface="Helvetica Neue Thin"/>
                <a:cs typeface="Helvetica Neue Thin"/>
              </a:rPr>
              <a:t>Chequeo Básico de la red LAN y WAN</a:t>
            </a:r>
          </a:p>
          <a:p>
            <a:pPr lvl="1"/>
            <a:r>
              <a:rPr lang="es-ES_tradnl" sz="1800" dirty="0">
                <a:latin typeface="Helvetica Neue Thin"/>
                <a:cs typeface="Helvetica Neue Thin"/>
              </a:rPr>
              <a:t>Informe final del estado de la red</a:t>
            </a:r>
          </a:p>
          <a:p>
            <a:pPr lvl="1"/>
            <a:r>
              <a:rPr lang="es-ES_tradnl" sz="1800" dirty="0">
                <a:latin typeface="Helvetica Neue Thin"/>
                <a:cs typeface="Helvetica Neue Thin"/>
              </a:rPr>
              <a:t>Recomendaciones y Soluciones</a:t>
            </a:r>
            <a:endParaRPr lang="es-ES" sz="1800"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58465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latin typeface="Helvetica Neue Thin"/>
                <a:cs typeface="Helvetica Neue Thin"/>
              </a:rPr>
              <a:t>Portafolio de Soluciones </a:t>
            </a:r>
          </a:p>
        </p:txBody>
      </p:sp>
      <p:sp>
        <p:nvSpPr>
          <p:cNvPr id="3" name="Marcador de contenido 2"/>
          <p:cNvSpPr>
            <a:spLocks noGrp="1"/>
          </p:cNvSpPr>
          <p:nvPr>
            <p:ph idx="1"/>
          </p:nvPr>
        </p:nvSpPr>
        <p:spPr>
          <a:xfrm>
            <a:off x="457200" y="1426780"/>
            <a:ext cx="8229600" cy="5165089"/>
          </a:xfrm>
        </p:spPr>
        <p:txBody>
          <a:bodyPr>
            <a:normAutofit fontScale="70000" lnSpcReduction="20000"/>
          </a:bodyPr>
          <a:lstStyle/>
          <a:p>
            <a:pPr marL="514350" indent="-514350">
              <a:buFont typeface="+mj-lt"/>
              <a:buAutoNum type="arabicPeriod"/>
            </a:pPr>
            <a:r>
              <a:rPr lang="es-ES" dirty="0">
                <a:latin typeface="Helvetica Neue Thin"/>
                <a:cs typeface="Helvetica Neue Thin"/>
              </a:rPr>
              <a:t>Soluciones de Voz, Datos y multimedia.</a:t>
            </a:r>
          </a:p>
          <a:p>
            <a:pPr marL="514350" indent="-514350">
              <a:buFont typeface="+mj-lt"/>
              <a:buAutoNum type="arabicPeriod"/>
            </a:pPr>
            <a:r>
              <a:rPr lang="es-ES" dirty="0">
                <a:latin typeface="Helvetica Neue Thin"/>
                <a:cs typeface="Helvetica Neue Thin"/>
              </a:rPr>
              <a:t>Video vigilancia tradicional e IP.</a:t>
            </a:r>
          </a:p>
          <a:p>
            <a:pPr marL="514350" indent="-514350">
              <a:buFont typeface="+mj-lt"/>
              <a:buAutoNum type="arabicPeriod"/>
            </a:pPr>
            <a:r>
              <a:rPr lang="es-ES" dirty="0">
                <a:latin typeface="Helvetica Neue Thin"/>
                <a:cs typeface="Helvetica Neue Thin"/>
              </a:rPr>
              <a:t>Servicios inalámbricos e Internet.</a:t>
            </a:r>
          </a:p>
          <a:p>
            <a:pPr marL="514350" indent="-514350">
              <a:buFont typeface="+mj-lt"/>
              <a:buAutoNum type="arabicPeriod"/>
            </a:pPr>
            <a:r>
              <a:rPr lang="es-ES" dirty="0">
                <a:latin typeface="Helvetica Neue Thin"/>
                <a:cs typeface="Helvetica Neue Thin"/>
              </a:rPr>
              <a:t>Firewalls, Seguridad informática y auditoria.</a:t>
            </a:r>
          </a:p>
          <a:p>
            <a:pPr marL="514350" indent="-514350">
              <a:buFont typeface="+mj-lt"/>
              <a:buAutoNum type="arabicPeriod"/>
            </a:pPr>
            <a:r>
              <a:rPr lang="es-ES" dirty="0">
                <a:latin typeface="Helvetica Neue Thin"/>
                <a:cs typeface="Helvetica Neue Thin"/>
              </a:rPr>
              <a:t>Soluciones de Control de Acceso y asistencia.</a:t>
            </a:r>
          </a:p>
          <a:p>
            <a:pPr marL="514350" indent="-514350">
              <a:buFont typeface="+mj-lt"/>
              <a:buAutoNum type="arabicPeriod"/>
            </a:pPr>
            <a:r>
              <a:rPr lang="es-ES" dirty="0">
                <a:latin typeface="Helvetica Neue Thin"/>
                <a:cs typeface="Helvetica Neue Thin"/>
              </a:rPr>
              <a:t>Diseño de Sitios de  Interconexión y  Comunicaciones “</a:t>
            </a:r>
            <a:r>
              <a:rPr lang="es-ES" dirty="0" err="1">
                <a:latin typeface="Helvetica Neue Thin"/>
                <a:cs typeface="Helvetica Neue Thin"/>
              </a:rPr>
              <a:t>site</a:t>
            </a:r>
            <a:r>
              <a:rPr lang="es-ES" dirty="0">
                <a:latin typeface="Helvetica Neue Thin"/>
                <a:cs typeface="Helvetica Neue Thin"/>
              </a:rPr>
              <a:t>”.</a:t>
            </a:r>
          </a:p>
          <a:p>
            <a:pPr marL="514350" indent="-514350">
              <a:buFont typeface="+mj-lt"/>
              <a:buAutoNum type="arabicPeriod"/>
            </a:pPr>
            <a:r>
              <a:rPr lang="es-ES" dirty="0">
                <a:latin typeface="Helvetica Neue Thin"/>
                <a:cs typeface="Helvetica Neue Thin"/>
              </a:rPr>
              <a:t>Soluciones de Computo.</a:t>
            </a:r>
          </a:p>
          <a:p>
            <a:pPr marL="514350" indent="-514350">
              <a:buFont typeface="+mj-lt"/>
              <a:buAutoNum type="arabicPeriod"/>
            </a:pPr>
            <a:r>
              <a:rPr lang="es-ES" dirty="0">
                <a:latin typeface="Helvetica Neue Thin"/>
                <a:cs typeface="Helvetica Neue Thin"/>
              </a:rPr>
              <a:t>Pólizas de Soporte Técnico y/o por evento.</a:t>
            </a:r>
          </a:p>
          <a:p>
            <a:pPr marL="514350" indent="-514350">
              <a:buFont typeface="+mj-lt"/>
              <a:buAutoNum type="arabicPeriod"/>
            </a:pPr>
            <a:r>
              <a:rPr lang="es-ES" dirty="0">
                <a:latin typeface="Helvetica Neue Thin"/>
                <a:cs typeface="Helvetica Neue Thin"/>
              </a:rPr>
              <a:t>Control de Vehículos.</a:t>
            </a:r>
          </a:p>
          <a:p>
            <a:pPr marL="514350" indent="-514350">
              <a:buFont typeface="+mj-lt"/>
              <a:buAutoNum type="arabicPeriod"/>
            </a:pPr>
            <a:r>
              <a:rPr lang="es-ES" dirty="0">
                <a:latin typeface="Helvetica Neue Thin"/>
                <a:cs typeface="Helvetica Neue Thin"/>
              </a:rPr>
              <a:t>S</a:t>
            </a:r>
            <a:r>
              <a:rPr lang="es-ES" dirty="0" smtClean="0">
                <a:latin typeface="Helvetica Neue Thin"/>
                <a:cs typeface="Helvetica Neue Thin"/>
              </a:rPr>
              <a:t>ervidores</a:t>
            </a:r>
            <a:r>
              <a:rPr lang="es-ES" dirty="0">
                <a:latin typeface="Helvetica Neue Thin"/>
                <a:cs typeface="Helvetica Neue Thin"/>
              </a:rPr>
              <a:t>, respaldos, virtualización y servicios en la nube.</a:t>
            </a:r>
          </a:p>
          <a:p>
            <a:pPr marL="514350" indent="-514350">
              <a:buFont typeface="+mj-lt"/>
              <a:buAutoNum type="arabicPeriod"/>
            </a:pPr>
            <a:r>
              <a:rPr lang="es-ES" dirty="0">
                <a:latin typeface="Helvetica Neue Thin"/>
                <a:cs typeface="Helvetica Neue Thin"/>
              </a:rPr>
              <a:t>Esquemas de </a:t>
            </a:r>
            <a:r>
              <a:rPr lang="es-ES" dirty="0" smtClean="0">
                <a:latin typeface="Helvetica Neue Thin"/>
                <a:cs typeface="Helvetica Neue Thin"/>
              </a:rPr>
              <a:t>arrendamiento.</a:t>
            </a:r>
            <a:endParaRPr lang="es-ES" dirty="0">
              <a:latin typeface="Helvetica Neue Thin"/>
              <a:cs typeface="Helvetica Neue Thin"/>
            </a:endParaRPr>
          </a:p>
          <a:p>
            <a:pPr marL="514350" indent="-514350">
              <a:buFont typeface="+mj-lt"/>
              <a:buAutoNum type="arabicPeriod"/>
            </a:pPr>
            <a:r>
              <a:rPr lang="es-ES" dirty="0">
                <a:latin typeface="Helvetica Neue Thin"/>
                <a:cs typeface="Helvetica Neue Thin"/>
              </a:rPr>
              <a:t>Consultoría.</a:t>
            </a:r>
          </a:p>
        </p:txBody>
      </p:sp>
      <p:pic>
        <p:nvPicPr>
          <p:cNvPr id="4" name="Imagen 3"/>
          <p:cNvPicPr>
            <a:picLocks noChangeAspect="1"/>
          </p:cNvPicPr>
          <p:nvPr/>
        </p:nvPicPr>
        <p:blipFill>
          <a:blip r:embed="rId2"/>
          <a:stretch>
            <a:fillRect/>
          </a:stretch>
        </p:blipFill>
        <p:spPr>
          <a:xfrm>
            <a:off x="7813671" y="5192468"/>
            <a:ext cx="1134106" cy="1679180"/>
          </a:xfrm>
          <a:prstGeom prst="rect">
            <a:avLst/>
          </a:prstGeom>
        </p:spPr>
      </p:pic>
    </p:spTree>
    <p:extLst>
      <p:ext uri="{BB962C8B-B14F-4D97-AF65-F5344CB8AC3E}">
        <p14:creationId xmlns:p14="http://schemas.microsoft.com/office/powerpoint/2010/main" val="3873122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latin typeface="Helvetica Neue Thin"/>
                <a:cs typeface="Helvetica Neue Thin"/>
              </a:rPr>
              <a:t>Que es una Auditoria?</a:t>
            </a:r>
          </a:p>
        </p:txBody>
      </p:sp>
      <p:sp>
        <p:nvSpPr>
          <p:cNvPr id="3" name="Marcador de contenido 2"/>
          <p:cNvSpPr>
            <a:spLocks noGrp="1"/>
          </p:cNvSpPr>
          <p:nvPr>
            <p:ph idx="1"/>
          </p:nvPr>
        </p:nvSpPr>
        <p:spPr>
          <a:xfrm>
            <a:off x="457200" y="1417638"/>
            <a:ext cx="8229600" cy="5095584"/>
          </a:xfrm>
        </p:spPr>
        <p:txBody>
          <a:bodyPr>
            <a:noAutofit/>
          </a:bodyPr>
          <a:lstStyle/>
          <a:p>
            <a:pPr marL="0" indent="0">
              <a:buNone/>
            </a:pPr>
            <a:r>
              <a:rPr lang="es-ES_tradnl" sz="1200" dirty="0">
                <a:latin typeface="Helvetica Neue Thin"/>
                <a:cs typeface="Helvetica Neue Thin"/>
              </a:rPr>
              <a:t>	La Auditoría de Sistemas de Información es un examen y validación del cumplimiento de los controles y procedimientos utilizados para la confidencialidad, integridad y disponibilidad de los sistemas de información.</a:t>
            </a:r>
          </a:p>
          <a:p>
            <a:pPr marL="0" indent="0">
              <a:buNone/>
            </a:pPr>
            <a:r>
              <a:rPr lang="es-ES_tradnl" sz="1200" dirty="0">
                <a:latin typeface="Helvetica Neue Thin"/>
                <a:cs typeface="Helvetica Neue Thin"/>
              </a:rPr>
              <a:t>Realizada por personal externo a la empresa, proporciona al negocio una evaluación independiente y objetiva de los hechos que, en ocasiones es difícil de obtener cuando se está inmerso en la operación y en presión de la problemática del día a día.</a:t>
            </a:r>
          </a:p>
          <a:p>
            <a:pPr marL="0" indent="0">
              <a:buNone/>
            </a:pPr>
            <a:r>
              <a:rPr lang="es-ES_tradnl" sz="1200" dirty="0">
                <a:latin typeface="Helvetica Neue Thin"/>
                <a:cs typeface="Helvetica Neue Thin"/>
              </a:rPr>
              <a:t>	Determinar si los controles implementados son eficientes y suficientes, identificar las causas de los problemas existentes en los sistemas de información y a su vez las áreas de oportunidad que puedan encontrarse, determinando las acciones preventivas y correctivas necesarias para mantener a los sistemas de información confiables y disponibles.</a:t>
            </a:r>
          </a:p>
          <a:p>
            <a:pPr marL="0" indent="0">
              <a:buNone/>
            </a:pPr>
            <a:r>
              <a:rPr lang="es-ES_tradnl" sz="1200" dirty="0">
                <a:latin typeface="Helvetica Neue Thin"/>
                <a:cs typeface="Helvetica Neue Thin"/>
              </a:rPr>
              <a:t>	Identificar causas y soluciones a problemas específicos de los sistemas de información, que pueden estar afectando a la operación y a las estrategias del negocio. </a:t>
            </a:r>
          </a:p>
          <a:p>
            <a:pPr marL="0" indent="0">
              <a:buNone/>
            </a:pPr>
            <a:r>
              <a:rPr lang="es-ES_tradnl" sz="1200" dirty="0">
                <a:latin typeface="Helvetica Neue Thin"/>
                <a:cs typeface="Helvetica Neue Thin"/>
              </a:rPr>
              <a:t>Por ejemplo:</a:t>
            </a:r>
          </a:p>
          <a:p>
            <a:pPr marL="0" indent="0">
              <a:buNone/>
            </a:pPr>
            <a:endParaRPr lang="es-ES_tradnl" sz="1200" dirty="0">
              <a:latin typeface="Helvetica Neue Thin"/>
              <a:cs typeface="Helvetica Neue Thin"/>
            </a:endParaRPr>
          </a:p>
          <a:p>
            <a:r>
              <a:rPr lang="es-ES_tradnl" sz="1200" dirty="0">
                <a:latin typeface="Helvetica Neue Thin"/>
                <a:cs typeface="Helvetica Neue Thin"/>
              </a:rPr>
              <a:t>Cumplimiento de licencias de software (identificar software pirata, control de licencias).</a:t>
            </a:r>
          </a:p>
          <a:p>
            <a:r>
              <a:rPr lang="es-ES_tradnl" sz="1200" dirty="0">
                <a:latin typeface="Helvetica Neue Thin"/>
                <a:cs typeface="Helvetica Neue Thin"/>
              </a:rPr>
              <a:t>Incompatibilidad del hardware y software.</a:t>
            </a:r>
          </a:p>
          <a:p>
            <a:r>
              <a:rPr lang="es-ES_tradnl" sz="1200" dirty="0">
                <a:latin typeface="Helvetica Neue Thin"/>
                <a:cs typeface="Helvetica Neue Thin"/>
              </a:rPr>
              <a:t>Errores frecuentes de la aplicación (“caída”, resultados inexactos, lentitud).</a:t>
            </a:r>
          </a:p>
          <a:p>
            <a:r>
              <a:rPr lang="es-ES_tradnl" sz="1200" dirty="0">
                <a:latin typeface="Helvetica Neue Thin"/>
                <a:cs typeface="Helvetica Neue Thin"/>
              </a:rPr>
              <a:t>Bases de Datos con problemas de integridad.</a:t>
            </a:r>
          </a:p>
          <a:p>
            <a:r>
              <a:rPr lang="es-ES_tradnl" sz="1200" dirty="0">
                <a:latin typeface="Helvetica Neue Thin"/>
                <a:cs typeface="Helvetica Neue Thin"/>
              </a:rPr>
              <a:t>Bajo desempeño del hardware y software.</a:t>
            </a:r>
          </a:p>
          <a:p>
            <a:r>
              <a:rPr lang="es-ES_tradnl" sz="1200" dirty="0">
                <a:latin typeface="Helvetica Neue Thin"/>
                <a:cs typeface="Helvetica Neue Thin"/>
              </a:rPr>
              <a:t>Proyectos con retrasos o que “nunca terminan”.</a:t>
            </a:r>
          </a:p>
          <a:p>
            <a:r>
              <a:rPr lang="es-ES_tradnl" sz="1200" dirty="0">
                <a:latin typeface="Helvetica Neue Thin"/>
                <a:cs typeface="Helvetica Neue Thin"/>
              </a:rPr>
              <a:t>Insatisfacción de los usuarios para con los sistemas de información.</a:t>
            </a:r>
          </a:p>
          <a:p>
            <a:r>
              <a:rPr lang="es-ES_tradnl" sz="1200" dirty="0">
                <a:latin typeface="Helvetica Neue Thin"/>
                <a:cs typeface="Helvetica Neue Thin"/>
              </a:rPr>
              <a:t>Corrección frecuente a los programas de las aplicaciones.</a:t>
            </a:r>
          </a:p>
          <a:p>
            <a:r>
              <a:rPr lang="es-ES_tradnl" sz="1200" dirty="0">
                <a:latin typeface="Helvetica Neue Thin"/>
                <a:cs typeface="Helvetica Neue Thin"/>
              </a:rPr>
              <a:t>Fallas en el control de versiones.</a:t>
            </a:r>
          </a:p>
          <a:p>
            <a:r>
              <a:rPr lang="es-ES_tradnl" sz="1200" dirty="0">
                <a:latin typeface="Helvetica Neue Thin"/>
                <a:cs typeface="Helvetica Neue Thin"/>
              </a:rPr>
              <a:t>Conozca el nivel de gestión de la función informática en la empresa y a la vez detecte áreas de oportunidad o desviaciones en la alineación del uso de las Tecnologías de Información con los objetivos del negocio.</a:t>
            </a:r>
            <a:endParaRPr lang="es-ES" sz="1200"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198351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a:r>
              <a:rPr lang="es-ES_tradnl" dirty="0">
                <a:latin typeface="Helvetica Neue Thin"/>
                <a:cs typeface="Helvetica Neue Thin"/>
              </a:rPr>
              <a:t>1.Soluciones de Voz-Datos-Video</a:t>
            </a:r>
            <a:endParaRPr lang="es-ES" dirty="0">
              <a:latin typeface="Helvetica Neue Thin"/>
              <a:cs typeface="Helvetica Neue Thin"/>
            </a:endParaRPr>
          </a:p>
        </p:txBody>
      </p:sp>
      <p:sp>
        <p:nvSpPr>
          <p:cNvPr id="3" name="Marcador de contenido 2"/>
          <p:cNvSpPr>
            <a:spLocks noGrp="1"/>
          </p:cNvSpPr>
          <p:nvPr>
            <p:ph idx="1"/>
          </p:nvPr>
        </p:nvSpPr>
        <p:spPr/>
        <p:txBody>
          <a:bodyPr>
            <a:normAutofit/>
          </a:bodyPr>
          <a:lstStyle/>
          <a:p>
            <a:r>
              <a:rPr lang="es-ES_tradnl" dirty="0">
                <a:latin typeface="Helvetica Neue Thin"/>
                <a:cs typeface="Helvetica Neue Thin"/>
              </a:rPr>
              <a:t>Diseño e implementación  de infraestructura física “Cableado Estructurado” en edificios comerciales y </a:t>
            </a:r>
            <a:r>
              <a:rPr lang="es-ES_tradnl" dirty="0" smtClean="0">
                <a:latin typeface="Helvetica Neue Thin"/>
                <a:cs typeface="Helvetica Neue Thin"/>
              </a:rPr>
              <a:t>pymes</a:t>
            </a:r>
            <a:r>
              <a:rPr lang="es-ES_tradnl" dirty="0">
                <a:latin typeface="Helvetica Neue Thin"/>
                <a:cs typeface="Helvetica Neue Thin"/>
              </a:rPr>
              <a:t>.</a:t>
            </a:r>
          </a:p>
          <a:p>
            <a:r>
              <a:rPr lang="es-ES_tradnl" dirty="0">
                <a:latin typeface="Helvetica Neue Thin"/>
                <a:cs typeface="Helvetica Neue Thin"/>
              </a:rPr>
              <a:t>Diseño de sistemas telefónicos tradicionales y </a:t>
            </a:r>
            <a:r>
              <a:rPr lang="es-ES_tradnl" dirty="0" err="1">
                <a:latin typeface="Helvetica Neue Thin"/>
                <a:cs typeface="Helvetica Neue Thin"/>
              </a:rPr>
              <a:t>VoIP</a:t>
            </a:r>
            <a:r>
              <a:rPr lang="es-ES_tradnl" dirty="0">
                <a:latin typeface="Helvetica Neue Thin"/>
                <a:cs typeface="Helvetica Neue Thin"/>
              </a:rPr>
              <a:t>.</a:t>
            </a:r>
          </a:p>
          <a:p>
            <a:r>
              <a:rPr lang="es-ES_tradnl" dirty="0">
                <a:latin typeface="Helvetica Neue Thin"/>
                <a:cs typeface="Helvetica Neue Thin"/>
              </a:rPr>
              <a:t>Mantenimiento y soporte.</a:t>
            </a:r>
          </a:p>
          <a:p>
            <a:r>
              <a:rPr lang="es-ES_tradnl" dirty="0">
                <a:latin typeface="Helvetica Neue Thin"/>
                <a:cs typeface="Helvetica Neue Thin"/>
              </a:rPr>
              <a:t>Certificación </a:t>
            </a:r>
            <a:r>
              <a:rPr lang="es-ES_tradnl" dirty="0" smtClean="0">
                <a:latin typeface="Helvetica Neue Thin"/>
                <a:cs typeface="Helvetica Neue Thin"/>
              </a:rPr>
              <a:t>de </a:t>
            </a:r>
            <a:r>
              <a:rPr lang="es-ES_tradnl" dirty="0">
                <a:latin typeface="Helvetica Neue Thin"/>
                <a:cs typeface="Helvetica Neue Thin"/>
              </a:rPr>
              <a:t>cableado estructurado.</a:t>
            </a:r>
          </a:p>
          <a:p>
            <a:pPr marL="0" indent="0">
              <a:buNone/>
            </a:pPr>
            <a:endParaRPr lang="es-ES_tradnl" dirty="0">
              <a:latin typeface="Helvetica Neue Thin"/>
              <a:cs typeface="Helvetica Neue Thin"/>
            </a:endParaRPr>
          </a:p>
          <a:p>
            <a:pPr marL="0" indent="0">
              <a:buNone/>
            </a:pPr>
            <a:endParaRPr lang="es-ES_tradnl" dirty="0">
              <a:latin typeface="Helvetica Neue Thin"/>
              <a:cs typeface="Helvetica Neue Thin"/>
            </a:endParaRPr>
          </a:p>
          <a:p>
            <a:pPr marL="0" indent="0">
              <a:buNone/>
            </a:pPr>
            <a:endParaRPr lang="es-ES_tradnl" dirty="0">
              <a:latin typeface="Helvetica Neue Thin"/>
              <a:cs typeface="Helvetica Neue Thin"/>
            </a:endParaRPr>
          </a:p>
          <a:p>
            <a:pPr marL="0" indent="0">
              <a:buNone/>
            </a:pPr>
            <a:endParaRPr lang="es-ES"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419485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2 Video vigilancia.</a:t>
            </a:r>
          </a:p>
        </p:txBody>
      </p:sp>
      <p:sp>
        <p:nvSpPr>
          <p:cNvPr id="3" name="Marcador de contenido 2"/>
          <p:cNvSpPr>
            <a:spLocks noGrp="1"/>
          </p:cNvSpPr>
          <p:nvPr>
            <p:ph idx="1"/>
          </p:nvPr>
        </p:nvSpPr>
        <p:spPr/>
        <p:txBody>
          <a:bodyPr/>
          <a:lstStyle/>
          <a:p>
            <a:r>
              <a:rPr lang="es-ES_tradnl" dirty="0">
                <a:latin typeface="Helvetica Neue Thin"/>
                <a:cs typeface="Helvetica Neue Thin"/>
              </a:rPr>
              <a:t>Diseño de sistemas de video vigilancia tradicionales e IP para el monitoreo de los procesos clave de la empresa.</a:t>
            </a:r>
          </a:p>
          <a:p>
            <a:endParaRPr lang="es-ES_tradnl" dirty="0">
              <a:latin typeface="Helvetica Neue Thin"/>
              <a:cs typeface="Helvetica Neue Thin"/>
            </a:endParaRPr>
          </a:p>
          <a:p>
            <a:r>
              <a:rPr lang="es-ES_tradnl" dirty="0">
                <a:latin typeface="Helvetica Neue Thin"/>
                <a:cs typeface="Helvetica Neue Thin"/>
              </a:rPr>
              <a:t>Almacenamiento de grabaciones para generación de evidencia.</a:t>
            </a:r>
          </a:p>
          <a:p>
            <a:endParaRPr lang="es-MX" dirty="0"/>
          </a:p>
          <a:p>
            <a:r>
              <a:rPr lang="es-ES_tradnl" dirty="0">
                <a:latin typeface="Helvetica Neue Thin"/>
                <a:cs typeface="Helvetica Neue Thin"/>
              </a:rPr>
              <a:t>Mantenimiento y soporte.</a:t>
            </a: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202657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a:r>
              <a:rPr lang="es-ES_tradnl" dirty="0">
                <a:latin typeface="Helvetica Neue Thin"/>
                <a:cs typeface="Helvetica Neue Thin"/>
              </a:rPr>
              <a:t>3. Servicios Inalámbricos.</a:t>
            </a:r>
            <a:endParaRPr lang="es-ES" dirty="0">
              <a:latin typeface="Helvetica Neue Thin"/>
              <a:cs typeface="Helvetica Neue Thin"/>
            </a:endParaRPr>
          </a:p>
        </p:txBody>
      </p:sp>
      <p:sp>
        <p:nvSpPr>
          <p:cNvPr id="3" name="Marcador de contenido 2"/>
          <p:cNvSpPr>
            <a:spLocks noGrp="1"/>
          </p:cNvSpPr>
          <p:nvPr>
            <p:ph idx="1"/>
          </p:nvPr>
        </p:nvSpPr>
        <p:spPr/>
        <p:txBody>
          <a:bodyPr/>
          <a:lstStyle/>
          <a:p>
            <a:r>
              <a:rPr lang="es-ES_tradnl" dirty="0">
                <a:latin typeface="Helvetica Neue Thin"/>
                <a:cs typeface="Helvetica Neue Thin"/>
              </a:rPr>
              <a:t>Enlaces PTP y PTMP  para dotar de red y/o internet a sucursales, campos agrícolas y sitios poco accesibles. </a:t>
            </a:r>
          </a:p>
          <a:p>
            <a:r>
              <a:rPr lang="es-ES_tradnl" dirty="0">
                <a:latin typeface="Helvetica Neue Thin"/>
                <a:cs typeface="Helvetica Neue Thin"/>
              </a:rPr>
              <a:t>Soluciones redes inalámbricas </a:t>
            </a:r>
            <a:r>
              <a:rPr lang="es-ES_tradnl" dirty="0" err="1">
                <a:latin typeface="Helvetica Neue Thin"/>
                <a:cs typeface="Helvetica Neue Thin"/>
              </a:rPr>
              <a:t>WiFi</a:t>
            </a:r>
            <a:r>
              <a:rPr lang="es-ES_tradnl" dirty="0">
                <a:latin typeface="Helvetica Neue Thin"/>
                <a:cs typeface="Helvetica Neue Thin"/>
              </a:rPr>
              <a:t>.</a:t>
            </a:r>
          </a:p>
          <a:p>
            <a:r>
              <a:rPr lang="es-ES_tradnl" dirty="0">
                <a:latin typeface="Helvetica Neue Thin"/>
                <a:cs typeface="Helvetica Neue Thin"/>
              </a:rPr>
              <a:t>Amplificadores de señal de redes móviles. </a:t>
            </a:r>
          </a:p>
          <a:p>
            <a:r>
              <a:rPr lang="es-ES_tradnl" dirty="0">
                <a:latin typeface="Helvetica Neue Thin"/>
                <a:cs typeface="Helvetica Neue Thin"/>
              </a:rPr>
              <a:t>Servicios de </a:t>
            </a:r>
            <a:r>
              <a:rPr lang="es-ES_tradnl" dirty="0" smtClean="0">
                <a:latin typeface="Helvetica Neue Thin"/>
                <a:cs typeface="Helvetica Neue Thin"/>
              </a:rPr>
              <a:t>administración y soporte </a:t>
            </a:r>
            <a:r>
              <a:rPr lang="es-ES_tradnl" dirty="0">
                <a:latin typeface="Helvetica Neue Thin"/>
                <a:cs typeface="Helvetica Neue Thin"/>
              </a:rPr>
              <a:t>de redes inalámbricas.</a:t>
            </a:r>
          </a:p>
          <a:p>
            <a:pPr marL="0" indent="0">
              <a:buNone/>
            </a:pPr>
            <a:endParaRPr lang="es-ES_tradnl" dirty="0">
              <a:latin typeface="Helvetica Neue Thin"/>
              <a:cs typeface="Helvetica Neue Thin"/>
            </a:endParaRPr>
          </a:p>
          <a:p>
            <a:pPr marL="0" indent="0">
              <a:buNone/>
            </a:pPr>
            <a:endParaRPr lang="es-ES_tradnl" dirty="0">
              <a:latin typeface="Helvetica Neue Thin"/>
              <a:cs typeface="Helvetica Neue Thin"/>
            </a:endParaRPr>
          </a:p>
          <a:p>
            <a:pPr marL="0" indent="0">
              <a:buNone/>
            </a:pPr>
            <a:endParaRPr lang="es-ES"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222569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latin typeface="Helvetica Neue Thin"/>
                <a:cs typeface="Helvetica Neue Thin"/>
              </a:rPr>
              <a:t>4.</a:t>
            </a:r>
            <a:r>
              <a:rPr lang="es-ES" dirty="0">
                <a:latin typeface="Helvetica Neue Thin"/>
                <a:cs typeface="Helvetica Neue Thin"/>
              </a:rPr>
              <a:t> Firewalls, Seguridad informática y auditoria.</a:t>
            </a:r>
          </a:p>
        </p:txBody>
      </p:sp>
      <p:sp>
        <p:nvSpPr>
          <p:cNvPr id="3" name="Marcador de contenido 2"/>
          <p:cNvSpPr>
            <a:spLocks noGrp="1"/>
          </p:cNvSpPr>
          <p:nvPr>
            <p:ph idx="1"/>
          </p:nvPr>
        </p:nvSpPr>
        <p:spPr/>
        <p:txBody>
          <a:bodyPr/>
          <a:lstStyle/>
          <a:p>
            <a:r>
              <a:rPr lang="es-ES_tradnl" dirty="0">
                <a:latin typeface="Helvetica Neue Thin"/>
                <a:cs typeface="Helvetica Neue Thin"/>
              </a:rPr>
              <a:t>Sistemas de filtrado de paginas web para el correcto uso de los recursos de internet y mejora en la productividad.</a:t>
            </a:r>
          </a:p>
          <a:p>
            <a:r>
              <a:rPr lang="es-ES_tradnl" dirty="0">
                <a:latin typeface="Helvetica Neue Thin"/>
                <a:cs typeface="Helvetica Neue Thin"/>
              </a:rPr>
              <a:t>Sistemas de prevención de intrusos para evitar vulnerabilidades o “</a:t>
            </a:r>
            <a:r>
              <a:rPr lang="es-ES_tradnl" dirty="0" err="1">
                <a:latin typeface="Helvetica Neue Thin"/>
                <a:cs typeface="Helvetica Neue Thin"/>
              </a:rPr>
              <a:t>hackeos</a:t>
            </a:r>
            <a:r>
              <a:rPr lang="es-ES_tradnl" dirty="0">
                <a:latin typeface="Helvetica Neue Thin"/>
                <a:cs typeface="Helvetica Neue Thin"/>
              </a:rPr>
              <a:t>” en los servidores y sistemas de la empresa.</a:t>
            </a:r>
          </a:p>
          <a:p>
            <a:r>
              <a:rPr lang="es-ES_tradnl" dirty="0">
                <a:latin typeface="Helvetica Neue Thin"/>
                <a:cs typeface="Helvetica Neue Thin"/>
              </a:rPr>
              <a:t>Redes Privadas Virtuales “VPN</a:t>
            </a:r>
            <a:r>
              <a:rPr lang="es-ES_tradnl" dirty="0" smtClean="0">
                <a:latin typeface="Helvetica Neue Thin"/>
                <a:cs typeface="Helvetica Neue Thin"/>
              </a:rPr>
              <a:t>” para interconexión segura de sucursales.</a:t>
            </a:r>
            <a:endParaRPr lang="es-ES_tradnl" dirty="0">
              <a:latin typeface="Helvetica Neue Thin"/>
              <a:cs typeface="Helvetica Neue Thin"/>
            </a:endParaRPr>
          </a:p>
          <a:p>
            <a:endParaRPr lang="es-ES_tradnl" dirty="0">
              <a:latin typeface="Helvetica Neue Thin"/>
              <a:cs typeface="Helvetica Neue Thin"/>
            </a:endParaRPr>
          </a:p>
          <a:p>
            <a:pPr marL="0" indent="0">
              <a:buNone/>
            </a:pPr>
            <a:endParaRPr lang="es-ES_tradnl" dirty="0">
              <a:latin typeface="Helvetica Neue Thin"/>
              <a:cs typeface="Helvetica Neue Thin"/>
            </a:endParaRPr>
          </a:p>
          <a:p>
            <a:pPr marL="0" indent="0">
              <a:buNone/>
            </a:pPr>
            <a:endParaRPr lang="es-ES"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384545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latin typeface="Helvetica Neue Thin"/>
                <a:cs typeface="Helvetica Neue Thin"/>
              </a:rPr>
              <a:t>4.</a:t>
            </a:r>
            <a:r>
              <a:rPr lang="es-ES" dirty="0">
                <a:latin typeface="Helvetica Neue Thin"/>
                <a:cs typeface="Helvetica Neue Thin"/>
              </a:rPr>
              <a:t> Firewalls, Seguridad informática y auditoria.</a:t>
            </a:r>
            <a:endParaRPr lang="es-MX" dirty="0"/>
          </a:p>
        </p:txBody>
      </p:sp>
      <p:sp>
        <p:nvSpPr>
          <p:cNvPr id="3" name="Marcador de contenido 2"/>
          <p:cNvSpPr>
            <a:spLocks noGrp="1"/>
          </p:cNvSpPr>
          <p:nvPr>
            <p:ph idx="1"/>
          </p:nvPr>
        </p:nvSpPr>
        <p:spPr/>
        <p:txBody>
          <a:bodyPr/>
          <a:lstStyle/>
          <a:p>
            <a:r>
              <a:rPr lang="es-MX" dirty="0"/>
              <a:t>Auditoría en Seguridad de la Información </a:t>
            </a:r>
            <a:r>
              <a:rPr lang="es-MX" b="1" dirty="0"/>
              <a:t>“</a:t>
            </a:r>
            <a:r>
              <a:rPr lang="es-MX" dirty="0"/>
              <a:t>ISO 27000” </a:t>
            </a:r>
            <a:r>
              <a:rPr lang="es-MX" b="1" dirty="0"/>
              <a:t>confidencialidad, integridad y disponibilidad </a:t>
            </a:r>
            <a:r>
              <a:rPr lang="es-MX" dirty="0"/>
              <a:t>de datos propios o de clientes. Para evitar la fuga, perdida o mal uso de información. </a:t>
            </a: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189124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l"/>
            <a:r>
              <a:rPr lang="es-ES_tradnl" dirty="0">
                <a:latin typeface="Helvetica Neue Thin"/>
                <a:cs typeface="Helvetica Neue Thin"/>
              </a:rPr>
              <a:t>5.Soluciones de Control de Acceso</a:t>
            </a:r>
            <a:endParaRPr lang="es-ES" dirty="0">
              <a:latin typeface="Helvetica Neue Thin"/>
              <a:cs typeface="Helvetica Neue Thin"/>
            </a:endParaRPr>
          </a:p>
        </p:txBody>
      </p:sp>
      <p:sp>
        <p:nvSpPr>
          <p:cNvPr id="3" name="Marcador de contenido 2"/>
          <p:cNvSpPr>
            <a:spLocks noGrp="1"/>
          </p:cNvSpPr>
          <p:nvPr>
            <p:ph idx="1"/>
          </p:nvPr>
        </p:nvSpPr>
        <p:spPr/>
        <p:txBody>
          <a:bodyPr/>
          <a:lstStyle/>
          <a:p>
            <a:r>
              <a:rPr lang="es-ES_tradnl" dirty="0">
                <a:latin typeface="Helvetica Neue Thin"/>
                <a:cs typeface="Helvetica Neue Thin"/>
              </a:rPr>
              <a:t>Análisis, diseño  e implementación  de Control de Acceso y Asistencia.</a:t>
            </a:r>
          </a:p>
          <a:p>
            <a:r>
              <a:rPr lang="es-ES_tradnl" dirty="0">
                <a:latin typeface="Helvetica Neue Thin"/>
                <a:cs typeface="Helvetica Neue Thin"/>
              </a:rPr>
              <a:t>Mantenimiento Control de Acceso y Asistencia.</a:t>
            </a:r>
          </a:p>
          <a:p>
            <a:r>
              <a:rPr lang="es-ES_tradnl" dirty="0">
                <a:latin typeface="Helvetica Neue Thin"/>
                <a:cs typeface="Helvetica Neue Thin"/>
              </a:rPr>
              <a:t>Componentes de  Control de Acceso y Asistencia.</a:t>
            </a:r>
          </a:p>
          <a:p>
            <a:pPr marL="0" indent="0">
              <a:buNone/>
            </a:pPr>
            <a:endParaRPr lang="es-ES_tradnl" dirty="0">
              <a:latin typeface="Helvetica Neue Thin"/>
              <a:cs typeface="Helvetica Neue Thin"/>
            </a:endParaRPr>
          </a:p>
          <a:p>
            <a:pPr marL="0" indent="0">
              <a:buNone/>
            </a:pPr>
            <a:endParaRPr lang="es-ES_tradnl" dirty="0">
              <a:latin typeface="Helvetica Neue Thin"/>
              <a:cs typeface="Helvetica Neue Thin"/>
            </a:endParaRPr>
          </a:p>
          <a:p>
            <a:pPr marL="0" indent="0">
              <a:buNone/>
            </a:pPr>
            <a:endParaRPr lang="es-ES"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133857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l"/>
            <a:r>
              <a:rPr lang="es-ES" dirty="0">
                <a:latin typeface="Helvetica Neue Thin"/>
                <a:cs typeface="Helvetica Neue Thin"/>
              </a:rPr>
              <a:t>6.SIC – Sitios de  Interconexión y  Comunicaciones “SITE”. </a:t>
            </a:r>
          </a:p>
        </p:txBody>
      </p:sp>
      <p:sp>
        <p:nvSpPr>
          <p:cNvPr id="3" name="Marcador de contenido 2"/>
          <p:cNvSpPr>
            <a:spLocks noGrp="1"/>
          </p:cNvSpPr>
          <p:nvPr>
            <p:ph idx="1"/>
          </p:nvPr>
        </p:nvSpPr>
        <p:spPr/>
        <p:txBody>
          <a:bodyPr/>
          <a:lstStyle/>
          <a:p>
            <a:r>
              <a:rPr lang="es-ES_tradnl" dirty="0">
                <a:latin typeface="Helvetica Neue Thin"/>
                <a:cs typeface="Helvetica Neue Thin"/>
              </a:rPr>
              <a:t>Servicio de diseño e implementación.</a:t>
            </a:r>
          </a:p>
          <a:p>
            <a:r>
              <a:rPr lang="es-ES_tradnl" dirty="0">
                <a:latin typeface="Helvetica Neue Thin"/>
                <a:cs typeface="Helvetica Neue Thin"/>
              </a:rPr>
              <a:t>Auditoría de SIC – Requisitos y especificaciones </a:t>
            </a:r>
            <a:r>
              <a:rPr lang="es-ES_tradnl" dirty="0" smtClean="0">
                <a:latin typeface="Helvetica Neue Thin"/>
                <a:cs typeface="Helvetica Neue Thin"/>
              </a:rPr>
              <a:t>técnicas.</a:t>
            </a:r>
            <a:endParaRPr lang="es-ES_tradnl" dirty="0">
              <a:latin typeface="Helvetica Neue Thin"/>
              <a:cs typeface="Helvetica Neue Thin"/>
            </a:endParaRPr>
          </a:p>
          <a:p>
            <a:r>
              <a:rPr lang="es-ES_tradnl" dirty="0">
                <a:latin typeface="Helvetica Neue Thin"/>
                <a:cs typeface="Helvetica Neue Thin"/>
              </a:rPr>
              <a:t>Servicios para SIC – Data Center</a:t>
            </a:r>
          </a:p>
          <a:p>
            <a:pPr lvl="1"/>
            <a:r>
              <a:rPr lang="it-IT" sz="2400" dirty="0">
                <a:latin typeface="Helvetica Neue Thin"/>
                <a:cs typeface="Helvetica Neue Thin"/>
              </a:rPr>
              <a:t>Consultoria del SIC – DATA CENTER</a:t>
            </a:r>
          </a:p>
          <a:p>
            <a:pPr lvl="1"/>
            <a:r>
              <a:rPr lang="pt-BR" sz="2400" dirty="0">
                <a:latin typeface="Helvetica Neue Thin"/>
                <a:cs typeface="Helvetica Neue Thin"/>
              </a:rPr>
              <a:t>Auditoria Técnica de SIC</a:t>
            </a:r>
          </a:p>
          <a:p>
            <a:pPr lvl="1"/>
            <a:r>
              <a:rPr lang="es-ES_tradnl" sz="2400" dirty="0">
                <a:latin typeface="Helvetica Neue Thin"/>
                <a:cs typeface="Helvetica Neue Thin"/>
              </a:rPr>
              <a:t>Limpieza </a:t>
            </a:r>
            <a:r>
              <a:rPr lang="es-ES_tradnl" sz="2400" dirty="0" smtClean="0">
                <a:latin typeface="Helvetica Neue Thin"/>
                <a:cs typeface="Helvetica Neue Thin"/>
              </a:rPr>
              <a:t>y mantenimiento Técnico de</a:t>
            </a:r>
            <a:r>
              <a:rPr lang="es-ES_tradnl" sz="2400" dirty="0">
                <a:latin typeface="Helvetica Neue Thin"/>
                <a:cs typeface="Helvetica Neue Thin"/>
              </a:rPr>
              <a:t> SIC – Data Center</a:t>
            </a:r>
            <a:endParaRPr lang="es-ES" sz="2400" dirty="0">
              <a:latin typeface="Helvetica Neue Thin"/>
              <a:cs typeface="Helvetica Neue Thin"/>
            </a:endParaRPr>
          </a:p>
        </p:txBody>
      </p:sp>
      <p:pic>
        <p:nvPicPr>
          <p:cNvPr id="4" name="Imagen 3"/>
          <p:cNvPicPr>
            <a:picLocks noChangeAspect="1"/>
          </p:cNvPicPr>
          <p:nvPr/>
        </p:nvPicPr>
        <p:blipFill>
          <a:blip r:embed="rId2"/>
          <a:stretch>
            <a:fillRect/>
          </a:stretch>
        </p:blipFill>
        <p:spPr>
          <a:xfrm>
            <a:off x="7813671" y="5178820"/>
            <a:ext cx="1134106" cy="1679180"/>
          </a:xfrm>
          <a:prstGeom prst="rect">
            <a:avLst/>
          </a:prstGeom>
        </p:spPr>
      </p:pic>
    </p:spTree>
    <p:extLst>
      <p:ext uri="{BB962C8B-B14F-4D97-AF65-F5344CB8AC3E}">
        <p14:creationId xmlns:p14="http://schemas.microsoft.com/office/powerpoint/2010/main" val="36938171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1231</Words>
  <Application>Microsoft Macintosh PowerPoint</Application>
  <PresentationFormat>Presentación en pantalla (4:3)</PresentationFormat>
  <Paragraphs>157</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Avenir Light</vt:lpstr>
      <vt:lpstr>Calibri</vt:lpstr>
      <vt:lpstr>Helvetica Neue Thin</vt:lpstr>
      <vt:lpstr>Helvetica Neue UltraLight</vt:lpstr>
      <vt:lpstr>Arial</vt:lpstr>
      <vt:lpstr>Tema de Office</vt:lpstr>
      <vt:lpstr>Mapa conceptual Webpage</vt:lpstr>
      <vt:lpstr>Portafolio de Soluciones </vt:lpstr>
      <vt:lpstr>1.Soluciones de Voz-Datos-Video</vt:lpstr>
      <vt:lpstr>2 Video vigilancia.</vt:lpstr>
      <vt:lpstr>3. Servicios Inalámbricos.</vt:lpstr>
      <vt:lpstr>4. Firewalls, Seguridad informática y auditoria.</vt:lpstr>
      <vt:lpstr>4. Firewalls, Seguridad informática y auditoria.</vt:lpstr>
      <vt:lpstr>5.Soluciones de Control de Acceso</vt:lpstr>
      <vt:lpstr>6.SIC – Sitios de  Interconexión y  Comunicaciones “SITE”. </vt:lpstr>
      <vt:lpstr>7.Computo</vt:lpstr>
      <vt:lpstr>BASICO</vt:lpstr>
      <vt:lpstr>BASICO</vt:lpstr>
      <vt:lpstr>PROFESIONAL</vt:lpstr>
      <vt:lpstr>PROFESIONAL</vt:lpstr>
      <vt:lpstr>AVANZADO</vt:lpstr>
      <vt:lpstr>9.Control de Vehículos</vt:lpstr>
      <vt:lpstr>10. Infraestructura para aplicaciones.</vt:lpstr>
      <vt:lpstr>11. esquemas de arrendamiento.</vt:lpstr>
      <vt:lpstr>12. Análisis, consultoría y  auditoría de redes.</vt:lpstr>
      <vt:lpstr>Que es una Auditoria?</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Mapa conceptual Webpage</dc:title>
  <dc:creator>Guillermo Silva Sanchez</dc:creator>
  <cp:lastModifiedBy>Luis Lizárraga</cp:lastModifiedBy>
  <cp:revision>82</cp:revision>
  <cp:lastPrinted>2015-11-12T18:08:55Z</cp:lastPrinted>
  <dcterms:created xsi:type="dcterms:W3CDTF">2015-09-14T17:55:32Z</dcterms:created>
  <dcterms:modified xsi:type="dcterms:W3CDTF">2017-04-17T18:19:51Z</dcterms:modified>
</cp:coreProperties>
</file>