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FD34E-20AA-4573-A5D3-4880B3BAC7AF}">
          <p14:sldIdLst>
            <p14:sldId id="256"/>
            <p14:sldId id="282"/>
            <p14:sldId id="258"/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Untitled Section" id="{9A5B6D95-5189-475D-9F9A-ECA99C0F29B1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75EC-B919-4D73-89DF-817F41615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6" y="3001028"/>
            <a:ext cx="7766936" cy="855944"/>
          </a:xfrm>
        </p:spPr>
        <p:txBody>
          <a:bodyPr/>
          <a:lstStyle/>
          <a:p>
            <a:pPr algn="ctr"/>
            <a:r>
              <a:rPr lang="sr-Latn-BA" dirty="0"/>
              <a:t>HTML i CSS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3924-1CAD-4B9F-B1F9-5DAF4A0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paragrafi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752B5-1489-4463-9EBF-11094961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58545"/>
            <a:ext cx="7192609" cy="1819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8627F-D85A-43E0-A235-CA31C6C70104}"/>
              </a:ext>
            </a:extLst>
          </p:cNvPr>
          <p:cNvSpPr txBox="1"/>
          <p:nvPr/>
        </p:nvSpPr>
        <p:spPr>
          <a:xfrm>
            <a:off x="754452" y="3861862"/>
            <a:ext cx="15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&lt;br&gt; i &lt;hr&gt;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D8F24-E22F-4F6A-807B-21D2B937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2" y="4538862"/>
            <a:ext cx="7372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8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5195-A88C-41C1-AFF6-332C3E5E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3071"/>
            <a:ext cx="8596668" cy="4908292"/>
          </a:xfrm>
        </p:spPr>
        <p:txBody>
          <a:bodyPr/>
          <a:lstStyle/>
          <a:p>
            <a:pPr marL="0" indent="0">
              <a:buNone/>
            </a:pPr>
            <a:r>
              <a:rPr lang="sr-Latn-BA" b="1" dirty="0"/>
              <a:t>&lt;pre&gt;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74D92-87E1-4AFE-815F-87B7C8F6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6925"/>
            <a:ext cx="5734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2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5611-8EBE-4E1E-98D4-5BEA8414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817"/>
          </a:xfrm>
        </p:spPr>
        <p:txBody>
          <a:bodyPr/>
          <a:lstStyle/>
          <a:p>
            <a:r>
              <a:rPr lang="sr-Latn-BA" dirty="0"/>
              <a:t>HTML atributi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CCC9-6E3F-4EE2-AAA3-853DAC4E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971"/>
            <a:ext cx="8596668" cy="4504392"/>
          </a:xfrm>
        </p:spPr>
        <p:txBody>
          <a:bodyPr/>
          <a:lstStyle/>
          <a:p>
            <a:r>
              <a:rPr lang="sr-Latn-BA" dirty="0"/>
              <a:t>Svi html mogu imati atribute</a:t>
            </a:r>
          </a:p>
          <a:p>
            <a:r>
              <a:rPr lang="sr-Latn-BA" dirty="0"/>
              <a:t>Atributi nam daju dodatne informacije o elementima</a:t>
            </a:r>
          </a:p>
          <a:p>
            <a:r>
              <a:rPr lang="sr-Latn-BA" dirty="0"/>
              <a:t>Atributi imaju oblik </a:t>
            </a:r>
            <a:r>
              <a:rPr lang="sr-Latn-BA" b="1" dirty="0"/>
              <a:t>ime=</a:t>
            </a:r>
            <a:r>
              <a:rPr lang="en-DE" b="1" dirty="0"/>
              <a:t>"</a:t>
            </a:r>
            <a:r>
              <a:rPr lang="sr-Latn-BA" b="1" dirty="0"/>
              <a:t>vrijednost</a:t>
            </a:r>
            <a:r>
              <a:rPr lang="en-DE" b="1" dirty="0"/>
              <a:t>„</a:t>
            </a:r>
            <a:endParaRPr lang="sr-Latn-BA" b="1" dirty="0"/>
          </a:p>
          <a:p>
            <a:endParaRPr lang="sr-Latn-BA" b="1" dirty="0"/>
          </a:p>
          <a:p>
            <a:r>
              <a:rPr lang="sr-Latn-BA" b="1" dirty="0"/>
              <a:t>&lt;a&gt; - href </a:t>
            </a:r>
            <a:r>
              <a:rPr lang="sr-Latn-BA" dirty="0"/>
              <a:t>i</a:t>
            </a:r>
            <a:r>
              <a:rPr lang="sr-Latn-BA" b="1" dirty="0"/>
              <a:t> title</a:t>
            </a:r>
          </a:p>
          <a:p>
            <a:pPr marL="0" indent="0">
              <a:buNone/>
            </a:pPr>
            <a:r>
              <a:rPr lang="sr-Latn-BA" b="1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68D5A-E1F0-4B61-8AC6-DE82CA45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9" y="3789167"/>
            <a:ext cx="6381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0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E900-DA0B-4750-AA97-91525611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r>
              <a:rPr lang="sr-Latn-BA" b="1" dirty="0"/>
              <a:t>&lt;img&gt; - </a:t>
            </a:r>
            <a:r>
              <a:rPr lang="sr-Latn-BA" dirty="0"/>
              <a:t>src, width, height</a:t>
            </a:r>
          </a:p>
          <a:p>
            <a:pPr marL="0" indent="0">
              <a:buNone/>
            </a:pPr>
            <a:r>
              <a:rPr lang="sr-Latn-BA" dirty="0"/>
              <a:t>	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E53CC-982C-4FF6-BFFD-E72634AD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65" y="1583277"/>
            <a:ext cx="6343650" cy="252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1DEF5-671F-478D-8B56-1D834392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65" y="4986968"/>
            <a:ext cx="5705475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FDF416-E375-4094-827E-2E8D8BAB12EC}"/>
              </a:ext>
            </a:extLst>
          </p:cNvPr>
          <p:cNvSpPr txBox="1"/>
          <p:nvPr/>
        </p:nvSpPr>
        <p:spPr>
          <a:xfrm>
            <a:off x="1056465" y="4406747"/>
            <a:ext cx="145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/>
              <a:t>&lt;img&gt; - </a:t>
            </a:r>
            <a:r>
              <a:rPr lang="sr-Latn-BA" dirty="0"/>
              <a:t>alt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7776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stil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5116A9-ED96-4F7E-A268-18D75EFE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2718"/>
            <a:ext cx="5943600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561068"/>
            <a:ext cx="3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color</a:t>
            </a:r>
            <a:r>
              <a:rPr lang="sr-Latn-BA" dirty="0"/>
              <a:t> – definiše boju teksta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B657A-A1BC-4518-8ADD-8683375072A8}"/>
              </a:ext>
            </a:extLst>
          </p:cNvPr>
          <p:cNvSpPr txBox="1"/>
          <p:nvPr/>
        </p:nvSpPr>
        <p:spPr>
          <a:xfrm>
            <a:off x="677334" y="4032173"/>
            <a:ext cx="62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>
                <a:solidFill>
                  <a:srgbClr val="FF0000"/>
                </a:solidFill>
              </a:rPr>
              <a:t>background-color </a:t>
            </a:r>
            <a:r>
              <a:rPr lang="sr-Latn-BA" dirty="0"/>
              <a:t>– definiše boju pozadine</a:t>
            </a:r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ACFDD3-E0B3-4A65-879E-C5AF11FD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98257"/>
            <a:ext cx="6038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3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stil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561068"/>
            <a:ext cx="3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font-family</a:t>
            </a:r>
            <a:r>
              <a:rPr lang="sr-Latn-BA" dirty="0"/>
              <a:t> – definiše tip teksta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B657A-A1BC-4518-8ADD-8683375072A8}"/>
              </a:ext>
            </a:extLst>
          </p:cNvPr>
          <p:cNvSpPr txBox="1"/>
          <p:nvPr/>
        </p:nvSpPr>
        <p:spPr>
          <a:xfrm>
            <a:off x="677334" y="4032173"/>
            <a:ext cx="62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>
                <a:solidFill>
                  <a:srgbClr val="FF0000"/>
                </a:solidFill>
              </a:rPr>
              <a:t>font-size </a:t>
            </a:r>
            <a:r>
              <a:rPr lang="sr-Latn-BA" dirty="0"/>
              <a:t>– definiše veličinu teksta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A7F9F-4537-400F-B9B9-6B7752C3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4036"/>
            <a:ext cx="71628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ACFB5-954B-4F30-B78B-FC015E18C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03663"/>
            <a:ext cx="6848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27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D56-1827-40E0-B059-7CCD9B9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stil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0A53D-C2EB-4AC2-A407-0DF74EB486C6}"/>
              </a:ext>
            </a:extLst>
          </p:cNvPr>
          <p:cNvSpPr txBox="1"/>
          <p:nvPr/>
        </p:nvSpPr>
        <p:spPr>
          <a:xfrm>
            <a:off x="677334" y="1561068"/>
            <a:ext cx="42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rgbClr val="FF0000"/>
                </a:solidFill>
              </a:rPr>
              <a:t>text-align</a:t>
            </a:r>
            <a:r>
              <a:rPr lang="sr-Latn-BA" dirty="0"/>
              <a:t> – definiše poravnanje teksta</a:t>
            </a:r>
            <a:endParaRPr lang="LID4096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E441-6611-4785-9D4C-A040A209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2156"/>
            <a:ext cx="8058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8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5611-8EBE-4E1E-98D4-5BEA8414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817"/>
          </a:xfrm>
        </p:spPr>
        <p:txBody>
          <a:bodyPr/>
          <a:lstStyle/>
          <a:p>
            <a:r>
              <a:rPr lang="sr-Latn-BA" dirty="0"/>
              <a:t>HTML stil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CCC9-6E3F-4EE2-AAA3-853DAC4E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971"/>
            <a:ext cx="8596668" cy="4504392"/>
          </a:xfrm>
        </p:spPr>
        <p:txBody>
          <a:bodyPr>
            <a:normAutofit/>
          </a:bodyPr>
          <a:lstStyle/>
          <a:p>
            <a:r>
              <a:rPr lang="sr-Latn-BA" sz="2400" dirty="0"/>
              <a:t>Koristimo </a:t>
            </a:r>
            <a:r>
              <a:rPr lang="sr-Latn-BA" sz="2400" b="1" dirty="0">
                <a:solidFill>
                  <a:srgbClr val="FF0000"/>
                </a:solidFill>
              </a:rPr>
              <a:t>style</a:t>
            </a:r>
            <a:r>
              <a:rPr lang="sr-Latn-BA" sz="2400" dirty="0"/>
              <a:t> atribut za stilizovanje HTML elemenata</a:t>
            </a:r>
          </a:p>
          <a:p>
            <a:endParaRPr lang="sr-Latn-BA" sz="2400" dirty="0"/>
          </a:p>
          <a:p>
            <a:r>
              <a:rPr lang="sr-Latn-BA" sz="2400" b="1" dirty="0">
                <a:solidFill>
                  <a:srgbClr val="FF0000"/>
                </a:solidFill>
              </a:rPr>
              <a:t>background-color</a:t>
            </a:r>
            <a:r>
              <a:rPr lang="sr-Latn-BA" sz="2400" dirty="0"/>
              <a:t> – boja pozadine</a:t>
            </a:r>
          </a:p>
          <a:p>
            <a:r>
              <a:rPr lang="sr-Latn-BA" sz="2400" b="1" dirty="0">
                <a:solidFill>
                  <a:srgbClr val="FF0000"/>
                </a:solidFill>
              </a:rPr>
              <a:t>color</a:t>
            </a:r>
            <a:r>
              <a:rPr lang="sr-Latn-BA" sz="2400" dirty="0"/>
              <a:t> – boja teksta</a:t>
            </a:r>
          </a:p>
          <a:p>
            <a:r>
              <a:rPr lang="sr-Latn-BA" sz="2400" b="1" dirty="0">
                <a:solidFill>
                  <a:srgbClr val="FF0000"/>
                </a:solidFill>
              </a:rPr>
              <a:t>font-family</a:t>
            </a:r>
            <a:r>
              <a:rPr lang="sr-Latn-BA" sz="2400" dirty="0"/>
              <a:t> – font teksta</a:t>
            </a:r>
          </a:p>
          <a:p>
            <a:r>
              <a:rPr lang="sr-Latn-BA" sz="2400" b="1" dirty="0">
                <a:solidFill>
                  <a:srgbClr val="FF0000"/>
                </a:solidFill>
              </a:rPr>
              <a:t>font-size</a:t>
            </a:r>
            <a:r>
              <a:rPr lang="sr-Latn-BA" sz="2400" dirty="0"/>
              <a:t> – veličina teksta</a:t>
            </a:r>
          </a:p>
          <a:p>
            <a:r>
              <a:rPr lang="sr-Latn-BA" sz="2400" b="1" dirty="0">
                <a:solidFill>
                  <a:srgbClr val="FF0000"/>
                </a:solidFill>
              </a:rPr>
              <a:t>text-align</a:t>
            </a:r>
            <a:r>
              <a:rPr lang="sr-Latn-BA" sz="2400" dirty="0"/>
              <a:t> – poravnanje teksta</a:t>
            </a:r>
          </a:p>
        </p:txBody>
      </p:sp>
    </p:spTree>
    <p:extLst>
      <p:ext uri="{BB962C8B-B14F-4D97-AF65-F5344CB8AC3E}">
        <p14:creationId xmlns:p14="http://schemas.microsoft.com/office/powerpoint/2010/main" val="3912303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5CA7-809B-492A-953B-E88C459B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i CSS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E402-6D25-48CB-9C4A-7AB63EB9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CSS – Cascading Style Sheets</a:t>
            </a:r>
          </a:p>
          <a:p>
            <a:r>
              <a:rPr lang="sr-Latn-BA" dirty="0"/>
              <a:t>CSS definiše kako će HTML elementi izgledati</a:t>
            </a:r>
          </a:p>
          <a:p>
            <a:r>
              <a:rPr lang="sr-Latn-BA" dirty="0"/>
              <a:t>CSS se može dodati u HTML na tri načina:</a:t>
            </a:r>
          </a:p>
          <a:p>
            <a:pPr lvl="1"/>
            <a:r>
              <a:rPr lang="sr-Latn-BA" dirty="0"/>
              <a:t>Inline</a:t>
            </a:r>
          </a:p>
          <a:p>
            <a:pPr lvl="1"/>
            <a:r>
              <a:rPr lang="sr-Latn-BA" dirty="0"/>
              <a:t>Internal</a:t>
            </a:r>
          </a:p>
          <a:p>
            <a:pPr lvl="1"/>
            <a:r>
              <a:rPr lang="sr-Latn-BA" dirty="0"/>
              <a:t>External</a:t>
            </a:r>
          </a:p>
          <a:p>
            <a:pPr marL="457200" lvl="1" indent="0">
              <a:buNone/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250037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D83A-A28D-4434-B8A5-1BE6F472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Inline CSS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4984D-BDE6-4F9F-AAB7-3E3BCFE43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90812"/>
            <a:ext cx="7305675" cy="147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097E6-1BD2-4454-B121-CEFB2EBF9AED}"/>
              </a:ext>
            </a:extLst>
          </p:cNvPr>
          <p:cNvSpPr txBox="1"/>
          <p:nvPr/>
        </p:nvSpPr>
        <p:spPr>
          <a:xfrm>
            <a:off x="677334" y="1941274"/>
            <a:ext cx="774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Definiše se unutar samog HTML elementa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4218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589D1-D12C-4A64-9E3F-735912B45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62799"/>
          </a:xfrm>
        </p:spPr>
      </p:pic>
    </p:spTree>
    <p:extLst>
      <p:ext uri="{BB962C8B-B14F-4D97-AF65-F5344CB8AC3E}">
        <p14:creationId xmlns:p14="http://schemas.microsoft.com/office/powerpoint/2010/main" val="379164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D83A-A28D-4434-B8A5-1BE6F472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Internal CSS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097E6-1BD2-4454-B121-CEFB2EBF9AED}"/>
              </a:ext>
            </a:extLst>
          </p:cNvPr>
          <p:cNvSpPr txBox="1"/>
          <p:nvPr/>
        </p:nvSpPr>
        <p:spPr>
          <a:xfrm>
            <a:off x="677334" y="1941274"/>
            <a:ext cx="774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Internal CSS se definiše u </a:t>
            </a:r>
            <a:r>
              <a:rPr lang="sr-Latn-BA" dirty="0">
                <a:solidFill>
                  <a:srgbClr val="FF0000"/>
                </a:solidFill>
              </a:rPr>
              <a:t>&lt;head&gt;</a:t>
            </a:r>
            <a:r>
              <a:rPr lang="sr-Latn-BA" dirty="0"/>
              <a:t> sekciji, unutar </a:t>
            </a:r>
            <a:r>
              <a:rPr lang="sr-Latn-BA" dirty="0">
                <a:solidFill>
                  <a:srgbClr val="FF0000"/>
                </a:solidFill>
              </a:rPr>
              <a:t>&lt;style&gt; </a:t>
            </a:r>
            <a:r>
              <a:rPr lang="sr-Latn-BA" dirty="0"/>
              <a:t>elementa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D1D0-F371-4320-AF30-8F0271CC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5720"/>
            <a:ext cx="5581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3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D83A-A28D-4434-B8A5-1BE6F472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External CSS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097E6-1BD2-4454-B121-CEFB2EBF9AED}"/>
              </a:ext>
            </a:extLst>
          </p:cNvPr>
          <p:cNvSpPr txBox="1"/>
          <p:nvPr/>
        </p:nvSpPr>
        <p:spPr>
          <a:xfrm>
            <a:off x="677334" y="1941274"/>
            <a:ext cx="774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Internal CSS se definiše u </a:t>
            </a:r>
            <a:r>
              <a:rPr lang="sr-Latn-BA" dirty="0">
                <a:solidFill>
                  <a:srgbClr val="FF0000"/>
                </a:solidFill>
              </a:rPr>
              <a:t>&lt;head&gt;</a:t>
            </a:r>
            <a:r>
              <a:rPr lang="sr-Latn-BA" dirty="0"/>
              <a:t> sekciji, pomoću </a:t>
            </a:r>
            <a:r>
              <a:rPr lang="sr-Latn-BA" dirty="0">
                <a:solidFill>
                  <a:srgbClr val="FF0000"/>
                </a:solidFill>
              </a:rPr>
              <a:t>&lt;link&gt; </a:t>
            </a:r>
            <a:r>
              <a:rPr lang="sr-Latn-BA" dirty="0"/>
              <a:t>elementa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83A63-99EE-43DF-98B0-1E82FC4F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51306"/>
            <a:ext cx="5657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68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3CFC-0C67-4336-ADCE-5813071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linkovi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220B-6017-45C0-8B26-ECDD9CC5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880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i="1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link text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sr-Latn-BA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BB2A56-1896-46F3-BDD3-491F9B7E562A}"/>
              </a:ext>
            </a:extLst>
          </p:cNvPr>
          <p:cNvSpPr txBox="1">
            <a:spLocks/>
          </p:cNvSpPr>
          <p:nvPr/>
        </p:nvSpPr>
        <p:spPr>
          <a:xfrm>
            <a:off x="677334" y="2778838"/>
            <a:ext cx="8398513" cy="238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pomoću linkove možemo da „skačemo“ na druge dokumente ili stranice</a:t>
            </a:r>
          </a:p>
          <a:p>
            <a:endParaRPr lang="sr-Latn-BA" dirty="0"/>
          </a:p>
          <a:p>
            <a:endParaRPr lang="sr-Latn-B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1A4B7-61BE-4967-9487-068ACC51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21141"/>
            <a:ext cx="5867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25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3CFC-0C67-4336-ADCE-5813071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linkovi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BB2A56-1896-46F3-BDD3-491F9B7E562A}"/>
              </a:ext>
            </a:extLst>
          </p:cNvPr>
          <p:cNvSpPr txBox="1">
            <a:spLocks/>
          </p:cNvSpPr>
          <p:nvPr/>
        </p:nvSpPr>
        <p:spPr>
          <a:xfrm>
            <a:off x="677334" y="2778838"/>
            <a:ext cx="8398513" cy="238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B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5969AB-B709-4BC9-98FA-112A5F61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47"/>
            <a:ext cx="8596668" cy="612114"/>
          </a:xfrm>
        </p:spPr>
        <p:txBody>
          <a:bodyPr/>
          <a:lstStyle/>
          <a:p>
            <a:r>
              <a:rPr lang="sr-Latn-BA" dirty="0"/>
              <a:t>Boja linka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BD67C-A022-4967-9F3D-261A6B9C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4" y="2254185"/>
            <a:ext cx="67437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04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3CFC-0C67-4336-ADCE-5813071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linkovi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BB2A56-1896-46F3-BDD3-491F9B7E562A}"/>
              </a:ext>
            </a:extLst>
          </p:cNvPr>
          <p:cNvSpPr txBox="1">
            <a:spLocks/>
          </p:cNvSpPr>
          <p:nvPr/>
        </p:nvSpPr>
        <p:spPr>
          <a:xfrm>
            <a:off x="677334" y="2778838"/>
            <a:ext cx="8398513" cy="238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B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5969AB-B709-4BC9-98FA-112A5F61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46"/>
            <a:ext cx="8972504" cy="4132185"/>
          </a:xfrm>
        </p:spPr>
        <p:txBody>
          <a:bodyPr/>
          <a:lstStyle/>
          <a:p>
            <a:pPr marL="0" indent="0">
              <a:buNone/>
            </a:pPr>
            <a:r>
              <a:rPr lang="sr-Latn-BA" dirty="0"/>
              <a:t>Target atribut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b="1" dirty="0"/>
              <a:t>_blank – </a:t>
            </a:r>
            <a:r>
              <a:rPr lang="sr-Latn-BA" dirty="0"/>
              <a:t>dokument se otvara u novom prozoru ili tabu</a:t>
            </a:r>
            <a:endParaRPr lang="sr-Latn-BA" b="1" dirty="0"/>
          </a:p>
          <a:p>
            <a:pPr marL="0" indent="0">
              <a:buNone/>
            </a:pP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</a:t>
            </a: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cocal-cola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.com/"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target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="_blank"</a:t>
            </a: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sr-Latn-BA" dirty="0">
                <a:solidFill>
                  <a:srgbClr val="000000"/>
                </a:solidFill>
                <a:latin typeface="Consolas" panose="020B0609020204030204" pitchFamily="49" charset="0"/>
              </a:rPr>
              <a:t>CocaCola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sr-Latn-BA" dirty="0"/>
          </a:p>
          <a:p>
            <a:r>
              <a:rPr lang="sr-Latn-BA" b="1" dirty="0"/>
              <a:t>_self – </a:t>
            </a:r>
            <a:r>
              <a:rPr lang="sr-Latn-BA" dirty="0"/>
              <a:t>dokument se otvara u istom prozoru ili tabu</a:t>
            </a:r>
            <a:endParaRPr lang="sr-Latn-BA" b="1" dirty="0"/>
          </a:p>
          <a:p>
            <a:pPr marL="0" indent="0">
              <a:buNone/>
            </a:pP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</a:t>
            </a: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cocal-cola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.com/"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target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="_</a:t>
            </a: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sr-Latn-B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sr-Latn-BA" dirty="0">
                <a:solidFill>
                  <a:srgbClr val="000000"/>
                </a:solidFill>
                <a:latin typeface="Consolas" panose="020B0609020204030204" pitchFamily="49" charset="0"/>
              </a:rPr>
              <a:t>CocaCola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176802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3CFC-0C67-4336-ADCE-58130717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linkovi</a:t>
            </a:r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BB2A56-1896-46F3-BDD3-491F9B7E562A}"/>
              </a:ext>
            </a:extLst>
          </p:cNvPr>
          <p:cNvSpPr txBox="1">
            <a:spLocks/>
          </p:cNvSpPr>
          <p:nvPr/>
        </p:nvSpPr>
        <p:spPr>
          <a:xfrm>
            <a:off x="677334" y="2778838"/>
            <a:ext cx="8398513" cy="238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B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5969AB-B709-4BC9-98FA-112A5F61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46"/>
            <a:ext cx="8972504" cy="4132185"/>
          </a:xfrm>
        </p:spPr>
        <p:txBody>
          <a:bodyPr/>
          <a:lstStyle/>
          <a:p>
            <a:pPr marL="0" indent="0">
              <a:buNone/>
            </a:pPr>
            <a:r>
              <a:rPr lang="sr-Latn-BA" dirty="0"/>
              <a:t>Slika kao link</a:t>
            </a:r>
          </a:p>
          <a:p>
            <a:pPr marL="0" indent="0">
              <a:buNone/>
            </a:pPr>
            <a:endParaRPr lang="sr-Latn-BA" dirty="0"/>
          </a:p>
          <a:p>
            <a:endParaRPr lang="sr-Latn-B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E3F11-8687-4E8D-8B5F-8FB5F3B0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77129"/>
            <a:ext cx="6610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7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454E-E078-4DD2-95A3-368C3F3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174"/>
          </a:xfrm>
        </p:spPr>
        <p:txBody>
          <a:bodyPr>
            <a:normAutofit fontScale="90000"/>
          </a:bodyPr>
          <a:lstStyle/>
          <a:p>
            <a:r>
              <a:rPr lang="sr-Latn-BA" dirty="0"/>
              <a:t>Zašto ovaj kurs?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9832-0024-47FB-8217-87BE91E0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694"/>
            <a:ext cx="8596668" cy="48087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Sami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određujete</a:t>
            </a:r>
            <a:r>
              <a:rPr lang="en-US" dirty="0"/>
              <a:t> </a:t>
            </a:r>
            <a:r>
              <a:rPr lang="en-US" dirty="0" err="1"/>
              <a:t>radno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Zarađujete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, </a:t>
            </a:r>
            <a:r>
              <a:rPr lang="en-US" dirty="0" err="1"/>
              <a:t>radite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raditi</a:t>
            </a:r>
            <a:r>
              <a:rPr lang="en-US" dirty="0"/>
              <a:t> od </a:t>
            </a:r>
            <a:r>
              <a:rPr lang="en-US" dirty="0" err="1"/>
              <a:t>kuće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HTML </a:t>
            </a:r>
            <a:r>
              <a:rPr lang="en-US" dirty="0" err="1"/>
              <a:t>i</a:t>
            </a:r>
            <a:r>
              <a:rPr lang="en-US" dirty="0"/>
              <a:t> CSS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jednostavni</a:t>
            </a:r>
            <a:r>
              <a:rPr lang="en-US" dirty="0"/>
              <a:t> za </a:t>
            </a:r>
            <a:r>
              <a:rPr lang="en-US" dirty="0" err="1"/>
              <a:t>učenje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HTML je </a:t>
            </a:r>
            <a:r>
              <a:rPr lang="en-US" dirty="0" err="1"/>
              <a:t>osnova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r>
              <a:rPr lang="en-US" dirty="0"/>
              <a:t>. Bez HTML-a ne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organizovati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video </a:t>
            </a:r>
            <a:r>
              <a:rPr lang="en-US" dirty="0" err="1"/>
              <a:t>sadržaje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</a:t>
            </a:r>
            <a:r>
              <a:rPr lang="en-US" dirty="0" err="1"/>
              <a:t>stranicu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HTML je </a:t>
            </a:r>
            <a:r>
              <a:rPr lang="en-US" dirty="0" err="1"/>
              <a:t>početak</a:t>
            </a:r>
            <a:r>
              <a:rPr lang="en-US" dirty="0"/>
              <a:t> </a:t>
            </a:r>
            <a:r>
              <a:rPr lang="en-US" dirty="0" err="1"/>
              <a:t>svega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da bi se </a:t>
            </a:r>
            <a:r>
              <a:rPr lang="en-US" dirty="0" err="1"/>
              <a:t>napravila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kompletan</a:t>
            </a:r>
            <a:r>
              <a:rPr lang="en-US" dirty="0"/>
              <a:t> </a:t>
            </a:r>
            <a:r>
              <a:rPr lang="en-US" dirty="0" err="1"/>
              <a:t>sajt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CSS je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HTML </a:t>
            </a:r>
            <a:r>
              <a:rPr lang="en-US" dirty="0" err="1"/>
              <a:t>dokumenta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CSS </a:t>
            </a:r>
            <a:r>
              <a:rPr lang="en-US" dirty="0" err="1"/>
              <a:t>definiše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HTML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prikazani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CSS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animacija</a:t>
            </a:r>
            <a:r>
              <a:rPr lang="en-US" dirty="0"/>
              <a:t>.</a:t>
            </a:r>
          </a:p>
          <a:p>
            <a:r>
              <a:rPr lang="en-US" dirty="0"/>
              <a:t>CSS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prilagođavanje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uređajima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rezolucijama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343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7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AE4F4-50CC-499F-9A66-34265BA92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688" y="479870"/>
            <a:ext cx="4864543" cy="5898259"/>
          </a:xfrm>
        </p:spPr>
      </p:pic>
    </p:spTree>
    <p:extLst>
      <p:ext uri="{BB962C8B-B14F-4D97-AF65-F5344CB8AC3E}">
        <p14:creationId xmlns:p14="http://schemas.microsoft.com/office/powerpoint/2010/main" val="4106327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0945-A766-4BE1-8245-0A04C1D4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BDD9-0A96-44CC-873F-7D44016E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Opisni jezik namijenjen opisu veb stranica</a:t>
            </a:r>
          </a:p>
          <a:p>
            <a:r>
              <a:rPr lang="sr-Latn-BA" dirty="0"/>
              <a:t>Pomoću njega se jednostavno mogu odvojiti elementi kao što su naslovi, paragrafi, citati i slično</a:t>
            </a:r>
          </a:p>
          <a:p>
            <a:endParaRPr lang="sr-Latn-BA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83021-8911-43C6-985D-EAF91FB0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09968"/>
            <a:ext cx="7330312" cy="26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8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0945-A766-4BE1-8245-0A04C1D4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Primjer jednostavne HTML stranice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BDD9-0A96-44CC-873F-7D44016E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97381"/>
            <a:ext cx="8596668" cy="24032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&lt;!DOCTYPE html&gt; </a:t>
            </a:r>
            <a:r>
              <a:rPr lang="sr-Latn-BA" dirty="0"/>
              <a:t>definiše dokument kao HTML5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&lt;html&gt; </a:t>
            </a:r>
            <a:r>
              <a:rPr lang="en-US" dirty="0"/>
              <a:t>element </a:t>
            </a:r>
            <a:r>
              <a:rPr lang="sr-Latn-BA" dirty="0"/>
              <a:t>predstavlja korijen HTML stranice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&lt;head&gt; </a:t>
            </a:r>
            <a:r>
              <a:rPr lang="en-US" dirty="0"/>
              <a:t>element</a:t>
            </a:r>
            <a:r>
              <a:rPr lang="sr-Latn-BA" dirty="0"/>
              <a:t> sadrži meta informacije o dokumentu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&lt;title&gt; </a:t>
            </a:r>
            <a:r>
              <a:rPr lang="en-US" dirty="0"/>
              <a:t>element </a:t>
            </a:r>
            <a:r>
              <a:rPr lang="sr-Latn-BA" dirty="0"/>
              <a:t>definiše titl dokumenta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&lt;body&gt; </a:t>
            </a:r>
            <a:r>
              <a:rPr lang="en-US" dirty="0"/>
              <a:t>element </a:t>
            </a:r>
            <a:r>
              <a:rPr lang="sr-Latn-BA" dirty="0"/>
              <a:t>sadrži vidljivi dio stranice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&lt;h1&gt; </a:t>
            </a:r>
            <a:r>
              <a:rPr lang="en-US" dirty="0"/>
              <a:t>element </a:t>
            </a:r>
            <a:r>
              <a:rPr lang="sr-Latn-BA" dirty="0"/>
              <a:t>definiše naslov</a:t>
            </a:r>
            <a:endParaRPr lang="en-US" dirty="0"/>
          </a:p>
          <a:p>
            <a:pPr marL="0" indent="0">
              <a:buNone/>
            </a:pPr>
            <a:r>
              <a:rPr lang="sr-Latn-BA" b="1" dirty="0"/>
              <a:t>&lt;</a:t>
            </a:r>
            <a:r>
              <a:rPr lang="en-US" b="1" dirty="0"/>
              <a:t>p&gt; </a:t>
            </a:r>
            <a:r>
              <a:rPr lang="en-US" dirty="0"/>
              <a:t>element </a:t>
            </a:r>
            <a:r>
              <a:rPr lang="sr-Latn-BA" dirty="0"/>
              <a:t>definiše paragraf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7FFB93-0DE1-4D34-9600-E2F4B8ED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8085"/>
            <a:ext cx="594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0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8403-239B-4658-909A-23DAF249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tagovi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4DC5-0C1D-4722-ABDD-9382A67D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2400" b="1" dirty="0"/>
              <a:t>&lt;ime&gt;</a:t>
            </a:r>
            <a:r>
              <a:rPr lang="sr-Latn-BA" sz="2400" dirty="0"/>
              <a:t>sadržaj...</a:t>
            </a:r>
            <a:r>
              <a:rPr lang="sr-Latn-BA" sz="2400" b="1" dirty="0"/>
              <a:t>&lt;/ime&gt;</a:t>
            </a:r>
          </a:p>
          <a:p>
            <a:r>
              <a:rPr lang="sr-Latn-BA" sz="2400" dirty="0"/>
              <a:t>HTML tagovi obično dolaze u parovima</a:t>
            </a:r>
          </a:p>
          <a:p>
            <a:r>
              <a:rPr lang="sr-Latn-BA" sz="2400" dirty="0"/>
              <a:t>Paragraf</a:t>
            </a:r>
          </a:p>
          <a:p>
            <a:pPr marL="0" indent="0">
              <a:buNone/>
            </a:pPr>
            <a:r>
              <a:rPr lang="sr-Latn-BA" sz="2400" dirty="0"/>
              <a:t>	</a:t>
            </a:r>
            <a:r>
              <a:rPr lang="sr-Latn-BA" sz="2400" b="1" dirty="0"/>
              <a:t>&lt;p&gt; </a:t>
            </a:r>
            <a:r>
              <a:rPr lang="sr-Latn-BA" sz="2400" dirty="0"/>
              <a:t>i </a:t>
            </a:r>
            <a:r>
              <a:rPr lang="sr-Latn-BA" sz="2400" b="1" dirty="0"/>
              <a:t>&lt;/p&gt;</a:t>
            </a:r>
          </a:p>
          <a:p>
            <a:pPr marL="0" indent="0">
              <a:buNone/>
            </a:pPr>
            <a:r>
              <a:rPr lang="sr-Latn-BA" sz="2400" b="1" dirty="0"/>
              <a:t>	&lt;p&gt; - </a:t>
            </a:r>
            <a:r>
              <a:rPr lang="sr-Latn-BA" sz="2400" dirty="0"/>
              <a:t>otvarajući tag</a:t>
            </a:r>
            <a:endParaRPr lang="sr-Latn-BA" sz="2400" b="1" dirty="0"/>
          </a:p>
          <a:p>
            <a:pPr marL="0" indent="0">
              <a:buNone/>
            </a:pPr>
            <a:r>
              <a:rPr lang="sr-Latn-BA" sz="2400" b="1" dirty="0"/>
              <a:t>	&lt;/p&gt; - </a:t>
            </a:r>
            <a:r>
              <a:rPr lang="sr-Latn-BA" sz="2400" dirty="0"/>
              <a:t>zatvarajući tag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1749149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E334-8443-452C-8F5D-DAC9C427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Prva stranica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758F-947C-4A19-BB73-59F1481D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Notepad++</a:t>
            </a:r>
          </a:p>
          <a:p>
            <a:r>
              <a:rPr lang="sr-Latn-BA" dirty="0"/>
              <a:t>HTML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4A78F-12D7-4E33-A772-F8BB86B7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37673"/>
            <a:ext cx="594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23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320F-4F55-46A1-87E4-D1E91F44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HTML naslovi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13E5E-8B3B-403F-9573-A37AF88CE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59802"/>
            <a:ext cx="5514146" cy="2556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5B8D39-553E-4A63-8E8C-F98D704961C7}"/>
              </a:ext>
            </a:extLst>
          </p:cNvPr>
          <p:cNvSpPr txBox="1"/>
          <p:nvPr/>
        </p:nvSpPr>
        <p:spPr>
          <a:xfrm>
            <a:off x="677334" y="4593846"/>
            <a:ext cx="685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/>
              <a:t>&lt;h1&gt; – &lt;h6&gt;  </a:t>
            </a:r>
          </a:p>
          <a:p>
            <a:r>
              <a:rPr lang="sr-Latn-BA" b="1" dirty="0"/>
              <a:t>&lt;h1&gt; - </a:t>
            </a:r>
            <a:r>
              <a:rPr lang="sr-Latn-BA" dirty="0"/>
              <a:t>Naslov</a:t>
            </a:r>
            <a:endParaRPr lang="sr-Latn-BA" b="1" dirty="0"/>
          </a:p>
          <a:p>
            <a:r>
              <a:rPr lang="sr-Latn-BA" b="1" dirty="0"/>
              <a:t>&lt;h2&gt; - </a:t>
            </a:r>
            <a:r>
              <a:rPr lang="sr-Latn-BA" dirty="0"/>
              <a:t>Podnaslov</a:t>
            </a:r>
            <a:endParaRPr lang="sr-Latn-BA" b="1" dirty="0"/>
          </a:p>
          <a:p>
            <a:r>
              <a:rPr lang="sr-Latn-BA" b="1" dirty="0"/>
              <a:t>&lt;h3&gt; - </a:t>
            </a:r>
            <a:r>
              <a:rPr lang="sr-Latn-BA" dirty="0"/>
              <a:t>Sekcija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3398421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466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Trebuchet MS</vt:lpstr>
      <vt:lpstr>Wingdings 3</vt:lpstr>
      <vt:lpstr>Facet</vt:lpstr>
      <vt:lpstr>HTML i CSS</vt:lpstr>
      <vt:lpstr>PowerPoint Presentation</vt:lpstr>
      <vt:lpstr>Zašto ovaj kurs?</vt:lpstr>
      <vt:lpstr>PowerPoint Presentation</vt:lpstr>
      <vt:lpstr>HTML - Hyper Text Markup Language</vt:lpstr>
      <vt:lpstr>Primjer jednostavne HTML stranice</vt:lpstr>
      <vt:lpstr>HTML tagovi</vt:lpstr>
      <vt:lpstr>Prva stranica</vt:lpstr>
      <vt:lpstr>HTML naslovi</vt:lpstr>
      <vt:lpstr>HTML paragrafi</vt:lpstr>
      <vt:lpstr>PowerPoint Presentation</vt:lpstr>
      <vt:lpstr>HTML atributi</vt:lpstr>
      <vt:lpstr>PowerPoint Presentation</vt:lpstr>
      <vt:lpstr>HTML stil</vt:lpstr>
      <vt:lpstr>HTML stil</vt:lpstr>
      <vt:lpstr>HTML stil</vt:lpstr>
      <vt:lpstr>HTML stil</vt:lpstr>
      <vt:lpstr>HTML i CSS</vt:lpstr>
      <vt:lpstr>Inline CSS</vt:lpstr>
      <vt:lpstr>Internal CSS</vt:lpstr>
      <vt:lpstr>External CSS</vt:lpstr>
      <vt:lpstr>HTML linkovi</vt:lpstr>
      <vt:lpstr>HTML linkovi</vt:lpstr>
      <vt:lpstr>HTML linkovi</vt:lpstr>
      <vt:lpstr>HTML linkovi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dragan.rakita@asioso.com</dc:creator>
  <cp:lastModifiedBy>dragan.rakita@asioso.com</cp:lastModifiedBy>
  <cp:revision>62</cp:revision>
  <dcterms:created xsi:type="dcterms:W3CDTF">2018-12-08T12:55:18Z</dcterms:created>
  <dcterms:modified xsi:type="dcterms:W3CDTF">2018-12-09T13:26:05Z</dcterms:modified>
</cp:coreProperties>
</file>