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</p:sldMasterIdLst>
  <p:notesMasterIdLst>
    <p:notesMasterId r:id="rId10"/>
  </p:notesMasterIdLst>
  <p:sldIdLst>
    <p:sldId id="259" r:id="rId5"/>
    <p:sldId id="281" r:id="rId6"/>
    <p:sldId id="295" r:id="rId7"/>
    <p:sldId id="312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5643" autoAdjust="0"/>
    <p:restoredTop sz="96327" autoAdjust="0"/>
  </p:normalViewPr>
  <p:slideViewPr>
    <p:cSldViewPr snapToGrid="0">
      <p:cViewPr>
        <p:scale>
          <a:sx n="68" d="100"/>
          <a:sy n="68" d="100"/>
        </p:scale>
        <p:origin x="-384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0EB13613-B0EE-441F-BE95-C20ED5BBAD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2399D2ED-C606-4FE3-B01C-3A0A39699E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A05C98F-3390-4876-ACE6-6BDD7A931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26F8EC6-7B48-45CF-933E-F83D29E16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37FFCAA-1618-46D9-B44D-5CE6E225DB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6F2CA3C-3424-4A00-9FDF-0DC9EFAC2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0FA2E1A-8693-4B6C-ABF7-81B17586C3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C564A0C9-27BD-49AC-A786-23623E329EE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08E3DBC-8B68-468D-8087-25FED9397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697" y="349279"/>
            <a:ext cx="3338625" cy="2043047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696" y="3410869"/>
            <a:ext cx="3338626" cy="18018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742368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xmlns="" id="{CA046725-2805-431E-AA4E-0B018DFB3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xmlns="" id="{3C30A62C-FEC9-4F1D-976E-DB003592FD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533400"/>
            <a:ext cx="4199860" cy="2379921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30E531D-ED29-45E2-A30F-0363B29E05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7424" y="533400"/>
            <a:ext cx="3794512" cy="5797237"/>
          </a:xfrm>
        </p:spPr>
        <p:txBody>
          <a:bodyPr anchor="t">
            <a:normAutofit/>
          </a:bodyPr>
          <a:lstStyle>
            <a:lvl1pPr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801F434-3E0E-40D9-A2D3-857BAE77D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44F5C56-0053-4E4A-BFFF-E98E7B91CC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xmlns="" id="{226008DD-DEA7-4900-8D76-128694E123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>
            <a:norm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9851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xmlns="" id="{F3DC9447-F266-4B2E-8776-377FB587EE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40" y="170122"/>
            <a:ext cx="6602923" cy="191891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4B16D8F-69C0-44C7-95EE-6C7CDECACD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E8FA2190-55B9-429E-AE43-1A9A41DBEB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EDFEAD-E435-414E-A9BA-4119679CB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7C28F12-C8E8-444E-8B69-9A05616043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70441" y="2183035"/>
            <a:ext cx="5355266" cy="4121845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565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FEE8AE0-4188-4CB6-8BFB-70E163ED7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9264" y="2679192"/>
            <a:ext cx="4946904" cy="290290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1758687"/>
            <a:ext cx="3878570" cy="782493"/>
          </a:xfrm>
        </p:spPr>
        <p:txBody>
          <a:bodyPr anchor="ctr" anchorCtr="0">
            <a:no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44895DE7-C22A-447F-B81A-BDCA25CAF2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C4F9D0F6-DE6A-44A3-9D9E-A53D0C2292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91440" bIns="274320" anchor="b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A5B5EF63-EEAA-4B07-A2B8-2483452BBA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tIns="2194560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32981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319489"/>
            <a:ext cx="6238688" cy="174854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69C6C4F-4058-4399-B572-5BE848DDF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88"/>
            <a:ext cx="4966447" cy="6876075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548640">
            <a:no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C26D8E8-8E78-469E-8668-51D3E4C11F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D096BF3-A78D-4B37-892C-A0C327118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1872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9478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xmlns="" id="{F3DC9447-F266-4B2E-8776-377FB587EE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40" y="170122"/>
            <a:ext cx="6602923" cy="191891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4B16D8F-69C0-44C7-95EE-6C7CDECACD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E8FA2190-55B9-429E-AE43-1A9A41DBEB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EDFEAD-E435-414E-A9BA-4119679CB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7C28F12-C8E8-444E-8B69-9A05616043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70441" y="2183035"/>
            <a:ext cx="5355266" cy="4121845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565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75558-A264-444E-829B-51AAE6B4BF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D9373-37D1-4135-8D34-755E139F79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6483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75558-A264-444E-829B-51AAE6B4BF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D9373-37D1-4135-8D34-755E139F79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059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319489"/>
            <a:ext cx="6238688" cy="174854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69C6C4F-4058-4399-B572-5BE848DDF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88"/>
            <a:ext cx="4966447" cy="6876075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548640">
            <a:no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C26D8E8-8E78-469E-8668-51D3E4C11F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D096BF3-A78D-4B37-892C-A0C327118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1872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94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xmlns="" id="{F3DC9447-F266-4B2E-8776-377FB587EE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40" y="170122"/>
            <a:ext cx="6602923" cy="191891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4B16D8F-69C0-44C7-95EE-6C7CDECACD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E8FA2190-55B9-429E-AE43-1A9A41DBEB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EDFEAD-E435-414E-A9BA-4119679CB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7C28F12-C8E8-444E-8B69-9A05616043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70441" y="2183035"/>
            <a:ext cx="5355266" cy="4121845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565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319489"/>
            <a:ext cx="6238688" cy="174854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69C6C4F-4058-4399-B572-5BE848DDF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88"/>
            <a:ext cx="4966447" cy="6876075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548640">
            <a:no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C26D8E8-8E78-469E-8668-51D3E4C11F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D096BF3-A78D-4B37-892C-A0C327118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1872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9478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xmlns="" id="{F3DC9447-F266-4B2E-8776-377FB587EE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40" y="170122"/>
            <a:ext cx="6602923" cy="191891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4B16D8F-69C0-44C7-95EE-6C7CDECACD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E8FA2190-55B9-429E-AE43-1A9A41DBEB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EDFEAD-E435-414E-A9BA-4119679CB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7C28F12-C8E8-444E-8B69-9A05616043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70441" y="2183035"/>
            <a:ext cx="5355266" cy="4121845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56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13" r:id="rId16"/>
    <p:sldLayoutId id="2147483676" r:id="rId17"/>
    <p:sldLayoutId id="2147483686" r:id="rId18"/>
    <p:sldLayoutId id="2147483662" r:id="rId19"/>
    <p:sldLayoutId id="2147483678" r:id="rId20"/>
    <p:sldLayoutId id="2147483688" r:id="rId21"/>
    <p:sldLayoutId id="2147483689" r:id="rId22"/>
    <p:sldLayoutId id="2147483714" r:id="rId2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xmlns="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7" r="7"/>
          <a:stretch/>
        </p:blipFill>
        <p:spPr>
          <a:xfrm>
            <a:off x="321382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0" y="391482"/>
            <a:ext cx="4332657" cy="2043047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400" b="1" dirty="0" smtClean="0">
                <a:latin typeface="Britannic Bold" pitchFamily="34" charset="0"/>
              </a:rPr>
              <a:t>INTRODUCTION</a:t>
            </a:r>
            <a:endParaRPr lang="en-US" sz="4400" b="1" dirty="0">
              <a:latin typeface="Britannic Bold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285" y="3045549"/>
            <a:ext cx="4191835" cy="1332581"/>
          </a:xfrm>
        </p:spPr>
        <p:txBody>
          <a:bodyPr/>
          <a:lstStyle/>
          <a:p>
            <a:pPr marR="45720" lvl="0" algn="ctr">
              <a:buClr>
                <a:srgbClr val="0BD0D9"/>
              </a:buClr>
              <a:buSzPct val="95000"/>
            </a:pPr>
            <a:r>
              <a:rPr lang="en-US" sz="4000" b="1" dirty="0" smtClean="0">
                <a:solidFill>
                  <a:srgbClr val="04617B"/>
                </a:solidFill>
                <a:latin typeface="Constantia"/>
              </a:rPr>
              <a:t>COMPANY            REGISTRATION</a:t>
            </a:r>
            <a:endParaRPr lang="en-US" sz="4000" b="1" dirty="0" smtClean="0">
              <a:solidFill>
                <a:srgbClr val="04617B"/>
              </a:solidFill>
              <a:latin typeface="Constantia"/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EGISTERATION</a:t>
            </a:r>
            <a:endParaRPr lang="en-US" b="1" dirty="0" smtClean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533400"/>
            <a:ext cx="8736037" cy="579723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INNOVATION FOR COMPANY REGISTRATION:</a:t>
            </a:r>
          </a:p>
          <a:p>
            <a:r>
              <a:rPr lang="en-US" sz="2000" dirty="0" smtClean="0"/>
              <a:t>       An </a:t>
            </a:r>
            <a:r>
              <a:rPr lang="en-US" sz="2000" dirty="0" smtClean="0"/>
              <a:t>innovative idea for an AI-driven Registrar of Companies (</a:t>
            </a:r>
            <a:r>
              <a:rPr lang="en-US" sz="2000" dirty="0" err="1" smtClean="0"/>
              <a:t>RoC</a:t>
            </a:r>
            <a:r>
              <a:rPr lang="en-US" sz="2000" dirty="0" smtClean="0"/>
              <a:t>) could </a:t>
            </a:r>
            <a:r>
              <a:rPr lang="en-US" sz="2000" dirty="0" smtClean="0"/>
              <a:t>involve developing </a:t>
            </a:r>
            <a:r>
              <a:rPr lang="en-US" sz="2000" dirty="0" smtClean="0"/>
              <a:t>a system that automates and streamlines the company registration and compliance process. This system could </a:t>
            </a:r>
            <a:r>
              <a:rPr lang="en-US" sz="2000" dirty="0" smtClean="0"/>
              <a:t>include</a:t>
            </a:r>
            <a:endParaRPr lang="en-US" sz="2000" dirty="0" smtClean="0"/>
          </a:p>
          <a:p>
            <a:r>
              <a:rPr lang="en-US" dirty="0" smtClean="0"/>
              <a:t>    </a:t>
            </a:r>
            <a:r>
              <a:rPr lang="en-US" sz="2000" dirty="0" smtClean="0"/>
              <a:t>Intelligent </a:t>
            </a:r>
            <a:r>
              <a:rPr lang="en-US" sz="2000" dirty="0" smtClean="0"/>
              <a:t>Document Parsing: Use AI to extract and process information from various legal documents and forms, making it easier for businesses to submit the required </a:t>
            </a:r>
            <a:r>
              <a:rPr lang="en-US" sz="2000" dirty="0" smtClean="0"/>
              <a:t>paperwork</a:t>
            </a:r>
          </a:p>
          <a:p>
            <a:endParaRPr lang="en-US" sz="2000" dirty="0" smtClean="0"/>
          </a:p>
          <a:p>
            <a:r>
              <a:rPr lang="en-US" sz="2000" dirty="0" smtClean="0"/>
              <a:t>       </a:t>
            </a:r>
            <a:r>
              <a:rPr lang="en-US" sz="2000" dirty="0" smtClean="0"/>
              <a:t>Predictive Compliance: Implement predictive analytics to help businesses stay compliant with changing regulations by alerting them to upcoming deadlines </a:t>
            </a:r>
            <a:r>
              <a:rPr lang="en-US" sz="2000" dirty="0" smtClean="0"/>
              <a:t>and </a:t>
            </a:r>
            <a:r>
              <a:rPr lang="en-US" sz="2000" dirty="0" smtClean="0"/>
              <a:t>necessary </a:t>
            </a:r>
            <a:r>
              <a:rPr lang="en-US" sz="2000" dirty="0" smtClean="0"/>
              <a:t>actions.</a:t>
            </a:r>
          </a:p>
          <a:p>
            <a:endParaRPr lang="en-US" sz="2000" dirty="0" smtClean="0"/>
          </a:p>
          <a:p>
            <a:pPr marL="342900" lvl="3" indent="-34290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</a:t>
            </a:r>
            <a:r>
              <a:rPr lang="en-US" dirty="0" smtClean="0"/>
              <a:t>Data Insights: Provide data analytics tools that help businesses gain insights from the information available in the </a:t>
            </a:r>
            <a:r>
              <a:rPr lang="en-US" dirty="0" err="1" smtClean="0"/>
              <a:t>RoC</a:t>
            </a:r>
            <a:r>
              <a:rPr lang="en-US" dirty="0" smtClean="0"/>
              <a:t> database, assisting in market research and decision-making.</a:t>
            </a:r>
          </a:p>
          <a:p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xmlns="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xmlns="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8" b="8"/>
          <a:stretch/>
        </p:blipFill>
        <p:spPr/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xmlns="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67" r="67"/>
          <a:stretch/>
        </p:blipFill>
        <p:spPr/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xmlns="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661182" y="1195754"/>
            <a:ext cx="154744" cy="2250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18978" y="2304758"/>
            <a:ext cx="140677" cy="2696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88499" y="3725594"/>
            <a:ext cx="154744" cy="2250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602567" y="4710332"/>
            <a:ext cx="154744" cy="2250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xmlns="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31" b="31"/>
          <a:stretch/>
        </p:blipFill>
        <p:spPr>
          <a:xfrm>
            <a:off x="2" y="0"/>
            <a:ext cx="3418448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xmlns="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9" r="29"/>
          <a:stretch/>
        </p:blipFill>
        <p:spPr>
          <a:xfrm>
            <a:off x="-5" y="3432620"/>
            <a:ext cx="3727943" cy="3425380"/>
          </a:xfrm>
        </p:spPr>
      </p:pic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xmlns="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xmlns="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579" y="928468"/>
            <a:ext cx="772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Compliance Reporting: Develop a system that generates and submits compliance reports automatically, reducing the administrative burden on businesses.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6578" y="2363372"/>
            <a:ext cx="770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User-Friendly Mobile App: Create a user-friendly mobile app that allows businesses to access </a:t>
            </a:r>
            <a:r>
              <a:rPr lang="en-US" dirty="0" err="1" smtClean="0"/>
              <a:t>RoC</a:t>
            </a:r>
            <a:r>
              <a:rPr lang="en-US" dirty="0" smtClean="0"/>
              <a:t> services conveniently from their </a:t>
            </a:r>
            <a:r>
              <a:rPr lang="en-US" dirty="0" err="1" smtClean="0"/>
              <a:t>smartphones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4060874" y="1078523"/>
            <a:ext cx="154744" cy="2250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4089009" y="2457156"/>
            <a:ext cx="154744" cy="2250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57" y="196947"/>
          <a:ext cx="11254153" cy="649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626"/>
                <a:gridCol w="2845618"/>
                <a:gridCol w="1308330"/>
                <a:gridCol w="1308330"/>
                <a:gridCol w="1308330"/>
                <a:gridCol w="1308330"/>
                <a:gridCol w="1859589"/>
              </a:tblGrid>
              <a:tr h="785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S.No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Office or Region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Chennai 2015-16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Coimbatore 2015-16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Madurai 2015-16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Chennai 2016-17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Coimbaore 2016-17</a:t>
                      </a:r>
                    </a:p>
                  </a:txBody>
                  <a:tcPr marL="9525" marR="9525" marT="9525" marB="0" anchor="b"/>
                </a:tc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of Branch Offices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of Divisional offices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of Regional offices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of One Man Business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461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1137</a:t>
                      </a:r>
                    </a:p>
                  </a:txBody>
                  <a:tcPr marL="9525" marR="9525" marT="9525" marB="0" anchor="b"/>
                </a:tc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No.of Individual Business Policies Issued (Rural)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232948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246446</a:t>
                      </a:r>
                    </a:p>
                  </a:txBody>
                  <a:tcPr marL="9525" marR="9525" marT="9525" marB="0" anchor="b"/>
                </a:tc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No.of Individual Business Policies Issued (Urban)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289475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237854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269103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218736</a:t>
                      </a:r>
                    </a:p>
                  </a:txBody>
                  <a:tcPr marL="9525" marR="9525" marT="9525" marB="0" anchor="b"/>
                </a:tc>
              </a:tr>
              <a:tr h="37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of  Individual  Business Policies Issued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353930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476248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591211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332226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465182</a:t>
                      </a:r>
                    </a:p>
                  </a:txBody>
                  <a:tcPr marL="9525" marR="9525" marT="9525" marB="0" anchor="b"/>
                </a:tc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No.of Individual Business Gross Premium Rural(Rs.In Crores)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43.4</a:t>
                      </a:r>
                    </a:p>
                  </a:txBody>
                  <a:tcPr marL="9525" marR="9525" marT="9525" marB="0" anchor="b"/>
                </a:tc>
              </a:tr>
              <a:tr h="95447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No.of Individual Business Gross Premium Urban(Rs.In Crores)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339.04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357.16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246.3</a:t>
                      </a:r>
                    </a:p>
                  </a:txBody>
                  <a:tcPr marL="9525" marR="9525" marT="9525" marB="0" anchor="b"/>
                </a:tc>
              </a:tr>
              <a:tr h="1251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No.of Individual Business Gross Premium Total (Rs.In Crores)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289.7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xmlns="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" r="3"/>
          <a:stretch/>
        </p:blipFill>
        <p:spPr/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xmlns="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88" r="88"/>
          <a:stretch/>
        </p:blipFill>
        <p:spPr/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xmlns="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23" b="23"/>
          <a:stretch/>
        </p:blipFill>
        <p:spPr/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6397" y="2870035"/>
            <a:ext cx="7726084" cy="2123996"/>
          </a:xfrm>
        </p:spPr>
        <p:txBody>
          <a:bodyPr/>
          <a:lstStyle/>
          <a:p>
            <a:r>
              <a:rPr lang="en-US" sz="8000" b="1" dirty="0" smtClean="0"/>
              <a:t>THANK  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xmlns="" val="387156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C874C-C09B-4CDD-8C9E-FCD7229EF1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403EDB-2C7F-4D20-9421-0CE5DCA2BC9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2B9BD14-1526-4CD4-B21B-7F6243CC19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335</Words>
  <Application>Microsoft Office PowerPoint</Application>
  <PresentationFormat>Custom</PresentationFormat>
  <Paragraphs>104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Common</dc:creator>
  <cp:lastModifiedBy>Common</cp:lastModifiedBy>
  <cp:revision>6</cp:revision>
  <dcterms:created xsi:type="dcterms:W3CDTF">2023-09-18T13:44:07Z</dcterms:created>
  <dcterms:modified xsi:type="dcterms:W3CDTF">2023-10-11T09:25:04Z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