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5" r:id="rId4"/>
  </p:sldMasterIdLst>
  <p:notesMasterIdLst>
    <p:notesMasterId r:id="rId12"/>
  </p:notesMasterIdLst>
  <p:sldIdLst>
    <p:sldId id="259" r:id="rId5"/>
    <p:sldId id="281" r:id="rId6"/>
    <p:sldId id="295" r:id="rId7"/>
    <p:sldId id="314" r:id="rId8"/>
    <p:sldId id="312" r:id="rId9"/>
    <p:sldId id="31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43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28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031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882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434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960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157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04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644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49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06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697" y="349279"/>
            <a:ext cx="3338625" cy="204304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696" y="3410869"/>
            <a:ext cx="3338626" cy="18018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367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533400"/>
            <a:ext cx="4199860" cy="2379921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7424" y="533400"/>
            <a:ext cx="3794512" cy="5797237"/>
          </a:xfrm>
        </p:spPr>
        <p:txBody>
          <a:bodyPr anchor="t">
            <a:normAutofit/>
          </a:bodyPr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>
            <a:norm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70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4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264" y="2679192"/>
            <a:ext cx="4946904" cy="290290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1758687"/>
            <a:ext cx="3878570" cy="782493"/>
          </a:xfrm>
        </p:spPr>
        <p:txBody>
          <a:bodyPr anchor="ctr" anchorCtr="0">
            <a:no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91440" bIns="274320" anchor="b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tIns="2194560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247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40" y="170122"/>
            <a:ext cx="6602923" cy="1918916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0441" y="2183035"/>
            <a:ext cx="5355266" cy="4121845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319489"/>
            <a:ext cx="6238688" cy="174854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88"/>
            <a:ext cx="4966447" cy="687607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1872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23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746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0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3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9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06" r:id="rId22"/>
    <p:sldLayoutId id="2147483713" r:id="rId23"/>
    <p:sldLayoutId id="2147483676" r:id="rId24"/>
    <p:sldLayoutId id="2147483686" r:id="rId25"/>
    <p:sldLayoutId id="2147483662" r:id="rId26"/>
    <p:sldLayoutId id="2147483678" r:id="rId27"/>
    <p:sldLayoutId id="2147483688" r:id="rId28"/>
    <p:sldLayoutId id="2147483689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srspretech@yahoo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/>
        </p:blipFill>
        <p:spPr>
          <a:xfrm>
            <a:off x="4264090" y="0"/>
            <a:ext cx="792791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634" y="354159"/>
            <a:ext cx="5354430" cy="2043047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b="1" dirty="0">
                <a:latin typeface="Britannic Bold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82634" y="3090891"/>
            <a:ext cx="5027858" cy="1332581"/>
          </a:xfrm>
        </p:spPr>
        <p:txBody>
          <a:bodyPr/>
          <a:lstStyle/>
          <a:p>
            <a:pPr marR="45720" lvl="0"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B0F0"/>
                </a:solidFill>
                <a:latin typeface="Constantia"/>
              </a:rPr>
              <a:t>COMPANY            REGISTRATION</a:t>
            </a:r>
          </a:p>
          <a:p>
            <a:r>
              <a:rPr lang="en-US" b="1" dirty="0">
                <a:solidFill>
                  <a:schemeClr val="bg2"/>
                </a:solidFill>
              </a:rPr>
              <a:t>EGISTERATION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533400"/>
            <a:ext cx="8736037" cy="5797237"/>
          </a:xfrm>
        </p:spPr>
        <p:txBody>
          <a:bodyPr>
            <a:normAutofit/>
          </a:bodyPr>
          <a:lstStyle/>
          <a:p>
            <a:r>
              <a:rPr lang="en-US" b="1" dirty="0"/>
              <a:t>INNOVATION FOR COMPANY REGISTRATION:</a:t>
            </a:r>
          </a:p>
          <a:p>
            <a:r>
              <a:rPr lang="en-US" sz="2000" dirty="0"/>
              <a:t>       An innovative idea for an AI-driven Registrar of Companies (</a:t>
            </a:r>
            <a:r>
              <a:rPr lang="en-US" sz="2000" dirty="0" err="1"/>
              <a:t>RoC</a:t>
            </a:r>
            <a:r>
              <a:rPr lang="en-US" sz="2000" dirty="0"/>
              <a:t>) could involve developing a system that automates and streamlines the company registration and compliance process. This system could include</a:t>
            </a:r>
          </a:p>
          <a:p>
            <a:r>
              <a:rPr lang="en-US" dirty="0"/>
              <a:t>    </a:t>
            </a:r>
            <a:r>
              <a:rPr lang="en-US" sz="2000" dirty="0"/>
              <a:t>Intelligent Document Parsing: Use AI to extract and process information from various legal documents and forms, making it easier for businesses to submit the required paperwork</a:t>
            </a:r>
          </a:p>
          <a:p>
            <a:endParaRPr lang="en-US" sz="2000" dirty="0"/>
          </a:p>
          <a:p>
            <a:r>
              <a:rPr lang="en-US" sz="2000" dirty="0"/>
              <a:t>       Predictive Compliance: Implement predictive analytics to help businesses stay compliant with changing regulations by alerting them to upcoming deadlines and necessary actions.</a:t>
            </a:r>
          </a:p>
          <a:p>
            <a:endParaRPr lang="en-US" sz="2000" dirty="0"/>
          </a:p>
          <a:p>
            <a:pPr marL="342900" lvl="3" indent="-342900">
              <a:buNone/>
            </a:pPr>
            <a:r>
              <a:rPr lang="en-US" sz="2000" dirty="0"/>
              <a:t>       </a:t>
            </a:r>
            <a:r>
              <a:rPr lang="en-US" dirty="0"/>
              <a:t>Data Insights: Provide data analytics tools that help businesses gain insights from the information available in the </a:t>
            </a:r>
            <a:r>
              <a:rPr lang="en-US" dirty="0" err="1"/>
              <a:t>RoC</a:t>
            </a:r>
            <a:r>
              <a:rPr lang="en-US" dirty="0"/>
              <a:t> database, assisting in market research and decision-making.</a:t>
            </a:r>
          </a:p>
          <a:p>
            <a:r>
              <a:rPr lang="en-US" sz="2000" dirty="0"/>
              <a:t>  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" b="8"/>
          <a:stretch/>
        </p:blipFill>
        <p:spPr>
          <a:xfrm>
            <a:off x="9563369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" r="67"/>
          <a:stretch/>
        </p:blipFill>
        <p:spPr>
          <a:xfrm>
            <a:off x="9563369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661182" y="1195754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18978" y="2304758"/>
            <a:ext cx="140677" cy="2696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88499" y="3725594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02567" y="4710332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-21514" y="0"/>
            <a:ext cx="3418448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/>
        </p:blipFill>
        <p:spPr>
          <a:xfrm>
            <a:off x="-5" y="3432620"/>
            <a:ext cx="3727943" cy="3425380"/>
          </a:xfrm>
        </p:spPr>
      </p:pic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579" y="928468"/>
            <a:ext cx="772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Compliance Reporting: Develop a system that generates and submits compliance reports automatically, reducing the administrative burden on businesses.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6578" y="2363372"/>
            <a:ext cx="770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User-Friendly Mobile App: Create a user-friendly mobile app that allows businesses to access </a:t>
            </a:r>
            <a:r>
              <a:rPr lang="en-US" dirty="0" err="1"/>
              <a:t>RoC</a:t>
            </a:r>
            <a:r>
              <a:rPr lang="en-US" dirty="0"/>
              <a:t> services conveniently from their </a:t>
            </a:r>
            <a:r>
              <a:rPr lang="en-US" dirty="0" err="1"/>
              <a:t>smartphones</a:t>
            </a:r>
            <a:r>
              <a:rPr lang="en-US" dirty="0"/>
              <a:t>.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4060874" y="1078523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4089009" y="2457156"/>
            <a:ext cx="154744" cy="225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F66A0-860A-C85A-8F2C-E90A3067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D05BC-6072-3A0D-35C3-B80F9FE5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Placeholder 6" descr="Aerial view of city buildings">
            <a:extLst>
              <a:ext uri="{FF2B5EF4-FFF2-40B4-BE49-F238E27FC236}">
                <a16:creationId xmlns:a16="http://schemas.microsoft.com/office/drawing/2014/main" id="{CA1CA0F4-5B1A-F116-84BE-5F74D95E41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-43029" y="0"/>
            <a:ext cx="3418448" cy="6858000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</p:spPr>
      </p:pic>
      <p:pic>
        <p:nvPicPr>
          <p:cNvPr id="5" name="Picture Placeholder 8" descr="Background Graphic with lights">
            <a:extLst>
              <a:ext uri="{FF2B5EF4-FFF2-40B4-BE49-F238E27FC236}">
                <a16:creationId xmlns:a16="http://schemas.microsoft.com/office/drawing/2014/main" id="{2F7C404E-CF96-9B24-ADA7-C3B884F9C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" r="67"/>
          <a:stretch/>
        </p:blipFill>
        <p:spPr>
          <a:xfrm>
            <a:off x="9574127" y="0"/>
            <a:ext cx="266090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98070-6DF1-96F6-41B9-C85A4C113ED9}"/>
              </a:ext>
            </a:extLst>
          </p:cNvPr>
          <p:cNvSpPr txBox="1"/>
          <p:nvPr/>
        </p:nvSpPr>
        <p:spPr>
          <a:xfrm>
            <a:off x="3406154" y="209440"/>
            <a:ext cx="61372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Load the dataset</a:t>
            </a:r>
          </a:p>
          <a:p>
            <a:r>
              <a:rPr lang="en-IN" dirty="0"/>
              <a:t>dataset = </a:t>
            </a:r>
            <a:r>
              <a:rPr lang="en-IN" dirty="0" err="1"/>
              <a:t>pd.read_csv</a:t>
            </a:r>
            <a:r>
              <a:rPr lang="en-IN" dirty="0"/>
              <a:t>('company_registration_data.csv')</a:t>
            </a:r>
          </a:p>
          <a:p>
            <a:endParaRPr lang="en-IN" dirty="0"/>
          </a:p>
          <a:p>
            <a:r>
              <a:rPr lang="en-IN" dirty="0"/>
              <a:t>Explore the dataset</a:t>
            </a:r>
          </a:p>
          <a:p>
            <a:r>
              <a:rPr lang="en-IN" dirty="0"/>
              <a:t>print(</a:t>
            </a:r>
            <a:r>
              <a:rPr lang="en-IN" dirty="0" err="1"/>
              <a:t>dataset.head</a:t>
            </a:r>
            <a:r>
              <a:rPr lang="en-IN" dirty="0"/>
              <a:t>()) # Display the first few rows</a:t>
            </a:r>
          </a:p>
          <a:p>
            <a:r>
              <a:rPr lang="en-IN" dirty="0"/>
              <a:t>print(dataset.info()) # Get information about data types and missing values</a:t>
            </a:r>
          </a:p>
          <a:p>
            <a:r>
              <a:rPr lang="en-IN" dirty="0"/>
              <a:t>print(</a:t>
            </a:r>
            <a:r>
              <a:rPr lang="en-IN" dirty="0" err="1"/>
              <a:t>dataset.describe</a:t>
            </a:r>
            <a:r>
              <a:rPr lang="en-IN" dirty="0"/>
              <a:t>()) # Get summary statistics</a:t>
            </a:r>
          </a:p>
          <a:p>
            <a:endParaRPr lang="en-IN" dirty="0"/>
          </a:p>
          <a:p>
            <a:r>
              <a:rPr lang="en-IN" dirty="0"/>
              <a:t>Handle missing values</a:t>
            </a:r>
          </a:p>
          <a:p>
            <a:r>
              <a:rPr lang="en-IN" dirty="0"/>
              <a:t>dataset = </a:t>
            </a:r>
            <a:r>
              <a:rPr lang="en-IN" dirty="0" err="1"/>
              <a:t>dataset.dropna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Encode categorical variables (if any)</a:t>
            </a:r>
          </a:p>
          <a:p>
            <a:r>
              <a:rPr lang="en-IN" dirty="0"/>
              <a:t>dataset = </a:t>
            </a:r>
            <a:r>
              <a:rPr lang="en-IN" dirty="0" err="1"/>
              <a:t>pd.get_dummies</a:t>
            </a:r>
            <a:r>
              <a:rPr lang="en-IN" dirty="0"/>
              <a:t>(dataset, columns=['</a:t>
            </a:r>
            <a:r>
              <a:rPr lang="en-IN" dirty="0" err="1"/>
              <a:t>categorical_column</a:t>
            </a:r>
            <a:r>
              <a:rPr lang="en-IN" dirty="0"/>
              <a:t>'])</a:t>
            </a:r>
          </a:p>
          <a:p>
            <a:endParaRPr lang="en-IN" dirty="0"/>
          </a:p>
          <a:p>
            <a:r>
              <a:rPr lang="en-IN" dirty="0"/>
              <a:t># Normalize numerical features (if necessary)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endParaRPr lang="en-IN" dirty="0"/>
          </a:p>
          <a:p>
            <a:r>
              <a:rPr lang="en-IN" dirty="0"/>
              <a:t>scaler = </a:t>
            </a:r>
            <a:r>
              <a:rPr lang="en-IN" dirty="0" err="1"/>
              <a:t>MinMaxScaler</a:t>
            </a:r>
            <a:r>
              <a:rPr lang="en-IN" dirty="0"/>
              <a:t>()</a:t>
            </a:r>
          </a:p>
          <a:p>
            <a:r>
              <a:rPr lang="en-IN" dirty="0"/>
              <a:t>dataset['</a:t>
            </a:r>
            <a:r>
              <a:rPr lang="en-IN" dirty="0" err="1"/>
              <a:t>numerical_column</a:t>
            </a:r>
            <a:r>
              <a:rPr lang="en-IN" dirty="0"/>
              <a:t>'] = </a:t>
            </a:r>
            <a:r>
              <a:rPr lang="en-IN" dirty="0" err="1"/>
              <a:t>scaler.fit_transform</a:t>
            </a:r>
            <a:r>
              <a:rPr lang="en-IN" dirty="0"/>
              <a:t>(dataset[['</a:t>
            </a:r>
            <a:r>
              <a:rPr lang="en-IN" dirty="0" err="1"/>
              <a:t>numerical_column</a:t>
            </a:r>
            <a:r>
              <a:rPr lang="en-IN" dirty="0"/>
              <a:t>']]).</a:t>
            </a:r>
          </a:p>
        </p:txBody>
      </p:sp>
    </p:spTree>
    <p:extLst>
      <p:ext uri="{BB962C8B-B14F-4D97-AF65-F5344CB8AC3E}">
        <p14:creationId xmlns:p14="http://schemas.microsoft.com/office/powerpoint/2010/main" val="145670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57" y="196947"/>
          <a:ext cx="11254153" cy="649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9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5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Office or 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Chennai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Coimbatore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Madurai 2015-16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Chennai 2016-17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Coimbaore 2016-17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Branch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Divisional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Regional offices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One Man 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Policies Issued (Rural)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232948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Policies Issued (Urban)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218736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 of  Individual  Business Policies Issued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591211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332226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465182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Rural(Rs.In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44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Urban(Rs.In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1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No.of Individual Business Gross Premium Total (Rs.In Crores)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289.7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D90ECE-2F41-4771-C3F4-D06EDD80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07196-AD69-AA8E-4D97-A6630AB4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BAC33-695E-E4F0-612F-D4617BE91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59427"/>
              </p:ext>
            </p:extLst>
          </p:nvPr>
        </p:nvGraphicFramePr>
        <p:xfrm>
          <a:off x="225910" y="121297"/>
          <a:ext cx="8681420" cy="66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40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276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CORPORATE_IDENTIFICATION_NUMBER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COMPANY_SUB_CATEGORY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DATE_OF_REGISTRATION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AUTHORIZED_CAPITAL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PAID UP_CAPITAL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INDUSTRIAL_CLASS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PRINCIPAL_BUSINESS_ACTIVITY_AS_PER_CIN"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REGISTERED_OFFICE_ADDRESS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REGISTRAR_OF_COMPANIES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EMAIL_ADDR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LATEST_YEAR_ANNUAL_RETURN</a:t>
                      </a: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LATEST_YEAR_FINANCIAL_STATEMENT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U4202TZ2009PTC015026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SRS PRETECH ENGINEERING &amp;CONSTRUCTION PRIVATE LIMITE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Company limited by shares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Non-govt company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2/13/2009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TAMILNADU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100,000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100,000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Civil engineering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SF 353, DOOR NO.7/135, RUBY MATRICULATION ROAD KEERNATHAM MAIN ROAD, SARAVANAMPATTI COIMBATORE Coimbatore TN 641035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SRS PRETECH ENGINEERING AND CANSTRUCTION PRIVATE LIMITED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latin typeface="Calibri"/>
                          <a:hlinkClick r:id="rId2"/>
                        </a:rPr>
                        <a:t>srspretech@yahoo.com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86,000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CORPORATE_IDENTIFICATION_NUMBER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COMPANY_SUB_CATEGORY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DATE_OF_REGISTRATION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AUTHORIZED_CAPITAL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PAID UP_CAPITAL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INDUSTRIAL_CLASS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PRINCIPAL_BUSINESS_ACTIVITY_AS_PER_CIN"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REGISTERED_OFFICE_ADDRESS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REGISTRAR_OF_COMPANIES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EMAIL_ADDR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LATEST_YEAR_ANNUAL_RETURN</a:t>
                      </a: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LATEST_YEAR_FINANCIAL_STATEMENT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36B87B14-7DDB-B4CB-CCC6-086B31354C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" b="8"/>
          <a:stretch/>
        </p:blipFill>
        <p:spPr>
          <a:xfrm>
            <a:off x="8907330" y="-1"/>
            <a:ext cx="331694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6397" y="2870035"/>
            <a:ext cx="7726084" cy="2123996"/>
          </a:xfrm>
        </p:spPr>
        <p:txBody>
          <a:bodyPr/>
          <a:lstStyle/>
          <a:p>
            <a:r>
              <a:rPr lang="en-US" sz="8000" b="1" dirty="0"/>
              <a:t>THANK  YOU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" r="3"/>
          <a:stretch/>
        </p:blipFill>
        <p:spPr>
          <a:xfrm>
            <a:off x="3208292" y="-37320"/>
            <a:ext cx="8997356" cy="4581079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" r="88"/>
          <a:stretch/>
        </p:blipFill>
        <p:spPr>
          <a:xfrm>
            <a:off x="4234997" y="4583595"/>
            <a:ext cx="5074516" cy="2298983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" b="23"/>
          <a:stretch/>
        </p:blipFill>
        <p:spPr>
          <a:xfrm>
            <a:off x="7243070" y="892751"/>
            <a:ext cx="4948931" cy="5974580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3C874C-C09B-4CDD-8C9E-FCD7229EF1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B9BD14-1526-4CD4-B21B-7F6243CC19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03EDB-2C7F-4D20-9421-0CE5DCA2BC9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713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Constantia</vt:lpstr>
      <vt:lpstr>Trebuchet MS</vt:lpstr>
      <vt:lpstr>Berlin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Common</dc:creator>
  <cp:lastModifiedBy>Lidhin sanjai</cp:lastModifiedBy>
  <cp:revision>10</cp:revision>
  <dcterms:created xsi:type="dcterms:W3CDTF">2023-09-18T13:44:07Z</dcterms:created>
  <dcterms:modified xsi:type="dcterms:W3CDTF">2023-11-05T04:23:26Z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