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51"/>
  </p:notesMasterIdLst>
  <p:sldIdLst>
    <p:sldId id="31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4" r:id="rId45"/>
    <p:sldId id="305" r:id="rId46"/>
    <p:sldId id="306" r:id="rId47"/>
    <p:sldId id="307" r:id="rId48"/>
    <p:sldId id="308" r:id="rId49"/>
    <p:sldId id="309" r:id="rId5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681"/>
  </p:normalViewPr>
  <p:slideViewPr>
    <p:cSldViewPr>
      <p:cViewPr varScale="1">
        <p:scale>
          <a:sx n="272" d="100"/>
          <a:sy n="272" d="100"/>
        </p:scale>
        <p:origin x="216" y="4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ECFC-4DF1-2542-928A-99B5C816E227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33A5A-394F-7641-9C71-7A421429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Different type of DB workloads (more reads vs more writes)</a:t>
            </a:r>
          </a:p>
          <a:p>
            <a:r>
              <a:rPr lang="en-US" dirty="0"/>
              <a:t>OLTP : Amazon cart</a:t>
            </a:r>
          </a:p>
          <a:p>
            <a:r>
              <a:rPr lang="en-US" dirty="0"/>
              <a:t>OLAP: Data Science Business and big Data (Amazon most bought items for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33A5A-394F-7641-9C71-7A42142978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here, we focus on OLAP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33A5A-394F-7641-9C71-7A42142978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9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C2A9-D3C8-C4E8-CF98-1FB95FE87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09A02-85FF-6D16-748F-3B5D28F20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78F53-BEC9-0D24-F041-8581CD02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11F9-4E17-F3D2-4CF1-6FF43A1C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5F30C-C2FF-10D4-2946-586C5EC5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73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BEBE-8A87-5F00-0791-5DFE8B72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1EB45-FD4A-D134-0AF1-18E982C59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46E3B-1B0F-680D-A807-DF177785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D2239-C849-9AA2-A34C-8E756CA0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DEFEF-BD4A-BADF-C11A-7D96F602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9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AC41A-0158-083C-DA25-52828772D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E2C2D-2E77-8ABE-512E-C1E987054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E034B-77E9-608B-FF89-83C28176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EF58-68E2-D24F-78A6-8E4E1523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DFF69-F410-F0FB-AE37-B5EC9590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0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944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732F-B44D-F448-DE2B-67A169F3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246C-FC07-C5F5-C669-9F4ADE604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85643-E016-1D19-992C-7138FF88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8110E-3C7C-D4AF-18F6-2440CAB3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2158B-AA33-A0E8-D1D9-16BDE667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01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A3CA-FDC0-E937-AF6B-06C65076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F4FEB-D5FA-71ED-E288-F2B18659B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4338A-DE7F-8779-A83F-6D237682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E073-052D-A89B-76AB-B3BDD0E3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6656-31BB-0628-7687-52C517B9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3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1C5F-C7B0-2606-6AA9-2E9125AE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FAB4-6689-4093-BBDF-1783436DA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340C5-7B35-2E12-89BC-F8185E6C8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5A7B4-215F-ADC2-90B5-664A0ED4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2EE30-70F0-1482-C05D-DCE48E7D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FA9E-4474-4C11-4793-338C05FD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70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237A-2218-C87B-B013-17C48E9B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E2F32-7721-5067-B5B4-4C817A08E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E2F29-93F7-5689-34C6-FE05BF10C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52E85-6983-6578-B1EC-57F153851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B2B5E-4528-0402-F554-74BCB143F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4D826-1D90-50D0-B767-5BE3C9BA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BB2D-EBBF-6EFA-B9A4-B12EEBAD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82791-E5AF-2C89-81E3-25CDE81F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78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BDD9-B60E-C7AC-9911-640728A6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3793D-579F-D005-09EA-CC46A65B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57497-7C5F-125C-D0EC-67839F52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F7598-FABD-C9C9-7DCD-745216CD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2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1F1AA-F0BD-FDED-06C8-B8FA4AB5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B5681-EC55-2240-72FC-356CDC7C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CF9F9-B2D5-12EE-46EC-E50275FC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0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76BD-22AB-BCE5-96DA-0B80CCCD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EA7D-569B-7758-3BB8-5ED66C3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56AC3-B9D0-3F01-A19F-566884F41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B9CF-1A21-1E1E-23AA-A9E1EF62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4A918-2B5C-515A-D63A-97A055F8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47A99-EF11-17D3-2811-84CF20B7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0A18-0D21-5EB0-4D8A-35725428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0B24C-F2CD-73B1-6DD5-D2C5A0AE0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B0C2D-43AE-86EC-C56B-4F20A45EA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05594-7162-9811-D4EA-63B1AAD6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3480B-C8FC-C3FB-A167-B9F7AE86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510F1-90AA-51FD-D098-C18621A1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77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1BDE0-0FDD-90A6-E733-C0E68EE0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D5BEB-6F3C-1901-4255-996F3B9C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12EFD-C3AF-7CF9-17EE-F79F54F03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B650-C170-97EF-6E29-3A267BD28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BDF8-53FD-2B77-ABFC-C7A363049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76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Z4_(compression_algorithm)" TargetMode="External"/><Relationship Id="rId2" Type="http://schemas.openxmlformats.org/officeDocument/2006/relationships/hyperlink" Target="https://en.wikipedia.org/wiki/Lempel%E2%80%93Ziv%E2%80%93Oberhum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Zstandard" TargetMode="External"/><Relationship Id="rId5" Type="http://schemas.openxmlformats.org/officeDocument/2006/relationships/hyperlink" Target="https://patents.google.com/patent/US9697221B2/en" TargetMode="External"/><Relationship Id="rId4" Type="http://schemas.openxmlformats.org/officeDocument/2006/relationships/hyperlink" Target="https://en.wikipedia.org/wiki/Snappy_(software)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bdb.io/browse?indexes=bitmap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39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F5F61-043B-4A9B-73E7-EA65520B1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2996" y="3200874"/>
            <a:ext cx="3604497" cy="972836"/>
          </a:xfrm>
        </p:spPr>
        <p:txBody>
          <a:bodyPr anchor="t">
            <a:normAutofit/>
          </a:bodyPr>
          <a:lstStyle/>
          <a:p>
            <a:pPr algn="l"/>
            <a:r>
              <a:rPr lang="en-US" sz="3000" dirty="0">
                <a:solidFill>
                  <a:schemeClr val="tx2"/>
                </a:solidFill>
              </a:rPr>
              <a:t>Storage Models and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B4672-35CF-BFC0-BAC5-C3D120731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3224" y="2571749"/>
            <a:ext cx="3604268" cy="629123"/>
          </a:xfrm>
        </p:spPr>
        <p:txBody>
          <a:bodyPr anchor="b">
            <a:normAutofit/>
          </a:bodyPr>
          <a:lstStyle/>
          <a:p>
            <a:pPr algn="l"/>
            <a:r>
              <a:rPr lang="en-US" sz="1200">
                <a:solidFill>
                  <a:schemeClr val="tx2"/>
                </a:solidFill>
              </a:rPr>
              <a:t>Advanced Topics in Database Systems (IS0621)</a:t>
            </a:r>
          </a:p>
          <a:p>
            <a:pPr marL="0" indent="0" algn="l" defTabSz="914400">
              <a:buNone/>
            </a:pPr>
            <a:r>
              <a:rPr lang="en-US" sz="1200">
                <a:solidFill>
                  <a:schemeClr val="tx2"/>
                </a:solidFill>
              </a:rPr>
              <a:t>Adapted from CMU-DB (Carnegie Mellon University)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FF79E7B4-D9F9-2DBE-38C9-A43006C4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1361489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4482"/>
            <a:ext cx="4679005" cy="5147982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396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9336" y="2671762"/>
            <a:ext cx="5803265" cy="2013585"/>
            <a:chOff x="1699336" y="2671762"/>
            <a:chExt cx="5803265" cy="2013585"/>
          </a:xfrm>
        </p:grpSpPr>
        <p:sp>
          <p:nvSpPr>
            <p:cNvPr id="3" name="object 3"/>
            <p:cNvSpPr/>
            <p:nvPr/>
          </p:nvSpPr>
          <p:spPr>
            <a:xfrm>
              <a:off x="1699336" y="3105378"/>
              <a:ext cx="1247140" cy="1579880"/>
            </a:xfrm>
            <a:custGeom>
              <a:avLst/>
              <a:gdLst/>
              <a:ahLst/>
              <a:cxnLst/>
              <a:rect l="l" t="t" r="r" b="b"/>
              <a:pathLst>
                <a:path w="1247139" h="1579879">
                  <a:moveTo>
                    <a:pt x="1230795" y="203568"/>
                  </a:moveTo>
                  <a:lnTo>
                    <a:pt x="1214755" y="156895"/>
                  </a:lnTo>
                  <a:lnTo>
                    <a:pt x="1169060" y="114046"/>
                  </a:lnTo>
                  <a:lnTo>
                    <a:pt x="1136230" y="94437"/>
                  </a:lnTo>
                  <a:lnTo>
                    <a:pt x="1097368" y="76250"/>
                  </a:lnTo>
                  <a:lnTo>
                    <a:pt x="1052906" y="59626"/>
                  </a:lnTo>
                  <a:lnTo>
                    <a:pt x="1003300" y="44716"/>
                  </a:lnTo>
                  <a:lnTo>
                    <a:pt x="949032" y="31686"/>
                  </a:lnTo>
                  <a:lnTo>
                    <a:pt x="890524" y="20688"/>
                  </a:lnTo>
                  <a:lnTo>
                    <a:pt x="828268" y="11861"/>
                  </a:lnTo>
                  <a:lnTo>
                    <a:pt x="762685" y="5372"/>
                  </a:lnTo>
                  <a:lnTo>
                    <a:pt x="694245" y="1371"/>
                  </a:lnTo>
                  <a:lnTo>
                    <a:pt x="623417" y="0"/>
                  </a:lnTo>
                  <a:lnTo>
                    <a:pt x="552577" y="1371"/>
                  </a:lnTo>
                  <a:lnTo>
                    <a:pt x="484136" y="5372"/>
                  </a:lnTo>
                  <a:lnTo>
                    <a:pt x="418553" y="11861"/>
                  </a:lnTo>
                  <a:lnTo>
                    <a:pt x="356273" y="20688"/>
                  </a:lnTo>
                  <a:lnTo>
                    <a:pt x="297764" y="31686"/>
                  </a:lnTo>
                  <a:lnTo>
                    <a:pt x="243484" y="44716"/>
                  </a:lnTo>
                  <a:lnTo>
                    <a:pt x="193890" y="59626"/>
                  </a:lnTo>
                  <a:lnTo>
                    <a:pt x="149415" y="76250"/>
                  </a:lnTo>
                  <a:lnTo>
                    <a:pt x="110540" y="94437"/>
                  </a:lnTo>
                  <a:lnTo>
                    <a:pt x="77711" y="114046"/>
                  </a:lnTo>
                  <a:lnTo>
                    <a:pt x="32016" y="156895"/>
                  </a:lnTo>
                  <a:lnTo>
                    <a:pt x="15976" y="203568"/>
                  </a:lnTo>
                  <a:lnTo>
                    <a:pt x="20066" y="227317"/>
                  </a:lnTo>
                  <a:lnTo>
                    <a:pt x="51384" y="272237"/>
                  </a:lnTo>
                  <a:lnTo>
                    <a:pt x="110540" y="312712"/>
                  </a:lnTo>
                  <a:lnTo>
                    <a:pt x="149415" y="330898"/>
                  </a:lnTo>
                  <a:lnTo>
                    <a:pt x="193890" y="347522"/>
                  </a:lnTo>
                  <a:lnTo>
                    <a:pt x="243484" y="362432"/>
                  </a:lnTo>
                  <a:lnTo>
                    <a:pt x="297764" y="375450"/>
                  </a:lnTo>
                  <a:lnTo>
                    <a:pt x="356273" y="386461"/>
                  </a:lnTo>
                  <a:lnTo>
                    <a:pt x="418553" y="395287"/>
                  </a:lnTo>
                  <a:lnTo>
                    <a:pt x="484136" y="401777"/>
                  </a:lnTo>
                  <a:lnTo>
                    <a:pt x="552577" y="405777"/>
                  </a:lnTo>
                  <a:lnTo>
                    <a:pt x="623417" y="407149"/>
                  </a:lnTo>
                  <a:lnTo>
                    <a:pt x="694245" y="405777"/>
                  </a:lnTo>
                  <a:lnTo>
                    <a:pt x="762685" y="401777"/>
                  </a:lnTo>
                  <a:lnTo>
                    <a:pt x="828268" y="395287"/>
                  </a:lnTo>
                  <a:lnTo>
                    <a:pt x="890524" y="386461"/>
                  </a:lnTo>
                  <a:lnTo>
                    <a:pt x="949032" y="375450"/>
                  </a:lnTo>
                  <a:lnTo>
                    <a:pt x="1003300" y="362432"/>
                  </a:lnTo>
                  <a:lnTo>
                    <a:pt x="1052906" y="347522"/>
                  </a:lnTo>
                  <a:lnTo>
                    <a:pt x="1097368" y="330898"/>
                  </a:lnTo>
                  <a:lnTo>
                    <a:pt x="1136230" y="312712"/>
                  </a:lnTo>
                  <a:lnTo>
                    <a:pt x="1169060" y="293103"/>
                  </a:lnTo>
                  <a:lnTo>
                    <a:pt x="1214755" y="250253"/>
                  </a:lnTo>
                  <a:lnTo>
                    <a:pt x="1230795" y="203568"/>
                  </a:lnTo>
                  <a:close/>
                </a:path>
                <a:path w="1247139" h="1579879">
                  <a:moveTo>
                    <a:pt x="1246847" y="1310817"/>
                  </a:moveTo>
                  <a:lnTo>
                    <a:pt x="1245565" y="1101813"/>
                  </a:lnTo>
                  <a:lnTo>
                    <a:pt x="1235925" y="1069708"/>
                  </a:lnTo>
                  <a:lnTo>
                    <a:pt x="1227988" y="1054125"/>
                  </a:lnTo>
                  <a:lnTo>
                    <a:pt x="1210957" y="1078763"/>
                  </a:lnTo>
                  <a:lnTo>
                    <a:pt x="1188770" y="1102360"/>
                  </a:lnTo>
                  <a:lnTo>
                    <a:pt x="1130058" y="1145933"/>
                  </a:lnTo>
                  <a:lnTo>
                    <a:pt x="1094092" y="1165656"/>
                  </a:lnTo>
                  <a:lnTo>
                    <a:pt x="1054100" y="1183843"/>
                  </a:lnTo>
                  <a:lnTo>
                    <a:pt x="1010373" y="1200353"/>
                  </a:lnTo>
                  <a:lnTo>
                    <a:pt x="963180" y="1215072"/>
                  </a:lnTo>
                  <a:lnTo>
                    <a:pt x="912825" y="1227874"/>
                  </a:lnTo>
                  <a:lnTo>
                    <a:pt x="859586" y="1238631"/>
                  </a:lnTo>
                  <a:lnTo>
                    <a:pt x="803732" y="1247216"/>
                  </a:lnTo>
                  <a:lnTo>
                    <a:pt x="745566" y="1253502"/>
                  </a:lnTo>
                  <a:lnTo>
                    <a:pt x="685368" y="1257376"/>
                  </a:lnTo>
                  <a:lnTo>
                    <a:pt x="623417" y="1258684"/>
                  </a:lnTo>
                  <a:lnTo>
                    <a:pt x="561479" y="1257376"/>
                  </a:lnTo>
                  <a:lnTo>
                    <a:pt x="501281" y="1253502"/>
                  </a:lnTo>
                  <a:lnTo>
                    <a:pt x="443128" y="1247216"/>
                  </a:lnTo>
                  <a:lnTo>
                    <a:pt x="387273" y="1238631"/>
                  </a:lnTo>
                  <a:lnTo>
                    <a:pt x="334022" y="1227874"/>
                  </a:lnTo>
                  <a:lnTo>
                    <a:pt x="283667" y="1215072"/>
                  </a:lnTo>
                  <a:lnTo>
                    <a:pt x="236474" y="1200340"/>
                  </a:lnTo>
                  <a:lnTo>
                    <a:pt x="192735" y="1183817"/>
                  </a:lnTo>
                  <a:lnTo>
                    <a:pt x="152742" y="1165631"/>
                  </a:lnTo>
                  <a:lnTo>
                    <a:pt x="116763" y="1145895"/>
                  </a:lnTo>
                  <a:lnTo>
                    <a:pt x="58039" y="1102296"/>
                  </a:lnTo>
                  <a:lnTo>
                    <a:pt x="18821" y="1054023"/>
                  </a:lnTo>
                  <a:lnTo>
                    <a:pt x="4978" y="1085545"/>
                  </a:lnTo>
                  <a:lnTo>
                    <a:pt x="0" y="1118362"/>
                  </a:lnTo>
                  <a:lnTo>
                    <a:pt x="0" y="1310817"/>
                  </a:lnTo>
                  <a:lnTo>
                    <a:pt x="12661" y="1365034"/>
                  </a:lnTo>
                  <a:lnTo>
                    <a:pt x="48983" y="1415529"/>
                  </a:lnTo>
                  <a:lnTo>
                    <a:pt x="106464" y="1461223"/>
                  </a:lnTo>
                  <a:lnTo>
                    <a:pt x="142341" y="1481937"/>
                  </a:lnTo>
                  <a:lnTo>
                    <a:pt x="182575" y="1501038"/>
                  </a:lnTo>
                  <a:lnTo>
                    <a:pt x="226847" y="1518399"/>
                  </a:lnTo>
                  <a:lnTo>
                    <a:pt x="274840" y="1533893"/>
                  </a:lnTo>
                  <a:lnTo>
                    <a:pt x="326250" y="1547368"/>
                  </a:lnTo>
                  <a:lnTo>
                    <a:pt x="380746" y="1558696"/>
                  </a:lnTo>
                  <a:lnTo>
                    <a:pt x="438023" y="1567738"/>
                  </a:lnTo>
                  <a:lnTo>
                    <a:pt x="497763" y="1574368"/>
                  </a:lnTo>
                  <a:lnTo>
                    <a:pt x="559676" y="1578457"/>
                  </a:lnTo>
                  <a:lnTo>
                    <a:pt x="623417" y="1579841"/>
                  </a:lnTo>
                  <a:lnTo>
                    <a:pt x="687158" y="1578457"/>
                  </a:lnTo>
                  <a:lnTo>
                    <a:pt x="749058" y="1574368"/>
                  </a:lnTo>
                  <a:lnTo>
                    <a:pt x="808799" y="1567738"/>
                  </a:lnTo>
                  <a:lnTo>
                    <a:pt x="866076" y="1558696"/>
                  </a:lnTo>
                  <a:lnTo>
                    <a:pt x="920572" y="1547368"/>
                  </a:lnTo>
                  <a:lnTo>
                    <a:pt x="971969" y="1533893"/>
                  </a:lnTo>
                  <a:lnTo>
                    <a:pt x="1019962" y="1518399"/>
                  </a:lnTo>
                  <a:lnTo>
                    <a:pt x="1064234" y="1501038"/>
                  </a:lnTo>
                  <a:lnTo>
                    <a:pt x="1104480" y="1481937"/>
                  </a:lnTo>
                  <a:lnTo>
                    <a:pt x="1140371" y="1461223"/>
                  </a:lnTo>
                  <a:lnTo>
                    <a:pt x="1171600" y="1439037"/>
                  </a:lnTo>
                  <a:lnTo>
                    <a:pt x="1218819" y="1390815"/>
                  </a:lnTo>
                  <a:lnTo>
                    <a:pt x="1243622" y="1338326"/>
                  </a:lnTo>
                  <a:lnTo>
                    <a:pt x="1246847" y="1310817"/>
                  </a:lnTo>
                  <a:close/>
                </a:path>
                <a:path w="1247139" h="1579879">
                  <a:moveTo>
                    <a:pt x="1246847" y="913409"/>
                  </a:moveTo>
                  <a:lnTo>
                    <a:pt x="1245565" y="704570"/>
                  </a:lnTo>
                  <a:lnTo>
                    <a:pt x="1235925" y="672325"/>
                  </a:lnTo>
                  <a:lnTo>
                    <a:pt x="1227988" y="656564"/>
                  </a:lnTo>
                  <a:lnTo>
                    <a:pt x="1210957" y="681316"/>
                  </a:lnTo>
                  <a:lnTo>
                    <a:pt x="1188770" y="705002"/>
                  </a:lnTo>
                  <a:lnTo>
                    <a:pt x="1130058" y="748677"/>
                  </a:lnTo>
                  <a:lnTo>
                    <a:pt x="1094092" y="768426"/>
                  </a:lnTo>
                  <a:lnTo>
                    <a:pt x="1054100" y="786625"/>
                  </a:lnTo>
                  <a:lnTo>
                    <a:pt x="1010373" y="803135"/>
                  </a:lnTo>
                  <a:lnTo>
                    <a:pt x="963180" y="817841"/>
                  </a:lnTo>
                  <a:lnTo>
                    <a:pt x="912825" y="830630"/>
                  </a:lnTo>
                  <a:lnTo>
                    <a:pt x="859586" y="841362"/>
                  </a:lnTo>
                  <a:lnTo>
                    <a:pt x="803732" y="849922"/>
                  </a:lnTo>
                  <a:lnTo>
                    <a:pt x="745566" y="856195"/>
                  </a:lnTo>
                  <a:lnTo>
                    <a:pt x="685368" y="860044"/>
                  </a:lnTo>
                  <a:lnTo>
                    <a:pt x="623417" y="861352"/>
                  </a:lnTo>
                  <a:lnTo>
                    <a:pt x="561479" y="860044"/>
                  </a:lnTo>
                  <a:lnTo>
                    <a:pt x="501281" y="856195"/>
                  </a:lnTo>
                  <a:lnTo>
                    <a:pt x="443128" y="849922"/>
                  </a:lnTo>
                  <a:lnTo>
                    <a:pt x="387273" y="841362"/>
                  </a:lnTo>
                  <a:lnTo>
                    <a:pt x="334022" y="830630"/>
                  </a:lnTo>
                  <a:lnTo>
                    <a:pt x="283667" y="817841"/>
                  </a:lnTo>
                  <a:lnTo>
                    <a:pt x="236474" y="803135"/>
                  </a:lnTo>
                  <a:lnTo>
                    <a:pt x="192735" y="786625"/>
                  </a:lnTo>
                  <a:lnTo>
                    <a:pt x="152742" y="768426"/>
                  </a:lnTo>
                  <a:lnTo>
                    <a:pt x="116763" y="748677"/>
                  </a:lnTo>
                  <a:lnTo>
                    <a:pt x="58039" y="705002"/>
                  </a:lnTo>
                  <a:lnTo>
                    <a:pt x="18821" y="656564"/>
                  </a:lnTo>
                  <a:lnTo>
                    <a:pt x="4978" y="688340"/>
                  </a:lnTo>
                  <a:lnTo>
                    <a:pt x="0" y="721106"/>
                  </a:lnTo>
                  <a:lnTo>
                    <a:pt x="0" y="913409"/>
                  </a:lnTo>
                  <a:lnTo>
                    <a:pt x="12661" y="967651"/>
                  </a:lnTo>
                  <a:lnTo>
                    <a:pt x="48983" y="1018159"/>
                  </a:lnTo>
                  <a:lnTo>
                    <a:pt x="106464" y="1063866"/>
                  </a:lnTo>
                  <a:lnTo>
                    <a:pt x="142341" y="1084567"/>
                  </a:lnTo>
                  <a:lnTo>
                    <a:pt x="182575" y="1103668"/>
                  </a:lnTo>
                  <a:lnTo>
                    <a:pt x="226847" y="1121029"/>
                  </a:lnTo>
                  <a:lnTo>
                    <a:pt x="274840" y="1136510"/>
                  </a:lnTo>
                  <a:lnTo>
                    <a:pt x="326250" y="1149985"/>
                  </a:lnTo>
                  <a:lnTo>
                    <a:pt x="380746" y="1161300"/>
                  </a:lnTo>
                  <a:lnTo>
                    <a:pt x="438023" y="1170343"/>
                  </a:lnTo>
                  <a:lnTo>
                    <a:pt x="497763" y="1176972"/>
                  </a:lnTo>
                  <a:lnTo>
                    <a:pt x="559676" y="1181049"/>
                  </a:lnTo>
                  <a:lnTo>
                    <a:pt x="623417" y="1182433"/>
                  </a:lnTo>
                  <a:lnTo>
                    <a:pt x="687158" y="1181049"/>
                  </a:lnTo>
                  <a:lnTo>
                    <a:pt x="749058" y="1176972"/>
                  </a:lnTo>
                  <a:lnTo>
                    <a:pt x="808799" y="1170343"/>
                  </a:lnTo>
                  <a:lnTo>
                    <a:pt x="866076" y="1161300"/>
                  </a:lnTo>
                  <a:lnTo>
                    <a:pt x="920572" y="1149985"/>
                  </a:lnTo>
                  <a:lnTo>
                    <a:pt x="971969" y="1136510"/>
                  </a:lnTo>
                  <a:lnTo>
                    <a:pt x="1019962" y="1121029"/>
                  </a:lnTo>
                  <a:lnTo>
                    <a:pt x="1064234" y="1103668"/>
                  </a:lnTo>
                  <a:lnTo>
                    <a:pt x="1104480" y="1084567"/>
                  </a:lnTo>
                  <a:lnTo>
                    <a:pt x="1140371" y="1063866"/>
                  </a:lnTo>
                  <a:lnTo>
                    <a:pt x="1171600" y="1041679"/>
                  </a:lnTo>
                  <a:lnTo>
                    <a:pt x="1218819" y="993444"/>
                  </a:lnTo>
                  <a:lnTo>
                    <a:pt x="1243622" y="940930"/>
                  </a:lnTo>
                  <a:lnTo>
                    <a:pt x="1246847" y="913409"/>
                  </a:lnTo>
                  <a:close/>
                </a:path>
                <a:path w="1247139" h="1579879">
                  <a:moveTo>
                    <a:pt x="1246847" y="526059"/>
                  </a:moveTo>
                  <a:lnTo>
                    <a:pt x="1245679" y="318046"/>
                  </a:lnTo>
                  <a:lnTo>
                    <a:pt x="1236916" y="287248"/>
                  </a:lnTo>
                  <a:lnTo>
                    <a:pt x="1229702" y="272224"/>
                  </a:lnTo>
                  <a:lnTo>
                    <a:pt x="1223289" y="295186"/>
                  </a:lnTo>
                  <a:lnTo>
                    <a:pt x="1209509" y="317334"/>
                  </a:lnTo>
                  <a:lnTo>
                    <a:pt x="1161554" y="358648"/>
                  </a:lnTo>
                  <a:lnTo>
                    <a:pt x="1128217" y="377520"/>
                  </a:lnTo>
                  <a:lnTo>
                    <a:pt x="1089215" y="395020"/>
                  </a:lnTo>
                  <a:lnTo>
                    <a:pt x="1044956" y="410984"/>
                  </a:lnTo>
                  <a:lnTo>
                    <a:pt x="995857" y="425297"/>
                  </a:lnTo>
                  <a:lnTo>
                    <a:pt x="942352" y="437794"/>
                  </a:lnTo>
                  <a:lnTo>
                    <a:pt x="884859" y="448348"/>
                  </a:lnTo>
                  <a:lnTo>
                    <a:pt x="823798" y="456806"/>
                  </a:lnTo>
                  <a:lnTo>
                    <a:pt x="759587" y="463016"/>
                  </a:lnTo>
                  <a:lnTo>
                    <a:pt x="692658" y="466852"/>
                  </a:lnTo>
                  <a:lnTo>
                    <a:pt x="623417" y="468160"/>
                  </a:lnTo>
                  <a:lnTo>
                    <a:pt x="554189" y="466852"/>
                  </a:lnTo>
                  <a:lnTo>
                    <a:pt x="487273" y="463016"/>
                  </a:lnTo>
                  <a:lnTo>
                    <a:pt x="423062" y="456806"/>
                  </a:lnTo>
                  <a:lnTo>
                    <a:pt x="362000" y="448348"/>
                  </a:lnTo>
                  <a:lnTo>
                    <a:pt x="304495" y="437794"/>
                  </a:lnTo>
                  <a:lnTo>
                    <a:pt x="250990" y="425297"/>
                  </a:lnTo>
                  <a:lnTo>
                    <a:pt x="201879" y="410984"/>
                  </a:lnTo>
                  <a:lnTo>
                    <a:pt x="157607" y="395020"/>
                  </a:lnTo>
                  <a:lnTo>
                    <a:pt x="118592" y="377520"/>
                  </a:lnTo>
                  <a:lnTo>
                    <a:pt x="85242" y="358648"/>
                  </a:lnTo>
                  <a:lnTo>
                    <a:pt x="37274" y="317334"/>
                  </a:lnTo>
                  <a:lnTo>
                    <a:pt x="17081" y="272224"/>
                  </a:lnTo>
                  <a:lnTo>
                    <a:pt x="4546" y="302526"/>
                  </a:lnTo>
                  <a:lnTo>
                    <a:pt x="0" y="333806"/>
                  </a:lnTo>
                  <a:lnTo>
                    <a:pt x="0" y="526059"/>
                  </a:lnTo>
                  <a:lnTo>
                    <a:pt x="12661" y="580339"/>
                  </a:lnTo>
                  <a:lnTo>
                    <a:pt x="48983" y="630859"/>
                  </a:lnTo>
                  <a:lnTo>
                    <a:pt x="106464" y="676567"/>
                  </a:lnTo>
                  <a:lnTo>
                    <a:pt x="142341" y="697268"/>
                  </a:lnTo>
                  <a:lnTo>
                    <a:pt x="182575" y="716356"/>
                  </a:lnTo>
                  <a:lnTo>
                    <a:pt x="226847" y="733717"/>
                  </a:lnTo>
                  <a:lnTo>
                    <a:pt x="274840" y="749185"/>
                  </a:lnTo>
                  <a:lnTo>
                    <a:pt x="326250" y="762647"/>
                  </a:lnTo>
                  <a:lnTo>
                    <a:pt x="380746" y="773963"/>
                  </a:lnTo>
                  <a:lnTo>
                    <a:pt x="438023" y="782993"/>
                  </a:lnTo>
                  <a:lnTo>
                    <a:pt x="497763" y="789622"/>
                  </a:lnTo>
                  <a:lnTo>
                    <a:pt x="559676" y="793686"/>
                  </a:lnTo>
                  <a:lnTo>
                    <a:pt x="623417" y="795070"/>
                  </a:lnTo>
                  <a:lnTo>
                    <a:pt x="687158" y="793686"/>
                  </a:lnTo>
                  <a:lnTo>
                    <a:pt x="749058" y="789622"/>
                  </a:lnTo>
                  <a:lnTo>
                    <a:pt x="808799" y="782993"/>
                  </a:lnTo>
                  <a:lnTo>
                    <a:pt x="866076" y="773963"/>
                  </a:lnTo>
                  <a:lnTo>
                    <a:pt x="920572" y="762647"/>
                  </a:lnTo>
                  <a:lnTo>
                    <a:pt x="971969" y="749185"/>
                  </a:lnTo>
                  <a:lnTo>
                    <a:pt x="1019962" y="733717"/>
                  </a:lnTo>
                  <a:lnTo>
                    <a:pt x="1064234" y="716356"/>
                  </a:lnTo>
                  <a:lnTo>
                    <a:pt x="1104480" y="697268"/>
                  </a:lnTo>
                  <a:lnTo>
                    <a:pt x="1140371" y="676567"/>
                  </a:lnTo>
                  <a:lnTo>
                    <a:pt x="1171600" y="654380"/>
                  </a:lnTo>
                  <a:lnTo>
                    <a:pt x="1218819" y="606132"/>
                  </a:lnTo>
                  <a:lnTo>
                    <a:pt x="1243622" y="553605"/>
                  </a:lnTo>
                  <a:lnTo>
                    <a:pt x="1246847" y="52605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73373" y="2686050"/>
              <a:ext cx="4114800" cy="1748155"/>
            </a:xfrm>
            <a:custGeom>
              <a:avLst/>
              <a:gdLst/>
              <a:ahLst/>
              <a:cxnLst/>
              <a:rect l="l" t="t" r="r" b="b"/>
              <a:pathLst>
                <a:path w="4114800" h="1748154">
                  <a:moveTo>
                    <a:pt x="4114800" y="0"/>
                  </a:moveTo>
                  <a:lnTo>
                    <a:pt x="0" y="0"/>
                  </a:lnTo>
                  <a:lnTo>
                    <a:pt x="0" y="1748027"/>
                  </a:lnTo>
                  <a:lnTo>
                    <a:pt x="4114800" y="1748027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73373" y="2686050"/>
              <a:ext cx="4114800" cy="1748155"/>
            </a:xfrm>
            <a:custGeom>
              <a:avLst/>
              <a:gdLst/>
              <a:ahLst/>
              <a:cxnLst/>
              <a:rect l="l" t="t" r="r" b="b"/>
              <a:pathLst>
                <a:path w="4114800" h="1748154">
                  <a:moveTo>
                    <a:pt x="0" y="1748027"/>
                  </a:moveTo>
                  <a:lnTo>
                    <a:pt x="4114800" y="1748027"/>
                  </a:lnTo>
                  <a:lnTo>
                    <a:pt x="4114800" y="0"/>
                  </a:lnTo>
                  <a:lnTo>
                    <a:pt x="0" y="0"/>
                  </a:lnTo>
                  <a:lnTo>
                    <a:pt x="0" y="1748027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64589" y="438308"/>
            <a:ext cx="6107811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N -ARY STORAGE MODEL ( NSM)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26794" y="1328165"/>
            <a:ext cx="574802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Times New Roman"/>
                <a:cs typeface="Times New Roman"/>
              </a:rPr>
              <a:t>DBMS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stores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attributes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single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tuple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contiguously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page.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4057" y="2700909"/>
            <a:ext cx="1181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0" dirty="0">
                <a:solidFill>
                  <a:srgbClr val="636363"/>
                </a:solidFill>
                <a:latin typeface="Trebuchet MS"/>
                <a:cs typeface="Trebuchet MS"/>
              </a:rPr>
              <a:t>NSM</a:t>
            </a:r>
            <a:r>
              <a:rPr sz="1400" b="1" spc="235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1400" b="1" spc="25" dirty="0">
                <a:solidFill>
                  <a:srgbClr val="636363"/>
                </a:solidFill>
                <a:latin typeface="Trebuchet MS"/>
                <a:cs typeface="Trebuchet MS"/>
              </a:rPr>
              <a:t>Disk</a:t>
            </a:r>
            <a:r>
              <a:rPr sz="1400" b="1" spc="229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1400" b="1" spc="-75" dirty="0">
                <a:solidFill>
                  <a:srgbClr val="636363"/>
                </a:solidFill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51076" y="2700527"/>
            <a:ext cx="1641475" cy="1752600"/>
            <a:chOff x="1751076" y="2700527"/>
            <a:chExt cx="1641475" cy="1752600"/>
          </a:xfrm>
        </p:grpSpPr>
        <p:sp>
          <p:nvSpPr>
            <p:cNvPr id="11" name="object 11"/>
            <p:cNvSpPr/>
            <p:nvPr/>
          </p:nvSpPr>
          <p:spPr>
            <a:xfrm>
              <a:off x="2823210" y="2719577"/>
              <a:ext cx="550545" cy="1714500"/>
            </a:xfrm>
            <a:custGeom>
              <a:avLst/>
              <a:gdLst/>
              <a:ahLst/>
              <a:cxnLst/>
              <a:rect l="l" t="t" r="r" b="b"/>
              <a:pathLst>
                <a:path w="550545" h="1714500">
                  <a:moveTo>
                    <a:pt x="13715" y="1221574"/>
                  </a:moveTo>
                  <a:lnTo>
                    <a:pt x="549528" y="0"/>
                  </a:lnTo>
                </a:path>
                <a:path w="550545" h="1714500">
                  <a:moveTo>
                    <a:pt x="0" y="1363980"/>
                  </a:moveTo>
                  <a:lnTo>
                    <a:pt x="550037" y="1714030"/>
                  </a:lnTo>
                </a:path>
              </a:pathLst>
            </a:custGeom>
            <a:ln w="38100">
              <a:solidFill>
                <a:srgbClr val="63636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6" y="3616452"/>
              <a:ext cx="547115" cy="2377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6" y="3890772"/>
              <a:ext cx="547115" cy="2362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6" y="4163567"/>
              <a:ext cx="547115" cy="2362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96" y="3616452"/>
              <a:ext cx="548640" cy="2377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0196" y="3890772"/>
              <a:ext cx="548640" cy="2362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96" y="4163567"/>
              <a:ext cx="548640" cy="236219"/>
            </a:xfrm>
            <a:prstGeom prst="rect">
              <a:avLst/>
            </a:prstGeom>
          </p:spPr>
        </p:pic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558540" y="2945383"/>
          <a:ext cx="3692523" cy="13600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50" b="1" i="1" spc="-10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Header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</a:txBody>
                  <a:tcPr marL="0" marR="0" marT="73025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53975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userID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53975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53975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userPass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53975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53975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lastLogin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53975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50" b="1" i="1" spc="-10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Header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userID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userPass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lastLogin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150" b="1" i="1" spc="-10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Header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userID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userPass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lastLogin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50" b="1" i="1" spc="-11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Header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</a:txBody>
                  <a:tcPr marL="0" marR="0" marT="59055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0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-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0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-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0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-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0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-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0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-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800" y="972311"/>
            <a:ext cx="5486400" cy="1214755"/>
            <a:chOff x="1828800" y="972311"/>
            <a:chExt cx="5486400" cy="1214755"/>
          </a:xfrm>
        </p:grpSpPr>
        <p:sp>
          <p:nvSpPr>
            <p:cNvPr id="3" name="object 3"/>
            <p:cNvSpPr/>
            <p:nvPr/>
          </p:nvSpPr>
          <p:spPr>
            <a:xfrm>
              <a:off x="5316473" y="1029461"/>
              <a:ext cx="1485900" cy="1143000"/>
            </a:xfrm>
            <a:custGeom>
              <a:avLst/>
              <a:gdLst/>
              <a:ahLst/>
              <a:cxnLst/>
              <a:rect l="l" t="t" r="r" b="b"/>
              <a:pathLst>
                <a:path w="1485900" h="1143000">
                  <a:moveTo>
                    <a:pt x="742950" y="0"/>
                  </a:moveTo>
                  <a:lnTo>
                    <a:pt x="0" y="1143000"/>
                  </a:lnTo>
                  <a:lnTo>
                    <a:pt x="1485900" y="1143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16473" y="1029461"/>
              <a:ext cx="1485900" cy="1143000"/>
            </a:xfrm>
            <a:custGeom>
              <a:avLst/>
              <a:gdLst/>
              <a:ahLst/>
              <a:cxnLst/>
              <a:rect l="l" t="t" r="r" b="b"/>
              <a:pathLst>
                <a:path w="1485900" h="1143000">
                  <a:moveTo>
                    <a:pt x="0" y="1143000"/>
                  </a:moveTo>
                  <a:lnTo>
                    <a:pt x="742950" y="0"/>
                  </a:lnTo>
                  <a:lnTo>
                    <a:pt x="1485900" y="1143000"/>
                  </a:lnTo>
                  <a:lnTo>
                    <a:pt x="0" y="114300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699336" y="2671762"/>
            <a:ext cx="5803265" cy="2013585"/>
            <a:chOff x="1699336" y="2671762"/>
            <a:chExt cx="5803265" cy="2013585"/>
          </a:xfrm>
        </p:grpSpPr>
        <p:sp>
          <p:nvSpPr>
            <p:cNvPr id="6" name="object 6"/>
            <p:cNvSpPr/>
            <p:nvPr/>
          </p:nvSpPr>
          <p:spPr>
            <a:xfrm>
              <a:off x="1699336" y="3105378"/>
              <a:ext cx="1247140" cy="1579880"/>
            </a:xfrm>
            <a:custGeom>
              <a:avLst/>
              <a:gdLst/>
              <a:ahLst/>
              <a:cxnLst/>
              <a:rect l="l" t="t" r="r" b="b"/>
              <a:pathLst>
                <a:path w="1247139" h="1579879">
                  <a:moveTo>
                    <a:pt x="1230795" y="203568"/>
                  </a:moveTo>
                  <a:lnTo>
                    <a:pt x="1214755" y="156895"/>
                  </a:lnTo>
                  <a:lnTo>
                    <a:pt x="1169060" y="114046"/>
                  </a:lnTo>
                  <a:lnTo>
                    <a:pt x="1136230" y="94437"/>
                  </a:lnTo>
                  <a:lnTo>
                    <a:pt x="1097368" y="76250"/>
                  </a:lnTo>
                  <a:lnTo>
                    <a:pt x="1052906" y="59626"/>
                  </a:lnTo>
                  <a:lnTo>
                    <a:pt x="1003300" y="44716"/>
                  </a:lnTo>
                  <a:lnTo>
                    <a:pt x="949032" y="31686"/>
                  </a:lnTo>
                  <a:lnTo>
                    <a:pt x="890524" y="20688"/>
                  </a:lnTo>
                  <a:lnTo>
                    <a:pt x="828268" y="11861"/>
                  </a:lnTo>
                  <a:lnTo>
                    <a:pt x="762685" y="5372"/>
                  </a:lnTo>
                  <a:lnTo>
                    <a:pt x="694245" y="1371"/>
                  </a:lnTo>
                  <a:lnTo>
                    <a:pt x="623417" y="0"/>
                  </a:lnTo>
                  <a:lnTo>
                    <a:pt x="552577" y="1371"/>
                  </a:lnTo>
                  <a:lnTo>
                    <a:pt x="484136" y="5372"/>
                  </a:lnTo>
                  <a:lnTo>
                    <a:pt x="418553" y="11861"/>
                  </a:lnTo>
                  <a:lnTo>
                    <a:pt x="356273" y="20688"/>
                  </a:lnTo>
                  <a:lnTo>
                    <a:pt x="297764" y="31686"/>
                  </a:lnTo>
                  <a:lnTo>
                    <a:pt x="243484" y="44716"/>
                  </a:lnTo>
                  <a:lnTo>
                    <a:pt x="193890" y="59626"/>
                  </a:lnTo>
                  <a:lnTo>
                    <a:pt x="149415" y="76250"/>
                  </a:lnTo>
                  <a:lnTo>
                    <a:pt x="110540" y="94437"/>
                  </a:lnTo>
                  <a:lnTo>
                    <a:pt x="77711" y="114046"/>
                  </a:lnTo>
                  <a:lnTo>
                    <a:pt x="32016" y="156895"/>
                  </a:lnTo>
                  <a:lnTo>
                    <a:pt x="15976" y="203568"/>
                  </a:lnTo>
                  <a:lnTo>
                    <a:pt x="20066" y="227317"/>
                  </a:lnTo>
                  <a:lnTo>
                    <a:pt x="51384" y="272237"/>
                  </a:lnTo>
                  <a:lnTo>
                    <a:pt x="110540" y="312712"/>
                  </a:lnTo>
                  <a:lnTo>
                    <a:pt x="149415" y="330898"/>
                  </a:lnTo>
                  <a:lnTo>
                    <a:pt x="193890" y="347522"/>
                  </a:lnTo>
                  <a:lnTo>
                    <a:pt x="243484" y="362432"/>
                  </a:lnTo>
                  <a:lnTo>
                    <a:pt x="297764" y="375450"/>
                  </a:lnTo>
                  <a:lnTo>
                    <a:pt x="356273" y="386461"/>
                  </a:lnTo>
                  <a:lnTo>
                    <a:pt x="418553" y="395287"/>
                  </a:lnTo>
                  <a:lnTo>
                    <a:pt x="484136" y="401777"/>
                  </a:lnTo>
                  <a:lnTo>
                    <a:pt x="552577" y="405777"/>
                  </a:lnTo>
                  <a:lnTo>
                    <a:pt x="623417" y="407149"/>
                  </a:lnTo>
                  <a:lnTo>
                    <a:pt x="694245" y="405777"/>
                  </a:lnTo>
                  <a:lnTo>
                    <a:pt x="762685" y="401777"/>
                  </a:lnTo>
                  <a:lnTo>
                    <a:pt x="828268" y="395287"/>
                  </a:lnTo>
                  <a:lnTo>
                    <a:pt x="890524" y="386461"/>
                  </a:lnTo>
                  <a:lnTo>
                    <a:pt x="949032" y="375450"/>
                  </a:lnTo>
                  <a:lnTo>
                    <a:pt x="1003300" y="362432"/>
                  </a:lnTo>
                  <a:lnTo>
                    <a:pt x="1052906" y="347522"/>
                  </a:lnTo>
                  <a:lnTo>
                    <a:pt x="1097368" y="330898"/>
                  </a:lnTo>
                  <a:lnTo>
                    <a:pt x="1136230" y="312712"/>
                  </a:lnTo>
                  <a:lnTo>
                    <a:pt x="1169060" y="293103"/>
                  </a:lnTo>
                  <a:lnTo>
                    <a:pt x="1214755" y="250253"/>
                  </a:lnTo>
                  <a:lnTo>
                    <a:pt x="1230795" y="203568"/>
                  </a:lnTo>
                  <a:close/>
                </a:path>
                <a:path w="1247139" h="1579879">
                  <a:moveTo>
                    <a:pt x="1246847" y="1310817"/>
                  </a:moveTo>
                  <a:lnTo>
                    <a:pt x="1245565" y="1101813"/>
                  </a:lnTo>
                  <a:lnTo>
                    <a:pt x="1235925" y="1069708"/>
                  </a:lnTo>
                  <a:lnTo>
                    <a:pt x="1227988" y="1054125"/>
                  </a:lnTo>
                  <a:lnTo>
                    <a:pt x="1210957" y="1078763"/>
                  </a:lnTo>
                  <a:lnTo>
                    <a:pt x="1188770" y="1102360"/>
                  </a:lnTo>
                  <a:lnTo>
                    <a:pt x="1130058" y="1145933"/>
                  </a:lnTo>
                  <a:lnTo>
                    <a:pt x="1094092" y="1165656"/>
                  </a:lnTo>
                  <a:lnTo>
                    <a:pt x="1054100" y="1183843"/>
                  </a:lnTo>
                  <a:lnTo>
                    <a:pt x="1010373" y="1200353"/>
                  </a:lnTo>
                  <a:lnTo>
                    <a:pt x="963180" y="1215072"/>
                  </a:lnTo>
                  <a:lnTo>
                    <a:pt x="912825" y="1227874"/>
                  </a:lnTo>
                  <a:lnTo>
                    <a:pt x="859586" y="1238631"/>
                  </a:lnTo>
                  <a:lnTo>
                    <a:pt x="803732" y="1247216"/>
                  </a:lnTo>
                  <a:lnTo>
                    <a:pt x="745566" y="1253502"/>
                  </a:lnTo>
                  <a:lnTo>
                    <a:pt x="685368" y="1257376"/>
                  </a:lnTo>
                  <a:lnTo>
                    <a:pt x="623417" y="1258684"/>
                  </a:lnTo>
                  <a:lnTo>
                    <a:pt x="561479" y="1257376"/>
                  </a:lnTo>
                  <a:lnTo>
                    <a:pt x="501281" y="1253502"/>
                  </a:lnTo>
                  <a:lnTo>
                    <a:pt x="443128" y="1247216"/>
                  </a:lnTo>
                  <a:lnTo>
                    <a:pt x="387273" y="1238631"/>
                  </a:lnTo>
                  <a:lnTo>
                    <a:pt x="334022" y="1227874"/>
                  </a:lnTo>
                  <a:lnTo>
                    <a:pt x="283667" y="1215072"/>
                  </a:lnTo>
                  <a:lnTo>
                    <a:pt x="236474" y="1200340"/>
                  </a:lnTo>
                  <a:lnTo>
                    <a:pt x="192735" y="1183817"/>
                  </a:lnTo>
                  <a:lnTo>
                    <a:pt x="152742" y="1165631"/>
                  </a:lnTo>
                  <a:lnTo>
                    <a:pt x="116763" y="1145895"/>
                  </a:lnTo>
                  <a:lnTo>
                    <a:pt x="58039" y="1102296"/>
                  </a:lnTo>
                  <a:lnTo>
                    <a:pt x="18821" y="1054023"/>
                  </a:lnTo>
                  <a:lnTo>
                    <a:pt x="4978" y="1085545"/>
                  </a:lnTo>
                  <a:lnTo>
                    <a:pt x="0" y="1118362"/>
                  </a:lnTo>
                  <a:lnTo>
                    <a:pt x="0" y="1310817"/>
                  </a:lnTo>
                  <a:lnTo>
                    <a:pt x="12661" y="1365034"/>
                  </a:lnTo>
                  <a:lnTo>
                    <a:pt x="48983" y="1415529"/>
                  </a:lnTo>
                  <a:lnTo>
                    <a:pt x="106464" y="1461223"/>
                  </a:lnTo>
                  <a:lnTo>
                    <a:pt x="142341" y="1481937"/>
                  </a:lnTo>
                  <a:lnTo>
                    <a:pt x="182575" y="1501038"/>
                  </a:lnTo>
                  <a:lnTo>
                    <a:pt x="226847" y="1518399"/>
                  </a:lnTo>
                  <a:lnTo>
                    <a:pt x="274840" y="1533893"/>
                  </a:lnTo>
                  <a:lnTo>
                    <a:pt x="326250" y="1547368"/>
                  </a:lnTo>
                  <a:lnTo>
                    <a:pt x="380746" y="1558696"/>
                  </a:lnTo>
                  <a:lnTo>
                    <a:pt x="438023" y="1567738"/>
                  </a:lnTo>
                  <a:lnTo>
                    <a:pt x="497763" y="1574368"/>
                  </a:lnTo>
                  <a:lnTo>
                    <a:pt x="559676" y="1578457"/>
                  </a:lnTo>
                  <a:lnTo>
                    <a:pt x="623417" y="1579841"/>
                  </a:lnTo>
                  <a:lnTo>
                    <a:pt x="687158" y="1578457"/>
                  </a:lnTo>
                  <a:lnTo>
                    <a:pt x="749058" y="1574368"/>
                  </a:lnTo>
                  <a:lnTo>
                    <a:pt x="808799" y="1567738"/>
                  </a:lnTo>
                  <a:lnTo>
                    <a:pt x="866076" y="1558696"/>
                  </a:lnTo>
                  <a:lnTo>
                    <a:pt x="920572" y="1547368"/>
                  </a:lnTo>
                  <a:lnTo>
                    <a:pt x="971969" y="1533893"/>
                  </a:lnTo>
                  <a:lnTo>
                    <a:pt x="1019962" y="1518399"/>
                  </a:lnTo>
                  <a:lnTo>
                    <a:pt x="1064234" y="1501038"/>
                  </a:lnTo>
                  <a:lnTo>
                    <a:pt x="1104480" y="1481937"/>
                  </a:lnTo>
                  <a:lnTo>
                    <a:pt x="1140371" y="1461223"/>
                  </a:lnTo>
                  <a:lnTo>
                    <a:pt x="1171600" y="1439037"/>
                  </a:lnTo>
                  <a:lnTo>
                    <a:pt x="1218819" y="1390815"/>
                  </a:lnTo>
                  <a:lnTo>
                    <a:pt x="1243622" y="1338326"/>
                  </a:lnTo>
                  <a:lnTo>
                    <a:pt x="1246847" y="1310817"/>
                  </a:lnTo>
                  <a:close/>
                </a:path>
                <a:path w="1247139" h="1579879">
                  <a:moveTo>
                    <a:pt x="1246847" y="913409"/>
                  </a:moveTo>
                  <a:lnTo>
                    <a:pt x="1245565" y="704570"/>
                  </a:lnTo>
                  <a:lnTo>
                    <a:pt x="1235925" y="672325"/>
                  </a:lnTo>
                  <a:lnTo>
                    <a:pt x="1227988" y="656564"/>
                  </a:lnTo>
                  <a:lnTo>
                    <a:pt x="1210957" y="681316"/>
                  </a:lnTo>
                  <a:lnTo>
                    <a:pt x="1188770" y="705002"/>
                  </a:lnTo>
                  <a:lnTo>
                    <a:pt x="1130058" y="748677"/>
                  </a:lnTo>
                  <a:lnTo>
                    <a:pt x="1094092" y="768426"/>
                  </a:lnTo>
                  <a:lnTo>
                    <a:pt x="1054100" y="786625"/>
                  </a:lnTo>
                  <a:lnTo>
                    <a:pt x="1010373" y="803135"/>
                  </a:lnTo>
                  <a:lnTo>
                    <a:pt x="963180" y="817841"/>
                  </a:lnTo>
                  <a:lnTo>
                    <a:pt x="912825" y="830630"/>
                  </a:lnTo>
                  <a:lnTo>
                    <a:pt x="859586" y="841362"/>
                  </a:lnTo>
                  <a:lnTo>
                    <a:pt x="803732" y="849922"/>
                  </a:lnTo>
                  <a:lnTo>
                    <a:pt x="745566" y="856195"/>
                  </a:lnTo>
                  <a:lnTo>
                    <a:pt x="685368" y="860044"/>
                  </a:lnTo>
                  <a:lnTo>
                    <a:pt x="623417" y="861352"/>
                  </a:lnTo>
                  <a:lnTo>
                    <a:pt x="561479" y="860044"/>
                  </a:lnTo>
                  <a:lnTo>
                    <a:pt x="501281" y="856195"/>
                  </a:lnTo>
                  <a:lnTo>
                    <a:pt x="443128" y="849922"/>
                  </a:lnTo>
                  <a:lnTo>
                    <a:pt x="387273" y="841362"/>
                  </a:lnTo>
                  <a:lnTo>
                    <a:pt x="334022" y="830630"/>
                  </a:lnTo>
                  <a:lnTo>
                    <a:pt x="283667" y="817841"/>
                  </a:lnTo>
                  <a:lnTo>
                    <a:pt x="236474" y="803135"/>
                  </a:lnTo>
                  <a:lnTo>
                    <a:pt x="192735" y="786625"/>
                  </a:lnTo>
                  <a:lnTo>
                    <a:pt x="152742" y="768426"/>
                  </a:lnTo>
                  <a:lnTo>
                    <a:pt x="116763" y="748677"/>
                  </a:lnTo>
                  <a:lnTo>
                    <a:pt x="58039" y="705002"/>
                  </a:lnTo>
                  <a:lnTo>
                    <a:pt x="18821" y="656564"/>
                  </a:lnTo>
                  <a:lnTo>
                    <a:pt x="4978" y="688340"/>
                  </a:lnTo>
                  <a:lnTo>
                    <a:pt x="0" y="721106"/>
                  </a:lnTo>
                  <a:lnTo>
                    <a:pt x="0" y="913409"/>
                  </a:lnTo>
                  <a:lnTo>
                    <a:pt x="12661" y="967651"/>
                  </a:lnTo>
                  <a:lnTo>
                    <a:pt x="48983" y="1018159"/>
                  </a:lnTo>
                  <a:lnTo>
                    <a:pt x="106464" y="1063866"/>
                  </a:lnTo>
                  <a:lnTo>
                    <a:pt x="142341" y="1084567"/>
                  </a:lnTo>
                  <a:lnTo>
                    <a:pt x="182575" y="1103668"/>
                  </a:lnTo>
                  <a:lnTo>
                    <a:pt x="226847" y="1121029"/>
                  </a:lnTo>
                  <a:lnTo>
                    <a:pt x="274840" y="1136510"/>
                  </a:lnTo>
                  <a:lnTo>
                    <a:pt x="326250" y="1149985"/>
                  </a:lnTo>
                  <a:lnTo>
                    <a:pt x="380746" y="1161300"/>
                  </a:lnTo>
                  <a:lnTo>
                    <a:pt x="438023" y="1170343"/>
                  </a:lnTo>
                  <a:lnTo>
                    <a:pt x="497763" y="1176972"/>
                  </a:lnTo>
                  <a:lnTo>
                    <a:pt x="559676" y="1181049"/>
                  </a:lnTo>
                  <a:lnTo>
                    <a:pt x="623417" y="1182433"/>
                  </a:lnTo>
                  <a:lnTo>
                    <a:pt x="687158" y="1181049"/>
                  </a:lnTo>
                  <a:lnTo>
                    <a:pt x="749058" y="1176972"/>
                  </a:lnTo>
                  <a:lnTo>
                    <a:pt x="808799" y="1170343"/>
                  </a:lnTo>
                  <a:lnTo>
                    <a:pt x="866076" y="1161300"/>
                  </a:lnTo>
                  <a:lnTo>
                    <a:pt x="920572" y="1149985"/>
                  </a:lnTo>
                  <a:lnTo>
                    <a:pt x="971969" y="1136510"/>
                  </a:lnTo>
                  <a:lnTo>
                    <a:pt x="1019962" y="1121029"/>
                  </a:lnTo>
                  <a:lnTo>
                    <a:pt x="1064234" y="1103668"/>
                  </a:lnTo>
                  <a:lnTo>
                    <a:pt x="1104480" y="1084567"/>
                  </a:lnTo>
                  <a:lnTo>
                    <a:pt x="1140371" y="1063866"/>
                  </a:lnTo>
                  <a:lnTo>
                    <a:pt x="1171600" y="1041679"/>
                  </a:lnTo>
                  <a:lnTo>
                    <a:pt x="1218819" y="993444"/>
                  </a:lnTo>
                  <a:lnTo>
                    <a:pt x="1243622" y="940930"/>
                  </a:lnTo>
                  <a:lnTo>
                    <a:pt x="1246847" y="913409"/>
                  </a:lnTo>
                  <a:close/>
                </a:path>
                <a:path w="1247139" h="1579879">
                  <a:moveTo>
                    <a:pt x="1246847" y="526059"/>
                  </a:moveTo>
                  <a:lnTo>
                    <a:pt x="1245679" y="318046"/>
                  </a:lnTo>
                  <a:lnTo>
                    <a:pt x="1236916" y="287248"/>
                  </a:lnTo>
                  <a:lnTo>
                    <a:pt x="1229702" y="272224"/>
                  </a:lnTo>
                  <a:lnTo>
                    <a:pt x="1223289" y="295186"/>
                  </a:lnTo>
                  <a:lnTo>
                    <a:pt x="1209509" y="317334"/>
                  </a:lnTo>
                  <a:lnTo>
                    <a:pt x="1161554" y="358648"/>
                  </a:lnTo>
                  <a:lnTo>
                    <a:pt x="1128217" y="377520"/>
                  </a:lnTo>
                  <a:lnTo>
                    <a:pt x="1089215" y="395020"/>
                  </a:lnTo>
                  <a:lnTo>
                    <a:pt x="1044956" y="410984"/>
                  </a:lnTo>
                  <a:lnTo>
                    <a:pt x="995857" y="425297"/>
                  </a:lnTo>
                  <a:lnTo>
                    <a:pt x="942352" y="437794"/>
                  </a:lnTo>
                  <a:lnTo>
                    <a:pt x="884859" y="448348"/>
                  </a:lnTo>
                  <a:lnTo>
                    <a:pt x="823798" y="456806"/>
                  </a:lnTo>
                  <a:lnTo>
                    <a:pt x="759587" y="463016"/>
                  </a:lnTo>
                  <a:lnTo>
                    <a:pt x="692658" y="466852"/>
                  </a:lnTo>
                  <a:lnTo>
                    <a:pt x="623417" y="468160"/>
                  </a:lnTo>
                  <a:lnTo>
                    <a:pt x="554189" y="466852"/>
                  </a:lnTo>
                  <a:lnTo>
                    <a:pt x="487273" y="463016"/>
                  </a:lnTo>
                  <a:lnTo>
                    <a:pt x="423062" y="456806"/>
                  </a:lnTo>
                  <a:lnTo>
                    <a:pt x="362000" y="448348"/>
                  </a:lnTo>
                  <a:lnTo>
                    <a:pt x="304495" y="437794"/>
                  </a:lnTo>
                  <a:lnTo>
                    <a:pt x="250990" y="425297"/>
                  </a:lnTo>
                  <a:lnTo>
                    <a:pt x="201879" y="410984"/>
                  </a:lnTo>
                  <a:lnTo>
                    <a:pt x="157607" y="395020"/>
                  </a:lnTo>
                  <a:lnTo>
                    <a:pt x="118592" y="377520"/>
                  </a:lnTo>
                  <a:lnTo>
                    <a:pt x="85242" y="358648"/>
                  </a:lnTo>
                  <a:lnTo>
                    <a:pt x="37274" y="317334"/>
                  </a:lnTo>
                  <a:lnTo>
                    <a:pt x="17081" y="272224"/>
                  </a:lnTo>
                  <a:lnTo>
                    <a:pt x="4546" y="302526"/>
                  </a:lnTo>
                  <a:lnTo>
                    <a:pt x="0" y="333806"/>
                  </a:lnTo>
                  <a:lnTo>
                    <a:pt x="0" y="526059"/>
                  </a:lnTo>
                  <a:lnTo>
                    <a:pt x="12661" y="580339"/>
                  </a:lnTo>
                  <a:lnTo>
                    <a:pt x="48983" y="630859"/>
                  </a:lnTo>
                  <a:lnTo>
                    <a:pt x="106464" y="676567"/>
                  </a:lnTo>
                  <a:lnTo>
                    <a:pt x="142341" y="697268"/>
                  </a:lnTo>
                  <a:lnTo>
                    <a:pt x="182575" y="716356"/>
                  </a:lnTo>
                  <a:lnTo>
                    <a:pt x="226847" y="733717"/>
                  </a:lnTo>
                  <a:lnTo>
                    <a:pt x="274840" y="749185"/>
                  </a:lnTo>
                  <a:lnTo>
                    <a:pt x="326250" y="762647"/>
                  </a:lnTo>
                  <a:lnTo>
                    <a:pt x="380746" y="773963"/>
                  </a:lnTo>
                  <a:lnTo>
                    <a:pt x="438023" y="782993"/>
                  </a:lnTo>
                  <a:lnTo>
                    <a:pt x="497763" y="789622"/>
                  </a:lnTo>
                  <a:lnTo>
                    <a:pt x="559676" y="793686"/>
                  </a:lnTo>
                  <a:lnTo>
                    <a:pt x="623417" y="795070"/>
                  </a:lnTo>
                  <a:lnTo>
                    <a:pt x="687158" y="793686"/>
                  </a:lnTo>
                  <a:lnTo>
                    <a:pt x="749058" y="789622"/>
                  </a:lnTo>
                  <a:lnTo>
                    <a:pt x="808799" y="782993"/>
                  </a:lnTo>
                  <a:lnTo>
                    <a:pt x="866076" y="773963"/>
                  </a:lnTo>
                  <a:lnTo>
                    <a:pt x="920572" y="762647"/>
                  </a:lnTo>
                  <a:lnTo>
                    <a:pt x="971969" y="749185"/>
                  </a:lnTo>
                  <a:lnTo>
                    <a:pt x="1019962" y="733717"/>
                  </a:lnTo>
                  <a:lnTo>
                    <a:pt x="1064234" y="716356"/>
                  </a:lnTo>
                  <a:lnTo>
                    <a:pt x="1104480" y="697268"/>
                  </a:lnTo>
                  <a:lnTo>
                    <a:pt x="1140371" y="676567"/>
                  </a:lnTo>
                  <a:lnTo>
                    <a:pt x="1171600" y="654380"/>
                  </a:lnTo>
                  <a:lnTo>
                    <a:pt x="1218819" y="606132"/>
                  </a:lnTo>
                  <a:lnTo>
                    <a:pt x="1243622" y="553605"/>
                  </a:lnTo>
                  <a:lnTo>
                    <a:pt x="1246847" y="52605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23209" y="2719578"/>
              <a:ext cx="550545" cy="1714500"/>
            </a:xfrm>
            <a:custGeom>
              <a:avLst/>
              <a:gdLst/>
              <a:ahLst/>
              <a:cxnLst/>
              <a:rect l="l" t="t" r="r" b="b"/>
              <a:pathLst>
                <a:path w="550545" h="1714500">
                  <a:moveTo>
                    <a:pt x="13715" y="1221574"/>
                  </a:moveTo>
                  <a:lnTo>
                    <a:pt x="549528" y="0"/>
                  </a:lnTo>
                </a:path>
                <a:path w="550545" h="1714500">
                  <a:moveTo>
                    <a:pt x="0" y="1363980"/>
                  </a:moveTo>
                  <a:lnTo>
                    <a:pt x="550037" y="1714030"/>
                  </a:lnTo>
                </a:path>
              </a:pathLst>
            </a:custGeom>
            <a:ln w="38100">
              <a:solidFill>
                <a:srgbClr val="63636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5" y="3616452"/>
              <a:ext cx="547115" cy="237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5" y="3890772"/>
              <a:ext cx="547115" cy="2362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5" y="4163567"/>
              <a:ext cx="547115" cy="2377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95" y="3616452"/>
              <a:ext cx="548640" cy="2377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95" y="3890772"/>
              <a:ext cx="548640" cy="2362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95" y="4163567"/>
              <a:ext cx="548640" cy="2377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0195" y="3890772"/>
              <a:ext cx="548640" cy="23622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18765" y="3888486"/>
              <a:ext cx="568960" cy="245745"/>
            </a:xfrm>
            <a:custGeom>
              <a:avLst/>
              <a:gdLst/>
              <a:ahLst/>
              <a:cxnLst/>
              <a:rect l="l" t="t" r="r" b="b"/>
              <a:pathLst>
                <a:path w="568960" h="245745">
                  <a:moveTo>
                    <a:pt x="0" y="245363"/>
                  </a:moveTo>
                  <a:lnTo>
                    <a:pt x="568451" y="245363"/>
                  </a:lnTo>
                  <a:lnTo>
                    <a:pt x="568451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38100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3373" y="2686050"/>
              <a:ext cx="4114800" cy="1748155"/>
            </a:xfrm>
            <a:custGeom>
              <a:avLst/>
              <a:gdLst/>
              <a:ahLst/>
              <a:cxnLst/>
              <a:rect l="l" t="t" r="r" b="b"/>
              <a:pathLst>
                <a:path w="4114800" h="1748154">
                  <a:moveTo>
                    <a:pt x="4114800" y="0"/>
                  </a:moveTo>
                  <a:lnTo>
                    <a:pt x="0" y="0"/>
                  </a:lnTo>
                  <a:lnTo>
                    <a:pt x="0" y="1748027"/>
                  </a:lnTo>
                  <a:lnTo>
                    <a:pt x="4114800" y="1748027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73373" y="2686050"/>
              <a:ext cx="4114800" cy="1748155"/>
            </a:xfrm>
            <a:custGeom>
              <a:avLst/>
              <a:gdLst/>
              <a:ahLst/>
              <a:cxnLst/>
              <a:rect l="l" t="t" r="r" b="b"/>
              <a:pathLst>
                <a:path w="4114800" h="1748154">
                  <a:moveTo>
                    <a:pt x="0" y="1748027"/>
                  </a:moveTo>
                  <a:lnTo>
                    <a:pt x="4114800" y="1748027"/>
                  </a:lnTo>
                  <a:lnTo>
                    <a:pt x="4114800" y="0"/>
                  </a:lnTo>
                  <a:lnTo>
                    <a:pt x="0" y="0"/>
                  </a:lnTo>
                  <a:lnTo>
                    <a:pt x="0" y="1748027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664589" y="438308"/>
            <a:ext cx="6031611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N -ARY STORAGE MODEL ( NSM)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67561" y="1087374"/>
            <a:ext cx="3505200" cy="867410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ts val="205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181818"/>
                </a:solidFill>
                <a:latin typeface="Trebuchet MS"/>
                <a:cs typeface="Trebuchet MS"/>
              </a:rPr>
              <a:t>SELECT</a:t>
            </a:r>
            <a:r>
              <a:rPr sz="1800" b="1" spc="33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*</a:t>
            </a:r>
            <a:r>
              <a:rPr sz="1800" spc="-2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290" dirty="0">
                <a:solidFill>
                  <a:srgbClr val="181818"/>
                </a:solidFill>
                <a:latin typeface="Trebuchet MS"/>
                <a:cs typeface="Trebuchet MS"/>
              </a:rPr>
              <a:t>FROM</a:t>
            </a:r>
            <a:r>
              <a:rPr sz="1800" b="1" spc="9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useracct</a:t>
            </a:r>
            <a:endParaRPr sz="1800">
              <a:latin typeface="SimSun"/>
              <a:cs typeface="SimSun"/>
            </a:endParaRPr>
          </a:p>
          <a:p>
            <a:pPr marR="1280160" algn="r">
              <a:lnSpc>
                <a:spcPts val="1945"/>
              </a:lnSpc>
            </a:pPr>
            <a:r>
              <a:rPr sz="1800" b="1" spc="-295" dirty="0">
                <a:solidFill>
                  <a:srgbClr val="181818"/>
                </a:solidFill>
                <a:latin typeface="Trebuchet MS"/>
                <a:cs typeface="Trebuchet MS"/>
              </a:rPr>
              <a:t>WHERE</a:t>
            </a:r>
            <a:r>
              <a:rPr sz="1800" b="1" spc="32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userName</a:t>
            </a:r>
            <a:r>
              <a:rPr sz="1800" spc="-3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=</a:t>
            </a:r>
            <a:r>
              <a:rPr sz="1800" spc="-3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?</a:t>
            </a:r>
            <a:endParaRPr sz="1800">
              <a:latin typeface="SimSun"/>
              <a:cs typeface="SimSun"/>
            </a:endParaRPr>
          </a:p>
          <a:p>
            <a:pPr marR="1280160" algn="r">
              <a:lnSpc>
                <a:spcPts val="2050"/>
              </a:lnSpc>
            </a:pPr>
            <a:r>
              <a:rPr sz="1800" b="1" spc="-270" dirty="0">
                <a:solidFill>
                  <a:srgbClr val="181818"/>
                </a:solidFill>
                <a:latin typeface="Trebuchet MS"/>
                <a:cs typeface="Trebuchet MS"/>
              </a:rPr>
              <a:t>AND</a:t>
            </a:r>
            <a:r>
              <a:rPr sz="1800" b="1" spc="32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userPass</a:t>
            </a:r>
            <a:r>
              <a:rPr sz="1800" spc="-3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=</a:t>
            </a:r>
            <a:r>
              <a:rPr sz="1800" spc="-3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?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04078" y="1710385"/>
            <a:ext cx="7118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85" dirty="0">
                <a:solidFill>
                  <a:srgbClr val="636363"/>
                </a:solidFill>
                <a:latin typeface="Tahoma"/>
                <a:cs typeface="Tahoma"/>
              </a:rPr>
              <a:t>In</a:t>
            </a:r>
            <a:r>
              <a:rPr sz="2100" b="1" spc="-200" dirty="0">
                <a:solidFill>
                  <a:srgbClr val="636363"/>
                </a:solidFill>
                <a:latin typeface="Tahoma"/>
                <a:cs typeface="Tahoma"/>
              </a:rPr>
              <a:t>d</a:t>
            </a:r>
            <a:r>
              <a:rPr sz="2100" b="1" spc="-170" dirty="0">
                <a:solidFill>
                  <a:srgbClr val="636363"/>
                </a:solidFill>
                <a:latin typeface="Tahoma"/>
                <a:cs typeface="Tahoma"/>
              </a:rPr>
              <a:t>e</a:t>
            </a:r>
            <a:r>
              <a:rPr sz="2100" b="1" spc="-65" dirty="0">
                <a:solidFill>
                  <a:srgbClr val="636363"/>
                </a:solidFill>
                <a:latin typeface="Tahoma"/>
                <a:cs typeface="Tahoma"/>
              </a:rPr>
              <a:t>x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44211" y="14538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28600" y="342900"/>
                </a:lnTo>
                <a:lnTo>
                  <a:pt x="228600" y="457199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04057" y="2700909"/>
            <a:ext cx="1181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0" dirty="0">
                <a:solidFill>
                  <a:srgbClr val="636363"/>
                </a:solidFill>
                <a:latin typeface="Trebuchet MS"/>
                <a:cs typeface="Trebuchet MS"/>
              </a:rPr>
              <a:t>NSM</a:t>
            </a:r>
            <a:r>
              <a:rPr sz="1400" b="1" spc="235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1400" b="1" spc="25" dirty="0">
                <a:solidFill>
                  <a:srgbClr val="636363"/>
                </a:solidFill>
                <a:latin typeface="Trebuchet MS"/>
                <a:cs typeface="Trebuchet MS"/>
              </a:rPr>
              <a:t>Disk</a:t>
            </a:r>
            <a:r>
              <a:rPr sz="1400" b="1" spc="229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1400" b="1" spc="-75" dirty="0">
                <a:solidFill>
                  <a:srgbClr val="636363"/>
                </a:solidFill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558540" y="2946145"/>
          <a:ext cx="3693794" cy="1365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424"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50" b="1" i="1" spc="-10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Header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userID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userPass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lastLogin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867"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150" b="1" i="1" spc="-10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Header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</a:txBody>
                  <a:tcPr marL="0" marR="0" marT="83185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53975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userID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53975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53975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userPass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53975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53975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lastLogin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53975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50" b="1" i="1" spc="-10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Header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53975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userID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53975">
                      <a:solidFill>
                        <a:srgbClr val="EE3D42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53975">
                      <a:solidFill>
                        <a:srgbClr val="EE3D42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userPass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53975">
                      <a:solidFill>
                        <a:srgbClr val="EE3D42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53975">
                      <a:solidFill>
                        <a:srgbClr val="EE3D42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lastLogin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525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53975">
                      <a:solidFill>
                        <a:srgbClr val="EE3D42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150" b="1" i="1" spc="-11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Header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-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-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-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-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-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5836920" y="22738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42900" y="0"/>
                </a:moveTo>
                <a:lnTo>
                  <a:pt x="114300" y="0"/>
                </a:lnTo>
                <a:lnTo>
                  <a:pt x="114300" y="228600"/>
                </a:ln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342900" y="228600"/>
                </a:lnTo>
                <a:lnTo>
                  <a:pt x="3429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4861" y="972311"/>
            <a:ext cx="6260465" cy="3713479"/>
            <a:chOff x="1054861" y="972311"/>
            <a:chExt cx="6260465" cy="3713479"/>
          </a:xfrm>
        </p:grpSpPr>
        <p:sp>
          <p:nvSpPr>
            <p:cNvPr id="3" name="object 3"/>
            <p:cNvSpPr/>
            <p:nvPr/>
          </p:nvSpPr>
          <p:spPr>
            <a:xfrm>
              <a:off x="1067561" y="1087373"/>
              <a:ext cx="3505200" cy="867410"/>
            </a:xfrm>
            <a:custGeom>
              <a:avLst/>
              <a:gdLst/>
              <a:ahLst/>
              <a:cxnLst/>
              <a:rect l="l" t="t" r="r" b="b"/>
              <a:pathLst>
                <a:path w="3505200" h="867410">
                  <a:moveTo>
                    <a:pt x="0" y="867156"/>
                  </a:moveTo>
                  <a:lnTo>
                    <a:pt x="3505200" y="867156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867156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99336" y="3105378"/>
              <a:ext cx="1247140" cy="1579880"/>
            </a:xfrm>
            <a:custGeom>
              <a:avLst/>
              <a:gdLst/>
              <a:ahLst/>
              <a:cxnLst/>
              <a:rect l="l" t="t" r="r" b="b"/>
              <a:pathLst>
                <a:path w="1247139" h="1579879">
                  <a:moveTo>
                    <a:pt x="1230795" y="203568"/>
                  </a:moveTo>
                  <a:lnTo>
                    <a:pt x="1214755" y="156895"/>
                  </a:lnTo>
                  <a:lnTo>
                    <a:pt x="1169060" y="114046"/>
                  </a:lnTo>
                  <a:lnTo>
                    <a:pt x="1136230" y="94437"/>
                  </a:lnTo>
                  <a:lnTo>
                    <a:pt x="1097368" y="76250"/>
                  </a:lnTo>
                  <a:lnTo>
                    <a:pt x="1052906" y="59626"/>
                  </a:lnTo>
                  <a:lnTo>
                    <a:pt x="1003300" y="44716"/>
                  </a:lnTo>
                  <a:lnTo>
                    <a:pt x="949032" y="31686"/>
                  </a:lnTo>
                  <a:lnTo>
                    <a:pt x="890524" y="20688"/>
                  </a:lnTo>
                  <a:lnTo>
                    <a:pt x="828268" y="11861"/>
                  </a:lnTo>
                  <a:lnTo>
                    <a:pt x="762685" y="5372"/>
                  </a:lnTo>
                  <a:lnTo>
                    <a:pt x="694245" y="1371"/>
                  </a:lnTo>
                  <a:lnTo>
                    <a:pt x="623417" y="0"/>
                  </a:lnTo>
                  <a:lnTo>
                    <a:pt x="552577" y="1371"/>
                  </a:lnTo>
                  <a:lnTo>
                    <a:pt x="484136" y="5372"/>
                  </a:lnTo>
                  <a:lnTo>
                    <a:pt x="418553" y="11861"/>
                  </a:lnTo>
                  <a:lnTo>
                    <a:pt x="356273" y="20688"/>
                  </a:lnTo>
                  <a:lnTo>
                    <a:pt x="297764" y="31686"/>
                  </a:lnTo>
                  <a:lnTo>
                    <a:pt x="243484" y="44716"/>
                  </a:lnTo>
                  <a:lnTo>
                    <a:pt x="193890" y="59626"/>
                  </a:lnTo>
                  <a:lnTo>
                    <a:pt x="149415" y="76250"/>
                  </a:lnTo>
                  <a:lnTo>
                    <a:pt x="110540" y="94437"/>
                  </a:lnTo>
                  <a:lnTo>
                    <a:pt x="77711" y="114046"/>
                  </a:lnTo>
                  <a:lnTo>
                    <a:pt x="32016" y="156895"/>
                  </a:lnTo>
                  <a:lnTo>
                    <a:pt x="15976" y="203568"/>
                  </a:lnTo>
                  <a:lnTo>
                    <a:pt x="20066" y="227317"/>
                  </a:lnTo>
                  <a:lnTo>
                    <a:pt x="51384" y="272237"/>
                  </a:lnTo>
                  <a:lnTo>
                    <a:pt x="110540" y="312712"/>
                  </a:lnTo>
                  <a:lnTo>
                    <a:pt x="149415" y="330898"/>
                  </a:lnTo>
                  <a:lnTo>
                    <a:pt x="193890" y="347522"/>
                  </a:lnTo>
                  <a:lnTo>
                    <a:pt x="243484" y="362432"/>
                  </a:lnTo>
                  <a:lnTo>
                    <a:pt x="297764" y="375450"/>
                  </a:lnTo>
                  <a:lnTo>
                    <a:pt x="356273" y="386461"/>
                  </a:lnTo>
                  <a:lnTo>
                    <a:pt x="418553" y="395287"/>
                  </a:lnTo>
                  <a:lnTo>
                    <a:pt x="484136" y="401777"/>
                  </a:lnTo>
                  <a:lnTo>
                    <a:pt x="552577" y="405777"/>
                  </a:lnTo>
                  <a:lnTo>
                    <a:pt x="623417" y="407149"/>
                  </a:lnTo>
                  <a:lnTo>
                    <a:pt x="694245" y="405777"/>
                  </a:lnTo>
                  <a:lnTo>
                    <a:pt x="762685" y="401777"/>
                  </a:lnTo>
                  <a:lnTo>
                    <a:pt x="828268" y="395287"/>
                  </a:lnTo>
                  <a:lnTo>
                    <a:pt x="890524" y="386461"/>
                  </a:lnTo>
                  <a:lnTo>
                    <a:pt x="949032" y="375450"/>
                  </a:lnTo>
                  <a:lnTo>
                    <a:pt x="1003300" y="362432"/>
                  </a:lnTo>
                  <a:lnTo>
                    <a:pt x="1052906" y="347522"/>
                  </a:lnTo>
                  <a:lnTo>
                    <a:pt x="1097368" y="330898"/>
                  </a:lnTo>
                  <a:lnTo>
                    <a:pt x="1136230" y="312712"/>
                  </a:lnTo>
                  <a:lnTo>
                    <a:pt x="1169060" y="293103"/>
                  </a:lnTo>
                  <a:lnTo>
                    <a:pt x="1214755" y="250253"/>
                  </a:lnTo>
                  <a:lnTo>
                    <a:pt x="1230795" y="203568"/>
                  </a:lnTo>
                  <a:close/>
                </a:path>
                <a:path w="1247139" h="1579879">
                  <a:moveTo>
                    <a:pt x="1246847" y="1310817"/>
                  </a:moveTo>
                  <a:lnTo>
                    <a:pt x="1245565" y="1101813"/>
                  </a:lnTo>
                  <a:lnTo>
                    <a:pt x="1235925" y="1069708"/>
                  </a:lnTo>
                  <a:lnTo>
                    <a:pt x="1227988" y="1054125"/>
                  </a:lnTo>
                  <a:lnTo>
                    <a:pt x="1210957" y="1078763"/>
                  </a:lnTo>
                  <a:lnTo>
                    <a:pt x="1188770" y="1102360"/>
                  </a:lnTo>
                  <a:lnTo>
                    <a:pt x="1130058" y="1145933"/>
                  </a:lnTo>
                  <a:lnTo>
                    <a:pt x="1094092" y="1165656"/>
                  </a:lnTo>
                  <a:lnTo>
                    <a:pt x="1054100" y="1183843"/>
                  </a:lnTo>
                  <a:lnTo>
                    <a:pt x="1010373" y="1200353"/>
                  </a:lnTo>
                  <a:lnTo>
                    <a:pt x="963180" y="1215072"/>
                  </a:lnTo>
                  <a:lnTo>
                    <a:pt x="912825" y="1227874"/>
                  </a:lnTo>
                  <a:lnTo>
                    <a:pt x="859586" y="1238631"/>
                  </a:lnTo>
                  <a:lnTo>
                    <a:pt x="803732" y="1247216"/>
                  </a:lnTo>
                  <a:lnTo>
                    <a:pt x="745566" y="1253502"/>
                  </a:lnTo>
                  <a:lnTo>
                    <a:pt x="685368" y="1257376"/>
                  </a:lnTo>
                  <a:lnTo>
                    <a:pt x="623417" y="1258684"/>
                  </a:lnTo>
                  <a:lnTo>
                    <a:pt x="561479" y="1257376"/>
                  </a:lnTo>
                  <a:lnTo>
                    <a:pt x="501281" y="1253502"/>
                  </a:lnTo>
                  <a:lnTo>
                    <a:pt x="443128" y="1247216"/>
                  </a:lnTo>
                  <a:lnTo>
                    <a:pt x="387273" y="1238631"/>
                  </a:lnTo>
                  <a:lnTo>
                    <a:pt x="334022" y="1227874"/>
                  </a:lnTo>
                  <a:lnTo>
                    <a:pt x="283667" y="1215072"/>
                  </a:lnTo>
                  <a:lnTo>
                    <a:pt x="236474" y="1200340"/>
                  </a:lnTo>
                  <a:lnTo>
                    <a:pt x="192735" y="1183817"/>
                  </a:lnTo>
                  <a:lnTo>
                    <a:pt x="152742" y="1165631"/>
                  </a:lnTo>
                  <a:lnTo>
                    <a:pt x="116763" y="1145895"/>
                  </a:lnTo>
                  <a:lnTo>
                    <a:pt x="58039" y="1102296"/>
                  </a:lnTo>
                  <a:lnTo>
                    <a:pt x="18821" y="1054023"/>
                  </a:lnTo>
                  <a:lnTo>
                    <a:pt x="4978" y="1085545"/>
                  </a:lnTo>
                  <a:lnTo>
                    <a:pt x="0" y="1118362"/>
                  </a:lnTo>
                  <a:lnTo>
                    <a:pt x="0" y="1310817"/>
                  </a:lnTo>
                  <a:lnTo>
                    <a:pt x="12661" y="1365034"/>
                  </a:lnTo>
                  <a:lnTo>
                    <a:pt x="48983" y="1415529"/>
                  </a:lnTo>
                  <a:lnTo>
                    <a:pt x="106464" y="1461223"/>
                  </a:lnTo>
                  <a:lnTo>
                    <a:pt x="142341" y="1481937"/>
                  </a:lnTo>
                  <a:lnTo>
                    <a:pt x="182575" y="1501038"/>
                  </a:lnTo>
                  <a:lnTo>
                    <a:pt x="226847" y="1518399"/>
                  </a:lnTo>
                  <a:lnTo>
                    <a:pt x="274840" y="1533893"/>
                  </a:lnTo>
                  <a:lnTo>
                    <a:pt x="326250" y="1547368"/>
                  </a:lnTo>
                  <a:lnTo>
                    <a:pt x="380746" y="1558696"/>
                  </a:lnTo>
                  <a:lnTo>
                    <a:pt x="438023" y="1567738"/>
                  </a:lnTo>
                  <a:lnTo>
                    <a:pt x="497763" y="1574368"/>
                  </a:lnTo>
                  <a:lnTo>
                    <a:pt x="559676" y="1578457"/>
                  </a:lnTo>
                  <a:lnTo>
                    <a:pt x="623417" y="1579841"/>
                  </a:lnTo>
                  <a:lnTo>
                    <a:pt x="687158" y="1578457"/>
                  </a:lnTo>
                  <a:lnTo>
                    <a:pt x="749058" y="1574368"/>
                  </a:lnTo>
                  <a:lnTo>
                    <a:pt x="808799" y="1567738"/>
                  </a:lnTo>
                  <a:lnTo>
                    <a:pt x="866076" y="1558696"/>
                  </a:lnTo>
                  <a:lnTo>
                    <a:pt x="920572" y="1547368"/>
                  </a:lnTo>
                  <a:lnTo>
                    <a:pt x="971969" y="1533893"/>
                  </a:lnTo>
                  <a:lnTo>
                    <a:pt x="1019962" y="1518399"/>
                  </a:lnTo>
                  <a:lnTo>
                    <a:pt x="1064234" y="1501038"/>
                  </a:lnTo>
                  <a:lnTo>
                    <a:pt x="1104480" y="1481937"/>
                  </a:lnTo>
                  <a:lnTo>
                    <a:pt x="1140371" y="1461223"/>
                  </a:lnTo>
                  <a:lnTo>
                    <a:pt x="1171600" y="1439037"/>
                  </a:lnTo>
                  <a:lnTo>
                    <a:pt x="1218819" y="1390815"/>
                  </a:lnTo>
                  <a:lnTo>
                    <a:pt x="1243622" y="1338326"/>
                  </a:lnTo>
                  <a:lnTo>
                    <a:pt x="1246847" y="1310817"/>
                  </a:lnTo>
                  <a:close/>
                </a:path>
                <a:path w="1247139" h="1579879">
                  <a:moveTo>
                    <a:pt x="1246847" y="913409"/>
                  </a:moveTo>
                  <a:lnTo>
                    <a:pt x="1245565" y="704570"/>
                  </a:lnTo>
                  <a:lnTo>
                    <a:pt x="1235925" y="672325"/>
                  </a:lnTo>
                  <a:lnTo>
                    <a:pt x="1227988" y="656564"/>
                  </a:lnTo>
                  <a:lnTo>
                    <a:pt x="1210957" y="681316"/>
                  </a:lnTo>
                  <a:lnTo>
                    <a:pt x="1188770" y="705002"/>
                  </a:lnTo>
                  <a:lnTo>
                    <a:pt x="1130058" y="748677"/>
                  </a:lnTo>
                  <a:lnTo>
                    <a:pt x="1094092" y="768426"/>
                  </a:lnTo>
                  <a:lnTo>
                    <a:pt x="1054100" y="786625"/>
                  </a:lnTo>
                  <a:lnTo>
                    <a:pt x="1010373" y="803135"/>
                  </a:lnTo>
                  <a:lnTo>
                    <a:pt x="963180" y="817841"/>
                  </a:lnTo>
                  <a:lnTo>
                    <a:pt x="912825" y="830630"/>
                  </a:lnTo>
                  <a:lnTo>
                    <a:pt x="859586" y="841362"/>
                  </a:lnTo>
                  <a:lnTo>
                    <a:pt x="803732" y="849922"/>
                  </a:lnTo>
                  <a:lnTo>
                    <a:pt x="745566" y="856195"/>
                  </a:lnTo>
                  <a:lnTo>
                    <a:pt x="685368" y="860044"/>
                  </a:lnTo>
                  <a:lnTo>
                    <a:pt x="623417" y="861352"/>
                  </a:lnTo>
                  <a:lnTo>
                    <a:pt x="561479" y="860044"/>
                  </a:lnTo>
                  <a:lnTo>
                    <a:pt x="501281" y="856195"/>
                  </a:lnTo>
                  <a:lnTo>
                    <a:pt x="443128" y="849922"/>
                  </a:lnTo>
                  <a:lnTo>
                    <a:pt x="387273" y="841362"/>
                  </a:lnTo>
                  <a:lnTo>
                    <a:pt x="334022" y="830630"/>
                  </a:lnTo>
                  <a:lnTo>
                    <a:pt x="283667" y="817841"/>
                  </a:lnTo>
                  <a:lnTo>
                    <a:pt x="236474" y="803135"/>
                  </a:lnTo>
                  <a:lnTo>
                    <a:pt x="192735" y="786625"/>
                  </a:lnTo>
                  <a:lnTo>
                    <a:pt x="152742" y="768426"/>
                  </a:lnTo>
                  <a:lnTo>
                    <a:pt x="116763" y="748677"/>
                  </a:lnTo>
                  <a:lnTo>
                    <a:pt x="58039" y="705002"/>
                  </a:lnTo>
                  <a:lnTo>
                    <a:pt x="18821" y="656564"/>
                  </a:lnTo>
                  <a:lnTo>
                    <a:pt x="4978" y="688340"/>
                  </a:lnTo>
                  <a:lnTo>
                    <a:pt x="0" y="721106"/>
                  </a:lnTo>
                  <a:lnTo>
                    <a:pt x="0" y="913409"/>
                  </a:lnTo>
                  <a:lnTo>
                    <a:pt x="12661" y="967651"/>
                  </a:lnTo>
                  <a:lnTo>
                    <a:pt x="48983" y="1018159"/>
                  </a:lnTo>
                  <a:lnTo>
                    <a:pt x="106464" y="1063866"/>
                  </a:lnTo>
                  <a:lnTo>
                    <a:pt x="142341" y="1084567"/>
                  </a:lnTo>
                  <a:lnTo>
                    <a:pt x="182575" y="1103668"/>
                  </a:lnTo>
                  <a:lnTo>
                    <a:pt x="226847" y="1121029"/>
                  </a:lnTo>
                  <a:lnTo>
                    <a:pt x="274840" y="1136510"/>
                  </a:lnTo>
                  <a:lnTo>
                    <a:pt x="326250" y="1149985"/>
                  </a:lnTo>
                  <a:lnTo>
                    <a:pt x="380746" y="1161300"/>
                  </a:lnTo>
                  <a:lnTo>
                    <a:pt x="438023" y="1170343"/>
                  </a:lnTo>
                  <a:lnTo>
                    <a:pt x="497763" y="1176972"/>
                  </a:lnTo>
                  <a:lnTo>
                    <a:pt x="559676" y="1181049"/>
                  </a:lnTo>
                  <a:lnTo>
                    <a:pt x="623417" y="1182433"/>
                  </a:lnTo>
                  <a:lnTo>
                    <a:pt x="687158" y="1181049"/>
                  </a:lnTo>
                  <a:lnTo>
                    <a:pt x="749058" y="1176972"/>
                  </a:lnTo>
                  <a:lnTo>
                    <a:pt x="808799" y="1170343"/>
                  </a:lnTo>
                  <a:lnTo>
                    <a:pt x="866076" y="1161300"/>
                  </a:lnTo>
                  <a:lnTo>
                    <a:pt x="920572" y="1149985"/>
                  </a:lnTo>
                  <a:lnTo>
                    <a:pt x="971969" y="1136510"/>
                  </a:lnTo>
                  <a:lnTo>
                    <a:pt x="1019962" y="1121029"/>
                  </a:lnTo>
                  <a:lnTo>
                    <a:pt x="1064234" y="1103668"/>
                  </a:lnTo>
                  <a:lnTo>
                    <a:pt x="1104480" y="1084567"/>
                  </a:lnTo>
                  <a:lnTo>
                    <a:pt x="1140371" y="1063866"/>
                  </a:lnTo>
                  <a:lnTo>
                    <a:pt x="1171600" y="1041679"/>
                  </a:lnTo>
                  <a:lnTo>
                    <a:pt x="1218819" y="993444"/>
                  </a:lnTo>
                  <a:lnTo>
                    <a:pt x="1243622" y="940930"/>
                  </a:lnTo>
                  <a:lnTo>
                    <a:pt x="1246847" y="913409"/>
                  </a:lnTo>
                  <a:close/>
                </a:path>
                <a:path w="1247139" h="1579879">
                  <a:moveTo>
                    <a:pt x="1246847" y="526059"/>
                  </a:moveTo>
                  <a:lnTo>
                    <a:pt x="1245679" y="318046"/>
                  </a:lnTo>
                  <a:lnTo>
                    <a:pt x="1236916" y="287248"/>
                  </a:lnTo>
                  <a:lnTo>
                    <a:pt x="1229702" y="272224"/>
                  </a:lnTo>
                  <a:lnTo>
                    <a:pt x="1223289" y="295186"/>
                  </a:lnTo>
                  <a:lnTo>
                    <a:pt x="1209509" y="317334"/>
                  </a:lnTo>
                  <a:lnTo>
                    <a:pt x="1161554" y="358648"/>
                  </a:lnTo>
                  <a:lnTo>
                    <a:pt x="1128217" y="377520"/>
                  </a:lnTo>
                  <a:lnTo>
                    <a:pt x="1089215" y="395020"/>
                  </a:lnTo>
                  <a:lnTo>
                    <a:pt x="1044956" y="410984"/>
                  </a:lnTo>
                  <a:lnTo>
                    <a:pt x="995857" y="425297"/>
                  </a:lnTo>
                  <a:lnTo>
                    <a:pt x="942352" y="437794"/>
                  </a:lnTo>
                  <a:lnTo>
                    <a:pt x="884859" y="448348"/>
                  </a:lnTo>
                  <a:lnTo>
                    <a:pt x="823798" y="456806"/>
                  </a:lnTo>
                  <a:lnTo>
                    <a:pt x="759587" y="463016"/>
                  </a:lnTo>
                  <a:lnTo>
                    <a:pt x="692658" y="466852"/>
                  </a:lnTo>
                  <a:lnTo>
                    <a:pt x="623417" y="468160"/>
                  </a:lnTo>
                  <a:lnTo>
                    <a:pt x="554189" y="466852"/>
                  </a:lnTo>
                  <a:lnTo>
                    <a:pt x="487273" y="463016"/>
                  </a:lnTo>
                  <a:lnTo>
                    <a:pt x="423062" y="456806"/>
                  </a:lnTo>
                  <a:lnTo>
                    <a:pt x="362000" y="448348"/>
                  </a:lnTo>
                  <a:lnTo>
                    <a:pt x="304495" y="437794"/>
                  </a:lnTo>
                  <a:lnTo>
                    <a:pt x="250990" y="425297"/>
                  </a:lnTo>
                  <a:lnTo>
                    <a:pt x="201879" y="410984"/>
                  </a:lnTo>
                  <a:lnTo>
                    <a:pt x="157607" y="395020"/>
                  </a:lnTo>
                  <a:lnTo>
                    <a:pt x="118592" y="377520"/>
                  </a:lnTo>
                  <a:lnTo>
                    <a:pt x="85242" y="358648"/>
                  </a:lnTo>
                  <a:lnTo>
                    <a:pt x="37274" y="317334"/>
                  </a:lnTo>
                  <a:lnTo>
                    <a:pt x="17081" y="272224"/>
                  </a:lnTo>
                  <a:lnTo>
                    <a:pt x="4546" y="302526"/>
                  </a:lnTo>
                  <a:lnTo>
                    <a:pt x="0" y="333806"/>
                  </a:lnTo>
                  <a:lnTo>
                    <a:pt x="0" y="526059"/>
                  </a:lnTo>
                  <a:lnTo>
                    <a:pt x="12661" y="580339"/>
                  </a:lnTo>
                  <a:lnTo>
                    <a:pt x="48983" y="630859"/>
                  </a:lnTo>
                  <a:lnTo>
                    <a:pt x="106464" y="676567"/>
                  </a:lnTo>
                  <a:lnTo>
                    <a:pt x="142341" y="697268"/>
                  </a:lnTo>
                  <a:lnTo>
                    <a:pt x="182575" y="716356"/>
                  </a:lnTo>
                  <a:lnTo>
                    <a:pt x="226847" y="733717"/>
                  </a:lnTo>
                  <a:lnTo>
                    <a:pt x="274840" y="749185"/>
                  </a:lnTo>
                  <a:lnTo>
                    <a:pt x="326250" y="762647"/>
                  </a:lnTo>
                  <a:lnTo>
                    <a:pt x="380746" y="773963"/>
                  </a:lnTo>
                  <a:lnTo>
                    <a:pt x="438023" y="782993"/>
                  </a:lnTo>
                  <a:lnTo>
                    <a:pt x="497763" y="789622"/>
                  </a:lnTo>
                  <a:lnTo>
                    <a:pt x="559676" y="793686"/>
                  </a:lnTo>
                  <a:lnTo>
                    <a:pt x="623417" y="795070"/>
                  </a:lnTo>
                  <a:lnTo>
                    <a:pt x="687158" y="793686"/>
                  </a:lnTo>
                  <a:lnTo>
                    <a:pt x="749058" y="789622"/>
                  </a:lnTo>
                  <a:lnTo>
                    <a:pt x="808799" y="782993"/>
                  </a:lnTo>
                  <a:lnTo>
                    <a:pt x="866076" y="773963"/>
                  </a:lnTo>
                  <a:lnTo>
                    <a:pt x="920572" y="762647"/>
                  </a:lnTo>
                  <a:lnTo>
                    <a:pt x="971969" y="749185"/>
                  </a:lnTo>
                  <a:lnTo>
                    <a:pt x="1019962" y="733717"/>
                  </a:lnTo>
                  <a:lnTo>
                    <a:pt x="1064234" y="716356"/>
                  </a:lnTo>
                  <a:lnTo>
                    <a:pt x="1104480" y="697268"/>
                  </a:lnTo>
                  <a:lnTo>
                    <a:pt x="1140371" y="676567"/>
                  </a:lnTo>
                  <a:lnTo>
                    <a:pt x="1171600" y="654380"/>
                  </a:lnTo>
                  <a:lnTo>
                    <a:pt x="1218819" y="606132"/>
                  </a:lnTo>
                  <a:lnTo>
                    <a:pt x="1243622" y="553605"/>
                  </a:lnTo>
                  <a:lnTo>
                    <a:pt x="1246847" y="52605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23210" y="2719577"/>
              <a:ext cx="550545" cy="1714500"/>
            </a:xfrm>
            <a:custGeom>
              <a:avLst/>
              <a:gdLst/>
              <a:ahLst/>
              <a:cxnLst/>
              <a:rect l="l" t="t" r="r" b="b"/>
              <a:pathLst>
                <a:path w="550545" h="1714500">
                  <a:moveTo>
                    <a:pt x="13715" y="1221574"/>
                  </a:moveTo>
                  <a:lnTo>
                    <a:pt x="549528" y="0"/>
                  </a:lnTo>
                </a:path>
                <a:path w="550545" h="1714500">
                  <a:moveTo>
                    <a:pt x="0" y="1363980"/>
                  </a:moveTo>
                  <a:lnTo>
                    <a:pt x="550037" y="1714030"/>
                  </a:lnTo>
                </a:path>
              </a:pathLst>
            </a:custGeom>
            <a:ln w="38100">
              <a:solidFill>
                <a:srgbClr val="63636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5" y="3616451"/>
              <a:ext cx="547115" cy="237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5" y="3890772"/>
              <a:ext cx="547115" cy="2362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5" y="4163567"/>
              <a:ext cx="547115" cy="237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95" y="3616451"/>
              <a:ext cx="548640" cy="2377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95" y="3890772"/>
              <a:ext cx="548640" cy="2362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95" y="4163567"/>
              <a:ext cx="548640" cy="23774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64589" y="438308"/>
            <a:ext cx="6031611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N -ARY STORAGE MODEL ( NSM)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80261" y="1100074"/>
            <a:ext cx="3477260" cy="86550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2050"/>
              </a:lnSpc>
            </a:pPr>
            <a:r>
              <a:rPr sz="1800" b="1" spc="-130" dirty="0">
                <a:solidFill>
                  <a:srgbClr val="181818"/>
                </a:solidFill>
                <a:latin typeface="Trebuchet MS"/>
                <a:cs typeface="Trebuchet MS"/>
              </a:rPr>
              <a:t>SELECT</a:t>
            </a:r>
            <a:r>
              <a:rPr sz="1800" b="1" spc="33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*</a:t>
            </a:r>
            <a:r>
              <a:rPr sz="1800" spc="-2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290" dirty="0">
                <a:solidFill>
                  <a:srgbClr val="181818"/>
                </a:solidFill>
                <a:latin typeface="Trebuchet MS"/>
                <a:cs typeface="Trebuchet MS"/>
              </a:rPr>
              <a:t>FROM</a:t>
            </a:r>
            <a:r>
              <a:rPr sz="1800" b="1" spc="9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useracct</a:t>
            </a:r>
            <a:endParaRPr sz="1800">
              <a:latin typeface="SimSun"/>
              <a:cs typeface="SimSun"/>
            </a:endParaRPr>
          </a:p>
          <a:p>
            <a:pPr marR="1264285" algn="r">
              <a:lnSpc>
                <a:spcPts val="1945"/>
              </a:lnSpc>
            </a:pPr>
            <a:r>
              <a:rPr sz="1800" b="1" spc="-295" dirty="0">
                <a:solidFill>
                  <a:srgbClr val="181818"/>
                </a:solidFill>
                <a:latin typeface="Trebuchet MS"/>
                <a:cs typeface="Trebuchet MS"/>
              </a:rPr>
              <a:t>WHERE</a:t>
            </a:r>
            <a:r>
              <a:rPr sz="1800" b="1" spc="32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userName</a:t>
            </a:r>
            <a:r>
              <a:rPr sz="1800" spc="-3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=</a:t>
            </a:r>
            <a:r>
              <a:rPr sz="1800" spc="-3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?</a:t>
            </a:r>
            <a:endParaRPr sz="1800">
              <a:latin typeface="SimSun"/>
              <a:cs typeface="SimSun"/>
            </a:endParaRPr>
          </a:p>
          <a:p>
            <a:pPr marR="1264285" algn="r">
              <a:lnSpc>
                <a:spcPts val="2050"/>
              </a:lnSpc>
            </a:pPr>
            <a:r>
              <a:rPr sz="1800" b="1" spc="-270" dirty="0">
                <a:solidFill>
                  <a:srgbClr val="181818"/>
                </a:solidFill>
                <a:latin typeface="Trebuchet MS"/>
                <a:cs typeface="Trebuchet MS"/>
              </a:rPr>
              <a:t>AND</a:t>
            </a:r>
            <a:r>
              <a:rPr sz="1800" b="1" spc="32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userPass</a:t>
            </a:r>
            <a:r>
              <a:rPr sz="1800" spc="-3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=</a:t>
            </a:r>
            <a:r>
              <a:rPr sz="1800" spc="-3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?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02186" y="1015174"/>
            <a:ext cx="1514475" cy="1171575"/>
            <a:chOff x="5302186" y="1015174"/>
            <a:chExt cx="1514475" cy="1171575"/>
          </a:xfrm>
        </p:grpSpPr>
        <p:sp>
          <p:nvSpPr>
            <p:cNvPr id="16" name="object 16"/>
            <p:cNvSpPr/>
            <p:nvPr/>
          </p:nvSpPr>
          <p:spPr>
            <a:xfrm>
              <a:off x="5316473" y="1029461"/>
              <a:ext cx="1485900" cy="1143000"/>
            </a:xfrm>
            <a:custGeom>
              <a:avLst/>
              <a:gdLst/>
              <a:ahLst/>
              <a:cxnLst/>
              <a:rect l="l" t="t" r="r" b="b"/>
              <a:pathLst>
                <a:path w="1485900" h="1143000">
                  <a:moveTo>
                    <a:pt x="742950" y="0"/>
                  </a:moveTo>
                  <a:lnTo>
                    <a:pt x="0" y="1143000"/>
                  </a:lnTo>
                  <a:lnTo>
                    <a:pt x="1485900" y="1143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16473" y="1029461"/>
              <a:ext cx="1485900" cy="1143000"/>
            </a:xfrm>
            <a:custGeom>
              <a:avLst/>
              <a:gdLst/>
              <a:ahLst/>
              <a:cxnLst/>
              <a:rect l="l" t="t" r="r" b="b"/>
              <a:pathLst>
                <a:path w="1485900" h="1143000">
                  <a:moveTo>
                    <a:pt x="0" y="1143000"/>
                  </a:moveTo>
                  <a:lnTo>
                    <a:pt x="742950" y="0"/>
                  </a:lnTo>
                  <a:lnTo>
                    <a:pt x="1485900" y="1143000"/>
                  </a:lnTo>
                  <a:lnTo>
                    <a:pt x="0" y="1143000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04078" y="1710385"/>
            <a:ext cx="7118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85" dirty="0">
                <a:solidFill>
                  <a:srgbClr val="636363"/>
                </a:solidFill>
                <a:latin typeface="Tahoma"/>
                <a:cs typeface="Tahoma"/>
              </a:rPr>
              <a:t>In</a:t>
            </a:r>
            <a:r>
              <a:rPr sz="2100" b="1" spc="-200" dirty="0">
                <a:solidFill>
                  <a:srgbClr val="636363"/>
                </a:solidFill>
                <a:latin typeface="Tahoma"/>
                <a:cs typeface="Tahoma"/>
              </a:rPr>
              <a:t>d</a:t>
            </a:r>
            <a:r>
              <a:rPr sz="2100" b="1" spc="-170" dirty="0">
                <a:solidFill>
                  <a:srgbClr val="636363"/>
                </a:solidFill>
                <a:latin typeface="Tahoma"/>
                <a:cs typeface="Tahoma"/>
              </a:rPr>
              <a:t>e</a:t>
            </a:r>
            <a:r>
              <a:rPr sz="2100" b="1" spc="-65" dirty="0">
                <a:solidFill>
                  <a:srgbClr val="636363"/>
                </a:solidFill>
                <a:latin typeface="Tahoma"/>
                <a:cs typeface="Tahoma"/>
              </a:rPr>
              <a:t>x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4861" y="1453896"/>
            <a:ext cx="4146550" cy="2699385"/>
            <a:chOff x="1054861" y="1453896"/>
            <a:chExt cx="4146550" cy="2699385"/>
          </a:xfrm>
        </p:grpSpPr>
        <p:sp>
          <p:nvSpPr>
            <p:cNvPr id="20" name="object 20"/>
            <p:cNvSpPr/>
            <p:nvPr/>
          </p:nvSpPr>
          <p:spPr>
            <a:xfrm>
              <a:off x="4744211" y="145389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286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228600" y="342900"/>
                  </a:lnTo>
                  <a:lnTo>
                    <a:pt x="228600" y="457199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E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67561" y="2001774"/>
              <a:ext cx="3499485" cy="591820"/>
            </a:xfrm>
            <a:custGeom>
              <a:avLst/>
              <a:gdLst/>
              <a:ahLst/>
              <a:cxnLst/>
              <a:rect l="l" t="t" r="r" b="b"/>
              <a:pathLst>
                <a:path w="3499485" h="591819">
                  <a:moveTo>
                    <a:pt x="0" y="591312"/>
                  </a:moveTo>
                  <a:lnTo>
                    <a:pt x="3499104" y="591312"/>
                  </a:lnTo>
                  <a:lnTo>
                    <a:pt x="3499104" y="0"/>
                  </a:lnTo>
                  <a:lnTo>
                    <a:pt x="0" y="0"/>
                  </a:lnTo>
                  <a:lnTo>
                    <a:pt x="0" y="591312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0195" y="3890772"/>
              <a:ext cx="548640" cy="2362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18765" y="3888486"/>
              <a:ext cx="568960" cy="245745"/>
            </a:xfrm>
            <a:custGeom>
              <a:avLst/>
              <a:gdLst/>
              <a:ahLst/>
              <a:cxnLst/>
              <a:rect l="l" t="t" r="r" b="b"/>
              <a:pathLst>
                <a:path w="568960" h="245745">
                  <a:moveTo>
                    <a:pt x="0" y="245363"/>
                  </a:moveTo>
                  <a:lnTo>
                    <a:pt x="568451" y="245363"/>
                  </a:lnTo>
                  <a:lnTo>
                    <a:pt x="568451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38100">
              <a:solidFill>
                <a:srgbClr val="EE3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80261" y="1990851"/>
            <a:ext cx="3477260" cy="58991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4765" rIns="0" bIns="0" rtlCol="0">
            <a:spAutoFit/>
          </a:bodyPr>
          <a:lstStyle/>
          <a:p>
            <a:pPr marL="32384">
              <a:lnSpc>
                <a:spcPts val="2050"/>
              </a:lnSpc>
              <a:spcBef>
                <a:spcPts val="195"/>
              </a:spcBef>
            </a:pPr>
            <a:r>
              <a:rPr sz="1800" b="1" spc="-75" dirty="0">
                <a:solidFill>
                  <a:srgbClr val="181818"/>
                </a:solidFill>
                <a:latin typeface="Trebuchet MS"/>
                <a:cs typeface="Trebuchet MS"/>
              </a:rPr>
              <a:t>INSERT</a:t>
            </a:r>
            <a:r>
              <a:rPr sz="1800" b="1" spc="32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20" dirty="0">
                <a:solidFill>
                  <a:srgbClr val="181818"/>
                </a:solidFill>
                <a:latin typeface="Trebuchet MS"/>
                <a:cs typeface="Trebuchet MS"/>
              </a:rPr>
              <a:t>INTO</a:t>
            </a:r>
            <a:r>
              <a:rPr sz="1800" b="1" spc="-9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useracct</a:t>
            </a:r>
            <a:endParaRPr sz="1800">
              <a:latin typeface="SimSun"/>
              <a:cs typeface="SimSun"/>
            </a:endParaRPr>
          </a:p>
          <a:p>
            <a:pPr marL="32384">
              <a:lnSpc>
                <a:spcPts val="2050"/>
              </a:lnSpc>
            </a:pPr>
            <a:r>
              <a:rPr sz="1800" b="1" spc="-175" dirty="0">
                <a:solidFill>
                  <a:srgbClr val="181818"/>
                </a:solidFill>
                <a:latin typeface="Trebuchet MS"/>
                <a:cs typeface="Trebuchet MS"/>
              </a:rPr>
              <a:t>VALUES</a:t>
            </a:r>
            <a:r>
              <a:rPr sz="1800" b="1" spc="-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181818"/>
                </a:solidFill>
                <a:latin typeface="SimSun"/>
                <a:cs typeface="SimSun"/>
              </a:rPr>
              <a:t>(?,?,…?)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59086" y="2671762"/>
            <a:ext cx="4143375" cy="1776730"/>
            <a:chOff x="3359086" y="2671762"/>
            <a:chExt cx="4143375" cy="1776730"/>
          </a:xfrm>
        </p:grpSpPr>
        <p:sp>
          <p:nvSpPr>
            <p:cNvPr id="26" name="object 26"/>
            <p:cNvSpPr/>
            <p:nvPr/>
          </p:nvSpPr>
          <p:spPr>
            <a:xfrm>
              <a:off x="3373373" y="2686050"/>
              <a:ext cx="4114800" cy="1748155"/>
            </a:xfrm>
            <a:custGeom>
              <a:avLst/>
              <a:gdLst/>
              <a:ahLst/>
              <a:cxnLst/>
              <a:rect l="l" t="t" r="r" b="b"/>
              <a:pathLst>
                <a:path w="4114800" h="1748154">
                  <a:moveTo>
                    <a:pt x="4114800" y="0"/>
                  </a:moveTo>
                  <a:lnTo>
                    <a:pt x="0" y="0"/>
                  </a:lnTo>
                  <a:lnTo>
                    <a:pt x="0" y="1748027"/>
                  </a:lnTo>
                  <a:lnTo>
                    <a:pt x="4114800" y="1748027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73373" y="2686050"/>
              <a:ext cx="4114800" cy="1748155"/>
            </a:xfrm>
            <a:custGeom>
              <a:avLst/>
              <a:gdLst/>
              <a:ahLst/>
              <a:cxnLst/>
              <a:rect l="l" t="t" r="r" b="b"/>
              <a:pathLst>
                <a:path w="4114800" h="1748154">
                  <a:moveTo>
                    <a:pt x="0" y="1748027"/>
                  </a:moveTo>
                  <a:lnTo>
                    <a:pt x="4114800" y="1748027"/>
                  </a:lnTo>
                  <a:lnTo>
                    <a:pt x="4114800" y="0"/>
                  </a:lnTo>
                  <a:lnTo>
                    <a:pt x="0" y="0"/>
                  </a:lnTo>
                  <a:lnTo>
                    <a:pt x="0" y="1748027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04057" y="2700909"/>
            <a:ext cx="1181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0" dirty="0">
                <a:solidFill>
                  <a:srgbClr val="636363"/>
                </a:solidFill>
                <a:latin typeface="Trebuchet MS"/>
                <a:cs typeface="Trebuchet MS"/>
              </a:rPr>
              <a:t>NSM</a:t>
            </a:r>
            <a:r>
              <a:rPr sz="1400" b="1" spc="235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1400" b="1" spc="25" dirty="0">
                <a:solidFill>
                  <a:srgbClr val="636363"/>
                </a:solidFill>
                <a:latin typeface="Trebuchet MS"/>
                <a:cs typeface="Trebuchet MS"/>
              </a:rPr>
              <a:t>Disk</a:t>
            </a:r>
            <a:r>
              <a:rPr sz="1400" b="1" spc="229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1400" b="1" spc="-75" dirty="0">
                <a:solidFill>
                  <a:srgbClr val="636363"/>
                </a:solidFill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50334" y="4092706"/>
            <a:ext cx="6350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1000" spc="-5" dirty="0">
                <a:solidFill>
                  <a:srgbClr val="636363"/>
                </a:solidFill>
                <a:latin typeface="SimSun"/>
                <a:cs typeface="SimSun"/>
              </a:rPr>
              <a:t>-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94147" y="4092706"/>
            <a:ext cx="6350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1000" spc="-5" dirty="0">
                <a:solidFill>
                  <a:srgbClr val="636363"/>
                </a:solidFill>
                <a:latin typeface="SimSun"/>
                <a:cs typeface="SimSun"/>
              </a:rPr>
              <a:t>-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62346" y="4092706"/>
            <a:ext cx="6350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1000" spc="-5" dirty="0">
                <a:solidFill>
                  <a:srgbClr val="636363"/>
                </a:solidFill>
                <a:latin typeface="SimSun"/>
                <a:cs typeface="SimSun"/>
              </a:rPr>
              <a:t>-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27519" y="4092706"/>
            <a:ext cx="6350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1000" spc="-5" dirty="0">
                <a:solidFill>
                  <a:srgbClr val="636363"/>
                </a:solidFill>
                <a:latin typeface="SimSun"/>
                <a:cs typeface="SimSun"/>
              </a:rPr>
              <a:t>-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29782" y="4092706"/>
            <a:ext cx="6350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1000" spc="-5" dirty="0">
                <a:solidFill>
                  <a:srgbClr val="636363"/>
                </a:solidFill>
                <a:latin typeface="SimSun"/>
                <a:cs typeface="SimSun"/>
              </a:rPr>
              <a:t>-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93921" y="4077809"/>
            <a:ext cx="42100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150" b="1" i="1" spc="-110" dirty="0">
                <a:solidFill>
                  <a:srgbClr val="EE3D42"/>
                </a:solidFill>
                <a:latin typeface="Trebuchet MS"/>
                <a:cs typeface="Trebuchet MS"/>
              </a:rPr>
              <a:t>Header</a:t>
            </a:r>
            <a:endParaRPr sz="1150">
              <a:latin typeface="Trebuchet MS"/>
              <a:cs typeface="Trebuchet MS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3566286" y="2946145"/>
          <a:ext cx="3686174" cy="1357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50" b="1" i="1" spc="-10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Header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userID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userPass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lastLogin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50" b="1" i="1" spc="-10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Header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</a:txBody>
                  <a:tcPr marL="0" marR="0" marT="8445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63636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userID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userPass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lastLogin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50" b="1" i="1" spc="-10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Header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userID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userPass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lastLogin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50" b="1" i="1" spc="-11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Header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</a:txBody>
                  <a:tcPr marL="0" marR="0" marT="75565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53975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-5" dirty="0">
                          <a:solidFill>
                            <a:srgbClr val="EE3D42"/>
                          </a:solidFill>
                          <a:latin typeface="SimSun"/>
                          <a:cs typeface="SimSun"/>
                        </a:rPr>
                        <a:t>userID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53975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-5" dirty="0">
                          <a:solidFill>
                            <a:srgbClr val="EE3D42"/>
                          </a:solidFill>
                          <a:latin typeface="SimSun"/>
                          <a:cs typeface="SimSun"/>
                        </a:rPr>
                        <a:t>userName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53975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-5" dirty="0">
                          <a:solidFill>
                            <a:srgbClr val="EE3D42"/>
                          </a:solidFill>
                          <a:latin typeface="SimSun"/>
                          <a:cs typeface="SimSun"/>
                        </a:rPr>
                        <a:t>userPass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53975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-5" dirty="0">
                          <a:solidFill>
                            <a:srgbClr val="EE3D42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53975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-5" dirty="0">
                          <a:solidFill>
                            <a:srgbClr val="EE3D42"/>
                          </a:solidFill>
                          <a:latin typeface="SimSun"/>
                          <a:cs typeface="SimSun"/>
                        </a:rPr>
                        <a:t>lastLogin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53975">
                      <a:solidFill>
                        <a:srgbClr val="EE3D42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5836920" y="22738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42900" y="0"/>
                </a:moveTo>
                <a:lnTo>
                  <a:pt x="114300" y="0"/>
                </a:lnTo>
                <a:lnTo>
                  <a:pt x="114300" y="228600"/>
                </a:lnTo>
                <a:lnTo>
                  <a:pt x="0" y="2286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342900" y="228600"/>
                </a:lnTo>
                <a:lnTo>
                  <a:pt x="3429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9336" y="2671762"/>
            <a:ext cx="5803265" cy="2013585"/>
            <a:chOff x="1699336" y="2671762"/>
            <a:chExt cx="5803265" cy="2013585"/>
          </a:xfrm>
        </p:grpSpPr>
        <p:sp>
          <p:nvSpPr>
            <p:cNvPr id="3" name="object 3"/>
            <p:cNvSpPr/>
            <p:nvPr/>
          </p:nvSpPr>
          <p:spPr>
            <a:xfrm>
              <a:off x="1699336" y="3105378"/>
              <a:ext cx="1247140" cy="1579880"/>
            </a:xfrm>
            <a:custGeom>
              <a:avLst/>
              <a:gdLst/>
              <a:ahLst/>
              <a:cxnLst/>
              <a:rect l="l" t="t" r="r" b="b"/>
              <a:pathLst>
                <a:path w="1247139" h="1579879">
                  <a:moveTo>
                    <a:pt x="1230795" y="203568"/>
                  </a:moveTo>
                  <a:lnTo>
                    <a:pt x="1214755" y="156895"/>
                  </a:lnTo>
                  <a:lnTo>
                    <a:pt x="1169060" y="114046"/>
                  </a:lnTo>
                  <a:lnTo>
                    <a:pt x="1136230" y="94437"/>
                  </a:lnTo>
                  <a:lnTo>
                    <a:pt x="1097368" y="76250"/>
                  </a:lnTo>
                  <a:lnTo>
                    <a:pt x="1052906" y="59626"/>
                  </a:lnTo>
                  <a:lnTo>
                    <a:pt x="1003300" y="44716"/>
                  </a:lnTo>
                  <a:lnTo>
                    <a:pt x="949032" y="31686"/>
                  </a:lnTo>
                  <a:lnTo>
                    <a:pt x="890524" y="20688"/>
                  </a:lnTo>
                  <a:lnTo>
                    <a:pt x="828268" y="11861"/>
                  </a:lnTo>
                  <a:lnTo>
                    <a:pt x="762685" y="5372"/>
                  </a:lnTo>
                  <a:lnTo>
                    <a:pt x="694245" y="1371"/>
                  </a:lnTo>
                  <a:lnTo>
                    <a:pt x="623417" y="0"/>
                  </a:lnTo>
                  <a:lnTo>
                    <a:pt x="552577" y="1371"/>
                  </a:lnTo>
                  <a:lnTo>
                    <a:pt x="484136" y="5372"/>
                  </a:lnTo>
                  <a:lnTo>
                    <a:pt x="418553" y="11861"/>
                  </a:lnTo>
                  <a:lnTo>
                    <a:pt x="356273" y="20688"/>
                  </a:lnTo>
                  <a:lnTo>
                    <a:pt x="297764" y="31686"/>
                  </a:lnTo>
                  <a:lnTo>
                    <a:pt x="243484" y="44716"/>
                  </a:lnTo>
                  <a:lnTo>
                    <a:pt x="193890" y="59626"/>
                  </a:lnTo>
                  <a:lnTo>
                    <a:pt x="149415" y="76250"/>
                  </a:lnTo>
                  <a:lnTo>
                    <a:pt x="110540" y="94437"/>
                  </a:lnTo>
                  <a:lnTo>
                    <a:pt x="77711" y="114046"/>
                  </a:lnTo>
                  <a:lnTo>
                    <a:pt x="32016" y="156895"/>
                  </a:lnTo>
                  <a:lnTo>
                    <a:pt x="15976" y="203568"/>
                  </a:lnTo>
                  <a:lnTo>
                    <a:pt x="20066" y="227317"/>
                  </a:lnTo>
                  <a:lnTo>
                    <a:pt x="51384" y="272237"/>
                  </a:lnTo>
                  <a:lnTo>
                    <a:pt x="110540" y="312712"/>
                  </a:lnTo>
                  <a:lnTo>
                    <a:pt x="149415" y="330898"/>
                  </a:lnTo>
                  <a:lnTo>
                    <a:pt x="193890" y="347522"/>
                  </a:lnTo>
                  <a:lnTo>
                    <a:pt x="243484" y="362432"/>
                  </a:lnTo>
                  <a:lnTo>
                    <a:pt x="297764" y="375450"/>
                  </a:lnTo>
                  <a:lnTo>
                    <a:pt x="356273" y="386461"/>
                  </a:lnTo>
                  <a:lnTo>
                    <a:pt x="418553" y="395287"/>
                  </a:lnTo>
                  <a:lnTo>
                    <a:pt x="484136" y="401777"/>
                  </a:lnTo>
                  <a:lnTo>
                    <a:pt x="552577" y="405777"/>
                  </a:lnTo>
                  <a:lnTo>
                    <a:pt x="623417" y="407149"/>
                  </a:lnTo>
                  <a:lnTo>
                    <a:pt x="694245" y="405777"/>
                  </a:lnTo>
                  <a:lnTo>
                    <a:pt x="762685" y="401777"/>
                  </a:lnTo>
                  <a:lnTo>
                    <a:pt x="828268" y="395287"/>
                  </a:lnTo>
                  <a:lnTo>
                    <a:pt x="890524" y="386461"/>
                  </a:lnTo>
                  <a:lnTo>
                    <a:pt x="949032" y="375450"/>
                  </a:lnTo>
                  <a:lnTo>
                    <a:pt x="1003300" y="362432"/>
                  </a:lnTo>
                  <a:lnTo>
                    <a:pt x="1052906" y="347522"/>
                  </a:lnTo>
                  <a:lnTo>
                    <a:pt x="1097368" y="330898"/>
                  </a:lnTo>
                  <a:lnTo>
                    <a:pt x="1136230" y="312712"/>
                  </a:lnTo>
                  <a:lnTo>
                    <a:pt x="1169060" y="293103"/>
                  </a:lnTo>
                  <a:lnTo>
                    <a:pt x="1214755" y="250253"/>
                  </a:lnTo>
                  <a:lnTo>
                    <a:pt x="1230795" y="203568"/>
                  </a:lnTo>
                  <a:close/>
                </a:path>
                <a:path w="1247139" h="1579879">
                  <a:moveTo>
                    <a:pt x="1246847" y="1310817"/>
                  </a:moveTo>
                  <a:lnTo>
                    <a:pt x="1245565" y="1101813"/>
                  </a:lnTo>
                  <a:lnTo>
                    <a:pt x="1235925" y="1069708"/>
                  </a:lnTo>
                  <a:lnTo>
                    <a:pt x="1227988" y="1054125"/>
                  </a:lnTo>
                  <a:lnTo>
                    <a:pt x="1210957" y="1078763"/>
                  </a:lnTo>
                  <a:lnTo>
                    <a:pt x="1188770" y="1102360"/>
                  </a:lnTo>
                  <a:lnTo>
                    <a:pt x="1130058" y="1145933"/>
                  </a:lnTo>
                  <a:lnTo>
                    <a:pt x="1094092" y="1165656"/>
                  </a:lnTo>
                  <a:lnTo>
                    <a:pt x="1054100" y="1183843"/>
                  </a:lnTo>
                  <a:lnTo>
                    <a:pt x="1010373" y="1200353"/>
                  </a:lnTo>
                  <a:lnTo>
                    <a:pt x="963180" y="1215072"/>
                  </a:lnTo>
                  <a:lnTo>
                    <a:pt x="912825" y="1227874"/>
                  </a:lnTo>
                  <a:lnTo>
                    <a:pt x="859586" y="1238631"/>
                  </a:lnTo>
                  <a:lnTo>
                    <a:pt x="803732" y="1247216"/>
                  </a:lnTo>
                  <a:lnTo>
                    <a:pt x="745566" y="1253502"/>
                  </a:lnTo>
                  <a:lnTo>
                    <a:pt x="685368" y="1257376"/>
                  </a:lnTo>
                  <a:lnTo>
                    <a:pt x="623417" y="1258684"/>
                  </a:lnTo>
                  <a:lnTo>
                    <a:pt x="561479" y="1257376"/>
                  </a:lnTo>
                  <a:lnTo>
                    <a:pt x="501281" y="1253502"/>
                  </a:lnTo>
                  <a:lnTo>
                    <a:pt x="443128" y="1247216"/>
                  </a:lnTo>
                  <a:lnTo>
                    <a:pt x="387273" y="1238631"/>
                  </a:lnTo>
                  <a:lnTo>
                    <a:pt x="334022" y="1227874"/>
                  </a:lnTo>
                  <a:lnTo>
                    <a:pt x="283667" y="1215072"/>
                  </a:lnTo>
                  <a:lnTo>
                    <a:pt x="236474" y="1200340"/>
                  </a:lnTo>
                  <a:lnTo>
                    <a:pt x="192735" y="1183817"/>
                  </a:lnTo>
                  <a:lnTo>
                    <a:pt x="152742" y="1165631"/>
                  </a:lnTo>
                  <a:lnTo>
                    <a:pt x="116763" y="1145895"/>
                  </a:lnTo>
                  <a:lnTo>
                    <a:pt x="58039" y="1102296"/>
                  </a:lnTo>
                  <a:lnTo>
                    <a:pt x="18821" y="1054023"/>
                  </a:lnTo>
                  <a:lnTo>
                    <a:pt x="4978" y="1085545"/>
                  </a:lnTo>
                  <a:lnTo>
                    <a:pt x="0" y="1118362"/>
                  </a:lnTo>
                  <a:lnTo>
                    <a:pt x="0" y="1310817"/>
                  </a:lnTo>
                  <a:lnTo>
                    <a:pt x="12661" y="1365034"/>
                  </a:lnTo>
                  <a:lnTo>
                    <a:pt x="48983" y="1415529"/>
                  </a:lnTo>
                  <a:lnTo>
                    <a:pt x="106464" y="1461223"/>
                  </a:lnTo>
                  <a:lnTo>
                    <a:pt x="142341" y="1481937"/>
                  </a:lnTo>
                  <a:lnTo>
                    <a:pt x="182575" y="1501038"/>
                  </a:lnTo>
                  <a:lnTo>
                    <a:pt x="226847" y="1518399"/>
                  </a:lnTo>
                  <a:lnTo>
                    <a:pt x="274840" y="1533893"/>
                  </a:lnTo>
                  <a:lnTo>
                    <a:pt x="326250" y="1547368"/>
                  </a:lnTo>
                  <a:lnTo>
                    <a:pt x="380746" y="1558696"/>
                  </a:lnTo>
                  <a:lnTo>
                    <a:pt x="438023" y="1567738"/>
                  </a:lnTo>
                  <a:lnTo>
                    <a:pt x="497763" y="1574368"/>
                  </a:lnTo>
                  <a:lnTo>
                    <a:pt x="559676" y="1578457"/>
                  </a:lnTo>
                  <a:lnTo>
                    <a:pt x="623417" y="1579841"/>
                  </a:lnTo>
                  <a:lnTo>
                    <a:pt x="687158" y="1578457"/>
                  </a:lnTo>
                  <a:lnTo>
                    <a:pt x="749058" y="1574368"/>
                  </a:lnTo>
                  <a:lnTo>
                    <a:pt x="808799" y="1567738"/>
                  </a:lnTo>
                  <a:lnTo>
                    <a:pt x="866076" y="1558696"/>
                  </a:lnTo>
                  <a:lnTo>
                    <a:pt x="920572" y="1547368"/>
                  </a:lnTo>
                  <a:lnTo>
                    <a:pt x="971969" y="1533893"/>
                  </a:lnTo>
                  <a:lnTo>
                    <a:pt x="1019962" y="1518399"/>
                  </a:lnTo>
                  <a:lnTo>
                    <a:pt x="1064234" y="1501038"/>
                  </a:lnTo>
                  <a:lnTo>
                    <a:pt x="1104480" y="1481937"/>
                  </a:lnTo>
                  <a:lnTo>
                    <a:pt x="1140371" y="1461223"/>
                  </a:lnTo>
                  <a:lnTo>
                    <a:pt x="1171600" y="1439037"/>
                  </a:lnTo>
                  <a:lnTo>
                    <a:pt x="1218819" y="1390815"/>
                  </a:lnTo>
                  <a:lnTo>
                    <a:pt x="1243622" y="1338326"/>
                  </a:lnTo>
                  <a:lnTo>
                    <a:pt x="1246847" y="1310817"/>
                  </a:lnTo>
                  <a:close/>
                </a:path>
                <a:path w="1247139" h="1579879">
                  <a:moveTo>
                    <a:pt x="1246847" y="913409"/>
                  </a:moveTo>
                  <a:lnTo>
                    <a:pt x="1245565" y="704570"/>
                  </a:lnTo>
                  <a:lnTo>
                    <a:pt x="1235925" y="672325"/>
                  </a:lnTo>
                  <a:lnTo>
                    <a:pt x="1227988" y="656564"/>
                  </a:lnTo>
                  <a:lnTo>
                    <a:pt x="1210957" y="681316"/>
                  </a:lnTo>
                  <a:lnTo>
                    <a:pt x="1188770" y="705002"/>
                  </a:lnTo>
                  <a:lnTo>
                    <a:pt x="1130058" y="748677"/>
                  </a:lnTo>
                  <a:lnTo>
                    <a:pt x="1094092" y="768426"/>
                  </a:lnTo>
                  <a:lnTo>
                    <a:pt x="1054100" y="786625"/>
                  </a:lnTo>
                  <a:lnTo>
                    <a:pt x="1010373" y="803135"/>
                  </a:lnTo>
                  <a:lnTo>
                    <a:pt x="963180" y="817841"/>
                  </a:lnTo>
                  <a:lnTo>
                    <a:pt x="912825" y="830630"/>
                  </a:lnTo>
                  <a:lnTo>
                    <a:pt x="859586" y="841362"/>
                  </a:lnTo>
                  <a:lnTo>
                    <a:pt x="803732" y="849922"/>
                  </a:lnTo>
                  <a:lnTo>
                    <a:pt x="745566" y="856195"/>
                  </a:lnTo>
                  <a:lnTo>
                    <a:pt x="685368" y="860044"/>
                  </a:lnTo>
                  <a:lnTo>
                    <a:pt x="623417" y="861352"/>
                  </a:lnTo>
                  <a:lnTo>
                    <a:pt x="561479" y="860044"/>
                  </a:lnTo>
                  <a:lnTo>
                    <a:pt x="501281" y="856195"/>
                  </a:lnTo>
                  <a:lnTo>
                    <a:pt x="443128" y="849922"/>
                  </a:lnTo>
                  <a:lnTo>
                    <a:pt x="387273" y="841362"/>
                  </a:lnTo>
                  <a:lnTo>
                    <a:pt x="334022" y="830630"/>
                  </a:lnTo>
                  <a:lnTo>
                    <a:pt x="283667" y="817841"/>
                  </a:lnTo>
                  <a:lnTo>
                    <a:pt x="236474" y="803135"/>
                  </a:lnTo>
                  <a:lnTo>
                    <a:pt x="192735" y="786625"/>
                  </a:lnTo>
                  <a:lnTo>
                    <a:pt x="152742" y="768426"/>
                  </a:lnTo>
                  <a:lnTo>
                    <a:pt x="116763" y="748677"/>
                  </a:lnTo>
                  <a:lnTo>
                    <a:pt x="58039" y="705002"/>
                  </a:lnTo>
                  <a:lnTo>
                    <a:pt x="18821" y="656564"/>
                  </a:lnTo>
                  <a:lnTo>
                    <a:pt x="4978" y="688340"/>
                  </a:lnTo>
                  <a:lnTo>
                    <a:pt x="0" y="721106"/>
                  </a:lnTo>
                  <a:lnTo>
                    <a:pt x="0" y="913409"/>
                  </a:lnTo>
                  <a:lnTo>
                    <a:pt x="12661" y="967651"/>
                  </a:lnTo>
                  <a:lnTo>
                    <a:pt x="48983" y="1018159"/>
                  </a:lnTo>
                  <a:lnTo>
                    <a:pt x="106464" y="1063866"/>
                  </a:lnTo>
                  <a:lnTo>
                    <a:pt x="142341" y="1084567"/>
                  </a:lnTo>
                  <a:lnTo>
                    <a:pt x="182575" y="1103668"/>
                  </a:lnTo>
                  <a:lnTo>
                    <a:pt x="226847" y="1121029"/>
                  </a:lnTo>
                  <a:lnTo>
                    <a:pt x="274840" y="1136510"/>
                  </a:lnTo>
                  <a:lnTo>
                    <a:pt x="326250" y="1149985"/>
                  </a:lnTo>
                  <a:lnTo>
                    <a:pt x="380746" y="1161300"/>
                  </a:lnTo>
                  <a:lnTo>
                    <a:pt x="438023" y="1170343"/>
                  </a:lnTo>
                  <a:lnTo>
                    <a:pt x="497763" y="1176972"/>
                  </a:lnTo>
                  <a:lnTo>
                    <a:pt x="559676" y="1181049"/>
                  </a:lnTo>
                  <a:lnTo>
                    <a:pt x="623417" y="1182433"/>
                  </a:lnTo>
                  <a:lnTo>
                    <a:pt x="687158" y="1181049"/>
                  </a:lnTo>
                  <a:lnTo>
                    <a:pt x="749058" y="1176972"/>
                  </a:lnTo>
                  <a:lnTo>
                    <a:pt x="808799" y="1170343"/>
                  </a:lnTo>
                  <a:lnTo>
                    <a:pt x="866076" y="1161300"/>
                  </a:lnTo>
                  <a:lnTo>
                    <a:pt x="920572" y="1149985"/>
                  </a:lnTo>
                  <a:lnTo>
                    <a:pt x="971969" y="1136510"/>
                  </a:lnTo>
                  <a:lnTo>
                    <a:pt x="1019962" y="1121029"/>
                  </a:lnTo>
                  <a:lnTo>
                    <a:pt x="1064234" y="1103668"/>
                  </a:lnTo>
                  <a:lnTo>
                    <a:pt x="1104480" y="1084567"/>
                  </a:lnTo>
                  <a:lnTo>
                    <a:pt x="1140371" y="1063866"/>
                  </a:lnTo>
                  <a:lnTo>
                    <a:pt x="1171600" y="1041679"/>
                  </a:lnTo>
                  <a:lnTo>
                    <a:pt x="1218819" y="993444"/>
                  </a:lnTo>
                  <a:lnTo>
                    <a:pt x="1243622" y="940930"/>
                  </a:lnTo>
                  <a:lnTo>
                    <a:pt x="1246847" y="913409"/>
                  </a:lnTo>
                  <a:close/>
                </a:path>
                <a:path w="1247139" h="1579879">
                  <a:moveTo>
                    <a:pt x="1246847" y="526059"/>
                  </a:moveTo>
                  <a:lnTo>
                    <a:pt x="1245679" y="318046"/>
                  </a:lnTo>
                  <a:lnTo>
                    <a:pt x="1236916" y="287248"/>
                  </a:lnTo>
                  <a:lnTo>
                    <a:pt x="1229702" y="272224"/>
                  </a:lnTo>
                  <a:lnTo>
                    <a:pt x="1223289" y="295186"/>
                  </a:lnTo>
                  <a:lnTo>
                    <a:pt x="1209509" y="317334"/>
                  </a:lnTo>
                  <a:lnTo>
                    <a:pt x="1161554" y="358648"/>
                  </a:lnTo>
                  <a:lnTo>
                    <a:pt x="1128217" y="377520"/>
                  </a:lnTo>
                  <a:lnTo>
                    <a:pt x="1089215" y="395020"/>
                  </a:lnTo>
                  <a:lnTo>
                    <a:pt x="1044956" y="410984"/>
                  </a:lnTo>
                  <a:lnTo>
                    <a:pt x="995857" y="425297"/>
                  </a:lnTo>
                  <a:lnTo>
                    <a:pt x="942352" y="437794"/>
                  </a:lnTo>
                  <a:lnTo>
                    <a:pt x="884859" y="448348"/>
                  </a:lnTo>
                  <a:lnTo>
                    <a:pt x="823798" y="456806"/>
                  </a:lnTo>
                  <a:lnTo>
                    <a:pt x="759587" y="463016"/>
                  </a:lnTo>
                  <a:lnTo>
                    <a:pt x="692658" y="466852"/>
                  </a:lnTo>
                  <a:lnTo>
                    <a:pt x="623417" y="468160"/>
                  </a:lnTo>
                  <a:lnTo>
                    <a:pt x="554189" y="466852"/>
                  </a:lnTo>
                  <a:lnTo>
                    <a:pt x="487273" y="463016"/>
                  </a:lnTo>
                  <a:lnTo>
                    <a:pt x="423062" y="456806"/>
                  </a:lnTo>
                  <a:lnTo>
                    <a:pt x="362000" y="448348"/>
                  </a:lnTo>
                  <a:lnTo>
                    <a:pt x="304495" y="437794"/>
                  </a:lnTo>
                  <a:lnTo>
                    <a:pt x="250990" y="425297"/>
                  </a:lnTo>
                  <a:lnTo>
                    <a:pt x="201879" y="410984"/>
                  </a:lnTo>
                  <a:lnTo>
                    <a:pt x="157607" y="395020"/>
                  </a:lnTo>
                  <a:lnTo>
                    <a:pt x="118592" y="377520"/>
                  </a:lnTo>
                  <a:lnTo>
                    <a:pt x="85242" y="358648"/>
                  </a:lnTo>
                  <a:lnTo>
                    <a:pt x="37274" y="317334"/>
                  </a:lnTo>
                  <a:lnTo>
                    <a:pt x="17081" y="272224"/>
                  </a:lnTo>
                  <a:lnTo>
                    <a:pt x="4546" y="302526"/>
                  </a:lnTo>
                  <a:lnTo>
                    <a:pt x="0" y="333806"/>
                  </a:lnTo>
                  <a:lnTo>
                    <a:pt x="0" y="526059"/>
                  </a:lnTo>
                  <a:lnTo>
                    <a:pt x="12661" y="580339"/>
                  </a:lnTo>
                  <a:lnTo>
                    <a:pt x="48983" y="630859"/>
                  </a:lnTo>
                  <a:lnTo>
                    <a:pt x="106464" y="676567"/>
                  </a:lnTo>
                  <a:lnTo>
                    <a:pt x="142341" y="697268"/>
                  </a:lnTo>
                  <a:lnTo>
                    <a:pt x="182575" y="716356"/>
                  </a:lnTo>
                  <a:lnTo>
                    <a:pt x="226847" y="733717"/>
                  </a:lnTo>
                  <a:lnTo>
                    <a:pt x="274840" y="749185"/>
                  </a:lnTo>
                  <a:lnTo>
                    <a:pt x="326250" y="762647"/>
                  </a:lnTo>
                  <a:lnTo>
                    <a:pt x="380746" y="773963"/>
                  </a:lnTo>
                  <a:lnTo>
                    <a:pt x="438023" y="782993"/>
                  </a:lnTo>
                  <a:lnTo>
                    <a:pt x="497763" y="789622"/>
                  </a:lnTo>
                  <a:lnTo>
                    <a:pt x="559676" y="793686"/>
                  </a:lnTo>
                  <a:lnTo>
                    <a:pt x="623417" y="795070"/>
                  </a:lnTo>
                  <a:lnTo>
                    <a:pt x="687158" y="793686"/>
                  </a:lnTo>
                  <a:lnTo>
                    <a:pt x="749058" y="789622"/>
                  </a:lnTo>
                  <a:lnTo>
                    <a:pt x="808799" y="782993"/>
                  </a:lnTo>
                  <a:lnTo>
                    <a:pt x="866076" y="773963"/>
                  </a:lnTo>
                  <a:lnTo>
                    <a:pt x="920572" y="762647"/>
                  </a:lnTo>
                  <a:lnTo>
                    <a:pt x="971969" y="749185"/>
                  </a:lnTo>
                  <a:lnTo>
                    <a:pt x="1019962" y="733717"/>
                  </a:lnTo>
                  <a:lnTo>
                    <a:pt x="1064234" y="716356"/>
                  </a:lnTo>
                  <a:lnTo>
                    <a:pt x="1104480" y="697268"/>
                  </a:lnTo>
                  <a:lnTo>
                    <a:pt x="1140371" y="676567"/>
                  </a:lnTo>
                  <a:lnTo>
                    <a:pt x="1171600" y="654380"/>
                  </a:lnTo>
                  <a:lnTo>
                    <a:pt x="1218819" y="606132"/>
                  </a:lnTo>
                  <a:lnTo>
                    <a:pt x="1243622" y="553605"/>
                  </a:lnTo>
                  <a:lnTo>
                    <a:pt x="1246847" y="52605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23209" y="2719578"/>
              <a:ext cx="550545" cy="1714500"/>
            </a:xfrm>
            <a:custGeom>
              <a:avLst/>
              <a:gdLst/>
              <a:ahLst/>
              <a:cxnLst/>
              <a:rect l="l" t="t" r="r" b="b"/>
              <a:pathLst>
                <a:path w="550545" h="1714500">
                  <a:moveTo>
                    <a:pt x="13715" y="1221574"/>
                  </a:moveTo>
                  <a:lnTo>
                    <a:pt x="549528" y="0"/>
                  </a:lnTo>
                </a:path>
                <a:path w="550545" h="1714500">
                  <a:moveTo>
                    <a:pt x="0" y="1363980"/>
                  </a:moveTo>
                  <a:lnTo>
                    <a:pt x="550037" y="1714030"/>
                  </a:lnTo>
                </a:path>
              </a:pathLst>
            </a:custGeom>
            <a:ln w="38100">
              <a:solidFill>
                <a:srgbClr val="63636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5" y="3616452"/>
              <a:ext cx="547115" cy="237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5" y="3890772"/>
              <a:ext cx="547115" cy="2362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5" y="4163567"/>
              <a:ext cx="547115" cy="237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95" y="3616452"/>
              <a:ext cx="548640" cy="237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95" y="4163567"/>
              <a:ext cx="548640" cy="2377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95" y="3890772"/>
              <a:ext cx="548640" cy="2362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1075" y="3616452"/>
              <a:ext cx="547115" cy="2377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1075" y="3890772"/>
              <a:ext cx="547115" cy="2362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1075" y="4163567"/>
              <a:ext cx="547115" cy="2362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0195" y="3616452"/>
              <a:ext cx="548640" cy="2377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0195" y="4163567"/>
              <a:ext cx="548640" cy="2362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0195" y="3890772"/>
              <a:ext cx="548640" cy="2362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73373" y="2686050"/>
              <a:ext cx="4114800" cy="1748155"/>
            </a:xfrm>
            <a:custGeom>
              <a:avLst/>
              <a:gdLst/>
              <a:ahLst/>
              <a:cxnLst/>
              <a:rect l="l" t="t" r="r" b="b"/>
              <a:pathLst>
                <a:path w="4114800" h="1748154">
                  <a:moveTo>
                    <a:pt x="4114800" y="0"/>
                  </a:moveTo>
                  <a:lnTo>
                    <a:pt x="0" y="0"/>
                  </a:lnTo>
                  <a:lnTo>
                    <a:pt x="0" y="1748027"/>
                  </a:lnTo>
                  <a:lnTo>
                    <a:pt x="4114800" y="1748027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73373" y="2686050"/>
              <a:ext cx="4114800" cy="1748155"/>
            </a:xfrm>
            <a:custGeom>
              <a:avLst/>
              <a:gdLst/>
              <a:ahLst/>
              <a:cxnLst/>
              <a:rect l="l" t="t" r="r" b="b"/>
              <a:pathLst>
                <a:path w="4114800" h="1748154">
                  <a:moveTo>
                    <a:pt x="0" y="1748027"/>
                  </a:moveTo>
                  <a:lnTo>
                    <a:pt x="4114800" y="1748027"/>
                  </a:lnTo>
                  <a:lnTo>
                    <a:pt x="4114800" y="0"/>
                  </a:lnTo>
                  <a:lnTo>
                    <a:pt x="0" y="0"/>
                  </a:lnTo>
                  <a:lnTo>
                    <a:pt x="0" y="1748027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664589" y="438308"/>
            <a:ext cx="6260211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N -ARY STORAGE MODEL ( NSM)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504057" y="2700909"/>
            <a:ext cx="1181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0" dirty="0">
                <a:solidFill>
                  <a:srgbClr val="636363"/>
                </a:solidFill>
                <a:latin typeface="Trebuchet MS"/>
                <a:cs typeface="Trebuchet MS"/>
              </a:rPr>
              <a:t>NSM</a:t>
            </a:r>
            <a:r>
              <a:rPr sz="1400" b="1" spc="235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1400" b="1" spc="25" dirty="0">
                <a:solidFill>
                  <a:srgbClr val="636363"/>
                </a:solidFill>
                <a:latin typeface="Trebuchet MS"/>
                <a:cs typeface="Trebuchet MS"/>
              </a:rPr>
              <a:t>Disk</a:t>
            </a:r>
            <a:r>
              <a:rPr sz="1400" b="1" spc="229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1400" b="1" spc="-75" dirty="0">
                <a:solidFill>
                  <a:srgbClr val="636363"/>
                </a:solidFill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83476"/>
              </p:ext>
            </p:extLst>
          </p:nvPr>
        </p:nvGraphicFramePr>
        <p:xfrm>
          <a:off x="3574034" y="2901695"/>
          <a:ext cx="3686806" cy="1363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50" b="1" i="1" spc="-10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Header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</a:txBody>
                  <a:tcPr marL="0" marR="0" marT="990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userID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userName</a:t>
                      </a:r>
                      <a:endParaRPr sz="1000" dirty="0">
                        <a:latin typeface="SimSun"/>
                        <a:cs typeface="SimSun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userPass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lastLogin</a:t>
                      </a:r>
                      <a:endParaRPr sz="1000" dirty="0">
                        <a:latin typeface="SimSun"/>
                        <a:cs typeface="SimSun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50" b="1" i="1" spc="-10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Header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</a:txBody>
                  <a:tcPr marL="0" marR="0" marT="844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userID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9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9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userPass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9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9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lastLogin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9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50" b="1" i="1" spc="-10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Header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userID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95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95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userPass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95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95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lastLogin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95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150" b="1" i="1" spc="-11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Header</a:t>
                      </a:r>
                      <a:endParaRPr sz="115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userID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7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7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userPass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7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7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lastLogin</a:t>
                      </a:r>
                      <a:endParaRPr sz="1000" dirty="0">
                        <a:latin typeface="SimSun"/>
                        <a:cs typeface="SimSun"/>
                      </a:endParaRPr>
                    </a:p>
                  </a:txBody>
                  <a:tcPr marL="0" marR="0" marT="927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2318766" y="3888485"/>
            <a:ext cx="568960" cy="245745"/>
          </a:xfrm>
          <a:custGeom>
            <a:avLst/>
            <a:gdLst/>
            <a:ahLst/>
            <a:cxnLst/>
            <a:rect l="l" t="t" r="r" b="b"/>
            <a:pathLst>
              <a:path w="568960" h="245745">
                <a:moveTo>
                  <a:pt x="0" y="245363"/>
                </a:moveTo>
                <a:lnTo>
                  <a:pt x="568451" y="245363"/>
                </a:lnTo>
                <a:lnTo>
                  <a:pt x="568451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ln w="3810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78197" y="4397919"/>
            <a:ext cx="23977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b="1" spc="-130" dirty="0">
                <a:solidFill>
                  <a:srgbClr val="EE3D42"/>
                </a:solidFill>
                <a:latin typeface="Tahoma"/>
                <a:cs typeface="Tahoma"/>
              </a:rPr>
              <a:t>Do we need this?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58873" y="1087374"/>
            <a:ext cx="5829300" cy="1338580"/>
          </a:xfrm>
          <a:custGeom>
            <a:avLst/>
            <a:gdLst/>
            <a:ahLst/>
            <a:cxnLst/>
            <a:rect l="l" t="t" r="r" b="b"/>
            <a:pathLst>
              <a:path w="5829300" h="1338580">
                <a:moveTo>
                  <a:pt x="5829300" y="0"/>
                </a:moveTo>
                <a:lnTo>
                  <a:pt x="0" y="0"/>
                </a:lnTo>
                <a:lnTo>
                  <a:pt x="0" y="1338071"/>
                </a:lnTo>
                <a:lnTo>
                  <a:pt x="5829300" y="1338071"/>
                </a:lnTo>
                <a:lnTo>
                  <a:pt x="5829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58973" y="1885950"/>
            <a:ext cx="1228725" cy="224154"/>
          </a:xfrm>
          <a:prstGeom prst="rect">
            <a:avLst/>
          </a:prstGeom>
          <a:solidFill>
            <a:srgbClr val="D9D9D9"/>
          </a:solidFill>
          <a:ln w="38100">
            <a:solidFill>
              <a:srgbClr val="4647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764"/>
              </a:lnSpc>
            </a:pPr>
            <a:r>
              <a:rPr sz="1800" spc="-5" dirty="0">
                <a:solidFill>
                  <a:srgbClr val="181818"/>
                </a:solidFill>
                <a:latin typeface="SimSun"/>
                <a:cs typeface="SimSun"/>
              </a:rPr>
              <a:t>U.hostname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58873" y="1087374"/>
            <a:ext cx="5829300" cy="1338580"/>
          </a:xfrm>
          <a:prstGeom prst="rect">
            <a:avLst/>
          </a:prstGeom>
          <a:ln w="25400">
            <a:solidFill>
              <a:srgbClr val="636363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R="2760345" algn="ctr">
              <a:lnSpc>
                <a:spcPts val="205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181818"/>
                </a:solidFill>
                <a:latin typeface="Trebuchet MS"/>
                <a:cs typeface="Trebuchet MS"/>
              </a:rPr>
              <a:t>SELECT</a:t>
            </a:r>
            <a:r>
              <a:rPr sz="1800" b="1" spc="-8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75" dirty="0">
                <a:solidFill>
                  <a:srgbClr val="181818"/>
                </a:solidFill>
                <a:latin typeface="Trebuchet MS"/>
                <a:cs typeface="Trebuchet MS"/>
              </a:rPr>
              <a:t>COUNT</a:t>
            </a:r>
            <a:r>
              <a:rPr sz="1800" spc="-75" dirty="0">
                <a:solidFill>
                  <a:srgbClr val="181818"/>
                </a:solidFill>
                <a:latin typeface="SimSun"/>
                <a:cs typeface="SimSun"/>
              </a:rPr>
              <a:t>(U.lastLogin),</a:t>
            </a:r>
            <a:endParaRPr sz="1800" dirty="0">
              <a:latin typeface="SimSun"/>
              <a:cs typeface="SimSun"/>
            </a:endParaRPr>
          </a:p>
          <a:p>
            <a:pPr marL="432434" algn="ctr">
              <a:lnSpc>
                <a:spcPts val="1945"/>
              </a:lnSpc>
            </a:pPr>
            <a:r>
              <a:rPr sz="1800" b="1" spc="-105" dirty="0">
                <a:solidFill>
                  <a:srgbClr val="181818"/>
                </a:solidFill>
                <a:latin typeface="Trebuchet MS"/>
                <a:cs typeface="Trebuchet MS"/>
              </a:rPr>
              <a:t>EXTRACT</a:t>
            </a:r>
            <a:r>
              <a:rPr sz="1800" spc="-105" dirty="0">
                <a:solidFill>
                  <a:srgbClr val="181818"/>
                </a:solidFill>
                <a:latin typeface="SimSun"/>
                <a:cs typeface="SimSun"/>
              </a:rPr>
              <a:t>(month</a:t>
            </a:r>
            <a:r>
              <a:rPr sz="1800" spc="-1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290" dirty="0">
                <a:solidFill>
                  <a:srgbClr val="181818"/>
                </a:solidFill>
                <a:latin typeface="Trebuchet MS"/>
                <a:cs typeface="Trebuchet MS"/>
              </a:rPr>
              <a:t>FROM</a:t>
            </a:r>
            <a:r>
              <a:rPr sz="1800" b="1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U.lastLogin)</a:t>
            </a:r>
            <a:r>
              <a:rPr sz="1800" spc="-1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135" dirty="0">
                <a:solidFill>
                  <a:srgbClr val="181818"/>
                </a:solidFill>
                <a:latin typeface="Trebuchet MS"/>
                <a:cs typeface="Trebuchet MS"/>
              </a:rPr>
              <a:t>AS</a:t>
            </a:r>
            <a:r>
              <a:rPr sz="1800" b="1" spc="34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month</a:t>
            </a:r>
            <a:endParaRPr sz="1800" dirty="0">
              <a:latin typeface="SimSun"/>
              <a:cs typeface="SimSun"/>
            </a:endParaRPr>
          </a:p>
          <a:p>
            <a:pPr marR="3216910" algn="ctr">
              <a:lnSpc>
                <a:spcPts val="1945"/>
              </a:lnSpc>
            </a:pPr>
            <a:r>
              <a:rPr sz="1800" b="1" spc="-290" dirty="0">
                <a:solidFill>
                  <a:srgbClr val="181818"/>
                </a:solidFill>
                <a:latin typeface="Trebuchet MS"/>
                <a:cs typeface="Trebuchet MS"/>
              </a:rPr>
              <a:t>FROM</a:t>
            </a:r>
            <a:r>
              <a:rPr sz="1800" b="1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useracct</a:t>
            </a:r>
            <a:r>
              <a:rPr sz="1800" spc="-2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135" dirty="0">
                <a:solidFill>
                  <a:srgbClr val="181818"/>
                </a:solidFill>
                <a:latin typeface="Trebuchet MS"/>
                <a:cs typeface="Trebuchet MS"/>
              </a:rPr>
              <a:t>AS</a:t>
            </a:r>
            <a:r>
              <a:rPr sz="1800" b="1" spc="33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</a:t>
            </a:r>
            <a:endParaRPr sz="1800" dirty="0">
              <a:latin typeface="SimSun"/>
              <a:cs typeface="SimSun"/>
            </a:endParaRPr>
          </a:p>
          <a:p>
            <a:pPr marL="158115">
              <a:lnSpc>
                <a:spcPts val="1945"/>
              </a:lnSpc>
              <a:tabLst>
                <a:tab pos="2101850" algn="l"/>
              </a:tabLst>
            </a:pPr>
            <a:r>
              <a:rPr sz="1800" b="1" spc="-300" dirty="0">
                <a:solidFill>
                  <a:srgbClr val="181818"/>
                </a:solidFill>
                <a:latin typeface="Trebuchet MS"/>
                <a:cs typeface="Trebuchet MS"/>
              </a:rPr>
              <a:t>WHERE	</a:t>
            </a:r>
            <a:r>
              <a:rPr sz="1800" b="1" spc="-15" dirty="0">
                <a:solidFill>
                  <a:srgbClr val="181818"/>
                </a:solidFill>
                <a:latin typeface="Trebuchet MS"/>
                <a:cs typeface="Trebuchet MS"/>
              </a:rPr>
              <a:t>LIKE</a:t>
            </a:r>
            <a:r>
              <a:rPr sz="1800" b="1" spc="31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SimSun"/>
                <a:cs typeface="SimSun"/>
              </a:rPr>
              <a:t>'%.gov'</a:t>
            </a:r>
            <a:endParaRPr sz="1800" dirty="0">
              <a:latin typeface="SimSun"/>
              <a:cs typeface="SimSun"/>
            </a:endParaRPr>
          </a:p>
          <a:p>
            <a:pPr marL="158115">
              <a:lnSpc>
                <a:spcPts val="2055"/>
              </a:lnSpc>
            </a:pPr>
            <a:r>
              <a:rPr sz="1800" b="1" spc="-270" dirty="0">
                <a:solidFill>
                  <a:srgbClr val="181818"/>
                </a:solidFill>
                <a:latin typeface="Trebuchet MS"/>
                <a:cs typeface="Trebuchet MS"/>
              </a:rPr>
              <a:t>GROUP</a:t>
            </a:r>
            <a:r>
              <a:rPr sz="1800" b="1" spc="7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90" dirty="0">
                <a:solidFill>
                  <a:srgbClr val="181818"/>
                </a:solidFill>
                <a:latin typeface="Trebuchet MS"/>
                <a:cs typeface="Trebuchet MS"/>
              </a:rPr>
              <a:t>BY</a:t>
            </a:r>
            <a:r>
              <a:rPr sz="1800" b="1" spc="34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181818"/>
                </a:solidFill>
                <a:latin typeface="Trebuchet MS"/>
                <a:cs typeface="Trebuchet MS"/>
              </a:rPr>
              <a:t>EXTRACT</a:t>
            </a:r>
            <a:r>
              <a:rPr sz="1800" spc="-105" dirty="0">
                <a:solidFill>
                  <a:srgbClr val="181818"/>
                </a:solidFill>
                <a:latin typeface="SimSun"/>
                <a:cs typeface="SimSun"/>
              </a:rPr>
              <a:t>(month</a:t>
            </a:r>
            <a:r>
              <a:rPr sz="1800" spc="-1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290" dirty="0">
                <a:solidFill>
                  <a:srgbClr val="181818"/>
                </a:solidFill>
                <a:latin typeface="Trebuchet MS"/>
                <a:cs typeface="Trebuchet MS"/>
              </a:rPr>
              <a:t>FROM</a:t>
            </a:r>
            <a:r>
              <a:rPr sz="1800" b="1" spc="34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U.lastLogin)</a:t>
            </a:r>
            <a:endParaRPr sz="1800" dirty="0">
              <a:latin typeface="SimSun"/>
              <a:cs typeface="SimSu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69157" y="1145286"/>
            <a:ext cx="3118485" cy="1211580"/>
          </a:xfrm>
          <a:custGeom>
            <a:avLst/>
            <a:gdLst/>
            <a:ahLst/>
            <a:cxnLst/>
            <a:rect l="l" t="t" r="r" b="b"/>
            <a:pathLst>
              <a:path w="3118485" h="1211580">
                <a:moveTo>
                  <a:pt x="0" y="228600"/>
                </a:moveTo>
                <a:lnTo>
                  <a:pt x="1295399" y="228600"/>
                </a:lnTo>
                <a:lnTo>
                  <a:pt x="1295399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  <a:path w="3118485" h="1211580">
                <a:moveTo>
                  <a:pt x="1822704" y="1211580"/>
                </a:moveTo>
                <a:lnTo>
                  <a:pt x="3118104" y="1211580"/>
                </a:lnTo>
                <a:lnTo>
                  <a:pt x="3118104" y="982980"/>
                </a:lnTo>
                <a:lnTo>
                  <a:pt x="1822704" y="982980"/>
                </a:lnTo>
                <a:lnTo>
                  <a:pt x="1822704" y="1211580"/>
                </a:lnTo>
                <a:close/>
              </a:path>
              <a:path w="3118485" h="1211580">
                <a:moveTo>
                  <a:pt x="1479804" y="467867"/>
                </a:moveTo>
                <a:lnTo>
                  <a:pt x="2775204" y="467867"/>
                </a:lnTo>
                <a:lnTo>
                  <a:pt x="2775204" y="239267"/>
                </a:lnTo>
                <a:lnTo>
                  <a:pt x="1479804" y="239267"/>
                </a:lnTo>
                <a:lnTo>
                  <a:pt x="1479804" y="467867"/>
                </a:lnTo>
                <a:close/>
              </a:path>
            </a:pathLst>
          </a:custGeom>
          <a:ln w="38100">
            <a:solidFill>
              <a:srgbClr val="2C6B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23CAA1C0-1675-A6AB-304F-FD6ADE27E317}"/>
              </a:ext>
            </a:extLst>
          </p:cNvPr>
          <p:cNvSpPr/>
          <p:nvPr/>
        </p:nvSpPr>
        <p:spPr>
          <a:xfrm>
            <a:off x="1712305" y="3888485"/>
            <a:ext cx="568960" cy="245745"/>
          </a:xfrm>
          <a:custGeom>
            <a:avLst/>
            <a:gdLst/>
            <a:ahLst/>
            <a:cxnLst/>
            <a:rect l="l" t="t" r="r" b="b"/>
            <a:pathLst>
              <a:path w="568960" h="245745">
                <a:moveTo>
                  <a:pt x="0" y="245363"/>
                </a:moveTo>
                <a:lnTo>
                  <a:pt x="568451" y="245363"/>
                </a:lnTo>
                <a:lnTo>
                  <a:pt x="568451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ln w="3810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C2F15D56-3E67-D2F6-72DD-C070592DF2CA}"/>
              </a:ext>
            </a:extLst>
          </p:cNvPr>
          <p:cNvSpPr/>
          <p:nvPr/>
        </p:nvSpPr>
        <p:spPr>
          <a:xfrm>
            <a:off x="2311396" y="4158803"/>
            <a:ext cx="568960" cy="245745"/>
          </a:xfrm>
          <a:custGeom>
            <a:avLst/>
            <a:gdLst/>
            <a:ahLst/>
            <a:cxnLst/>
            <a:rect l="l" t="t" r="r" b="b"/>
            <a:pathLst>
              <a:path w="568960" h="245745">
                <a:moveTo>
                  <a:pt x="0" y="245363"/>
                </a:moveTo>
                <a:lnTo>
                  <a:pt x="568451" y="245363"/>
                </a:lnTo>
                <a:lnTo>
                  <a:pt x="568451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ln w="3810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834DB515-4002-62E8-0F8F-9938ECCE3CA1}"/>
              </a:ext>
            </a:extLst>
          </p:cNvPr>
          <p:cNvSpPr/>
          <p:nvPr/>
        </p:nvSpPr>
        <p:spPr>
          <a:xfrm>
            <a:off x="1712305" y="4174667"/>
            <a:ext cx="568960" cy="245745"/>
          </a:xfrm>
          <a:custGeom>
            <a:avLst/>
            <a:gdLst/>
            <a:ahLst/>
            <a:cxnLst/>
            <a:rect l="l" t="t" r="r" b="b"/>
            <a:pathLst>
              <a:path w="568960" h="245745">
                <a:moveTo>
                  <a:pt x="0" y="245363"/>
                </a:moveTo>
                <a:lnTo>
                  <a:pt x="568451" y="245363"/>
                </a:lnTo>
                <a:lnTo>
                  <a:pt x="568451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ln w="3810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3">
            <a:extLst>
              <a:ext uri="{FF2B5EF4-FFF2-40B4-BE49-F238E27FC236}">
                <a16:creationId xmlns:a16="http://schemas.microsoft.com/office/drawing/2014/main" id="{842B01DA-E11C-CD90-8A69-1F82F1CD009D}"/>
              </a:ext>
            </a:extLst>
          </p:cNvPr>
          <p:cNvSpPr/>
          <p:nvPr/>
        </p:nvSpPr>
        <p:spPr>
          <a:xfrm>
            <a:off x="2316454" y="3612451"/>
            <a:ext cx="568960" cy="245745"/>
          </a:xfrm>
          <a:custGeom>
            <a:avLst/>
            <a:gdLst/>
            <a:ahLst/>
            <a:cxnLst/>
            <a:rect l="l" t="t" r="r" b="b"/>
            <a:pathLst>
              <a:path w="568960" h="245745">
                <a:moveTo>
                  <a:pt x="0" y="245363"/>
                </a:moveTo>
                <a:lnTo>
                  <a:pt x="568451" y="245363"/>
                </a:lnTo>
                <a:lnTo>
                  <a:pt x="568451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ln w="3810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3">
            <a:extLst>
              <a:ext uri="{FF2B5EF4-FFF2-40B4-BE49-F238E27FC236}">
                <a16:creationId xmlns:a16="http://schemas.microsoft.com/office/drawing/2014/main" id="{D4F8E69E-7297-EC5F-6404-BF02E14A6B14}"/>
              </a:ext>
            </a:extLst>
          </p:cNvPr>
          <p:cNvSpPr/>
          <p:nvPr/>
        </p:nvSpPr>
        <p:spPr>
          <a:xfrm>
            <a:off x="1716922" y="3608082"/>
            <a:ext cx="568960" cy="245745"/>
          </a:xfrm>
          <a:custGeom>
            <a:avLst/>
            <a:gdLst/>
            <a:ahLst/>
            <a:cxnLst/>
            <a:rect l="l" t="t" r="r" b="b"/>
            <a:pathLst>
              <a:path w="568960" h="245745">
                <a:moveTo>
                  <a:pt x="0" y="245363"/>
                </a:moveTo>
                <a:lnTo>
                  <a:pt x="568451" y="245363"/>
                </a:lnTo>
                <a:lnTo>
                  <a:pt x="568451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ln w="3810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3">
            <a:extLst>
              <a:ext uri="{FF2B5EF4-FFF2-40B4-BE49-F238E27FC236}">
                <a16:creationId xmlns:a16="http://schemas.microsoft.com/office/drawing/2014/main" id="{760EC774-C6ED-8C98-007A-4AA13F8FC283}"/>
              </a:ext>
            </a:extLst>
          </p:cNvPr>
          <p:cNvSpPr/>
          <p:nvPr/>
        </p:nvSpPr>
        <p:spPr>
          <a:xfrm>
            <a:off x="4213146" y="2910204"/>
            <a:ext cx="1654253" cy="1355469"/>
          </a:xfrm>
          <a:custGeom>
            <a:avLst/>
            <a:gdLst/>
            <a:ahLst/>
            <a:cxnLst/>
            <a:rect l="l" t="t" r="r" b="b"/>
            <a:pathLst>
              <a:path w="568960" h="245745">
                <a:moveTo>
                  <a:pt x="0" y="245363"/>
                </a:moveTo>
                <a:lnTo>
                  <a:pt x="568451" y="245363"/>
                </a:lnTo>
                <a:lnTo>
                  <a:pt x="568451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ln w="3810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3DBBDC-C160-119E-5721-4C6B4C621E3D}"/>
              </a:ext>
            </a:extLst>
          </p:cNvPr>
          <p:cNvCxnSpPr>
            <a:cxnSpLocks/>
          </p:cNvCxnSpPr>
          <p:nvPr/>
        </p:nvCxnSpPr>
        <p:spPr>
          <a:xfrm flipV="1">
            <a:off x="4953000" y="4281675"/>
            <a:ext cx="0" cy="227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5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7236" y="438308"/>
            <a:ext cx="4809364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N -ARY STORAGE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19021"/>
            <a:ext cx="5949315" cy="1907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spc="10" dirty="0">
                <a:solidFill>
                  <a:srgbClr val="585858"/>
                </a:solidFill>
                <a:latin typeface="Times New Roman"/>
                <a:cs typeface="Times New Roman"/>
              </a:rPr>
              <a:t>Advantages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Fast</a:t>
            </a:r>
            <a:r>
              <a:rPr sz="20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inserts,</a:t>
            </a:r>
            <a:r>
              <a:rPr sz="2000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updates,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deletes.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Good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queries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need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entire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tuple.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  <a:spcBef>
                <a:spcPts val="210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Disadvantages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good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scanning</a:t>
            </a:r>
            <a:r>
              <a:rPr sz="20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large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portions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of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table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Times New Roman"/>
                <a:cs typeface="Times New Roman"/>
              </a:rPr>
              <a:t>and/or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subset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attributes.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464" y="438308"/>
            <a:ext cx="798413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DECOMPOSITION STORAGE MODEL ( DSM)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765165" cy="23336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65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DB</a:t>
            </a:r>
            <a:r>
              <a:rPr sz="2400" spc="-100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400" spc="-18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ore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value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f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single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attri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b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ute 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al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l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tuples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contiguously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a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p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ge.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Times New Roman"/>
                <a:cs typeface="Times New Roman"/>
              </a:rPr>
              <a:t>Al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so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k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ow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"colu</a:t>
            </a:r>
            <a:r>
              <a:rPr sz="2000" spc="-85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000" spc="6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store"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129539">
              <a:lnSpc>
                <a:spcPct val="90000"/>
              </a:lnSpc>
            </a:pP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Ideal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f</a:t>
            </a:r>
            <a:r>
              <a:rPr sz="2400" spc="4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-110" dirty="0">
                <a:solidFill>
                  <a:srgbClr val="585858"/>
                </a:solidFill>
                <a:latin typeface="Times New Roman"/>
                <a:cs typeface="Times New Roman"/>
              </a:rPr>
              <a:t>LAP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worklo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d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where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rea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d</a:t>
            </a: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-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only 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queries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perform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large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scans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over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subset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of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Times New Roman"/>
                <a:cs typeface="Times New Roman"/>
              </a:rPr>
              <a:t>table’s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attri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b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utes.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8005" y="2700527"/>
            <a:ext cx="2074545" cy="1985010"/>
            <a:chOff x="1318005" y="2700527"/>
            <a:chExt cx="2074545" cy="1985010"/>
          </a:xfrm>
        </p:grpSpPr>
        <p:sp>
          <p:nvSpPr>
            <p:cNvPr id="3" name="object 3"/>
            <p:cNvSpPr/>
            <p:nvPr/>
          </p:nvSpPr>
          <p:spPr>
            <a:xfrm>
              <a:off x="1699336" y="3105378"/>
              <a:ext cx="1247140" cy="1579880"/>
            </a:xfrm>
            <a:custGeom>
              <a:avLst/>
              <a:gdLst/>
              <a:ahLst/>
              <a:cxnLst/>
              <a:rect l="l" t="t" r="r" b="b"/>
              <a:pathLst>
                <a:path w="1247139" h="1579879">
                  <a:moveTo>
                    <a:pt x="1230795" y="203568"/>
                  </a:moveTo>
                  <a:lnTo>
                    <a:pt x="1214755" y="156895"/>
                  </a:lnTo>
                  <a:lnTo>
                    <a:pt x="1169060" y="114046"/>
                  </a:lnTo>
                  <a:lnTo>
                    <a:pt x="1136230" y="94437"/>
                  </a:lnTo>
                  <a:lnTo>
                    <a:pt x="1097368" y="76250"/>
                  </a:lnTo>
                  <a:lnTo>
                    <a:pt x="1052906" y="59626"/>
                  </a:lnTo>
                  <a:lnTo>
                    <a:pt x="1003300" y="44716"/>
                  </a:lnTo>
                  <a:lnTo>
                    <a:pt x="949032" y="31686"/>
                  </a:lnTo>
                  <a:lnTo>
                    <a:pt x="890524" y="20688"/>
                  </a:lnTo>
                  <a:lnTo>
                    <a:pt x="828268" y="11861"/>
                  </a:lnTo>
                  <a:lnTo>
                    <a:pt x="762685" y="5372"/>
                  </a:lnTo>
                  <a:lnTo>
                    <a:pt x="694245" y="1371"/>
                  </a:lnTo>
                  <a:lnTo>
                    <a:pt x="623417" y="0"/>
                  </a:lnTo>
                  <a:lnTo>
                    <a:pt x="552577" y="1371"/>
                  </a:lnTo>
                  <a:lnTo>
                    <a:pt x="484136" y="5372"/>
                  </a:lnTo>
                  <a:lnTo>
                    <a:pt x="418553" y="11861"/>
                  </a:lnTo>
                  <a:lnTo>
                    <a:pt x="356273" y="20688"/>
                  </a:lnTo>
                  <a:lnTo>
                    <a:pt x="297764" y="31686"/>
                  </a:lnTo>
                  <a:lnTo>
                    <a:pt x="243484" y="44716"/>
                  </a:lnTo>
                  <a:lnTo>
                    <a:pt x="193890" y="59626"/>
                  </a:lnTo>
                  <a:lnTo>
                    <a:pt x="149415" y="76250"/>
                  </a:lnTo>
                  <a:lnTo>
                    <a:pt x="110540" y="94437"/>
                  </a:lnTo>
                  <a:lnTo>
                    <a:pt x="77711" y="114046"/>
                  </a:lnTo>
                  <a:lnTo>
                    <a:pt x="32016" y="156895"/>
                  </a:lnTo>
                  <a:lnTo>
                    <a:pt x="15976" y="203568"/>
                  </a:lnTo>
                  <a:lnTo>
                    <a:pt x="20066" y="227317"/>
                  </a:lnTo>
                  <a:lnTo>
                    <a:pt x="51384" y="272237"/>
                  </a:lnTo>
                  <a:lnTo>
                    <a:pt x="110540" y="312712"/>
                  </a:lnTo>
                  <a:lnTo>
                    <a:pt x="149415" y="330898"/>
                  </a:lnTo>
                  <a:lnTo>
                    <a:pt x="193890" y="347522"/>
                  </a:lnTo>
                  <a:lnTo>
                    <a:pt x="243484" y="362432"/>
                  </a:lnTo>
                  <a:lnTo>
                    <a:pt x="297764" y="375450"/>
                  </a:lnTo>
                  <a:lnTo>
                    <a:pt x="356273" y="386461"/>
                  </a:lnTo>
                  <a:lnTo>
                    <a:pt x="418553" y="395287"/>
                  </a:lnTo>
                  <a:lnTo>
                    <a:pt x="484136" y="401777"/>
                  </a:lnTo>
                  <a:lnTo>
                    <a:pt x="552577" y="405777"/>
                  </a:lnTo>
                  <a:lnTo>
                    <a:pt x="623417" y="407149"/>
                  </a:lnTo>
                  <a:lnTo>
                    <a:pt x="694245" y="405777"/>
                  </a:lnTo>
                  <a:lnTo>
                    <a:pt x="762685" y="401777"/>
                  </a:lnTo>
                  <a:lnTo>
                    <a:pt x="828268" y="395287"/>
                  </a:lnTo>
                  <a:lnTo>
                    <a:pt x="890524" y="386461"/>
                  </a:lnTo>
                  <a:lnTo>
                    <a:pt x="949032" y="375450"/>
                  </a:lnTo>
                  <a:lnTo>
                    <a:pt x="1003300" y="362432"/>
                  </a:lnTo>
                  <a:lnTo>
                    <a:pt x="1052906" y="347522"/>
                  </a:lnTo>
                  <a:lnTo>
                    <a:pt x="1097368" y="330898"/>
                  </a:lnTo>
                  <a:lnTo>
                    <a:pt x="1136230" y="312712"/>
                  </a:lnTo>
                  <a:lnTo>
                    <a:pt x="1169060" y="293103"/>
                  </a:lnTo>
                  <a:lnTo>
                    <a:pt x="1214755" y="250253"/>
                  </a:lnTo>
                  <a:lnTo>
                    <a:pt x="1230795" y="203568"/>
                  </a:lnTo>
                  <a:close/>
                </a:path>
                <a:path w="1247139" h="1579879">
                  <a:moveTo>
                    <a:pt x="1246847" y="1310817"/>
                  </a:moveTo>
                  <a:lnTo>
                    <a:pt x="1245565" y="1101813"/>
                  </a:lnTo>
                  <a:lnTo>
                    <a:pt x="1235925" y="1069708"/>
                  </a:lnTo>
                  <a:lnTo>
                    <a:pt x="1227988" y="1054125"/>
                  </a:lnTo>
                  <a:lnTo>
                    <a:pt x="1210957" y="1078763"/>
                  </a:lnTo>
                  <a:lnTo>
                    <a:pt x="1188770" y="1102360"/>
                  </a:lnTo>
                  <a:lnTo>
                    <a:pt x="1130058" y="1145933"/>
                  </a:lnTo>
                  <a:lnTo>
                    <a:pt x="1094092" y="1165656"/>
                  </a:lnTo>
                  <a:lnTo>
                    <a:pt x="1054100" y="1183843"/>
                  </a:lnTo>
                  <a:lnTo>
                    <a:pt x="1010373" y="1200353"/>
                  </a:lnTo>
                  <a:lnTo>
                    <a:pt x="963180" y="1215072"/>
                  </a:lnTo>
                  <a:lnTo>
                    <a:pt x="912825" y="1227874"/>
                  </a:lnTo>
                  <a:lnTo>
                    <a:pt x="859586" y="1238631"/>
                  </a:lnTo>
                  <a:lnTo>
                    <a:pt x="803732" y="1247216"/>
                  </a:lnTo>
                  <a:lnTo>
                    <a:pt x="745566" y="1253502"/>
                  </a:lnTo>
                  <a:lnTo>
                    <a:pt x="685368" y="1257376"/>
                  </a:lnTo>
                  <a:lnTo>
                    <a:pt x="623417" y="1258684"/>
                  </a:lnTo>
                  <a:lnTo>
                    <a:pt x="561479" y="1257376"/>
                  </a:lnTo>
                  <a:lnTo>
                    <a:pt x="501281" y="1253502"/>
                  </a:lnTo>
                  <a:lnTo>
                    <a:pt x="443128" y="1247216"/>
                  </a:lnTo>
                  <a:lnTo>
                    <a:pt x="387273" y="1238631"/>
                  </a:lnTo>
                  <a:lnTo>
                    <a:pt x="334022" y="1227874"/>
                  </a:lnTo>
                  <a:lnTo>
                    <a:pt x="283667" y="1215072"/>
                  </a:lnTo>
                  <a:lnTo>
                    <a:pt x="236474" y="1200340"/>
                  </a:lnTo>
                  <a:lnTo>
                    <a:pt x="192735" y="1183817"/>
                  </a:lnTo>
                  <a:lnTo>
                    <a:pt x="152742" y="1165631"/>
                  </a:lnTo>
                  <a:lnTo>
                    <a:pt x="116763" y="1145895"/>
                  </a:lnTo>
                  <a:lnTo>
                    <a:pt x="58039" y="1102296"/>
                  </a:lnTo>
                  <a:lnTo>
                    <a:pt x="18821" y="1054023"/>
                  </a:lnTo>
                  <a:lnTo>
                    <a:pt x="4978" y="1085545"/>
                  </a:lnTo>
                  <a:lnTo>
                    <a:pt x="0" y="1118362"/>
                  </a:lnTo>
                  <a:lnTo>
                    <a:pt x="0" y="1310817"/>
                  </a:lnTo>
                  <a:lnTo>
                    <a:pt x="12661" y="1365034"/>
                  </a:lnTo>
                  <a:lnTo>
                    <a:pt x="48983" y="1415529"/>
                  </a:lnTo>
                  <a:lnTo>
                    <a:pt x="106464" y="1461223"/>
                  </a:lnTo>
                  <a:lnTo>
                    <a:pt x="142341" y="1481937"/>
                  </a:lnTo>
                  <a:lnTo>
                    <a:pt x="182575" y="1501038"/>
                  </a:lnTo>
                  <a:lnTo>
                    <a:pt x="226847" y="1518399"/>
                  </a:lnTo>
                  <a:lnTo>
                    <a:pt x="274840" y="1533893"/>
                  </a:lnTo>
                  <a:lnTo>
                    <a:pt x="326250" y="1547368"/>
                  </a:lnTo>
                  <a:lnTo>
                    <a:pt x="380746" y="1558696"/>
                  </a:lnTo>
                  <a:lnTo>
                    <a:pt x="438023" y="1567738"/>
                  </a:lnTo>
                  <a:lnTo>
                    <a:pt x="497763" y="1574368"/>
                  </a:lnTo>
                  <a:lnTo>
                    <a:pt x="559676" y="1578457"/>
                  </a:lnTo>
                  <a:lnTo>
                    <a:pt x="623417" y="1579841"/>
                  </a:lnTo>
                  <a:lnTo>
                    <a:pt x="687158" y="1578457"/>
                  </a:lnTo>
                  <a:lnTo>
                    <a:pt x="749058" y="1574368"/>
                  </a:lnTo>
                  <a:lnTo>
                    <a:pt x="808799" y="1567738"/>
                  </a:lnTo>
                  <a:lnTo>
                    <a:pt x="866076" y="1558696"/>
                  </a:lnTo>
                  <a:lnTo>
                    <a:pt x="920572" y="1547368"/>
                  </a:lnTo>
                  <a:lnTo>
                    <a:pt x="971969" y="1533893"/>
                  </a:lnTo>
                  <a:lnTo>
                    <a:pt x="1019962" y="1518399"/>
                  </a:lnTo>
                  <a:lnTo>
                    <a:pt x="1064234" y="1501038"/>
                  </a:lnTo>
                  <a:lnTo>
                    <a:pt x="1104480" y="1481937"/>
                  </a:lnTo>
                  <a:lnTo>
                    <a:pt x="1140371" y="1461223"/>
                  </a:lnTo>
                  <a:lnTo>
                    <a:pt x="1171600" y="1439037"/>
                  </a:lnTo>
                  <a:lnTo>
                    <a:pt x="1218819" y="1390815"/>
                  </a:lnTo>
                  <a:lnTo>
                    <a:pt x="1243622" y="1338326"/>
                  </a:lnTo>
                  <a:lnTo>
                    <a:pt x="1246847" y="1310817"/>
                  </a:lnTo>
                  <a:close/>
                </a:path>
                <a:path w="1247139" h="1579879">
                  <a:moveTo>
                    <a:pt x="1246847" y="913409"/>
                  </a:moveTo>
                  <a:lnTo>
                    <a:pt x="1245565" y="704570"/>
                  </a:lnTo>
                  <a:lnTo>
                    <a:pt x="1235925" y="672325"/>
                  </a:lnTo>
                  <a:lnTo>
                    <a:pt x="1227988" y="656564"/>
                  </a:lnTo>
                  <a:lnTo>
                    <a:pt x="1210957" y="681316"/>
                  </a:lnTo>
                  <a:lnTo>
                    <a:pt x="1188770" y="705002"/>
                  </a:lnTo>
                  <a:lnTo>
                    <a:pt x="1130058" y="748677"/>
                  </a:lnTo>
                  <a:lnTo>
                    <a:pt x="1094092" y="768426"/>
                  </a:lnTo>
                  <a:lnTo>
                    <a:pt x="1054100" y="786625"/>
                  </a:lnTo>
                  <a:lnTo>
                    <a:pt x="1010373" y="803135"/>
                  </a:lnTo>
                  <a:lnTo>
                    <a:pt x="963180" y="817841"/>
                  </a:lnTo>
                  <a:lnTo>
                    <a:pt x="912825" y="830630"/>
                  </a:lnTo>
                  <a:lnTo>
                    <a:pt x="859586" y="841362"/>
                  </a:lnTo>
                  <a:lnTo>
                    <a:pt x="803732" y="849922"/>
                  </a:lnTo>
                  <a:lnTo>
                    <a:pt x="745566" y="856195"/>
                  </a:lnTo>
                  <a:lnTo>
                    <a:pt x="685368" y="860044"/>
                  </a:lnTo>
                  <a:lnTo>
                    <a:pt x="623417" y="861352"/>
                  </a:lnTo>
                  <a:lnTo>
                    <a:pt x="561479" y="860044"/>
                  </a:lnTo>
                  <a:lnTo>
                    <a:pt x="501281" y="856195"/>
                  </a:lnTo>
                  <a:lnTo>
                    <a:pt x="443128" y="849922"/>
                  </a:lnTo>
                  <a:lnTo>
                    <a:pt x="387273" y="841362"/>
                  </a:lnTo>
                  <a:lnTo>
                    <a:pt x="334022" y="830630"/>
                  </a:lnTo>
                  <a:lnTo>
                    <a:pt x="283667" y="817841"/>
                  </a:lnTo>
                  <a:lnTo>
                    <a:pt x="236474" y="803135"/>
                  </a:lnTo>
                  <a:lnTo>
                    <a:pt x="192735" y="786625"/>
                  </a:lnTo>
                  <a:lnTo>
                    <a:pt x="152742" y="768426"/>
                  </a:lnTo>
                  <a:lnTo>
                    <a:pt x="116763" y="748677"/>
                  </a:lnTo>
                  <a:lnTo>
                    <a:pt x="58039" y="705002"/>
                  </a:lnTo>
                  <a:lnTo>
                    <a:pt x="18821" y="656564"/>
                  </a:lnTo>
                  <a:lnTo>
                    <a:pt x="4978" y="688340"/>
                  </a:lnTo>
                  <a:lnTo>
                    <a:pt x="0" y="721106"/>
                  </a:lnTo>
                  <a:lnTo>
                    <a:pt x="0" y="913409"/>
                  </a:lnTo>
                  <a:lnTo>
                    <a:pt x="12661" y="967651"/>
                  </a:lnTo>
                  <a:lnTo>
                    <a:pt x="48983" y="1018159"/>
                  </a:lnTo>
                  <a:lnTo>
                    <a:pt x="106464" y="1063866"/>
                  </a:lnTo>
                  <a:lnTo>
                    <a:pt x="142341" y="1084567"/>
                  </a:lnTo>
                  <a:lnTo>
                    <a:pt x="182575" y="1103668"/>
                  </a:lnTo>
                  <a:lnTo>
                    <a:pt x="226847" y="1121029"/>
                  </a:lnTo>
                  <a:lnTo>
                    <a:pt x="274840" y="1136510"/>
                  </a:lnTo>
                  <a:lnTo>
                    <a:pt x="326250" y="1149985"/>
                  </a:lnTo>
                  <a:lnTo>
                    <a:pt x="380746" y="1161300"/>
                  </a:lnTo>
                  <a:lnTo>
                    <a:pt x="438023" y="1170343"/>
                  </a:lnTo>
                  <a:lnTo>
                    <a:pt x="497763" y="1176972"/>
                  </a:lnTo>
                  <a:lnTo>
                    <a:pt x="559676" y="1181049"/>
                  </a:lnTo>
                  <a:lnTo>
                    <a:pt x="623417" y="1182433"/>
                  </a:lnTo>
                  <a:lnTo>
                    <a:pt x="687158" y="1181049"/>
                  </a:lnTo>
                  <a:lnTo>
                    <a:pt x="749058" y="1176972"/>
                  </a:lnTo>
                  <a:lnTo>
                    <a:pt x="808799" y="1170343"/>
                  </a:lnTo>
                  <a:lnTo>
                    <a:pt x="866076" y="1161300"/>
                  </a:lnTo>
                  <a:lnTo>
                    <a:pt x="920572" y="1149985"/>
                  </a:lnTo>
                  <a:lnTo>
                    <a:pt x="971969" y="1136510"/>
                  </a:lnTo>
                  <a:lnTo>
                    <a:pt x="1019962" y="1121029"/>
                  </a:lnTo>
                  <a:lnTo>
                    <a:pt x="1064234" y="1103668"/>
                  </a:lnTo>
                  <a:lnTo>
                    <a:pt x="1104480" y="1084567"/>
                  </a:lnTo>
                  <a:lnTo>
                    <a:pt x="1140371" y="1063866"/>
                  </a:lnTo>
                  <a:lnTo>
                    <a:pt x="1171600" y="1041679"/>
                  </a:lnTo>
                  <a:lnTo>
                    <a:pt x="1218819" y="993444"/>
                  </a:lnTo>
                  <a:lnTo>
                    <a:pt x="1243622" y="940930"/>
                  </a:lnTo>
                  <a:lnTo>
                    <a:pt x="1246847" y="913409"/>
                  </a:lnTo>
                  <a:close/>
                </a:path>
                <a:path w="1247139" h="1579879">
                  <a:moveTo>
                    <a:pt x="1246847" y="526059"/>
                  </a:moveTo>
                  <a:lnTo>
                    <a:pt x="1245679" y="318046"/>
                  </a:lnTo>
                  <a:lnTo>
                    <a:pt x="1236916" y="287248"/>
                  </a:lnTo>
                  <a:lnTo>
                    <a:pt x="1229702" y="272224"/>
                  </a:lnTo>
                  <a:lnTo>
                    <a:pt x="1223289" y="295186"/>
                  </a:lnTo>
                  <a:lnTo>
                    <a:pt x="1209509" y="317334"/>
                  </a:lnTo>
                  <a:lnTo>
                    <a:pt x="1161554" y="358648"/>
                  </a:lnTo>
                  <a:lnTo>
                    <a:pt x="1128217" y="377520"/>
                  </a:lnTo>
                  <a:lnTo>
                    <a:pt x="1089215" y="395020"/>
                  </a:lnTo>
                  <a:lnTo>
                    <a:pt x="1044956" y="410984"/>
                  </a:lnTo>
                  <a:lnTo>
                    <a:pt x="995857" y="425297"/>
                  </a:lnTo>
                  <a:lnTo>
                    <a:pt x="942352" y="437794"/>
                  </a:lnTo>
                  <a:lnTo>
                    <a:pt x="884859" y="448348"/>
                  </a:lnTo>
                  <a:lnTo>
                    <a:pt x="823798" y="456806"/>
                  </a:lnTo>
                  <a:lnTo>
                    <a:pt x="759587" y="463016"/>
                  </a:lnTo>
                  <a:lnTo>
                    <a:pt x="692658" y="466852"/>
                  </a:lnTo>
                  <a:lnTo>
                    <a:pt x="623417" y="468160"/>
                  </a:lnTo>
                  <a:lnTo>
                    <a:pt x="554189" y="466852"/>
                  </a:lnTo>
                  <a:lnTo>
                    <a:pt x="487273" y="463016"/>
                  </a:lnTo>
                  <a:lnTo>
                    <a:pt x="423062" y="456806"/>
                  </a:lnTo>
                  <a:lnTo>
                    <a:pt x="362000" y="448348"/>
                  </a:lnTo>
                  <a:lnTo>
                    <a:pt x="304495" y="437794"/>
                  </a:lnTo>
                  <a:lnTo>
                    <a:pt x="250990" y="425297"/>
                  </a:lnTo>
                  <a:lnTo>
                    <a:pt x="201879" y="410984"/>
                  </a:lnTo>
                  <a:lnTo>
                    <a:pt x="157607" y="395020"/>
                  </a:lnTo>
                  <a:lnTo>
                    <a:pt x="118592" y="377520"/>
                  </a:lnTo>
                  <a:lnTo>
                    <a:pt x="85242" y="358648"/>
                  </a:lnTo>
                  <a:lnTo>
                    <a:pt x="37274" y="317334"/>
                  </a:lnTo>
                  <a:lnTo>
                    <a:pt x="17081" y="272224"/>
                  </a:lnTo>
                  <a:lnTo>
                    <a:pt x="4546" y="302526"/>
                  </a:lnTo>
                  <a:lnTo>
                    <a:pt x="0" y="333806"/>
                  </a:lnTo>
                  <a:lnTo>
                    <a:pt x="0" y="526059"/>
                  </a:lnTo>
                  <a:lnTo>
                    <a:pt x="12661" y="580339"/>
                  </a:lnTo>
                  <a:lnTo>
                    <a:pt x="48983" y="630859"/>
                  </a:lnTo>
                  <a:lnTo>
                    <a:pt x="106464" y="676567"/>
                  </a:lnTo>
                  <a:lnTo>
                    <a:pt x="142341" y="697268"/>
                  </a:lnTo>
                  <a:lnTo>
                    <a:pt x="182575" y="716356"/>
                  </a:lnTo>
                  <a:lnTo>
                    <a:pt x="226847" y="733717"/>
                  </a:lnTo>
                  <a:lnTo>
                    <a:pt x="274840" y="749185"/>
                  </a:lnTo>
                  <a:lnTo>
                    <a:pt x="326250" y="762647"/>
                  </a:lnTo>
                  <a:lnTo>
                    <a:pt x="380746" y="773963"/>
                  </a:lnTo>
                  <a:lnTo>
                    <a:pt x="438023" y="782993"/>
                  </a:lnTo>
                  <a:lnTo>
                    <a:pt x="497763" y="789622"/>
                  </a:lnTo>
                  <a:lnTo>
                    <a:pt x="559676" y="793686"/>
                  </a:lnTo>
                  <a:lnTo>
                    <a:pt x="623417" y="795070"/>
                  </a:lnTo>
                  <a:lnTo>
                    <a:pt x="687158" y="793686"/>
                  </a:lnTo>
                  <a:lnTo>
                    <a:pt x="749058" y="789622"/>
                  </a:lnTo>
                  <a:lnTo>
                    <a:pt x="808799" y="782993"/>
                  </a:lnTo>
                  <a:lnTo>
                    <a:pt x="866076" y="773963"/>
                  </a:lnTo>
                  <a:lnTo>
                    <a:pt x="920572" y="762647"/>
                  </a:lnTo>
                  <a:lnTo>
                    <a:pt x="971969" y="749185"/>
                  </a:lnTo>
                  <a:lnTo>
                    <a:pt x="1019962" y="733717"/>
                  </a:lnTo>
                  <a:lnTo>
                    <a:pt x="1064234" y="716356"/>
                  </a:lnTo>
                  <a:lnTo>
                    <a:pt x="1104480" y="697268"/>
                  </a:lnTo>
                  <a:lnTo>
                    <a:pt x="1140371" y="676567"/>
                  </a:lnTo>
                  <a:lnTo>
                    <a:pt x="1171600" y="654380"/>
                  </a:lnTo>
                  <a:lnTo>
                    <a:pt x="1218819" y="606132"/>
                  </a:lnTo>
                  <a:lnTo>
                    <a:pt x="1243622" y="553605"/>
                  </a:lnTo>
                  <a:lnTo>
                    <a:pt x="1246847" y="52605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23209" y="2719577"/>
              <a:ext cx="550545" cy="1714500"/>
            </a:xfrm>
            <a:custGeom>
              <a:avLst/>
              <a:gdLst/>
              <a:ahLst/>
              <a:cxnLst/>
              <a:rect l="l" t="t" r="r" b="b"/>
              <a:pathLst>
                <a:path w="550545" h="1714500">
                  <a:moveTo>
                    <a:pt x="13715" y="1221574"/>
                  </a:moveTo>
                  <a:lnTo>
                    <a:pt x="549528" y="0"/>
                  </a:lnTo>
                </a:path>
                <a:path w="550545" h="1714500">
                  <a:moveTo>
                    <a:pt x="0" y="1363980"/>
                  </a:moveTo>
                  <a:lnTo>
                    <a:pt x="550037" y="1714030"/>
                  </a:lnTo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5" y="3616452"/>
              <a:ext cx="547115" cy="237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5" y="3890772"/>
              <a:ext cx="547115" cy="2362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5" y="4163567"/>
              <a:ext cx="547115" cy="2362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95" y="3616452"/>
              <a:ext cx="548640" cy="237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95" y="3890772"/>
              <a:ext cx="548640" cy="2362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95" y="4163567"/>
              <a:ext cx="548640" cy="2362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24355" y="3272027"/>
              <a:ext cx="1076325" cy="333375"/>
            </a:xfrm>
            <a:custGeom>
              <a:avLst/>
              <a:gdLst/>
              <a:ahLst/>
              <a:cxnLst/>
              <a:rect l="l" t="t" r="r" b="b"/>
              <a:pathLst>
                <a:path w="1076325" h="333375">
                  <a:moveTo>
                    <a:pt x="448310" y="245364"/>
                  </a:moveTo>
                  <a:lnTo>
                    <a:pt x="179324" y="245364"/>
                  </a:lnTo>
                  <a:lnTo>
                    <a:pt x="462025" y="333121"/>
                  </a:lnTo>
                  <a:lnTo>
                    <a:pt x="448310" y="245364"/>
                  </a:lnTo>
                  <a:close/>
                </a:path>
                <a:path w="1076325" h="333375">
                  <a:moveTo>
                    <a:pt x="1035050" y="0"/>
                  </a:moveTo>
                  <a:lnTo>
                    <a:pt x="40893" y="0"/>
                  </a:lnTo>
                  <a:lnTo>
                    <a:pt x="24967" y="3210"/>
                  </a:lnTo>
                  <a:lnTo>
                    <a:pt x="11969" y="11969"/>
                  </a:lnTo>
                  <a:lnTo>
                    <a:pt x="3210" y="24967"/>
                  </a:lnTo>
                  <a:lnTo>
                    <a:pt x="0" y="40894"/>
                  </a:lnTo>
                  <a:lnTo>
                    <a:pt x="0" y="204470"/>
                  </a:lnTo>
                  <a:lnTo>
                    <a:pt x="3210" y="220396"/>
                  </a:lnTo>
                  <a:lnTo>
                    <a:pt x="11969" y="233394"/>
                  </a:lnTo>
                  <a:lnTo>
                    <a:pt x="24967" y="242153"/>
                  </a:lnTo>
                  <a:lnTo>
                    <a:pt x="40893" y="245364"/>
                  </a:lnTo>
                  <a:lnTo>
                    <a:pt x="1035050" y="245364"/>
                  </a:lnTo>
                  <a:lnTo>
                    <a:pt x="1050976" y="242153"/>
                  </a:lnTo>
                  <a:lnTo>
                    <a:pt x="1063974" y="233394"/>
                  </a:lnTo>
                  <a:lnTo>
                    <a:pt x="1072733" y="220396"/>
                  </a:lnTo>
                  <a:lnTo>
                    <a:pt x="1075944" y="204470"/>
                  </a:lnTo>
                  <a:lnTo>
                    <a:pt x="1075944" y="40894"/>
                  </a:lnTo>
                  <a:lnTo>
                    <a:pt x="1072733" y="24967"/>
                  </a:lnTo>
                  <a:lnTo>
                    <a:pt x="1063974" y="11969"/>
                  </a:lnTo>
                  <a:lnTo>
                    <a:pt x="1050976" y="3210"/>
                  </a:lnTo>
                  <a:lnTo>
                    <a:pt x="1035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4355" y="3272027"/>
              <a:ext cx="1076325" cy="333375"/>
            </a:xfrm>
            <a:custGeom>
              <a:avLst/>
              <a:gdLst/>
              <a:ahLst/>
              <a:cxnLst/>
              <a:rect l="l" t="t" r="r" b="b"/>
              <a:pathLst>
                <a:path w="1076325" h="333375">
                  <a:moveTo>
                    <a:pt x="1075944" y="40894"/>
                  </a:moveTo>
                  <a:lnTo>
                    <a:pt x="1072733" y="24967"/>
                  </a:lnTo>
                  <a:lnTo>
                    <a:pt x="1063974" y="11969"/>
                  </a:lnTo>
                  <a:lnTo>
                    <a:pt x="1050976" y="3210"/>
                  </a:lnTo>
                  <a:lnTo>
                    <a:pt x="1035050" y="0"/>
                  </a:lnTo>
                  <a:lnTo>
                    <a:pt x="448310" y="0"/>
                  </a:lnTo>
                  <a:lnTo>
                    <a:pt x="179324" y="0"/>
                  </a:lnTo>
                  <a:lnTo>
                    <a:pt x="40893" y="0"/>
                  </a:lnTo>
                  <a:lnTo>
                    <a:pt x="24967" y="3210"/>
                  </a:lnTo>
                  <a:lnTo>
                    <a:pt x="11969" y="11969"/>
                  </a:lnTo>
                  <a:lnTo>
                    <a:pt x="3210" y="24967"/>
                  </a:lnTo>
                  <a:lnTo>
                    <a:pt x="0" y="40894"/>
                  </a:lnTo>
                  <a:lnTo>
                    <a:pt x="0" y="143129"/>
                  </a:lnTo>
                  <a:lnTo>
                    <a:pt x="0" y="204470"/>
                  </a:lnTo>
                  <a:lnTo>
                    <a:pt x="3210" y="220396"/>
                  </a:lnTo>
                  <a:lnTo>
                    <a:pt x="11969" y="233394"/>
                  </a:lnTo>
                  <a:lnTo>
                    <a:pt x="24967" y="242153"/>
                  </a:lnTo>
                  <a:lnTo>
                    <a:pt x="40893" y="245364"/>
                  </a:lnTo>
                  <a:lnTo>
                    <a:pt x="179324" y="245364"/>
                  </a:lnTo>
                  <a:lnTo>
                    <a:pt x="462025" y="333121"/>
                  </a:lnTo>
                  <a:lnTo>
                    <a:pt x="448310" y="245364"/>
                  </a:lnTo>
                  <a:lnTo>
                    <a:pt x="1035050" y="245364"/>
                  </a:lnTo>
                  <a:lnTo>
                    <a:pt x="1050976" y="242153"/>
                  </a:lnTo>
                  <a:lnTo>
                    <a:pt x="1063974" y="233394"/>
                  </a:lnTo>
                  <a:lnTo>
                    <a:pt x="1072733" y="220396"/>
                  </a:lnTo>
                  <a:lnTo>
                    <a:pt x="1075944" y="204470"/>
                  </a:lnTo>
                  <a:lnTo>
                    <a:pt x="1075944" y="143129"/>
                  </a:lnTo>
                  <a:lnTo>
                    <a:pt x="1075944" y="40894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26464" y="438308"/>
            <a:ext cx="798413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DECOMPOSITION STORAGE MODEL ( DSM)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26794" y="1328165"/>
            <a:ext cx="5765165" cy="9988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65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DB</a:t>
            </a:r>
            <a:r>
              <a:rPr sz="2400" spc="-100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400" spc="-18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ore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value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f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single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attri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b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ute 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across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multiple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tuples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contiguously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page.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Times New Roman"/>
                <a:cs typeface="Times New Roman"/>
              </a:rPr>
              <a:t>Al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so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k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ow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"colu</a:t>
            </a:r>
            <a:r>
              <a:rPr sz="2000" spc="-85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000" spc="6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store".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4005" y="3242817"/>
            <a:ext cx="5975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EE3D42"/>
                </a:solidFill>
                <a:latin typeface="SimSun"/>
                <a:cs typeface="SimSun"/>
              </a:rPr>
              <a:t>u</a:t>
            </a:r>
            <a:r>
              <a:rPr sz="1500" spc="-10" dirty="0">
                <a:solidFill>
                  <a:srgbClr val="EE3D42"/>
                </a:solidFill>
                <a:latin typeface="SimSun"/>
                <a:cs typeface="SimSun"/>
              </a:rPr>
              <a:t>s</a:t>
            </a:r>
            <a:r>
              <a:rPr sz="1500" dirty="0">
                <a:solidFill>
                  <a:srgbClr val="EE3D42"/>
                </a:solidFill>
                <a:latin typeface="SimSun"/>
                <a:cs typeface="SimSun"/>
              </a:rPr>
              <a:t>e</a:t>
            </a:r>
            <a:r>
              <a:rPr sz="1500" spc="-10" dirty="0">
                <a:solidFill>
                  <a:srgbClr val="EE3D42"/>
                </a:solidFill>
                <a:latin typeface="SimSun"/>
                <a:cs typeface="SimSun"/>
              </a:rPr>
              <a:t>r</a:t>
            </a:r>
            <a:r>
              <a:rPr sz="1500" dirty="0">
                <a:solidFill>
                  <a:srgbClr val="EE3D42"/>
                </a:solidFill>
                <a:latin typeface="SimSun"/>
                <a:cs typeface="SimSun"/>
              </a:rPr>
              <a:t>ID</a:t>
            </a:r>
            <a:endParaRPr sz="1500">
              <a:latin typeface="SimSun"/>
              <a:cs typeface="SimSu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07338" y="4055249"/>
            <a:ext cx="1841500" cy="680085"/>
            <a:chOff x="1307338" y="4055249"/>
            <a:chExt cx="1841500" cy="680085"/>
          </a:xfrm>
        </p:grpSpPr>
        <p:sp>
          <p:nvSpPr>
            <p:cNvPr id="18" name="object 18"/>
            <p:cNvSpPr/>
            <p:nvPr/>
          </p:nvSpPr>
          <p:spPr>
            <a:xfrm>
              <a:off x="1313688" y="4061599"/>
              <a:ext cx="1077595" cy="370205"/>
            </a:xfrm>
            <a:custGeom>
              <a:avLst/>
              <a:gdLst/>
              <a:ahLst/>
              <a:cxnLst/>
              <a:rect l="l" t="t" r="r" b="b"/>
              <a:pathLst>
                <a:path w="1077595" h="370204">
                  <a:moveTo>
                    <a:pt x="1036574" y="124828"/>
                  </a:moveTo>
                  <a:lnTo>
                    <a:pt x="40893" y="124828"/>
                  </a:lnTo>
                  <a:lnTo>
                    <a:pt x="24967" y="128042"/>
                  </a:lnTo>
                  <a:lnTo>
                    <a:pt x="11969" y="136807"/>
                  </a:lnTo>
                  <a:lnTo>
                    <a:pt x="3210" y="149806"/>
                  </a:lnTo>
                  <a:lnTo>
                    <a:pt x="0" y="165722"/>
                  </a:lnTo>
                  <a:lnTo>
                    <a:pt x="0" y="329298"/>
                  </a:lnTo>
                  <a:lnTo>
                    <a:pt x="3210" y="345214"/>
                  </a:lnTo>
                  <a:lnTo>
                    <a:pt x="11969" y="358213"/>
                  </a:lnTo>
                  <a:lnTo>
                    <a:pt x="24967" y="366978"/>
                  </a:lnTo>
                  <a:lnTo>
                    <a:pt x="40893" y="370192"/>
                  </a:lnTo>
                  <a:lnTo>
                    <a:pt x="1036574" y="370192"/>
                  </a:lnTo>
                  <a:lnTo>
                    <a:pt x="1052500" y="366978"/>
                  </a:lnTo>
                  <a:lnTo>
                    <a:pt x="1065498" y="358213"/>
                  </a:lnTo>
                  <a:lnTo>
                    <a:pt x="1074257" y="345214"/>
                  </a:lnTo>
                  <a:lnTo>
                    <a:pt x="1077468" y="329298"/>
                  </a:lnTo>
                  <a:lnTo>
                    <a:pt x="1077468" y="165722"/>
                  </a:lnTo>
                  <a:lnTo>
                    <a:pt x="1074257" y="149806"/>
                  </a:lnTo>
                  <a:lnTo>
                    <a:pt x="1065498" y="136807"/>
                  </a:lnTo>
                  <a:lnTo>
                    <a:pt x="1052500" y="128042"/>
                  </a:lnTo>
                  <a:lnTo>
                    <a:pt x="1036574" y="124828"/>
                  </a:lnTo>
                  <a:close/>
                </a:path>
                <a:path w="1077595" h="370204">
                  <a:moveTo>
                    <a:pt x="625348" y="0"/>
                  </a:moveTo>
                  <a:lnTo>
                    <a:pt x="628523" y="124828"/>
                  </a:lnTo>
                  <a:lnTo>
                    <a:pt x="897889" y="124828"/>
                  </a:lnTo>
                  <a:lnTo>
                    <a:pt x="625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13688" y="4061599"/>
              <a:ext cx="1077595" cy="370205"/>
            </a:xfrm>
            <a:custGeom>
              <a:avLst/>
              <a:gdLst/>
              <a:ahLst/>
              <a:cxnLst/>
              <a:rect l="l" t="t" r="r" b="b"/>
              <a:pathLst>
                <a:path w="1077595" h="370204">
                  <a:moveTo>
                    <a:pt x="1077468" y="165722"/>
                  </a:moveTo>
                  <a:lnTo>
                    <a:pt x="1074257" y="149806"/>
                  </a:lnTo>
                  <a:lnTo>
                    <a:pt x="1065498" y="136807"/>
                  </a:lnTo>
                  <a:lnTo>
                    <a:pt x="1052500" y="128042"/>
                  </a:lnTo>
                  <a:lnTo>
                    <a:pt x="1036574" y="124828"/>
                  </a:lnTo>
                  <a:lnTo>
                    <a:pt x="897889" y="124828"/>
                  </a:lnTo>
                  <a:lnTo>
                    <a:pt x="625348" y="0"/>
                  </a:lnTo>
                  <a:lnTo>
                    <a:pt x="628523" y="124828"/>
                  </a:lnTo>
                  <a:lnTo>
                    <a:pt x="40893" y="124828"/>
                  </a:lnTo>
                  <a:lnTo>
                    <a:pt x="24967" y="128042"/>
                  </a:lnTo>
                  <a:lnTo>
                    <a:pt x="11969" y="136807"/>
                  </a:lnTo>
                  <a:lnTo>
                    <a:pt x="3210" y="149806"/>
                  </a:lnTo>
                  <a:lnTo>
                    <a:pt x="0" y="165722"/>
                  </a:lnTo>
                  <a:lnTo>
                    <a:pt x="0" y="227063"/>
                  </a:lnTo>
                  <a:lnTo>
                    <a:pt x="0" y="329298"/>
                  </a:lnTo>
                  <a:lnTo>
                    <a:pt x="3210" y="345214"/>
                  </a:lnTo>
                  <a:lnTo>
                    <a:pt x="11969" y="358213"/>
                  </a:lnTo>
                  <a:lnTo>
                    <a:pt x="24967" y="366978"/>
                  </a:lnTo>
                  <a:lnTo>
                    <a:pt x="40893" y="370192"/>
                  </a:lnTo>
                  <a:lnTo>
                    <a:pt x="628523" y="370192"/>
                  </a:lnTo>
                  <a:lnTo>
                    <a:pt x="897889" y="370192"/>
                  </a:lnTo>
                  <a:lnTo>
                    <a:pt x="1036574" y="370192"/>
                  </a:lnTo>
                  <a:lnTo>
                    <a:pt x="1052500" y="366978"/>
                  </a:lnTo>
                  <a:lnTo>
                    <a:pt x="1065498" y="358213"/>
                  </a:lnTo>
                  <a:lnTo>
                    <a:pt x="1074257" y="345214"/>
                  </a:lnTo>
                  <a:lnTo>
                    <a:pt x="1077468" y="329298"/>
                  </a:lnTo>
                  <a:lnTo>
                    <a:pt x="1077468" y="227063"/>
                  </a:lnTo>
                  <a:lnTo>
                    <a:pt x="1077468" y="165722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66544" y="4358779"/>
              <a:ext cx="1076325" cy="370205"/>
            </a:xfrm>
            <a:custGeom>
              <a:avLst/>
              <a:gdLst/>
              <a:ahLst/>
              <a:cxnLst/>
              <a:rect l="l" t="t" r="r" b="b"/>
              <a:pathLst>
                <a:path w="1076325" h="370204">
                  <a:moveTo>
                    <a:pt x="1035050" y="124828"/>
                  </a:moveTo>
                  <a:lnTo>
                    <a:pt x="40893" y="124828"/>
                  </a:lnTo>
                  <a:lnTo>
                    <a:pt x="24967" y="128042"/>
                  </a:lnTo>
                  <a:lnTo>
                    <a:pt x="11969" y="136807"/>
                  </a:lnTo>
                  <a:lnTo>
                    <a:pt x="3210" y="149806"/>
                  </a:lnTo>
                  <a:lnTo>
                    <a:pt x="0" y="165722"/>
                  </a:lnTo>
                  <a:lnTo>
                    <a:pt x="0" y="329298"/>
                  </a:lnTo>
                  <a:lnTo>
                    <a:pt x="3210" y="345214"/>
                  </a:lnTo>
                  <a:lnTo>
                    <a:pt x="11969" y="358213"/>
                  </a:lnTo>
                  <a:lnTo>
                    <a:pt x="24967" y="366978"/>
                  </a:lnTo>
                  <a:lnTo>
                    <a:pt x="40893" y="370192"/>
                  </a:lnTo>
                  <a:lnTo>
                    <a:pt x="1035050" y="370192"/>
                  </a:lnTo>
                  <a:lnTo>
                    <a:pt x="1050976" y="366978"/>
                  </a:lnTo>
                  <a:lnTo>
                    <a:pt x="1063974" y="358213"/>
                  </a:lnTo>
                  <a:lnTo>
                    <a:pt x="1072733" y="345214"/>
                  </a:lnTo>
                  <a:lnTo>
                    <a:pt x="1075944" y="329298"/>
                  </a:lnTo>
                  <a:lnTo>
                    <a:pt x="1075944" y="165722"/>
                  </a:lnTo>
                  <a:lnTo>
                    <a:pt x="1072733" y="149806"/>
                  </a:lnTo>
                  <a:lnTo>
                    <a:pt x="1063974" y="136807"/>
                  </a:lnTo>
                  <a:lnTo>
                    <a:pt x="1050976" y="128042"/>
                  </a:lnTo>
                  <a:lnTo>
                    <a:pt x="1035050" y="124828"/>
                  </a:lnTo>
                  <a:close/>
                </a:path>
                <a:path w="1076325" h="370204">
                  <a:moveTo>
                    <a:pt x="624458" y="0"/>
                  </a:moveTo>
                  <a:lnTo>
                    <a:pt x="627633" y="124828"/>
                  </a:lnTo>
                  <a:lnTo>
                    <a:pt x="896619" y="124828"/>
                  </a:lnTo>
                  <a:lnTo>
                    <a:pt x="624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66544" y="4358779"/>
              <a:ext cx="1076325" cy="370205"/>
            </a:xfrm>
            <a:custGeom>
              <a:avLst/>
              <a:gdLst/>
              <a:ahLst/>
              <a:cxnLst/>
              <a:rect l="l" t="t" r="r" b="b"/>
              <a:pathLst>
                <a:path w="1076325" h="370204">
                  <a:moveTo>
                    <a:pt x="1075944" y="165722"/>
                  </a:moveTo>
                  <a:lnTo>
                    <a:pt x="1072733" y="149806"/>
                  </a:lnTo>
                  <a:lnTo>
                    <a:pt x="1063974" y="136807"/>
                  </a:lnTo>
                  <a:lnTo>
                    <a:pt x="1050976" y="128042"/>
                  </a:lnTo>
                  <a:lnTo>
                    <a:pt x="1035050" y="124828"/>
                  </a:lnTo>
                  <a:lnTo>
                    <a:pt x="896619" y="124828"/>
                  </a:lnTo>
                  <a:lnTo>
                    <a:pt x="624458" y="0"/>
                  </a:lnTo>
                  <a:lnTo>
                    <a:pt x="627633" y="124828"/>
                  </a:lnTo>
                  <a:lnTo>
                    <a:pt x="40893" y="124828"/>
                  </a:lnTo>
                  <a:lnTo>
                    <a:pt x="24967" y="128042"/>
                  </a:lnTo>
                  <a:lnTo>
                    <a:pt x="11969" y="136807"/>
                  </a:lnTo>
                  <a:lnTo>
                    <a:pt x="3210" y="149806"/>
                  </a:lnTo>
                  <a:lnTo>
                    <a:pt x="0" y="165722"/>
                  </a:lnTo>
                  <a:lnTo>
                    <a:pt x="0" y="227063"/>
                  </a:lnTo>
                  <a:lnTo>
                    <a:pt x="0" y="329298"/>
                  </a:lnTo>
                  <a:lnTo>
                    <a:pt x="3210" y="345214"/>
                  </a:lnTo>
                  <a:lnTo>
                    <a:pt x="11969" y="358213"/>
                  </a:lnTo>
                  <a:lnTo>
                    <a:pt x="24967" y="366978"/>
                  </a:lnTo>
                  <a:lnTo>
                    <a:pt x="40893" y="370192"/>
                  </a:lnTo>
                  <a:lnTo>
                    <a:pt x="627633" y="370192"/>
                  </a:lnTo>
                  <a:lnTo>
                    <a:pt x="896619" y="370192"/>
                  </a:lnTo>
                  <a:lnTo>
                    <a:pt x="1035050" y="370192"/>
                  </a:lnTo>
                  <a:lnTo>
                    <a:pt x="1050976" y="366978"/>
                  </a:lnTo>
                  <a:lnTo>
                    <a:pt x="1063974" y="358213"/>
                  </a:lnTo>
                  <a:lnTo>
                    <a:pt x="1072733" y="345214"/>
                  </a:lnTo>
                  <a:lnTo>
                    <a:pt x="1075944" y="329298"/>
                  </a:lnTo>
                  <a:lnTo>
                    <a:pt x="1075944" y="227063"/>
                  </a:lnTo>
                  <a:lnTo>
                    <a:pt x="1075944" y="165722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58213" y="4088993"/>
            <a:ext cx="1540510" cy="6197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500" spc="-5" dirty="0">
                <a:solidFill>
                  <a:srgbClr val="EE3D42"/>
                </a:solidFill>
                <a:latin typeface="SimSun"/>
                <a:cs typeface="SimSun"/>
              </a:rPr>
              <a:t>userName</a:t>
            </a:r>
            <a:endParaRPr sz="1500">
              <a:latin typeface="SimSun"/>
              <a:cs typeface="SimSun"/>
            </a:endParaRPr>
          </a:p>
          <a:p>
            <a:pPr marL="765175">
              <a:lnSpc>
                <a:spcPct val="100000"/>
              </a:lnSpc>
              <a:spcBef>
                <a:spcPts val="540"/>
              </a:spcBef>
            </a:pPr>
            <a:r>
              <a:rPr sz="1500" dirty="0">
                <a:solidFill>
                  <a:srgbClr val="EE3D42"/>
                </a:solidFill>
                <a:latin typeface="SimSun"/>
                <a:cs typeface="SimSun"/>
              </a:rPr>
              <a:t>u</a:t>
            </a:r>
            <a:r>
              <a:rPr sz="1500" spc="-10" dirty="0">
                <a:solidFill>
                  <a:srgbClr val="EE3D42"/>
                </a:solidFill>
                <a:latin typeface="SimSun"/>
                <a:cs typeface="SimSun"/>
              </a:rPr>
              <a:t>s</a:t>
            </a:r>
            <a:r>
              <a:rPr sz="1500" dirty="0">
                <a:solidFill>
                  <a:srgbClr val="EE3D42"/>
                </a:solidFill>
                <a:latin typeface="SimSun"/>
                <a:cs typeface="SimSun"/>
              </a:rPr>
              <a:t>e</a:t>
            </a:r>
            <a:r>
              <a:rPr sz="1500" spc="-10" dirty="0">
                <a:solidFill>
                  <a:srgbClr val="EE3D42"/>
                </a:solidFill>
                <a:latin typeface="SimSun"/>
                <a:cs typeface="SimSun"/>
              </a:rPr>
              <a:t>r</a:t>
            </a:r>
            <a:r>
              <a:rPr sz="1500" dirty="0">
                <a:solidFill>
                  <a:srgbClr val="EE3D42"/>
                </a:solidFill>
                <a:latin typeface="SimSun"/>
                <a:cs typeface="SimSun"/>
              </a:rPr>
              <a:t>P</a:t>
            </a:r>
            <a:r>
              <a:rPr sz="1500" spc="-10" dirty="0">
                <a:solidFill>
                  <a:srgbClr val="EE3D42"/>
                </a:solidFill>
                <a:latin typeface="SimSun"/>
                <a:cs typeface="SimSun"/>
              </a:rPr>
              <a:t>a</a:t>
            </a:r>
            <a:r>
              <a:rPr sz="1500" dirty="0">
                <a:solidFill>
                  <a:srgbClr val="EE3D42"/>
                </a:solidFill>
                <a:latin typeface="SimSun"/>
                <a:cs typeface="SimSun"/>
              </a:rPr>
              <a:t>ss</a:t>
            </a:r>
            <a:endParaRPr sz="1500">
              <a:latin typeface="SimSun"/>
              <a:cs typeface="SimSu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59086" y="2671762"/>
            <a:ext cx="4143375" cy="1776730"/>
            <a:chOff x="3359086" y="2671762"/>
            <a:chExt cx="4143375" cy="1776730"/>
          </a:xfrm>
        </p:grpSpPr>
        <p:sp>
          <p:nvSpPr>
            <p:cNvPr id="24" name="object 24"/>
            <p:cNvSpPr/>
            <p:nvPr/>
          </p:nvSpPr>
          <p:spPr>
            <a:xfrm>
              <a:off x="3373373" y="2686050"/>
              <a:ext cx="4114800" cy="1748155"/>
            </a:xfrm>
            <a:custGeom>
              <a:avLst/>
              <a:gdLst/>
              <a:ahLst/>
              <a:cxnLst/>
              <a:rect l="l" t="t" r="r" b="b"/>
              <a:pathLst>
                <a:path w="4114800" h="1748154">
                  <a:moveTo>
                    <a:pt x="4114800" y="0"/>
                  </a:moveTo>
                  <a:lnTo>
                    <a:pt x="0" y="0"/>
                  </a:lnTo>
                  <a:lnTo>
                    <a:pt x="0" y="1748027"/>
                  </a:lnTo>
                  <a:lnTo>
                    <a:pt x="4114800" y="1748027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73373" y="2686050"/>
              <a:ext cx="4114800" cy="1748155"/>
            </a:xfrm>
            <a:custGeom>
              <a:avLst/>
              <a:gdLst/>
              <a:ahLst/>
              <a:cxnLst/>
              <a:rect l="l" t="t" r="r" b="b"/>
              <a:pathLst>
                <a:path w="4114800" h="1748154">
                  <a:moveTo>
                    <a:pt x="0" y="1748027"/>
                  </a:moveTo>
                  <a:lnTo>
                    <a:pt x="4114800" y="1748027"/>
                  </a:lnTo>
                  <a:lnTo>
                    <a:pt x="4114800" y="0"/>
                  </a:lnTo>
                  <a:lnTo>
                    <a:pt x="0" y="0"/>
                  </a:lnTo>
                  <a:lnTo>
                    <a:pt x="0" y="1748027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504057" y="2700909"/>
            <a:ext cx="1181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0" dirty="0">
                <a:solidFill>
                  <a:srgbClr val="636363"/>
                </a:solidFill>
                <a:latin typeface="Trebuchet MS"/>
                <a:cs typeface="Trebuchet MS"/>
              </a:rPr>
              <a:t>DSM</a:t>
            </a:r>
            <a:r>
              <a:rPr sz="1400" b="1" spc="240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1400" b="1" spc="25" dirty="0">
                <a:solidFill>
                  <a:srgbClr val="636363"/>
                </a:solidFill>
                <a:latin typeface="Trebuchet MS"/>
                <a:cs typeface="Trebuchet MS"/>
              </a:rPr>
              <a:t>Disk</a:t>
            </a:r>
            <a:r>
              <a:rPr sz="1400" b="1" spc="229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1400" b="1" spc="-75" dirty="0">
                <a:solidFill>
                  <a:srgbClr val="636363"/>
                </a:solidFill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574034" y="2946145"/>
          <a:ext cx="3388359" cy="1365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075" marB="0">
                    <a:lnL w="3810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51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98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075" marB="0">
                    <a:lnL w="3810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38100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851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8265" marB="0">
                    <a:lnL w="3810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38100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144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144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1440" marB="0">
                    <a:lnL w="28575">
                      <a:solidFill>
                        <a:srgbClr val="636363"/>
                      </a:solidFill>
                      <a:prstDash val="solid"/>
                    </a:lnL>
                    <a:lnR w="38100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1440" marB="0">
                    <a:lnL w="38100">
                      <a:solidFill>
                        <a:srgbClr val="636363"/>
                      </a:solidFill>
                      <a:prstDash val="solid"/>
                    </a:lnL>
                    <a:lnR w="28575">
                      <a:solidFill>
                        <a:srgbClr val="636363"/>
                      </a:solidFill>
                      <a:prstDash val="solid"/>
                    </a:lnR>
                    <a:lnT w="28575">
                      <a:solidFill>
                        <a:srgbClr val="636363"/>
                      </a:solidFill>
                      <a:prstDash val="solid"/>
                    </a:lnT>
                    <a:lnB w="28575">
                      <a:solidFill>
                        <a:srgbClr val="63636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2422905" y="3323590"/>
            <a:ext cx="1089025" cy="350520"/>
            <a:chOff x="2422905" y="3323590"/>
            <a:chExt cx="1089025" cy="350520"/>
          </a:xfrm>
        </p:grpSpPr>
        <p:sp>
          <p:nvSpPr>
            <p:cNvPr id="29" name="object 29"/>
            <p:cNvSpPr/>
            <p:nvPr/>
          </p:nvSpPr>
          <p:spPr>
            <a:xfrm>
              <a:off x="2429255" y="3329940"/>
              <a:ext cx="1076325" cy="337820"/>
            </a:xfrm>
            <a:custGeom>
              <a:avLst/>
              <a:gdLst/>
              <a:ahLst/>
              <a:cxnLst/>
              <a:rect l="l" t="t" r="r" b="b"/>
              <a:pathLst>
                <a:path w="1076325" h="337820">
                  <a:moveTo>
                    <a:pt x="448310" y="243840"/>
                  </a:moveTo>
                  <a:lnTo>
                    <a:pt x="179324" y="243840"/>
                  </a:lnTo>
                  <a:lnTo>
                    <a:pt x="136906" y="337312"/>
                  </a:lnTo>
                  <a:lnTo>
                    <a:pt x="448310" y="243840"/>
                  </a:lnTo>
                  <a:close/>
                </a:path>
                <a:path w="1076325" h="337820">
                  <a:moveTo>
                    <a:pt x="1035304" y="0"/>
                  </a:moveTo>
                  <a:lnTo>
                    <a:pt x="40639" y="0"/>
                  </a:lnTo>
                  <a:lnTo>
                    <a:pt x="24806" y="3188"/>
                  </a:lnTo>
                  <a:lnTo>
                    <a:pt x="11890" y="11890"/>
                  </a:lnTo>
                  <a:lnTo>
                    <a:pt x="3188" y="24806"/>
                  </a:lnTo>
                  <a:lnTo>
                    <a:pt x="0" y="40640"/>
                  </a:lnTo>
                  <a:lnTo>
                    <a:pt x="0" y="203200"/>
                  </a:lnTo>
                  <a:lnTo>
                    <a:pt x="3188" y="219033"/>
                  </a:lnTo>
                  <a:lnTo>
                    <a:pt x="11890" y="231949"/>
                  </a:lnTo>
                  <a:lnTo>
                    <a:pt x="24806" y="240651"/>
                  </a:lnTo>
                  <a:lnTo>
                    <a:pt x="40639" y="243840"/>
                  </a:lnTo>
                  <a:lnTo>
                    <a:pt x="1035304" y="243840"/>
                  </a:lnTo>
                  <a:lnTo>
                    <a:pt x="1051137" y="240651"/>
                  </a:lnTo>
                  <a:lnTo>
                    <a:pt x="1064053" y="231949"/>
                  </a:lnTo>
                  <a:lnTo>
                    <a:pt x="1072755" y="219033"/>
                  </a:lnTo>
                  <a:lnTo>
                    <a:pt x="1075944" y="203200"/>
                  </a:lnTo>
                  <a:lnTo>
                    <a:pt x="1075944" y="40640"/>
                  </a:lnTo>
                  <a:lnTo>
                    <a:pt x="1072755" y="24806"/>
                  </a:lnTo>
                  <a:lnTo>
                    <a:pt x="1064053" y="11890"/>
                  </a:lnTo>
                  <a:lnTo>
                    <a:pt x="1051137" y="3188"/>
                  </a:lnTo>
                  <a:lnTo>
                    <a:pt x="1035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29255" y="3329940"/>
              <a:ext cx="1076325" cy="337820"/>
            </a:xfrm>
            <a:custGeom>
              <a:avLst/>
              <a:gdLst/>
              <a:ahLst/>
              <a:cxnLst/>
              <a:rect l="l" t="t" r="r" b="b"/>
              <a:pathLst>
                <a:path w="1076325" h="337820">
                  <a:moveTo>
                    <a:pt x="1075944" y="40640"/>
                  </a:moveTo>
                  <a:lnTo>
                    <a:pt x="1072755" y="24806"/>
                  </a:lnTo>
                  <a:lnTo>
                    <a:pt x="1064053" y="11890"/>
                  </a:lnTo>
                  <a:lnTo>
                    <a:pt x="1051137" y="3188"/>
                  </a:lnTo>
                  <a:lnTo>
                    <a:pt x="1035304" y="0"/>
                  </a:lnTo>
                  <a:lnTo>
                    <a:pt x="448310" y="0"/>
                  </a:lnTo>
                  <a:lnTo>
                    <a:pt x="179324" y="0"/>
                  </a:lnTo>
                  <a:lnTo>
                    <a:pt x="40639" y="0"/>
                  </a:lnTo>
                  <a:lnTo>
                    <a:pt x="24806" y="3188"/>
                  </a:lnTo>
                  <a:lnTo>
                    <a:pt x="11890" y="11890"/>
                  </a:lnTo>
                  <a:lnTo>
                    <a:pt x="3188" y="24806"/>
                  </a:lnTo>
                  <a:lnTo>
                    <a:pt x="0" y="40640"/>
                  </a:lnTo>
                  <a:lnTo>
                    <a:pt x="0" y="142240"/>
                  </a:lnTo>
                  <a:lnTo>
                    <a:pt x="0" y="203200"/>
                  </a:lnTo>
                  <a:lnTo>
                    <a:pt x="3188" y="219033"/>
                  </a:lnTo>
                  <a:lnTo>
                    <a:pt x="11890" y="231949"/>
                  </a:lnTo>
                  <a:lnTo>
                    <a:pt x="24806" y="240651"/>
                  </a:lnTo>
                  <a:lnTo>
                    <a:pt x="40639" y="243840"/>
                  </a:lnTo>
                  <a:lnTo>
                    <a:pt x="179324" y="243840"/>
                  </a:lnTo>
                  <a:lnTo>
                    <a:pt x="136906" y="337312"/>
                  </a:lnTo>
                  <a:lnTo>
                    <a:pt x="448310" y="243840"/>
                  </a:lnTo>
                  <a:lnTo>
                    <a:pt x="1035304" y="243840"/>
                  </a:lnTo>
                  <a:lnTo>
                    <a:pt x="1051137" y="240651"/>
                  </a:lnTo>
                  <a:lnTo>
                    <a:pt x="1064053" y="231949"/>
                  </a:lnTo>
                  <a:lnTo>
                    <a:pt x="1072755" y="219033"/>
                  </a:lnTo>
                  <a:lnTo>
                    <a:pt x="1075944" y="203200"/>
                  </a:lnTo>
                  <a:lnTo>
                    <a:pt x="1075944" y="142240"/>
                  </a:lnTo>
                  <a:lnTo>
                    <a:pt x="1075944" y="40640"/>
                  </a:lnTo>
                  <a:close/>
                </a:path>
              </a:pathLst>
            </a:custGeom>
            <a:ln w="127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26029" y="3299841"/>
            <a:ext cx="8820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EE3D42"/>
                </a:solidFill>
                <a:latin typeface="SimSun"/>
                <a:cs typeface="SimSun"/>
              </a:rPr>
              <a:t>l</a:t>
            </a:r>
            <a:r>
              <a:rPr sz="1500" spc="-10" dirty="0">
                <a:solidFill>
                  <a:srgbClr val="EE3D42"/>
                </a:solidFill>
                <a:latin typeface="SimSun"/>
                <a:cs typeface="SimSun"/>
              </a:rPr>
              <a:t>a</a:t>
            </a:r>
            <a:r>
              <a:rPr sz="1500" dirty="0">
                <a:solidFill>
                  <a:srgbClr val="EE3D42"/>
                </a:solidFill>
                <a:latin typeface="SimSun"/>
                <a:cs typeface="SimSun"/>
              </a:rPr>
              <a:t>s</a:t>
            </a:r>
            <a:r>
              <a:rPr sz="1500" spc="-10" dirty="0">
                <a:solidFill>
                  <a:srgbClr val="EE3D42"/>
                </a:solidFill>
                <a:latin typeface="SimSun"/>
                <a:cs typeface="SimSun"/>
              </a:rPr>
              <a:t>t</a:t>
            </a:r>
            <a:r>
              <a:rPr sz="1500" dirty="0">
                <a:solidFill>
                  <a:srgbClr val="EE3D42"/>
                </a:solidFill>
                <a:latin typeface="SimSun"/>
                <a:cs typeface="SimSun"/>
              </a:rPr>
              <a:t>L</a:t>
            </a:r>
            <a:r>
              <a:rPr sz="1500" spc="-10" dirty="0">
                <a:solidFill>
                  <a:srgbClr val="EE3D42"/>
                </a:solidFill>
                <a:latin typeface="SimSun"/>
                <a:cs typeface="SimSun"/>
              </a:rPr>
              <a:t>o</a:t>
            </a:r>
            <a:r>
              <a:rPr sz="1500" dirty="0">
                <a:solidFill>
                  <a:srgbClr val="EE3D42"/>
                </a:solidFill>
                <a:latin typeface="SimSun"/>
                <a:cs typeface="SimSun"/>
              </a:rPr>
              <a:t>g</a:t>
            </a:r>
            <a:r>
              <a:rPr sz="1500" spc="-10" dirty="0">
                <a:solidFill>
                  <a:srgbClr val="EE3D42"/>
                </a:solidFill>
                <a:latin typeface="SimSun"/>
                <a:cs typeface="SimSun"/>
              </a:rPr>
              <a:t>i</a:t>
            </a:r>
            <a:r>
              <a:rPr sz="1500" dirty="0">
                <a:solidFill>
                  <a:srgbClr val="EE3D42"/>
                </a:solidFill>
                <a:latin typeface="SimSun"/>
                <a:cs typeface="SimSun"/>
              </a:rPr>
              <a:t>n</a:t>
            </a:r>
            <a:endParaRPr sz="15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9336" y="2671762"/>
            <a:ext cx="5803265" cy="2013585"/>
            <a:chOff x="1699336" y="2671762"/>
            <a:chExt cx="5803265" cy="2013585"/>
          </a:xfrm>
        </p:grpSpPr>
        <p:sp>
          <p:nvSpPr>
            <p:cNvPr id="3" name="object 3"/>
            <p:cNvSpPr/>
            <p:nvPr/>
          </p:nvSpPr>
          <p:spPr>
            <a:xfrm>
              <a:off x="1699336" y="3105378"/>
              <a:ext cx="1247140" cy="1579880"/>
            </a:xfrm>
            <a:custGeom>
              <a:avLst/>
              <a:gdLst/>
              <a:ahLst/>
              <a:cxnLst/>
              <a:rect l="l" t="t" r="r" b="b"/>
              <a:pathLst>
                <a:path w="1247139" h="1579879">
                  <a:moveTo>
                    <a:pt x="1230795" y="203568"/>
                  </a:moveTo>
                  <a:lnTo>
                    <a:pt x="1214755" y="156895"/>
                  </a:lnTo>
                  <a:lnTo>
                    <a:pt x="1169060" y="114046"/>
                  </a:lnTo>
                  <a:lnTo>
                    <a:pt x="1136230" y="94437"/>
                  </a:lnTo>
                  <a:lnTo>
                    <a:pt x="1097368" y="76250"/>
                  </a:lnTo>
                  <a:lnTo>
                    <a:pt x="1052906" y="59626"/>
                  </a:lnTo>
                  <a:lnTo>
                    <a:pt x="1003300" y="44716"/>
                  </a:lnTo>
                  <a:lnTo>
                    <a:pt x="949032" y="31686"/>
                  </a:lnTo>
                  <a:lnTo>
                    <a:pt x="890524" y="20688"/>
                  </a:lnTo>
                  <a:lnTo>
                    <a:pt x="828268" y="11861"/>
                  </a:lnTo>
                  <a:lnTo>
                    <a:pt x="762685" y="5372"/>
                  </a:lnTo>
                  <a:lnTo>
                    <a:pt x="694245" y="1371"/>
                  </a:lnTo>
                  <a:lnTo>
                    <a:pt x="623417" y="0"/>
                  </a:lnTo>
                  <a:lnTo>
                    <a:pt x="552577" y="1371"/>
                  </a:lnTo>
                  <a:lnTo>
                    <a:pt x="484136" y="5372"/>
                  </a:lnTo>
                  <a:lnTo>
                    <a:pt x="418553" y="11861"/>
                  </a:lnTo>
                  <a:lnTo>
                    <a:pt x="356273" y="20688"/>
                  </a:lnTo>
                  <a:lnTo>
                    <a:pt x="297764" y="31686"/>
                  </a:lnTo>
                  <a:lnTo>
                    <a:pt x="243484" y="44716"/>
                  </a:lnTo>
                  <a:lnTo>
                    <a:pt x="193890" y="59626"/>
                  </a:lnTo>
                  <a:lnTo>
                    <a:pt x="149415" y="76250"/>
                  </a:lnTo>
                  <a:lnTo>
                    <a:pt x="110540" y="94437"/>
                  </a:lnTo>
                  <a:lnTo>
                    <a:pt x="77711" y="114046"/>
                  </a:lnTo>
                  <a:lnTo>
                    <a:pt x="32016" y="156895"/>
                  </a:lnTo>
                  <a:lnTo>
                    <a:pt x="15976" y="203568"/>
                  </a:lnTo>
                  <a:lnTo>
                    <a:pt x="20066" y="227317"/>
                  </a:lnTo>
                  <a:lnTo>
                    <a:pt x="51384" y="272237"/>
                  </a:lnTo>
                  <a:lnTo>
                    <a:pt x="110540" y="312712"/>
                  </a:lnTo>
                  <a:lnTo>
                    <a:pt x="149415" y="330898"/>
                  </a:lnTo>
                  <a:lnTo>
                    <a:pt x="193890" y="347522"/>
                  </a:lnTo>
                  <a:lnTo>
                    <a:pt x="243484" y="362432"/>
                  </a:lnTo>
                  <a:lnTo>
                    <a:pt x="297764" y="375450"/>
                  </a:lnTo>
                  <a:lnTo>
                    <a:pt x="356273" y="386461"/>
                  </a:lnTo>
                  <a:lnTo>
                    <a:pt x="418553" y="395287"/>
                  </a:lnTo>
                  <a:lnTo>
                    <a:pt x="484136" y="401777"/>
                  </a:lnTo>
                  <a:lnTo>
                    <a:pt x="552577" y="405777"/>
                  </a:lnTo>
                  <a:lnTo>
                    <a:pt x="623417" y="407149"/>
                  </a:lnTo>
                  <a:lnTo>
                    <a:pt x="694245" y="405777"/>
                  </a:lnTo>
                  <a:lnTo>
                    <a:pt x="762685" y="401777"/>
                  </a:lnTo>
                  <a:lnTo>
                    <a:pt x="828268" y="395287"/>
                  </a:lnTo>
                  <a:lnTo>
                    <a:pt x="890524" y="386461"/>
                  </a:lnTo>
                  <a:lnTo>
                    <a:pt x="949032" y="375450"/>
                  </a:lnTo>
                  <a:lnTo>
                    <a:pt x="1003300" y="362432"/>
                  </a:lnTo>
                  <a:lnTo>
                    <a:pt x="1052906" y="347522"/>
                  </a:lnTo>
                  <a:lnTo>
                    <a:pt x="1097368" y="330898"/>
                  </a:lnTo>
                  <a:lnTo>
                    <a:pt x="1136230" y="312712"/>
                  </a:lnTo>
                  <a:lnTo>
                    <a:pt x="1169060" y="293103"/>
                  </a:lnTo>
                  <a:lnTo>
                    <a:pt x="1214755" y="250253"/>
                  </a:lnTo>
                  <a:lnTo>
                    <a:pt x="1230795" y="203568"/>
                  </a:lnTo>
                  <a:close/>
                </a:path>
                <a:path w="1247139" h="1579879">
                  <a:moveTo>
                    <a:pt x="1246847" y="1310817"/>
                  </a:moveTo>
                  <a:lnTo>
                    <a:pt x="1245565" y="1101813"/>
                  </a:lnTo>
                  <a:lnTo>
                    <a:pt x="1235925" y="1069708"/>
                  </a:lnTo>
                  <a:lnTo>
                    <a:pt x="1227988" y="1054125"/>
                  </a:lnTo>
                  <a:lnTo>
                    <a:pt x="1210957" y="1078763"/>
                  </a:lnTo>
                  <a:lnTo>
                    <a:pt x="1188770" y="1102360"/>
                  </a:lnTo>
                  <a:lnTo>
                    <a:pt x="1130058" y="1145933"/>
                  </a:lnTo>
                  <a:lnTo>
                    <a:pt x="1094092" y="1165656"/>
                  </a:lnTo>
                  <a:lnTo>
                    <a:pt x="1054100" y="1183843"/>
                  </a:lnTo>
                  <a:lnTo>
                    <a:pt x="1010373" y="1200353"/>
                  </a:lnTo>
                  <a:lnTo>
                    <a:pt x="963180" y="1215072"/>
                  </a:lnTo>
                  <a:lnTo>
                    <a:pt x="912825" y="1227874"/>
                  </a:lnTo>
                  <a:lnTo>
                    <a:pt x="859586" y="1238631"/>
                  </a:lnTo>
                  <a:lnTo>
                    <a:pt x="803732" y="1247216"/>
                  </a:lnTo>
                  <a:lnTo>
                    <a:pt x="745566" y="1253502"/>
                  </a:lnTo>
                  <a:lnTo>
                    <a:pt x="685368" y="1257376"/>
                  </a:lnTo>
                  <a:lnTo>
                    <a:pt x="623417" y="1258684"/>
                  </a:lnTo>
                  <a:lnTo>
                    <a:pt x="561479" y="1257376"/>
                  </a:lnTo>
                  <a:lnTo>
                    <a:pt x="501281" y="1253502"/>
                  </a:lnTo>
                  <a:lnTo>
                    <a:pt x="443128" y="1247216"/>
                  </a:lnTo>
                  <a:lnTo>
                    <a:pt x="387273" y="1238631"/>
                  </a:lnTo>
                  <a:lnTo>
                    <a:pt x="334022" y="1227874"/>
                  </a:lnTo>
                  <a:lnTo>
                    <a:pt x="283667" y="1215072"/>
                  </a:lnTo>
                  <a:lnTo>
                    <a:pt x="236474" y="1200340"/>
                  </a:lnTo>
                  <a:lnTo>
                    <a:pt x="192735" y="1183817"/>
                  </a:lnTo>
                  <a:lnTo>
                    <a:pt x="152742" y="1165631"/>
                  </a:lnTo>
                  <a:lnTo>
                    <a:pt x="116763" y="1145895"/>
                  </a:lnTo>
                  <a:lnTo>
                    <a:pt x="58039" y="1102296"/>
                  </a:lnTo>
                  <a:lnTo>
                    <a:pt x="18821" y="1054023"/>
                  </a:lnTo>
                  <a:lnTo>
                    <a:pt x="4978" y="1085545"/>
                  </a:lnTo>
                  <a:lnTo>
                    <a:pt x="0" y="1118362"/>
                  </a:lnTo>
                  <a:lnTo>
                    <a:pt x="0" y="1310817"/>
                  </a:lnTo>
                  <a:lnTo>
                    <a:pt x="12661" y="1365034"/>
                  </a:lnTo>
                  <a:lnTo>
                    <a:pt x="48983" y="1415529"/>
                  </a:lnTo>
                  <a:lnTo>
                    <a:pt x="106464" y="1461223"/>
                  </a:lnTo>
                  <a:lnTo>
                    <a:pt x="142341" y="1481937"/>
                  </a:lnTo>
                  <a:lnTo>
                    <a:pt x="182575" y="1501038"/>
                  </a:lnTo>
                  <a:lnTo>
                    <a:pt x="226847" y="1518399"/>
                  </a:lnTo>
                  <a:lnTo>
                    <a:pt x="274840" y="1533893"/>
                  </a:lnTo>
                  <a:lnTo>
                    <a:pt x="326250" y="1547368"/>
                  </a:lnTo>
                  <a:lnTo>
                    <a:pt x="380746" y="1558696"/>
                  </a:lnTo>
                  <a:lnTo>
                    <a:pt x="438023" y="1567738"/>
                  </a:lnTo>
                  <a:lnTo>
                    <a:pt x="497763" y="1574368"/>
                  </a:lnTo>
                  <a:lnTo>
                    <a:pt x="559676" y="1578457"/>
                  </a:lnTo>
                  <a:lnTo>
                    <a:pt x="623417" y="1579841"/>
                  </a:lnTo>
                  <a:lnTo>
                    <a:pt x="687158" y="1578457"/>
                  </a:lnTo>
                  <a:lnTo>
                    <a:pt x="749058" y="1574368"/>
                  </a:lnTo>
                  <a:lnTo>
                    <a:pt x="808799" y="1567738"/>
                  </a:lnTo>
                  <a:lnTo>
                    <a:pt x="866076" y="1558696"/>
                  </a:lnTo>
                  <a:lnTo>
                    <a:pt x="920572" y="1547368"/>
                  </a:lnTo>
                  <a:lnTo>
                    <a:pt x="971969" y="1533893"/>
                  </a:lnTo>
                  <a:lnTo>
                    <a:pt x="1019962" y="1518399"/>
                  </a:lnTo>
                  <a:lnTo>
                    <a:pt x="1064234" y="1501038"/>
                  </a:lnTo>
                  <a:lnTo>
                    <a:pt x="1104480" y="1481937"/>
                  </a:lnTo>
                  <a:lnTo>
                    <a:pt x="1140371" y="1461223"/>
                  </a:lnTo>
                  <a:lnTo>
                    <a:pt x="1171600" y="1439037"/>
                  </a:lnTo>
                  <a:lnTo>
                    <a:pt x="1218819" y="1390815"/>
                  </a:lnTo>
                  <a:lnTo>
                    <a:pt x="1243622" y="1338326"/>
                  </a:lnTo>
                  <a:lnTo>
                    <a:pt x="1246847" y="1310817"/>
                  </a:lnTo>
                  <a:close/>
                </a:path>
                <a:path w="1247139" h="1579879">
                  <a:moveTo>
                    <a:pt x="1246847" y="913409"/>
                  </a:moveTo>
                  <a:lnTo>
                    <a:pt x="1245565" y="704570"/>
                  </a:lnTo>
                  <a:lnTo>
                    <a:pt x="1235925" y="672325"/>
                  </a:lnTo>
                  <a:lnTo>
                    <a:pt x="1227988" y="656564"/>
                  </a:lnTo>
                  <a:lnTo>
                    <a:pt x="1210957" y="681316"/>
                  </a:lnTo>
                  <a:lnTo>
                    <a:pt x="1188770" y="705002"/>
                  </a:lnTo>
                  <a:lnTo>
                    <a:pt x="1130058" y="748677"/>
                  </a:lnTo>
                  <a:lnTo>
                    <a:pt x="1094092" y="768426"/>
                  </a:lnTo>
                  <a:lnTo>
                    <a:pt x="1054100" y="786625"/>
                  </a:lnTo>
                  <a:lnTo>
                    <a:pt x="1010373" y="803135"/>
                  </a:lnTo>
                  <a:lnTo>
                    <a:pt x="963180" y="817841"/>
                  </a:lnTo>
                  <a:lnTo>
                    <a:pt x="912825" y="830630"/>
                  </a:lnTo>
                  <a:lnTo>
                    <a:pt x="859586" y="841362"/>
                  </a:lnTo>
                  <a:lnTo>
                    <a:pt x="803732" y="849922"/>
                  </a:lnTo>
                  <a:lnTo>
                    <a:pt x="745566" y="856195"/>
                  </a:lnTo>
                  <a:lnTo>
                    <a:pt x="685368" y="860044"/>
                  </a:lnTo>
                  <a:lnTo>
                    <a:pt x="623417" y="861352"/>
                  </a:lnTo>
                  <a:lnTo>
                    <a:pt x="561479" y="860044"/>
                  </a:lnTo>
                  <a:lnTo>
                    <a:pt x="501281" y="856195"/>
                  </a:lnTo>
                  <a:lnTo>
                    <a:pt x="443128" y="849922"/>
                  </a:lnTo>
                  <a:lnTo>
                    <a:pt x="387273" y="841362"/>
                  </a:lnTo>
                  <a:lnTo>
                    <a:pt x="334022" y="830630"/>
                  </a:lnTo>
                  <a:lnTo>
                    <a:pt x="283667" y="817841"/>
                  </a:lnTo>
                  <a:lnTo>
                    <a:pt x="236474" y="803135"/>
                  </a:lnTo>
                  <a:lnTo>
                    <a:pt x="192735" y="786625"/>
                  </a:lnTo>
                  <a:lnTo>
                    <a:pt x="152742" y="768426"/>
                  </a:lnTo>
                  <a:lnTo>
                    <a:pt x="116763" y="748677"/>
                  </a:lnTo>
                  <a:lnTo>
                    <a:pt x="58039" y="705002"/>
                  </a:lnTo>
                  <a:lnTo>
                    <a:pt x="18821" y="656564"/>
                  </a:lnTo>
                  <a:lnTo>
                    <a:pt x="4978" y="688340"/>
                  </a:lnTo>
                  <a:lnTo>
                    <a:pt x="0" y="721106"/>
                  </a:lnTo>
                  <a:lnTo>
                    <a:pt x="0" y="913409"/>
                  </a:lnTo>
                  <a:lnTo>
                    <a:pt x="12661" y="967651"/>
                  </a:lnTo>
                  <a:lnTo>
                    <a:pt x="48983" y="1018159"/>
                  </a:lnTo>
                  <a:lnTo>
                    <a:pt x="106464" y="1063866"/>
                  </a:lnTo>
                  <a:lnTo>
                    <a:pt x="142341" y="1084567"/>
                  </a:lnTo>
                  <a:lnTo>
                    <a:pt x="182575" y="1103668"/>
                  </a:lnTo>
                  <a:lnTo>
                    <a:pt x="226847" y="1121029"/>
                  </a:lnTo>
                  <a:lnTo>
                    <a:pt x="274840" y="1136510"/>
                  </a:lnTo>
                  <a:lnTo>
                    <a:pt x="326250" y="1149985"/>
                  </a:lnTo>
                  <a:lnTo>
                    <a:pt x="380746" y="1161300"/>
                  </a:lnTo>
                  <a:lnTo>
                    <a:pt x="438023" y="1170343"/>
                  </a:lnTo>
                  <a:lnTo>
                    <a:pt x="497763" y="1176972"/>
                  </a:lnTo>
                  <a:lnTo>
                    <a:pt x="559676" y="1181049"/>
                  </a:lnTo>
                  <a:lnTo>
                    <a:pt x="623417" y="1182433"/>
                  </a:lnTo>
                  <a:lnTo>
                    <a:pt x="687158" y="1181049"/>
                  </a:lnTo>
                  <a:lnTo>
                    <a:pt x="749058" y="1176972"/>
                  </a:lnTo>
                  <a:lnTo>
                    <a:pt x="808799" y="1170343"/>
                  </a:lnTo>
                  <a:lnTo>
                    <a:pt x="866076" y="1161300"/>
                  </a:lnTo>
                  <a:lnTo>
                    <a:pt x="920572" y="1149985"/>
                  </a:lnTo>
                  <a:lnTo>
                    <a:pt x="971969" y="1136510"/>
                  </a:lnTo>
                  <a:lnTo>
                    <a:pt x="1019962" y="1121029"/>
                  </a:lnTo>
                  <a:lnTo>
                    <a:pt x="1064234" y="1103668"/>
                  </a:lnTo>
                  <a:lnTo>
                    <a:pt x="1104480" y="1084567"/>
                  </a:lnTo>
                  <a:lnTo>
                    <a:pt x="1140371" y="1063866"/>
                  </a:lnTo>
                  <a:lnTo>
                    <a:pt x="1171600" y="1041679"/>
                  </a:lnTo>
                  <a:lnTo>
                    <a:pt x="1218819" y="993444"/>
                  </a:lnTo>
                  <a:lnTo>
                    <a:pt x="1243622" y="940930"/>
                  </a:lnTo>
                  <a:lnTo>
                    <a:pt x="1246847" y="913409"/>
                  </a:lnTo>
                  <a:close/>
                </a:path>
                <a:path w="1247139" h="1579879">
                  <a:moveTo>
                    <a:pt x="1246847" y="526059"/>
                  </a:moveTo>
                  <a:lnTo>
                    <a:pt x="1245679" y="318046"/>
                  </a:lnTo>
                  <a:lnTo>
                    <a:pt x="1236916" y="287248"/>
                  </a:lnTo>
                  <a:lnTo>
                    <a:pt x="1229702" y="272224"/>
                  </a:lnTo>
                  <a:lnTo>
                    <a:pt x="1223289" y="295186"/>
                  </a:lnTo>
                  <a:lnTo>
                    <a:pt x="1209509" y="317334"/>
                  </a:lnTo>
                  <a:lnTo>
                    <a:pt x="1161554" y="358648"/>
                  </a:lnTo>
                  <a:lnTo>
                    <a:pt x="1128217" y="377520"/>
                  </a:lnTo>
                  <a:lnTo>
                    <a:pt x="1089215" y="395020"/>
                  </a:lnTo>
                  <a:lnTo>
                    <a:pt x="1044956" y="410984"/>
                  </a:lnTo>
                  <a:lnTo>
                    <a:pt x="995857" y="425297"/>
                  </a:lnTo>
                  <a:lnTo>
                    <a:pt x="942352" y="437794"/>
                  </a:lnTo>
                  <a:lnTo>
                    <a:pt x="884859" y="448348"/>
                  </a:lnTo>
                  <a:lnTo>
                    <a:pt x="823798" y="456806"/>
                  </a:lnTo>
                  <a:lnTo>
                    <a:pt x="759587" y="463016"/>
                  </a:lnTo>
                  <a:lnTo>
                    <a:pt x="692658" y="466852"/>
                  </a:lnTo>
                  <a:lnTo>
                    <a:pt x="623417" y="468160"/>
                  </a:lnTo>
                  <a:lnTo>
                    <a:pt x="554189" y="466852"/>
                  </a:lnTo>
                  <a:lnTo>
                    <a:pt x="487273" y="463016"/>
                  </a:lnTo>
                  <a:lnTo>
                    <a:pt x="423062" y="456806"/>
                  </a:lnTo>
                  <a:lnTo>
                    <a:pt x="362000" y="448348"/>
                  </a:lnTo>
                  <a:lnTo>
                    <a:pt x="304495" y="437794"/>
                  </a:lnTo>
                  <a:lnTo>
                    <a:pt x="250990" y="425297"/>
                  </a:lnTo>
                  <a:lnTo>
                    <a:pt x="201879" y="410984"/>
                  </a:lnTo>
                  <a:lnTo>
                    <a:pt x="157607" y="395020"/>
                  </a:lnTo>
                  <a:lnTo>
                    <a:pt x="118592" y="377520"/>
                  </a:lnTo>
                  <a:lnTo>
                    <a:pt x="85242" y="358648"/>
                  </a:lnTo>
                  <a:lnTo>
                    <a:pt x="37274" y="317334"/>
                  </a:lnTo>
                  <a:lnTo>
                    <a:pt x="17081" y="272224"/>
                  </a:lnTo>
                  <a:lnTo>
                    <a:pt x="4546" y="302526"/>
                  </a:lnTo>
                  <a:lnTo>
                    <a:pt x="0" y="333806"/>
                  </a:lnTo>
                  <a:lnTo>
                    <a:pt x="0" y="526059"/>
                  </a:lnTo>
                  <a:lnTo>
                    <a:pt x="12661" y="580339"/>
                  </a:lnTo>
                  <a:lnTo>
                    <a:pt x="48983" y="630859"/>
                  </a:lnTo>
                  <a:lnTo>
                    <a:pt x="106464" y="676567"/>
                  </a:lnTo>
                  <a:lnTo>
                    <a:pt x="142341" y="697268"/>
                  </a:lnTo>
                  <a:lnTo>
                    <a:pt x="182575" y="716356"/>
                  </a:lnTo>
                  <a:lnTo>
                    <a:pt x="226847" y="733717"/>
                  </a:lnTo>
                  <a:lnTo>
                    <a:pt x="274840" y="749185"/>
                  </a:lnTo>
                  <a:lnTo>
                    <a:pt x="326250" y="762647"/>
                  </a:lnTo>
                  <a:lnTo>
                    <a:pt x="380746" y="773963"/>
                  </a:lnTo>
                  <a:lnTo>
                    <a:pt x="438023" y="782993"/>
                  </a:lnTo>
                  <a:lnTo>
                    <a:pt x="497763" y="789622"/>
                  </a:lnTo>
                  <a:lnTo>
                    <a:pt x="559676" y="793686"/>
                  </a:lnTo>
                  <a:lnTo>
                    <a:pt x="623417" y="795070"/>
                  </a:lnTo>
                  <a:lnTo>
                    <a:pt x="687158" y="793686"/>
                  </a:lnTo>
                  <a:lnTo>
                    <a:pt x="749058" y="789622"/>
                  </a:lnTo>
                  <a:lnTo>
                    <a:pt x="808799" y="782993"/>
                  </a:lnTo>
                  <a:lnTo>
                    <a:pt x="866076" y="773963"/>
                  </a:lnTo>
                  <a:lnTo>
                    <a:pt x="920572" y="762647"/>
                  </a:lnTo>
                  <a:lnTo>
                    <a:pt x="971969" y="749185"/>
                  </a:lnTo>
                  <a:lnTo>
                    <a:pt x="1019962" y="733717"/>
                  </a:lnTo>
                  <a:lnTo>
                    <a:pt x="1064234" y="716356"/>
                  </a:lnTo>
                  <a:lnTo>
                    <a:pt x="1104480" y="697268"/>
                  </a:lnTo>
                  <a:lnTo>
                    <a:pt x="1140371" y="676567"/>
                  </a:lnTo>
                  <a:lnTo>
                    <a:pt x="1171600" y="654380"/>
                  </a:lnTo>
                  <a:lnTo>
                    <a:pt x="1218819" y="606132"/>
                  </a:lnTo>
                  <a:lnTo>
                    <a:pt x="1243622" y="553605"/>
                  </a:lnTo>
                  <a:lnTo>
                    <a:pt x="1246847" y="52605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73373" y="2686050"/>
              <a:ext cx="4114800" cy="1748155"/>
            </a:xfrm>
            <a:custGeom>
              <a:avLst/>
              <a:gdLst/>
              <a:ahLst/>
              <a:cxnLst/>
              <a:rect l="l" t="t" r="r" b="b"/>
              <a:pathLst>
                <a:path w="4114800" h="1748154">
                  <a:moveTo>
                    <a:pt x="4114800" y="0"/>
                  </a:moveTo>
                  <a:lnTo>
                    <a:pt x="0" y="0"/>
                  </a:lnTo>
                  <a:lnTo>
                    <a:pt x="0" y="1748027"/>
                  </a:lnTo>
                  <a:lnTo>
                    <a:pt x="4114800" y="1748027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73373" y="2686050"/>
              <a:ext cx="4114800" cy="1748155"/>
            </a:xfrm>
            <a:custGeom>
              <a:avLst/>
              <a:gdLst/>
              <a:ahLst/>
              <a:cxnLst/>
              <a:rect l="l" t="t" r="r" b="b"/>
              <a:pathLst>
                <a:path w="4114800" h="1748154">
                  <a:moveTo>
                    <a:pt x="0" y="1748027"/>
                  </a:moveTo>
                  <a:lnTo>
                    <a:pt x="4114800" y="1748027"/>
                  </a:lnTo>
                  <a:lnTo>
                    <a:pt x="4114800" y="0"/>
                  </a:lnTo>
                  <a:lnTo>
                    <a:pt x="0" y="0"/>
                  </a:lnTo>
                  <a:lnTo>
                    <a:pt x="0" y="1748027"/>
                  </a:lnTo>
                  <a:close/>
                </a:path>
              </a:pathLst>
            </a:custGeom>
            <a:ln w="28575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04057" y="2700909"/>
            <a:ext cx="1181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0" dirty="0">
                <a:solidFill>
                  <a:srgbClr val="636363"/>
                </a:solidFill>
                <a:latin typeface="Trebuchet MS"/>
                <a:cs typeface="Trebuchet MS"/>
              </a:rPr>
              <a:t>DSM</a:t>
            </a:r>
            <a:r>
              <a:rPr sz="1400" b="1" spc="240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1400" b="1" spc="25" dirty="0">
                <a:solidFill>
                  <a:srgbClr val="636363"/>
                </a:solidFill>
                <a:latin typeface="Trebuchet MS"/>
                <a:cs typeface="Trebuchet MS"/>
              </a:rPr>
              <a:t>Disk</a:t>
            </a:r>
            <a:r>
              <a:rPr sz="1400" b="1" spc="229" dirty="0">
                <a:solidFill>
                  <a:srgbClr val="636363"/>
                </a:solidFill>
                <a:latin typeface="Trebuchet MS"/>
                <a:cs typeface="Trebuchet MS"/>
              </a:rPr>
              <a:t> </a:t>
            </a:r>
            <a:r>
              <a:rPr sz="1400" b="1" spc="-75" dirty="0">
                <a:solidFill>
                  <a:srgbClr val="636363"/>
                </a:solidFill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6667"/>
              </p:ext>
            </p:extLst>
          </p:nvPr>
        </p:nvGraphicFramePr>
        <p:xfrm>
          <a:off x="3547871" y="2913888"/>
          <a:ext cx="3388995" cy="1363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758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1003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1003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90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90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90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90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51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9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39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0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0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0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0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851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95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95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82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82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82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882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18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7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27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spc="-5" dirty="0">
                          <a:solidFill>
                            <a:srgbClr val="636363"/>
                          </a:solidFill>
                          <a:latin typeface="SimSun"/>
                          <a:cs typeface="SimSun"/>
                        </a:rPr>
                        <a:t>hostname</a:t>
                      </a:r>
                      <a:endParaRPr sz="1000" dirty="0">
                        <a:latin typeface="SimSun"/>
                        <a:cs typeface="SimSun"/>
                      </a:endParaRPr>
                    </a:p>
                  </a:txBody>
                  <a:tcPr marL="0" marR="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6464" y="438308"/>
            <a:ext cx="798413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DECOMPOSITION STORAGE MODEL ( DSM)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751076" y="2700527"/>
            <a:ext cx="1641475" cy="1752600"/>
            <a:chOff x="1751076" y="2700527"/>
            <a:chExt cx="1641475" cy="1752600"/>
          </a:xfrm>
        </p:grpSpPr>
        <p:sp>
          <p:nvSpPr>
            <p:cNvPr id="10" name="object 10"/>
            <p:cNvSpPr/>
            <p:nvPr/>
          </p:nvSpPr>
          <p:spPr>
            <a:xfrm>
              <a:off x="2823210" y="2719577"/>
              <a:ext cx="550545" cy="1714500"/>
            </a:xfrm>
            <a:custGeom>
              <a:avLst/>
              <a:gdLst/>
              <a:ahLst/>
              <a:cxnLst/>
              <a:rect l="l" t="t" r="r" b="b"/>
              <a:pathLst>
                <a:path w="550545" h="1714500">
                  <a:moveTo>
                    <a:pt x="13715" y="1221574"/>
                  </a:moveTo>
                  <a:lnTo>
                    <a:pt x="549528" y="0"/>
                  </a:lnTo>
                </a:path>
                <a:path w="550545" h="1714500">
                  <a:moveTo>
                    <a:pt x="0" y="1363980"/>
                  </a:moveTo>
                  <a:lnTo>
                    <a:pt x="550037" y="1714030"/>
                  </a:lnTo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6" y="3616452"/>
              <a:ext cx="547115" cy="2377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6" y="3890772"/>
              <a:ext cx="547115" cy="2362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1076" y="4163567"/>
              <a:ext cx="547115" cy="2362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96" y="3616452"/>
              <a:ext cx="548640" cy="2377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96" y="3890772"/>
              <a:ext cx="548640" cy="2362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96" y="4163567"/>
              <a:ext cx="548640" cy="2362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0196" y="3616452"/>
              <a:ext cx="548640" cy="2377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0196" y="3890772"/>
              <a:ext cx="548640" cy="2362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26386" y="3606545"/>
              <a:ext cx="539750" cy="248920"/>
            </a:xfrm>
            <a:custGeom>
              <a:avLst/>
              <a:gdLst/>
              <a:ahLst/>
              <a:cxnLst/>
              <a:rect l="l" t="t" r="r" b="b"/>
              <a:pathLst>
                <a:path w="539750" h="248920">
                  <a:moveTo>
                    <a:pt x="0" y="248411"/>
                  </a:moveTo>
                  <a:lnTo>
                    <a:pt x="539495" y="248411"/>
                  </a:lnTo>
                  <a:lnTo>
                    <a:pt x="539495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38099">
              <a:solidFill>
                <a:srgbClr val="2C6B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26386" y="3885438"/>
              <a:ext cx="539750" cy="248920"/>
            </a:xfrm>
            <a:custGeom>
              <a:avLst/>
              <a:gdLst/>
              <a:ahLst/>
              <a:cxnLst/>
              <a:rect l="l" t="t" r="r" b="b"/>
              <a:pathLst>
                <a:path w="539750" h="248920">
                  <a:moveTo>
                    <a:pt x="0" y="248412"/>
                  </a:moveTo>
                  <a:lnTo>
                    <a:pt x="539495" y="248412"/>
                  </a:lnTo>
                  <a:lnTo>
                    <a:pt x="53949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38099">
              <a:solidFill>
                <a:srgbClr val="4647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658873" y="1087374"/>
            <a:ext cx="5829300" cy="1338580"/>
          </a:xfrm>
          <a:custGeom>
            <a:avLst/>
            <a:gdLst/>
            <a:ahLst/>
            <a:cxnLst/>
            <a:rect l="l" t="t" r="r" b="b"/>
            <a:pathLst>
              <a:path w="5829300" h="1338580">
                <a:moveTo>
                  <a:pt x="5829300" y="0"/>
                </a:moveTo>
                <a:lnTo>
                  <a:pt x="0" y="0"/>
                </a:lnTo>
                <a:lnTo>
                  <a:pt x="0" y="1338071"/>
                </a:lnTo>
                <a:lnTo>
                  <a:pt x="5829300" y="1338071"/>
                </a:lnTo>
                <a:lnTo>
                  <a:pt x="5829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58973" y="1885950"/>
            <a:ext cx="1228725" cy="224154"/>
          </a:xfrm>
          <a:prstGeom prst="rect">
            <a:avLst/>
          </a:prstGeom>
          <a:solidFill>
            <a:srgbClr val="D9D9D9"/>
          </a:solidFill>
          <a:ln w="38100">
            <a:solidFill>
              <a:srgbClr val="4647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764"/>
              </a:lnSpc>
            </a:pPr>
            <a:r>
              <a:rPr sz="1800" spc="-5" dirty="0">
                <a:solidFill>
                  <a:srgbClr val="181818"/>
                </a:solidFill>
                <a:latin typeface="SimSun"/>
                <a:cs typeface="SimSun"/>
              </a:rPr>
              <a:t>U.hostname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58873" y="1087374"/>
            <a:ext cx="5829300" cy="1338580"/>
          </a:xfrm>
          <a:prstGeom prst="rect">
            <a:avLst/>
          </a:prstGeom>
          <a:ln w="25400">
            <a:solidFill>
              <a:srgbClr val="636363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R="2760345" algn="ctr">
              <a:lnSpc>
                <a:spcPts val="205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181818"/>
                </a:solidFill>
                <a:latin typeface="Trebuchet MS"/>
                <a:cs typeface="Trebuchet MS"/>
              </a:rPr>
              <a:t>SELECT</a:t>
            </a:r>
            <a:r>
              <a:rPr sz="1800" b="1" spc="-8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75" dirty="0">
                <a:solidFill>
                  <a:srgbClr val="181818"/>
                </a:solidFill>
                <a:latin typeface="Trebuchet MS"/>
                <a:cs typeface="Trebuchet MS"/>
              </a:rPr>
              <a:t>COUNT</a:t>
            </a:r>
            <a:r>
              <a:rPr sz="1800" spc="-75" dirty="0">
                <a:solidFill>
                  <a:srgbClr val="181818"/>
                </a:solidFill>
                <a:latin typeface="SimSun"/>
                <a:cs typeface="SimSun"/>
              </a:rPr>
              <a:t>(U.lastLogin),</a:t>
            </a:r>
            <a:endParaRPr sz="1800">
              <a:latin typeface="SimSun"/>
              <a:cs typeface="SimSun"/>
            </a:endParaRPr>
          </a:p>
          <a:p>
            <a:pPr marL="432434" algn="ctr">
              <a:lnSpc>
                <a:spcPts val="1945"/>
              </a:lnSpc>
            </a:pPr>
            <a:r>
              <a:rPr sz="1800" b="1" spc="-105" dirty="0">
                <a:solidFill>
                  <a:srgbClr val="181818"/>
                </a:solidFill>
                <a:latin typeface="Trebuchet MS"/>
                <a:cs typeface="Trebuchet MS"/>
              </a:rPr>
              <a:t>EXTRACT</a:t>
            </a:r>
            <a:r>
              <a:rPr sz="1800" spc="-105" dirty="0">
                <a:solidFill>
                  <a:srgbClr val="181818"/>
                </a:solidFill>
                <a:latin typeface="SimSun"/>
                <a:cs typeface="SimSun"/>
              </a:rPr>
              <a:t>(month</a:t>
            </a:r>
            <a:r>
              <a:rPr sz="1800" spc="-1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290" dirty="0">
                <a:solidFill>
                  <a:srgbClr val="181818"/>
                </a:solidFill>
                <a:latin typeface="Trebuchet MS"/>
                <a:cs typeface="Trebuchet MS"/>
              </a:rPr>
              <a:t>FROM</a:t>
            </a:r>
            <a:r>
              <a:rPr sz="1800" b="1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U.lastLogin)</a:t>
            </a:r>
            <a:r>
              <a:rPr sz="1800" spc="-1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135" dirty="0">
                <a:solidFill>
                  <a:srgbClr val="181818"/>
                </a:solidFill>
                <a:latin typeface="Trebuchet MS"/>
                <a:cs typeface="Trebuchet MS"/>
              </a:rPr>
              <a:t>AS</a:t>
            </a:r>
            <a:r>
              <a:rPr sz="1800" b="1" spc="34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month</a:t>
            </a:r>
            <a:endParaRPr sz="1800">
              <a:latin typeface="SimSun"/>
              <a:cs typeface="SimSun"/>
            </a:endParaRPr>
          </a:p>
          <a:p>
            <a:pPr marR="3216910" algn="ctr">
              <a:lnSpc>
                <a:spcPts val="1945"/>
              </a:lnSpc>
            </a:pPr>
            <a:r>
              <a:rPr sz="1800" b="1" spc="-290" dirty="0">
                <a:solidFill>
                  <a:srgbClr val="181818"/>
                </a:solidFill>
                <a:latin typeface="Trebuchet MS"/>
                <a:cs typeface="Trebuchet MS"/>
              </a:rPr>
              <a:t>FROM</a:t>
            </a:r>
            <a:r>
              <a:rPr sz="1800" b="1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useracct</a:t>
            </a:r>
            <a:r>
              <a:rPr sz="1800" spc="-2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135" dirty="0">
                <a:solidFill>
                  <a:srgbClr val="181818"/>
                </a:solidFill>
                <a:latin typeface="Trebuchet MS"/>
                <a:cs typeface="Trebuchet MS"/>
              </a:rPr>
              <a:t>AS</a:t>
            </a:r>
            <a:r>
              <a:rPr sz="1800" b="1" spc="33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</a:t>
            </a:r>
            <a:endParaRPr sz="1800">
              <a:latin typeface="SimSun"/>
              <a:cs typeface="SimSun"/>
            </a:endParaRPr>
          </a:p>
          <a:p>
            <a:pPr marL="158115">
              <a:lnSpc>
                <a:spcPts val="1945"/>
              </a:lnSpc>
              <a:tabLst>
                <a:tab pos="2101850" algn="l"/>
              </a:tabLst>
            </a:pPr>
            <a:r>
              <a:rPr sz="1800" b="1" spc="-300" dirty="0">
                <a:solidFill>
                  <a:srgbClr val="181818"/>
                </a:solidFill>
                <a:latin typeface="Trebuchet MS"/>
                <a:cs typeface="Trebuchet MS"/>
              </a:rPr>
              <a:t>WHERE	</a:t>
            </a:r>
            <a:r>
              <a:rPr sz="1800" b="1" spc="-15" dirty="0">
                <a:solidFill>
                  <a:srgbClr val="181818"/>
                </a:solidFill>
                <a:latin typeface="Trebuchet MS"/>
                <a:cs typeface="Trebuchet MS"/>
              </a:rPr>
              <a:t>LIKE</a:t>
            </a:r>
            <a:r>
              <a:rPr sz="1800" b="1" spc="31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SimSun"/>
                <a:cs typeface="SimSun"/>
              </a:rPr>
              <a:t>'%.gov'</a:t>
            </a:r>
            <a:endParaRPr sz="1800">
              <a:latin typeface="SimSun"/>
              <a:cs typeface="SimSun"/>
            </a:endParaRPr>
          </a:p>
          <a:p>
            <a:pPr marL="158115">
              <a:lnSpc>
                <a:spcPts val="2055"/>
              </a:lnSpc>
            </a:pPr>
            <a:r>
              <a:rPr sz="1800" b="1" spc="-270" dirty="0">
                <a:solidFill>
                  <a:srgbClr val="181818"/>
                </a:solidFill>
                <a:latin typeface="Trebuchet MS"/>
                <a:cs typeface="Trebuchet MS"/>
              </a:rPr>
              <a:t>GROUP</a:t>
            </a:r>
            <a:r>
              <a:rPr sz="1800" b="1" spc="7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90" dirty="0">
                <a:solidFill>
                  <a:srgbClr val="181818"/>
                </a:solidFill>
                <a:latin typeface="Trebuchet MS"/>
                <a:cs typeface="Trebuchet MS"/>
              </a:rPr>
              <a:t>BY</a:t>
            </a:r>
            <a:r>
              <a:rPr sz="1800" b="1" spc="34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181818"/>
                </a:solidFill>
                <a:latin typeface="Trebuchet MS"/>
                <a:cs typeface="Trebuchet MS"/>
              </a:rPr>
              <a:t>EXTRACT</a:t>
            </a:r>
            <a:r>
              <a:rPr sz="1800" spc="-105" dirty="0">
                <a:solidFill>
                  <a:srgbClr val="181818"/>
                </a:solidFill>
                <a:latin typeface="SimSun"/>
                <a:cs typeface="SimSun"/>
              </a:rPr>
              <a:t>(month</a:t>
            </a:r>
            <a:r>
              <a:rPr sz="1800" spc="-1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290" dirty="0">
                <a:solidFill>
                  <a:srgbClr val="181818"/>
                </a:solidFill>
                <a:latin typeface="Trebuchet MS"/>
                <a:cs typeface="Trebuchet MS"/>
              </a:rPr>
              <a:t>FROM</a:t>
            </a:r>
            <a:r>
              <a:rPr sz="1800" b="1" spc="34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U.lastLogin)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69157" y="1145286"/>
            <a:ext cx="3118485" cy="1211580"/>
          </a:xfrm>
          <a:custGeom>
            <a:avLst/>
            <a:gdLst/>
            <a:ahLst/>
            <a:cxnLst/>
            <a:rect l="l" t="t" r="r" b="b"/>
            <a:pathLst>
              <a:path w="3118485" h="1211580">
                <a:moveTo>
                  <a:pt x="0" y="228600"/>
                </a:moveTo>
                <a:lnTo>
                  <a:pt x="1295399" y="228600"/>
                </a:lnTo>
                <a:lnTo>
                  <a:pt x="1295399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  <a:path w="3118485" h="1211580">
                <a:moveTo>
                  <a:pt x="1822704" y="1211580"/>
                </a:moveTo>
                <a:lnTo>
                  <a:pt x="3118104" y="1211580"/>
                </a:lnTo>
                <a:lnTo>
                  <a:pt x="3118104" y="982980"/>
                </a:lnTo>
                <a:lnTo>
                  <a:pt x="1822704" y="982980"/>
                </a:lnTo>
                <a:lnTo>
                  <a:pt x="1822704" y="1211580"/>
                </a:lnTo>
                <a:close/>
              </a:path>
              <a:path w="3118485" h="1211580">
                <a:moveTo>
                  <a:pt x="1479804" y="467867"/>
                </a:moveTo>
                <a:lnTo>
                  <a:pt x="2775204" y="467867"/>
                </a:lnTo>
                <a:lnTo>
                  <a:pt x="2775204" y="239267"/>
                </a:lnTo>
                <a:lnTo>
                  <a:pt x="1479804" y="239267"/>
                </a:lnTo>
                <a:lnTo>
                  <a:pt x="1479804" y="467867"/>
                </a:lnTo>
                <a:close/>
              </a:path>
            </a:pathLst>
          </a:custGeom>
          <a:ln w="38100">
            <a:solidFill>
              <a:srgbClr val="2C6B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480" y="487502"/>
            <a:ext cx="44519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TUPLE</a:t>
            </a:r>
            <a:r>
              <a:rPr spc="275" dirty="0"/>
              <a:t> </a:t>
            </a:r>
            <a:r>
              <a:rPr spc="125" dirty="0"/>
              <a:t>IDENTIFICATION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3313176"/>
            <a:ext cx="3017520" cy="1621790"/>
          </a:xfrm>
          <a:custGeom>
            <a:avLst/>
            <a:gdLst/>
            <a:ahLst/>
            <a:cxnLst/>
            <a:rect l="l" t="t" r="r" b="b"/>
            <a:pathLst>
              <a:path w="3017520" h="1621789">
                <a:moveTo>
                  <a:pt x="3017520" y="0"/>
                </a:moveTo>
                <a:lnTo>
                  <a:pt x="0" y="0"/>
                </a:lnTo>
                <a:lnTo>
                  <a:pt x="0" y="1621536"/>
                </a:lnTo>
                <a:lnTo>
                  <a:pt x="3017520" y="1621536"/>
                </a:lnTo>
                <a:lnTo>
                  <a:pt x="301752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55800" y="3418713"/>
          <a:ext cx="365760" cy="1382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8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A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476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34336" y="3418713"/>
          <a:ext cx="365760" cy="1382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8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B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476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12873" y="3418713"/>
          <a:ext cx="365760" cy="1382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8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C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476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91408" y="3418713"/>
          <a:ext cx="365760" cy="1382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8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D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476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879847" y="3313176"/>
            <a:ext cx="3017520" cy="1621790"/>
          </a:xfrm>
          <a:custGeom>
            <a:avLst/>
            <a:gdLst/>
            <a:ahLst/>
            <a:cxnLst/>
            <a:rect l="l" t="t" r="r" b="b"/>
            <a:pathLst>
              <a:path w="3017520" h="1621789">
                <a:moveTo>
                  <a:pt x="3017520" y="0"/>
                </a:moveTo>
                <a:lnTo>
                  <a:pt x="0" y="0"/>
                </a:lnTo>
                <a:lnTo>
                  <a:pt x="0" y="1621536"/>
                </a:lnTo>
                <a:lnTo>
                  <a:pt x="3017520" y="1621536"/>
                </a:lnTo>
                <a:lnTo>
                  <a:pt x="301752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51052" y="1319021"/>
            <a:ext cx="5691505" cy="349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315">
              <a:lnSpc>
                <a:spcPts val="2810"/>
              </a:lnSpc>
              <a:spcBef>
                <a:spcPts val="100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Choic</a:t>
            </a: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70" dirty="0">
                <a:solidFill>
                  <a:srgbClr val="585858"/>
                </a:solidFill>
                <a:latin typeface="Times New Roman"/>
                <a:cs typeface="Times New Roman"/>
              </a:rPr>
              <a:t>#1: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15" dirty="0">
                <a:solidFill>
                  <a:srgbClr val="585858"/>
                </a:solidFill>
                <a:latin typeface="Times New Roman"/>
                <a:cs typeface="Times New Roman"/>
              </a:rPr>
              <a:t>Fixe</a:t>
            </a:r>
            <a:r>
              <a:rPr sz="2400" b="1" spc="25" dirty="0">
                <a:solidFill>
                  <a:srgbClr val="585858"/>
                </a:solidFill>
                <a:latin typeface="Times New Roman"/>
                <a:cs typeface="Times New Roman"/>
              </a:rPr>
              <a:t>d</a:t>
            </a:r>
            <a:r>
              <a:rPr sz="2400" b="1" spc="-50" dirty="0">
                <a:solidFill>
                  <a:srgbClr val="585858"/>
                </a:solidFill>
                <a:latin typeface="Times New Roman"/>
                <a:cs typeface="Times New Roman"/>
              </a:rPr>
              <a:t>-</a:t>
            </a:r>
            <a:r>
              <a:rPr sz="2400" b="1" spc="65" dirty="0">
                <a:solidFill>
                  <a:srgbClr val="585858"/>
                </a:solidFill>
                <a:latin typeface="Times New Roman"/>
                <a:cs typeface="Times New Roman"/>
              </a:rPr>
              <a:t>le</a:t>
            </a:r>
            <a:r>
              <a:rPr sz="2400" b="1" spc="10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b="1" spc="45" dirty="0">
                <a:solidFill>
                  <a:srgbClr val="585858"/>
                </a:solidFill>
                <a:latin typeface="Times New Roman"/>
                <a:cs typeface="Times New Roman"/>
              </a:rPr>
              <a:t>gth</a:t>
            </a:r>
            <a:r>
              <a:rPr sz="2400" b="1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Offsets</a:t>
            </a:r>
            <a:endParaRPr sz="2400">
              <a:latin typeface="Times New Roman"/>
              <a:cs typeface="Times New Roman"/>
            </a:endParaRPr>
          </a:p>
          <a:p>
            <a:pPr marL="488315">
              <a:lnSpc>
                <a:spcPts val="2330"/>
              </a:lnSpc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Each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value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same</a:t>
            </a:r>
            <a:r>
              <a:rPr sz="20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length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an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attribute.</a:t>
            </a:r>
            <a:endParaRPr sz="2000">
              <a:latin typeface="Times New Roman"/>
              <a:cs typeface="Times New Roman"/>
            </a:endParaRPr>
          </a:p>
          <a:p>
            <a:pPr marL="488315">
              <a:lnSpc>
                <a:spcPts val="2810"/>
              </a:lnSpc>
              <a:spcBef>
                <a:spcPts val="210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Choic</a:t>
            </a: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70" dirty="0">
                <a:solidFill>
                  <a:srgbClr val="585858"/>
                </a:solidFill>
                <a:latin typeface="Times New Roman"/>
                <a:cs typeface="Times New Roman"/>
              </a:rPr>
              <a:t>#2: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585858"/>
                </a:solidFill>
                <a:latin typeface="Times New Roman"/>
                <a:cs typeface="Times New Roman"/>
              </a:rPr>
              <a:t>Embe</a:t>
            </a:r>
            <a:r>
              <a:rPr sz="2400" b="1" spc="-40" dirty="0">
                <a:solidFill>
                  <a:srgbClr val="585858"/>
                </a:solidFill>
                <a:latin typeface="Times New Roman"/>
                <a:cs typeface="Times New Roman"/>
              </a:rPr>
              <a:t>d</a:t>
            </a:r>
            <a:r>
              <a:rPr sz="2400" b="1" spc="-20" dirty="0">
                <a:solidFill>
                  <a:srgbClr val="585858"/>
                </a:solidFill>
                <a:latin typeface="Times New Roman"/>
                <a:cs typeface="Times New Roman"/>
              </a:rPr>
              <a:t>ded</a:t>
            </a:r>
            <a:r>
              <a:rPr sz="2400" b="1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585858"/>
                </a:solidFill>
                <a:latin typeface="Times New Roman"/>
                <a:cs typeface="Times New Roman"/>
              </a:rPr>
              <a:t>Tuple</a:t>
            </a:r>
            <a:r>
              <a:rPr sz="2400" b="1" spc="-11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585858"/>
                </a:solidFill>
                <a:latin typeface="Times New Roman"/>
                <a:cs typeface="Times New Roman"/>
              </a:rPr>
              <a:t>Ids</a:t>
            </a:r>
            <a:endParaRPr sz="2400">
              <a:latin typeface="Times New Roman"/>
              <a:cs typeface="Times New Roman"/>
            </a:endParaRPr>
          </a:p>
          <a:p>
            <a:pPr marL="488315">
              <a:lnSpc>
                <a:spcPts val="23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Each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value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stored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with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its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tuple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id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column.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  <a:tabLst>
                <a:tab pos="3826510" algn="l"/>
              </a:tabLst>
            </a:pPr>
            <a:r>
              <a:rPr sz="2400" b="1" i="1" spc="30" dirty="0">
                <a:solidFill>
                  <a:srgbClr val="636363"/>
                </a:solidFill>
                <a:latin typeface="Cambria"/>
                <a:cs typeface="Cambria"/>
              </a:rPr>
              <a:t>O</a:t>
            </a:r>
            <a:r>
              <a:rPr sz="2400" b="1" i="1" dirty="0">
                <a:solidFill>
                  <a:srgbClr val="636363"/>
                </a:solidFill>
                <a:latin typeface="Cambria"/>
                <a:cs typeface="Cambria"/>
              </a:rPr>
              <a:t>f</a:t>
            </a:r>
            <a:r>
              <a:rPr sz="2400" b="1" i="1" spc="-45" dirty="0">
                <a:solidFill>
                  <a:srgbClr val="636363"/>
                </a:solidFill>
                <a:latin typeface="Cambria"/>
                <a:cs typeface="Cambria"/>
              </a:rPr>
              <a:t>f</a:t>
            </a:r>
            <a:r>
              <a:rPr sz="2400" b="1" i="1" spc="-70" dirty="0">
                <a:solidFill>
                  <a:srgbClr val="636363"/>
                </a:solidFill>
                <a:latin typeface="Cambria"/>
                <a:cs typeface="Cambria"/>
              </a:rPr>
              <a:t>s</a:t>
            </a:r>
            <a:r>
              <a:rPr sz="2400" b="1" i="1" spc="-260" dirty="0">
                <a:solidFill>
                  <a:srgbClr val="636363"/>
                </a:solidFill>
                <a:latin typeface="Cambria"/>
                <a:cs typeface="Cambria"/>
              </a:rPr>
              <a:t>ets</a:t>
            </a:r>
            <a:r>
              <a:rPr sz="2400" b="1" i="1" dirty="0">
                <a:solidFill>
                  <a:srgbClr val="636363"/>
                </a:solidFill>
                <a:latin typeface="Cambria"/>
                <a:cs typeface="Cambria"/>
              </a:rPr>
              <a:t>	</a:t>
            </a:r>
            <a:r>
              <a:rPr sz="2400" b="1" i="1" spc="-280" dirty="0">
                <a:solidFill>
                  <a:srgbClr val="636363"/>
                </a:solidFill>
                <a:latin typeface="Cambria"/>
                <a:cs typeface="Cambria"/>
              </a:rPr>
              <a:t>Embedde</a:t>
            </a:r>
            <a:r>
              <a:rPr sz="2400" b="1" i="1" spc="-265" dirty="0">
                <a:solidFill>
                  <a:srgbClr val="636363"/>
                </a:solidFill>
                <a:latin typeface="Cambria"/>
                <a:cs typeface="Cambria"/>
              </a:rPr>
              <a:t>d</a:t>
            </a:r>
            <a:r>
              <a:rPr sz="2400" b="1" i="1" spc="-85" dirty="0">
                <a:solidFill>
                  <a:srgbClr val="636363"/>
                </a:solidFill>
                <a:latin typeface="Cambria"/>
                <a:cs typeface="Cambria"/>
              </a:rPr>
              <a:t> </a:t>
            </a:r>
            <a:r>
              <a:rPr sz="2400" b="1" i="1" spc="-185" dirty="0">
                <a:solidFill>
                  <a:srgbClr val="636363"/>
                </a:solidFill>
                <a:latin typeface="Cambria"/>
                <a:cs typeface="Cambria"/>
              </a:rPr>
              <a:t>Ids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Cambria"/>
              <a:cs typeface="Cambria"/>
            </a:endParaRPr>
          </a:p>
          <a:p>
            <a:pPr marL="169545">
              <a:lnSpc>
                <a:spcPct val="100000"/>
              </a:lnSpc>
            </a:pPr>
            <a:r>
              <a:rPr sz="1800" b="1" spc="-155" dirty="0">
                <a:solidFill>
                  <a:srgbClr val="EE3D42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169545">
              <a:lnSpc>
                <a:spcPct val="100000"/>
              </a:lnSpc>
            </a:pPr>
            <a:r>
              <a:rPr sz="1800" b="1" spc="-155" dirty="0">
                <a:solidFill>
                  <a:srgbClr val="EE3D42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69545">
              <a:lnSpc>
                <a:spcPct val="100000"/>
              </a:lnSpc>
            </a:pPr>
            <a:r>
              <a:rPr sz="1800" b="1" spc="-155" dirty="0">
                <a:solidFill>
                  <a:srgbClr val="EE3D42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69545">
              <a:lnSpc>
                <a:spcPct val="100000"/>
              </a:lnSpc>
            </a:pPr>
            <a:r>
              <a:rPr sz="1800" b="1" spc="-155" dirty="0">
                <a:solidFill>
                  <a:srgbClr val="EE3D42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985384" y="3418713"/>
          <a:ext cx="626109" cy="1382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A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476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R="66040" algn="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65405" algn="r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557">
                <a:tc>
                  <a:txBody>
                    <a:bodyPr/>
                    <a:lstStyle/>
                    <a:p>
                      <a:pPr marR="65405" algn="r">
                        <a:lnSpc>
                          <a:spcPts val="2055"/>
                        </a:lnSpc>
                      </a:pPr>
                      <a:r>
                        <a:rPr sz="18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65405" algn="r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706236" y="3418713"/>
          <a:ext cx="626109" cy="1382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B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476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L="73025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302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557">
                <a:tc>
                  <a:txBody>
                    <a:bodyPr/>
                    <a:lstStyle/>
                    <a:p>
                      <a:pPr marL="73025">
                        <a:lnSpc>
                          <a:spcPts val="2055"/>
                        </a:lnSpc>
                      </a:pPr>
                      <a:r>
                        <a:rPr sz="18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302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427089" y="3418713"/>
          <a:ext cx="628015" cy="1382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C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476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L="73660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3660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557">
                <a:tc>
                  <a:txBody>
                    <a:bodyPr/>
                    <a:lstStyle/>
                    <a:p>
                      <a:pPr marL="73660">
                        <a:lnSpc>
                          <a:spcPts val="2055"/>
                        </a:lnSpc>
                      </a:pPr>
                      <a:r>
                        <a:rPr sz="18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3660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147941" y="3418713"/>
          <a:ext cx="628015" cy="1382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D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476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557"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464" y="438308"/>
            <a:ext cx="798413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DECOMPOSITION STORAGE MODEL ( DSM)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19021"/>
            <a:ext cx="5967730" cy="245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spc="10" dirty="0">
                <a:solidFill>
                  <a:srgbClr val="585858"/>
                </a:solidFill>
                <a:latin typeface="Times New Roman"/>
                <a:cs typeface="Times New Roman"/>
              </a:rPr>
              <a:t>Advantages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Reduces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amount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wasted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585858"/>
                </a:solidFill>
                <a:latin typeface="Times New Roman"/>
                <a:cs typeface="Times New Roman"/>
              </a:rPr>
              <a:t>I/O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because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Times New Roman"/>
                <a:cs typeface="Times New Roman"/>
              </a:rPr>
              <a:t>DBMS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160"/>
              </a:lnSpc>
            </a:pP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reads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  <a:p>
            <a:pPr marL="355600" marR="83820" indent="-34290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Better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query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processing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data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compression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(more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on </a:t>
            </a:r>
            <a:r>
              <a:rPr sz="2000" spc="-4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this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later).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  <a:spcBef>
                <a:spcPts val="180"/>
              </a:spcBef>
            </a:pP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Disadvantages</a:t>
            </a:r>
            <a:endParaRPr sz="2400">
              <a:latin typeface="Times New Roman"/>
              <a:cs typeface="Times New Roman"/>
            </a:endParaRPr>
          </a:p>
          <a:p>
            <a:pPr marL="355600" marR="544830" indent="-342900">
              <a:lnSpc>
                <a:spcPts val="2160"/>
              </a:lnSpc>
              <a:spcBef>
                <a:spcPts val="204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 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Slow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for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point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queries,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inserts,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updates,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deletes </a:t>
            </a:r>
            <a:r>
              <a:rPr sz="2000" spc="-48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bec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aus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f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tu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p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l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splitting/stitc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473" y="487502"/>
            <a:ext cx="45827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DATABASE</a:t>
            </a:r>
            <a:r>
              <a:rPr spc="240" dirty="0"/>
              <a:t> </a:t>
            </a:r>
            <a:r>
              <a:rPr spc="229" dirty="0"/>
              <a:t>WORKLOADS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19021"/>
            <a:ext cx="6398006" cy="3436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585858"/>
                </a:solidFill>
                <a:latin typeface="Times New Roman"/>
                <a:cs typeface="Times New Roman"/>
              </a:rPr>
              <a:t>On-Line</a:t>
            </a:r>
            <a:r>
              <a:rPr sz="2400" b="1" spc="-11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585858"/>
                </a:solidFill>
                <a:latin typeface="Times New Roman"/>
                <a:cs typeface="Times New Roman"/>
              </a:rPr>
              <a:t>Transaction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Processing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30" dirty="0">
                <a:solidFill>
                  <a:srgbClr val="585858"/>
                </a:solidFill>
                <a:latin typeface="Times New Roman"/>
                <a:cs typeface="Times New Roman"/>
              </a:rPr>
              <a:t>(OLTP)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Fast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operations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only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read/update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small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amount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of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0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each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time.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  <a:spcBef>
                <a:spcPts val="2105"/>
              </a:spcBef>
            </a:pPr>
            <a:r>
              <a:rPr sz="2400" b="1" spc="-20" dirty="0">
                <a:solidFill>
                  <a:srgbClr val="585858"/>
                </a:solidFill>
                <a:latin typeface="Times New Roman"/>
                <a:cs typeface="Times New Roman"/>
              </a:rPr>
              <a:t>On-Line</a:t>
            </a:r>
            <a:r>
              <a:rPr sz="2400" b="1" spc="-11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40" dirty="0">
                <a:solidFill>
                  <a:srgbClr val="585858"/>
                </a:solidFill>
                <a:latin typeface="Times New Roman"/>
                <a:cs typeface="Times New Roman"/>
              </a:rPr>
              <a:t>Analytical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Processing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30" dirty="0">
                <a:solidFill>
                  <a:srgbClr val="585858"/>
                </a:solidFill>
                <a:latin typeface="Times New Roman"/>
                <a:cs typeface="Times New Roman"/>
              </a:rPr>
              <a:t>(OLAP)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Complex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queries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read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a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lot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compute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aggregates.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  <a:spcBef>
                <a:spcPts val="2110"/>
              </a:spcBef>
            </a:pPr>
            <a:r>
              <a:rPr sz="24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Hybrid</a:t>
            </a:r>
            <a:r>
              <a:rPr sz="2400" b="1" spc="-1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585858"/>
                </a:solidFill>
                <a:latin typeface="Times New Roman"/>
                <a:cs typeface="Times New Roman"/>
              </a:rPr>
              <a:t>Transactio</a:t>
            </a:r>
            <a:r>
              <a:rPr sz="2400" b="1" spc="3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25" dirty="0">
                <a:solidFill>
                  <a:srgbClr val="585858"/>
                </a:solidFill>
                <a:latin typeface="Times New Roman"/>
                <a:cs typeface="Times New Roman"/>
              </a:rPr>
              <a:t>+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40" dirty="0">
                <a:solidFill>
                  <a:srgbClr val="585858"/>
                </a:solidFill>
                <a:latin typeface="Times New Roman"/>
                <a:cs typeface="Times New Roman"/>
              </a:rPr>
              <a:t>Analytica</a:t>
            </a:r>
            <a:r>
              <a:rPr sz="2400" b="1" spc="25" dirty="0">
                <a:solidFill>
                  <a:srgbClr val="585858"/>
                </a:solidFill>
                <a:latin typeface="Times New Roman"/>
                <a:cs typeface="Times New Roman"/>
              </a:rPr>
              <a:t>l</a:t>
            </a:r>
            <a:r>
              <a:rPr sz="2400" b="1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Processing</a:t>
            </a:r>
            <a:r>
              <a:rPr lang="en-GB"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 (HTAP)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OL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TP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+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OL</a:t>
            </a:r>
            <a:r>
              <a:rPr sz="2000" spc="-80" dirty="0">
                <a:solidFill>
                  <a:srgbClr val="585858"/>
                </a:solidFill>
                <a:latin typeface="Times New Roman"/>
                <a:cs typeface="Times New Roman"/>
              </a:rPr>
              <a:t>AP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g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eth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er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000" spc="3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am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b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ase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tance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542" y="487502"/>
            <a:ext cx="27184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OBSERVATION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985510" cy="28949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378460">
              <a:lnSpc>
                <a:spcPts val="2590"/>
              </a:lnSpc>
              <a:spcBef>
                <a:spcPts val="425"/>
              </a:spcBef>
            </a:pPr>
            <a:r>
              <a:rPr sz="2400" spc="80" dirty="0">
                <a:solidFill>
                  <a:srgbClr val="585858"/>
                </a:solidFill>
                <a:latin typeface="Times New Roman"/>
                <a:cs typeface="Times New Roman"/>
              </a:rPr>
              <a:t>I/O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ma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585858"/>
                </a:solidFill>
                <a:latin typeface="Times New Roman"/>
                <a:cs typeface="Times New Roman"/>
              </a:rPr>
              <a:t>bot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lenec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k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if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DB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400" spc="-18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fetches 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from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disk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during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query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execution.</a:t>
            </a:r>
            <a:endParaRPr sz="2400">
              <a:latin typeface="Times New Roman"/>
              <a:cs typeface="Times New Roman"/>
            </a:endParaRPr>
          </a:p>
          <a:p>
            <a:pPr marL="12700" marR="309245">
              <a:lnSpc>
                <a:spcPts val="2630"/>
              </a:lnSpc>
              <a:spcBef>
                <a:spcPts val="2435"/>
              </a:spcBef>
            </a:pP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Times New Roman"/>
                <a:cs typeface="Times New Roman"/>
              </a:rPr>
              <a:t>DBMS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u="heavy" spc="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compress</a:t>
            </a:r>
            <a:r>
              <a:rPr sz="2400" b="1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pages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increase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utility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moved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per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585858"/>
                </a:solidFill>
                <a:latin typeface="Times New Roman"/>
                <a:cs typeface="Times New Roman"/>
              </a:rPr>
              <a:t>I/O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75"/>
              </a:lnSpc>
              <a:spcBef>
                <a:spcPts val="2165"/>
              </a:spcBef>
            </a:pPr>
            <a:r>
              <a:rPr sz="2400" spc="-105" dirty="0">
                <a:solidFill>
                  <a:srgbClr val="585858"/>
                </a:solidFill>
                <a:latin typeface="Times New Roman"/>
                <a:cs typeface="Times New Roman"/>
              </a:rPr>
              <a:t>Key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trad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-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f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f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spe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d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vs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com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p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ressi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atio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0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Compressing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database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reduces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DRAM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requirements.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000" u="sng" spc="-8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000" u="sng" spc="-9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dec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rease</a:t>
            </a:r>
            <a:r>
              <a:rPr sz="20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CPU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costs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rin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g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qu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ry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ex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c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u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ti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5025" y="487502"/>
            <a:ext cx="48895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DATABASE</a:t>
            </a:r>
            <a:r>
              <a:rPr spc="235" dirty="0"/>
              <a:t> </a:t>
            </a:r>
            <a:r>
              <a:rPr spc="175" dirty="0"/>
              <a:t>COMPRESSION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3594"/>
            <a:ext cx="6019800" cy="3257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585858"/>
                </a:solidFill>
                <a:latin typeface="Times New Roman"/>
                <a:cs typeface="Times New Roman"/>
              </a:rPr>
              <a:t>Goal</a:t>
            </a:r>
            <a:r>
              <a:rPr sz="2400" b="1" spc="-11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70" dirty="0">
                <a:solidFill>
                  <a:srgbClr val="585858"/>
                </a:solidFill>
                <a:latin typeface="Times New Roman"/>
                <a:cs typeface="Times New Roman"/>
              </a:rPr>
              <a:t>#1:</a:t>
            </a:r>
            <a:r>
              <a:rPr sz="2400" b="1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Must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produce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fixed-length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values</a:t>
            </a:r>
            <a:r>
              <a:rPr lang="en-GB"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(</a:t>
            </a:r>
            <a:r>
              <a:rPr lang="en-GB" sz="1400" spc="-65" dirty="0">
                <a:solidFill>
                  <a:srgbClr val="585858"/>
                </a:solidFill>
                <a:latin typeface="Times New Roman"/>
                <a:cs typeface="Times New Roman"/>
              </a:rPr>
              <a:t>good for OLAP</a:t>
            </a:r>
            <a:r>
              <a:rPr lang="en-GB"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)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310"/>
              </a:lnSpc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Only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exception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is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var-length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stored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separate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pool.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333375">
              <a:lnSpc>
                <a:spcPts val="2630"/>
              </a:lnSpc>
            </a:pPr>
            <a:r>
              <a:rPr sz="2400" b="1" spc="-45" dirty="0">
                <a:solidFill>
                  <a:srgbClr val="585858"/>
                </a:solidFill>
                <a:latin typeface="Times New Roman"/>
                <a:cs typeface="Times New Roman"/>
              </a:rPr>
              <a:t>Goa</a:t>
            </a:r>
            <a:r>
              <a:rPr sz="2400" b="1" spc="-20" dirty="0">
                <a:solidFill>
                  <a:srgbClr val="585858"/>
                </a:solidFill>
                <a:latin typeface="Times New Roman"/>
                <a:cs typeface="Times New Roman"/>
              </a:rPr>
              <a:t>l</a:t>
            </a:r>
            <a:r>
              <a:rPr sz="2400" b="1" spc="-11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70" dirty="0">
                <a:solidFill>
                  <a:srgbClr val="585858"/>
                </a:solidFill>
                <a:latin typeface="Times New Roman"/>
                <a:cs typeface="Times New Roman"/>
              </a:rPr>
              <a:t>#2:</a:t>
            </a:r>
            <a:r>
              <a:rPr sz="2400" b="1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Pos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decompression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f</a:t>
            </a:r>
            <a:r>
              <a:rPr sz="2400" spc="4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s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long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as 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possible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during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query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execution</a:t>
            </a:r>
            <a:r>
              <a:rPr lang="en-GB"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(</a:t>
            </a:r>
            <a:r>
              <a:rPr lang="en-GB" sz="1600" spc="-30" dirty="0">
                <a:solidFill>
                  <a:srgbClr val="585858"/>
                </a:solidFill>
                <a:latin typeface="Times New Roman"/>
                <a:cs typeface="Times New Roman"/>
              </a:rPr>
              <a:t>DBMS works on compressed data</a:t>
            </a:r>
            <a:r>
              <a:rPr lang="en-GB"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)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140"/>
              </a:lnSpc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Times New Roman"/>
                <a:cs typeface="Times New Roman"/>
              </a:rPr>
              <a:t>Al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know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lat</a:t>
            </a:r>
            <a:r>
              <a:rPr sz="2000" u="sng" spc="-5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u="sng" spc="-6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000" u="sng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at</a:t>
            </a:r>
            <a:r>
              <a:rPr sz="2000" u="sng" spc="-3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u="sng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rializatio</a:t>
            </a:r>
            <a:r>
              <a:rPr sz="2000" u="sng" spc="-1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sz="2400" b="1" spc="-45" dirty="0">
                <a:solidFill>
                  <a:srgbClr val="585858"/>
                </a:solidFill>
                <a:latin typeface="Times New Roman"/>
                <a:cs typeface="Times New Roman"/>
              </a:rPr>
              <a:t>Goa</a:t>
            </a:r>
            <a:r>
              <a:rPr sz="2400" b="1" spc="-20" dirty="0">
                <a:solidFill>
                  <a:srgbClr val="585858"/>
                </a:solidFill>
                <a:latin typeface="Times New Roman"/>
                <a:cs typeface="Times New Roman"/>
              </a:rPr>
              <a:t>l</a:t>
            </a:r>
            <a:r>
              <a:rPr sz="2400" b="1" spc="-11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85" dirty="0">
                <a:solidFill>
                  <a:srgbClr val="585858"/>
                </a:solidFill>
                <a:latin typeface="Times New Roman"/>
                <a:cs typeface="Times New Roman"/>
              </a:rPr>
              <a:t>#3:</a:t>
            </a:r>
            <a:r>
              <a:rPr sz="2400" b="1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Must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b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u="heavy" spc="-8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lossless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scheme.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28800" y="972311"/>
            <a:ext cx="5486400" cy="18415"/>
          </a:xfrm>
          <a:custGeom>
            <a:avLst/>
            <a:gdLst/>
            <a:ahLst/>
            <a:cxnLst/>
            <a:rect l="l" t="t" r="r" b="b"/>
            <a:pathLst>
              <a:path w="5486400" h="18415">
                <a:moveTo>
                  <a:pt x="5486400" y="0"/>
                </a:moveTo>
                <a:lnTo>
                  <a:pt x="0" y="0"/>
                </a:lnTo>
                <a:lnTo>
                  <a:pt x="0" y="18287"/>
                </a:lnTo>
                <a:lnTo>
                  <a:pt x="5486400" y="18287"/>
                </a:lnTo>
                <a:lnTo>
                  <a:pt x="5486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95222" y="487502"/>
            <a:ext cx="670305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LOSSLESS</a:t>
            </a:r>
            <a:r>
              <a:rPr spc="285" dirty="0"/>
              <a:t> </a:t>
            </a:r>
            <a:r>
              <a:rPr spc="105" dirty="0"/>
              <a:t>VS.</a:t>
            </a:r>
            <a:r>
              <a:rPr spc="295" dirty="0"/>
              <a:t> </a:t>
            </a:r>
            <a:r>
              <a:rPr spc="114" dirty="0"/>
              <a:t>LOSSY</a:t>
            </a:r>
            <a:r>
              <a:rPr spc="300" dirty="0"/>
              <a:t> </a:t>
            </a:r>
            <a:r>
              <a:rPr spc="175" dirty="0"/>
              <a:t>COMPRESSION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26794" y="1328165"/>
            <a:ext cx="6074410" cy="169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20"/>
              </a:lnSpc>
              <a:spcBef>
                <a:spcPts val="100"/>
              </a:spcBef>
            </a:pPr>
            <a:r>
              <a:rPr sz="2400" spc="75" dirty="0">
                <a:solidFill>
                  <a:srgbClr val="585858"/>
                </a:solidFill>
                <a:latin typeface="Times New Roman"/>
                <a:cs typeface="Times New Roman"/>
              </a:rPr>
              <a:t>When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DB</a:t>
            </a:r>
            <a:r>
              <a:rPr sz="2400" spc="-100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400" spc="-18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uses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compres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,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is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alwa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y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20"/>
              </a:lnSpc>
            </a:pPr>
            <a:r>
              <a:rPr sz="2400" b="1" u="heavy" spc="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lossless</a:t>
            </a:r>
            <a:r>
              <a:rPr sz="2400" b="1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because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people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don't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like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losing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630"/>
              </a:lnSpc>
              <a:spcBef>
                <a:spcPts val="2505"/>
              </a:spcBef>
            </a:pP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Any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kind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400" b="1" u="heavy" spc="2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lossy</a:t>
            </a:r>
            <a:r>
              <a:rPr sz="2400" b="1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compression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must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performed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at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application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976" y="487502"/>
            <a:ext cx="56565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COMPRESSION</a:t>
            </a:r>
            <a:r>
              <a:rPr spc="254" dirty="0"/>
              <a:t> </a:t>
            </a:r>
            <a:r>
              <a:rPr spc="195" dirty="0"/>
              <a:t>GRANULARITY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19021"/>
            <a:ext cx="6244845" cy="3270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Choic</a:t>
            </a: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70" dirty="0">
                <a:solidFill>
                  <a:srgbClr val="585858"/>
                </a:solidFill>
                <a:latin typeface="Times New Roman"/>
                <a:cs typeface="Times New Roman"/>
              </a:rPr>
              <a:t>#1: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Blo</a:t>
            </a:r>
            <a:r>
              <a:rPr sz="2400" b="1" spc="-20" dirty="0">
                <a:solidFill>
                  <a:srgbClr val="585858"/>
                </a:solidFill>
                <a:latin typeface="Times New Roman"/>
                <a:cs typeface="Times New Roman"/>
              </a:rPr>
              <a:t>c</a:t>
            </a:r>
            <a:r>
              <a:rPr sz="2400" b="1" spc="175" dirty="0">
                <a:solidFill>
                  <a:srgbClr val="585858"/>
                </a:solidFill>
                <a:latin typeface="Times New Roman"/>
                <a:cs typeface="Times New Roman"/>
              </a:rPr>
              <a:t>k</a:t>
            </a:r>
            <a:r>
              <a:rPr sz="2400" b="1" spc="-50" dirty="0">
                <a:solidFill>
                  <a:srgbClr val="585858"/>
                </a:solidFill>
                <a:latin typeface="Times New Roman"/>
                <a:cs typeface="Times New Roman"/>
              </a:rPr>
              <a:t>-</a:t>
            </a:r>
            <a:r>
              <a:rPr sz="2400" b="1" spc="85" dirty="0">
                <a:solidFill>
                  <a:srgbClr val="585858"/>
                </a:solidFill>
                <a:latin typeface="Times New Roman"/>
                <a:cs typeface="Times New Roman"/>
              </a:rPr>
              <a:t>level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Compress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block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tuples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same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table</a:t>
            </a:r>
            <a:r>
              <a:rPr lang="en-GB"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 (e.g., a page)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  <a:spcBef>
                <a:spcPts val="210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Choic</a:t>
            </a: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70" dirty="0">
                <a:solidFill>
                  <a:srgbClr val="585858"/>
                </a:solidFill>
                <a:latin typeface="Times New Roman"/>
                <a:cs typeface="Times New Roman"/>
              </a:rPr>
              <a:t>#2: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585858"/>
                </a:solidFill>
                <a:latin typeface="Times New Roman"/>
                <a:cs typeface="Times New Roman"/>
              </a:rPr>
              <a:t>Tupl</a:t>
            </a:r>
            <a:r>
              <a:rPr sz="2400" b="1" spc="3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b="1" spc="-50" dirty="0">
                <a:solidFill>
                  <a:srgbClr val="585858"/>
                </a:solidFill>
                <a:latin typeface="Times New Roman"/>
                <a:cs typeface="Times New Roman"/>
              </a:rPr>
              <a:t>-</a:t>
            </a:r>
            <a:r>
              <a:rPr sz="2400" b="1" spc="85" dirty="0">
                <a:solidFill>
                  <a:srgbClr val="585858"/>
                </a:solidFill>
                <a:latin typeface="Times New Roman"/>
                <a:cs typeface="Times New Roman"/>
              </a:rPr>
              <a:t>level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Compress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contents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entire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tuple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(NSM-only).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  <a:spcBef>
                <a:spcPts val="215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Choic</a:t>
            </a: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85" dirty="0">
                <a:solidFill>
                  <a:srgbClr val="585858"/>
                </a:solidFill>
                <a:latin typeface="Times New Roman"/>
                <a:cs typeface="Times New Roman"/>
              </a:rPr>
              <a:t>#3:</a:t>
            </a:r>
            <a:r>
              <a:rPr sz="2400" b="1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35" dirty="0">
                <a:solidFill>
                  <a:srgbClr val="585858"/>
                </a:solidFill>
                <a:latin typeface="Times New Roman"/>
                <a:cs typeface="Times New Roman"/>
              </a:rPr>
              <a:t>Attribut</a:t>
            </a:r>
            <a:r>
              <a:rPr sz="2400" b="1" spc="4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b="1" spc="-50" dirty="0">
                <a:solidFill>
                  <a:srgbClr val="585858"/>
                </a:solidFill>
                <a:latin typeface="Times New Roman"/>
                <a:cs typeface="Times New Roman"/>
              </a:rPr>
              <a:t>-</a:t>
            </a:r>
            <a:r>
              <a:rPr sz="2400" b="1" spc="85" dirty="0">
                <a:solidFill>
                  <a:srgbClr val="585858"/>
                </a:solidFill>
                <a:latin typeface="Times New Roman"/>
                <a:cs typeface="Times New Roman"/>
              </a:rPr>
              <a:t>level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Compress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single</a:t>
            </a:r>
            <a:r>
              <a:rPr sz="20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attribute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within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one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tuple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(overflow).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target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multiple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attributes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same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tuple.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  <a:spcBef>
                <a:spcPts val="210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Choic</a:t>
            </a: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55" dirty="0">
                <a:solidFill>
                  <a:srgbClr val="585858"/>
                </a:solidFill>
                <a:latin typeface="Times New Roman"/>
                <a:cs typeface="Times New Roman"/>
              </a:rPr>
              <a:t>#4: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585858"/>
                </a:solidFill>
                <a:latin typeface="Times New Roman"/>
                <a:cs typeface="Times New Roman"/>
              </a:rPr>
              <a:t>Colum</a:t>
            </a:r>
            <a:r>
              <a:rPr sz="2400" b="1" spc="15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b="1" spc="-50" dirty="0">
                <a:solidFill>
                  <a:srgbClr val="585858"/>
                </a:solidFill>
                <a:latin typeface="Times New Roman"/>
                <a:cs typeface="Times New Roman"/>
              </a:rPr>
              <a:t>-</a:t>
            </a:r>
            <a:r>
              <a:rPr sz="2400" b="1" spc="85" dirty="0">
                <a:solidFill>
                  <a:srgbClr val="585858"/>
                </a:solidFill>
                <a:latin typeface="Times New Roman"/>
                <a:cs typeface="Times New Roman"/>
              </a:rPr>
              <a:t>level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Compress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multiple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values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one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more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attributes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stored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multiple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tuples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(DSM-only).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2361" y="1369313"/>
            <a:ext cx="6399278" cy="640080"/>
          </a:xfrm>
          <a:custGeom>
            <a:avLst/>
            <a:gdLst/>
            <a:ahLst/>
            <a:cxnLst/>
            <a:rect l="l" t="t" r="r" b="b"/>
            <a:pathLst>
              <a:path w="6035040" h="640080">
                <a:moveTo>
                  <a:pt x="0" y="29972"/>
                </a:moveTo>
                <a:lnTo>
                  <a:pt x="2343" y="18270"/>
                </a:lnTo>
                <a:lnTo>
                  <a:pt x="8747" y="8747"/>
                </a:lnTo>
                <a:lnTo>
                  <a:pt x="18270" y="2343"/>
                </a:lnTo>
                <a:lnTo>
                  <a:pt x="29971" y="0"/>
                </a:lnTo>
                <a:lnTo>
                  <a:pt x="6005068" y="0"/>
                </a:lnTo>
                <a:lnTo>
                  <a:pt x="6016769" y="2343"/>
                </a:lnTo>
                <a:lnTo>
                  <a:pt x="6026292" y="8747"/>
                </a:lnTo>
                <a:lnTo>
                  <a:pt x="6032696" y="18270"/>
                </a:lnTo>
                <a:lnTo>
                  <a:pt x="6035040" y="29972"/>
                </a:lnTo>
                <a:lnTo>
                  <a:pt x="6035040" y="610108"/>
                </a:lnTo>
                <a:lnTo>
                  <a:pt x="6032696" y="621809"/>
                </a:lnTo>
                <a:lnTo>
                  <a:pt x="6026292" y="631332"/>
                </a:lnTo>
                <a:lnTo>
                  <a:pt x="6016769" y="637736"/>
                </a:lnTo>
                <a:lnTo>
                  <a:pt x="6005068" y="640080"/>
                </a:lnTo>
                <a:lnTo>
                  <a:pt x="29971" y="640080"/>
                </a:lnTo>
                <a:lnTo>
                  <a:pt x="18270" y="637736"/>
                </a:lnTo>
                <a:lnTo>
                  <a:pt x="8747" y="631332"/>
                </a:lnTo>
                <a:lnTo>
                  <a:pt x="2343" y="621809"/>
                </a:lnTo>
                <a:lnTo>
                  <a:pt x="0" y="610108"/>
                </a:lnTo>
                <a:lnTo>
                  <a:pt x="0" y="29972"/>
                </a:lnTo>
                <a:close/>
              </a:path>
            </a:pathLst>
          </a:custGeom>
          <a:ln w="3810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645" y="487502"/>
            <a:ext cx="41186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NAÏVE</a:t>
            </a:r>
            <a:r>
              <a:rPr spc="240" dirty="0"/>
              <a:t> </a:t>
            </a:r>
            <a:r>
              <a:rPr spc="180" dirty="0"/>
              <a:t>COMPRESSION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6010910" cy="27978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Compress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using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general-purpose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algorithm.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Scope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compression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only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based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on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data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prov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de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d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input.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  <a:hlinkClick r:id="rId2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spc="-6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2"/>
              </a:rPr>
              <a:t>LZO</a:t>
            </a:r>
            <a:r>
              <a:rPr sz="2000" spc="-50" dirty="0">
                <a:solidFill>
                  <a:srgbClr val="E43C41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(1996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),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u="sng" spc="-7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3"/>
              </a:rPr>
              <a:t>LZ4</a:t>
            </a:r>
            <a:r>
              <a:rPr sz="2000" spc="-60" dirty="0">
                <a:solidFill>
                  <a:srgbClr val="E43C41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(2011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),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u="sng" spc="-6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4"/>
              </a:rPr>
              <a:t>Sn</a:t>
            </a:r>
            <a:r>
              <a:rPr sz="2000" u="sng" spc="-4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4"/>
              </a:rPr>
              <a:t>a</a:t>
            </a:r>
            <a:r>
              <a:rPr sz="2000" u="sng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4"/>
              </a:rPr>
              <a:t>p</a:t>
            </a:r>
            <a:r>
              <a:rPr sz="2000" u="sng" spc="-1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4"/>
              </a:rPr>
              <a:t>p</a:t>
            </a:r>
            <a:r>
              <a:rPr sz="2000" u="sng" spc="-114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4"/>
              </a:rPr>
              <a:t>y</a:t>
            </a:r>
            <a:r>
              <a:rPr sz="2000" spc="-40" dirty="0">
                <a:solidFill>
                  <a:srgbClr val="E43C41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(201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),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u="sng" spc="-3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5"/>
              </a:rPr>
              <a:t>Oracl</a:t>
            </a:r>
            <a:r>
              <a:rPr sz="2000" u="sng" spc="-5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5"/>
              </a:rPr>
              <a:t>e</a:t>
            </a:r>
            <a:r>
              <a:rPr sz="2000" u="sng" spc="-8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2000" u="sng" spc="-4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5"/>
              </a:rPr>
              <a:t>OZIP</a:t>
            </a:r>
            <a:r>
              <a:rPr sz="2000" spc="-50" dirty="0">
                <a:solidFill>
                  <a:srgbClr val="E43C41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(201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4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)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,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u="sng" spc="-6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6"/>
              </a:rPr>
              <a:t>Zs</a:t>
            </a:r>
            <a:r>
              <a:rPr sz="2000" u="sng" spc="1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6"/>
              </a:rPr>
              <a:t>td</a:t>
            </a:r>
            <a:r>
              <a:rPr sz="2000" spc="-60" dirty="0">
                <a:solidFill>
                  <a:srgbClr val="E43C41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(2015)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775"/>
              </a:lnSpc>
              <a:spcBef>
                <a:spcPts val="2185"/>
              </a:spcBef>
            </a:pP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Considerations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Computational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overhead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Co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mpres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vs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deco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pres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speed.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239761" y="1811273"/>
            <a:ext cx="182880" cy="640080"/>
          </a:xfrm>
          <a:custGeom>
            <a:avLst/>
            <a:gdLst/>
            <a:ahLst/>
            <a:cxnLst/>
            <a:rect l="l" t="t" r="r" b="b"/>
            <a:pathLst>
              <a:path w="182879" h="640080">
                <a:moveTo>
                  <a:pt x="0" y="640080"/>
                </a:moveTo>
                <a:lnTo>
                  <a:pt x="35611" y="627507"/>
                </a:lnTo>
                <a:lnTo>
                  <a:pt x="64674" y="593216"/>
                </a:lnTo>
                <a:lnTo>
                  <a:pt x="84260" y="542353"/>
                </a:lnTo>
                <a:lnTo>
                  <a:pt x="91440" y="480059"/>
                </a:lnTo>
                <a:lnTo>
                  <a:pt x="98619" y="417766"/>
                </a:lnTo>
                <a:lnTo>
                  <a:pt x="118205" y="366902"/>
                </a:lnTo>
                <a:lnTo>
                  <a:pt x="147268" y="332613"/>
                </a:lnTo>
                <a:lnTo>
                  <a:pt x="182880" y="320039"/>
                </a:lnTo>
                <a:lnTo>
                  <a:pt x="147268" y="307466"/>
                </a:lnTo>
                <a:lnTo>
                  <a:pt x="118205" y="273176"/>
                </a:lnTo>
                <a:lnTo>
                  <a:pt x="98619" y="222313"/>
                </a:lnTo>
                <a:lnTo>
                  <a:pt x="91440" y="160019"/>
                </a:lnTo>
                <a:lnTo>
                  <a:pt x="84260" y="97726"/>
                </a:lnTo>
                <a:lnTo>
                  <a:pt x="64674" y="46862"/>
                </a:lnTo>
                <a:lnTo>
                  <a:pt x="35611" y="12573"/>
                </a:lnTo>
                <a:lnTo>
                  <a:pt x="0" y="0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69770" y="1658873"/>
            <a:ext cx="1996439" cy="2560320"/>
            <a:chOff x="1969770" y="1658873"/>
            <a:chExt cx="1996439" cy="2560320"/>
          </a:xfrm>
        </p:grpSpPr>
        <p:sp>
          <p:nvSpPr>
            <p:cNvPr id="6" name="object 6"/>
            <p:cNvSpPr/>
            <p:nvPr/>
          </p:nvSpPr>
          <p:spPr>
            <a:xfrm>
              <a:off x="1969770" y="1658873"/>
              <a:ext cx="1996439" cy="2560320"/>
            </a:xfrm>
            <a:custGeom>
              <a:avLst/>
              <a:gdLst/>
              <a:ahLst/>
              <a:cxnLst/>
              <a:rect l="l" t="t" r="r" b="b"/>
              <a:pathLst>
                <a:path w="1996439" h="2560320">
                  <a:moveTo>
                    <a:pt x="1996439" y="0"/>
                  </a:moveTo>
                  <a:lnTo>
                    <a:pt x="0" y="0"/>
                  </a:lnTo>
                  <a:lnTo>
                    <a:pt x="0" y="2560320"/>
                  </a:lnTo>
                  <a:lnTo>
                    <a:pt x="1996439" y="2560320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9770" y="1658873"/>
              <a:ext cx="1996439" cy="2560320"/>
            </a:xfrm>
            <a:custGeom>
              <a:avLst/>
              <a:gdLst/>
              <a:ahLst/>
              <a:cxnLst/>
              <a:rect l="l" t="t" r="r" b="b"/>
              <a:pathLst>
                <a:path w="1996439" h="2560320">
                  <a:moveTo>
                    <a:pt x="0" y="2560320"/>
                  </a:moveTo>
                  <a:lnTo>
                    <a:pt x="1996439" y="2560320"/>
                  </a:lnTo>
                  <a:lnTo>
                    <a:pt x="1996439" y="0"/>
                  </a:lnTo>
                  <a:lnTo>
                    <a:pt x="0" y="0"/>
                  </a:lnTo>
                  <a:lnTo>
                    <a:pt x="0" y="2560320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2075" y="2809747"/>
            <a:ext cx="803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45" dirty="0">
                <a:solidFill>
                  <a:srgbClr val="EE3D42"/>
                </a:solidFill>
                <a:latin typeface="Cambria"/>
                <a:cs typeface="Cambria"/>
              </a:rPr>
              <a:t>16</a:t>
            </a:r>
            <a:r>
              <a:rPr sz="2800" b="1" i="1" spc="-8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b="1" i="1" spc="-65" dirty="0">
                <a:solidFill>
                  <a:srgbClr val="EE3D42"/>
                </a:solidFill>
                <a:latin typeface="Cambria"/>
                <a:cs typeface="Cambria"/>
              </a:rPr>
              <a:t>KB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6870" y="1859406"/>
            <a:ext cx="1642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80" dirty="0">
                <a:solidFill>
                  <a:srgbClr val="EE3D42"/>
                </a:solidFill>
                <a:latin typeface="Cambria"/>
                <a:cs typeface="Cambria"/>
              </a:rPr>
              <a:t>[1,2,4,8]</a:t>
            </a:r>
            <a:r>
              <a:rPr sz="28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b="1" i="1" spc="-65" dirty="0">
                <a:solidFill>
                  <a:srgbClr val="EE3D42"/>
                </a:solidFill>
                <a:latin typeface="Cambria"/>
                <a:cs typeface="Cambria"/>
              </a:rPr>
              <a:t>KB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5152" y="487502"/>
            <a:ext cx="5887720" cy="1119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204" dirty="0">
                <a:solidFill>
                  <a:srgbClr val="585858"/>
                </a:solidFill>
                <a:latin typeface="Tahoma"/>
                <a:cs typeface="Tahoma"/>
              </a:rPr>
              <a:t>MYSQL</a:t>
            </a:r>
            <a:r>
              <a:rPr sz="2600" b="1" spc="2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600" b="1" spc="155" dirty="0">
                <a:solidFill>
                  <a:srgbClr val="585858"/>
                </a:solidFill>
                <a:latin typeface="Tahoma"/>
                <a:cs typeface="Tahoma"/>
              </a:rPr>
              <a:t>INNODB</a:t>
            </a:r>
            <a:r>
              <a:rPr sz="2600" b="1" spc="2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600" b="1" spc="175" dirty="0">
                <a:solidFill>
                  <a:srgbClr val="585858"/>
                </a:solidFill>
                <a:latin typeface="Tahoma"/>
                <a:cs typeface="Tahoma"/>
              </a:rPr>
              <a:t>COMPRESSION</a:t>
            </a:r>
            <a:endParaRPr sz="2600">
              <a:latin typeface="Tahoma"/>
              <a:cs typeface="Tahoma"/>
            </a:endParaRPr>
          </a:p>
          <a:p>
            <a:pPr marL="364490">
              <a:lnSpc>
                <a:spcPct val="100000"/>
              </a:lnSpc>
              <a:spcBef>
                <a:spcPts val="2605"/>
              </a:spcBef>
              <a:tabLst>
                <a:tab pos="3573145" algn="l"/>
              </a:tabLst>
            </a:pPr>
            <a:r>
              <a:rPr sz="2400" b="1" i="1" spc="5" dirty="0">
                <a:solidFill>
                  <a:srgbClr val="585858"/>
                </a:solidFill>
                <a:latin typeface="Cambria"/>
                <a:cs typeface="Cambria"/>
              </a:rPr>
              <a:t>Buf</a:t>
            </a:r>
            <a:r>
              <a:rPr sz="2400" b="1" i="1" spc="-5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2400" b="1" i="1" spc="-175" dirty="0">
                <a:solidFill>
                  <a:srgbClr val="585858"/>
                </a:solidFill>
                <a:latin typeface="Cambria"/>
                <a:cs typeface="Cambria"/>
              </a:rPr>
              <a:t>er</a:t>
            </a:r>
            <a:r>
              <a:rPr sz="2400" b="1" i="1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150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sz="2400" b="1" i="1" spc="-35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2400" b="1" i="1" spc="-36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2400" b="1" i="1" spc="-150" dirty="0">
                <a:solidFill>
                  <a:srgbClr val="585858"/>
                </a:solidFill>
                <a:latin typeface="Cambria"/>
                <a:cs typeface="Cambria"/>
              </a:rPr>
              <a:t>l</a:t>
            </a:r>
            <a:r>
              <a:rPr sz="2400" b="1" i="1" dirty="0">
                <a:solidFill>
                  <a:srgbClr val="585858"/>
                </a:solidFill>
                <a:latin typeface="Cambria"/>
                <a:cs typeface="Cambria"/>
              </a:rPr>
              <a:t>	</a:t>
            </a:r>
            <a:r>
              <a:rPr sz="2400" b="1" i="1" spc="-155" dirty="0">
                <a:solidFill>
                  <a:srgbClr val="585858"/>
                </a:solidFill>
                <a:latin typeface="Cambria"/>
                <a:cs typeface="Cambria"/>
              </a:rPr>
              <a:t>Dis</a:t>
            </a:r>
            <a:r>
              <a:rPr sz="2400" b="1" i="1" spc="-170" dirty="0">
                <a:solidFill>
                  <a:srgbClr val="585858"/>
                </a:solidFill>
                <a:latin typeface="Cambria"/>
                <a:cs typeface="Cambria"/>
              </a:rPr>
              <a:t>k</a:t>
            </a:r>
            <a:r>
              <a:rPr sz="2400" b="1" i="1" spc="-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60" dirty="0">
                <a:solidFill>
                  <a:srgbClr val="585858"/>
                </a:solidFill>
                <a:latin typeface="Cambria"/>
                <a:cs typeface="Cambria"/>
              </a:rPr>
              <a:t>Pag</a:t>
            </a:r>
            <a:r>
              <a:rPr sz="2400" b="1" i="1" spc="-22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2400" b="1" i="1" spc="-30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3589" y="2542794"/>
            <a:ext cx="1828800" cy="109728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1270" algn="ctr">
              <a:lnSpc>
                <a:spcPts val="2160"/>
              </a:lnSpc>
              <a:spcBef>
                <a:spcPts val="1880"/>
              </a:spcBef>
            </a:pPr>
            <a:r>
              <a:rPr sz="2000" b="1" spc="-135" dirty="0">
                <a:solidFill>
                  <a:srgbClr val="585858"/>
                </a:solidFill>
                <a:latin typeface="Trebuchet MS"/>
                <a:cs typeface="Trebuchet MS"/>
              </a:rPr>
              <a:t>Uncompressed</a:t>
            </a:r>
            <a:endParaRPr sz="2000" dirty="0">
              <a:latin typeface="Trebuchet MS"/>
              <a:cs typeface="Trebuchet MS"/>
            </a:endParaRPr>
          </a:p>
          <a:p>
            <a:pPr algn="ctr">
              <a:lnSpc>
                <a:spcPts val="2160"/>
              </a:lnSpc>
            </a:pPr>
            <a:r>
              <a:rPr sz="2000" b="1" spc="-100" dirty="0">
                <a:solidFill>
                  <a:srgbClr val="585858"/>
                </a:solidFill>
                <a:latin typeface="Trebuchet MS"/>
                <a:cs typeface="Trebuchet MS"/>
              </a:rPr>
              <a:t>Page</a:t>
            </a:r>
            <a:r>
              <a:rPr sz="1950" b="1" spc="-150" baseline="-21367" dirty="0">
                <a:solidFill>
                  <a:srgbClr val="585858"/>
                </a:solidFill>
                <a:latin typeface="Trebuchet MS"/>
                <a:cs typeface="Trebuchet MS"/>
              </a:rPr>
              <a:t>0</a:t>
            </a:r>
            <a:endParaRPr sz="1950" baseline="-21367" dirty="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3589" y="2050542"/>
            <a:ext cx="1828800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053589" y="2050542"/>
            <a:ext cx="1828800" cy="365760"/>
          </a:xfrm>
          <a:prstGeom prst="rect">
            <a:avLst/>
          </a:prstGeom>
          <a:ln w="19050">
            <a:solidFill>
              <a:srgbClr val="A6A6A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5"/>
              </a:spcBef>
            </a:pPr>
            <a:r>
              <a:rPr sz="1900" b="1" i="1" spc="-180" dirty="0">
                <a:solidFill>
                  <a:srgbClr val="252525"/>
                </a:solidFill>
                <a:latin typeface="Trebuchet MS"/>
                <a:cs typeface="Trebuchet MS"/>
              </a:rPr>
              <a:t>Compressed</a:t>
            </a:r>
            <a:r>
              <a:rPr sz="1900" b="1" i="1" spc="27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900" b="1" i="1" spc="-170" dirty="0">
                <a:solidFill>
                  <a:srgbClr val="252525"/>
                </a:solidFill>
                <a:latin typeface="Trebuchet MS"/>
                <a:cs typeface="Trebuchet MS"/>
              </a:rPr>
              <a:t>Page</a:t>
            </a:r>
            <a:r>
              <a:rPr sz="1875" b="1" i="1" spc="-254" baseline="-20000" dirty="0">
                <a:solidFill>
                  <a:srgbClr val="252525"/>
                </a:solidFill>
                <a:latin typeface="Trebuchet MS"/>
                <a:cs typeface="Trebuchet MS"/>
              </a:rPr>
              <a:t>0</a:t>
            </a:r>
            <a:endParaRPr sz="1875" baseline="-200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3589" y="1776222"/>
            <a:ext cx="1828800" cy="274320"/>
          </a:xfrm>
          <a:prstGeom prst="rect">
            <a:avLst/>
          </a:prstGeom>
          <a:solidFill>
            <a:srgbClr val="404040"/>
          </a:solidFill>
          <a:ln w="1905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3715">
              <a:lnSpc>
                <a:spcPts val="1900"/>
              </a:lnSpc>
            </a:pPr>
            <a:r>
              <a:rPr sz="1800" spc="-5" dirty="0">
                <a:solidFill>
                  <a:srgbClr val="FFFFFF"/>
                </a:solidFill>
                <a:latin typeface="SimSun"/>
                <a:cs typeface="SimSun"/>
              </a:rPr>
              <a:t>mod</a:t>
            </a:r>
            <a:r>
              <a:rPr sz="1800" spc="-6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imSun"/>
                <a:cs typeface="SimSun"/>
              </a:rPr>
              <a:t>log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79314" y="1658873"/>
            <a:ext cx="1996439" cy="2560320"/>
            <a:chOff x="5179314" y="1658873"/>
            <a:chExt cx="1996439" cy="2560320"/>
          </a:xfrm>
        </p:grpSpPr>
        <p:sp>
          <p:nvSpPr>
            <p:cNvPr id="17" name="object 17"/>
            <p:cNvSpPr/>
            <p:nvPr/>
          </p:nvSpPr>
          <p:spPr>
            <a:xfrm>
              <a:off x="5179314" y="1658873"/>
              <a:ext cx="1996439" cy="2560320"/>
            </a:xfrm>
            <a:custGeom>
              <a:avLst/>
              <a:gdLst/>
              <a:ahLst/>
              <a:cxnLst/>
              <a:rect l="l" t="t" r="r" b="b"/>
              <a:pathLst>
                <a:path w="1996440" h="2560320">
                  <a:moveTo>
                    <a:pt x="1996439" y="0"/>
                  </a:moveTo>
                  <a:lnTo>
                    <a:pt x="0" y="0"/>
                  </a:lnTo>
                  <a:lnTo>
                    <a:pt x="0" y="2560320"/>
                  </a:lnTo>
                  <a:lnTo>
                    <a:pt x="1996439" y="2560320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3134" y="2085593"/>
              <a:ext cx="1828800" cy="3657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263134" y="2085593"/>
              <a:ext cx="1828800" cy="365760"/>
            </a:xfrm>
            <a:custGeom>
              <a:avLst/>
              <a:gdLst/>
              <a:ahLst/>
              <a:cxnLst/>
              <a:rect l="l" t="t" r="r" b="b"/>
              <a:pathLst>
                <a:path w="1828800" h="365760">
                  <a:moveTo>
                    <a:pt x="0" y="365760"/>
                  </a:moveTo>
                  <a:lnTo>
                    <a:pt x="1828800" y="36576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4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63134" y="1811273"/>
              <a:ext cx="1828800" cy="274320"/>
            </a:xfrm>
            <a:custGeom>
              <a:avLst/>
              <a:gdLst/>
              <a:ahLst/>
              <a:cxnLst/>
              <a:rect l="l" t="t" r="r" b="b"/>
              <a:pathLst>
                <a:path w="1828800" h="274319">
                  <a:moveTo>
                    <a:pt x="182880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828800" y="27431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63134" y="1811273"/>
              <a:ext cx="1828800" cy="274320"/>
            </a:xfrm>
            <a:custGeom>
              <a:avLst/>
              <a:gdLst/>
              <a:ahLst/>
              <a:cxnLst/>
              <a:rect l="l" t="t" r="r" b="b"/>
              <a:pathLst>
                <a:path w="1828800" h="274319">
                  <a:moveTo>
                    <a:pt x="0" y="274319"/>
                  </a:moveTo>
                  <a:lnTo>
                    <a:pt x="1828800" y="27431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1904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3134" y="2885693"/>
              <a:ext cx="1828800" cy="36576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263134" y="2885693"/>
              <a:ext cx="1828800" cy="365760"/>
            </a:xfrm>
            <a:custGeom>
              <a:avLst/>
              <a:gdLst/>
              <a:ahLst/>
              <a:cxnLst/>
              <a:rect l="l" t="t" r="r" b="b"/>
              <a:pathLst>
                <a:path w="1828800" h="365760">
                  <a:moveTo>
                    <a:pt x="0" y="365760"/>
                  </a:moveTo>
                  <a:lnTo>
                    <a:pt x="1828800" y="36576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4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63134" y="2611373"/>
              <a:ext cx="1828800" cy="274320"/>
            </a:xfrm>
            <a:custGeom>
              <a:avLst/>
              <a:gdLst/>
              <a:ahLst/>
              <a:cxnLst/>
              <a:rect l="l" t="t" r="r" b="b"/>
              <a:pathLst>
                <a:path w="1828800" h="274319">
                  <a:moveTo>
                    <a:pt x="182880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828800" y="27431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63134" y="2611373"/>
              <a:ext cx="1828800" cy="274320"/>
            </a:xfrm>
            <a:custGeom>
              <a:avLst/>
              <a:gdLst/>
              <a:ahLst/>
              <a:cxnLst/>
              <a:rect l="l" t="t" r="r" b="b"/>
              <a:pathLst>
                <a:path w="1828800" h="274319">
                  <a:moveTo>
                    <a:pt x="0" y="274319"/>
                  </a:moveTo>
                  <a:lnTo>
                    <a:pt x="1828800" y="27431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1904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3134" y="3685794"/>
              <a:ext cx="1828800" cy="36575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63134" y="3685794"/>
              <a:ext cx="1828800" cy="365760"/>
            </a:xfrm>
            <a:custGeom>
              <a:avLst/>
              <a:gdLst/>
              <a:ahLst/>
              <a:cxnLst/>
              <a:rect l="l" t="t" r="r" b="b"/>
              <a:pathLst>
                <a:path w="1828800" h="365760">
                  <a:moveTo>
                    <a:pt x="0" y="365759"/>
                  </a:moveTo>
                  <a:lnTo>
                    <a:pt x="1828800" y="36575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63134" y="3411473"/>
              <a:ext cx="1828800" cy="274320"/>
            </a:xfrm>
            <a:custGeom>
              <a:avLst/>
              <a:gdLst/>
              <a:ahLst/>
              <a:cxnLst/>
              <a:rect l="l" t="t" r="r" b="b"/>
              <a:pathLst>
                <a:path w="1828800" h="274320">
                  <a:moveTo>
                    <a:pt x="182880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828800" y="27431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63134" y="3411473"/>
              <a:ext cx="1828800" cy="274320"/>
            </a:xfrm>
            <a:custGeom>
              <a:avLst/>
              <a:gdLst/>
              <a:ahLst/>
              <a:cxnLst/>
              <a:rect l="l" t="t" r="r" b="b"/>
              <a:pathLst>
                <a:path w="1828800" h="274320">
                  <a:moveTo>
                    <a:pt x="0" y="274319"/>
                  </a:moveTo>
                  <a:lnTo>
                    <a:pt x="1828800" y="27431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1904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179314" y="1658873"/>
            <a:ext cx="1996439" cy="2560320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596900">
              <a:lnSpc>
                <a:spcPct val="100000"/>
              </a:lnSpc>
              <a:spcBef>
                <a:spcPts val="940"/>
              </a:spcBef>
            </a:pPr>
            <a:r>
              <a:rPr sz="1800" spc="-5" dirty="0">
                <a:solidFill>
                  <a:srgbClr val="FFFFFF"/>
                </a:solidFill>
                <a:latin typeface="SimSun"/>
                <a:cs typeface="SimSun"/>
              </a:rPr>
              <a:t>mod</a:t>
            </a:r>
            <a:r>
              <a:rPr sz="1800" spc="-6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imSun"/>
                <a:cs typeface="SimSun"/>
              </a:rPr>
              <a:t>log</a:t>
            </a:r>
            <a:endParaRPr sz="1800">
              <a:latin typeface="SimSun"/>
              <a:cs typeface="SimSun"/>
            </a:endParaRPr>
          </a:p>
          <a:p>
            <a:pPr marL="101600">
              <a:lnSpc>
                <a:spcPct val="100000"/>
              </a:lnSpc>
              <a:spcBef>
                <a:spcPts val="260"/>
              </a:spcBef>
            </a:pPr>
            <a:r>
              <a:rPr sz="1900" b="1" i="1" spc="-180" dirty="0">
                <a:solidFill>
                  <a:srgbClr val="252525"/>
                </a:solidFill>
                <a:latin typeface="Trebuchet MS"/>
                <a:cs typeface="Trebuchet MS"/>
              </a:rPr>
              <a:t>Compressed</a:t>
            </a:r>
            <a:r>
              <a:rPr sz="1900" b="1" i="1" spc="-1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900" b="1" i="1" spc="-170" dirty="0">
                <a:solidFill>
                  <a:srgbClr val="252525"/>
                </a:solidFill>
                <a:latin typeface="Trebuchet MS"/>
                <a:cs typeface="Trebuchet MS"/>
              </a:rPr>
              <a:t>Page</a:t>
            </a:r>
            <a:r>
              <a:rPr sz="1875" b="1" i="1" spc="-254" baseline="-20000" dirty="0">
                <a:solidFill>
                  <a:srgbClr val="252525"/>
                </a:solidFill>
                <a:latin typeface="Trebuchet MS"/>
                <a:cs typeface="Trebuchet MS"/>
              </a:rPr>
              <a:t>0</a:t>
            </a:r>
            <a:endParaRPr sz="1875" baseline="-20000">
              <a:latin typeface="Trebuchet MS"/>
              <a:cs typeface="Trebuchet MS"/>
            </a:endParaRPr>
          </a:p>
          <a:p>
            <a:pPr marL="596900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mod</a:t>
            </a:r>
            <a:r>
              <a:rPr sz="1800" spc="-6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log</a:t>
            </a:r>
            <a:endParaRPr sz="1800">
              <a:latin typeface="SimSun"/>
              <a:cs typeface="SimSun"/>
            </a:endParaRPr>
          </a:p>
          <a:p>
            <a:pPr marL="101600">
              <a:lnSpc>
                <a:spcPct val="100000"/>
              </a:lnSpc>
              <a:spcBef>
                <a:spcPts val="260"/>
              </a:spcBef>
            </a:pPr>
            <a:r>
              <a:rPr sz="1900" b="1" i="1" spc="-185" dirty="0">
                <a:solidFill>
                  <a:srgbClr val="252525"/>
                </a:solidFill>
                <a:latin typeface="Trebuchet MS"/>
                <a:cs typeface="Trebuchet MS"/>
              </a:rPr>
              <a:t>Compressed</a:t>
            </a:r>
            <a:r>
              <a:rPr sz="1900" b="1" i="1" spc="-9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900" b="1" i="1" spc="-170" dirty="0">
                <a:solidFill>
                  <a:srgbClr val="252525"/>
                </a:solidFill>
                <a:latin typeface="Trebuchet MS"/>
                <a:cs typeface="Trebuchet MS"/>
              </a:rPr>
              <a:t>Page</a:t>
            </a:r>
            <a:r>
              <a:rPr sz="1875" b="1" i="1" spc="-254" baseline="-20000" dirty="0">
                <a:solidFill>
                  <a:srgbClr val="252525"/>
                </a:solidFill>
                <a:latin typeface="Trebuchet MS"/>
                <a:cs typeface="Trebuchet MS"/>
              </a:rPr>
              <a:t>1</a:t>
            </a:r>
            <a:endParaRPr sz="1875" baseline="-20000">
              <a:latin typeface="Trebuchet MS"/>
              <a:cs typeface="Trebuchet MS"/>
            </a:endParaRPr>
          </a:p>
          <a:p>
            <a:pPr marL="596900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mod</a:t>
            </a:r>
            <a:r>
              <a:rPr sz="1800" spc="-6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log</a:t>
            </a:r>
            <a:endParaRPr sz="1800">
              <a:latin typeface="SimSun"/>
              <a:cs typeface="SimSun"/>
            </a:endParaRPr>
          </a:p>
          <a:p>
            <a:pPr marL="101600">
              <a:lnSpc>
                <a:spcPct val="100000"/>
              </a:lnSpc>
              <a:spcBef>
                <a:spcPts val="265"/>
              </a:spcBef>
            </a:pPr>
            <a:r>
              <a:rPr sz="1900" b="1" i="1" spc="-180" dirty="0">
                <a:solidFill>
                  <a:srgbClr val="252525"/>
                </a:solidFill>
                <a:latin typeface="Trebuchet MS"/>
                <a:cs typeface="Trebuchet MS"/>
              </a:rPr>
              <a:t>Compressed</a:t>
            </a:r>
            <a:r>
              <a:rPr sz="1900" b="1" i="1" spc="-1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900" b="1" i="1" spc="-170" dirty="0">
                <a:solidFill>
                  <a:srgbClr val="252525"/>
                </a:solidFill>
                <a:latin typeface="Trebuchet MS"/>
                <a:cs typeface="Trebuchet MS"/>
              </a:rPr>
              <a:t>Page</a:t>
            </a:r>
            <a:r>
              <a:rPr sz="1875" b="1" i="1" spc="-254" baseline="-20000" dirty="0">
                <a:solidFill>
                  <a:srgbClr val="252525"/>
                </a:solidFill>
                <a:latin typeface="Trebuchet MS"/>
                <a:cs typeface="Trebuchet MS"/>
              </a:rPr>
              <a:t>2</a:t>
            </a:r>
            <a:endParaRPr sz="1875" baseline="-20000">
              <a:latin typeface="Trebuchet MS"/>
              <a:cs typeface="Trebuchet M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A90C1F-7D81-1446-901A-678AF2C7C5CA}"/>
              </a:ext>
            </a:extLst>
          </p:cNvPr>
          <p:cNvCxnSpPr/>
          <p:nvPr/>
        </p:nvCxnSpPr>
        <p:spPr>
          <a:xfrm flipH="1">
            <a:off x="7010400" y="348615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2B20073-9A90-F67B-EDA5-598E996E73CA}"/>
              </a:ext>
            </a:extLst>
          </p:cNvPr>
          <p:cNvSpPr txBox="1"/>
          <p:nvPr/>
        </p:nvSpPr>
        <p:spPr>
          <a:xfrm>
            <a:off x="7716238" y="3301484"/>
            <a:ext cx="1364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space</a:t>
            </a:r>
          </a:p>
          <a:p>
            <a:r>
              <a:rPr lang="en-US" dirty="0"/>
              <a:t>for updates </a:t>
            </a:r>
          </a:p>
        </p:txBody>
      </p:sp>
      <p:sp>
        <p:nvSpPr>
          <p:cNvPr id="37" name="object 31">
            <a:extLst>
              <a:ext uri="{FF2B5EF4-FFF2-40B4-BE49-F238E27FC236}">
                <a16:creationId xmlns:a16="http://schemas.microsoft.com/office/drawing/2014/main" id="{9FC555A4-4FE7-8852-4CB5-6A72CA80F00D}"/>
              </a:ext>
            </a:extLst>
          </p:cNvPr>
          <p:cNvSpPr/>
          <p:nvPr/>
        </p:nvSpPr>
        <p:spPr>
          <a:xfrm rot="10800000">
            <a:off x="4410229" y="200488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28600" y="3429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DD507FA4-C8FA-1548-D03F-A7A35D757ADB}"/>
              </a:ext>
            </a:extLst>
          </p:cNvPr>
          <p:cNvSpPr/>
          <p:nvPr/>
        </p:nvSpPr>
        <p:spPr>
          <a:xfrm>
            <a:off x="1676400" y="2542794"/>
            <a:ext cx="228600" cy="109728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4" grpId="0" animBg="1"/>
      <p:bldP spid="15" grpId="0" animBg="1"/>
      <p:bldP spid="36" grpId="0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645" y="487502"/>
            <a:ext cx="41186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NAÏVE</a:t>
            </a:r>
            <a:r>
              <a:rPr spc="240" dirty="0"/>
              <a:t> </a:t>
            </a:r>
            <a:r>
              <a:rPr spc="180" dirty="0"/>
              <a:t>COMPRESSION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967095" cy="197103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89560">
              <a:lnSpc>
                <a:spcPts val="2590"/>
              </a:lnSpc>
              <a:spcBef>
                <a:spcPts val="425"/>
              </a:spcBef>
            </a:pP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65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DB</a:t>
            </a:r>
            <a:r>
              <a:rPr sz="2400" spc="-100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400" spc="-18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mus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decompres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first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befor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it 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be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read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(potentially)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modified.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This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limits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"scope"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compression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scheme.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</a:pP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These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schemes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also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do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consider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high-level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meaning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semantics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data.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542" y="487502"/>
            <a:ext cx="27184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OBSERVATION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722" y="2725673"/>
            <a:ext cx="2926080" cy="626745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170">
              <a:lnSpc>
                <a:spcPts val="1945"/>
              </a:lnSpc>
              <a:spcBef>
                <a:spcPts val="270"/>
              </a:spcBef>
            </a:pPr>
            <a:r>
              <a:rPr sz="1800" b="1" spc="-130" dirty="0">
                <a:solidFill>
                  <a:srgbClr val="585858"/>
                </a:solidFill>
                <a:latin typeface="Trebuchet MS"/>
                <a:cs typeface="Trebuchet MS"/>
              </a:rPr>
              <a:t>SELECT</a:t>
            </a:r>
            <a:r>
              <a:rPr sz="1800" b="1" spc="3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*</a:t>
            </a:r>
            <a:r>
              <a:rPr sz="1800" spc="-20" dirty="0">
                <a:solidFill>
                  <a:srgbClr val="585858"/>
                </a:solidFill>
                <a:latin typeface="SimSun"/>
                <a:cs typeface="SimSun"/>
              </a:rPr>
              <a:t> </a:t>
            </a:r>
            <a:r>
              <a:rPr sz="1800" b="1" spc="-290" dirty="0">
                <a:solidFill>
                  <a:srgbClr val="585858"/>
                </a:solidFill>
                <a:latin typeface="Trebuchet MS"/>
                <a:cs typeface="Trebuchet MS"/>
              </a:rPr>
              <a:t>FROM</a:t>
            </a:r>
            <a:r>
              <a:rPr sz="1800" b="1" spc="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users</a:t>
            </a:r>
            <a:endParaRPr sz="1800">
              <a:latin typeface="SimSun"/>
              <a:cs typeface="SimSun"/>
            </a:endParaRPr>
          </a:p>
          <a:p>
            <a:pPr marL="204470">
              <a:lnSpc>
                <a:spcPts val="1945"/>
              </a:lnSpc>
            </a:pPr>
            <a:r>
              <a:rPr sz="1800" b="1" spc="-300" dirty="0">
                <a:solidFill>
                  <a:srgbClr val="585858"/>
                </a:solidFill>
                <a:latin typeface="Trebuchet MS"/>
                <a:cs typeface="Trebuchet MS"/>
              </a:rPr>
              <a:t>WHERE</a:t>
            </a:r>
            <a:r>
              <a:rPr sz="1800" b="1" spc="-13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SimSun"/>
                <a:cs typeface="SimSun"/>
              </a:rPr>
              <a:t>name</a:t>
            </a:r>
            <a:r>
              <a:rPr sz="1800" spc="-25" dirty="0">
                <a:solidFill>
                  <a:srgbClr val="58585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=</a:t>
            </a:r>
            <a:r>
              <a:rPr sz="1800" spc="-25" dirty="0">
                <a:solidFill>
                  <a:srgbClr val="585858"/>
                </a:solidFill>
                <a:latin typeface="SimSun"/>
                <a:cs typeface="SimSun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SimSun"/>
                <a:cs typeface="SimSun"/>
              </a:rPr>
              <a:t>'Andy'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6721" y="2725673"/>
            <a:ext cx="2926080" cy="626745"/>
          </a:xfrm>
          <a:prstGeom prst="rect">
            <a:avLst/>
          </a:prstGeom>
          <a:solidFill>
            <a:srgbClr val="D9D9D9"/>
          </a:solidFill>
          <a:ln w="19050">
            <a:solidFill>
              <a:srgbClr val="63636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ts val="1945"/>
              </a:lnSpc>
              <a:spcBef>
                <a:spcPts val="270"/>
              </a:spcBef>
            </a:pPr>
            <a:r>
              <a:rPr sz="1800" b="1" spc="-130" dirty="0">
                <a:solidFill>
                  <a:srgbClr val="585858"/>
                </a:solidFill>
                <a:latin typeface="Trebuchet MS"/>
                <a:cs typeface="Trebuchet MS"/>
              </a:rPr>
              <a:t>SELECT</a:t>
            </a:r>
            <a:r>
              <a:rPr sz="1800" b="1" spc="3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*</a:t>
            </a:r>
            <a:r>
              <a:rPr sz="1800" spc="-20" dirty="0">
                <a:solidFill>
                  <a:srgbClr val="585858"/>
                </a:solidFill>
                <a:latin typeface="SimSun"/>
                <a:cs typeface="SimSun"/>
              </a:rPr>
              <a:t> </a:t>
            </a:r>
            <a:r>
              <a:rPr sz="1800" b="1" spc="-290" dirty="0">
                <a:solidFill>
                  <a:srgbClr val="585858"/>
                </a:solidFill>
                <a:latin typeface="Trebuchet MS"/>
                <a:cs typeface="Trebuchet MS"/>
              </a:rPr>
              <a:t>FROM</a:t>
            </a:r>
            <a:r>
              <a:rPr sz="1800" b="1" spc="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users</a:t>
            </a:r>
            <a:endParaRPr sz="1800">
              <a:latin typeface="SimSun"/>
              <a:cs typeface="SimSun"/>
            </a:endParaRPr>
          </a:p>
          <a:p>
            <a:pPr marL="205104">
              <a:lnSpc>
                <a:spcPts val="1945"/>
              </a:lnSpc>
            </a:pPr>
            <a:r>
              <a:rPr sz="1800" b="1" spc="-300" dirty="0">
                <a:solidFill>
                  <a:srgbClr val="585858"/>
                </a:solidFill>
                <a:latin typeface="Trebuchet MS"/>
                <a:cs typeface="Trebuchet MS"/>
              </a:rPr>
              <a:t>WHERE</a:t>
            </a:r>
            <a:r>
              <a:rPr sz="1800" b="1" spc="-1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SimSun"/>
                <a:cs typeface="SimSun"/>
              </a:rPr>
              <a:t>name</a:t>
            </a:r>
            <a:r>
              <a:rPr sz="1800" spc="-25" dirty="0">
                <a:solidFill>
                  <a:srgbClr val="58585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=</a:t>
            </a:r>
            <a:r>
              <a:rPr sz="1800" spc="-20" dirty="0">
                <a:solidFill>
                  <a:srgbClr val="585858"/>
                </a:solidFill>
                <a:latin typeface="SimSun"/>
                <a:cs typeface="SimSun"/>
              </a:rPr>
              <a:t> </a:t>
            </a:r>
            <a:r>
              <a:rPr sz="1800" b="1" spc="-185" dirty="0">
                <a:solidFill>
                  <a:srgbClr val="EE3D42"/>
                </a:solidFill>
                <a:latin typeface="Trebuchet MS"/>
                <a:cs typeface="Trebuchet MS"/>
              </a:rPr>
              <a:t>XX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31061" y="3703573"/>
          <a:ext cx="2225039" cy="822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2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SALARY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Andy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99999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Matt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88888</a:t>
                      </a:r>
                      <a:endParaRPr sz="1600" dirty="0">
                        <a:latin typeface="SimSun"/>
                        <a:cs typeface="SimSun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764021" y="3703573"/>
          <a:ext cx="2011680" cy="822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2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SALARY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b="1" spc="-18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XX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b="1" spc="-24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AA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b="1" spc="-204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YY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b="1" spc="-17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BB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573779" y="389839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28600" y="3429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5460" y="3734491"/>
            <a:ext cx="614045" cy="911225"/>
          </a:xfrm>
          <a:custGeom>
            <a:avLst/>
            <a:gdLst/>
            <a:ahLst/>
            <a:cxnLst/>
            <a:rect l="l" t="t" r="r" b="b"/>
            <a:pathLst>
              <a:path w="614045" h="911225">
                <a:moveTo>
                  <a:pt x="594803" y="0"/>
                </a:moveTo>
                <a:lnTo>
                  <a:pt x="217725" y="0"/>
                </a:lnTo>
                <a:lnTo>
                  <a:pt x="210353" y="1491"/>
                </a:lnTo>
                <a:lnTo>
                  <a:pt x="204334" y="5558"/>
                </a:lnTo>
                <a:lnTo>
                  <a:pt x="200276" y="11591"/>
                </a:lnTo>
                <a:lnTo>
                  <a:pt x="198787" y="18978"/>
                </a:lnTo>
                <a:lnTo>
                  <a:pt x="198787" y="30846"/>
                </a:lnTo>
                <a:lnTo>
                  <a:pt x="43384" y="30846"/>
                </a:lnTo>
                <a:lnTo>
                  <a:pt x="36014" y="32337"/>
                </a:lnTo>
                <a:lnTo>
                  <a:pt x="29995" y="36403"/>
                </a:lnTo>
                <a:lnTo>
                  <a:pt x="25936" y="42431"/>
                </a:lnTo>
                <a:lnTo>
                  <a:pt x="24448" y="49809"/>
                </a:lnTo>
                <a:lnTo>
                  <a:pt x="24448" y="180260"/>
                </a:lnTo>
                <a:lnTo>
                  <a:pt x="0" y="180260"/>
                </a:lnTo>
                <a:lnTo>
                  <a:pt x="0" y="210306"/>
                </a:lnTo>
                <a:lnTo>
                  <a:pt x="24448" y="210306"/>
                </a:lnTo>
                <a:lnTo>
                  <a:pt x="24448" y="251419"/>
                </a:lnTo>
                <a:lnTo>
                  <a:pt x="0" y="251419"/>
                </a:lnTo>
                <a:lnTo>
                  <a:pt x="0" y="281465"/>
                </a:lnTo>
                <a:lnTo>
                  <a:pt x="24448" y="281465"/>
                </a:lnTo>
                <a:lnTo>
                  <a:pt x="24448" y="317822"/>
                </a:lnTo>
                <a:lnTo>
                  <a:pt x="0" y="317822"/>
                </a:lnTo>
                <a:lnTo>
                  <a:pt x="0" y="347868"/>
                </a:lnTo>
                <a:lnTo>
                  <a:pt x="24448" y="347868"/>
                </a:lnTo>
                <a:lnTo>
                  <a:pt x="24448" y="388981"/>
                </a:lnTo>
                <a:lnTo>
                  <a:pt x="0" y="388981"/>
                </a:lnTo>
                <a:lnTo>
                  <a:pt x="0" y="419027"/>
                </a:lnTo>
                <a:lnTo>
                  <a:pt x="24448" y="419027"/>
                </a:lnTo>
                <a:lnTo>
                  <a:pt x="24448" y="571596"/>
                </a:lnTo>
                <a:lnTo>
                  <a:pt x="25937" y="578984"/>
                </a:lnTo>
                <a:lnTo>
                  <a:pt x="29996" y="585017"/>
                </a:lnTo>
                <a:lnTo>
                  <a:pt x="36016" y="589084"/>
                </a:lnTo>
                <a:lnTo>
                  <a:pt x="43384" y="590575"/>
                </a:lnTo>
                <a:lnTo>
                  <a:pt x="198803" y="590575"/>
                </a:lnTo>
                <a:lnTo>
                  <a:pt x="198803" y="621406"/>
                </a:lnTo>
                <a:lnTo>
                  <a:pt x="200291" y="628794"/>
                </a:lnTo>
                <a:lnTo>
                  <a:pt x="204349" y="634826"/>
                </a:lnTo>
                <a:lnTo>
                  <a:pt x="210369" y="638894"/>
                </a:lnTo>
                <a:lnTo>
                  <a:pt x="217740" y="640385"/>
                </a:lnTo>
                <a:lnTo>
                  <a:pt x="594803" y="640385"/>
                </a:lnTo>
                <a:lnTo>
                  <a:pt x="602166" y="638894"/>
                </a:lnTo>
                <a:lnTo>
                  <a:pt x="608181" y="634826"/>
                </a:lnTo>
                <a:lnTo>
                  <a:pt x="612238" y="628794"/>
                </a:lnTo>
                <a:lnTo>
                  <a:pt x="613725" y="621406"/>
                </a:lnTo>
                <a:lnTo>
                  <a:pt x="613725" y="555003"/>
                </a:lnTo>
                <a:lnTo>
                  <a:pt x="612238" y="547609"/>
                </a:lnTo>
                <a:lnTo>
                  <a:pt x="608181" y="541577"/>
                </a:lnTo>
                <a:lnTo>
                  <a:pt x="602166" y="537514"/>
                </a:lnTo>
                <a:lnTo>
                  <a:pt x="594803" y="536024"/>
                </a:lnTo>
                <a:lnTo>
                  <a:pt x="545102" y="536024"/>
                </a:lnTo>
                <a:lnTo>
                  <a:pt x="545102" y="483844"/>
                </a:lnTo>
                <a:lnTo>
                  <a:pt x="445253" y="483844"/>
                </a:lnTo>
                <a:lnTo>
                  <a:pt x="156980" y="483829"/>
                </a:lnTo>
                <a:lnTo>
                  <a:pt x="149609" y="482337"/>
                </a:lnTo>
                <a:lnTo>
                  <a:pt x="143590" y="478270"/>
                </a:lnTo>
                <a:lnTo>
                  <a:pt x="139532" y="472238"/>
                </a:lnTo>
                <a:lnTo>
                  <a:pt x="138044" y="464850"/>
                </a:lnTo>
                <a:lnTo>
                  <a:pt x="138044" y="419011"/>
                </a:lnTo>
                <a:lnTo>
                  <a:pt x="168807" y="419011"/>
                </a:lnTo>
                <a:lnTo>
                  <a:pt x="168807" y="388965"/>
                </a:lnTo>
                <a:lnTo>
                  <a:pt x="138044" y="388965"/>
                </a:lnTo>
                <a:lnTo>
                  <a:pt x="138044" y="347852"/>
                </a:lnTo>
                <a:lnTo>
                  <a:pt x="168807" y="347852"/>
                </a:lnTo>
                <a:lnTo>
                  <a:pt x="168807" y="317806"/>
                </a:lnTo>
                <a:lnTo>
                  <a:pt x="138044" y="317806"/>
                </a:lnTo>
                <a:lnTo>
                  <a:pt x="138044" y="281450"/>
                </a:lnTo>
                <a:lnTo>
                  <a:pt x="168807" y="281450"/>
                </a:lnTo>
                <a:lnTo>
                  <a:pt x="168807" y="251404"/>
                </a:lnTo>
                <a:lnTo>
                  <a:pt x="138044" y="251404"/>
                </a:lnTo>
                <a:lnTo>
                  <a:pt x="138044" y="210290"/>
                </a:lnTo>
                <a:lnTo>
                  <a:pt x="168807" y="210290"/>
                </a:lnTo>
                <a:lnTo>
                  <a:pt x="168807" y="180245"/>
                </a:lnTo>
                <a:lnTo>
                  <a:pt x="138044" y="180245"/>
                </a:lnTo>
                <a:lnTo>
                  <a:pt x="138044" y="151799"/>
                </a:lnTo>
                <a:lnTo>
                  <a:pt x="139532" y="144412"/>
                </a:lnTo>
                <a:lnTo>
                  <a:pt x="143590" y="138379"/>
                </a:lnTo>
                <a:lnTo>
                  <a:pt x="149609" y="134312"/>
                </a:lnTo>
                <a:lnTo>
                  <a:pt x="156980" y="132821"/>
                </a:lnTo>
                <a:lnTo>
                  <a:pt x="545102" y="132821"/>
                </a:lnTo>
                <a:lnTo>
                  <a:pt x="545102" y="104360"/>
                </a:lnTo>
                <a:lnTo>
                  <a:pt x="594803" y="104360"/>
                </a:lnTo>
                <a:lnTo>
                  <a:pt x="602175" y="102869"/>
                </a:lnTo>
                <a:lnTo>
                  <a:pt x="608194" y="98801"/>
                </a:lnTo>
                <a:lnTo>
                  <a:pt x="612253" y="92769"/>
                </a:lnTo>
                <a:lnTo>
                  <a:pt x="613741" y="85381"/>
                </a:lnTo>
                <a:lnTo>
                  <a:pt x="613741" y="18978"/>
                </a:lnTo>
                <a:lnTo>
                  <a:pt x="612253" y="11591"/>
                </a:lnTo>
                <a:lnTo>
                  <a:pt x="608194" y="5558"/>
                </a:lnTo>
                <a:lnTo>
                  <a:pt x="602175" y="1491"/>
                </a:lnTo>
                <a:lnTo>
                  <a:pt x="594803" y="0"/>
                </a:lnTo>
                <a:close/>
              </a:path>
              <a:path w="614045" h="911225">
                <a:moveTo>
                  <a:pt x="445253" y="378822"/>
                </a:moveTo>
                <a:lnTo>
                  <a:pt x="376936" y="378822"/>
                </a:lnTo>
                <a:lnTo>
                  <a:pt x="376936" y="483829"/>
                </a:lnTo>
                <a:lnTo>
                  <a:pt x="445253" y="483829"/>
                </a:lnTo>
                <a:lnTo>
                  <a:pt x="445253" y="378822"/>
                </a:lnTo>
                <a:close/>
              </a:path>
              <a:path w="614045" h="911225">
                <a:moveTo>
                  <a:pt x="483512" y="353701"/>
                </a:moveTo>
                <a:lnTo>
                  <a:pt x="333470" y="353701"/>
                </a:lnTo>
                <a:lnTo>
                  <a:pt x="333470" y="378822"/>
                </a:lnTo>
                <a:lnTo>
                  <a:pt x="483512" y="378822"/>
                </a:lnTo>
                <a:lnTo>
                  <a:pt x="483512" y="353701"/>
                </a:lnTo>
                <a:close/>
              </a:path>
              <a:path w="614045" h="911225">
                <a:moveTo>
                  <a:pt x="591455" y="169424"/>
                </a:moveTo>
                <a:lnTo>
                  <a:pt x="252114" y="169424"/>
                </a:lnTo>
                <a:lnTo>
                  <a:pt x="243441" y="171180"/>
                </a:lnTo>
                <a:lnTo>
                  <a:pt x="236357" y="175967"/>
                </a:lnTo>
                <a:lnTo>
                  <a:pt x="231580" y="183067"/>
                </a:lnTo>
                <a:lnTo>
                  <a:pt x="229828" y="191758"/>
                </a:lnTo>
                <a:lnTo>
                  <a:pt x="229828" y="307155"/>
                </a:lnTo>
                <a:lnTo>
                  <a:pt x="231580" y="315846"/>
                </a:lnTo>
                <a:lnTo>
                  <a:pt x="236357" y="322946"/>
                </a:lnTo>
                <a:lnTo>
                  <a:pt x="243441" y="327733"/>
                </a:lnTo>
                <a:lnTo>
                  <a:pt x="252114" y="329489"/>
                </a:lnTo>
                <a:lnTo>
                  <a:pt x="591455" y="329489"/>
                </a:lnTo>
                <a:lnTo>
                  <a:pt x="600134" y="327733"/>
                </a:lnTo>
                <a:lnTo>
                  <a:pt x="607217" y="322946"/>
                </a:lnTo>
                <a:lnTo>
                  <a:pt x="611991" y="315846"/>
                </a:lnTo>
                <a:lnTo>
                  <a:pt x="613741" y="307155"/>
                </a:lnTo>
                <a:lnTo>
                  <a:pt x="613741" y="191758"/>
                </a:lnTo>
                <a:lnTo>
                  <a:pt x="611989" y="183067"/>
                </a:lnTo>
                <a:lnTo>
                  <a:pt x="607211" y="175967"/>
                </a:lnTo>
                <a:lnTo>
                  <a:pt x="600127" y="171180"/>
                </a:lnTo>
                <a:lnTo>
                  <a:pt x="591455" y="169424"/>
                </a:lnTo>
                <a:close/>
              </a:path>
              <a:path w="614045" h="911225">
                <a:moveTo>
                  <a:pt x="491407" y="847376"/>
                </a:moveTo>
                <a:lnTo>
                  <a:pt x="342302" y="847376"/>
                </a:lnTo>
                <a:lnTo>
                  <a:pt x="342302" y="886118"/>
                </a:lnTo>
                <a:lnTo>
                  <a:pt x="491407" y="886118"/>
                </a:lnTo>
                <a:lnTo>
                  <a:pt x="491407" y="847376"/>
                </a:lnTo>
                <a:close/>
              </a:path>
              <a:path w="614045" h="911225">
                <a:moveTo>
                  <a:pt x="445253" y="682144"/>
                </a:moveTo>
                <a:lnTo>
                  <a:pt x="376629" y="682144"/>
                </a:lnTo>
                <a:lnTo>
                  <a:pt x="376629" y="847376"/>
                </a:lnTo>
                <a:lnTo>
                  <a:pt x="445253" y="847376"/>
                </a:lnTo>
                <a:lnTo>
                  <a:pt x="445253" y="682144"/>
                </a:lnTo>
                <a:close/>
              </a:path>
              <a:path w="614045" h="911225">
                <a:moveTo>
                  <a:pt x="524536" y="820502"/>
                </a:moveTo>
                <a:lnTo>
                  <a:pt x="518239" y="820502"/>
                </a:lnTo>
                <a:lnTo>
                  <a:pt x="510869" y="821994"/>
                </a:lnTo>
                <a:lnTo>
                  <a:pt x="504854" y="826061"/>
                </a:lnTo>
                <a:lnTo>
                  <a:pt x="500802" y="832093"/>
                </a:lnTo>
                <a:lnTo>
                  <a:pt x="499316" y="839478"/>
                </a:lnTo>
                <a:lnTo>
                  <a:pt x="499316" y="891657"/>
                </a:lnTo>
                <a:lnTo>
                  <a:pt x="500802" y="899044"/>
                </a:lnTo>
                <a:lnTo>
                  <a:pt x="504855" y="905076"/>
                </a:lnTo>
                <a:lnTo>
                  <a:pt x="510869" y="909143"/>
                </a:lnTo>
                <a:lnTo>
                  <a:pt x="518239" y="910634"/>
                </a:lnTo>
                <a:lnTo>
                  <a:pt x="524536" y="910634"/>
                </a:lnTo>
                <a:lnTo>
                  <a:pt x="531901" y="909143"/>
                </a:lnTo>
                <a:lnTo>
                  <a:pt x="537921" y="905076"/>
                </a:lnTo>
                <a:lnTo>
                  <a:pt x="541983" y="899044"/>
                </a:lnTo>
                <a:lnTo>
                  <a:pt x="543473" y="891657"/>
                </a:lnTo>
                <a:lnTo>
                  <a:pt x="543473" y="839478"/>
                </a:lnTo>
                <a:lnTo>
                  <a:pt x="541982" y="832091"/>
                </a:lnTo>
                <a:lnTo>
                  <a:pt x="537919" y="826060"/>
                </a:lnTo>
                <a:lnTo>
                  <a:pt x="531899" y="821993"/>
                </a:lnTo>
                <a:lnTo>
                  <a:pt x="524536" y="820502"/>
                </a:lnTo>
                <a:close/>
              </a:path>
              <a:path w="614045" h="911225">
                <a:moveTo>
                  <a:pt x="313903" y="820502"/>
                </a:moveTo>
                <a:lnTo>
                  <a:pt x="307606" y="820502"/>
                </a:lnTo>
                <a:lnTo>
                  <a:pt x="300233" y="821994"/>
                </a:lnTo>
                <a:lnTo>
                  <a:pt x="294214" y="826061"/>
                </a:lnTo>
                <a:lnTo>
                  <a:pt x="290156" y="832093"/>
                </a:lnTo>
                <a:lnTo>
                  <a:pt x="288668" y="839478"/>
                </a:lnTo>
                <a:lnTo>
                  <a:pt x="288668" y="891657"/>
                </a:lnTo>
                <a:lnTo>
                  <a:pt x="290156" y="899044"/>
                </a:lnTo>
                <a:lnTo>
                  <a:pt x="294215" y="905076"/>
                </a:lnTo>
                <a:lnTo>
                  <a:pt x="300234" y="909143"/>
                </a:lnTo>
                <a:lnTo>
                  <a:pt x="307606" y="910634"/>
                </a:lnTo>
                <a:lnTo>
                  <a:pt x="313903" y="910634"/>
                </a:lnTo>
                <a:lnTo>
                  <a:pt x="321274" y="909143"/>
                </a:lnTo>
                <a:lnTo>
                  <a:pt x="327294" y="905076"/>
                </a:lnTo>
                <a:lnTo>
                  <a:pt x="331352" y="899044"/>
                </a:lnTo>
                <a:lnTo>
                  <a:pt x="332841" y="891657"/>
                </a:lnTo>
                <a:lnTo>
                  <a:pt x="332841" y="839478"/>
                </a:lnTo>
                <a:lnTo>
                  <a:pt x="331351" y="832091"/>
                </a:lnTo>
                <a:lnTo>
                  <a:pt x="327292" y="826060"/>
                </a:lnTo>
                <a:lnTo>
                  <a:pt x="321272" y="821993"/>
                </a:lnTo>
                <a:lnTo>
                  <a:pt x="313903" y="820502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3020" y="389839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28600" y="3429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4800" y="2808732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685800" y="0"/>
                </a:moveTo>
                <a:lnTo>
                  <a:pt x="6858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685800" y="342900"/>
                </a:lnTo>
                <a:lnTo>
                  <a:pt x="685800" y="457200"/>
                </a:lnTo>
                <a:lnTo>
                  <a:pt x="914400" y="228600"/>
                </a:lnTo>
                <a:lnTo>
                  <a:pt x="6858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26794" y="1328165"/>
            <a:ext cx="5706110" cy="118301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Ideally,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we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want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DB</a:t>
            </a:r>
            <a:r>
              <a:rPr sz="2400" spc="-100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400" spc="-18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erate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585858"/>
                </a:solidFill>
                <a:latin typeface="Times New Roman"/>
                <a:cs typeface="Times New Roman"/>
              </a:rPr>
              <a:t>on 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compressed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without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decompressing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first.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B2C03-AA11-E837-DF64-7C281D23F448}"/>
              </a:ext>
            </a:extLst>
          </p:cNvPr>
          <p:cNvSpPr txBox="1"/>
          <p:nvPr/>
        </p:nvSpPr>
        <p:spPr>
          <a:xfrm>
            <a:off x="3385408" y="2470409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2905">
              <a:lnSpc>
                <a:spcPct val="100000"/>
              </a:lnSpc>
            </a:pPr>
            <a:r>
              <a:rPr lang="en-GB" sz="1800" i="1" spc="-30" dirty="0">
                <a:solidFill>
                  <a:srgbClr val="EE3D42"/>
                </a:solidFill>
                <a:latin typeface="Trebuchet MS"/>
                <a:cs typeface="Trebuchet MS"/>
              </a:rPr>
              <a:t>Datab</a:t>
            </a:r>
            <a:r>
              <a:rPr lang="en-GB" sz="1800" i="1" spc="-25" dirty="0">
                <a:solidFill>
                  <a:srgbClr val="EE3D42"/>
                </a:solidFill>
                <a:latin typeface="Trebuchet MS"/>
                <a:cs typeface="Trebuchet MS"/>
              </a:rPr>
              <a:t>a</a:t>
            </a:r>
            <a:r>
              <a:rPr lang="en-GB" sz="1800" i="1" spc="-85" dirty="0">
                <a:solidFill>
                  <a:srgbClr val="EE3D42"/>
                </a:solidFill>
                <a:latin typeface="Trebuchet MS"/>
                <a:cs typeface="Trebuchet MS"/>
              </a:rPr>
              <a:t>se</a:t>
            </a:r>
            <a:r>
              <a:rPr lang="en-GB" sz="1800" i="1" spc="-190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lang="en-GB" sz="1800" i="1" spc="-20" dirty="0">
                <a:solidFill>
                  <a:srgbClr val="EE3D42"/>
                </a:solidFill>
                <a:latin typeface="Trebuchet MS"/>
                <a:cs typeface="Trebuchet MS"/>
              </a:rPr>
              <a:t>Mag</a:t>
            </a:r>
            <a:r>
              <a:rPr lang="en-GB" sz="1800" i="1" spc="-5" dirty="0">
                <a:solidFill>
                  <a:srgbClr val="EE3D42"/>
                </a:solidFill>
                <a:latin typeface="Trebuchet MS"/>
                <a:cs typeface="Trebuchet MS"/>
              </a:rPr>
              <a:t>i</a:t>
            </a:r>
            <a:r>
              <a:rPr lang="en-GB" sz="1800" i="1" spc="-70" dirty="0">
                <a:solidFill>
                  <a:srgbClr val="EE3D42"/>
                </a:solidFill>
                <a:latin typeface="Trebuchet MS"/>
                <a:cs typeface="Trebuchet MS"/>
              </a:rPr>
              <a:t>c!</a:t>
            </a:r>
            <a:endParaRPr lang="en-GB" sz="1800" dirty="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E849A3-3422-67E9-41CE-CAC856D87509}"/>
              </a:ext>
            </a:extLst>
          </p:cNvPr>
          <p:cNvSpPr txBox="1"/>
          <p:nvPr/>
        </p:nvSpPr>
        <p:spPr>
          <a:xfrm>
            <a:off x="1371600" y="4629150"/>
            <a:ext cx="16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decompressed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D9F620-8ACB-1A81-BF38-76C4EE14A3A2}"/>
              </a:ext>
            </a:extLst>
          </p:cNvPr>
          <p:cNvSpPr txBox="1"/>
          <p:nvPr/>
        </p:nvSpPr>
        <p:spPr>
          <a:xfrm>
            <a:off x="6019800" y="4625340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compressed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E30FF0-4D52-839A-D47D-7C369CCB098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175602" y="4526531"/>
            <a:ext cx="67978" cy="255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C2C500-A154-DD14-DB63-71EDBBE238F8}"/>
              </a:ext>
            </a:extLst>
          </p:cNvPr>
          <p:cNvCxnSpPr>
            <a:cxnSpLocks/>
          </p:cNvCxnSpPr>
          <p:nvPr/>
        </p:nvCxnSpPr>
        <p:spPr>
          <a:xfrm flipV="1">
            <a:off x="6735871" y="4528024"/>
            <a:ext cx="67978" cy="255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5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976" y="487502"/>
            <a:ext cx="56565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COMPRESSION</a:t>
            </a:r>
            <a:r>
              <a:rPr spc="254" dirty="0"/>
              <a:t> </a:t>
            </a:r>
            <a:r>
              <a:rPr spc="195" dirty="0"/>
              <a:t>GRANULARITY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19021"/>
            <a:ext cx="5945505" cy="326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Choic</a:t>
            </a: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70" dirty="0">
                <a:solidFill>
                  <a:srgbClr val="585858"/>
                </a:solidFill>
                <a:latin typeface="Times New Roman"/>
                <a:cs typeface="Times New Roman"/>
              </a:rPr>
              <a:t>#1: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Blo</a:t>
            </a:r>
            <a:r>
              <a:rPr sz="2400" b="1" spc="-20" dirty="0">
                <a:solidFill>
                  <a:srgbClr val="585858"/>
                </a:solidFill>
                <a:latin typeface="Times New Roman"/>
                <a:cs typeface="Times New Roman"/>
              </a:rPr>
              <a:t>c</a:t>
            </a:r>
            <a:r>
              <a:rPr sz="2400" b="1" spc="175" dirty="0">
                <a:solidFill>
                  <a:srgbClr val="585858"/>
                </a:solidFill>
                <a:latin typeface="Times New Roman"/>
                <a:cs typeface="Times New Roman"/>
              </a:rPr>
              <a:t>k</a:t>
            </a:r>
            <a:r>
              <a:rPr sz="2400" b="1" spc="-50" dirty="0">
                <a:solidFill>
                  <a:srgbClr val="585858"/>
                </a:solidFill>
                <a:latin typeface="Times New Roman"/>
                <a:cs typeface="Times New Roman"/>
              </a:rPr>
              <a:t>-</a:t>
            </a:r>
            <a:r>
              <a:rPr sz="2400" b="1" spc="85" dirty="0">
                <a:solidFill>
                  <a:srgbClr val="585858"/>
                </a:solidFill>
                <a:latin typeface="Times New Roman"/>
                <a:cs typeface="Times New Roman"/>
              </a:rPr>
              <a:t>level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Compress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block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tuples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same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table.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  <a:spcBef>
                <a:spcPts val="210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Choic</a:t>
            </a: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70" dirty="0">
                <a:solidFill>
                  <a:srgbClr val="585858"/>
                </a:solidFill>
                <a:latin typeface="Times New Roman"/>
                <a:cs typeface="Times New Roman"/>
              </a:rPr>
              <a:t>#2: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585858"/>
                </a:solidFill>
                <a:latin typeface="Times New Roman"/>
                <a:cs typeface="Times New Roman"/>
              </a:rPr>
              <a:t>Tupl</a:t>
            </a:r>
            <a:r>
              <a:rPr sz="2400" b="1" spc="3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b="1" spc="-50" dirty="0">
                <a:solidFill>
                  <a:srgbClr val="585858"/>
                </a:solidFill>
                <a:latin typeface="Times New Roman"/>
                <a:cs typeface="Times New Roman"/>
              </a:rPr>
              <a:t>-</a:t>
            </a:r>
            <a:r>
              <a:rPr sz="2400" b="1" spc="85" dirty="0">
                <a:solidFill>
                  <a:srgbClr val="585858"/>
                </a:solidFill>
                <a:latin typeface="Times New Roman"/>
                <a:cs typeface="Times New Roman"/>
              </a:rPr>
              <a:t>level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Compress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contents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entire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tuple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(NSM-only).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  <a:spcBef>
                <a:spcPts val="215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Choic</a:t>
            </a: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85" dirty="0">
                <a:solidFill>
                  <a:srgbClr val="585858"/>
                </a:solidFill>
                <a:latin typeface="Times New Roman"/>
                <a:cs typeface="Times New Roman"/>
              </a:rPr>
              <a:t>#3:</a:t>
            </a:r>
            <a:r>
              <a:rPr sz="2400" b="1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35" dirty="0">
                <a:solidFill>
                  <a:srgbClr val="585858"/>
                </a:solidFill>
                <a:latin typeface="Times New Roman"/>
                <a:cs typeface="Times New Roman"/>
              </a:rPr>
              <a:t>Attribut</a:t>
            </a:r>
            <a:r>
              <a:rPr sz="2400" b="1" spc="4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b="1" spc="-50" dirty="0">
                <a:solidFill>
                  <a:srgbClr val="585858"/>
                </a:solidFill>
                <a:latin typeface="Times New Roman"/>
                <a:cs typeface="Times New Roman"/>
              </a:rPr>
              <a:t>-</a:t>
            </a:r>
            <a:r>
              <a:rPr sz="2400" b="1" spc="85" dirty="0">
                <a:solidFill>
                  <a:srgbClr val="585858"/>
                </a:solidFill>
                <a:latin typeface="Times New Roman"/>
                <a:cs typeface="Times New Roman"/>
              </a:rPr>
              <a:t>level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Compress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single</a:t>
            </a:r>
            <a:r>
              <a:rPr sz="20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attribute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within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one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tuple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(overflow).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target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multiple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attributes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same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tuple.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  <a:spcBef>
                <a:spcPts val="210"/>
              </a:spcBef>
            </a:pP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Choic</a:t>
            </a:r>
            <a:r>
              <a:rPr sz="24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155" dirty="0">
                <a:solidFill>
                  <a:srgbClr val="585858"/>
                </a:solidFill>
                <a:latin typeface="Times New Roman"/>
                <a:cs typeface="Times New Roman"/>
              </a:rPr>
              <a:t>#4:</a:t>
            </a:r>
            <a:r>
              <a:rPr sz="2400" b="1" spc="-1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585858"/>
                </a:solidFill>
                <a:latin typeface="Times New Roman"/>
                <a:cs typeface="Times New Roman"/>
              </a:rPr>
              <a:t>Colum</a:t>
            </a:r>
            <a:r>
              <a:rPr sz="2400" b="1" spc="15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b="1" spc="-50" dirty="0">
                <a:solidFill>
                  <a:srgbClr val="585858"/>
                </a:solidFill>
                <a:latin typeface="Times New Roman"/>
                <a:cs typeface="Times New Roman"/>
              </a:rPr>
              <a:t>-</a:t>
            </a:r>
            <a:r>
              <a:rPr sz="2400" b="1" spc="85" dirty="0">
                <a:solidFill>
                  <a:srgbClr val="585858"/>
                </a:solidFill>
                <a:latin typeface="Times New Roman"/>
                <a:cs typeface="Times New Roman"/>
              </a:rPr>
              <a:t>level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Compress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multiple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values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one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more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attributes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stored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multiple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tuples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(DSM-only).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2361" y="3667505"/>
            <a:ext cx="6035040" cy="1005840"/>
          </a:xfrm>
          <a:custGeom>
            <a:avLst/>
            <a:gdLst/>
            <a:ahLst/>
            <a:cxnLst/>
            <a:rect l="l" t="t" r="r" b="b"/>
            <a:pathLst>
              <a:path w="6035040" h="1005839">
                <a:moveTo>
                  <a:pt x="0" y="46990"/>
                </a:moveTo>
                <a:lnTo>
                  <a:pt x="3698" y="28717"/>
                </a:lnTo>
                <a:lnTo>
                  <a:pt x="13779" y="13779"/>
                </a:lnTo>
                <a:lnTo>
                  <a:pt x="28717" y="3698"/>
                </a:lnTo>
                <a:lnTo>
                  <a:pt x="46990" y="0"/>
                </a:lnTo>
                <a:lnTo>
                  <a:pt x="5988049" y="0"/>
                </a:lnTo>
                <a:lnTo>
                  <a:pt x="6006322" y="3698"/>
                </a:lnTo>
                <a:lnTo>
                  <a:pt x="6021260" y="13779"/>
                </a:lnTo>
                <a:lnTo>
                  <a:pt x="6031341" y="28717"/>
                </a:lnTo>
                <a:lnTo>
                  <a:pt x="6035040" y="46990"/>
                </a:lnTo>
                <a:lnTo>
                  <a:pt x="6035040" y="958811"/>
                </a:lnTo>
                <a:lnTo>
                  <a:pt x="6031341" y="977116"/>
                </a:lnTo>
                <a:lnTo>
                  <a:pt x="6021260" y="992065"/>
                </a:lnTo>
                <a:lnTo>
                  <a:pt x="6006322" y="1002144"/>
                </a:lnTo>
                <a:lnTo>
                  <a:pt x="5988049" y="1005840"/>
                </a:lnTo>
                <a:lnTo>
                  <a:pt x="46990" y="1005840"/>
                </a:lnTo>
                <a:lnTo>
                  <a:pt x="28717" y="1002144"/>
                </a:lnTo>
                <a:lnTo>
                  <a:pt x="13779" y="992065"/>
                </a:lnTo>
                <a:lnTo>
                  <a:pt x="3698" y="977116"/>
                </a:lnTo>
                <a:lnTo>
                  <a:pt x="0" y="958811"/>
                </a:lnTo>
                <a:lnTo>
                  <a:pt x="0" y="46990"/>
                </a:lnTo>
                <a:close/>
              </a:path>
            </a:pathLst>
          </a:custGeom>
          <a:ln w="3810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772" y="438308"/>
            <a:ext cx="5702427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0" dirty="0"/>
              <a:t>COLUMNAR</a:t>
            </a:r>
            <a:r>
              <a:rPr lang="en-GB" spc="250" dirty="0"/>
              <a:t> </a:t>
            </a:r>
            <a:r>
              <a:rPr spc="175" dirty="0"/>
              <a:t>COMPRESSION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288885"/>
            <a:ext cx="2672715" cy="2458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95"/>
              </a:spcBef>
            </a:pP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Run-length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Encoding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Bi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75" dirty="0">
                <a:solidFill>
                  <a:srgbClr val="585858"/>
                </a:solidFill>
                <a:latin typeface="Times New Roman"/>
                <a:cs typeface="Times New Roman"/>
              </a:rPr>
              <a:t>-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Packing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Encoding 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Bitmap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Encoding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Delta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Encoding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highlight>
                  <a:srgbClr val="808080"/>
                </a:highlight>
                <a:latin typeface="Times New Roman"/>
                <a:cs typeface="Times New Roman"/>
              </a:rPr>
              <a:t>Incremental</a:t>
            </a:r>
            <a:r>
              <a:rPr sz="2400" spc="-100" dirty="0">
                <a:solidFill>
                  <a:srgbClr val="585858"/>
                </a:solidFill>
                <a:highlight>
                  <a:srgbClr val="808080"/>
                </a:highlight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highlight>
                  <a:srgbClr val="808080"/>
                </a:highlight>
                <a:latin typeface="Times New Roman"/>
                <a:cs typeface="Times New Roman"/>
              </a:rPr>
              <a:t>Encoding </a:t>
            </a:r>
            <a:r>
              <a:rPr sz="2400" spc="-585" dirty="0">
                <a:solidFill>
                  <a:srgbClr val="585858"/>
                </a:solidFill>
                <a:highlight>
                  <a:srgbClr val="808080"/>
                </a:highlight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Dictionary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Encoding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28800" y="972311"/>
            <a:ext cx="5486400" cy="18415"/>
          </a:xfrm>
          <a:custGeom>
            <a:avLst/>
            <a:gdLst/>
            <a:ahLst/>
            <a:cxnLst/>
            <a:rect l="l" t="t" r="r" b="b"/>
            <a:pathLst>
              <a:path w="5486400" h="18415">
                <a:moveTo>
                  <a:pt x="5486400" y="0"/>
                </a:moveTo>
                <a:lnTo>
                  <a:pt x="0" y="0"/>
                </a:lnTo>
                <a:lnTo>
                  <a:pt x="0" y="18287"/>
                </a:lnTo>
                <a:lnTo>
                  <a:pt x="5486400" y="18287"/>
                </a:lnTo>
                <a:lnTo>
                  <a:pt x="5486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360676" y="1124711"/>
            <a:ext cx="5355590" cy="2839720"/>
            <a:chOff x="2360676" y="1124711"/>
            <a:chExt cx="5355590" cy="2839720"/>
          </a:xfrm>
        </p:grpSpPr>
        <p:sp>
          <p:nvSpPr>
            <p:cNvPr id="8" name="object 8"/>
            <p:cNvSpPr/>
            <p:nvPr/>
          </p:nvSpPr>
          <p:spPr>
            <a:xfrm>
              <a:off x="2379726" y="1143761"/>
              <a:ext cx="5317490" cy="2801620"/>
            </a:xfrm>
            <a:custGeom>
              <a:avLst/>
              <a:gdLst/>
              <a:ahLst/>
              <a:cxnLst/>
              <a:rect l="l" t="t" r="r" b="b"/>
              <a:pathLst>
                <a:path w="5317490" h="2801620">
                  <a:moveTo>
                    <a:pt x="9143" y="0"/>
                  </a:moveTo>
                  <a:lnTo>
                    <a:pt x="9143" y="2801543"/>
                  </a:lnTo>
                </a:path>
                <a:path w="5317490" h="2801620">
                  <a:moveTo>
                    <a:pt x="0" y="2801112"/>
                  </a:moveTo>
                  <a:lnTo>
                    <a:pt x="5317363" y="2801112"/>
                  </a:lnTo>
                </a:path>
              </a:pathLst>
            </a:custGeom>
            <a:ln w="381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78964" y="2543555"/>
              <a:ext cx="5212080" cy="0"/>
            </a:xfrm>
            <a:custGeom>
              <a:avLst/>
              <a:gdLst/>
              <a:ahLst/>
              <a:cxnLst/>
              <a:rect l="l" t="t" r="r" b="b"/>
              <a:pathLst>
                <a:path w="5212080">
                  <a:moveTo>
                    <a:pt x="0" y="0"/>
                  </a:moveTo>
                  <a:lnTo>
                    <a:pt x="5212080" y="0"/>
                  </a:lnTo>
                </a:path>
              </a:pathLst>
            </a:custGeom>
            <a:ln w="12700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60473" y="487502"/>
            <a:ext cx="45827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185" dirty="0">
                <a:solidFill>
                  <a:srgbClr val="585858"/>
                </a:solidFill>
                <a:latin typeface="Tahoma"/>
                <a:cs typeface="Tahoma"/>
              </a:rPr>
              <a:t>DATABASE</a:t>
            </a:r>
            <a:r>
              <a:rPr sz="2600" b="1" spc="2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600" b="1" spc="229" dirty="0">
                <a:solidFill>
                  <a:srgbClr val="585858"/>
                </a:solidFill>
                <a:latin typeface="Tahoma"/>
                <a:cs typeface="Tahoma"/>
              </a:rPr>
              <a:t>WORKLOADS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7957" y="3974084"/>
            <a:ext cx="7912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29" dirty="0">
                <a:solidFill>
                  <a:srgbClr val="585858"/>
                </a:solidFill>
                <a:latin typeface="Tahoma"/>
                <a:cs typeface="Tahoma"/>
              </a:rPr>
              <a:t>W</a:t>
            </a:r>
            <a:r>
              <a:rPr sz="2000" spc="80" dirty="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sz="2000" spc="25" dirty="0">
                <a:solidFill>
                  <a:srgbClr val="585858"/>
                </a:solidFill>
                <a:latin typeface="Tahoma"/>
                <a:cs typeface="Tahoma"/>
              </a:rPr>
              <a:t>ites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8009" y="3974084"/>
            <a:ext cx="7061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5" dirty="0">
                <a:solidFill>
                  <a:srgbClr val="585858"/>
                </a:solidFill>
                <a:latin typeface="Tahoma"/>
                <a:cs typeface="Tahoma"/>
              </a:rPr>
              <a:t>Re</a:t>
            </a:r>
            <a:r>
              <a:rPr sz="2000" spc="-15" dirty="0">
                <a:solidFill>
                  <a:srgbClr val="585858"/>
                </a:solidFill>
                <a:latin typeface="Tahoma"/>
                <a:cs typeface="Tahoma"/>
              </a:rPr>
              <a:t>ads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3905" y="3627526"/>
            <a:ext cx="7740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Si</a:t>
            </a:r>
            <a:r>
              <a:rPr sz="2000" spc="-20" dirty="0">
                <a:solidFill>
                  <a:srgbClr val="585858"/>
                </a:solidFill>
                <a:latin typeface="Tahoma"/>
                <a:cs typeface="Tahoma"/>
              </a:rPr>
              <a:t>m</a:t>
            </a:r>
            <a:r>
              <a:rPr sz="2000" spc="-25" dirty="0">
                <a:solidFill>
                  <a:srgbClr val="585858"/>
                </a:solidFill>
                <a:latin typeface="Tahoma"/>
                <a:cs typeface="Tahoma"/>
              </a:rPr>
              <a:t>p</a:t>
            </a:r>
            <a:r>
              <a:rPr sz="2000" spc="25" dirty="0">
                <a:solidFill>
                  <a:srgbClr val="585858"/>
                </a:solidFill>
                <a:latin typeface="Tahoma"/>
                <a:cs typeface="Tahoma"/>
              </a:rPr>
              <a:t>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6161" y="1078230"/>
            <a:ext cx="10102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585858"/>
                </a:solidFill>
                <a:latin typeface="Tahoma"/>
                <a:cs typeface="Tahoma"/>
              </a:rPr>
              <a:t>Complex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56266" y="4411576"/>
            <a:ext cx="2657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45" dirty="0">
                <a:solidFill>
                  <a:srgbClr val="EE3D42"/>
                </a:solidFill>
                <a:latin typeface="Tahoma"/>
                <a:cs typeface="Tahoma"/>
              </a:rPr>
              <a:t>W</a:t>
            </a:r>
            <a:r>
              <a:rPr sz="2800" b="1" spc="-80" dirty="0">
                <a:solidFill>
                  <a:srgbClr val="EE3D42"/>
                </a:solidFill>
                <a:latin typeface="Tahoma"/>
                <a:cs typeface="Tahoma"/>
              </a:rPr>
              <a:t>or</a:t>
            </a:r>
            <a:r>
              <a:rPr sz="2800" b="1" spc="-105" dirty="0">
                <a:solidFill>
                  <a:srgbClr val="EE3D42"/>
                </a:solidFill>
                <a:latin typeface="Tahoma"/>
                <a:cs typeface="Tahoma"/>
              </a:rPr>
              <a:t>k</a:t>
            </a:r>
            <a:r>
              <a:rPr sz="2800" b="1" spc="-55" dirty="0">
                <a:solidFill>
                  <a:srgbClr val="EE3D42"/>
                </a:solidFill>
                <a:latin typeface="Tahoma"/>
                <a:cs typeface="Tahoma"/>
              </a:rPr>
              <a:t>l</a:t>
            </a:r>
            <a:r>
              <a:rPr sz="2800" b="1" spc="-114" dirty="0">
                <a:solidFill>
                  <a:srgbClr val="EE3D42"/>
                </a:solidFill>
                <a:latin typeface="Tahoma"/>
                <a:cs typeface="Tahoma"/>
              </a:rPr>
              <a:t>o</a:t>
            </a:r>
            <a:r>
              <a:rPr sz="2800" b="1" spc="-155" dirty="0">
                <a:solidFill>
                  <a:srgbClr val="EE3D42"/>
                </a:solidFill>
                <a:latin typeface="Tahoma"/>
                <a:cs typeface="Tahoma"/>
              </a:rPr>
              <a:t>ad</a:t>
            </a:r>
            <a:r>
              <a:rPr sz="2800" b="1" spc="-250" dirty="0">
                <a:solidFill>
                  <a:srgbClr val="EE3D42"/>
                </a:solidFill>
                <a:latin typeface="Tahoma"/>
                <a:cs typeface="Tahoma"/>
              </a:rPr>
              <a:t> </a:t>
            </a:r>
            <a:r>
              <a:rPr sz="2800" b="1" spc="-155" dirty="0">
                <a:solidFill>
                  <a:srgbClr val="EE3D42"/>
                </a:solidFill>
                <a:latin typeface="Tahoma"/>
                <a:cs typeface="Tahoma"/>
              </a:rPr>
              <a:t>F</a:t>
            </a:r>
            <a:r>
              <a:rPr sz="2800" b="1" spc="-130" dirty="0">
                <a:solidFill>
                  <a:srgbClr val="EE3D42"/>
                </a:solidFill>
                <a:latin typeface="Tahoma"/>
                <a:cs typeface="Tahoma"/>
              </a:rPr>
              <a:t>oc</a:t>
            </a:r>
            <a:r>
              <a:rPr sz="2800" b="1" spc="-160" dirty="0">
                <a:solidFill>
                  <a:srgbClr val="EE3D42"/>
                </a:solidFill>
                <a:latin typeface="Tahoma"/>
                <a:cs typeface="Tahoma"/>
              </a:rPr>
              <a:t>u</a:t>
            </a:r>
            <a:r>
              <a:rPr sz="2800" b="1" spc="-210" dirty="0">
                <a:solidFill>
                  <a:srgbClr val="EE3D42"/>
                </a:solidFill>
                <a:latin typeface="Tahoma"/>
                <a:cs typeface="Tahoma"/>
              </a:rPr>
              <a:t>s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2077" y="361950"/>
            <a:ext cx="430887" cy="410800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800" b="1" dirty="0">
                <a:solidFill>
                  <a:srgbClr val="EE3D42"/>
                </a:solidFill>
                <a:latin typeface="Tahoma"/>
                <a:cs typeface="Tahoma"/>
              </a:rPr>
              <a:t>Ope</a:t>
            </a:r>
            <a:r>
              <a:rPr sz="2800" b="1" spc="-35" dirty="0">
                <a:solidFill>
                  <a:srgbClr val="EE3D42"/>
                </a:solidFill>
                <a:latin typeface="Tahoma"/>
                <a:cs typeface="Tahoma"/>
              </a:rPr>
              <a:t>r</a:t>
            </a:r>
            <a:r>
              <a:rPr sz="2800" b="1" dirty="0">
                <a:solidFill>
                  <a:srgbClr val="EE3D42"/>
                </a:solidFill>
                <a:latin typeface="Tahoma"/>
                <a:cs typeface="Tahoma"/>
              </a:rPr>
              <a:t>ation</a:t>
            </a:r>
            <a:r>
              <a:rPr lang="en-GB" sz="2800" b="1" dirty="0">
                <a:solidFill>
                  <a:srgbClr val="EE3D42"/>
                </a:solidFill>
                <a:latin typeface="Tahoma"/>
                <a:cs typeface="Tahoma"/>
              </a:rPr>
              <a:t> Compl</a:t>
            </a:r>
            <a:r>
              <a:rPr lang="en-GB" sz="2800" b="1" spc="-90" dirty="0">
                <a:solidFill>
                  <a:srgbClr val="EE3D42"/>
                </a:solidFill>
                <a:latin typeface="Tahoma"/>
                <a:cs typeface="Tahoma"/>
              </a:rPr>
              <a:t>e</a:t>
            </a:r>
            <a:r>
              <a:rPr lang="en-GB" sz="2800" b="1" dirty="0">
                <a:solidFill>
                  <a:srgbClr val="EE3D42"/>
                </a:solidFill>
                <a:latin typeface="Tahoma"/>
                <a:cs typeface="Tahoma"/>
              </a:rPr>
              <a:t>xity</a:t>
            </a:r>
            <a:endParaRPr sz="2800" dirty="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5453" y="1176337"/>
            <a:ext cx="5139308" cy="27677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206876" y="3025267"/>
            <a:ext cx="1031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95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3200" b="1" spc="-445" dirty="0">
                <a:solidFill>
                  <a:srgbClr val="585858"/>
                </a:solidFill>
                <a:latin typeface="Tahoma"/>
                <a:cs typeface="Tahoma"/>
              </a:rPr>
              <a:t>L</a:t>
            </a:r>
            <a:r>
              <a:rPr sz="3200" b="1" spc="-50" dirty="0">
                <a:solidFill>
                  <a:srgbClr val="585858"/>
                </a:solidFill>
                <a:latin typeface="Tahoma"/>
                <a:cs typeface="Tahoma"/>
              </a:rPr>
              <a:t>TP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827267" y="1381980"/>
            <a:ext cx="125933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95" dirty="0">
                <a:solidFill>
                  <a:srgbClr val="585858"/>
                </a:solidFill>
                <a:latin typeface="Tahoma"/>
                <a:ea typeface="+mn-ea"/>
                <a:cs typeface="Tahoma"/>
              </a:rPr>
              <a:t>OLAP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539234" y="2187067"/>
            <a:ext cx="1104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200" b="1" spc="-2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200" b="1" spc="55" dirty="0">
                <a:solidFill>
                  <a:srgbClr val="FFFFFF"/>
                </a:solidFill>
                <a:latin typeface="Tahoma"/>
                <a:cs typeface="Tahoma"/>
              </a:rPr>
              <a:t>AP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16" y="438308"/>
            <a:ext cx="4931283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R</a:t>
            </a:r>
            <a:r>
              <a:rPr spc="270" dirty="0"/>
              <a:t>UN</a:t>
            </a:r>
            <a:r>
              <a:rPr spc="-160" dirty="0"/>
              <a:t>-</a:t>
            </a:r>
            <a:r>
              <a:rPr spc="-470" dirty="0"/>
              <a:t> </a:t>
            </a:r>
            <a:r>
              <a:rPr spc="155" dirty="0"/>
              <a:t>L</a:t>
            </a:r>
            <a:r>
              <a:rPr spc="165" dirty="0"/>
              <a:t>E</a:t>
            </a:r>
            <a:r>
              <a:rPr spc="254" dirty="0"/>
              <a:t>N</a:t>
            </a:r>
            <a:r>
              <a:rPr spc="200" dirty="0"/>
              <a:t>G</a:t>
            </a:r>
            <a:r>
              <a:rPr spc="260" dirty="0"/>
              <a:t>T</a:t>
            </a:r>
            <a:r>
              <a:rPr spc="-20" dirty="0"/>
              <a:t>H</a:t>
            </a:r>
            <a:r>
              <a:rPr spc="295" dirty="0"/>
              <a:t> </a:t>
            </a:r>
            <a:r>
              <a:rPr spc="165" dirty="0"/>
              <a:t>E</a:t>
            </a:r>
            <a:r>
              <a:rPr spc="254" dirty="0"/>
              <a:t>N</a:t>
            </a:r>
            <a:r>
              <a:rPr spc="270" dirty="0"/>
              <a:t>C</a:t>
            </a:r>
            <a:r>
              <a:rPr spc="375" dirty="0"/>
              <a:t>O</a:t>
            </a:r>
            <a:r>
              <a:rPr spc="250" dirty="0"/>
              <a:t>D</a:t>
            </a:r>
            <a:r>
              <a:rPr spc="-135" dirty="0"/>
              <a:t>I</a:t>
            </a:r>
            <a:r>
              <a:rPr spc="254" dirty="0"/>
              <a:t>N</a:t>
            </a:r>
            <a:r>
              <a:rPr spc="-8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884545" cy="25196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680085">
              <a:lnSpc>
                <a:spcPts val="2590"/>
              </a:lnSpc>
              <a:spcBef>
                <a:spcPts val="425"/>
              </a:spcBef>
            </a:pP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Compress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runs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o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f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same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v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alue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single 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column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585858"/>
                </a:solidFill>
                <a:latin typeface="Times New Roman"/>
                <a:cs typeface="Times New Roman"/>
              </a:rPr>
              <a:t>into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triplets: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value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attribute.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start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position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column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segment.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#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elements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run.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</a:pP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Requires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columns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be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sorted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intelligently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maximize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compression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16" y="438308"/>
            <a:ext cx="4855083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R</a:t>
            </a:r>
            <a:r>
              <a:rPr spc="270" dirty="0"/>
              <a:t>UN</a:t>
            </a:r>
            <a:r>
              <a:rPr spc="-160" dirty="0"/>
              <a:t>-</a:t>
            </a:r>
            <a:r>
              <a:rPr spc="-470" dirty="0"/>
              <a:t> </a:t>
            </a:r>
            <a:r>
              <a:rPr spc="155" dirty="0"/>
              <a:t>L</a:t>
            </a:r>
            <a:r>
              <a:rPr spc="165" dirty="0"/>
              <a:t>E</a:t>
            </a:r>
            <a:r>
              <a:rPr spc="254" dirty="0"/>
              <a:t>N</a:t>
            </a:r>
            <a:r>
              <a:rPr spc="200" dirty="0"/>
              <a:t>G</a:t>
            </a:r>
            <a:r>
              <a:rPr spc="260" dirty="0"/>
              <a:t>T</a:t>
            </a:r>
            <a:r>
              <a:rPr spc="-20" dirty="0"/>
              <a:t>H</a:t>
            </a:r>
            <a:r>
              <a:rPr spc="295" dirty="0"/>
              <a:t> </a:t>
            </a:r>
            <a:r>
              <a:rPr spc="165" dirty="0"/>
              <a:t>E</a:t>
            </a:r>
            <a:r>
              <a:rPr spc="254" dirty="0"/>
              <a:t>N</a:t>
            </a:r>
            <a:r>
              <a:rPr spc="270" dirty="0"/>
              <a:t>C</a:t>
            </a:r>
            <a:r>
              <a:rPr spc="375" dirty="0"/>
              <a:t>O</a:t>
            </a:r>
            <a:r>
              <a:rPr spc="250" dirty="0"/>
              <a:t>D</a:t>
            </a:r>
            <a:r>
              <a:rPr spc="-135" dirty="0"/>
              <a:t>I</a:t>
            </a:r>
            <a:r>
              <a:rPr spc="254" dirty="0"/>
              <a:t>N</a:t>
            </a:r>
            <a:r>
              <a:rPr spc="-85"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5451347" y="1688592"/>
            <a:ext cx="2286000" cy="3017520"/>
          </a:xfrm>
          <a:custGeom>
            <a:avLst/>
            <a:gdLst/>
            <a:ahLst/>
            <a:cxnLst/>
            <a:rect l="l" t="t" r="r" b="b"/>
            <a:pathLst>
              <a:path w="2286000" h="3017520">
                <a:moveTo>
                  <a:pt x="2286000" y="0"/>
                </a:moveTo>
                <a:lnTo>
                  <a:pt x="0" y="0"/>
                </a:lnTo>
                <a:lnTo>
                  <a:pt x="0" y="3017519"/>
                </a:lnTo>
                <a:lnTo>
                  <a:pt x="2286000" y="3017519"/>
                </a:lnTo>
                <a:lnTo>
                  <a:pt x="2286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70245" y="1941957"/>
          <a:ext cx="548640" cy="2487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id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3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4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15416"/>
              </p:ext>
            </p:extLst>
          </p:nvPr>
        </p:nvGraphicFramePr>
        <p:xfrm>
          <a:off x="6388989" y="1941957"/>
          <a:ext cx="1005840" cy="1663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GB"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gender</a:t>
                      </a:r>
                      <a:endParaRPr sz="1400" dirty="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b="1" spc="1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(M,0,3)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spc="5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(F,3,1)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spc="1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(M,4,1)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(F,5,1)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spc="1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(M,6,2)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299203" y="2708148"/>
            <a:ext cx="541020" cy="617220"/>
          </a:xfrm>
          <a:custGeom>
            <a:avLst/>
            <a:gdLst/>
            <a:ahLst/>
            <a:cxnLst/>
            <a:rect l="l" t="t" r="r" b="b"/>
            <a:pathLst>
              <a:path w="541020" h="617220">
                <a:moveTo>
                  <a:pt x="270510" y="0"/>
                </a:moveTo>
                <a:lnTo>
                  <a:pt x="270510" y="154304"/>
                </a:lnTo>
                <a:lnTo>
                  <a:pt x="0" y="154304"/>
                </a:lnTo>
                <a:lnTo>
                  <a:pt x="0" y="462914"/>
                </a:lnTo>
                <a:lnTo>
                  <a:pt x="270510" y="462914"/>
                </a:lnTo>
                <a:lnTo>
                  <a:pt x="270510" y="617219"/>
                </a:lnTo>
                <a:lnTo>
                  <a:pt x="541020" y="308609"/>
                </a:lnTo>
                <a:lnTo>
                  <a:pt x="27051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1224" y="1688592"/>
            <a:ext cx="2281555" cy="3017520"/>
          </a:xfrm>
          <a:custGeom>
            <a:avLst/>
            <a:gdLst/>
            <a:ahLst/>
            <a:cxnLst/>
            <a:rect l="l" t="t" r="r" b="b"/>
            <a:pathLst>
              <a:path w="2281554" h="3017520">
                <a:moveTo>
                  <a:pt x="2281428" y="0"/>
                </a:moveTo>
                <a:lnTo>
                  <a:pt x="0" y="0"/>
                </a:lnTo>
                <a:lnTo>
                  <a:pt x="0" y="3017519"/>
                </a:lnTo>
                <a:lnTo>
                  <a:pt x="2281428" y="3017519"/>
                </a:lnTo>
                <a:lnTo>
                  <a:pt x="22814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57197" y="1905380"/>
          <a:ext cx="548640" cy="248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id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9209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3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4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41588"/>
              </p:ext>
            </p:extLst>
          </p:nvPr>
        </p:nvGraphicFramePr>
        <p:xfrm>
          <a:off x="2575941" y="1905380"/>
          <a:ext cx="548640" cy="248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GB"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gender</a:t>
                      </a:r>
                      <a:endParaRPr sz="1400" dirty="0">
                        <a:latin typeface="SimSun"/>
                        <a:cs typeface="SimSun"/>
                      </a:endParaRPr>
                    </a:p>
                  </a:txBody>
                  <a:tcPr marL="0" marR="0" marT="29209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F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F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 dirty="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584704" y="1914144"/>
            <a:ext cx="548640" cy="2479675"/>
          </a:xfrm>
          <a:custGeom>
            <a:avLst/>
            <a:gdLst/>
            <a:ahLst/>
            <a:cxnLst/>
            <a:rect l="l" t="t" r="r" b="b"/>
            <a:pathLst>
              <a:path w="548639" h="2479675">
                <a:moveTo>
                  <a:pt x="0" y="25654"/>
                </a:moveTo>
                <a:lnTo>
                  <a:pt x="2008" y="15644"/>
                </a:lnTo>
                <a:lnTo>
                  <a:pt x="7492" y="7493"/>
                </a:lnTo>
                <a:lnTo>
                  <a:pt x="15644" y="2008"/>
                </a:lnTo>
                <a:lnTo>
                  <a:pt x="25653" y="0"/>
                </a:lnTo>
                <a:lnTo>
                  <a:pt x="522985" y="0"/>
                </a:lnTo>
                <a:lnTo>
                  <a:pt x="532995" y="2008"/>
                </a:lnTo>
                <a:lnTo>
                  <a:pt x="541146" y="7493"/>
                </a:lnTo>
                <a:lnTo>
                  <a:pt x="546631" y="15644"/>
                </a:lnTo>
                <a:lnTo>
                  <a:pt x="548639" y="25654"/>
                </a:lnTo>
                <a:lnTo>
                  <a:pt x="548639" y="2453894"/>
                </a:lnTo>
                <a:lnTo>
                  <a:pt x="546631" y="2463881"/>
                </a:lnTo>
                <a:lnTo>
                  <a:pt x="541146" y="2472035"/>
                </a:lnTo>
                <a:lnTo>
                  <a:pt x="532995" y="2477532"/>
                </a:lnTo>
                <a:lnTo>
                  <a:pt x="522985" y="2479548"/>
                </a:lnTo>
                <a:lnTo>
                  <a:pt x="25653" y="2479548"/>
                </a:lnTo>
                <a:lnTo>
                  <a:pt x="15644" y="2477532"/>
                </a:lnTo>
                <a:lnTo>
                  <a:pt x="7492" y="2472035"/>
                </a:lnTo>
                <a:lnTo>
                  <a:pt x="2008" y="2463881"/>
                </a:lnTo>
                <a:lnTo>
                  <a:pt x="0" y="2453894"/>
                </a:lnTo>
                <a:lnTo>
                  <a:pt x="0" y="25654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22263" y="3646476"/>
            <a:ext cx="1047115" cy="94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5"/>
              </a:lnSpc>
            </a:pPr>
            <a:r>
              <a:rPr sz="1800" b="1" i="1" spc="-30" dirty="0">
                <a:solidFill>
                  <a:srgbClr val="EE3D42"/>
                </a:solidFill>
                <a:latin typeface="Cambria"/>
                <a:cs typeface="Cambria"/>
              </a:rPr>
              <a:t>R</a:t>
            </a:r>
            <a:r>
              <a:rPr sz="1800" b="1" i="1" spc="-45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1800" b="1" i="1" spc="-60" dirty="0">
                <a:solidFill>
                  <a:srgbClr val="EE3D42"/>
                </a:solidFill>
                <a:latin typeface="Cambria"/>
                <a:cs typeface="Cambria"/>
              </a:rPr>
              <a:t>E</a:t>
            </a:r>
            <a:r>
              <a:rPr sz="18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800" b="1" i="1" spc="-105" dirty="0">
                <a:solidFill>
                  <a:srgbClr val="EE3D42"/>
                </a:solidFill>
                <a:latin typeface="Cambria"/>
                <a:cs typeface="Cambria"/>
              </a:rPr>
              <a:t>Trip</a:t>
            </a:r>
            <a:r>
              <a:rPr sz="1800" b="1" i="1" spc="-75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1800" b="1" i="1" spc="-180" dirty="0">
                <a:solidFill>
                  <a:srgbClr val="EE3D42"/>
                </a:solidFill>
                <a:latin typeface="Cambria"/>
                <a:cs typeface="Cambria"/>
              </a:rPr>
              <a:t>et</a:t>
            </a:r>
            <a:endParaRPr sz="1800">
              <a:latin typeface="Cambria"/>
              <a:cs typeface="Cambria"/>
            </a:endParaRPr>
          </a:p>
          <a:p>
            <a:pPr marL="55244">
              <a:lnSpc>
                <a:spcPts val="1730"/>
              </a:lnSpc>
            </a:pPr>
            <a:r>
              <a:rPr sz="1800" b="1" i="1" spc="-10" dirty="0">
                <a:solidFill>
                  <a:srgbClr val="EE3D42"/>
                </a:solidFill>
                <a:latin typeface="Cambria"/>
                <a:cs typeface="Cambria"/>
              </a:rPr>
              <a:t>-</a:t>
            </a:r>
            <a:r>
              <a:rPr sz="18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800" b="1" i="1" spc="-165" dirty="0">
                <a:solidFill>
                  <a:srgbClr val="EE3D42"/>
                </a:solidFill>
                <a:latin typeface="Cambria"/>
                <a:cs typeface="Cambria"/>
              </a:rPr>
              <a:t>Value</a:t>
            </a:r>
            <a:endParaRPr sz="1800">
              <a:latin typeface="Cambria"/>
              <a:cs typeface="Cambria"/>
            </a:endParaRPr>
          </a:p>
          <a:p>
            <a:pPr marL="55244">
              <a:lnSpc>
                <a:spcPts val="1730"/>
              </a:lnSpc>
            </a:pPr>
            <a:r>
              <a:rPr sz="1800" b="1" i="1" spc="-5" dirty="0">
                <a:solidFill>
                  <a:srgbClr val="EE3D42"/>
                </a:solidFill>
                <a:latin typeface="Cambria"/>
                <a:cs typeface="Cambria"/>
              </a:rPr>
              <a:t>-</a:t>
            </a:r>
            <a:r>
              <a:rPr sz="18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800" b="1" i="1" spc="-50" dirty="0">
                <a:solidFill>
                  <a:srgbClr val="EE3D42"/>
                </a:solidFill>
                <a:latin typeface="Cambria"/>
                <a:cs typeface="Cambria"/>
              </a:rPr>
              <a:t>Offs</a:t>
            </a:r>
            <a:r>
              <a:rPr sz="1800" b="1" i="1" spc="-55" dirty="0">
                <a:solidFill>
                  <a:srgbClr val="EE3D42"/>
                </a:solidFill>
                <a:latin typeface="Cambria"/>
                <a:cs typeface="Cambria"/>
              </a:rPr>
              <a:t>e</a:t>
            </a:r>
            <a:r>
              <a:rPr sz="1800" b="1" i="1" spc="-150" dirty="0">
                <a:solidFill>
                  <a:srgbClr val="EE3D42"/>
                </a:solidFill>
                <a:latin typeface="Cambria"/>
                <a:cs typeface="Cambria"/>
              </a:rPr>
              <a:t>t</a:t>
            </a:r>
            <a:endParaRPr sz="1800">
              <a:latin typeface="Cambria"/>
              <a:cs typeface="Cambria"/>
            </a:endParaRPr>
          </a:p>
          <a:p>
            <a:pPr marL="55244">
              <a:lnSpc>
                <a:spcPts val="1945"/>
              </a:lnSpc>
            </a:pPr>
            <a:r>
              <a:rPr sz="1800" b="1" i="1" spc="-10" dirty="0">
                <a:solidFill>
                  <a:srgbClr val="EE3D42"/>
                </a:solidFill>
                <a:latin typeface="Cambria"/>
                <a:cs typeface="Cambria"/>
              </a:rPr>
              <a:t>-</a:t>
            </a:r>
            <a:r>
              <a:rPr sz="18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800" b="1" i="1" spc="-45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1800" b="1" i="1" spc="-185" dirty="0">
                <a:solidFill>
                  <a:srgbClr val="EE3D42"/>
                </a:solidFill>
                <a:latin typeface="Cambria"/>
                <a:cs typeface="Cambria"/>
              </a:rPr>
              <a:t>ength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BD5B0-B5D6-6F3B-DC27-CF1756E2E571}"/>
              </a:ext>
            </a:extLst>
          </p:cNvPr>
          <p:cNvSpPr txBox="1"/>
          <p:nvPr/>
        </p:nvSpPr>
        <p:spPr>
          <a:xfrm>
            <a:off x="5748196" y="1272118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spc="-235" dirty="0">
                <a:solidFill>
                  <a:srgbClr val="585858"/>
                </a:solidFill>
                <a:latin typeface="Cambria"/>
                <a:cs typeface="Cambria"/>
              </a:rPr>
              <a:t>Com</a:t>
            </a:r>
            <a:r>
              <a:rPr lang="en-GB" sz="1800" b="1" i="1" spc="-215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lang="en-GB" sz="1800" b="1" i="1" spc="-220" dirty="0">
                <a:solidFill>
                  <a:srgbClr val="585858"/>
                </a:solidFill>
                <a:latin typeface="Cambria"/>
                <a:cs typeface="Cambria"/>
              </a:rPr>
              <a:t>re</a:t>
            </a:r>
            <a:r>
              <a:rPr lang="en-GB" sz="1800" b="1" i="1" spc="-21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lang="en-GB" sz="1800" b="1" i="1" spc="-270" dirty="0">
                <a:solidFill>
                  <a:srgbClr val="585858"/>
                </a:solidFill>
                <a:latin typeface="Cambria"/>
                <a:cs typeface="Cambria"/>
              </a:rPr>
              <a:t>se</a:t>
            </a:r>
            <a:r>
              <a:rPr lang="en-GB" sz="1800" b="1" i="1" spc="-325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1800" b="1" i="1" spc="-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lang="en-GB" sz="1800" b="1" i="1" spc="-18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lang="en-GB" sz="1800" b="1" i="1" spc="-245" dirty="0">
                <a:solidFill>
                  <a:srgbClr val="585858"/>
                </a:solidFill>
                <a:latin typeface="Cambria"/>
                <a:cs typeface="Cambria"/>
              </a:rPr>
              <a:t>ta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E5F5E7-E65C-DA45-550B-8AD6F8119F64}"/>
              </a:ext>
            </a:extLst>
          </p:cNvPr>
          <p:cNvSpPr txBox="1"/>
          <p:nvPr/>
        </p:nvSpPr>
        <p:spPr>
          <a:xfrm>
            <a:off x="1828800" y="1276068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spc="-235" dirty="0">
                <a:solidFill>
                  <a:srgbClr val="585858"/>
                </a:solidFill>
                <a:latin typeface="Cambria"/>
                <a:cs typeface="Cambria"/>
              </a:rPr>
              <a:t>Original</a:t>
            </a:r>
            <a:r>
              <a:rPr lang="en-GB" sz="1800" b="1" i="1" spc="-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lang="en-GB" sz="1800" b="1" i="1" spc="-18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lang="en-GB" sz="1800" b="1" i="1" spc="-245" dirty="0">
                <a:solidFill>
                  <a:srgbClr val="585858"/>
                </a:solidFill>
                <a:latin typeface="Cambria"/>
                <a:cs typeface="Cambria"/>
              </a:rPr>
              <a:t>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2" grpId="0" animBg="1"/>
      <p:bldP spid="13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16" y="438308"/>
            <a:ext cx="4855083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R</a:t>
            </a:r>
            <a:r>
              <a:rPr spc="270" dirty="0"/>
              <a:t>UN</a:t>
            </a:r>
            <a:r>
              <a:rPr spc="-160" dirty="0"/>
              <a:t>-</a:t>
            </a:r>
            <a:r>
              <a:rPr spc="-470" dirty="0"/>
              <a:t> </a:t>
            </a:r>
            <a:r>
              <a:rPr spc="155" dirty="0"/>
              <a:t>L</a:t>
            </a:r>
            <a:r>
              <a:rPr spc="165" dirty="0"/>
              <a:t>E</a:t>
            </a:r>
            <a:r>
              <a:rPr spc="254" dirty="0"/>
              <a:t>N</a:t>
            </a:r>
            <a:r>
              <a:rPr spc="200" dirty="0"/>
              <a:t>G</a:t>
            </a:r>
            <a:r>
              <a:rPr spc="260" dirty="0"/>
              <a:t>T</a:t>
            </a:r>
            <a:r>
              <a:rPr spc="-20" dirty="0"/>
              <a:t>H</a:t>
            </a:r>
            <a:r>
              <a:rPr spc="295" dirty="0"/>
              <a:t> </a:t>
            </a:r>
            <a:r>
              <a:rPr spc="165" dirty="0"/>
              <a:t>E</a:t>
            </a:r>
            <a:r>
              <a:rPr spc="254" dirty="0"/>
              <a:t>N</a:t>
            </a:r>
            <a:r>
              <a:rPr spc="270" dirty="0"/>
              <a:t>C</a:t>
            </a:r>
            <a:r>
              <a:rPr spc="375" dirty="0"/>
              <a:t>O</a:t>
            </a:r>
            <a:r>
              <a:rPr spc="250" dirty="0"/>
              <a:t>D</a:t>
            </a:r>
            <a:r>
              <a:rPr spc="-135" dirty="0"/>
              <a:t>I</a:t>
            </a:r>
            <a:r>
              <a:rPr spc="254" dirty="0"/>
              <a:t>N</a:t>
            </a:r>
            <a:r>
              <a:rPr spc="-85"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5451347" y="1688592"/>
            <a:ext cx="2286000" cy="3017520"/>
          </a:xfrm>
          <a:custGeom>
            <a:avLst/>
            <a:gdLst/>
            <a:ahLst/>
            <a:cxnLst/>
            <a:rect l="l" t="t" r="r" b="b"/>
            <a:pathLst>
              <a:path w="2286000" h="3017520">
                <a:moveTo>
                  <a:pt x="2286000" y="0"/>
                </a:moveTo>
                <a:lnTo>
                  <a:pt x="0" y="0"/>
                </a:lnTo>
                <a:lnTo>
                  <a:pt x="0" y="3017519"/>
                </a:lnTo>
                <a:lnTo>
                  <a:pt x="2286000" y="3017519"/>
                </a:lnTo>
                <a:lnTo>
                  <a:pt x="2286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34076" y="1277569"/>
            <a:ext cx="2000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35" dirty="0">
                <a:solidFill>
                  <a:srgbClr val="585858"/>
                </a:solidFill>
                <a:latin typeface="Cambria"/>
                <a:cs typeface="Cambria"/>
              </a:rPr>
              <a:t>Com</a:t>
            </a:r>
            <a:r>
              <a:rPr sz="2400" b="1" i="1" spc="-215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sz="2400" b="1" i="1" spc="-220" dirty="0">
                <a:solidFill>
                  <a:srgbClr val="585858"/>
                </a:solidFill>
                <a:latin typeface="Cambria"/>
                <a:cs typeface="Cambria"/>
              </a:rPr>
              <a:t>re</a:t>
            </a:r>
            <a:r>
              <a:rPr sz="2400" b="1" i="1" spc="-21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270" dirty="0">
                <a:solidFill>
                  <a:srgbClr val="585858"/>
                </a:solidFill>
                <a:latin typeface="Cambria"/>
                <a:cs typeface="Cambria"/>
              </a:rPr>
              <a:t>se</a:t>
            </a:r>
            <a:r>
              <a:rPr sz="2400" b="1" i="1" spc="-325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sz="2400" b="1" i="1" spc="-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18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sz="2400" b="1" i="1" spc="-1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</a:t>
            </a:r>
            <a:endParaRPr sz="2400" dirty="0">
              <a:latin typeface="Cambria"/>
              <a:cs typeface="Cambr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70245" y="1941957"/>
          <a:ext cx="548640" cy="2487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id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3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4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88989" y="1941957"/>
          <a:ext cx="1005840" cy="1663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sex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b="1" spc="1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(M,0,3)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spc="5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(F,3,1)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spc="1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(M,4,1)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(F,5,1)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spc="1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(M,6,2)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299203" y="2708148"/>
            <a:ext cx="541020" cy="617220"/>
          </a:xfrm>
          <a:custGeom>
            <a:avLst/>
            <a:gdLst/>
            <a:ahLst/>
            <a:cxnLst/>
            <a:rect l="l" t="t" r="r" b="b"/>
            <a:pathLst>
              <a:path w="541020" h="617220">
                <a:moveTo>
                  <a:pt x="270510" y="0"/>
                </a:moveTo>
                <a:lnTo>
                  <a:pt x="270510" y="154304"/>
                </a:lnTo>
                <a:lnTo>
                  <a:pt x="0" y="154304"/>
                </a:lnTo>
                <a:lnTo>
                  <a:pt x="0" y="462914"/>
                </a:lnTo>
                <a:lnTo>
                  <a:pt x="270510" y="462914"/>
                </a:lnTo>
                <a:lnTo>
                  <a:pt x="270510" y="617219"/>
                </a:lnTo>
                <a:lnTo>
                  <a:pt x="541020" y="308609"/>
                </a:lnTo>
                <a:lnTo>
                  <a:pt x="27051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761" y="2597657"/>
            <a:ext cx="2468880" cy="984885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ts val="1945"/>
              </a:lnSpc>
              <a:spcBef>
                <a:spcPts val="280"/>
              </a:spcBef>
            </a:pPr>
            <a:r>
              <a:rPr sz="1800" b="1" spc="-135" dirty="0">
                <a:solidFill>
                  <a:srgbClr val="585858"/>
                </a:solidFill>
                <a:latin typeface="Trebuchet MS"/>
                <a:cs typeface="Trebuchet MS"/>
              </a:rPr>
              <a:t>SELECT</a:t>
            </a:r>
            <a:r>
              <a:rPr sz="1800" b="1" spc="-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lang="en-GB" sz="1800" spc="-5" dirty="0">
                <a:solidFill>
                  <a:srgbClr val="585858"/>
                </a:solidFill>
                <a:latin typeface="SimSun"/>
                <a:cs typeface="SimSun"/>
              </a:rPr>
              <a:t>gender</a:t>
            </a:r>
            <a:r>
              <a:rPr sz="1800" spc="-5" dirty="0">
                <a:solidFill>
                  <a:srgbClr val="585858"/>
                </a:solidFill>
                <a:latin typeface="SimSun"/>
                <a:cs typeface="SimSun"/>
              </a:rPr>
              <a:t>,</a:t>
            </a:r>
            <a:r>
              <a:rPr lang="en-GB" sz="1800" spc="-20" dirty="0">
                <a:solidFill>
                  <a:srgbClr val="585858"/>
                </a:solidFill>
                <a:latin typeface="SimSun"/>
                <a:cs typeface="SimSun"/>
              </a:rPr>
              <a:t> </a:t>
            </a:r>
            <a:r>
              <a:rPr sz="1800" b="1" spc="-180" dirty="0">
                <a:solidFill>
                  <a:srgbClr val="585858"/>
                </a:solidFill>
                <a:latin typeface="Trebuchet MS"/>
                <a:cs typeface="Trebuchet MS"/>
              </a:rPr>
              <a:t>COUNT</a:t>
            </a:r>
            <a:r>
              <a:rPr sz="1800" spc="-180" dirty="0">
                <a:solidFill>
                  <a:srgbClr val="585858"/>
                </a:solidFill>
                <a:latin typeface="SimSun"/>
                <a:cs typeface="SimSun"/>
              </a:rPr>
              <a:t>(*)</a:t>
            </a:r>
            <a:endParaRPr sz="1800" dirty="0">
              <a:latin typeface="SimSun"/>
              <a:cs typeface="SimSun"/>
            </a:endParaRPr>
          </a:p>
          <a:p>
            <a:pPr marL="319405">
              <a:lnSpc>
                <a:spcPts val="1730"/>
              </a:lnSpc>
            </a:pPr>
            <a:r>
              <a:rPr sz="1800" b="1" spc="-290" dirty="0">
                <a:solidFill>
                  <a:srgbClr val="585858"/>
                </a:solidFill>
                <a:latin typeface="Trebuchet MS"/>
                <a:cs typeface="Trebuchet MS"/>
              </a:rPr>
              <a:t>FROM</a:t>
            </a:r>
            <a:r>
              <a:rPr sz="1800" b="1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lang="en-GB" sz="1800" b="1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users</a:t>
            </a:r>
            <a:endParaRPr sz="1800" dirty="0">
              <a:latin typeface="SimSun"/>
              <a:cs typeface="SimSun"/>
            </a:endParaRPr>
          </a:p>
          <a:p>
            <a:pPr marL="205104">
              <a:lnSpc>
                <a:spcPts val="1945"/>
              </a:lnSpc>
            </a:pPr>
            <a:r>
              <a:rPr sz="1800" b="1" spc="-270" dirty="0">
                <a:solidFill>
                  <a:srgbClr val="585858"/>
                </a:solidFill>
                <a:latin typeface="Trebuchet MS"/>
                <a:cs typeface="Trebuchet MS"/>
              </a:rPr>
              <a:t>GROUP</a:t>
            </a:r>
            <a:r>
              <a:rPr sz="1800" b="1" spc="5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b="1" spc="-190" dirty="0">
                <a:solidFill>
                  <a:srgbClr val="585858"/>
                </a:solidFill>
                <a:latin typeface="Trebuchet MS"/>
                <a:cs typeface="Trebuchet MS"/>
              </a:rPr>
              <a:t>BY</a:t>
            </a:r>
            <a:r>
              <a:rPr sz="1800" b="1" spc="3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lang="en-GB" sz="1800" dirty="0">
                <a:solidFill>
                  <a:srgbClr val="585858"/>
                </a:solidFill>
                <a:latin typeface="SimSun"/>
                <a:cs typeface="SimSun"/>
              </a:rPr>
              <a:t>gender</a:t>
            </a:r>
            <a:endParaRPr sz="1800" dirty="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2263" y="3646476"/>
            <a:ext cx="1047115" cy="94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5"/>
              </a:lnSpc>
            </a:pPr>
            <a:r>
              <a:rPr sz="1800" b="1" i="1" spc="-30" dirty="0">
                <a:solidFill>
                  <a:srgbClr val="EE3D42"/>
                </a:solidFill>
                <a:latin typeface="Cambria"/>
                <a:cs typeface="Cambria"/>
              </a:rPr>
              <a:t>R</a:t>
            </a:r>
            <a:r>
              <a:rPr sz="1800" b="1" i="1" spc="-45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1800" b="1" i="1" spc="-60" dirty="0">
                <a:solidFill>
                  <a:srgbClr val="EE3D42"/>
                </a:solidFill>
                <a:latin typeface="Cambria"/>
                <a:cs typeface="Cambria"/>
              </a:rPr>
              <a:t>E</a:t>
            </a:r>
            <a:r>
              <a:rPr sz="18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800" b="1" i="1" spc="-105" dirty="0">
                <a:solidFill>
                  <a:srgbClr val="EE3D42"/>
                </a:solidFill>
                <a:latin typeface="Cambria"/>
                <a:cs typeface="Cambria"/>
              </a:rPr>
              <a:t>Trip</a:t>
            </a:r>
            <a:r>
              <a:rPr sz="1800" b="1" i="1" spc="-75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1800" b="1" i="1" spc="-180" dirty="0">
                <a:solidFill>
                  <a:srgbClr val="EE3D42"/>
                </a:solidFill>
                <a:latin typeface="Cambria"/>
                <a:cs typeface="Cambria"/>
              </a:rPr>
              <a:t>et</a:t>
            </a:r>
            <a:endParaRPr sz="1800">
              <a:latin typeface="Cambria"/>
              <a:cs typeface="Cambria"/>
            </a:endParaRPr>
          </a:p>
          <a:p>
            <a:pPr marL="55244">
              <a:lnSpc>
                <a:spcPts val="1730"/>
              </a:lnSpc>
            </a:pPr>
            <a:r>
              <a:rPr sz="1800" b="1" i="1" spc="-10" dirty="0">
                <a:solidFill>
                  <a:srgbClr val="EE3D42"/>
                </a:solidFill>
                <a:latin typeface="Cambria"/>
                <a:cs typeface="Cambria"/>
              </a:rPr>
              <a:t>-</a:t>
            </a:r>
            <a:r>
              <a:rPr sz="18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800" b="1" i="1" spc="-165" dirty="0">
                <a:solidFill>
                  <a:srgbClr val="EE3D42"/>
                </a:solidFill>
                <a:latin typeface="Cambria"/>
                <a:cs typeface="Cambria"/>
              </a:rPr>
              <a:t>Value</a:t>
            </a:r>
            <a:endParaRPr sz="1800">
              <a:latin typeface="Cambria"/>
              <a:cs typeface="Cambria"/>
            </a:endParaRPr>
          </a:p>
          <a:p>
            <a:pPr marL="55244">
              <a:lnSpc>
                <a:spcPts val="1730"/>
              </a:lnSpc>
            </a:pPr>
            <a:r>
              <a:rPr sz="1800" b="1" i="1" spc="-5" dirty="0">
                <a:solidFill>
                  <a:srgbClr val="EE3D42"/>
                </a:solidFill>
                <a:latin typeface="Cambria"/>
                <a:cs typeface="Cambria"/>
              </a:rPr>
              <a:t>-</a:t>
            </a:r>
            <a:r>
              <a:rPr sz="1800" b="1" i="1" spc="-7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800" b="1" i="1" spc="-50" dirty="0">
                <a:solidFill>
                  <a:srgbClr val="EE3D42"/>
                </a:solidFill>
                <a:latin typeface="Cambria"/>
                <a:cs typeface="Cambria"/>
              </a:rPr>
              <a:t>Offs</a:t>
            </a:r>
            <a:r>
              <a:rPr sz="1800" b="1" i="1" spc="-55" dirty="0">
                <a:solidFill>
                  <a:srgbClr val="EE3D42"/>
                </a:solidFill>
                <a:latin typeface="Cambria"/>
                <a:cs typeface="Cambria"/>
              </a:rPr>
              <a:t>e</a:t>
            </a:r>
            <a:r>
              <a:rPr sz="1800" b="1" i="1" spc="-150" dirty="0">
                <a:solidFill>
                  <a:srgbClr val="EE3D42"/>
                </a:solidFill>
                <a:latin typeface="Cambria"/>
                <a:cs typeface="Cambria"/>
              </a:rPr>
              <a:t>t</a:t>
            </a:r>
            <a:endParaRPr sz="1800">
              <a:latin typeface="Cambria"/>
              <a:cs typeface="Cambria"/>
            </a:endParaRPr>
          </a:p>
          <a:p>
            <a:pPr marL="55244">
              <a:lnSpc>
                <a:spcPts val="1945"/>
              </a:lnSpc>
            </a:pPr>
            <a:r>
              <a:rPr sz="1800" b="1" i="1" spc="-10" dirty="0">
                <a:solidFill>
                  <a:srgbClr val="EE3D42"/>
                </a:solidFill>
                <a:latin typeface="Cambria"/>
                <a:cs typeface="Cambria"/>
              </a:rPr>
              <a:t>-</a:t>
            </a:r>
            <a:r>
              <a:rPr sz="18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800" b="1" i="1" spc="-45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1800" b="1" i="1" spc="-185" dirty="0">
                <a:solidFill>
                  <a:srgbClr val="EE3D42"/>
                </a:solidFill>
                <a:latin typeface="Cambria"/>
                <a:cs typeface="Cambria"/>
              </a:rPr>
              <a:t>ength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16" y="438308"/>
            <a:ext cx="4931283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R</a:t>
            </a:r>
            <a:r>
              <a:rPr spc="270" dirty="0"/>
              <a:t>UN</a:t>
            </a:r>
            <a:r>
              <a:rPr spc="-160" dirty="0"/>
              <a:t>-</a:t>
            </a:r>
            <a:r>
              <a:rPr spc="-470" dirty="0"/>
              <a:t> </a:t>
            </a:r>
            <a:r>
              <a:rPr spc="155" dirty="0"/>
              <a:t>L</a:t>
            </a:r>
            <a:r>
              <a:rPr spc="165" dirty="0"/>
              <a:t>E</a:t>
            </a:r>
            <a:r>
              <a:rPr spc="254" dirty="0"/>
              <a:t>N</a:t>
            </a:r>
            <a:r>
              <a:rPr spc="200" dirty="0"/>
              <a:t>G</a:t>
            </a:r>
            <a:r>
              <a:rPr spc="260" dirty="0"/>
              <a:t>T</a:t>
            </a:r>
            <a:r>
              <a:rPr spc="-20" dirty="0"/>
              <a:t>H</a:t>
            </a:r>
            <a:r>
              <a:rPr spc="295" dirty="0"/>
              <a:t> </a:t>
            </a:r>
            <a:r>
              <a:rPr spc="165" dirty="0"/>
              <a:t>E</a:t>
            </a:r>
            <a:r>
              <a:rPr spc="254" dirty="0"/>
              <a:t>N</a:t>
            </a:r>
            <a:r>
              <a:rPr spc="270" dirty="0"/>
              <a:t>C</a:t>
            </a:r>
            <a:r>
              <a:rPr spc="375" dirty="0"/>
              <a:t>O</a:t>
            </a:r>
            <a:r>
              <a:rPr spc="250" dirty="0"/>
              <a:t>D</a:t>
            </a:r>
            <a:r>
              <a:rPr spc="-135" dirty="0"/>
              <a:t>I</a:t>
            </a:r>
            <a:r>
              <a:rPr spc="254" dirty="0"/>
              <a:t>N</a:t>
            </a:r>
            <a:r>
              <a:rPr spc="-85"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5451347" y="1688592"/>
            <a:ext cx="2286000" cy="3017520"/>
          </a:xfrm>
          <a:custGeom>
            <a:avLst/>
            <a:gdLst/>
            <a:ahLst/>
            <a:cxnLst/>
            <a:rect l="l" t="t" r="r" b="b"/>
            <a:pathLst>
              <a:path w="2286000" h="3017520">
                <a:moveTo>
                  <a:pt x="2286000" y="0"/>
                </a:moveTo>
                <a:lnTo>
                  <a:pt x="0" y="0"/>
                </a:lnTo>
                <a:lnTo>
                  <a:pt x="0" y="3017519"/>
                </a:lnTo>
                <a:lnTo>
                  <a:pt x="2286000" y="3017519"/>
                </a:lnTo>
                <a:lnTo>
                  <a:pt x="2286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70245" y="1941957"/>
          <a:ext cx="1598930" cy="2487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id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solidFill>
                      <a:srgbClr val="44433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sex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32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b="1" spc="1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(M,0,3)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44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76200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spc="5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(F,3,1)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76200">
                      <a:solidFill>
                        <a:srgbClr val="EE3D42"/>
                      </a:solidFill>
                      <a:prstDash val="solid"/>
                    </a:lnL>
                    <a:lnR w="95758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3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76200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spc="1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(M,4,1)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76200">
                      <a:solidFill>
                        <a:srgbClr val="EE3D42"/>
                      </a:solidFill>
                      <a:prstDash val="solid"/>
                    </a:lnL>
                    <a:lnR w="95758">
                      <a:solidFill>
                        <a:srgbClr val="EE3D42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557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4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76200">
                      <a:solidFill>
                        <a:srgbClr val="EE3D42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(F,5,1)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76200">
                      <a:solidFill>
                        <a:srgbClr val="EE3D42"/>
                      </a:solidFill>
                      <a:prstDash val="solid"/>
                    </a:lnL>
                    <a:lnR w="95758">
                      <a:solidFill>
                        <a:srgbClr val="EE3D42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762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spc="1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(M,6,2)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76200">
                      <a:solidFill>
                        <a:srgbClr val="EE3D42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44433E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400" dirty="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299203" y="2708148"/>
            <a:ext cx="541020" cy="617220"/>
          </a:xfrm>
          <a:custGeom>
            <a:avLst/>
            <a:gdLst/>
            <a:ahLst/>
            <a:cxnLst/>
            <a:rect l="l" t="t" r="r" b="b"/>
            <a:pathLst>
              <a:path w="541020" h="617220">
                <a:moveTo>
                  <a:pt x="270510" y="0"/>
                </a:moveTo>
                <a:lnTo>
                  <a:pt x="270510" y="154304"/>
                </a:lnTo>
                <a:lnTo>
                  <a:pt x="0" y="154304"/>
                </a:lnTo>
                <a:lnTo>
                  <a:pt x="0" y="462914"/>
                </a:lnTo>
                <a:lnTo>
                  <a:pt x="270510" y="462914"/>
                </a:lnTo>
                <a:lnTo>
                  <a:pt x="270510" y="617219"/>
                </a:lnTo>
                <a:lnTo>
                  <a:pt x="541020" y="308609"/>
                </a:lnTo>
                <a:lnTo>
                  <a:pt x="27051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1224" y="1688592"/>
            <a:ext cx="2281555" cy="3017520"/>
          </a:xfrm>
          <a:custGeom>
            <a:avLst/>
            <a:gdLst/>
            <a:ahLst/>
            <a:cxnLst/>
            <a:rect l="l" t="t" r="r" b="b"/>
            <a:pathLst>
              <a:path w="2281554" h="3017520">
                <a:moveTo>
                  <a:pt x="2281428" y="0"/>
                </a:moveTo>
                <a:lnTo>
                  <a:pt x="0" y="0"/>
                </a:lnTo>
                <a:lnTo>
                  <a:pt x="0" y="3017519"/>
                </a:lnTo>
                <a:lnTo>
                  <a:pt x="2281428" y="3017519"/>
                </a:lnTo>
                <a:lnTo>
                  <a:pt x="22814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57197" y="1905380"/>
          <a:ext cx="548640" cy="248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id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9209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3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4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585466" y="1905380"/>
            <a:ext cx="548640" cy="290195"/>
          </a:xfrm>
          <a:prstGeom prst="rect">
            <a:avLst/>
          </a:prstGeom>
          <a:solidFill>
            <a:srgbClr val="44433E"/>
          </a:solidFill>
        </p:spPr>
        <p:txBody>
          <a:bodyPr vert="horz" wrap="square" lIns="0" tIns="29209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229"/>
              </a:spcBef>
            </a:pPr>
            <a:r>
              <a:rPr sz="1400" spc="-5" dirty="0">
                <a:solidFill>
                  <a:srgbClr val="FFFFFF"/>
                </a:solidFill>
                <a:latin typeface="SimSun"/>
                <a:cs typeface="SimSun"/>
              </a:rPr>
              <a:t>sex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5466" y="2470404"/>
            <a:ext cx="548640" cy="275590"/>
          </a:xfrm>
          <a:prstGeom prst="rect">
            <a:avLst/>
          </a:prstGeom>
          <a:solidFill>
            <a:srgbClr val="FFFFFF"/>
          </a:solidFill>
          <a:ln w="19050">
            <a:solidFill>
              <a:srgbClr val="44433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585858"/>
                </a:solidFill>
                <a:latin typeface="SimSun"/>
                <a:cs typeface="SimSun"/>
              </a:rPr>
              <a:t>M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5466" y="2204847"/>
            <a:ext cx="548640" cy="266065"/>
          </a:xfrm>
          <a:prstGeom prst="rect">
            <a:avLst/>
          </a:prstGeom>
          <a:solidFill>
            <a:srgbClr val="FFFFFF"/>
          </a:solidFill>
          <a:ln w="19050">
            <a:solidFill>
              <a:srgbClr val="44433E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400" dirty="0">
                <a:solidFill>
                  <a:srgbClr val="585858"/>
                </a:solidFill>
                <a:latin typeface="SimSun"/>
                <a:cs typeface="SimSun"/>
              </a:rPr>
              <a:t>M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5466" y="3020567"/>
            <a:ext cx="548640" cy="275590"/>
          </a:xfrm>
          <a:prstGeom prst="rect">
            <a:avLst/>
          </a:prstGeom>
          <a:solidFill>
            <a:srgbClr val="FFFFFF"/>
          </a:solidFill>
          <a:ln w="19050">
            <a:solidFill>
              <a:srgbClr val="44433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585858"/>
                </a:solidFill>
                <a:latin typeface="SimSun"/>
                <a:cs typeface="SimSun"/>
              </a:rPr>
              <a:t>F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85466" y="2745485"/>
            <a:ext cx="548640" cy="274320"/>
          </a:xfrm>
          <a:custGeom>
            <a:avLst/>
            <a:gdLst/>
            <a:ahLst/>
            <a:cxnLst/>
            <a:rect l="l" t="t" r="r" b="b"/>
            <a:pathLst>
              <a:path w="548639" h="274319">
                <a:moveTo>
                  <a:pt x="548640" y="0"/>
                </a:moveTo>
                <a:lnTo>
                  <a:pt x="0" y="0"/>
                </a:lnTo>
                <a:lnTo>
                  <a:pt x="0" y="274319"/>
                </a:lnTo>
                <a:lnTo>
                  <a:pt x="548640" y="274319"/>
                </a:lnTo>
                <a:lnTo>
                  <a:pt x="5486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85466" y="2745485"/>
            <a:ext cx="548640" cy="275590"/>
          </a:xfrm>
          <a:prstGeom prst="rect">
            <a:avLst/>
          </a:prstGeom>
          <a:ln w="19050">
            <a:solidFill>
              <a:srgbClr val="44433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585858"/>
                </a:solidFill>
                <a:latin typeface="SimSun"/>
                <a:cs typeface="SimSun"/>
              </a:rPr>
              <a:t>M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5466" y="3569970"/>
            <a:ext cx="548640" cy="274320"/>
          </a:xfrm>
          <a:prstGeom prst="rect">
            <a:avLst/>
          </a:prstGeom>
          <a:solidFill>
            <a:srgbClr val="FFFFFF"/>
          </a:solidFill>
          <a:ln w="19050">
            <a:solidFill>
              <a:srgbClr val="44433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585858"/>
                </a:solidFill>
                <a:latin typeface="SimSun"/>
                <a:cs typeface="SimSun"/>
              </a:rPr>
              <a:t>F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85466" y="3295650"/>
            <a:ext cx="548640" cy="274320"/>
          </a:xfrm>
          <a:prstGeom prst="rect">
            <a:avLst/>
          </a:prstGeom>
          <a:solidFill>
            <a:srgbClr val="FFFFFF"/>
          </a:solidFill>
          <a:ln w="19050">
            <a:solidFill>
              <a:srgbClr val="44433E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585858"/>
                </a:solidFill>
                <a:latin typeface="SimSun"/>
                <a:cs typeface="SimSun"/>
              </a:rPr>
              <a:t>M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85466" y="4119371"/>
            <a:ext cx="548640" cy="275590"/>
          </a:xfrm>
          <a:prstGeom prst="rect">
            <a:avLst/>
          </a:prstGeom>
          <a:solidFill>
            <a:srgbClr val="FFFFFF"/>
          </a:solidFill>
          <a:ln w="19050">
            <a:solidFill>
              <a:srgbClr val="44433E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solidFill>
                  <a:srgbClr val="585858"/>
                </a:solidFill>
                <a:latin typeface="SimSun"/>
                <a:cs typeface="SimSun"/>
              </a:rPr>
              <a:t>M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5466" y="3844290"/>
            <a:ext cx="548640" cy="275590"/>
          </a:xfrm>
          <a:prstGeom prst="rect">
            <a:avLst/>
          </a:prstGeom>
          <a:solidFill>
            <a:srgbClr val="FFFFFF"/>
          </a:solidFill>
          <a:ln w="19050">
            <a:solidFill>
              <a:srgbClr val="44433E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solidFill>
                  <a:srgbClr val="585858"/>
                </a:solidFill>
                <a:latin typeface="SimSun"/>
                <a:cs typeface="SimSun"/>
              </a:rPr>
              <a:t>M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2263" y="3627501"/>
            <a:ext cx="1047115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b="1" i="1" spc="-30" dirty="0">
                <a:solidFill>
                  <a:srgbClr val="EE3D42"/>
                </a:solidFill>
                <a:latin typeface="Cambria"/>
                <a:cs typeface="Cambria"/>
              </a:rPr>
              <a:t>R</a:t>
            </a:r>
            <a:r>
              <a:rPr sz="1800" b="1" i="1" spc="-45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1800" b="1" i="1" spc="-60" dirty="0">
                <a:solidFill>
                  <a:srgbClr val="EE3D42"/>
                </a:solidFill>
                <a:latin typeface="Cambria"/>
                <a:cs typeface="Cambria"/>
              </a:rPr>
              <a:t>E</a:t>
            </a:r>
            <a:r>
              <a:rPr sz="18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800" b="1" i="1" spc="-105" dirty="0">
                <a:solidFill>
                  <a:srgbClr val="EE3D42"/>
                </a:solidFill>
                <a:latin typeface="Cambria"/>
                <a:cs typeface="Cambria"/>
              </a:rPr>
              <a:t>Trip</a:t>
            </a:r>
            <a:r>
              <a:rPr sz="1800" b="1" i="1" spc="-75" dirty="0">
                <a:solidFill>
                  <a:srgbClr val="EE3D42"/>
                </a:solidFill>
                <a:latin typeface="Cambria"/>
                <a:cs typeface="Cambria"/>
              </a:rPr>
              <a:t>l</a:t>
            </a:r>
            <a:r>
              <a:rPr sz="1800" b="1" i="1" spc="-180" dirty="0">
                <a:solidFill>
                  <a:srgbClr val="EE3D42"/>
                </a:solidFill>
                <a:latin typeface="Cambria"/>
                <a:cs typeface="Cambria"/>
              </a:rPr>
              <a:t>et</a:t>
            </a:r>
            <a:endParaRPr sz="1800">
              <a:latin typeface="Cambria"/>
              <a:cs typeface="Cambria"/>
            </a:endParaRPr>
          </a:p>
          <a:p>
            <a:pPr marL="170815" indent="-116205">
              <a:lnSpc>
                <a:spcPts val="1730"/>
              </a:lnSpc>
              <a:buChar char="-"/>
              <a:tabLst>
                <a:tab pos="171450" algn="l"/>
              </a:tabLst>
            </a:pPr>
            <a:r>
              <a:rPr sz="1800" b="1" i="1" spc="-165" dirty="0">
                <a:solidFill>
                  <a:srgbClr val="EE3D42"/>
                </a:solidFill>
                <a:latin typeface="Cambria"/>
                <a:cs typeface="Cambria"/>
              </a:rPr>
              <a:t>Value</a:t>
            </a:r>
            <a:endParaRPr sz="1800">
              <a:latin typeface="Cambria"/>
              <a:cs typeface="Cambria"/>
            </a:endParaRPr>
          </a:p>
          <a:p>
            <a:pPr marL="170815" indent="-116205">
              <a:lnSpc>
                <a:spcPts val="1730"/>
              </a:lnSpc>
              <a:buChar char="-"/>
              <a:tabLst>
                <a:tab pos="171450" algn="l"/>
              </a:tabLst>
            </a:pPr>
            <a:r>
              <a:rPr sz="1800" b="1" i="1" spc="-70" dirty="0">
                <a:solidFill>
                  <a:srgbClr val="EE3D42"/>
                </a:solidFill>
                <a:latin typeface="Cambria"/>
                <a:cs typeface="Cambria"/>
              </a:rPr>
              <a:t>Offset</a:t>
            </a:r>
            <a:endParaRPr sz="1800">
              <a:latin typeface="Cambria"/>
              <a:cs typeface="Cambria"/>
            </a:endParaRPr>
          </a:p>
          <a:p>
            <a:pPr marL="170815" indent="-116205">
              <a:lnSpc>
                <a:spcPts val="1945"/>
              </a:lnSpc>
              <a:buChar char="-"/>
              <a:tabLst>
                <a:tab pos="171450" algn="l"/>
              </a:tabLst>
            </a:pPr>
            <a:r>
              <a:rPr sz="1800" b="1" i="1" spc="-165" dirty="0">
                <a:solidFill>
                  <a:srgbClr val="EE3D42"/>
                </a:solidFill>
                <a:latin typeface="Cambria"/>
                <a:cs typeface="Cambria"/>
              </a:rPr>
              <a:t>Length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84704" y="3015995"/>
            <a:ext cx="548640" cy="828040"/>
          </a:xfrm>
          <a:custGeom>
            <a:avLst/>
            <a:gdLst/>
            <a:ahLst/>
            <a:cxnLst/>
            <a:rect l="l" t="t" r="r" b="b"/>
            <a:pathLst>
              <a:path w="548639" h="828039">
                <a:moveTo>
                  <a:pt x="0" y="25654"/>
                </a:moveTo>
                <a:lnTo>
                  <a:pt x="2008" y="15644"/>
                </a:lnTo>
                <a:lnTo>
                  <a:pt x="7492" y="7493"/>
                </a:lnTo>
                <a:lnTo>
                  <a:pt x="15644" y="2008"/>
                </a:lnTo>
                <a:lnTo>
                  <a:pt x="25653" y="0"/>
                </a:lnTo>
                <a:lnTo>
                  <a:pt x="522985" y="0"/>
                </a:lnTo>
                <a:lnTo>
                  <a:pt x="532995" y="2008"/>
                </a:lnTo>
                <a:lnTo>
                  <a:pt x="541146" y="7493"/>
                </a:lnTo>
                <a:lnTo>
                  <a:pt x="546631" y="15644"/>
                </a:lnTo>
                <a:lnTo>
                  <a:pt x="548639" y="25654"/>
                </a:lnTo>
                <a:lnTo>
                  <a:pt x="548639" y="801878"/>
                </a:lnTo>
                <a:lnTo>
                  <a:pt x="546631" y="811887"/>
                </a:lnTo>
                <a:lnTo>
                  <a:pt x="541146" y="820039"/>
                </a:lnTo>
                <a:lnTo>
                  <a:pt x="532995" y="825523"/>
                </a:lnTo>
                <a:lnTo>
                  <a:pt x="522985" y="827532"/>
                </a:lnTo>
                <a:lnTo>
                  <a:pt x="25653" y="827532"/>
                </a:lnTo>
                <a:lnTo>
                  <a:pt x="15644" y="825523"/>
                </a:lnTo>
                <a:lnTo>
                  <a:pt x="7492" y="820039"/>
                </a:lnTo>
                <a:lnTo>
                  <a:pt x="2008" y="811887"/>
                </a:lnTo>
                <a:lnTo>
                  <a:pt x="0" y="801878"/>
                </a:lnTo>
                <a:lnTo>
                  <a:pt x="0" y="25654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8F024A-3E6C-A2DD-F2E9-D20260D3102A}"/>
              </a:ext>
            </a:extLst>
          </p:cNvPr>
          <p:cNvSpPr txBox="1"/>
          <p:nvPr/>
        </p:nvSpPr>
        <p:spPr>
          <a:xfrm>
            <a:off x="5748196" y="1272118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spc="-235" dirty="0">
                <a:solidFill>
                  <a:srgbClr val="585858"/>
                </a:solidFill>
                <a:latin typeface="Cambria"/>
                <a:cs typeface="Cambria"/>
              </a:rPr>
              <a:t>Com</a:t>
            </a:r>
            <a:r>
              <a:rPr lang="en-GB" sz="1800" b="1" i="1" spc="-215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lang="en-GB" sz="1800" b="1" i="1" spc="-220" dirty="0">
                <a:solidFill>
                  <a:srgbClr val="585858"/>
                </a:solidFill>
                <a:latin typeface="Cambria"/>
                <a:cs typeface="Cambria"/>
              </a:rPr>
              <a:t>re</a:t>
            </a:r>
            <a:r>
              <a:rPr lang="en-GB" sz="1800" b="1" i="1" spc="-21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lang="en-GB" sz="1800" b="1" i="1" spc="-270" dirty="0">
                <a:solidFill>
                  <a:srgbClr val="585858"/>
                </a:solidFill>
                <a:latin typeface="Cambria"/>
                <a:cs typeface="Cambria"/>
              </a:rPr>
              <a:t>se</a:t>
            </a:r>
            <a:r>
              <a:rPr lang="en-GB" sz="1800" b="1" i="1" spc="-325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1800" b="1" i="1" spc="-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lang="en-GB" sz="1800" b="1" i="1" spc="-18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lang="en-GB" sz="1800" b="1" i="1" spc="-245" dirty="0">
                <a:solidFill>
                  <a:srgbClr val="585858"/>
                </a:solidFill>
                <a:latin typeface="Cambria"/>
                <a:cs typeface="Cambria"/>
              </a:rPr>
              <a:t>ta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9BC674-CD3E-E022-A661-B8B4670C22CA}"/>
              </a:ext>
            </a:extLst>
          </p:cNvPr>
          <p:cNvSpPr txBox="1"/>
          <p:nvPr/>
        </p:nvSpPr>
        <p:spPr>
          <a:xfrm>
            <a:off x="1828800" y="1276068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spc="-235" dirty="0">
                <a:solidFill>
                  <a:srgbClr val="585858"/>
                </a:solidFill>
                <a:latin typeface="Cambria"/>
                <a:cs typeface="Cambria"/>
              </a:rPr>
              <a:t>Original</a:t>
            </a:r>
            <a:r>
              <a:rPr lang="en-GB" sz="1800" b="1" i="1" spc="-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lang="en-GB" sz="1800" b="1" i="1" spc="-18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lang="en-GB" sz="1800" b="1" i="1" spc="-245" dirty="0">
                <a:solidFill>
                  <a:srgbClr val="585858"/>
                </a:solidFill>
                <a:latin typeface="Cambria"/>
                <a:cs typeface="Cambria"/>
              </a:rPr>
              <a:t>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20" grpId="0"/>
      <p:bldP spid="21" grpId="0" animBg="1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16" y="438308"/>
            <a:ext cx="4931283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R</a:t>
            </a:r>
            <a:r>
              <a:rPr spc="270" dirty="0"/>
              <a:t>UN</a:t>
            </a:r>
            <a:r>
              <a:rPr spc="-160" dirty="0"/>
              <a:t>-</a:t>
            </a:r>
            <a:r>
              <a:rPr spc="-470" dirty="0"/>
              <a:t> </a:t>
            </a:r>
            <a:r>
              <a:rPr spc="155" dirty="0"/>
              <a:t>L</a:t>
            </a:r>
            <a:r>
              <a:rPr spc="165" dirty="0"/>
              <a:t>E</a:t>
            </a:r>
            <a:r>
              <a:rPr spc="254" dirty="0"/>
              <a:t>N</a:t>
            </a:r>
            <a:r>
              <a:rPr spc="200" dirty="0"/>
              <a:t>G</a:t>
            </a:r>
            <a:r>
              <a:rPr spc="260" dirty="0"/>
              <a:t>T</a:t>
            </a:r>
            <a:r>
              <a:rPr spc="-20" dirty="0"/>
              <a:t>H</a:t>
            </a:r>
            <a:r>
              <a:rPr spc="295" dirty="0"/>
              <a:t> </a:t>
            </a:r>
            <a:r>
              <a:rPr spc="165" dirty="0"/>
              <a:t>E</a:t>
            </a:r>
            <a:r>
              <a:rPr spc="254" dirty="0"/>
              <a:t>N</a:t>
            </a:r>
            <a:r>
              <a:rPr spc="270" dirty="0"/>
              <a:t>C</a:t>
            </a:r>
            <a:r>
              <a:rPr spc="375" dirty="0"/>
              <a:t>O</a:t>
            </a:r>
            <a:r>
              <a:rPr spc="250" dirty="0"/>
              <a:t>D</a:t>
            </a:r>
            <a:r>
              <a:rPr spc="-135" dirty="0"/>
              <a:t>I</a:t>
            </a:r>
            <a:r>
              <a:rPr spc="254" dirty="0"/>
              <a:t>N</a:t>
            </a:r>
            <a:r>
              <a:rPr spc="-85"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5451347" y="1688592"/>
            <a:ext cx="2286000" cy="3017520"/>
          </a:xfrm>
          <a:custGeom>
            <a:avLst/>
            <a:gdLst/>
            <a:ahLst/>
            <a:cxnLst/>
            <a:rect l="l" t="t" r="r" b="b"/>
            <a:pathLst>
              <a:path w="2286000" h="3017520">
                <a:moveTo>
                  <a:pt x="2286000" y="0"/>
                </a:moveTo>
                <a:lnTo>
                  <a:pt x="0" y="0"/>
                </a:lnTo>
                <a:lnTo>
                  <a:pt x="0" y="3017519"/>
                </a:lnTo>
                <a:lnTo>
                  <a:pt x="2286000" y="3017519"/>
                </a:lnTo>
                <a:lnTo>
                  <a:pt x="2286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9203" y="2708148"/>
            <a:ext cx="541020" cy="617220"/>
          </a:xfrm>
          <a:custGeom>
            <a:avLst/>
            <a:gdLst/>
            <a:ahLst/>
            <a:cxnLst/>
            <a:rect l="l" t="t" r="r" b="b"/>
            <a:pathLst>
              <a:path w="541020" h="617220">
                <a:moveTo>
                  <a:pt x="270510" y="0"/>
                </a:moveTo>
                <a:lnTo>
                  <a:pt x="270510" y="154304"/>
                </a:lnTo>
                <a:lnTo>
                  <a:pt x="0" y="154304"/>
                </a:lnTo>
                <a:lnTo>
                  <a:pt x="0" y="462914"/>
                </a:lnTo>
                <a:lnTo>
                  <a:pt x="270510" y="462914"/>
                </a:lnTo>
                <a:lnTo>
                  <a:pt x="270510" y="617219"/>
                </a:lnTo>
                <a:lnTo>
                  <a:pt x="541020" y="308609"/>
                </a:lnTo>
                <a:lnTo>
                  <a:pt x="27051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1224" y="1688592"/>
            <a:ext cx="2281555" cy="3017520"/>
          </a:xfrm>
          <a:custGeom>
            <a:avLst/>
            <a:gdLst/>
            <a:ahLst/>
            <a:cxnLst/>
            <a:rect l="l" t="t" r="r" b="b"/>
            <a:pathLst>
              <a:path w="2281554" h="3017520">
                <a:moveTo>
                  <a:pt x="2281428" y="0"/>
                </a:moveTo>
                <a:lnTo>
                  <a:pt x="0" y="0"/>
                </a:lnTo>
                <a:lnTo>
                  <a:pt x="0" y="3017519"/>
                </a:lnTo>
                <a:lnTo>
                  <a:pt x="2281428" y="3017519"/>
                </a:lnTo>
                <a:lnTo>
                  <a:pt x="22814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57197" y="1905380"/>
          <a:ext cx="548640" cy="248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id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9209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3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4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75941" y="1905380"/>
          <a:ext cx="548640" cy="248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sex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9209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F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F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770245" y="1941957"/>
          <a:ext cx="548640" cy="2487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id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3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4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388989" y="1941957"/>
          <a:ext cx="1005840" cy="838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sex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b="1" spc="1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(M,0,6)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b="1" spc="5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(F,7,2)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03F6CD1-F194-D187-0BBE-E88C2D5E5637}"/>
              </a:ext>
            </a:extLst>
          </p:cNvPr>
          <p:cNvSpPr txBox="1"/>
          <p:nvPr/>
        </p:nvSpPr>
        <p:spPr>
          <a:xfrm>
            <a:off x="5748196" y="1272118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spc="-235" dirty="0">
                <a:solidFill>
                  <a:srgbClr val="585858"/>
                </a:solidFill>
                <a:latin typeface="Cambria"/>
                <a:cs typeface="Cambria"/>
              </a:rPr>
              <a:t>Com</a:t>
            </a:r>
            <a:r>
              <a:rPr lang="en-GB" sz="1800" b="1" i="1" spc="-215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lang="en-GB" sz="1800" b="1" i="1" spc="-220" dirty="0">
                <a:solidFill>
                  <a:srgbClr val="585858"/>
                </a:solidFill>
                <a:latin typeface="Cambria"/>
                <a:cs typeface="Cambria"/>
              </a:rPr>
              <a:t>re</a:t>
            </a:r>
            <a:r>
              <a:rPr lang="en-GB" sz="1800" b="1" i="1" spc="-21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lang="en-GB" sz="1800" b="1" i="1" spc="-270" dirty="0">
                <a:solidFill>
                  <a:srgbClr val="585858"/>
                </a:solidFill>
                <a:latin typeface="Cambria"/>
                <a:cs typeface="Cambria"/>
              </a:rPr>
              <a:t>se</a:t>
            </a:r>
            <a:r>
              <a:rPr lang="en-GB" sz="1800" b="1" i="1" spc="-325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1800" b="1" i="1" spc="-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lang="en-GB" sz="1800" b="1" i="1" spc="-18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lang="en-GB" sz="1800" b="1" i="1" spc="-245" dirty="0">
                <a:solidFill>
                  <a:srgbClr val="585858"/>
                </a:solidFill>
                <a:latin typeface="Cambria"/>
                <a:cs typeface="Cambria"/>
              </a:rPr>
              <a:t>ta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5CE08-78AA-3201-5FB9-9DA7C95C9C75}"/>
              </a:ext>
            </a:extLst>
          </p:cNvPr>
          <p:cNvSpPr txBox="1"/>
          <p:nvPr/>
        </p:nvSpPr>
        <p:spPr>
          <a:xfrm>
            <a:off x="1828800" y="1276068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spc="-235" dirty="0">
                <a:solidFill>
                  <a:srgbClr val="585858"/>
                </a:solidFill>
                <a:latin typeface="Cambria"/>
                <a:cs typeface="Cambria"/>
              </a:rPr>
              <a:t>Sorted</a:t>
            </a:r>
            <a:r>
              <a:rPr lang="en-GB" sz="1800" b="1" i="1" spc="-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lang="en-GB" sz="1800" b="1" i="1" spc="-18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lang="en-GB" sz="1800" b="1" i="1" spc="-245" dirty="0">
                <a:solidFill>
                  <a:srgbClr val="585858"/>
                </a:solidFill>
                <a:latin typeface="Cambria"/>
                <a:cs typeface="Cambria"/>
              </a:rPr>
              <a:t>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17" y="487502"/>
            <a:ext cx="46380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BI</a:t>
            </a:r>
            <a:r>
              <a:rPr spc="35" dirty="0"/>
              <a:t>T</a:t>
            </a:r>
            <a:r>
              <a:rPr spc="-160" dirty="0"/>
              <a:t>-</a:t>
            </a:r>
            <a:r>
              <a:rPr spc="-470" dirty="0"/>
              <a:t> </a:t>
            </a:r>
            <a:r>
              <a:rPr spc="25" dirty="0"/>
              <a:t>P</a:t>
            </a:r>
            <a:r>
              <a:rPr spc="360" dirty="0"/>
              <a:t>A</a:t>
            </a:r>
            <a:r>
              <a:rPr spc="270" dirty="0"/>
              <a:t>C</a:t>
            </a:r>
            <a:r>
              <a:rPr spc="345" dirty="0"/>
              <a:t>K</a:t>
            </a:r>
            <a:r>
              <a:rPr spc="-135" dirty="0"/>
              <a:t>I</a:t>
            </a:r>
            <a:r>
              <a:rPr spc="254" dirty="0"/>
              <a:t>N</a:t>
            </a:r>
            <a:r>
              <a:rPr spc="-85" dirty="0"/>
              <a:t>G</a:t>
            </a:r>
            <a:r>
              <a:rPr spc="315" dirty="0"/>
              <a:t> </a:t>
            </a:r>
            <a:r>
              <a:rPr spc="165" dirty="0"/>
              <a:t>E</a:t>
            </a:r>
            <a:r>
              <a:rPr spc="254" dirty="0"/>
              <a:t>N</a:t>
            </a:r>
            <a:r>
              <a:rPr spc="270" dirty="0"/>
              <a:t>C</a:t>
            </a:r>
            <a:r>
              <a:rPr spc="375" dirty="0"/>
              <a:t>O</a:t>
            </a:r>
            <a:r>
              <a:rPr spc="250" dirty="0"/>
              <a:t>D</a:t>
            </a:r>
            <a:r>
              <a:rPr spc="-135" dirty="0"/>
              <a:t>I</a:t>
            </a:r>
            <a:r>
              <a:rPr spc="254" dirty="0"/>
              <a:t>N</a:t>
            </a:r>
            <a:r>
              <a:rPr spc="-85"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1705355" y="3147060"/>
            <a:ext cx="2011680" cy="1280160"/>
          </a:xfrm>
          <a:custGeom>
            <a:avLst/>
            <a:gdLst/>
            <a:ahLst/>
            <a:cxnLst/>
            <a:rect l="l" t="t" r="r" b="b"/>
            <a:pathLst>
              <a:path w="2011679" h="1280160">
                <a:moveTo>
                  <a:pt x="2011680" y="0"/>
                </a:moveTo>
                <a:lnTo>
                  <a:pt x="0" y="0"/>
                </a:lnTo>
                <a:lnTo>
                  <a:pt x="0" y="1280159"/>
                </a:lnTo>
                <a:lnTo>
                  <a:pt x="2011680" y="1280159"/>
                </a:lnTo>
                <a:lnTo>
                  <a:pt x="20116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6794" y="1328165"/>
            <a:ext cx="5855335" cy="180911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75" dirty="0">
                <a:solidFill>
                  <a:srgbClr val="585858"/>
                </a:solidFill>
                <a:latin typeface="Times New Roman"/>
                <a:cs typeface="Times New Roman"/>
              </a:rPr>
              <a:t>When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value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at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ribu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ar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alwa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y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less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45" dirty="0">
                <a:solidFill>
                  <a:srgbClr val="585858"/>
                </a:solidFill>
                <a:latin typeface="Times New Roman"/>
                <a:cs typeface="Times New Roman"/>
              </a:rPr>
              <a:t>n 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value's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declared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largest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size,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store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them 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as 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smaller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type.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  <a:spcBef>
                <a:spcPts val="5"/>
              </a:spcBef>
            </a:pPr>
            <a:r>
              <a:rPr sz="1800" b="1" i="1" spc="-105" dirty="0">
                <a:solidFill>
                  <a:srgbClr val="585858"/>
                </a:solidFill>
                <a:latin typeface="Cambria"/>
                <a:cs typeface="Cambria"/>
              </a:rPr>
              <a:t>Orig</a:t>
            </a:r>
            <a:r>
              <a:rPr sz="1800" b="1" i="1" spc="-60" dirty="0">
                <a:solidFill>
                  <a:srgbClr val="585858"/>
                </a:solidFill>
                <a:latin typeface="Cambria"/>
                <a:cs typeface="Cambria"/>
              </a:rPr>
              <a:t>i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nal</a:t>
            </a:r>
            <a:r>
              <a:rPr sz="1800" b="1" i="1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endParaRPr sz="1800" dirty="0">
              <a:latin typeface="Cambria"/>
              <a:cs typeface="Cambr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35148" y="3234308"/>
          <a:ext cx="731520" cy="1097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int64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317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83">
                <a:tc>
                  <a:txBody>
                    <a:bodyPr/>
                    <a:lstStyle/>
                    <a:p>
                      <a:pPr algn="ctr">
                        <a:lnSpc>
                          <a:spcPts val="123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4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45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18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17" y="487502"/>
            <a:ext cx="46380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BI</a:t>
            </a:r>
            <a:r>
              <a:rPr spc="35" dirty="0"/>
              <a:t>T</a:t>
            </a:r>
            <a:r>
              <a:rPr spc="-160" dirty="0"/>
              <a:t>-</a:t>
            </a:r>
            <a:r>
              <a:rPr spc="-470" dirty="0"/>
              <a:t> </a:t>
            </a:r>
            <a:r>
              <a:rPr spc="25" dirty="0"/>
              <a:t>P</a:t>
            </a:r>
            <a:r>
              <a:rPr spc="360" dirty="0"/>
              <a:t>A</a:t>
            </a:r>
            <a:r>
              <a:rPr spc="270" dirty="0"/>
              <a:t>C</a:t>
            </a:r>
            <a:r>
              <a:rPr spc="345" dirty="0"/>
              <a:t>K</a:t>
            </a:r>
            <a:r>
              <a:rPr spc="-135" dirty="0"/>
              <a:t>I</a:t>
            </a:r>
            <a:r>
              <a:rPr spc="254" dirty="0"/>
              <a:t>N</a:t>
            </a:r>
            <a:r>
              <a:rPr spc="-85" dirty="0"/>
              <a:t>G</a:t>
            </a:r>
            <a:r>
              <a:rPr spc="315" dirty="0"/>
              <a:t> </a:t>
            </a:r>
            <a:r>
              <a:rPr spc="165" dirty="0"/>
              <a:t>E</a:t>
            </a:r>
            <a:r>
              <a:rPr spc="254" dirty="0"/>
              <a:t>N</a:t>
            </a:r>
            <a:r>
              <a:rPr spc="270" dirty="0"/>
              <a:t>C</a:t>
            </a:r>
            <a:r>
              <a:rPr spc="375" dirty="0"/>
              <a:t>O</a:t>
            </a:r>
            <a:r>
              <a:rPr spc="250" dirty="0"/>
              <a:t>D</a:t>
            </a:r>
            <a:r>
              <a:rPr spc="-135" dirty="0"/>
              <a:t>I</a:t>
            </a:r>
            <a:r>
              <a:rPr spc="254" dirty="0"/>
              <a:t>N</a:t>
            </a:r>
            <a:r>
              <a:rPr spc="-85" dirty="0"/>
              <a:t>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0" marR="5080" indent="0">
              <a:lnSpc>
                <a:spcPts val="2590"/>
              </a:lnSpc>
              <a:spcBef>
                <a:spcPts val="425"/>
              </a:spcBef>
              <a:buNone/>
            </a:pP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When values for an attribute are always less than  the value's declared largest size, store them as  smaller data type.</a:t>
            </a:r>
          </a:p>
        </p:txBody>
      </p:sp>
      <p:sp>
        <p:nvSpPr>
          <p:cNvPr id="4" name="object 4"/>
          <p:cNvSpPr/>
          <p:nvPr/>
        </p:nvSpPr>
        <p:spPr>
          <a:xfrm>
            <a:off x="1705355" y="3147060"/>
            <a:ext cx="2011680" cy="1280160"/>
          </a:xfrm>
          <a:custGeom>
            <a:avLst/>
            <a:gdLst/>
            <a:ahLst/>
            <a:cxnLst/>
            <a:rect l="l" t="t" r="r" b="b"/>
            <a:pathLst>
              <a:path w="2011679" h="1280160">
                <a:moveTo>
                  <a:pt x="2011680" y="0"/>
                </a:moveTo>
                <a:lnTo>
                  <a:pt x="0" y="0"/>
                </a:lnTo>
                <a:lnTo>
                  <a:pt x="0" y="1280159"/>
                </a:lnTo>
                <a:lnTo>
                  <a:pt x="2011680" y="1280159"/>
                </a:lnTo>
                <a:lnTo>
                  <a:pt x="20116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90242" y="2837179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5" dirty="0">
                <a:solidFill>
                  <a:srgbClr val="585858"/>
                </a:solidFill>
                <a:latin typeface="Cambria"/>
                <a:cs typeface="Cambria"/>
              </a:rPr>
              <a:t>Orig</a:t>
            </a:r>
            <a:r>
              <a:rPr sz="1800" b="1" i="1" spc="-60" dirty="0">
                <a:solidFill>
                  <a:srgbClr val="585858"/>
                </a:solidFill>
                <a:latin typeface="Cambria"/>
                <a:cs typeface="Cambria"/>
              </a:rPr>
              <a:t>i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nal</a:t>
            </a:r>
            <a:r>
              <a:rPr sz="1800" b="1" i="1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0060" y="3259099"/>
            <a:ext cx="38100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200" dirty="0">
                <a:solidFill>
                  <a:srgbClr val="FFFFFF"/>
                </a:solidFill>
                <a:latin typeface="SimSun"/>
                <a:cs typeface="SimSun"/>
              </a:rPr>
              <a:t>int64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1572" y="3619390"/>
            <a:ext cx="76835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200" dirty="0">
                <a:solidFill>
                  <a:srgbClr val="585858"/>
                </a:solidFill>
                <a:latin typeface="SimSun"/>
                <a:cs typeface="SimSun"/>
              </a:rPr>
              <a:t>4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1572" y="3445662"/>
            <a:ext cx="7620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200" dirty="0">
                <a:solidFill>
                  <a:srgbClr val="585858"/>
                </a:solidFill>
                <a:latin typeface="SimSun"/>
                <a:cs typeface="SimSun"/>
              </a:rPr>
              <a:t>2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1572" y="3985107"/>
            <a:ext cx="7620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200" dirty="0">
                <a:solidFill>
                  <a:srgbClr val="585858"/>
                </a:solidFill>
                <a:latin typeface="SimSun"/>
                <a:cs typeface="SimSun"/>
              </a:rPr>
              <a:t>6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3472" y="3802227"/>
            <a:ext cx="15240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200" dirty="0">
                <a:solidFill>
                  <a:srgbClr val="585858"/>
                </a:solidFill>
                <a:latin typeface="SimSun"/>
                <a:cs typeface="SimSun"/>
              </a:rPr>
              <a:t>45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3472" y="4167987"/>
            <a:ext cx="15240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200" dirty="0">
                <a:solidFill>
                  <a:srgbClr val="585858"/>
                </a:solidFill>
                <a:latin typeface="SimSun"/>
                <a:cs typeface="SimSun"/>
              </a:rPr>
              <a:t>18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300" y="3417570"/>
            <a:ext cx="1304925" cy="559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700"/>
              </a:spcBef>
            </a:pP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5</a:t>
            </a:r>
            <a:r>
              <a:rPr sz="20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× </a:t>
            </a:r>
            <a:r>
              <a:rPr sz="2000" b="1" i="1" spc="5" dirty="0">
                <a:solidFill>
                  <a:srgbClr val="EE3D42"/>
                </a:solidFill>
                <a:latin typeface="Times New Roman"/>
                <a:cs typeface="Times New Roman"/>
              </a:rPr>
              <a:t>64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-bi</a:t>
            </a:r>
            <a:r>
              <a:rPr sz="2000" b="1" i="1" spc="-20" dirty="0">
                <a:solidFill>
                  <a:srgbClr val="EE3D42"/>
                </a:solidFill>
                <a:latin typeface="Times New Roman"/>
                <a:cs typeface="Times New Roman"/>
              </a:rPr>
              <a:t>t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s</a:t>
            </a:r>
            <a:r>
              <a:rPr sz="2000" b="1" i="1" spc="-35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=  </a:t>
            </a:r>
            <a:r>
              <a:rPr sz="2000" b="1" i="1" spc="5" dirty="0">
                <a:solidFill>
                  <a:srgbClr val="EE3D42"/>
                </a:solidFill>
                <a:latin typeface="Times New Roman"/>
                <a:cs typeface="Times New Roman"/>
              </a:rPr>
              <a:t>320</a:t>
            </a:r>
            <a:r>
              <a:rPr sz="2000" b="1" i="1" spc="-30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03769" y="3407409"/>
            <a:ext cx="1145540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(</a:t>
            </a:r>
            <a:r>
              <a:rPr sz="2000" b="1" i="1" spc="-225" dirty="0">
                <a:solidFill>
                  <a:srgbClr val="EE3D42"/>
                </a:solidFill>
                <a:latin typeface="Cambria"/>
                <a:cs typeface="Cambria"/>
              </a:rPr>
              <a:t>5</a:t>
            </a:r>
            <a:r>
              <a:rPr sz="20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× </a:t>
            </a:r>
            <a:r>
              <a:rPr sz="2000" b="1" i="1" spc="5" dirty="0">
                <a:solidFill>
                  <a:srgbClr val="EE3D42"/>
                </a:solidFill>
                <a:latin typeface="Times New Roman"/>
                <a:cs typeface="Times New Roman"/>
              </a:rPr>
              <a:t>8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-bits)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=</a:t>
            </a:r>
            <a:r>
              <a:rPr sz="2000" b="1" i="1" spc="-40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40</a:t>
            </a:r>
            <a:r>
              <a:rPr sz="2000" b="1" i="1" spc="-25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EE3D42"/>
                </a:solidFill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973960" y="3234308"/>
          <a:ext cx="1455420" cy="1097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9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int64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317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83">
                <a:tc>
                  <a:txBody>
                    <a:bodyPr/>
                    <a:lstStyle/>
                    <a:p>
                      <a:pPr marL="15240">
                        <a:lnSpc>
                          <a:spcPts val="270"/>
                        </a:lnSpc>
                      </a:pPr>
                      <a:r>
                        <a:rPr sz="7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00000000000000000000000000000000</a:t>
                      </a:r>
                      <a:endParaRPr sz="700">
                        <a:latin typeface="SimSun"/>
                        <a:cs typeface="SimSun"/>
                      </a:endParaRPr>
                    </a:p>
                    <a:p>
                      <a:pPr marL="15240">
                        <a:lnSpc>
                          <a:spcPts val="715"/>
                        </a:lnSpc>
                      </a:pPr>
                      <a:r>
                        <a:rPr sz="700" spc="-1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00000000000000000000000000</a:t>
                      </a:r>
                      <a:r>
                        <a:rPr sz="700" b="1" spc="-1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000010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58">
                <a:tc>
                  <a:txBody>
                    <a:bodyPr/>
                    <a:lstStyle/>
                    <a:p>
                      <a:pPr algn="ctr">
                        <a:lnSpc>
                          <a:spcPts val="505"/>
                        </a:lnSpc>
                      </a:pPr>
                      <a:r>
                        <a:rPr sz="7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00000000000000000000000000000000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449">
                <a:tc>
                  <a:txBody>
                    <a:bodyPr/>
                    <a:lstStyle/>
                    <a:p>
                      <a:pPr algn="ctr">
                        <a:lnSpc>
                          <a:spcPts val="665"/>
                        </a:lnSpc>
                      </a:pPr>
                      <a:r>
                        <a:rPr sz="700" spc="-1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00000000000000000000000000</a:t>
                      </a:r>
                      <a:r>
                        <a:rPr sz="700" b="1" spc="-1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000011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62">
                <a:tc>
                  <a:txBody>
                    <a:bodyPr/>
                    <a:lstStyle/>
                    <a:p>
                      <a:pPr algn="ctr">
                        <a:lnSpc>
                          <a:spcPts val="540"/>
                        </a:lnSpc>
                      </a:pPr>
                      <a:r>
                        <a:rPr sz="7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00000000000000000000000000000000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817">
                <a:tc>
                  <a:txBody>
                    <a:bodyPr/>
                    <a:lstStyle/>
                    <a:p>
                      <a:pPr algn="ctr">
                        <a:lnSpc>
                          <a:spcPts val="665"/>
                        </a:lnSpc>
                      </a:pPr>
                      <a:r>
                        <a:rPr sz="700" spc="-1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00000000000000000000000000</a:t>
                      </a:r>
                      <a:r>
                        <a:rPr sz="700" b="1" spc="-1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011101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075">
                <a:tc>
                  <a:txBody>
                    <a:bodyPr/>
                    <a:lstStyle/>
                    <a:p>
                      <a:pPr algn="ctr">
                        <a:lnSpc>
                          <a:spcPts val="540"/>
                        </a:lnSpc>
                      </a:pPr>
                      <a:r>
                        <a:rPr sz="7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00000000000000000000000000000000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804">
                <a:tc>
                  <a:txBody>
                    <a:bodyPr/>
                    <a:lstStyle/>
                    <a:p>
                      <a:pPr algn="ctr">
                        <a:lnSpc>
                          <a:spcPts val="665"/>
                        </a:lnSpc>
                      </a:pPr>
                      <a:r>
                        <a:rPr sz="700" spc="-1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00000000000000000000000000</a:t>
                      </a:r>
                      <a:r>
                        <a:rPr sz="700" b="1" spc="-1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000110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075">
                <a:tc>
                  <a:txBody>
                    <a:bodyPr/>
                    <a:lstStyle/>
                    <a:p>
                      <a:pPr algn="ctr">
                        <a:lnSpc>
                          <a:spcPts val="540"/>
                        </a:lnSpc>
                      </a:pPr>
                      <a:r>
                        <a:rPr sz="7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00000000000000000000000000000000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1804">
                <a:tc>
                  <a:txBody>
                    <a:bodyPr/>
                    <a:lstStyle/>
                    <a:p>
                      <a:pPr algn="ctr">
                        <a:lnSpc>
                          <a:spcPts val="665"/>
                        </a:lnSpc>
                      </a:pPr>
                      <a:r>
                        <a:rPr sz="700" spc="-1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00000000000000000000000000</a:t>
                      </a:r>
                      <a:r>
                        <a:rPr sz="700" b="1" spc="-1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010010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5260847" y="3147060"/>
            <a:ext cx="2011680" cy="1280160"/>
          </a:xfrm>
          <a:custGeom>
            <a:avLst/>
            <a:gdLst/>
            <a:ahLst/>
            <a:cxnLst/>
            <a:rect l="l" t="t" r="r" b="b"/>
            <a:pathLst>
              <a:path w="2011679" h="1280160">
                <a:moveTo>
                  <a:pt x="2011679" y="0"/>
                </a:moveTo>
                <a:lnTo>
                  <a:pt x="0" y="0"/>
                </a:lnTo>
                <a:lnTo>
                  <a:pt x="0" y="1280159"/>
                </a:lnTo>
                <a:lnTo>
                  <a:pt x="2011679" y="1280159"/>
                </a:lnTo>
                <a:lnTo>
                  <a:pt x="20116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45989" y="2838450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2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r>
              <a:rPr sz="1800" b="1" i="1" spc="-11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b="1" i="1" spc="-245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b="1" i="1" spc="-175" dirty="0">
                <a:solidFill>
                  <a:srgbClr val="585858"/>
                </a:solidFill>
                <a:latin typeface="Cambria"/>
                <a:cs typeface="Cambria"/>
              </a:rPr>
              <a:t>pres</a:t>
            </a:r>
            <a:r>
              <a:rPr sz="1800" b="1" i="1" spc="-21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b="1" i="1" spc="-225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b="1" i="1" spc="-21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sz="1800" b="1" i="1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endParaRPr sz="1800" dirty="0">
              <a:latin typeface="Cambria"/>
              <a:cs typeface="Cambri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707760" y="3234308"/>
          <a:ext cx="1097280" cy="1097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packed-int8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317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83">
                <a:tc>
                  <a:txBody>
                    <a:bodyPr/>
                    <a:lstStyle/>
                    <a:p>
                      <a:pPr marL="635" algn="ctr">
                        <a:lnSpc>
                          <a:spcPts val="1135"/>
                        </a:lnSpc>
                      </a:pPr>
                      <a:r>
                        <a:rPr sz="1200" spc="-8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00</a:t>
                      </a:r>
                      <a:r>
                        <a:rPr sz="1200" b="1" spc="-8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000010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635" algn="ctr">
                        <a:lnSpc>
                          <a:spcPts val="1180"/>
                        </a:lnSpc>
                      </a:pPr>
                      <a:r>
                        <a:rPr sz="1200" spc="-8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00</a:t>
                      </a:r>
                      <a:r>
                        <a:rPr sz="1200" b="1" spc="-8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000011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635" algn="ctr">
                        <a:lnSpc>
                          <a:spcPts val="1210"/>
                        </a:lnSpc>
                      </a:pPr>
                      <a:r>
                        <a:rPr sz="1200" spc="-8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00</a:t>
                      </a:r>
                      <a:r>
                        <a:rPr sz="1200" b="1" spc="-8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011101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635" algn="ctr">
                        <a:lnSpc>
                          <a:spcPts val="1210"/>
                        </a:lnSpc>
                      </a:pPr>
                      <a:r>
                        <a:rPr sz="1200" spc="-8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00</a:t>
                      </a:r>
                      <a:r>
                        <a:rPr sz="1200" b="1" spc="-8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000110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635" algn="ctr">
                        <a:lnSpc>
                          <a:spcPts val="1210"/>
                        </a:lnSpc>
                      </a:pPr>
                      <a:r>
                        <a:rPr sz="1200" spc="-8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00</a:t>
                      </a:r>
                      <a:r>
                        <a:rPr sz="1200" b="1" spc="-8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010010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4038600" y="3372611"/>
            <a:ext cx="539750" cy="619125"/>
          </a:xfrm>
          <a:custGeom>
            <a:avLst/>
            <a:gdLst/>
            <a:ahLst/>
            <a:cxnLst/>
            <a:rect l="l" t="t" r="r" b="b"/>
            <a:pathLst>
              <a:path w="539750" h="619125">
                <a:moveTo>
                  <a:pt x="269748" y="0"/>
                </a:moveTo>
                <a:lnTo>
                  <a:pt x="269748" y="154685"/>
                </a:lnTo>
                <a:lnTo>
                  <a:pt x="0" y="154685"/>
                </a:lnTo>
                <a:lnTo>
                  <a:pt x="0" y="464057"/>
                </a:lnTo>
                <a:lnTo>
                  <a:pt x="269748" y="464057"/>
                </a:lnTo>
                <a:lnTo>
                  <a:pt x="269748" y="618744"/>
                </a:lnTo>
                <a:lnTo>
                  <a:pt x="539496" y="309372"/>
                </a:lnTo>
                <a:lnTo>
                  <a:pt x="269748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5355" y="3147060"/>
            <a:ext cx="2011680" cy="1280160"/>
          </a:xfrm>
          <a:custGeom>
            <a:avLst/>
            <a:gdLst/>
            <a:ahLst/>
            <a:cxnLst/>
            <a:rect l="l" t="t" r="r" b="b"/>
            <a:pathLst>
              <a:path w="2011679" h="1280160">
                <a:moveTo>
                  <a:pt x="2011680" y="0"/>
                </a:moveTo>
                <a:lnTo>
                  <a:pt x="0" y="0"/>
                </a:lnTo>
                <a:lnTo>
                  <a:pt x="0" y="1280159"/>
                </a:lnTo>
                <a:lnTo>
                  <a:pt x="2011680" y="1280159"/>
                </a:lnTo>
                <a:lnTo>
                  <a:pt x="20116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0242" y="2837179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5" dirty="0">
                <a:solidFill>
                  <a:srgbClr val="585858"/>
                </a:solidFill>
                <a:latin typeface="Cambria"/>
                <a:cs typeface="Cambria"/>
              </a:rPr>
              <a:t>Orig</a:t>
            </a:r>
            <a:r>
              <a:rPr sz="1800" b="1" i="1" spc="-60" dirty="0">
                <a:solidFill>
                  <a:srgbClr val="585858"/>
                </a:solidFill>
                <a:latin typeface="Cambria"/>
                <a:cs typeface="Cambria"/>
              </a:rPr>
              <a:t>i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nal</a:t>
            </a:r>
            <a:r>
              <a:rPr sz="1800" b="1" i="1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3417570"/>
            <a:ext cx="1304925" cy="559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700"/>
              </a:spcBef>
            </a:pPr>
            <a:r>
              <a:rPr sz="2000" b="1" i="1" spc="-275" dirty="0">
                <a:solidFill>
                  <a:srgbClr val="EE3D42"/>
                </a:solidFill>
                <a:latin typeface="Cambria"/>
                <a:cs typeface="Cambria"/>
              </a:rPr>
              <a:t>5</a:t>
            </a:r>
            <a:r>
              <a:rPr sz="20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× </a:t>
            </a:r>
            <a:r>
              <a:rPr sz="2000" b="1" i="1" spc="5" dirty="0">
                <a:solidFill>
                  <a:srgbClr val="EE3D42"/>
                </a:solidFill>
                <a:latin typeface="Times New Roman"/>
                <a:cs typeface="Times New Roman"/>
              </a:rPr>
              <a:t>64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-bi</a:t>
            </a:r>
            <a:r>
              <a:rPr sz="2000" b="1" i="1" spc="-20" dirty="0">
                <a:solidFill>
                  <a:srgbClr val="EE3D42"/>
                </a:solidFill>
                <a:latin typeface="Times New Roman"/>
                <a:cs typeface="Times New Roman"/>
              </a:rPr>
              <a:t>t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s</a:t>
            </a:r>
            <a:r>
              <a:rPr sz="2000" b="1" i="1" spc="-35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=  </a:t>
            </a:r>
            <a:r>
              <a:rPr sz="2000" b="1" i="1" spc="5" dirty="0">
                <a:solidFill>
                  <a:srgbClr val="EE3D42"/>
                </a:solidFill>
                <a:latin typeface="Times New Roman"/>
                <a:cs typeface="Times New Roman"/>
              </a:rPr>
              <a:t>320</a:t>
            </a:r>
            <a:r>
              <a:rPr sz="2000" b="1" i="1" spc="-30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0433" y="487502"/>
            <a:ext cx="36810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MOSTLY</a:t>
            </a:r>
            <a:r>
              <a:rPr spc="229" dirty="0"/>
              <a:t> </a:t>
            </a:r>
            <a:r>
              <a:rPr spc="170" dirty="0"/>
              <a:t>ENCODING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105477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0" marR="5080" indent="0">
              <a:lnSpc>
                <a:spcPts val="2590"/>
              </a:lnSpc>
              <a:spcBef>
                <a:spcPts val="425"/>
              </a:spcBef>
              <a:buNone/>
            </a:pP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Bit-packing variant that uses a special marker to  indicate when a value exceeds largest size and then  maintain a look-up table to store them.</a:t>
            </a:r>
          </a:p>
        </p:txBody>
      </p:sp>
      <p:sp>
        <p:nvSpPr>
          <p:cNvPr id="9" name="object 9"/>
          <p:cNvSpPr/>
          <p:nvPr/>
        </p:nvSpPr>
        <p:spPr>
          <a:xfrm>
            <a:off x="4038600" y="3372611"/>
            <a:ext cx="539750" cy="619125"/>
          </a:xfrm>
          <a:custGeom>
            <a:avLst/>
            <a:gdLst/>
            <a:ahLst/>
            <a:cxnLst/>
            <a:rect l="l" t="t" r="r" b="b"/>
            <a:pathLst>
              <a:path w="539750" h="619125">
                <a:moveTo>
                  <a:pt x="269748" y="0"/>
                </a:moveTo>
                <a:lnTo>
                  <a:pt x="269748" y="154685"/>
                </a:lnTo>
                <a:lnTo>
                  <a:pt x="0" y="154685"/>
                </a:lnTo>
                <a:lnTo>
                  <a:pt x="0" y="464057"/>
                </a:lnTo>
                <a:lnTo>
                  <a:pt x="269748" y="464057"/>
                </a:lnTo>
                <a:lnTo>
                  <a:pt x="269748" y="618744"/>
                </a:lnTo>
                <a:lnTo>
                  <a:pt x="539496" y="309372"/>
                </a:lnTo>
                <a:lnTo>
                  <a:pt x="269748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65045" y="3234308"/>
          <a:ext cx="731520" cy="1097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int64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317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83">
                <a:tc>
                  <a:txBody>
                    <a:bodyPr/>
                    <a:lstStyle/>
                    <a:p>
                      <a:pPr algn="ctr">
                        <a:lnSpc>
                          <a:spcPts val="123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99"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4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165"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99999999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402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18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686300" y="3147060"/>
            <a:ext cx="2476500" cy="1280160"/>
          </a:xfrm>
          <a:custGeom>
            <a:avLst/>
            <a:gdLst/>
            <a:ahLst/>
            <a:cxnLst/>
            <a:rect l="l" t="t" r="r" b="b"/>
            <a:pathLst>
              <a:path w="2476500" h="1280160">
                <a:moveTo>
                  <a:pt x="2476500" y="0"/>
                </a:moveTo>
                <a:lnTo>
                  <a:pt x="0" y="0"/>
                </a:lnTo>
                <a:lnTo>
                  <a:pt x="0" y="1280159"/>
                </a:lnTo>
                <a:lnTo>
                  <a:pt x="2476500" y="1280159"/>
                </a:lnTo>
                <a:lnTo>
                  <a:pt x="24765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70552" y="2838450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2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r>
              <a:rPr sz="1800" b="1" i="1" spc="-11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b="1" i="1" spc="-245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b="1" i="1" spc="-175" dirty="0">
                <a:solidFill>
                  <a:srgbClr val="585858"/>
                </a:solidFill>
                <a:latin typeface="Cambria"/>
                <a:cs typeface="Cambria"/>
              </a:rPr>
              <a:t>pres</a:t>
            </a:r>
            <a:r>
              <a:rPr sz="1800" b="1" i="1" spc="-21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b="1" i="1" spc="-225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b="1" i="1" spc="-21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sz="1800" b="1" i="1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765928" y="3234308"/>
          <a:ext cx="731520" cy="1097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mostly8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3175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83">
                <a:tc>
                  <a:txBody>
                    <a:bodyPr/>
                    <a:lstStyle/>
                    <a:p>
                      <a:pPr algn="ctr">
                        <a:lnSpc>
                          <a:spcPts val="123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4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b="1" spc="-12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XXX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18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634609" y="3234308"/>
          <a:ext cx="13716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250" i="1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offset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EE3D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250" i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EE3D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99999999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239381" y="3293109"/>
            <a:ext cx="1708785" cy="78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</a:pPr>
            <a:r>
              <a:rPr sz="2000" b="1" i="1" spc="-150" dirty="0">
                <a:solidFill>
                  <a:srgbClr val="EE3D42"/>
                </a:solidFill>
                <a:latin typeface="Cambria"/>
                <a:cs typeface="Cambria"/>
              </a:rPr>
              <a:t>(</a:t>
            </a:r>
            <a:r>
              <a:rPr sz="2000" b="1" i="1" spc="-225" dirty="0">
                <a:solidFill>
                  <a:srgbClr val="EE3D42"/>
                </a:solidFill>
                <a:latin typeface="Cambria"/>
                <a:cs typeface="Cambria"/>
              </a:rPr>
              <a:t>5</a:t>
            </a:r>
            <a:r>
              <a:rPr sz="20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× </a:t>
            </a:r>
            <a:r>
              <a:rPr sz="2000" b="1" i="1" spc="5" dirty="0">
                <a:solidFill>
                  <a:srgbClr val="EE3D42"/>
                </a:solidFill>
                <a:latin typeface="Times New Roman"/>
                <a:cs typeface="Times New Roman"/>
              </a:rPr>
              <a:t>8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-bits)</a:t>
            </a:r>
            <a:r>
              <a:rPr sz="2000" b="1" i="1" spc="-45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800"/>
              </a:lnSpc>
            </a:pP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16-bits</a:t>
            </a:r>
            <a:r>
              <a:rPr sz="2000" b="1" i="1" spc="-85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+</a:t>
            </a:r>
            <a:r>
              <a:rPr sz="2000" b="1" i="1" spc="-35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64-bits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95"/>
              </a:lnSpc>
            </a:pP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=</a:t>
            </a:r>
            <a:r>
              <a:rPr sz="2000" b="1" i="1" spc="-45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i="1" spc="5" dirty="0">
                <a:solidFill>
                  <a:srgbClr val="EE3D42"/>
                </a:solidFill>
                <a:latin typeface="Times New Roman"/>
                <a:cs typeface="Times New Roman"/>
              </a:rPr>
              <a:t>120</a:t>
            </a:r>
            <a:r>
              <a:rPr sz="2000" b="1" i="1" spc="-40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1101" y="487502"/>
            <a:ext cx="36576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0" dirty="0"/>
              <a:t>BITMAP</a:t>
            </a:r>
            <a:r>
              <a:rPr spc="250" dirty="0"/>
              <a:t> </a:t>
            </a:r>
            <a:r>
              <a:rPr spc="170" dirty="0"/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1394" y="1328165"/>
            <a:ext cx="6103620" cy="31997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250825">
              <a:lnSpc>
                <a:spcPts val="2590"/>
              </a:lnSpc>
              <a:spcBef>
                <a:spcPts val="425"/>
              </a:spcBef>
            </a:pP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Store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separate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bitmap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each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unique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value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an 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attribute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where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an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offset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in the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vector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corresponds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tuple.</a:t>
            </a:r>
            <a:endParaRPr sz="2400">
              <a:latin typeface="Times New Roman"/>
              <a:cs typeface="Times New Roman"/>
            </a:endParaRPr>
          </a:p>
          <a:p>
            <a:pPr marL="381000" marR="75565" indent="-342900">
              <a:lnSpc>
                <a:spcPts val="2160"/>
              </a:lnSpc>
              <a:spcBef>
                <a:spcPts val="3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1950" i="1" spc="-52" baseline="25641" dirty="0">
                <a:solidFill>
                  <a:srgbClr val="585858"/>
                </a:solidFill>
                <a:latin typeface="Times New Roman"/>
                <a:cs typeface="Times New Roman"/>
              </a:rPr>
              <a:t>th</a:t>
            </a:r>
            <a:r>
              <a:rPr sz="1950" i="1" spc="165" baseline="25641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position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Bitmap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corresponds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1950" i="1" spc="-52" baseline="25641" dirty="0">
                <a:solidFill>
                  <a:srgbClr val="585858"/>
                </a:solidFill>
                <a:latin typeface="Times New Roman"/>
                <a:cs typeface="Times New Roman"/>
              </a:rPr>
              <a:t>th</a:t>
            </a:r>
            <a:r>
              <a:rPr sz="1950" i="1" spc="195" baseline="25641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tuple </a:t>
            </a:r>
            <a:r>
              <a:rPr sz="2000" spc="-48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table.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010"/>
              </a:lnSpc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Typically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segmented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into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chunks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avoid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 allocating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large</a:t>
            </a:r>
            <a:endParaRPr sz="2000">
              <a:latin typeface="Times New Roman"/>
              <a:cs typeface="Times New Roman"/>
            </a:endParaRPr>
          </a:p>
          <a:p>
            <a:pPr marL="381000">
              <a:lnSpc>
                <a:spcPts val="2280"/>
              </a:lnSpc>
            </a:pP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blocks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contiguous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80"/>
              </a:spcBef>
            </a:pP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Only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practical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if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value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cardinality</a:t>
            </a:r>
            <a:r>
              <a:rPr sz="2400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low.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2400" spc="-10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DB</a:t>
            </a:r>
            <a:r>
              <a:rPr sz="2400" spc="-100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400" spc="-170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114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prov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d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2"/>
              </a:rPr>
              <a:t>bit</a:t>
            </a:r>
            <a:r>
              <a:rPr sz="2400" u="heavy" spc="-1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2"/>
              </a:rPr>
              <a:t>m</a:t>
            </a:r>
            <a:r>
              <a:rPr sz="2400" u="heavy" spc="-8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2"/>
              </a:rPr>
              <a:t>a</a:t>
            </a:r>
            <a:r>
              <a:rPr sz="2400" u="heavy" spc="-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2"/>
              </a:rPr>
              <a:t>p</a:t>
            </a:r>
            <a:r>
              <a:rPr sz="2400" u="heavy" spc="-60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spc="-45" dirty="0">
                <a:solidFill>
                  <a:srgbClr val="E43C41"/>
                </a:solidFill>
                <a:uFill>
                  <a:solidFill>
                    <a:srgbClr val="E43C41"/>
                  </a:solidFill>
                </a:uFill>
                <a:latin typeface="Times New Roman"/>
                <a:cs typeface="Times New Roman"/>
                <a:hlinkClick r:id="rId2"/>
              </a:rPr>
              <a:t>indexes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1101" y="487502"/>
            <a:ext cx="36576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0" dirty="0"/>
              <a:t>BITMAP</a:t>
            </a:r>
            <a:r>
              <a:rPr spc="250" dirty="0"/>
              <a:t> </a:t>
            </a:r>
            <a:r>
              <a:rPr spc="170" dirty="0"/>
              <a:t>ENCODING</a:t>
            </a:r>
          </a:p>
        </p:txBody>
      </p:sp>
      <p:sp>
        <p:nvSpPr>
          <p:cNvPr id="3" name="object 3"/>
          <p:cNvSpPr/>
          <p:nvPr/>
        </p:nvSpPr>
        <p:spPr>
          <a:xfrm>
            <a:off x="5451347" y="1688592"/>
            <a:ext cx="2286000" cy="3017520"/>
          </a:xfrm>
          <a:custGeom>
            <a:avLst/>
            <a:gdLst/>
            <a:ahLst/>
            <a:cxnLst/>
            <a:rect l="l" t="t" r="r" b="b"/>
            <a:pathLst>
              <a:path w="2286000" h="3017520">
                <a:moveTo>
                  <a:pt x="2286000" y="0"/>
                </a:moveTo>
                <a:lnTo>
                  <a:pt x="0" y="0"/>
                </a:lnTo>
                <a:lnTo>
                  <a:pt x="0" y="3017519"/>
                </a:lnTo>
                <a:lnTo>
                  <a:pt x="2286000" y="3017519"/>
                </a:lnTo>
                <a:lnTo>
                  <a:pt x="2286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9203" y="2708148"/>
            <a:ext cx="541020" cy="617220"/>
          </a:xfrm>
          <a:custGeom>
            <a:avLst/>
            <a:gdLst/>
            <a:ahLst/>
            <a:cxnLst/>
            <a:rect l="l" t="t" r="r" b="b"/>
            <a:pathLst>
              <a:path w="541020" h="617220">
                <a:moveTo>
                  <a:pt x="270510" y="0"/>
                </a:moveTo>
                <a:lnTo>
                  <a:pt x="270510" y="154304"/>
                </a:lnTo>
                <a:lnTo>
                  <a:pt x="0" y="154304"/>
                </a:lnTo>
                <a:lnTo>
                  <a:pt x="0" y="462914"/>
                </a:lnTo>
                <a:lnTo>
                  <a:pt x="270510" y="462914"/>
                </a:lnTo>
                <a:lnTo>
                  <a:pt x="270510" y="617219"/>
                </a:lnTo>
                <a:lnTo>
                  <a:pt x="541020" y="308609"/>
                </a:lnTo>
                <a:lnTo>
                  <a:pt x="27051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1224" y="1688592"/>
            <a:ext cx="2281555" cy="3017520"/>
          </a:xfrm>
          <a:custGeom>
            <a:avLst/>
            <a:gdLst/>
            <a:ahLst/>
            <a:cxnLst/>
            <a:rect l="l" t="t" r="r" b="b"/>
            <a:pathLst>
              <a:path w="2281554" h="3017520">
                <a:moveTo>
                  <a:pt x="2281428" y="0"/>
                </a:moveTo>
                <a:lnTo>
                  <a:pt x="0" y="0"/>
                </a:lnTo>
                <a:lnTo>
                  <a:pt x="0" y="3017519"/>
                </a:lnTo>
                <a:lnTo>
                  <a:pt x="2281428" y="3017519"/>
                </a:lnTo>
                <a:lnTo>
                  <a:pt x="22814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57197" y="1905380"/>
          <a:ext cx="548640" cy="248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id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9209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3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4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19878"/>
              </p:ext>
            </p:extLst>
          </p:nvPr>
        </p:nvGraphicFramePr>
        <p:xfrm>
          <a:off x="2575941" y="1905380"/>
          <a:ext cx="548640" cy="248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GB"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gender</a:t>
                      </a:r>
                      <a:endParaRPr sz="1400" dirty="0">
                        <a:latin typeface="SimSun"/>
                        <a:cs typeface="SimSun"/>
                      </a:endParaRPr>
                    </a:p>
                  </a:txBody>
                  <a:tcPr marL="0" marR="0" marT="29209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F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F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 dirty="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584704" y="1914144"/>
            <a:ext cx="548640" cy="2479675"/>
          </a:xfrm>
          <a:custGeom>
            <a:avLst/>
            <a:gdLst/>
            <a:ahLst/>
            <a:cxnLst/>
            <a:rect l="l" t="t" r="r" b="b"/>
            <a:pathLst>
              <a:path w="548639" h="2479675">
                <a:moveTo>
                  <a:pt x="0" y="25654"/>
                </a:moveTo>
                <a:lnTo>
                  <a:pt x="2008" y="15644"/>
                </a:lnTo>
                <a:lnTo>
                  <a:pt x="7492" y="7493"/>
                </a:lnTo>
                <a:lnTo>
                  <a:pt x="15644" y="2008"/>
                </a:lnTo>
                <a:lnTo>
                  <a:pt x="25653" y="0"/>
                </a:lnTo>
                <a:lnTo>
                  <a:pt x="522985" y="0"/>
                </a:lnTo>
                <a:lnTo>
                  <a:pt x="532995" y="2008"/>
                </a:lnTo>
                <a:lnTo>
                  <a:pt x="541146" y="7493"/>
                </a:lnTo>
                <a:lnTo>
                  <a:pt x="546631" y="15644"/>
                </a:lnTo>
                <a:lnTo>
                  <a:pt x="548639" y="25654"/>
                </a:lnTo>
                <a:lnTo>
                  <a:pt x="548639" y="2453894"/>
                </a:lnTo>
                <a:lnTo>
                  <a:pt x="546631" y="2463881"/>
                </a:lnTo>
                <a:lnTo>
                  <a:pt x="541146" y="2472035"/>
                </a:lnTo>
                <a:lnTo>
                  <a:pt x="532995" y="2477532"/>
                </a:lnTo>
                <a:lnTo>
                  <a:pt x="522985" y="2479548"/>
                </a:lnTo>
                <a:lnTo>
                  <a:pt x="25653" y="2479548"/>
                </a:lnTo>
                <a:lnTo>
                  <a:pt x="15644" y="2477532"/>
                </a:lnTo>
                <a:lnTo>
                  <a:pt x="7492" y="2472035"/>
                </a:lnTo>
                <a:lnTo>
                  <a:pt x="2008" y="2463881"/>
                </a:lnTo>
                <a:lnTo>
                  <a:pt x="0" y="2453894"/>
                </a:lnTo>
                <a:lnTo>
                  <a:pt x="0" y="25654"/>
                </a:lnTo>
                <a:close/>
              </a:path>
            </a:pathLst>
          </a:custGeom>
          <a:ln w="5715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998845" y="1941957"/>
          <a:ext cx="548640" cy="2487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endParaRPr sz="1400" dirty="0">
                        <a:latin typeface="Consolas"/>
                        <a:cs typeface="Consolas"/>
                      </a:endParaRPr>
                    </a:p>
                  </a:txBody>
                  <a:tcPr marL="0" marR="0" marT="25400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400" dirty="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5483"/>
              </p:ext>
            </p:extLst>
          </p:nvPr>
        </p:nvGraphicFramePr>
        <p:xfrm>
          <a:off x="6617589" y="1801748"/>
          <a:ext cx="612775" cy="262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732">
                <a:tc gridSpan="3">
                  <a:txBody>
                    <a:bodyPr/>
                    <a:lstStyle/>
                    <a:p>
                      <a:pPr marL="158750" algn="l">
                        <a:lnSpc>
                          <a:spcPts val="1080"/>
                        </a:lnSpc>
                      </a:pPr>
                      <a:r>
                        <a:rPr lang="en-GB" sz="105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gender</a:t>
                      </a:r>
                      <a:endParaRPr sz="10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44433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endParaRPr sz="1400" dirty="0">
                        <a:latin typeface="Consolas"/>
                        <a:cs typeface="Consolas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EE3D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EE3D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400" dirty="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30AA357-4117-04E8-6CDC-8C987A751817}"/>
              </a:ext>
            </a:extLst>
          </p:cNvPr>
          <p:cNvSpPr txBox="1"/>
          <p:nvPr/>
        </p:nvSpPr>
        <p:spPr>
          <a:xfrm>
            <a:off x="5748196" y="1272118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spc="-235" dirty="0">
                <a:solidFill>
                  <a:srgbClr val="585858"/>
                </a:solidFill>
                <a:latin typeface="Cambria"/>
                <a:cs typeface="Cambria"/>
              </a:rPr>
              <a:t>Com</a:t>
            </a:r>
            <a:r>
              <a:rPr lang="en-GB" sz="1800" b="1" i="1" spc="-215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lang="en-GB" sz="1800" b="1" i="1" spc="-220" dirty="0">
                <a:solidFill>
                  <a:srgbClr val="585858"/>
                </a:solidFill>
                <a:latin typeface="Cambria"/>
                <a:cs typeface="Cambria"/>
              </a:rPr>
              <a:t>re</a:t>
            </a:r>
            <a:r>
              <a:rPr lang="en-GB" sz="1800" b="1" i="1" spc="-21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lang="en-GB" sz="1800" b="1" i="1" spc="-270" dirty="0">
                <a:solidFill>
                  <a:srgbClr val="585858"/>
                </a:solidFill>
                <a:latin typeface="Cambria"/>
                <a:cs typeface="Cambria"/>
              </a:rPr>
              <a:t>se</a:t>
            </a:r>
            <a:r>
              <a:rPr lang="en-GB" sz="1800" b="1" i="1" spc="-325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1800" b="1" i="1" spc="-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lang="en-GB" sz="1800" b="1" i="1" spc="-18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lang="en-GB" sz="1800" b="1" i="1" spc="-245" dirty="0">
                <a:solidFill>
                  <a:srgbClr val="585858"/>
                </a:solidFill>
                <a:latin typeface="Cambria"/>
                <a:cs typeface="Cambria"/>
              </a:rPr>
              <a:t>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6BCF9-DE97-9793-F254-8A6A79FF6F90}"/>
              </a:ext>
            </a:extLst>
          </p:cNvPr>
          <p:cNvSpPr txBox="1"/>
          <p:nvPr/>
        </p:nvSpPr>
        <p:spPr>
          <a:xfrm>
            <a:off x="1828800" y="1276068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spc="-235" dirty="0">
                <a:solidFill>
                  <a:srgbClr val="585858"/>
                </a:solidFill>
                <a:latin typeface="Cambria"/>
                <a:cs typeface="Cambria"/>
              </a:rPr>
              <a:t>Original</a:t>
            </a:r>
            <a:r>
              <a:rPr lang="en-GB" sz="1800" b="1" i="1" spc="-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lang="en-GB" sz="1800" b="1" i="1" spc="-18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lang="en-GB" sz="1800" b="1" i="1" spc="-245" dirty="0">
                <a:solidFill>
                  <a:srgbClr val="585858"/>
                </a:solidFill>
                <a:latin typeface="Cambria"/>
                <a:cs typeface="Cambria"/>
              </a:rPr>
              <a:t>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487502"/>
            <a:ext cx="40398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WIKIPEDIA</a:t>
            </a:r>
            <a:r>
              <a:rPr spc="335" dirty="0"/>
              <a:t> </a:t>
            </a:r>
            <a:r>
              <a:rPr spc="235" dirty="0"/>
              <a:t>EXAMPLE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18029" y="3008629"/>
            <a:ext cx="5109845" cy="1863725"/>
            <a:chOff x="2018029" y="3008629"/>
            <a:chExt cx="5109845" cy="1863725"/>
          </a:xfrm>
        </p:grpSpPr>
        <p:sp>
          <p:nvSpPr>
            <p:cNvPr id="5" name="object 5"/>
            <p:cNvSpPr/>
            <p:nvPr/>
          </p:nvSpPr>
          <p:spPr>
            <a:xfrm>
              <a:off x="2030729" y="3021329"/>
              <a:ext cx="5084445" cy="1838325"/>
            </a:xfrm>
            <a:custGeom>
              <a:avLst/>
              <a:gdLst/>
              <a:ahLst/>
              <a:cxnLst/>
              <a:rect l="l" t="t" r="r" b="b"/>
              <a:pathLst>
                <a:path w="5084445" h="1838325">
                  <a:moveTo>
                    <a:pt x="5084064" y="0"/>
                  </a:moveTo>
                  <a:lnTo>
                    <a:pt x="0" y="0"/>
                  </a:lnTo>
                  <a:lnTo>
                    <a:pt x="0" y="1837944"/>
                  </a:lnTo>
                  <a:lnTo>
                    <a:pt x="5084064" y="1837944"/>
                  </a:lnTo>
                  <a:lnTo>
                    <a:pt x="50840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30729" y="3021329"/>
              <a:ext cx="5084445" cy="1838325"/>
            </a:xfrm>
            <a:custGeom>
              <a:avLst/>
              <a:gdLst/>
              <a:ahLst/>
              <a:cxnLst/>
              <a:rect l="l" t="t" r="r" b="b"/>
              <a:pathLst>
                <a:path w="5084445" h="1838325">
                  <a:moveTo>
                    <a:pt x="0" y="1837944"/>
                  </a:moveTo>
                  <a:lnTo>
                    <a:pt x="5084064" y="1837944"/>
                  </a:lnTo>
                  <a:lnTo>
                    <a:pt x="5084064" y="0"/>
                  </a:lnTo>
                  <a:lnTo>
                    <a:pt x="0" y="0"/>
                  </a:lnTo>
                  <a:lnTo>
                    <a:pt x="0" y="1837944"/>
                  </a:lnTo>
                  <a:close/>
                </a:path>
              </a:pathLst>
            </a:custGeom>
            <a:ln w="25400">
              <a:solidFill>
                <a:srgbClr val="6363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62733" y="3022219"/>
            <a:ext cx="482663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62480" algn="r">
              <a:lnSpc>
                <a:spcPts val="2050"/>
              </a:lnSpc>
              <a:spcBef>
                <a:spcPts val="100"/>
              </a:spcBef>
            </a:pPr>
            <a:r>
              <a:rPr sz="1800" b="1" spc="-185" dirty="0">
                <a:solidFill>
                  <a:srgbClr val="181818"/>
                </a:solidFill>
                <a:latin typeface="Trebuchet MS"/>
                <a:cs typeface="Trebuchet MS"/>
              </a:rPr>
              <a:t>CREATE</a:t>
            </a:r>
            <a:r>
              <a:rPr sz="1800" b="1" spc="33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70" dirty="0">
                <a:solidFill>
                  <a:srgbClr val="181818"/>
                </a:solidFill>
                <a:latin typeface="Trebuchet MS"/>
                <a:cs typeface="Trebuchet MS"/>
              </a:rPr>
              <a:t>TABLE</a:t>
            </a:r>
            <a:r>
              <a:rPr sz="1800" b="1" spc="33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revisions</a:t>
            </a:r>
            <a:r>
              <a:rPr sz="1800" spc="-2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(</a:t>
            </a:r>
            <a:endParaRPr sz="1800">
              <a:latin typeface="SimSun"/>
              <a:cs typeface="SimSun"/>
            </a:endParaRPr>
          </a:p>
          <a:p>
            <a:pPr marR="2062480" algn="r">
              <a:lnSpc>
                <a:spcPts val="1945"/>
              </a:lnSpc>
            </a:pPr>
            <a:r>
              <a:rPr sz="1800" spc="-5" dirty="0">
                <a:solidFill>
                  <a:srgbClr val="181818"/>
                </a:solidFill>
                <a:latin typeface="SimSun"/>
                <a:cs typeface="SimSun"/>
              </a:rPr>
              <a:t>revID</a:t>
            </a:r>
            <a:r>
              <a:rPr sz="1800" spc="-2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40" dirty="0">
                <a:solidFill>
                  <a:srgbClr val="181818"/>
                </a:solidFill>
                <a:latin typeface="Trebuchet MS"/>
                <a:cs typeface="Trebuchet MS"/>
              </a:rPr>
              <a:t>INT</a:t>
            </a:r>
            <a:r>
              <a:rPr sz="1800" b="1" spc="34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181818"/>
                </a:solidFill>
                <a:latin typeface="Trebuchet MS"/>
                <a:cs typeface="Trebuchet MS"/>
              </a:rPr>
              <a:t>PRIMARY</a:t>
            </a:r>
            <a:r>
              <a:rPr sz="1800" b="1" spc="34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40" dirty="0">
                <a:solidFill>
                  <a:srgbClr val="181818"/>
                </a:solidFill>
                <a:latin typeface="Trebuchet MS"/>
                <a:cs typeface="Trebuchet MS"/>
              </a:rPr>
              <a:t>KEY</a:t>
            </a:r>
            <a:r>
              <a:rPr sz="1800" spc="-140" dirty="0">
                <a:solidFill>
                  <a:srgbClr val="181818"/>
                </a:solidFill>
                <a:latin typeface="SimSun"/>
                <a:cs typeface="SimSun"/>
              </a:rPr>
              <a:t>,</a:t>
            </a:r>
            <a:endParaRPr sz="1800">
              <a:latin typeface="SimSun"/>
              <a:cs typeface="SimSun"/>
            </a:endParaRPr>
          </a:p>
          <a:p>
            <a:pPr marL="241300" marR="5080">
              <a:lnSpc>
                <a:spcPts val="1939"/>
              </a:lnSpc>
              <a:spcBef>
                <a:spcPts val="140"/>
              </a:spcBef>
            </a:pP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userID</a:t>
            </a:r>
            <a:r>
              <a:rPr sz="1800" spc="-2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35" dirty="0">
                <a:solidFill>
                  <a:srgbClr val="181818"/>
                </a:solidFill>
                <a:latin typeface="Trebuchet MS"/>
                <a:cs typeface="Trebuchet MS"/>
              </a:rPr>
              <a:t>INT</a:t>
            </a:r>
            <a:r>
              <a:rPr sz="1800" b="1" spc="34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60" dirty="0">
                <a:solidFill>
                  <a:srgbClr val="181818"/>
                </a:solidFill>
                <a:latin typeface="Trebuchet MS"/>
                <a:cs typeface="Trebuchet MS"/>
              </a:rPr>
              <a:t>REFERENCES</a:t>
            </a:r>
            <a:r>
              <a:rPr sz="1800" b="1" spc="-3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useracct</a:t>
            </a:r>
            <a:r>
              <a:rPr sz="1800" spc="-1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(userID), </a:t>
            </a:r>
            <a:r>
              <a:rPr sz="1800" spc="-88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pageID </a:t>
            </a:r>
            <a:r>
              <a:rPr sz="1800" b="1" spc="-35" dirty="0">
                <a:solidFill>
                  <a:srgbClr val="181818"/>
                </a:solidFill>
                <a:latin typeface="Trebuchet MS"/>
                <a:cs typeface="Trebuchet MS"/>
              </a:rPr>
              <a:t>INT</a:t>
            </a:r>
            <a:r>
              <a:rPr sz="1800" b="1" spc="-3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60" dirty="0">
                <a:solidFill>
                  <a:srgbClr val="181818"/>
                </a:solidFill>
                <a:latin typeface="Trebuchet MS"/>
                <a:cs typeface="Trebuchet MS"/>
              </a:rPr>
              <a:t>REFERENCES</a:t>
            </a:r>
            <a:r>
              <a:rPr sz="1800" b="1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pages (pageID), </a:t>
            </a:r>
            <a:r>
              <a:rPr sz="1800" spc="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content</a:t>
            </a:r>
            <a:r>
              <a:rPr sz="1800" spc="-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145" dirty="0">
                <a:solidFill>
                  <a:srgbClr val="181818"/>
                </a:solidFill>
                <a:latin typeface="Trebuchet MS"/>
                <a:cs typeface="Trebuchet MS"/>
              </a:rPr>
              <a:t>TEXT</a:t>
            </a:r>
            <a:r>
              <a:rPr sz="1800" spc="-145" dirty="0">
                <a:solidFill>
                  <a:srgbClr val="181818"/>
                </a:solidFill>
                <a:latin typeface="SimSun"/>
                <a:cs typeface="SimSun"/>
              </a:rPr>
              <a:t>,</a:t>
            </a:r>
            <a:endParaRPr sz="1800">
              <a:latin typeface="SimSun"/>
              <a:cs typeface="SimSun"/>
            </a:endParaRPr>
          </a:p>
          <a:p>
            <a:pPr marL="241300">
              <a:lnSpc>
                <a:spcPts val="1814"/>
              </a:lnSpc>
            </a:pPr>
            <a:r>
              <a:rPr sz="1800" spc="-5" dirty="0">
                <a:solidFill>
                  <a:srgbClr val="181818"/>
                </a:solidFill>
                <a:latin typeface="SimSun"/>
                <a:cs typeface="SimSun"/>
              </a:rPr>
              <a:t>updated</a:t>
            </a:r>
            <a:r>
              <a:rPr sz="1800" spc="-4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155" dirty="0">
                <a:solidFill>
                  <a:srgbClr val="181818"/>
                </a:solidFill>
                <a:latin typeface="Trebuchet MS"/>
                <a:cs typeface="Trebuchet MS"/>
              </a:rPr>
              <a:t>DATETIME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55"/>
              </a:lnSpc>
            </a:pP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);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544" y="2461894"/>
            <a:ext cx="7574915" cy="1532255"/>
          </a:xfrm>
          <a:custGeom>
            <a:avLst/>
            <a:gdLst/>
            <a:ahLst/>
            <a:cxnLst/>
            <a:rect l="l" t="t" r="r" b="b"/>
            <a:pathLst>
              <a:path w="7574915" h="1532254">
                <a:moveTo>
                  <a:pt x="1305928" y="1231392"/>
                </a:moveTo>
                <a:lnTo>
                  <a:pt x="1289164" y="1191018"/>
                </a:lnTo>
                <a:lnTo>
                  <a:pt x="1248778" y="1174242"/>
                </a:lnTo>
                <a:lnTo>
                  <a:pt x="1226502" y="1178750"/>
                </a:lnTo>
                <a:lnTo>
                  <a:pt x="1208341" y="1191018"/>
                </a:lnTo>
                <a:lnTo>
                  <a:pt x="1196098" y="1209179"/>
                </a:lnTo>
                <a:lnTo>
                  <a:pt x="1195463" y="1212342"/>
                </a:lnTo>
                <a:lnTo>
                  <a:pt x="104635" y="1212342"/>
                </a:lnTo>
                <a:lnTo>
                  <a:pt x="104635" y="108381"/>
                </a:lnTo>
                <a:lnTo>
                  <a:pt x="135801" y="161798"/>
                </a:lnTo>
                <a:lnTo>
                  <a:pt x="140830" y="167411"/>
                </a:lnTo>
                <a:lnTo>
                  <a:pt x="147408" y="170561"/>
                </a:lnTo>
                <a:lnTo>
                  <a:pt x="154698" y="171056"/>
                </a:lnTo>
                <a:lnTo>
                  <a:pt x="161861" y="168656"/>
                </a:lnTo>
                <a:lnTo>
                  <a:pt x="167500" y="163614"/>
                </a:lnTo>
                <a:lnTo>
                  <a:pt x="170675" y="157010"/>
                </a:lnTo>
                <a:lnTo>
                  <a:pt x="171157" y="149694"/>
                </a:lnTo>
                <a:lnTo>
                  <a:pt x="168719" y="142494"/>
                </a:lnTo>
                <a:lnTo>
                  <a:pt x="107657" y="37846"/>
                </a:lnTo>
                <a:lnTo>
                  <a:pt x="85585" y="0"/>
                </a:lnTo>
                <a:lnTo>
                  <a:pt x="2451" y="142494"/>
                </a:lnTo>
                <a:lnTo>
                  <a:pt x="0" y="149694"/>
                </a:lnTo>
                <a:lnTo>
                  <a:pt x="482" y="157010"/>
                </a:lnTo>
                <a:lnTo>
                  <a:pt x="3657" y="163614"/>
                </a:lnTo>
                <a:lnTo>
                  <a:pt x="9309" y="168656"/>
                </a:lnTo>
                <a:lnTo>
                  <a:pt x="16459" y="171056"/>
                </a:lnTo>
                <a:lnTo>
                  <a:pt x="23749" y="170561"/>
                </a:lnTo>
                <a:lnTo>
                  <a:pt x="30327" y="167411"/>
                </a:lnTo>
                <a:lnTo>
                  <a:pt x="35369" y="161798"/>
                </a:lnTo>
                <a:lnTo>
                  <a:pt x="66522" y="108381"/>
                </a:lnTo>
                <a:lnTo>
                  <a:pt x="66535" y="37846"/>
                </a:lnTo>
                <a:lnTo>
                  <a:pt x="66535" y="108381"/>
                </a:lnTo>
                <a:lnTo>
                  <a:pt x="66535" y="1231392"/>
                </a:lnTo>
                <a:lnTo>
                  <a:pt x="68021" y="1238821"/>
                </a:lnTo>
                <a:lnTo>
                  <a:pt x="72110" y="1244879"/>
                </a:lnTo>
                <a:lnTo>
                  <a:pt x="78168" y="1248956"/>
                </a:lnTo>
                <a:lnTo>
                  <a:pt x="85585" y="1250442"/>
                </a:lnTo>
                <a:lnTo>
                  <a:pt x="1195451" y="1250442"/>
                </a:lnTo>
                <a:lnTo>
                  <a:pt x="1196098" y="1253667"/>
                </a:lnTo>
                <a:lnTo>
                  <a:pt x="1208341" y="1271828"/>
                </a:lnTo>
                <a:lnTo>
                  <a:pt x="1226502" y="1284071"/>
                </a:lnTo>
                <a:lnTo>
                  <a:pt x="1248778" y="1288542"/>
                </a:lnTo>
                <a:lnTo>
                  <a:pt x="1270990" y="1284071"/>
                </a:lnTo>
                <a:lnTo>
                  <a:pt x="1289164" y="1271828"/>
                </a:lnTo>
                <a:lnTo>
                  <a:pt x="1301419" y="1253667"/>
                </a:lnTo>
                <a:lnTo>
                  <a:pt x="1302067" y="1250442"/>
                </a:lnTo>
                <a:lnTo>
                  <a:pt x="1305928" y="1231392"/>
                </a:lnTo>
                <a:close/>
              </a:path>
              <a:path w="7574915" h="1532254">
                <a:moveTo>
                  <a:pt x="7574699" y="427062"/>
                </a:moveTo>
                <a:lnTo>
                  <a:pt x="7572235" y="419862"/>
                </a:lnTo>
                <a:lnTo>
                  <a:pt x="7511237" y="315214"/>
                </a:lnTo>
                <a:lnTo>
                  <a:pt x="7489177" y="277368"/>
                </a:lnTo>
                <a:lnTo>
                  <a:pt x="7405992" y="419862"/>
                </a:lnTo>
                <a:lnTo>
                  <a:pt x="7403541" y="427062"/>
                </a:lnTo>
                <a:lnTo>
                  <a:pt x="7404036" y="434378"/>
                </a:lnTo>
                <a:lnTo>
                  <a:pt x="7407224" y="440982"/>
                </a:lnTo>
                <a:lnTo>
                  <a:pt x="7412850" y="446024"/>
                </a:lnTo>
                <a:lnTo>
                  <a:pt x="7420038" y="448424"/>
                </a:lnTo>
                <a:lnTo>
                  <a:pt x="7427341" y="447929"/>
                </a:lnTo>
                <a:lnTo>
                  <a:pt x="7433894" y="444779"/>
                </a:lnTo>
                <a:lnTo>
                  <a:pt x="7438885" y="439166"/>
                </a:lnTo>
                <a:lnTo>
                  <a:pt x="7470127" y="385610"/>
                </a:lnTo>
                <a:lnTo>
                  <a:pt x="7470127" y="1455902"/>
                </a:lnTo>
                <a:lnTo>
                  <a:pt x="5635955" y="1455902"/>
                </a:lnTo>
                <a:lnTo>
                  <a:pt x="5635320" y="1452702"/>
                </a:lnTo>
                <a:lnTo>
                  <a:pt x="5623077" y="1434528"/>
                </a:lnTo>
                <a:lnTo>
                  <a:pt x="5604916" y="1422285"/>
                </a:lnTo>
                <a:lnTo>
                  <a:pt x="5582653" y="1417789"/>
                </a:lnTo>
                <a:lnTo>
                  <a:pt x="5560377" y="1422285"/>
                </a:lnTo>
                <a:lnTo>
                  <a:pt x="5542216" y="1434528"/>
                </a:lnTo>
                <a:lnTo>
                  <a:pt x="5529973" y="1452702"/>
                </a:lnTo>
                <a:lnTo>
                  <a:pt x="5525503" y="1474939"/>
                </a:lnTo>
                <a:lnTo>
                  <a:pt x="5529973" y="1497190"/>
                </a:lnTo>
                <a:lnTo>
                  <a:pt x="5542216" y="1515351"/>
                </a:lnTo>
                <a:lnTo>
                  <a:pt x="5560377" y="1527606"/>
                </a:lnTo>
                <a:lnTo>
                  <a:pt x="5582653" y="1532089"/>
                </a:lnTo>
                <a:lnTo>
                  <a:pt x="5604916" y="1527606"/>
                </a:lnTo>
                <a:lnTo>
                  <a:pt x="5623077" y="1515351"/>
                </a:lnTo>
                <a:lnTo>
                  <a:pt x="5635320" y="1497190"/>
                </a:lnTo>
                <a:lnTo>
                  <a:pt x="5635955" y="1493989"/>
                </a:lnTo>
                <a:lnTo>
                  <a:pt x="7489177" y="1493989"/>
                </a:lnTo>
                <a:lnTo>
                  <a:pt x="7496594" y="1492504"/>
                </a:lnTo>
                <a:lnTo>
                  <a:pt x="7502652" y="1488414"/>
                </a:lnTo>
                <a:lnTo>
                  <a:pt x="7506729" y="1482356"/>
                </a:lnTo>
                <a:lnTo>
                  <a:pt x="7508227" y="1474939"/>
                </a:lnTo>
                <a:lnTo>
                  <a:pt x="7508227" y="1455902"/>
                </a:lnTo>
                <a:lnTo>
                  <a:pt x="7508227" y="385838"/>
                </a:lnTo>
                <a:lnTo>
                  <a:pt x="7539342" y="439166"/>
                </a:lnTo>
                <a:lnTo>
                  <a:pt x="7544384" y="444779"/>
                </a:lnTo>
                <a:lnTo>
                  <a:pt x="7550975" y="447929"/>
                </a:lnTo>
                <a:lnTo>
                  <a:pt x="7558252" y="448424"/>
                </a:lnTo>
                <a:lnTo>
                  <a:pt x="7565377" y="446024"/>
                </a:lnTo>
                <a:lnTo>
                  <a:pt x="7571054" y="440982"/>
                </a:lnTo>
                <a:lnTo>
                  <a:pt x="7574229" y="434378"/>
                </a:lnTo>
                <a:lnTo>
                  <a:pt x="7574699" y="427062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6685" y="1123950"/>
            <a:ext cx="3840479" cy="1519006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74320" marR="928369" indent="-228600">
              <a:lnSpc>
                <a:spcPts val="1939"/>
              </a:lnSpc>
              <a:spcBef>
                <a:spcPts val="345"/>
              </a:spcBef>
            </a:pPr>
            <a:r>
              <a:rPr sz="1800" b="1" spc="-185" dirty="0">
                <a:solidFill>
                  <a:srgbClr val="181818"/>
                </a:solidFill>
                <a:latin typeface="Trebuchet MS"/>
                <a:cs typeface="Trebuchet MS"/>
              </a:rPr>
              <a:t>CREATE</a:t>
            </a:r>
            <a:r>
              <a:rPr sz="1800" b="1" spc="-18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70" dirty="0">
                <a:solidFill>
                  <a:srgbClr val="181818"/>
                </a:solidFill>
                <a:latin typeface="Trebuchet MS"/>
                <a:cs typeface="Trebuchet MS"/>
              </a:rPr>
              <a:t>TABLE</a:t>
            </a:r>
            <a:r>
              <a:rPr sz="1800" b="1" spc="20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pages ( </a:t>
            </a:r>
            <a:r>
              <a:rPr sz="1800" spc="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pageID</a:t>
            </a:r>
            <a:r>
              <a:rPr sz="1800" spc="-3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35" dirty="0">
                <a:solidFill>
                  <a:srgbClr val="181818"/>
                </a:solidFill>
                <a:latin typeface="Trebuchet MS"/>
                <a:cs typeface="Trebuchet MS"/>
              </a:rPr>
              <a:t>INT</a:t>
            </a:r>
            <a:r>
              <a:rPr sz="1800" b="1" spc="32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50" dirty="0">
                <a:solidFill>
                  <a:srgbClr val="181818"/>
                </a:solidFill>
                <a:latin typeface="Trebuchet MS"/>
                <a:cs typeface="Trebuchet MS"/>
              </a:rPr>
              <a:t>PRIMARY</a:t>
            </a:r>
            <a:r>
              <a:rPr sz="1800" b="1" spc="-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35" dirty="0">
                <a:solidFill>
                  <a:srgbClr val="181818"/>
                </a:solidFill>
                <a:latin typeface="Trebuchet MS"/>
                <a:cs typeface="Trebuchet MS"/>
              </a:rPr>
              <a:t>KEY</a:t>
            </a:r>
            <a:r>
              <a:rPr sz="1800" spc="-135" dirty="0">
                <a:solidFill>
                  <a:srgbClr val="181818"/>
                </a:solidFill>
                <a:latin typeface="SimSun"/>
                <a:cs typeface="SimSun"/>
              </a:rPr>
              <a:t>, </a:t>
            </a:r>
            <a:r>
              <a:rPr sz="1800" spc="-88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SimSun"/>
                <a:cs typeface="SimSun"/>
              </a:rPr>
              <a:t>title</a:t>
            </a:r>
            <a:r>
              <a:rPr sz="1800" spc="-1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240" dirty="0">
                <a:solidFill>
                  <a:srgbClr val="181818"/>
                </a:solidFill>
                <a:latin typeface="Trebuchet MS"/>
                <a:cs typeface="Trebuchet MS"/>
              </a:rPr>
              <a:t>VARCHAR</a:t>
            </a:r>
            <a:r>
              <a:rPr sz="1800" b="1" spc="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181818"/>
                </a:solidFill>
                <a:latin typeface="Trebuchet MS"/>
                <a:cs typeface="Trebuchet MS"/>
              </a:rPr>
              <a:t>UNIQUE</a:t>
            </a:r>
            <a:r>
              <a:rPr sz="1800" spc="-155" dirty="0">
                <a:solidFill>
                  <a:srgbClr val="181818"/>
                </a:solidFill>
                <a:latin typeface="SimSun"/>
                <a:cs typeface="SimSun"/>
              </a:rPr>
              <a:t>,</a:t>
            </a:r>
            <a:endParaRPr sz="1800" dirty="0">
              <a:latin typeface="SimSun"/>
              <a:cs typeface="SimSun"/>
            </a:endParaRPr>
          </a:p>
          <a:p>
            <a:pPr marL="274320">
              <a:lnSpc>
                <a:spcPts val="1810"/>
              </a:lnSpc>
            </a:pP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latest</a:t>
            </a:r>
            <a:r>
              <a:rPr sz="1800" spc="-6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35" dirty="0">
                <a:solidFill>
                  <a:srgbClr val="181818"/>
                </a:solidFill>
                <a:latin typeface="Trebuchet MS"/>
                <a:cs typeface="Trebuchet MS"/>
              </a:rPr>
              <a:t>INT</a:t>
            </a:r>
            <a:endParaRPr sz="1800" dirty="0">
              <a:latin typeface="Trebuchet MS"/>
              <a:cs typeface="Trebuchet MS"/>
            </a:endParaRPr>
          </a:p>
          <a:p>
            <a:pPr marL="273685">
              <a:lnSpc>
                <a:spcPts val="1945"/>
              </a:lnSpc>
              <a:buSzPct val="94444"/>
              <a:tabLst>
                <a:tab pos="473075" algn="l"/>
              </a:tabLst>
            </a:pPr>
            <a:r>
              <a:rPr sz="1800" b="1" spc="-160" dirty="0">
                <a:solidFill>
                  <a:srgbClr val="181818"/>
                </a:solidFill>
                <a:latin typeface="Trebuchet MS"/>
                <a:cs typeface="Trebuchet MS"/>
              </a:rPr>
              <a:t>REFERENCES</a:t>
            </a:r>
            <a:r>
              <a:rPr sz="1800" b="1" spc="32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revisions</a:t>
            </a:r>
            <a:r>
              <a:rPr sz="1800" spc="-3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(revID),</a:t>
            </a:r>
            <a:endParaRPr sz="1800" dirty="0">
              <a:latin typeface="SimSun"/>
              <a:cs typeface="SimSun"/>
            </a:endParaRPr>
          </a:p>
          <a:p>
            <a:pPr marL="45720">
              <a:lnSpc>
                <a:spcPts val="2060"/>
              </a:lnSpc>
            </a:pP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);</a:t>
            </a:r>
            <a:endParaRPr sz="1800" dirty="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5161" y="1123950"/>
            <a:ext cx="3450590" cy="1338580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73685" marR="539115" indent="-228600">
              <a:lnSpc>
                <a:spcPts val="1939"/>
              </a:lnSpc>
              <a:spcBef>
                <a:spcPts val="345"/>
              </a:spcBef>
            </a:pPr>
            <a:r>
              <a:rPr sz="1800" b="1" spc="-185" dirty="0">
                <a:solidFill>
                  <a:srgbClr val="181818"/>
                </a:solidFill>
                <a:latin typeface="Trebuchet MS"/>
                <a:cs typeface="Trebuchet MS"/>
              </a:rPr>
              <a:t>CREATE</a:t>
            </a:r>
            <a:r>
              <a:rPr sz="1800" b="1" spc="-18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70" dirty="0">
                <a:solidFill>
                  <a:srgbClr val="181818"/>
                </a:solidFill>
                <a:latin typeface="Trebuchet MS"/>
                <a:cs typeface="Trebuchet MS"/>
              </a:rPr>
              <a:t>TABLE</a:t>
            </a:r>
            <a:r>
              <a:rPr sz="1800" b="1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useracct ( </a:t>
            </a:r>
            <a:r>
              <a:rPr sz="1800" spc="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userID</a:t>
            </a:r>
            <a:r>
              <a:rPr sz="1800" spc="-3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35" dirty="0">
                <a:solidFill>
                  <a:srgbClr val="181818"/>
                </a:solidFill>
                <a:latin typeface="Trebuchet MS"/>
                <a:cs typeface="Trebuchet MS"/>
              </a:rPr>
              <a:t>INT</a:t>
            </a:r>
            <a:r>
              <a:rPr sz="1800" b="1" spc="32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50" dirty="0">
                <a:solidFill>
                  <a:srgbClr val="181818"/>
                </a:solidFill>
                <a:latin typeface="Trebuchet MS"/>
                <a:cs typeface="Trebuchet MS"/>
              </a:rPr>
              <a:t>PRIMARY</a:t>
            </a:r>
            <a:r>
              <a:rPr sz="1800" b="1" spc="-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35" dirty="0">
                <a:solidFill>
                  <a:srgbClr val="181818"/>
                </a:solidFill>
                <a:latin typeface="Trebuchet MS"/>
                <a:cs typeface="Trebuchet MS"/>
              </a:rPr>
              <a:t>KEY</a:t>
            </a:r>
            <a:r>
              <a:rPr sz="1800" spc="-135" dirty="0">
                <a:solidFill>
                  <a:srgbClr val="181818"/>
                </a:solidFill>
                <a:latin typeface="SimSun"/>
                <a:cs typeface="SimSun"/>
              </a:rPr>
              <a:t>,</a:t>
            </a:r>
            <a:endParaRPr sz="1800">
              <a:latin typeface="SimSun"/>
              <a:cs typeface="SimSun"/>
            </a:endParaRPr>
          </a:p>
          <a:p>
            <a:pPr marL="273685">
              <a:lnSpc>
                <a:spcPts val="1805"/>
              </a:lnSpc>
            </a:pPr>
            <a:r>
              <a:rPr sz="1800" spc="-5" dirty="0">
                <a:solidFill>
                  <a:srgbClr val="181818"/>
                </a:solidFill>
                <a:latin typeface="SimSun"/>
                <a:cs typeface="SimSun"/>
              </a:rPr>
              <a:t>userName</a:t>
            </a:r>
            <a:r>
              <a:rPr sz="1800" spc="-2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240" dirty="0">
                <a:solidFill>
                  <a:srgbClr val="181818"/>
                </a:solidFill>
                <a:latin typeface="Trebuchet MS"/>
                <a:cs typeface="Trebuchet MS"/>
              </a:rPr>
              <a:t>VARCHAR</a:t>
            </a:r>
            <a:r>
              <a:rPr sz="1800" b="1" spc="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181818"/>
                </a:solidFill>
                <a:latin typeface="Trebuchet MS"/>
                <a:cs typeface="Trebuchet MS"/>
              </a:rPr>
              <a:t>UNIQUE</a:t>
            </a:r>
            <a:r>
              <a:rPr sz="1800" spc="-155" dirty="0">
                <a:solidFill>
                  <a:srgbClr val="181818"/>
                </a:solidFill>
                <a:latin typeface="SimSun"/>
                <a:cs typeface="SimSun"/>
              </a:rPr>
              <a:t>,</a:t>
            </a:r>
            <a:endParaRPr sz="1800">
              <a:latin typeface="SimSun"/>
              <a:cs typeface="SimSun"/>
            </a:endParaRPr>
          </a:p>
          <a:p>
            <a:pPr marL="273685">
              <a:lnSpc>
                <a:spcPts val="1945"/>
              </a:lnSpc>
            </a:pPr>
            <a:r>
              <a:rPr sz="1800" dirty="0">
                <a:solidFill>
                  <a:srgbClr val="181818"/>
                </a:solidFill>
                <a:latin typeface="Cambria Math"/>
                <a:cs typeface="Cambria Math"/>
              </a:rPr>
              <a:t>⋮</a:t>
            </a:r>
            <a:endParaRPr sz="1800">
              <a:latin typeface="Cambria Math"/>
              <a:cs typeface="Cambria Math"/>
            </a:endParaRPr>
          </a:p>
          <a:p>
            <a:pPr marL="45085">
              <a:lnSpc>
                <a:spcPts val="2060"/>
              </a:lnSpc>
            </a:pP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);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7183" y="2209800"/>
            <a:ext cx="502920" cy="811530"/>
          </a:xfrm>
          <a:custGeom>
            <a:avLst/>
            <a:gdLst/>
            <a:ahLst/>
            <a:cxnLst/>
            <a:rect l="l" t="t" r="r" b="b"/>
            <a:pathLst>
              <a:path w="502920" h="811530">
                <a:moveTo>
                  <a:pt x="16446" y="640300"/>
                </a:moveTo>
                <a:lnTo>
                  <a:pt x="9251" y="642747"/>
                </a:lnTo>
                <a:lnTo>
                  <a:pt x="3643" y="647797"/>
                </a:lnTo>
                <a:lnTo>
                  <a:pt x="488" y="654383"/>
                </a:lnTo>
                <a:lnTo>
                  <a:pt x="0" y="661660"/>
                </a:lnTo>
                <a:lnTo>
                  <a:pt x="2393" y="668782"/>
                </a:lnTo>
                <a:lnTo>
                  <a:pt x="85578" y="811276"/>
                </a:lnTo>
                <a:lnTo>
                  <a:pt x="107597" y="773557"/>
                </a:lnTo>
                <a:lnTo>
                  <a:pt x="66528" y="773557"/>
                </a:lnTo>
                <a:lnTo>
                  <a:pt x="66528" y="702944"/>
                </a:lnTo>
                <a:lnTo>
                  <a:pt x="35413" y="649605"/>
                </a:lnTo>
                <a:lnTo>
                  <a:pt x="30360" y="643979"/>
                </a:lnTo>
                <a:lnTo>
                  <a:pt x="23760" y="640794"/>
                </a:lnTo>
                <a:lnTo>
                  <a:pt x="16446" y="640300"/>
                </a:lnTo>
                <a:close/>
              </a:path>
              <a:path w="502920" h="811530">
                <a:moveTo>
                  <a:pt x="66528" y="702944"/>
                </a:moveTo>
                <a:lnTo>
                  <a:pt x="66528" y="773557"/>
                </a:lnTo>
                <a:lnTo>
                  <a:pt x="104628" y="773557"/>
                </a:lnTo>
                <a:lnTo>
                  <a:pt x="104628" y="763905"/>
                </a:lnTo>
                <a:lnTo>
                  <a:pt x="69068" y="763905"/>
                </a:lnTo>
                <a:lnTo>
                  <a:pt x="85578" y="735602"/>
                </a:lnTo>
                <a:lnTo>
                  <a:pt x="66528" y="702944"/>
                </a:lnTo>
                <a:close/>
              </a:path>
              <a:path w="502920" h="811530">
                <a:moveTo>
                  <a:pt x="154709" y="640300"/>
                </a:moveTo>
                <a:lnTo>
                  <a:pt x="147395" y="640794"/>
                </a:lnTo>
                <a:lnTo>
                  <a:pt x="140795" y="643979"/>
                </a:lnTo>
                <a:lnTo>
                  <a:pt x="135743" y="649605"/>
                </a:lnTo>
                <a:lnTo>
                  <a:pt x="104628" y="702944"/>
                </a:lnTo>
                <a:lnTo>
                  <a:pt x="104628" y="773557"/>
                </a:lnTo>
                <a:lnTo>
                  <a:pt x="107597" y="773557"/>
                </a:lnTo>
                <a:lnTo>
                  <a:pt x="168763" y="668782"/>
                </a:lnTo>
                <a:lnTo>
                  <a:pt x="171156" y="661660"/>
                </a:lnTo>
                <a:lnTo>
                  <a:pt x="170668" y="654383"/>
                </a:lnTo>
                <a:lnTo>
                  <a:pt x="167512" y="647797"/>
                </a:lnTo>
                <a:lnTo>
                  <a:pt x="161905" y="642747"/>
                </a:lnTo>
                <a:lnTo>
                  <a:pt x="154709" y="640300"/>
                </a:lnTo>
                <a:close/>
              </a:path>
              <a:path w="502920" h="811530">
                <a:moveTo>
                  <a:pt x="85578" y="735602"/>
                </a:moveTo>
                <a:lnTo>
                  <a:pt x="69068" y="763905"/>
                </a:lnTo>
                <a:lnTo>
                  <a:pt x="102088" y="763905"/>
                </a:lnTo>
                <a:lnTo>
                  <a:pt x="85578" y="735602"/>
                </a:lnTo>
                <a:close/>
              </a:path>
              <a:path w="502920" h="811530">
                <a:moveTo>
                  <a:pt x="104628" y="702944"/>
                </a:moveTo>
                <a:lnTo>
                  <a:pt x="85578" y="735602"/>
                </a:lnTo>
                <a:lnTo>
                  <a:pt x="102088" y="763905"/>
                </a:lnTo>
                <a:lnTo>
                  <a:pt x="104628" y="763905"/>
                </a:lnTo>
                <a:lnTo>
                  <a:pt x="104628" y="702944"/>
                </a:lnTo>
                <a:close/>
              </a:path>
              <a:path w="502920" h="811530">
                <a:moveTo>
                  <a:pt x="392053" y="38100"/>
                </a:moveTo>
                <a:lnTo>
                  <a:pt x="85578" y="38100"/>
                </a:lnTo>
                <a:lnTo>
                  <a:pt x="78154" y="39594"/>
                </a:lnTo>
                <a:lnTo>
                  <a:pt x="72100" y="43672"/>
                </a:lnTo>
                <a:lnTo>
                  <a:pt x="68022" y="49726"/>
                </a:lnTo>
                <a:lnTo>
                  <a:pt x="66528" y="57150"/>
                </a:lnTo>
                <a:lnTo>
                  <a:pt x="66528" y="702944"/>
                </a:lnTo>
                <a:lnTo>
                  <a:pt x="85578" y="735602"/>
                </a:lnTo>
                <a:lnTo>
                  <a:pt x="104628" y="702944"/>
                </a:lnTo>
                <a:lnTo>
                  <a:pt x="104628" y="76200"/>
                </a:lnTo>
                <a:lnTo>
                  <a:pt x="85578" y="76200"/>
                </a:lnTo>
                <a:lnTo>
                  <a:pt x="104628" y="57150"/>
                </a:lnTo>
                <a:lnTo>
                  <a:pt x="388219" y="57150"/>
                </a:lnTo>
                <a:lnTo>
                  <a:pt x="392053" y="38100"/>
                </a:lnTo>
                <a:close/>
              </a:path>
              <a:path w="502920" h="811530">
                <a:moveTo>
                  <a:pt x="445369" y="0"/>
                </a:moveTo>
                <a:lnTo>
                  <a:pt x="423098" y="4482"/>
                </a:lnTo>
                <a:lnTo>
                  <a:pt x="404935" y="16716"/>
                </a:lnTo>
                <a:lnTo>
                  <a:pt x="392701" y="34879"/>
                </a:lnTo>
                <a:lnTo>
                  <a:pt x="388219" y="57150"/>
                </a:lnTo>
                <a:lnTo>
                  <a:pt x="392701" y="79420"/>
                </a:lnTo>
                <a:lnTo>
                  <a:pt x="404935" y="97583"/>
                </a:lnTo>
                <a:lnTo>
                  <a:pt x="423098" y="109817"/>
                </a:lnTo>
                <a:lnTo>
                  <a:pt x="445369" y="114300"/>
                </a:lnTo>
                <a:lnTo>
                  <a:pt x="467586" y="109817"/>
                </a:lnTo>
                <a:lnTo>
                  <a:pt x="485755" y="97583"/>
                </a:lnTo>
                <a:lnTo>
                  <a:pt x="498018" y="79420"/>
                </a:lnTo>
                <a:lnTo>
                  <a:pt x="498669" y="76200"/>
                </a:lnTo>
                <a:lnTo>
                  <a:pt x="445369" y="76200"/>
                </a:lnTo>
                <a:lnTo>
                  <a:pt x="445369" y="38100"/>
                </a:lnTo>
                <a:lnTo>
                  <a:pt x="498669" y="38100"/>
                </a:lnTo>
                <a:lnTo>
                  <a:pt x="498018" y="34879"/>
                </a:lnTo>
                <a:lnTo>
                  <a:pt x="485755" y="16716"/>
                </a:lnTo>
                <a:lnTo>
                  <a:pt x="467586" y="4482"/>
                </a:lnTo>
                <a:lnTo>
                  <a:pt x="445369" y="0"/>
                </a:lnTo>
                <a:close/>
              </a:path>
              <a:path w="502920" h="811530">
                <a:moveTo>
                  <a:pt x="104628" y="57150"/>
                </a:moveTo>
                <a:lnTo>
                  <a:pt x="85578" y="76200"/>
                </a:lnTo>
                <a:lnTo>
                  <a:pt x="104628" y="76200"/>
                </a:lnTo>
                <a:lnTo>
                  <a:pt x="104628" y="57150"/>
                </a:lnTo>
                <a:close/>
              </a:path>
              <a:path w="502920" h="811530">
                <a:moveTo>
                  <a:pt x="388219" y="57150"/>
                </a:moveTo>
                <a:lnTo>
                  <a:pt x="104628" y="57150"/>
                </a:lnTo>
                <a:lnTo>
                  <a:pt x="104628" y="76200"/>
                </a:lnTo>
                <a:lnTo>
                  <a:pt x="392053" y="76200"/>
                </a:lnTo>
                <a:lnTo>
                  <a:pt x="388219" y="57150"/>
                </a:lnTo>
                <a:close/>
              </a:path>
              <a:path w="502920" h="811530">
                <a:moveTo>
                  <a:pt x="498669" y="38100"/>
                </a:moveTo>
                <a:lnTo>
                  <a:pt x="445369" y="38100"/>
                </a:lnTo>
                <a:lnTo>
                  <a:pt x="445369" y="76200"/>
                </a:lnTo>
                <a:lnTo>
                  <a:pt x="498669" y="76200"/>
                </a:lnTo>
                <a:lnTo>
                  <a:pt x="502519" y="57150"/>
                </a:lnTo>
                <a:lnTo>
                  <a:pt x="498669" y="3810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1101" y="487502"/>
            <a:ext cx="36576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0" dirty="0"/>
              <a:t>BITMAP</a:t>
            </a:r>
            <a:r>
              <a:rPr spc="250" dirty="0"/>
              <a:t> </a:t>
            </a:r>
            <a:r>
              <a:rPr spc="170" dirty="0"/>
              <a:t>ENCODING</a:t>
            </a:r>
          </a:p>
        </p:txBody>
      </p:sp>
      <p:sp>
        <p:nvSpPr>
          <p:cNvPr id="3" name="object 3"/>
          <p:cNvSpPr/>
          <p:nvPr/>
        </p:nvSpPr>
        <p:spPr>
          <a:xfrm>
            <a:off x="5451347" y="1688592"/>
            <a:ext cx="2286000" cy="3017520"/>
          </a:xfrm>
          <a:custGeom>
            <a:avLst/>
            <a:gdLst/>
            <a:ahLst/>
            <a:cxnLst/>
            <a:rect l="l" t="t" r="r" b="b"/>
            <a:pathLst>
              <a:path w="2286000" h="3017520">
                <a:moveTo>
                  <a:pt x="2286000" y="0"/>
                </a:moveTo>
                <a:lnTo>
                  <a:pt x="0" y="0"/>
                </a:lnTo>
                <a:lnTo>
                  <a:pt x="0" y="3017519"/>
                </a:lnTo>
                <a:lnTo>
                  <a:pt x="2286000" y="3017519"/>
                </a:lnTo>
                <a:lnTo>
                  <a:pt x="2286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1224" y="1688592"/>
            <a:ext cx="2281555" cy="3017520"/>
          </a:xfrm>
          <a:custGeom>
            <a:avLst/>
            <a:gdLst/>
            <a:ahLst/>
            <a:cxnLst/>
            <a:rect l="l" t="t" r="r" b="b"/>
            <a:pathLst>
              <a:path w="2281554" h="3017520">
                <a:moveTo>
                  <a:pt x="2281428" y="0"/>
                </a:moveTo>
                <a:lnTo>
                  <a:pt x="0" y="0"/>
                </a:lnTo>
                <a:lnTo>
                  <a:pt x="0" y="3017519"/>
                </a:lnTo>
                <a:lnTo>
                  <a:pt x="2281428" y="3017519"/>
                </a:lnTo>
                <a:lnTo>
                  <a:pt x="228142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57197" y="1905380"/>
          <a:ext cx="548640" cy="248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id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9209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3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4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6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7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8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18531"/>
              </p:ext>
            </p:extLst>
          </p:nvPr>
        </p:nvGraphicFramePr>
        <p:xfrm>
          <a:off x="2575941" y="1905380"/>
          <a:ext cx="548640" cy="248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GB"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gender</a:t>
                      </a:r>
                      <a:endParaRPr sz="1400" dirty="0">
                        <a:latin typeface="SimSun"/>
                        <a:cs typeface="SimSun"/>
                      </a:endParaRPr>
                    </a:p>
                  </a:txBody>
                  <a:tcPr marL="0" marR="0" marT="29209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F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F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</a:t>
                      </a:r>
                      <a:endParaRPr sz="1400" dirty="0">
                        <a:latin typeface="SimSun"/>
                        <a:cs typeface="SimSu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998845" y="1941957"/>
          <a:ext cx="548640" cy="2487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5400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50401"/>
              </p:ext>
            </p:extLst>
          </p:nvPr>
        </p:nvGraphicFramePr>
        <p:xfrm>
          <a:off x="6617589" y="1801748"/>
          <a:ext cx="612775" cy="262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732">
                <a:tc gridSpan="3">
                  <a:txBody>
                    <a:bodyPr/>
                    <a:lstStyle/>
                    <a:p>
                      <a:pPr marL="158750">
                        <a:lnSpc>
                          <a:spcPts val="1080"/>
                        </a:lnSpc>
                      </a:pPr>
                      <a:r>
                        <a:rPr lang="en-GB" sz="10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gender</a:t>
                      </a:r>
                      <a:endParaRPr sz="10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44433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EE3D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EE3D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solidFill>
                            <a:srgbClr val="EE3D42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400" dirty="0">
                        <a:latin typeface="Consolas"/>
                        <a:cs typeface="Consola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569334" y="2992374"/>
            <a:ext cx="1176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265" dirty="0">
                <a:solidFill>
                  <a:srgbClr val="EE3D42"/>
                </a:solidFill>
                <a:latin typeface="Cambria"/>
                <a:cs typeface="Cambria"/>
              </a:rPr>
              <a:t>9</a:t>
            </a:r>
            <a:r>
              <a:rPr sz="2000" b="1" i="1" spc="-8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× </a:t>
            </a:r>
            <a:r>
              <a:rPr sz="2000" b="1" i="1" spc="5" dirty="0">
                <a:solidFill>
                  <a:srgbClr val="EE3D42"/>
                </a:solidFill>
                <a:latin typeface="Times New Roman"/>
                <a:cs typeface="Times New Roman"/>
              </a:rPr>
              <a:t>8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-bits</a:t>
            </a:r>
            <a:r>
              <a:rPr sz="2000" b="1" i="1" spc="-50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9334" y="3220974"/>
            <a:ext cx="710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72</a:t>
            </a:r>
            <a:r>
              <a:rPr sz="2000" b="1" i="1" spc="-85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67778" y="2294382"/>
            <a:ext cx="172720" cy="2089785"/>
          </a:xfrm>
          <a:custGeom>
            <a:avLst/>
            <a:gdLst/>
            <a:ahLst/>
            <a:cxnLst/>
            <a:rect l="l" t="t" r="r" b="b"/>
            <a:pathLst>
              <a:path w="172720" h="2089785">
                <a:moveTo>
                  <a:pt x="0" y="0"/>
                </a:moveTo>
                <a:lnTo>
                  <a:pt x="30022" y="26834"/>
                </a:lnTo>
                <a:lnTo>
                  <a:pt x="55453" y="100880"/>
                </a:lnTo>
                <a:lnTo>
                  <a:pt x="65836" y="152582"/>
                </a:lnTo>
                <a:lnTo>
                  <a:pt x="74337" y="212456"/>
                </a:lnTo>
                <a:lnTo>
                  <a:pt x="80712" y="279292"/>
                </a:lnTo>
                <a:lnTo>
                  <a:pt x="84716" y="351878"/>
                </a:lnTo>
                <a:lnTo>
                  <a:pt x="86105" y="429006"/>
                </a:lnTo>
                <a:lnTo>
                  <a:pt x="86105" y="615695"/>
                </a:lnTo>
                <a:lnTo>
                  <a:pt x="87495" y="692823"/>
                </a:lnTo>
                <a:lnTo>
                  <a:pt x="91499" y="765409"/>
                </a:lnTo>
                <a:lnTo>
                  <a:pt x="97874" y="832245"/>
                </a:lnTo>
                <a:lnTo>
                  <a:pt x="106375" y="892119"/>
                </a:lnTo>
                <a:lnTo>
                  <a:pt x="116758" y="943821"/>
                </a:lnTo>
                <a:lnTo>
                  <a:pt x="128777" y="986140"/>
                </a:lnTo>
                <a:lnTo>
                  <a:pt x="156749" y="1037791"/>
                </a:lnTo>
                <a:lnTo>
                  <a:pt x="172212" y="1044701"/>
                </a:lnTo>
                <a:lnTo>
                  <a:pt x="156749" y="1051612"/>
                </a:lnTo>
                <a:lnTo>
                  <a:pt x="128777" y="1103263"/>
                </a:lnTo>
                <a:lnTo>
                  <a:pt x="116758" y="1145582"/>
                </a:lnTo>
                <a:lnTo>
                  <a:pt x="106375" y="1197284"/>
                </a:lnTo>
                <a:lnTo>
                  <a:pt x="97874" y="1257158"/>
                </a:lnTo>
                <a:lnTo>
                  <a:pt x="91499" y="1323994"/>
                </a:lnTo>
                <a:lnTo>
                  <a:pt x="87495" y="1396580"/>
                </a:lnTo>
                <a:lnTo>
                  <a:pt x="86105" y="1473708"/>
                </a:lnTo>
                <a:lnTo>
                  <a:pt x="86105" y="1660461"/>
                </a:lnTo>
                <a:lnTo>
                  <a:pt x="84716" y="1737563"/>
                </a:lnTo>
                <a:lnTo>
                  <a:pt x="80712" y="1810131"/>
                </a:lnTo>
                <a:lnTo>
                  <a:pt x="74337" y="1876954"/>
                </a:lnTo>
                <a:lnTo>
                  <a:pt x="65836" y="1936821"/>
                </a:lnTo>
                <a:lnTo>
                  <a:pt x="55453" y="1988520"/>
                </a:lnTo>
                <a:lnTo>
                  <a:pt x="43433" y="2030839"/>
                </a:lnTo>
                <a:lnTo>
                  <a:pt x="15462" y="2082492"/>
                </a:lnTo>
                <a:lnTo>
                  <a:pt x="0" y="2089404"/>
                </a:lnTo>
              </a:path>
            </a:pathLst>
          </a:custGeom>
          <a:ln w="38099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24698" y="3007817"/>
            <a:ext cx="1177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265" dirty="0">
                <a:solidFill>
                  <a:srgbClr val="EE3D42"/>
                </a:solidFill>
                <a:latin typeface="Cambria"/>
                <a:cs typeface="Cambria"/>
              </a:rPr>
              <a:t>9</a:t>
            </a:r>
            <a:r>
              <a:rPr sz="2000" b="1" i="1" spc="-7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× 2-bi</a:t>
            </a:r>
            <a:r>
              <a:rPr sz="2000" b="1" i="1" spc="-10" dirty="0">
                <a:solidFill>
                  <a:srgbClr val="EE3D42"/>
                </a:solidFill>
                <a:latin typeface="Times New Roman"/>
                <a:cs typeface="Times New Roman"/>
              </a:rPr>
              <a:t>t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s</a:t>
            </a:r>
            <a:r>
              <a:rPr sz="2000" b="1" i="1" spc="-45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4698" y="3237102"/>
            <a:ext cx="710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18</a:t>
            </a:r>
            <a:r>
              <a:rPr sz="2000" b="1" i="1" spc="-85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7361" y="2256282"/>
            <a:ext cx="172720" cy="2089785"/>
          </a:xfrm>
          <a:custGeom>
            <a:avLst/>
            <a:gdLst/>
            <a:ahLst/>
            <a:cxnLst/>
            <a:rect l="l" t="t" r="r" b="b"/>
            <a:pathLst>
              <a:path w="172720" h="2089785">
                <a:moveTo>
                  <a:pt x="0" y="0"/>
                </a:moveTo>
                <a:lnTo>
                  <a:pt x="30022" y="26834"/>
                </a:lnTo>
                <a:lnTo>
                  <a:pt x="55453" y="100880"/>
                </a:lnTo>
                <a:lnTo>
                  <a:pt x="65836" y="152582"/>
                </a:lnTo>
                <a:lnTo>
                  <a:pt x="74337" y="212456"/>
                </a:lnTo>
                <a:lnTo>
                  <a:pt x="80712" y="279292"/>
                </a:lnTo>
                <a:lnTo>
                  <a:pt x="84716" y="351878"/>
                </a:lnTo>
                <a:lnTo>
                  <a:pt x="86105" y="429006"/>
                </a:lnTo>
                <a:lnTo>
                  <a:pt x="86105" y="615695"/>
                </a:lnTo>
                <a:lnTo>
                  <a:pt x="87495" y="692823"/>
                </a:lnTo>
                <a:lnTo>
                  <a:pt x="91499" y="765409"/>
                </a:lnTo>
                <a:lnTo>
                  <a:pt x="97874" y="832245"/>
                </a:lnTo>
                <a:lnTo>
                  <a:pt x="106375" y="892119"/>
                </a:lnTo>
                <a:lnTo>
                  <a:pt x="116758" y="943821"/>
                </a:lnTo>
                <a:lnTo>
                  <a:pt x="128777" y="986140"/>
                </a:lnTo>
                <a:lnTo>
                  <a:pt x="156749" y="1037791"/>
                </a:lnTo>
                <a:lnTo>
                  <a:pt x="172212" y="1044701"/>
                </a:lnTo>
                <a:lnTo>
                  <a:pt x="156749" y="1051612"/>
                </a:lnTo>
                <a:lnTo>
                  <a:pt x="128777" y="1103263"/>
                </a:lnTo>
                <a:lnTo>
                  <a:pt x="116758" y="1145582"/>
                </a:lnTo>
                <a:lnTo>
                  <a:pt x="106375" y="1197284"/>
                </a:lnTo>
                <a:lnTo>
                  <a:pt x="97874" y="1257158"/>
                </a:lnTo>
                <a:lnTo>
                  <a:pt x="91499" y="1323994"/>
                </a:lnTo>
                <a:lnTo>
                  <a:pt x="87495" y="1396580"/>
                </a:lnTo>
                <a:lnTo>
                  <a:pt x="86105" y="1473708"/>
                </a:lnTo>
                <a:lnTo>
                  <a:pt x="86105" y="1660461"/>
                </a:lnTo>
                <a:lnTo>
                  <a:pt x="84716" y="1737563"/>
                </a:lnTo>
                <a:lnTo>
                  <a:pt x="80712" y="1810131"/>
                </a:lnTo>
                <a:lnTo>
                  <a:pt x="74337" y="1876954"/>
                </a:lnTo>
                <a:lnTo>
                  <a:pt x="65836" y="1936821"/>
                </a:lnTo>
                <a:lnTo>
                  <a:pt x="55453" y="1988520"/>
                </a:lnTo>
                <a:lnTo>
                  <a:pt x="43434" y="2030839"/>
                </a:lnTo>
                <a:lnTo>
                  <a:pt x="15462" y="2082492"/>
                </a:lnTo>
                <a:lnTo>
                  <a:pt x="0" y="2089404"/>
                </a:lnTo>
              </a:path>
            </a:pathLst>
          </a:custGeom>
          <a:ln w="3810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4841" y="1127830"/>
            <a:ext cx="7255509" cy="120078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4051300" algn="l"/>
              </a:tabLst>
            </a:pPr>
            <a:r>
              <a:rPr lang="en-GB" sz="2400" b="1" i="1" spc="-14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lang="en-GB" sz="2400" b="1" i="1" spc="-10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lang="en-GB" sz="2400" b="1" i="1" spc="-185" dirty="0">
                <a:solidFill>
                  <a:srgbClr val="585858"/>
                </a:solidFill>
                <a:latin typeface="Cambria"/>
                <a:cs typeface="Cambria"/>
              </a:rPr>
              <a:t>igina</a:t>
            </a:r>
            <a:r>
              <a:rPr lang="en-GB" sz="2400" b="1" i="1" spc="-114" dirty="0">
                <a:solidFill>
                  <a:srgbClr val="585858"/>
                </a:solidFill>
                <a:latin typeface="Cambria"/>
                <a:cs typeface="Cambria"/>
              </a:rPr>
              <a:t>l</a:t>
            </a:r>
            <a:r>
              <a:rPr lang="en-GB" sz="2400" b="1" i="1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lang="en-GB" sz="2400" b="1" i="1" spc="-210" dirty="0">
                <a:solidFill>
                  <a:srgbClr val="585858"/>
                </a:solidFill>
                <a:latin typeface="Cambria"/>
                <a:cs typeface="Cambria"/>
              </a:rPr>
              <a:t>Da</a:t>
            </a:r>
            <a:r>
              <a:rPr lang="en-GB" sz="2400" b="1" i="1" spc="-130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lang="en-GB" sz="2400" b="1" i="1" spc="-28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lang="en-GB" sz="2400" b="1" i="1" dirty="0">
                <a:solidFill>
                  <a:srgbClr val="585858"/>
                </a:solidFill>
                <a:latin typeface="Cambria"/>
                <a:cs typeface="Cambria"/>
              </a:rPr>
              <a:t>	</a:t>
            </a:r>
            <a:r>
              <a:rPr lang="en-GB" sz="2400" b="1" i="1" spc="-235" dirty="0">
                <a:solidFill>
                  <a:srgbClr val="585858"/>
                </a:solidFill>
                <a:latin typeface="Cambria"/>
                <a:cs typeface="Cambria"/>
              </a:rPr>
              <a:t>Com</a:t>
            </a:r>
            <a:r>
              <a:rPr lang="en-GB" sz="2400" b="1" i="1" spc="-215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lang="en-GB" sz="2400" b="1" i="1" spc="-220" dirty="0">
                <a:solidFill>
                  <a:srgbClr val="585858"/>
                </a:solidFill>
                <a:latin typeface="Cambria"/>
                <a:cs typeface="Cambria"/>
              </a:rPr>
              <a:t>re</a:t>
            </a:r>
            <a:r>
              <a:rPr lang="en-GB" sz="2400" b="1" i="1" spc="-21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lang="en-GB" sz="2400" b="1" i="1" spc="-270" dirty="0">
                <a:solidFill>
                  <a:srgbClr val="585858"/>
                </a:solidFill>
                <a:latin typeface="Cambria"/>
                <a:cs typeface="Cambria"/>
              </a:rPr>
              <a:t>se</a:t>
            </a:r>
            <a:r>
              <a:rPr lang="en-GB" sz="2400" b="1" i="1" spc="-325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2400" b="1" i="1" spc="-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lang="en-GB" sz="2400" b="1" i="1" spc="-18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2400" b="1" i="1" spc="-1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lang="en-GB" sz="2400" b="1" i="1" spc="-245" dirty="0">
                <a:solidFill>
                  <a:srgbClr val="585858"/>
                </a:solidFill>
                <a:latin typeface="Cambria"/>
                <a:cs typeface="Cambria"/>
              </a:rPr>
              <a:t>ta</a:t>
            </a:r>
            <a:endParaRPr lang="en-GB" sz="2400" dirty="0">
              <a:latin typeface="Cambria"/>
              <a:cs typeface="Cambria"/>
            </a:endParaRPr>
          </a:p>
          <a:p>
            <a:pPr marL="6089650">
              <a:lnSpc>
                <a:spcPts val="2100"/>
              </a:lnSpc>
              <a:spcBef>
                <a:spcPts val="990"/>
              </a:spcBef>
            </a:pPr>
            <a:r>
              <a:rPr sz="2000" b="1" i="1" spc="-265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2000" b="1" i="1" spc="-6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× </a:t>
            </a:r>
            <a:r>
              <a:rPr sz="2000" b="1" i="1" spc="5" dirty="0">
                <a:solidFill>
                  <a:srgbClr val="EE3D42"/>
                </a:solidFill>
                <a:latin typeface="Times New Roman"/>
                <a:cs typeface="Times New Roman"/>
              </a:rPr>
              <a:t>8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-bits</a:t>
            </a:r>
            <a:r>
              <a:rPr sz="2000" b="1" i="1" spc="-50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=</a:t>
            </a:r>
            <a:endParaRPr sz="2000" dirty="0">
              <a:latin typeface="Times New Roman"/>
              <a:cs typeface="Times New Roman"/>
            </a:endParaRPr>
          </a:p>
          <a:p>
            <a:pPr marL="6089650">
              <a:lnSpc>
                <a:spcPts val="2100"/>
              </a:lnSpc>
            </a:pPr>
            <a:r>
              <a:rPr sz="2000" b="1" i="1" dirty="0">
                <a:solidFill>
                  <a:srgbClr val="EE3D42"/>
                </a:solidFill>
                <a:latin typeface="Times New Roman"/>
                <a:cs typeface="Times New Roman"/>
              </a:rPr>
              <a:t>16</a:t>
            </a:r>
            <a:r>
              <a:rPr sz="2000" b="1" i="1" spc="-50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EE3D42"/>
                </a:solidFill>
                <a:latin typeface="Times New Roman"/>
                <a:cs typeface="Times New Roman"/>
              </a:rPr>
              <a:t>bits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164" y="487502"/>
            <a:ext cx="56953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0" dirty="0"/>
              <a:t>BITMAP</a:t>
            </a:r>
            <a:r>
              <a:rPr spc="290" dirty="0"/>
              <a:t> </a:t>
            </a:r>
            <a:r>
              <a:rPr spc="160" dirty="0"/>
              <a:t>ENCODING:</a:t>
            </a:r>
            <a:r>
              <a:rPr spc="265" dirty="0"/>
              <a:t> </a:t>
            </a:r>
            <a:r>
              <a:rPr spc="23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213860" cy="25742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84455">
              <a:lnSpc>
                <a:spcPts val="2590"/>
              </a:lnSpc>
              <a:spcBef>
                <a:spcPts val="425"/>
              </a:spcBef>
            </a:pPr>
            <a:r>
              <a:rPr sz="2400" spc="-60" dirty="0">
                <a:latin typeface="Times New Roman"/>
                <a:cs typeface="Times New Roman"/>
              </a:rPr>
              <a:t>Assume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we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have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10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million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tuples.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43,000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zip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codes </a:t>
            </a:r>
            <a:r>
              <a:rPr sz="2400" spc="15" dirty="0">
                <a:latin typeface="Times New Roman"/>
                <a:cs typeface="Times New Roman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US.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</a:pP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100000</a:t>
            </a:r>
            <a:r>
              <a:rPr sz="2000" b="1" spc="-5" dirty="0">
                <a:latin typeface="Times New Roman"/>
                <a:cs typeface="Times New Roman"/>
              </a:rPr>
              <a:t>0</a:t>
            </a:r>
            <a:r>
              <a:rPr sz="2000" b="1" spc="5" dirty="0">
                <a:latin typeface="Times New Roman"/>
                <a:cs typeface="Times New Roman"/>
              </a:rPr>
              <a:t>0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nsolas"/>
                <a:cs typeface="Consolas"/>
              </a:rPr>
              <a:t>×</a:t>
            </a:r>
            <a:r>
              <a:rPr sz="2000" b="1" spc="-690" dirty="0">
                <a:latin typeface="Consolas"/>
                <a:cs typeface="Consolas"/>
              </a:rPr>
              <a:t> </a:t>
            </a:r>
            <a:r>
              <a:rPr sz="2000" b="1" spc="-95" dirty="0">
                <a:latin typeface="Times New Roman"/>
                <a:cs typeface="Times New Roman"/>
              </a:rPr>
              <a:t>3</a:t>
            </a:r>
            <a:r>
              <a:rPr sz="2000" b="1" spc="-100" dirty="0">
                <a:latin typeface="Times New Roman"/>
                <a:cs typeface="Times New Roman"/>
              </a:rPr>
              <a:t>2</a:t>
            </a:r>
            <a:r>
              <a:rPr sz="2000" b="1" spc="-30" dirty="0">
                <a:latin typeface="Times New Roman"/>
                <a:cs typeface="Times New Roman"/>
              </a:rPr>
              <a:t>-</a:t>
            </a:r>
            <a:r>
              <a:rPr sz="2000" b="1" spc="25" dirty="0">
                <a:latin typeface="Times New Roman"/>
                <a:cs typeface="Times New Roman"/>
              </a:rPr>
              <a:t>bits</a:t>
            </a:r>
            <a:r>
              <a:rPr sz="2000" b="1" spc="-105" dirty="0">
                <a:latin typeface="Times New Roman"/>
                <a:cs typeface="Times New Roman"/>
              </a:rPr>
              <a:t> =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4</a:t>
            </a:r>
            <a:r>
              <a:rPr sz="2000" b="1" spc="-15" dirty="0">
                <a:latin typeface="Times New Roman"/>
                <a:cs typeface="Times New Roman"/>
              </a:rPr>
              <a:t>0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-130" dirty="0">
                <a:latin typeface="Times New Roman"/>
                <a:cs typeface="Times New Roman"/>
              </a:rPr>
              <a:t>MB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EE3D42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EE3D42"/>
                </a:solidFill>
                <a:latin typeface="Times New Roman"/>
                <a:cs typeface="Times New Roman"/>
              </a:rPr>
              <a:t>100000</a:t>
            </a:r>
            <a:r>
              <a:rPr sz="2000" b="1" spc="-5" dirty="0">
                <a:solidFill>
                  <a:srgbClr val="EE3D42"/>
                </a:solidFill>
                <a:latin typeface="Times New Roman"/>
                <a:cs typeface="Times New Roman"/>
              </a:rPr>
              <a:t>0</a:t>
            </a:r>
            <a:r>
              <a:rPr sz="2000" b="1" spc="5" dirty="0">
                <a:solidFill>
                  <a:srgbClr val="EE3D42"/>
                </a:solidFill>
                <a:latin typeface="Times New Roman"/>
                <a:cs typeface="Times New Roman"/>
              </a:rPr>
              <a:t>0</a:t>
            </a:r>
            <a:r>
              <a:rPr sz="2000" b="1" spc="-140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EE3D42"/>
                </a:solidFill>
                <a:latin typeface="Consolas"/>
                <a:cs typeface="Consolas"/>
              </a:rPr>
              <a:t>×</a:t>
            </a:r>
            <a:r>
              <a:rPr sz="2000" b="1" spc="-690" dirty="0">
                <a:solidFill>
                  <a:srgbClr val="EE3D42"/>
                </a:solidFill>
                <a:latin typeface="Consolas"/>
                <a:cs typeface="Consolas"/>
              </a:rPr>
              <a:t> </a:t>
            </a:r>
            <a:r>
              <a:rPr sz="2000" b="1" spc="-30" dirty="0">
                <a:solidFill>
                  <a:srgbClr val="EE3D42"/>
                </a:solidFill>
                <a:latin typeface="Times New Roman"/>
                <a:cs typeface="Times New Roman"/>
              </a:rPr>
              <a:t>4300</a:t>
            </a:r>
            <a:r>
              <a:rPr sz="2000" b="1" spc="-25" dirty="0">
                <a:solidFill>
                  <a:srgbClr val="EE3D42"/>
                </a:solidFill>
                <a:latin typeface="Times New Roman"/>
                <a:cs typeface="Times New Roman"/>
              </a:rPr>
              <a:t>0</a:t>
            </a:r>
            <a:r>
              <a:rPr sz="2000" b="1" spc="-114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spc="-105" dirty="0">
                <a:solidFill>
                  <a:srgbClr val="EE3D42"/>
                </a:solidFill>
                <a:latin typeface="Times New Roman"/>
                <a:cs typeface="Times New Roman"/>
              </a:rPr>
              <a:t>=</a:t>
            </a:r>
            <a:r>
              <a:rPr sz="2000" b="1" spc="-100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spc="-120" dirty="0">
                <a:solidFill>
                  <a:srgbClr val="EE3D42"/>
                </a:solidFill>
                <a:latin typeface="Times New Roman"/>
                <a:cs typeface="Times New Roman"/>
              </a:rPr>
              <a:t>5</a:t>
            </a:r>
            <a:r>
              <a:rPr sz="2000" b="1" spc="-125" dirty="0">
                <a:solidFill>
                  <a:srgbClr val="EE3D42"/>
                </a:solidFill>
                <a:latin typeface="Times New Roman"/>
                <a:cs typeface="Times New Roman"/>
              </a:rPr>
              <a:t>3</a:t>
            </a:r>
            <a:r>
              <a:rPr sz="2000" b="1" spc="-100" dirty="0">
                <a:solidFill>
                  <a:srgbClr val="EE3D42"/>
                </a:solidFill>
                <a:latin typeface="Times New Roman"/>
                <a:cs typeface="Times New Roman"/>
              </a:rPr>
              <a:t>.7</a:t>
            </a:r>
            <a:r>
              <a:rPr sz="2000" b="1" spc="-125" dirty="0">
                <a:solidFill>
                  <a:srgbClr val="EE3D42"/>
                </a:solidFill>
                <a:latin typeface="Times New Roman"/>
                <a:cs typeface="Times New Roman"/>
              </a:rPr>
              <a:t>5</a:t>
            </a:r>
            <a:r>
              <a:rPr sz="2000" b="1" spc="-95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2000" b="1" spc="-170" dirty="0">
                <a:solidFill>
                  <a:srgbClr val="EE3D42"/>
                </a:solidFill>
                <a:latin typeface="Times New Roman"/>
                <a:cs typeface="Times New Roman"/>
              </a:rPr>
              <a:t>GB</a:t>
            </a:r>
            <a:endParaRPr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2590"/>
              </a:lnSpc>
              <a:spcBef>
                <a:spcPts val="2535"/>
              </a:spcBef>
            </a:pPr>
            <a:r>
              <a:rPr sz="2400" spc="-55" dirty="0">
                <a:latin typeface="Times New Roman"/>
                <a:cs typeface="Times New Roman"/>
              </a:rPr>
              <a:t>Every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application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inserts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a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</a:t>
            </a:r>
            <a:r>
              <a:rPr sz="2400" dirty="0">
                <a:latin typeface="Times New Roman"/>
                <a:cs typeface="Times New Roman"/>
              </a:rPr>
              <a:t>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tuple,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DB</a:t>
            </a:r>
            <a:r>
              <a:rPr sz="2400" spc="-100" dirty="0">
                <a:latin typeface="Times New Roman"/>
                <a:cs typeface="Times New Roman"/>
              </a:rPr>
              <a:t>M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mus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extend  </a:t>
            </a:r>
            <a:r>
              <a:rPr sz="2400" spc="-65" dirty="0">
                <a:latin typeface="Times New Roman"/>
                <a:cs typeface="Times New Roman"/>
              </a:rPr>
              <a:t>43,000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different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bitmaps.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6850" y="1591817"/>
            <a:ext cx="3563620" cy="2124710"/>
          </a:xfrm>
          <a:custGeom>
            <a:avLst/>
            <a:gdLst/>
            <a:ahLst/>
            <a:cxnLst/>
            <a:rect l="l" t="t" r="r" b="b"/>
            <a:pathLst>
              <a:path w="3563620" h="2124710">
                <a:moveTo>
                  <a:pt x="3563111" y="0"/>
                </a:moveTo>
                <a:lnTo>
                  <a:pt x="0" y="0"/>
                </a:lnTo>
                <a:lnTo>
                  <a:pt x="0" y="2124455"/>
                </a:lnTo>
                <a:lnTo>
                  <a:pt x="3563111" y="2124455"/>
                </a:lnTo>
                <a:lnTo>
                  <a:pt x="356311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59425" y="3048126"/>
            <a:ext cx="1632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SimSun"/>
                <a:cs typeface="SimSun"/>
              </a:rPr>
              <a:t>zip_code</a:t>
            </a:r>
            <a:r>
              <a:rPr sz="1800" spc="-60" dirty="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sz="1800" b="1" spc="-35" dirty="0">
                <a:solidFill>
                  <a:srgbClr val="404040"/>
                </a:solidFill>
                <a:latin typeface="Trebuchet MS"/>
                <a:cs typeface="Trebuchet MS"/>
              </a:rPr>
              <a:t>INT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6850" y="1591817"/>
            <a:ext cx="3563620" cy="2124710"/>
          </a:xfrm>
          <a:prstGeom prst="rect">
            <a:avLst/>
          </a:prstGeom>
          <a:ln w="19050">
            <a:solidFill>
              <a:srgbClr val="A6A6A6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60"/>
              </a:spcBef>
            </a:pPr>
            <a:r>
              <a:rPr sz="1800" b="1" spc="-185" dirty="0">
                <a:solidFill>
                  <a:srgbClr val="404040"/>
                </a:solidFill>
                <a:latin typeface="Trebuchet MS"/>
                <a:cs typeface="Trebuchet MS"/>
              </a:rPr>
              <a:t>CREATE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70" dirty="0">
                <a:solidFill>
                  <a:srgbClr val="404040"/>
                </a:solidFill>
                <a:latin typeface="Trebuchet MS"/>
                <a:cs typeface="Trebuchet MS"/>
              </a:rPr>
              <a:t>TABLE</a:t>
            </a:r>
            <a:r>
              <a:rPr sz="1800" b="1" spc="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SimSun"/>
                <a:cs typeface="SimSun"/>
              </a:rPr>
              <a:t>customer_dim</a:t>
            </a:r>
            <a:r>
              <a:rPr sz="1800" spc="-15" dirty="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sz="1800" b="1" spc="23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endParaRPr sz="1800">
              <a:latin typeface="Trebuchet MS"/>
              <a:cs typeface="Trebuchet MS"/>
            </a:endParaRPr>
          </a:p>
          <a:p>
            <a:pPr marL="319405" marR="106426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SimSun"/>
                <a:cs typeface="SimSun"/>
              </a:rPr>
              <a:t>id</a:t>
            </a:r>
            <a:r>
              <a:rPr sz="1800" spc="-30" dirty="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sz="1800" b="1" spc="-35" dirty="0">
                <a:solidFill>
                  <a:srgbClr val="404040"/>
                </a:solidFill>
                <a:latin typeface="Trebuchet MS"/>
                <a:cs typeface="Trebuchet MS"/>
              </a:rPr>
              <a:t>INT</a:t>
            </a:r>
            <a:r>
              <a:rPr sz="1800" b="1" spc="3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50" dirty="0">
                <a:solidFill>
                  <a:srgbClr val="404040"/>
                </a:solidFill>
                <a:latin typeface="Trebuchet MS"/>
                <a:cs typeface="Trebuchet MS"/>
              </a:rPr>
              <a:t>PRIMARY</a:t>
            </a:r>
            <a:r>
              <a:rPr sz="1800" b="1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35" dirty="0">
                <a:solidFill>
                  <a:srgbClr val="404040"/>
                </a:solidFill>
                <a:latin typeface="Trebuchet MS"/>
                <a:cs typeface="Trebuchet MS"/>
              </a:rPr>
              <a:t>KEY</a:t>
            </a:r>
            <a:r>
              <a:rPr sz="1800" spc="-135" dirty="0">
                <a:solidFill>
                  <a:srgbClr val="404040"/>
                </a:solidFill>
                <a:latin typeface="SimSun"/>
                <a:cs typeface="SimSun"/>
              </a:rPr>
              <a:t>, </a:t>
            </a:r>
            <a:r>
              <a:rPr sz="1800" spc="-885" dirty="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404040"/>
                </a:solidFill>
                <a:latin typeface="SimSun"/>
                <a:cs typeface="SimSun"/>
              </a:rPr>
              <a:t>name </a:t>
            </a:r>
            <a:r>
              <a:rPr sz="1800" b="1" spc="-140" dirty="0">
                <a:solidFill>
                  <a:srgbClr val="404040"/>
                </a:solidFill>
                <a:latin typeface="Trebuchet MS"/>
                <a:cs typeface="Trebuchet MS"/>
              </a:rPr>
              <a:t>VARCHAR</a:t>
            </a:r>
            <a:r>
              <a:rPr sz="1800" spc="-140" dirty="0">
                <a:solidFill>
                  <a:srgbClr val="404040"/>
                </a:solidFill>
                <a:latin typeface="SimSun"/>
                <a:cs typeface="SimSun"/>
              </a:rPr>
              <a:t>(32), </a:t>
            </a:r>
            <a:r>
              <a:rPr sz="1800" spc="-135" dirty="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SimSun"/>
                <a:cs typeface="SimSun"/>
              </a:rPr>
              <a:t>email</a:t>
            </a:r>
            <a:r>
              <a:rPr sz="1800" spc="-45" dirty="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sz="1800" b="1" spc="-140" dirty="0">
                <a:solidFill>
                  <a:srgbClr val="404040"/>
                </a:solidFill>
                <a:latin typeface="Trebuchet MS"/>
                <a:cs typeface="Trebuchet MS"/>
              </a:rPr>
              <a:t>VARCHAR</a:t>
            </a:r>
            <a:r>
              <a:rPr sz="1800" spc="-140" dirty="0">
                <a:solidFill>
                  <a:srgbClr val="404040"/>
                </a:solidFill>
                <a:latin typeface="SimSun"/>
                <a:cs typeface="SimSun"/>
              </a:rPr>
              <a:t>(64),</a:t>
            </a:r>
            <a:endParaRPr sz="1800">
              <a:latin typeface="SimSun"/>
              <a:cs typeface="SimSun"/>
            </a:endParaRPr>
          </a:p>
          <a:p>
            <a:pPr marL="31940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SimSun"/>
                <a:cs typeface="SimSun"/>
              </a:rPr>
              <a:t>address</a:t>
            </a:r>
            <a:r>
              <a:rPr sz="1800" spc="-30" dirty="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sz="1800" b="1" spc="-140" dirty="0">
                <a:solidFill>
                  <a:srgbClr val="404040"/>
                </a:solidFill>
                <a:latin typeface="Trebuchet MS"/>
                <a:cs typeface="Trebuchet MS"/>
              </a:rPr>
              <a:t>VARCHAR</a:t>
            </a:r>
            <a:r>
              <a:rPr sz="1800" spc="-140" dirty="0">
                <a:solidFill>
                  <a:srgbClr val="404040"/>
                </a:solidFill>
                <a:latin typeface="SimSun"/>
                <a:cs typeface="SimSun"/>
              </a:rPr>
              <a:t>(64),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SimSun"/>
              <a:cs typeface="SimSun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SimSun"/>
                <a:cs typeface="SimSun"/>
              </a:rPr>
              <a:t>);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37453" y="3070098"/>
            <a:ext cx="1676400" cy="277495"/>
          </a:xfrm>
          <a:custGeom>
            <a:avLst/>
            <a:gdLst/>
            <a:ahLst/>
            <a:cxnLst/>
            <a:rect l="l" t="t" r="r" b="b"/>
            <a:pathLst>
              <a:path w="1676400" h="277495">
                <a:moveTo>
                  <a:pt x="0" y="12953"/>
                </a:moveTo>
                <a:lnTo>
                  <a:pt x="0" y="5841"/>
                </a:lnTo>
                <a:lnTo>
                  <a:pt x="5842" y="0"/>
                </a:lnTo>
                <a:lnTo>
                  <a:pt x="12954" y="0"/>
                </a:lnTo>
                <a:lnTo>
                  <a:pt x="1663446" y="0"/>
                </a:lnTo>
                <a:lnTo>
                  <a:pt x="1670557" y="0"/>
                </a:lnTo>
                <a:lnTo>
                  <a:pt x="1676400" y="5841"/>
                </a:lnTo>
                <a:lnTo>
                  <a:pt x="1676400" y="12953"/>
                </a:lnTo>
                <a:lnTo>
                  <a:pt x="1676400" y="264413"/>
                </a:lnTo>
                <a:lnTo>
                  <a:pt x="1676400" y="271525"/>
                </a:lnTo>
                <a:lnTo>
                  <a:pt x="1670557" y="277368"/>
                </a:lnTo>
                <a:lnTo>
                  <a:pt x="1663446" y="277368"/>
                </a:lnTo>
                <a:lnTo>
                  <a:pt x="12954" y="277368"/>
                </a:lnTo>
                <a:lnTo>
                  <a:pt x="5842" y="277368"/>
                </a:lnTo>
                <a:lnTo>
                  <a:pt x="0" y="271525"/>
                </a:lnTo>
                <a:lnTo>
                  <a:pt x="0" y="264413"/>
                </a:lnTo>
                <a:lnTo>
                  <a:pt x="0" y="12953"/>
                </a:lnTo>
                <a:close/>
              </a:path>
            </a:pathLst>
          </a:custGeom>
          <a:ln w="38100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151636" y="1328165"/>
            <a:ext cx="6764655" cy="18103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7350" marR="1005840">
              <a:lnSpc>
                <a:spcPts val="2590"/>
              </a:lnSpc>
              <a:spcBef>
                <a:spcPts val="425"/>
              </a:spcBef>
            </a:pP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Recording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difference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between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values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that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follow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each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other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same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column.</a:t>
            </a:r>
            <a:endParaRPr sz="2400" dirty="0">
              <a:latin typeface="Times New Roman"/>
              <a:cs typeface="Times New Roman"/>
            </a:endParaRPr>
          </a:p>
          <a:p>
            <a:pPr marL="38735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Store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base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value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in-line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separate</a:t>
            </a:r>
            <a:r>
              <a:rPr sz="20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look-up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table.</a:t>
            </a:r>
            <a:endParaRPr sz="2000" dirty="0">
              <a:latin typeface="Times New Roman"/>
              <a:cs typeface="Times New Roman"/>
            </a:endParaRPr>
          </a:p>
          <a:p>
            <a:pPr marL="38735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Combine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with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RLE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get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even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better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compression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ratios.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  <a:tabLst>
                <a:tab pos="2641600" algn="l"/>
                <a:tab pos="5271135" algn="l"/>
              </a:tabLst>
            </a:pPr>
            <a:r>
              <a:rPr sz="1800" b="1" i="1" dirty="0">
                <a:solidFill>
                  <a:srgbClr val="585858"/>
                </a:solidFill>
                <a:latin typeface="Cambria"/>
                <a:cs typeface="Cambria"/>
              </a:rPr>
              <a:t>		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742" y="487502"/>
            <a:ext cx="33242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DELTA</a:t>
            </a:r>
            <a:r>
              <a:rPr spc="229" dirty="0"/>
              <a:t> </a:t>
            </a:r>
            <a:r>
              <a:rPr spc="170" dirty="0"/>
              <a:t>ENCODING</a:t>
            </a:r>
          </a:p>
        </p:txBody>
      </p:sp>
      <p:sp>
        <p:nvSpPr>
          <p:cNvPr id="3" name="object 3"/>
          <p:cNvSpPr/>
          <p:nvPr/>
        </p:nvSpPr>
        <p:spPr>
          <a:xfrm>
            <a:off x="2987039" y="3372611"/>
            <a:ext cx="541020" cy="619125"/>
          </a:xfrm>
          <a:custGeom>
            <a:avLst/>
            <a:gdLst/>
            <a:ahLst/>
            <a:cxnLst/>
            <a:rect l="l" t="t" r="r" b="b"/>
            <a:pathLst>
              <a:path w="541020" h="619125">
                <a:moveTo>
                  <a:pt x="270510" y="0"/>
                </a:moveTo>
                <a:lnTo>
                  <a:pt x="270510" y="154685"/>
                </a:lnTo>
                <a:lnTo>
                  <a:pt x="0" y="154685"/>
                </a:lnTo>
                <a:lnTo>
                  <a:pt x="0" y="464057"/>
                </a:lnTo>
                <a:lnTo>
                  <a:pt x="270510" y="464057"/>
                </a:lnTo>
                <a:lnTo>
                  <a:pt x="270510" y="618744"/>
                </a:lnTo>
                <a:lnTo>
                  <a:pt x="541020" y="309372"/>
                </a:lnTo>
                <a:lnTo>
                  <a:pt x="27051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0135" y="3372611"/>
            <a:ext cx="539750" cy="619125"/>
          </a:xfrm>
          <a:custGeom>
            <a:avLst/>
            <a:gdLst/>
            <a:ahLst/>
            <a:cxnLst/>
            <a:rect l="l" t="t" r="r" b="b"/>
            <a:pathLst>
              <a:path w="539750" h="619125">
                <a:moveTo>
                  <a:pt x="269748" y="0"/>
                </a:moveTo>
                <a:lnTo>
                  <a:pt x="269748" y="154685"/>
                </a:lnTo>
                <a:lnTo>
                  <a:pt x="0" y="154685"/>
                </a:lnTo>
                <a:lnTo>
                  <a:pt x="0" y="464057"/>
                </a:lnTo>
                <a:lnTo>
                  <a:pt x="269748" y="464057"/>
                </a:lnTo>
                <a:lnTo>
                  <a:pt x="269748" y="618744"/>
                </a:lnTo>
                <a:lnTo>
                  <a:pt x="539496" y="309372"/>
                </a:lnTo>
                <a:lnTo>
                  <a:pt x="269748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7383" y="3147060"/>
            <a:ext cx="1554480" cy="1280160"/>
          </a:xfrm>
          <a:custGeom>
            <a:avLst/>
            <a:gdLst/>
            <a:ahLst/>
            <a:cxnLst/>
            <a:rect l="l" t="t" r="r" b="b"/>
            <a:pathLst>
              <a:path w="1554480" h="1280160">
                <a:moveTo>
                  <a:pt x="1554480" y="0"/>
                </a:moveTo>
                <a:lnTo>
                  <a:pt x="0" y="0"/>
                </a:lnTo>
                <a:lnTo>
                  <a:pt x="0" y="1280159"/>
                </a:lnTo>
                <a:lnTo>
                  <a:pt x="1554480" y="1280159"/>
                </a:lnTo>
                <a:lnTo>
                  <a:pt x="15544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83398" y="3234308"/>
          <a:ext cx="1292860" cy="1097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404">
                <a:tc>
                  <a:txBody>
                    <a:bodyPr/>
                    <a:lstStyle/>
                    <a:p>
                      <a:pPr marL="185420">
                        <a:lnSpc>
                          <a:spcPts val="141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time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B w="28575">
                      <a:solidFill>
                        <a:srgbClr val="EE3D42"/>
                      </a:solidFill>
                      <a:prstDash val="solid"/>
                    </a:lnB>
                    <a:solidFill>
                      <a:srgbClr val="4443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1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temp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B w="28575">
                      <a:solidFill>
                        <a:srgbClr val="EE3D42"/>
                      </a:solidFill>
                      <a:prstDash val="solid"/>
                    </a:lnB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">
                <a:tc>
                  <a:txBody>
                    <a:bodyPr/>
                    <a:lstStyle/>
                    <a:p>
                      <a:pPr marL="172085">
                        <a:lnSpc>
                          <a:spcPts val="137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12:00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8100">
                      <a:solidFill>
                        <a:srgbClr val="EE3D42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EE3D42"/>
                      </a:solidFill>
                      <a:prstDash val="solid"/>
                    </a:lnT>
                    <a:lnB w="38100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EE3D42"/>
                      </a:solidFill>
                      <a:prstDash val="solid"/>
                    </a:lnT>
                    <a:lnB w="28575">
                      <a:solidFill>
                        <a:srgbClr val="EE3D42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7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99.5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38100">
                      <a:solidFill>
                        <a:srgbClr val="EE3D42"/>
                      </a:solidFill>
                      <a:prstDash val="solid"/>
                    </a:lnR>
                    <a:lnT w="28575">
                      <a:solidFill>
                        <a:srgbClr val="EE3D42"/>
                      </a:solidFill>
                      <a:prstDash val="solid"/>
                    </a:lnT>
                    <a:lnB w="28575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marL="172085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12:01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EE3D42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99.4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EE3D42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593">
                <a:tc>
                  <a:txBody>
                    <a:bodyPr/>
                    <a:lstStyle/>
                    <a:p>
                      <a:pPr marL="172085">
                        <a:lnSpc>
                          <a:spcPts val="132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12:02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EE3D42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05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99.5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594">
                <a:tc>
                  <a:txBody>
                    <a:bodyPr/>
                    <a:lstStyle/>
                    <a:p>
                      <a:pPr marL="172085">
                        <a:lnSpc>
                          <a:spcPts val="132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12:03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EE3D42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2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99.6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172085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12:04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EE3D42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99.4</a:t>
                      </a:r>
                      <a:endParaRPr sz="1200" dirty="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425184" y="3147060"/>
            <a:ext cx="1554480" cy="1280160"/>
          </a:xfrm>
          <a:custGeom>
            <a:avLst/>
            <a:gdLst/>
            <a:ahLst/>
            <a:cxnLst/>
            <a:rect l="l" t="t" r="r" b="b"/>
            <a:pathLst>
              <a:path w="1554479" h="1280160">
                <a:moveTo>
                  <a:pt x="1554480" y="0"/>
                </a:moveTo>
                <a:lnTo>
                  <a:pt x="0" y="0"/>
                </a:lnTo>
                <a:lnTo>
                  <a:pt x="0" y="1280159"/>
                </a:lnTo>
                <a:lnTo>
                  <a:pt x="1554480" y="1280159"/>
                </a:lnTo>
                <a:lnTo>
                  <a:pt x="15544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97192" y="3238880"/>
          <a:ext cx="731520" cy="549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29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time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82">
                <a:tc>
                  <a:txBody>
                    <a:bodyPr/>
                    <a:lstStyle/>
                    <a:p>
                      <a:pPr algn="ctr">
                        <a:lnSpc>
                          <a:spcPts val="123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12:00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b="1" spc="2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(+1,4)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335393" y="3238880"/>
          <a:ext cx="457200" cy="1097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29">
                <a:tc>
                  <a:txBody>
                    <a:bodyPr/>
                    <a:lstStyle/>
                    <a:p>
                      <a:pPr marL="50800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temp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4"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99.5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7620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-0.1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76200">
                        <a:lnSpc>
                          <a:spcPts val="130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+0.1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76200">
                        <a:lnSpc>
                          <a:spcPts val="130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+0.1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7620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-0.2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796284" y="3147060"/>
            <a:ext cx="1554480" cy="1280160"/>
          </a:xfrm>
          <a:custGeom>
            <a:avLst/>
            <a:gdLst/>
            <a:ahLst/>
            <a:cxnLst/>
            <a:rect l="l" t="t" r="r" b="b"/>
            <a:pathLst>
              <a:path w="1554479" h="1280160">
                <a:moveTo>
                  <a:pt x="1554480" y="0"/>
                </a:moveTo>
                <a:lnTo>
                  <a:pt x="0" y="0"/>
                </a:lnTo>
                <a:lnTo>
                  <a:pt x="0" y="1280159"/>
                </a:lnTo>
                <a:lnTo>
                  <a:pt x="1554480" y="1280159"/>
                </a:lnTo>
                <a:lnTo>
                  <a:pt x="15544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851084" y="3238880"/>
          <a:ext cx="721360" cy="1093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29">
                <a:tc>
                  <a:txBody>
                    <a:bodyPr/>
                    <a:lstStyle/>
                    <a:p>
                      <a:pPr marL="8255" algn="ctr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time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164">
                <a:tc>
                  <a:txBody>
                    <a:bodyPr/>
                    <a:lstStyle/>
                    <a:p>
                      <a:pPr marL="7620" algn="ctr">
                        <a:lnSpc>
                          <a:spcPts val="125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12:00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53975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926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</a:pPr>
                      <a:r>
                        <a:rPr sz="12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+1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T w="53975">
                      <a:solidFill>
                        <a:srgbClr val="EE3D42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7620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+1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7620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+1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307">
                <a:tc>
                  <a:txBody>
                    <a:bodyPr/>
                    <a:lstStyle/>
                    <a:p>
                      <a:pPr marL="7620" algn="ctr">
                        <a:lnSpc>
                          <a:spcPts val="130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+1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53975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706492" y="3238880"/>
          <a:ext cx="457200" cy="1097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29">
                <a:tc>
                  <a:txBody>
                    <a:bodyPr/>
                    <a:lstStyle/>
                    <a:p>
                      <a:pPr marL="50165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temp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4">
                <a:tc>
                  <a:txBody>
                    <a:bodyPr/>
                    <a:lstStyle/>
                    <a:p>
                      <a:pPr marL="75565">
                        <a:lnSpc>
                          <a:spcPts val="126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99.5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75565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-0.1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75565">
                        <a:lnSpc>
                          <a:spcPts val="130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+0.1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75565">
                        <a:lnSpc>
                          <a:spcPts val="130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+0.1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75565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-0.2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C1319EE-96C0-B156-FEC0-093DA369E90C}"/>
              </a:ext>
            </a:extLst>
          </p:cNvPr>
          <p:cNvSpPr txBox="1"/>
          <p:nvPr/>
        </p:nvSpPr>
        <p:spPr>
          <a:xfrm>
            <a:off x="3818426" y="2603631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spc="-235" dirty="0">
                <a:solidFill>
                  <a:srgbClr val="585858"/>
                </a:solidFill>
                <a:latin typeface="Cambria"/>
                <a:cs typeface="Cambria"/>
              </a:rPr>
              <a:t>Com</a:t>
            </a:r>
            <a:r>
              <a:rPr lang="en-GB" sz="1800" b="1" i="1" spc="-215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lang="en-GB" sz="1800" b="1" i="1" spc="-220" dirty="0">
                <a:solidFill>
                  <a:srgbClr val="585858"/>
                </a:solidFill>
                <a:latin typeface="Cambria"/>
                <a:cs typeface="Cambria"/>
              </a:rPr>
              <a:t>re</a:t>
            </a:r>
            <a:r>
              <a:rPr lang="en-GB" sz="1800" b="1" i="1" spc="-21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lang="en-GB" sz="1800" b="1" i="1" spc="-270" dirty="0">
                <a:solidFill>
                  <a:srgbClr val="585858"/>
                </a:solidFill>
                <a:latin typeface="Cambria"/>
                <a:cs typeface="Cambria"/>
              </a:rPr>
              <a:t>se</a:t>
            </a:r>
            <a:r>
              <a:rPr lang="en-GB" sz="1800" b="1" i="1" spc="-325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1800" b="1" i="1" spc="-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lang="en-GB" sz="1800" b="1" i="1" spc="-18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lang="en-GB" sz="1800" b="1" i="1" spc="-245" dirty="0">
                <a:solidFill>
                  <a:srgbClr val="585858"/>
                </a:solidFill>
                <a:latin typeface="Cambria"/>
                <a:cs typeface="Cambria"/>
              </a:rPr>
              <a:t>ta</a:t>
            </a:r>
          </a:p>
          <a:p>
            <a:r>
              <a:rPr lang="en-GB" b="1" i="1" spc="-245" dirty="0">
                <a:solidFill>
                  <a:srgbClr val="585858"/>
                </a:solidFill>
                <a:latin typeface="Cambria"/>
              </a:rPr>
              <a:t>Delta only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A25302-B364-44E1-0538-39E9EEF24DD3}"/>
              </a:ext>
            </a:extLst>
          </p:cNvPr>
          <p:cNvSpPr txBox="1"/>
          <p:nvPr/>
        </p:nvSpPr>
        <p:spPr>
          <a:xfrm>
            <a:off x="1312706" y="2777728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spc="-235" dirty="0">
                <a:solidFill>
                  <a:srgbClr val="585858"/>
                </a:solidFill>
                <a:latin typeface="Cambria"/>
                <a:cs typeface="Cambria"/>
              </a:rPr>
              <a:t>Original</a:t>
            </a:r>
            <a:r>
              <a:rPr lang="en-GB" sz="1800" b="1" i="1" spc="-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lang="en-GB" sz="1800" b="1" i="1" spc="-18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lang="en-GB" sz="1800" b="1" i="1" spc="-245" dirty="0">
                <a:solidFill>
                  <a:srgbClr val="585858"/>
                </a:solidFill>
                <a:latin typeface="Cambria"/>
                <a:cs typeface="Cambria"/>
              </a:rPr>
              <a:t>ta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8FA03-712A-9F9C-7E6C-756E8654F235}"/>
              </a:ext>
            </a:extLst>
          </p:cNvPr>
          <p:cNvSpPr txBox="1"/>
          <p:nvPr/>
        </p:nvSpPr>
        <p:spPr>
          <a:xfrm>
            <a:off x="6334697" y="2588807"/>
            <a:ext cx="16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spc="-235" dirty="0">
                <a:solidFill>
                  <a:srgbClr val="585858"/>
                </a:solidFill>
                <a:latin typeface="Cambria"/>
                <a:cs typeface="Cambria"/>
              </a:rPr>
              <a:t>Com</a:t>
            </a:r>
            <a:r>
              <a:rPr lang="en-GB" sz="1800" b="1" i="1" spc="-215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lang="en-GB" sz="1800" b="1" i="1" spc="-220" dirty="0">
                <a:solidFill>
                  <a:srgbClr val="585858"/>
                </a:solidFill>
                <a:latin typeface="Cambria"/>
                <a:cs typeface="Cambria"/>
              </a:rPr>
              <a:t>re</a:t>
            </a:r>
            <a:r>
              <a:rPr lang="en-GB" sz="1800" b="1" i="1" spc="-21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lang="en-GB" sz="1800" b="1" i="1" spc="-270" dirty="0">
                <a:solidFill>
                  <a:srgbClr val="585858"/>
                </a:solidFill>
                <a:latin typeface="Cambria"/>
                <a:cs typeface="Cambria"/>
              </a:rPr>
              <a:t>se</a:t>
            </a:r>
            <a:r>
              <a:rPr lang="en-GB" sz="1800" b="1" i="1" spc="-325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1800" b="1" i="1" spc="-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lang="en-GB" sz="1800" b="1" i="1" spc="-18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lang="en-GB"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lang="en-GB" sz="1800" b="1" i="1" spc="-245" dirty="0">
                <a:solidFill>
                  <a:srgbClr val="585858"/>
                </a:solidFill>
                <a:latin typeface="Cambria"/>
                <a:cs typeface="Cambria"/>
              </a:rPr>
              <a:t>ta</a:t>
            </a:r>
          </a:p>
          <a:p>
            <a:r>
              <a:rPr lang="en-GB" b="1" i="1" spc="-245" dirty="0">
                <a:solidFill>
                  <a:srgbClr val="585858"/>
                </a:solidFill>
                <a:latin typeface="Cambria"/>
              </a:rPr>
              <a:t>Delta + 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1" grpId="0" animBg="1"/>
      <p:bldP spid="19" grpId="0"/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742" y="487502"/>
            <a:ext cx="33242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DELTA</a:t>
            </a:r>
            <a:r>
              <a:rPr spc="229" dirty="0"/>
              <a:t> </a:t>
            </a:r>
            <a:r>
              <a:rPr spc="170" dirty="0"/>
              <a:t>ENCODING</a:t>
            </a:r>
          </a:p>
        </p:txBody>
      </p:sp>
      <p:sp>
        <p:nvSpPr>
          <p:cNvPr id="3" name="object 3"/>
          <p:cNvSpPr/>
          <p:nvPr/>
        </p:nvSpPr>
        <p:spPr>
          <a:xfrm>
            <a:off x="2987039" y="3372611"/>
            <a:ext cx="541020" cy="619125"/>
          </a:xfrm>
          <a:custGeom>
            <a:avLst/>
            <a:gdLst/>
            <a:ahLst/>
            <a:cxnLst/>
            <a:rect l="l" t="t" r="r" b="b"/>
            <a:pathLst>
              <a:path w="541020" h="619125">
                <a:moveTo>
                  <a:pt x="270510" y="0"/>
                </a:moveTo>
                <a:lnTo>
                  <a:pt x="270510" y="154685"/>
                </a:lnTo>
                <a:lnTo>
                  <a:pt x="0" y="154685"/>
                </a:lnTo>
                <a:lnTo>
                  <a:pt x="0" y="464057"/>
                </a:lnTo>
                <a:lnTo>
                  <a:pt x="270510" y="464057"/>
                </a:lnTo>
                <a:lnTo>
                  <a:pt x="270510" y="618744"/>
                </a:lnTo>
                <a:lnTo>
                  <a:pt x="541020" y="309372"/>
                </a:lnTo>
                <a:lnTo>
                  <a:pt x="27051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0135" y="3372611"/>
            <a:ext cx="539750" cy="619125"/>
          </a:xfrm>
          <a:custGeom>
            <a:avLst/>
            <a:gdLst/>
            <a:ahLst/>
            <a:cxnLst/>
            <a:rect l="l" t="t" r="r" b="b"/>
            <a:pathLst>
              <a:path w="539750" h="619125">
                <a:moveTo>
                  <a:pt x="269748" y="0"/>
                </a:moveTo>
                <a:lnTo>
                  <a:pt x="269748" y="154685"/>
                </a:lnTo>
                <a:lnTo>
                  <a:pt x="0" y="154685"/>
                </a:lnTo>
                <a:lnTo>
                  <a:pt x="0" y="464057"/>
                </a:lnTo>
                <a:lnTo>
                  <a:pt x="269748" y="464057"/>
                </a:lnTo>
                <a:lnTo>
                  <a:pt x="269748" y="618744"/>
                </a:lnTo>
                <a:lnTo>
                  <a:pt x="539496" y="309372"/>
                </a:lnTo>
                <a:lnTo>
                  <a:pt x="269748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7383" y="3147060"/>
            <a:ext cx="1554480" cy="1280160"/>
          </a:xfrm>
          <a:custGeom>
            <a:avLst/>
            <a:gdLst/>
            <a:ahLst/>
            <a:cxnLst/>
            <a:rect l="l" t="t" r="r" b="b"/>
            <a:pathLst>
              <a:path w="1554480" h="1280160">
                <a:moveTo>
                  <a:pt x="1554480" y="0"/>
                </a:moveTo>
                <a:lnTo>
                  <a:pt x="0" y="0"/>
                </a:lnTo>
                <a:lnTo>
                  <a:pt x="0" y="1280159"/>
                </a:lnTo>
                <a:lnTo>
                  <a:pt x="1554480" y="1280159"/>
                </a:lnTo>
                <a:lnTo>
                  <a:pt x="15544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70698" y="3223990"/>
          <a:ext cx="731520" cy="1088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187325">
                        <a:lnSpc>
                          <a:spcPts val="1415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time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T w="53975">
                      <a:solidFill>
                        <a:srgbClr val="EE3D42"/>
                      </a:solidFill>
                      <a:prstDash val="solid"/>
                    </a:lnT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83">
                <a:tc>
                  <a:txBody>
                    <a:bodyPr/>
                    <a:lstStyle/>
                    <a:p>
                      <a:pPr marL="173355">
                        <a:lnSpc>
                          <a:spcPts val="123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12:00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173355">
                        <a:lnSpc>
                          <a:spcPts val="1305"/>
                        </a:lnSpc>
                      </a:pPr>
                      <a:r>
                        <a:rPr sz="12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12:01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173355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12:02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73355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12:03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173355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12:04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53975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26360" y="3234308"/>
          <a:ext cx="457200" cy="1097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29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temp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99.5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99.4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07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99.5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99.6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99.4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425184" y="3147060"/>
            <a:ext cx="1554480" cy="1280160"/>
          </a:xfrm>
          <a:custGeom>
            <a:avLst/>
            <a:gdLst/>
            <a:ahLst/>
            <a:cxnLst/>
            <a:rect l="l" t="t" r="r" b="b"/>
            <a:pathLst>
              <a:path w="1554479" h="1280160">
                <a:moveTo>
                  <a:pt x="1554480" y="0"/>
                </a:moveTo>
                <a:lnTo>
                  <a:pt x="0" y="0"/>
                </a:lnTo>
                <a:lnTo>
                  <a:pt x="0" y="1280159"/>
                </a:lnTo>
                <a:lnTo>
                  <a:pt x="1554480" y="1280159"/>
                </a:lnTo>
                <a:lnTo>
                  <a:pt x="15544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483096" y="3227355"/>
          <a:ext cx="731520" cy="544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977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time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T w="38100">
                      <a:solidFill>
                        <a:srgbClr val="EE3D42"/>
                      </a:solidFill>
                      <a:prstDash val="solid"/>
                    </a:lnT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82">
                <a:tc>
                  <a:txBody>
                    <a:bodyPr/>
                    <a:lstStyle/>
                    <a:p>
                      <a:pPr algn="ctr">
                        <a:lnSpc>
                          <a:spcPts val="123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12:00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b="1" spc="2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(+1,4)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335393" y="3238880"/>
          <a:ext cx="457200" cy="1097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29">
                <a:tc>
                  <a:txBody>
                    <a:bodyPr/>
                    <a:lstStyle/>
                    <a:p>
                      <a:pPr marL="50800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temp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4">
                <a:tc>
                  <a:txBody>
                    <a:bodyPr/>
                    <a:lstStyle/>
                    <a:p>
                      <a:pPr marL="76200">
                        <a:lnSpc>
                          <a:spcPts val="126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99.5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7620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-0.1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76200">
                        <a:lnSpc>
                          <a:spcPts val="130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+0.1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76200">
                        <a:lnSpc>
                          <a:spcPts val="130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+0.1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7620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-0.2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796284" y="3147060"/>
            <a:ext cx="1554480" cy="1280160"/>
          </a:xfrm>
          <a:custGeom>
            <a:avLst/>
            <a:gdLst/>
            <a:ahLst/>
            <a:cxnLst/>
            <a:rect l="l" t="t" r="r" b="b"/>
            <a:pathLst>
              <a:path w="1554479" h="1280160">
                <a:moveTo>
                  <a:pt x="1554480" y="0"/>
                </a:moveTo>
                <a:lnTo>
                  <a:pt x="0" y="0"/>
                </a:lnTo>
                <a:lnTo>
                  <a:pt x="0" y="1280159"/>
                </a:lnTo>
                <a:lnTo>
                  <a:pt x="1554480" y="1280159"/>
                </a:lnTo>
                <a:lnTo>
                  <a:pt x="15544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51636" y="1328165"/>
            <a:ext cx="6764655" cy="18103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7350" marR="1005840">
              <a:lnSpc>
                <a:spcPts val="2590"/>
              </a:lnSpc>
              <a:spcBef>
                <a:spcPts val="425"/>
              </a:spcBef>
            </a:pP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Recording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difference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between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values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that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follow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each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other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same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column.</a:t>
            </a:r>
            <a:endParaRPr sz="2400" dirty="0">
              <a:latin typeface="Times New Roman"/>
              <a:cs typeface="Times New Roman"/>
            </a:endParaRPr>
          </a:p>
          <a:p>
            <a:pPr marL="38735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Store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base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value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in-line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separate</a:t>
            </a:r>
            <a:r>
              <a:rPr sz="20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look-up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table.</a:t>
            </a:r>
            <a:endParaRPr sz="2000" dirty="0">
              <a:latin typeface="Times New Roman"/>
              <a:cs typeface="Times New Roman"/>
            </a:endParaRPr>
          </a:p>
          <a:p>
            <a:pPr marL="38735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Combine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with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RLE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get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even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better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compression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ratios.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  <a:tabLst>
                <a:tab pos="2641600" algn="l"/>
                <a:tab pos="5271135" algn="l"/>
              </a:tabLst>
            </a:pPr>
            <a:r>
              <a:rPr sz="1800" b="1" i="1" spc="-105" dirty="0">
                <a:solidFill>
                  <a:srgbClr val="585858"/>
                </a:solidFill>
                <a:latin typeface="Cambria"/>
                <a:cs typeface="Cambria"/>
              </a:rPr>
              <a:t>Orig</a:t>
            </a:r>
            <a:r>
              <a:rPr sz="1800" b="1" i="1" spc="-60" dirty="0">
                <a:solidFill>
                  <a:srgbClr val="585858"/>
                </a:solidFill>
                <a:latin typeface="Cambria"/>
                <a:cs typeface="Cambria"/>
              </a:rPr>
              <a:t>i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nal</a:t>
            </a:r>
            <a:r>
              <a:rPr sz="1800" b="1" i="1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155" dirty="0">
                <a:solidFill>
                  <a:srgbClr val="585858"/>
                </a:solidFill>
                <a:latin typeface="Cambria"/>
                <a:cs typeface="Cambria"/>
              </a:rPr>
              <a:t>Dat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b="1" i="1" dirty="0">
                <a:solidFill>
                  <a:srgbClr val="585858"/>
                </a:solidFill>
                <a:latin typeface="Cambria"/>
                <a:cs typeface="Cambria"/>
              </a:rPr>
              <a:t>	</a:t>
            </a:r>
            <a:r>
              <a:rPr sz="1800" b="1" i="1" spc="-12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r>
              <a:rPr sz="1800" b="1" i="1" spc="-11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b="1" i="1" spc="-245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b="1" i="1" spc="-175" dirty="0">
                <a:solidFill>
                  <a:srgbClr val="585858"/>
                </a:solidFill>
                <a:latin typeface="Cambria"/>
                <a:cs typeface="Cambria"/>
              </a:rPr>
              <a:t>pres</a:t>
            </a:r>
            <a:r>
              <a:rPr sz="1800" b="1" i="1" spc="-21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b="1" i="1" spc="-225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b="1" i="1" spc="-21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sz="1800" b="1" i="1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155" dirty="0">
                <a:solidFill>
                  <a:srgbClr val="585858"/>
                </a:solidFill>
                <a:latin typeface="Cambria"/>
                <a:cs typeface="Cambria"/>
              </a:rPr>
              <a:t>Dat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b="1" i="1" dirty="0">
                <a:solidFill>
                  <a:srgbClr val="585858"/>
                </a:solidFill>
                <a:latin typeface="Cambria"/>
                <a:cs typeface="Cambria"/>
              </a:rPr>
              <a:t>	</a:t>
            </a:r>
            <a:r>
              <a:rPr sz="1800" b="1" i="1" spc="-12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r>
              <a:rPr sz="1800" b="1" i="1" spc="-11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b="1" i="1" spc="-245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b="1" i="1" spc="-175" dirty="0">
                <a:solidFill>
                  <a:srgbClr val="585858"/>
                </a:solidFill>
                <a:latin typeface="Cambria"/>
                <a:cs typeface="Cambria"/>
              </a:rPr>
              <a:t>pres</a:t>
            </a:r>
            <a:r>
              <a:rPr sz="1800" b="1" i="1" spc="-21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b="1" i="1" spc="-225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b="1" i="1" spc="-21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sz="1800" b="1" i="1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endParaRPr sz="1800" dirty="0">
              <a:latin typeface="Cambria"/>
              <a:cs typeface="Cambri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850830" y="3223990"/>
          <a:ext cx="731520" cy="1088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977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time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T w="53975">
                      <a:solidFill>
                        <a:srgbClr val="EE3D42"/>
                      </a:solidFill>
                      <a:prstDash val="solid"/>
                    </a:lnT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82">
                <a:tc>
                  <a:txBody>
                    <a:bodyPr/>
                    <a:lstStyle/>
                    <a:p>
                      <a:pPr algn="ctr">
                        <a:lnSpc>
                          <a:spcPts val="123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12:00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07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+1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+1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+1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307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+1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53975">
                      <a:solidFill>
                        <a:srgbClr val="EE3D42"/>
                      </a:solidFill>
                      <a:prstDash val="solid"/>
                    </a:lnL>
                    <a:lnR w="53975">
                      <a:solidFill>
                        <a:srgbClr val="EE3D42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53975">
                      <a:solidFill>
                        <a:srgbClr val="EE3D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706492" y="3238880"/>
          <a:ext cx="457200" cy="1097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29">
                <a:tc>
                  <a:txBody>
                    <a:bodyPr/>
                    <a:lstStyle/>
                    <a:p>
                      <a:pPr marL="50165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temp</a:t>
                      </a:r>
                      <a:endParaRPr sz="1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4443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4">
                <a:tc>
                  <a:txBody>
                    <a:bodyPr/>
                    <a:lstStyle/>
                    <a:p>
                      <a:pPr marL="75565">
                        <a:lnSpc>
                          <a:spcPts val="126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99.5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75565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-0.1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75565">
                        <a:lnSpc>
                          <a:spcPts val="130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+0.1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75565">
                        <a:lnSpc>
                          <a:spcPts val="130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+0.1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75565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-0.2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44433E"/>
                      </a:solidFill>
                      <a:prstDash val="solid"/>
                    </a:lnL>
                    <a:lnR w="19050">
                      <a:solidFill>
                        <a:srgbClr val="44433E"/>
                      </a:solidFill>
                      <a:prstDash val="solid"/>
                    </a:lnR>
                    <a:lnT w="19050">
                      <a:solidFill>
                        <a:srgbClr val="44433E"/>
                      </a:solidFill>
                      <a:prstDash val="solid"/>
                    </a:lnT>
                    <a:lnB w="1905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3684523" y="4376115"/>
            <a:ext cx="1699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229" dirty="0">
                <a:solidFill>
                  <a:srgbClr val="EE3D42"/>
                </a:solidFill>
                <a:latin typeface="Cambria"/>
                <a:cs typeface="Cambria"/>
              </a:rPr>
              <a:t>3</a:t>
            </a:r>
            <a:r>
              <a:rPr sz="1600" b="1" i="1" spc="-225" dirty="0">
                <a:solidFill>
                  <a:srgbClr val="EE3D42"/>
                </a:solidFill>
                <a:latin typeface="Cambria"/>
                <a:cs typeface="Cambria"/>
              </a:rPr>
              <a:t>2</a:t>
            </a:r>
            <a:r>
              <a:rPr sz="1600" b="1" i="1" spc="-10" dirty="0">
                <a:solidFill>
                  <a:srgbClr val="EE3D42"/>
                </a:solidFill>
                <a:latin typeface="Cambria"/>
                <a:cs typeface="Cambria"/>
              </a:rPr>
              <a:t>-</a:t>
            </a:r>
            <a:r>
              <a:rPr sz="1600" b="1" i="1" spc="-165" dirty="0">
                <a:solidFill>
                  <a:srgbClr val="EE3D42"/>
                </a:solidFill>
                <a:latin typeface="Cambria"/>
                <a:cs typeface="Cambria"/>
              </a:rPr>
              <a:t>bit</a:t>
            </a:r>
            <a:r>
              <a:rPr sz="1600" b="1" i="1" spc="-170" dirty="0">
                <a:solidFill>
                  <a:srgbClr val="EE3D42"/>
                </a:solidFill>
                <a:latin typeface="Cambria"/>
                <a:cs typeface="Cambria"/>
              </a:rPr>
              <a:t>s</a:t>
            </a:r>
            <a:r>
              <a:rPr sz="1600" b="1" i="1" spc="-4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600" b="1" i="1" spc="-165" dirty="0">
                <a:solidFill>
                  <a:srgbClr val="EE3D42"/>
                </a:solidFill>
                <a:latin typeface="Cambria"/>
                <a:cs typeface="Cambria"/>
              </a:rPr>
              <a:t>+</a:t>
            </a:r>
            <a:r>
              <a:rPr sz="1600" b="1" i="1" spc="-4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600" b="1" i="1" spc="-140" dirty="0">
                <a:solidFill>
                  <a:srgbClr val="EE3D42"/>
                </a:solidFill>
                <a:latin typeface="Cambria"/>
                <a:cs typeface="Cambria"/>
              </a:rPr>
              <a:t>(4</a:t>
            </a:r>
            <a:r>
              <a:rPr sz="1600" b="1" i="1" spc="-5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EE3D42"/>
                </a:solidFill>
                <a:latin typeface="Times New Roman"/>
                <a:cs typeface="Times New Roman"/>
              </a:rPr>
              <a:t>× </a:t>
            </a:r>
            <a:r>
              <a:rPr sz="1600" b="1" i="1" dirty="0">
                <a:solidFill>
                  <a:srgbClr val="EE3D42"/>
                </a:solidFill>
                <a:latin typeface="Times New Roman"/>
                <a:cs typeface="Times New Roman"/>
              </a:rPr>
              <a:t>16</a:t>
            </a:r>
            <a:r>
              <a:rPr sz="1600" b="1" i="1" spc="-10" dirty="0">
                <a:solidFill>
                  <a:srgbClr val="EE3D42"/>
                </a:solidFill>
                <a:latin typeface="Times New Roman"/>
                <a:cs typeface="Times New Roman"/>
              </a:rPr>
              <a:t>-</a:t>
            </a:r>
            <a:r>
              <a:rPr sz="1600" b="1" i="1" spc="-5" dirty="0">
                <a:solidFill>
                  <a:srgbClr val="EE3D42"/>
                </a:solidFill>
                <a:latin typeface="Times New Roman"/>
                <a:cs typeface="Times New Roman"/>
              </a:rPr>
              <a:t>bits)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84523" y="4558690"/>
            <a:ext cx="739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EE3D42"/>
                </a:solidFill>
                <a:latin typeface="Times New Roman"/>
                <a:cs typeface="Times New Roman"/>
              </a:rPr>
              <a:t>=</a:t>
            </a:r>
            <a:r>
              <a:rPr sz="1600" b="1" i="1" spc="-40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EE3D42"/>
                </a:solidFill>
                <a:latin typeface="Times New Roman"/>
                <a:cs typeface="Times New Roman"/>
              </a:rPr>
              <a:t>96</a:t>
            </a:r>
            <a:r>
              <a:rPr sz="1600" b="1" i="1" spc="-30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EE3D42"/>
                </a:solidFill>
                <a:latin typeface="Times New Roman"/>
                <a:cs typeface="Times New Roman"/>
              </a:rPr>
              <a:t>bits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4477" y="4371543"/>
            <a:ext cx="775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95"/>
              </a:spcBef>
            </a:pPr>
            <a:r>
              <a:rPr sz="1600" b="1" i="1" spc="-225" dirty="0">
                <a:solidFill>
                  <a:srgbClr val="EE3D42"/>
                </a:solidFill>
                <a:latin typeface="Cambria"/>
                <a:cs typeface="Cambria"/>
              </a:rPr>
              <a:t>5</a:t>
            </a:r>
            <a:r>
              <a:rPr sz="1600" b="1" i="1" spc="-5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600" b="1" i="1" spc="-265" dirty="0">
                <a:solidFill>
                  <a:srgbClr val="EE3D42"/>
                </a:solidFill>
                <a:latin typeface="Cambria"/>
                <a:cs typeface="Cambria"/>
              </a:rPr>
              <a:t>×</a:t>
            </a:r>
            <a:r>
              <a:rPr sz="1600" b="1" i="1" spc="-4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600" b="1" i="1" spc="-229" dirty="0">
                <a:solidFill>
                  <a:srgbClr val="EE3D42"/>
                </a:solidFill>
                <a:latin typeface="Cambria"/>
                <a:cs typeface="Cambria"/>
              </a:rPr>
              <a:t>32</a:t>
            </a:r>
            <a:r>
              <a:rPr sz="1600" b="1" i="1" spc="-10" dirty="0">
                <a:solidFill>
                  <a:srgbClr val="EE3D42"/>
                </a:solidFill>
                <a:latin typeface="Cambria"/>
                <a:cs typeface="Cambria"/>
              </a:rPr>
              <a:t>-</a:t>
            </a:r>
            <a:r>
              <a:rPr sz="1600" b="1" i="1" spc="-165" dirty="0">
                <a:solidFill>
                  <a:srgbClr val="EE3D42"/>
                </a:solidFill>
                <a:latin typeface="Cambria"/>
                <a:cs typeface="Cambria"/>
              </a:rPr>
              <a:t>bits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680"/>
              </a:lnSpc>
            </a:pPr>
            <a:r>
              <a:rPr sz="1600" b="1" i="1" spc="-90" dirty="0">
                <a:solidFill>
                  <a:srgbClr val="EE3D42"/>
                </a:solidFill>
                <a:latin typeface="Cambria"/>
                <a:cs typeface="Cambria"/>
              </a:rPr>
              <a:t>=</a:t>
            </a:r>
            <a:r>
              <a:rPr sz="1600" b="1" i="1" spc="-5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600" b="1" i="1" spc="-254" dirty="0">
                <a:solidFill>
                  <a:srgbClr val="EE3D42"/>
                </a:solidFill>
                <a:latin typeface="Cambria"/>
                <a:cs typeface="Cambria"/>
              </a:rPr>
              <a:t>160</a:t>
            </a:r>
            <a:r>
              <a:rPr sz="1600" b="1" i="1" spc="-5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600" b="1" i="1" spc="-165" dirty="0">
                <a:solidFill>
                  <a:srgbClr val="EE3D42"/>
                </a:solidFill>
                <a:latin typeface="Cambria"/>
                <a:cs typeface="Cambria"/>
              </a:rPr>
              <a:t>bits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12789" y="4376115"/>
            <a:ext cx="16979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229" dirty="0">
                <a:solidFill>
                  <a:srgbClr val="EE3D42"/>
                </a:solidFill>
                <a:latin typeface="Cambria"/>
                <a:cs typeface="Cambria"/>
              </a:rPr>
              <a:t>32</a:t>
            </a:r>
            <a:r>
              <a:rPr sz="1600" b="1" i="1" spc="-10" dirty="0">
                <a:solidFill>
                  <a:srgbClr val="EE3D42"/>
                </a:solidFill>
                <a:latin typeface="Cambria"/>
                <a:cs typeface="Cambria"/>
              </a:rPr>
              <a:t>-</a:t>
            </a:r>
            <a:r>
              <a:rPr sz="1600" b="1" i="1" spc="-165" dirty="0">
                <a:solidFill>
                  <a:srgbClr val="EE3D42"/>
                </a:solidFill>
                <a:latin typeface="Cambria"/>
                <a:cs typeface="Cambria"/>
              </a:rPr>
              <a:t>bit</a:t>
            </a:r>
            <a:r>
              <a:rPr sz="1600" b="1" i="1" spc="-170" dirty="0">
                <a:solidFill>
                  <a:srgbClr val="EE3D42"/>
                </a:solidFill>
                <a:latin typeface="Cambria"/>
                <a:cs typeface="Cambria"/>
              </a:rPr>
              <a:t>s</a:t>
            </a:r>
            <a:r>
              <a:rPr sz="1600" b="1" i="1" spc="-4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600" b="1" i="1" spc="-165" dirty="0">
                <a:solidFill>
                  <a:srgbClr val="EE3D42"/>
                </a:solidFill>
                <a:latin typeface="Cambria"/>
                <a:cs typeface="Cambria"/>
              </a:rPr>
              <a:t>+</a:t>
            </a:r>
            <a:r>
              <a:rPr sz="1600" b="1" i="1" spc="-45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600" b="1" i="1" spc="-150" dirty="0">
                <a:solidFill>
                  <a:srgbClr val="EE3D42"/>
                </a:solidFill>
                <a:latin typeface="Cambria"/>
                <a:cs typeface="Cambria"/>
              </a:rPr>
              <a:t>(2</a:t>
            </a:r>
            <a:r>
              <a:rPr sz="1600" b="1" i="1" spc="-40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1600" b="1" i="1" spc="-5" dirty="0">
                <a:solidFill>
                  <a:srgbClr val="EE3D42"/>
                </a:solidFill>
                <a:latin typeface="Times New Roman"/>
                <a:cs typeface="Times New Roman"/>
              </a:rPr>
              <a:t>× </a:t>
            </a:r>
            <a:r>
              <a:rPr sz="1600" b="1" i="1" dirty="0">
                <a:solidFill>
                  <a:srgbClr val="EE3D42"/>
                </a:solidFill>
                <a:latin typeface="Times New Roman"/>
                <a:cs typeface="Times New Roman"/>
              </a:rPr>
              <a:t>16</a:t>
            </a:r>
            <a:r>
              <a:rPr sz="1600" b="1" i="1" spc="-10" dirty="0">
                <a:solidFill>
                  <a:srgbClr val="EE3D42"/>
                </a:solidFill>
                <a:latin typeface="Times New Roman"/>
                <a:cs typeface="Times New Roman"/>
              </a:rPr>
              <a:t>-</a:t>
            </a:r>
            <a:r>
              <a:rPr sz="1600" b="1" i="1" spc="-5" dirty="0">
                <a:solidFill>
                  <a:srgbClr val="EE3D42"/>
                </a:solidFill>
                <a:latin typeface="Times New Roman"/>
                <a:cs typeface="Times New Roman"/>
              </a:rPr>
              <a:t>bits)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12789" y="4558690"/>
            <a:ext cx="739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EE3D42"/>
                </a:solidFill>
                <a:latin typeface="Times New Roman"/>
                <a:cs typeface="Times New Roman"/>
              </a:rPr>
              <a:t>=</a:t>
            </a:r>
            <a:r>
              <a:rPr sz="1600" b="1" i="1" spc="-40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EE3D42"/>
                </a:solidFill>
                <a:latin typeface="Times New Roman"/>
                <a:cs typeface="Times New Roman"/>
              </a:rPr>
              <a:t>64</a:t>
            </a:r>
            <a:r>
              <a:rPr sz="1600" b="1" i="1" spc="-30" dirty="0">
                <a:solidFill>
                  <a:srgbClr val="EE3D42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EE3D42"/>
                </a:solidFill>
                <a:latin typeface="Times New Roman"/>
                <a:cs typeface="Times New Roman"/>
              </a:rPr>
              <a:t>bits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6425" y="487502"/>
            <a:ext cx="53441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DICTIONARY</a:t>
            </a:r>
            <a:r>
              <a:rPr spc="245" dirty="0"/>
              <a:t> </a:t>
            </a:r>
            <a:r>
              <a:rPr spc="175" dirty="0"/>
              <a:t>COMPRESSION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6001385" cy="26841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342265">
              <a:lnSpc>
                <a:spcPts val="2590"/>
              </a:lnSpc>
              <a:spcBef>
                <a:spcPts val="425"/>
              </a:spcBef>
            </a:pP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Build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structure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maps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variable-length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values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smaller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integer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identifier.</a:t>
            </a:r>
            <a:endParaRPr sz="2400">
              <a:latin typeface="Times New Roman"/>
              <a:cs typeface="Times New Roman"/>
            </a:endParaRPr>
          </a:p>
          <a:p>
            <a:pPr marL="12700" marR="486409">
              <a:lnSpc>
                <a:spcPts val="2590"/>
              </a:lnSpc>
              <a:spcBef>
                <a:spcPts val="610"/>
              </a:spcBef>
            </a:pP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Replace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those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values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with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585858"/>
                </a:solidFill>
                <a:latin typeface="Times New Roman"/>
                <a:cs typeface="Times New Roman"/>
              </a:rPr>
              <a:t>their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corresponding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identifier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dictionary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structure.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Need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support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fast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encoding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decoding.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Need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also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support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range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queries.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Most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widely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used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compression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scheme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Times New Roman"/>
                <a:cs typeface="Times New Roman"/>
              </a:rPr>
              <a:t>DBMSs.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6425" y="487502"/>
            <a:ext cx="53441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DICTIONARY</a:t>
            </a:r>
            <a:r>
              <a:rPr spc="245" dirty="0"/>
              <a:t> </a:t>
            </a:r>
            <a:r>
              <a:rPr spc="175" dirty="0"/>
              <a:t>COMPRESSION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722" y="1582674"/>
            <a:ext cx="3108960" cy="64008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ts val="1945"/>
              </a:lnSpc>
              <a:spcBef>
                <a:spcPts val="315"/>
              </a:spcBef>
            </a:pPr>
            <a:r>
              <a:rPr sz="1800" b="1" spc="-130" dirty="0">
                <a:solidFill>
                  <a:srgbClr val="585858"/>
                </a:solidFill>
                <a:latin typeface="Trebuchet MS"/>
                <a:cs typeface="Trebuchet MS"/>
              </a:rPr>
              <a:t>SELECT</a:t>
            </a:r>
            <a:r>
              <a:rPr sz="1800" b="1" spc="3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*</a:t>
            </a:r>
            <a:r>
              <a:rPr sz="1800" spc="-20" dirty="0">
                <a:solidFill>
                  <a:srgbClr val="585858"/>
                </a:solidFill>
                <a:latin typeface="SimSun"/>
                <a:cs typeface="SimSun"/>
              </a:rPr>
              <a:t> </a:t>
            </a:r>
            <a:r>
              <a:rPr sz="1800" b="1" spc="-290" dirty="0">
                <a:solidFill>
                  <a:srgbClr val="585858"/>
                </a:solidFill>
                <a:latin typeface="Trebuchet MS"/>
                <a:cs typeface="Trebuchet MS"/>
              </a:rPr>
              <a:t>FROM</a:t>
            </a:r>
            <a:r>
              <a:rPr sz="1800" b="1" spc="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users</a:t>
            </a:r>
            <a:endParaRPr sz="1800">
              <a:latin typeface="SimSun"/>
              <a:cs typeface="SimSun"/>
            </a:endParaRPr>
          </a:p>
          <a:p>
            <a:pPr marL="204470">
              <a:lnSpc>
                <a:spcPts val="1945"/>
              </a:lnSpc>
            </a:pPr>
            <a:r>
              <a:rPr sz="1800" b="1" spc="-300" dirty="0">
                <a:solidFill>
                  <a:srgbClr val="585858"/>
                </a:solidFill>
                <a:latin typeface="Trebuchet MS"/>
                <a:cs typeface="Trebuchet MS"/>
              </a:rPr>
              <a:t>WHERE</a:t>
            </a:r>
            <a:r>
              <a:rPr sz="1800" b="1" spc="-1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SimSun"/>
                <a:cs typeface="SimSun"/>
              </a:rPr>
              <a:t>name</a:t>
            </a:r>
            <a:r>
              <a:rPr sz="1800" spc="-25" dirty="0">
                <a:solidFill>
                  <a:srgbClr val="585858"/>
                </a:solidFill>
                <a:latin typeface="SimSun"/>
                <a:cs typeface="SimSun"/>
              </a:rPr>
              <a:t> </a:t>
            </a:r>
            <a:r>
              <a:rPr sz="1800" b="1" spc="-155" dirty="0">
                <a:solidFill>
                  <a:srgbClr val="585858"/>
                </a:solidFill>
                <a:latin typeface="Trebuchet MS"/>
                <a:cs typeface="Trebuchet MS"/>
              </a:rPr>
              <a:t>=</a:t>
            </a:r>
            <a:r>
              <a:rPr sz="1800" b="1" spc="33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SimSun"/>
                <a:cs typeface="SimSun"/>
              </a:rPr>
              <a:t>'Andy'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2843783"/>
            <a:ext cx="1828800" cy="1920239"/>
          </a:xfrm>
          <a:custGeom>
            <a:avLst/>
            <a:gdLst/>
            <a:ahLst/>
            <a:cxnLst/>
            <a:rect l="l" t="t" r="r" b="b"/>
            <a:pathLst>
              <a:path w="1828800" h="1920239">
                <a:moveTo>
                  <a:pt x="1828800" y="0"/>
                </a:moveTo>
                <a:lnTo>
                  <a:pt x="0" y="0"/>
                </a:lnTo>
                <a:lnTo>
                  <a:pt x="0" y="1920239"/>
                </a:lnTo>
                <a:lnTo>
                  <a:pt x="1828800" y="1920239"/>
                </a:lnTo>
                <a:lnTo>
                  <a:pt x="18288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36851" y="2531821"/>
            <a:ext cx="12268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30" dirty="0">
                <a:solidFill>
                  <a:srgbClr val="585858"/>
                </a:solidFill>
                <a:latin typeface="Cambria"/>
                <a:cs typeface="Cambria"/>
              </a:rPr>
              <a:t>Origina</a:t>
            </a:r>
            <a:r>
              <a:rPr sz="1800" b="1" i="1" spc="-75" dirty="0">
                <a:solidFill>
                  <a:srgbClr val="585858"/>
                </a:solidFill>
                <a:latin typeface="Cambria"/>
                <a:cs typeface="Cambria"/>
              </a:rPr>
              <a:t>l</a:t>
            </a:r>
            <a:r>
              <a:rPr sz="1800" b="1" i="1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155" dirty="0">
                <a:solidFill>
                  <a:srgbClr val="585858"/>
                </a:solidFill>
                <a:latin typeface="Cambria"/>
                <a:cs typeface="Cambria"/>
              </a:rPr>
              <a:t>Da</a:t>
            </a:r>
            <a:r>
              <a:rPr sz="1800" b="1" i="1" spc="-100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1800" b="1" i="1" spc="-21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4440" y="2843783"/>
            <a:ext cx="3108960" cy="1920239"/>
          </a:xfrm>
          <a:custGeom>
            <a:avLst/>
            <a:gdLst/>
            <a:ahLst/>
            <a:cxnLst/>
            <a:rect l="l" t="t" r="r" b="b"/>
            <a:pathLst>
              <a:path w="3108959" h="1920239">
                <a:moveTo>
                  <a:pt x="3108960" y="0"/>
                </a:moveTo>
                <a:lnTo>
                  <a:pt x="0" y="0"/>
                </a:lnTo>
                <a:lnTo>
                  <a:pt x="0" y="1920239"/>
                </a:lnTo>
                <a:lnTo>
                  <a:pt x="3108960" y="1920239"/>
                </a:lnTo>
                <a:lnTo>
                  <a:pt x="31089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29327" y="2531821"/>
            <a:ext cx="1506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35" dirty="0">
                <a:solidFill>
                  <a:srgbClr val="585858"/>
                </a:solidFill>
                <a:latin typeface="Cambria"/>
                <a:cs typeface="Cambria"/>
              </a:rPr>
              <a:t>Co</a:t>
            </a:r>
            <a:r>
              <a:rPr sz="1800" b="1" i="1" spc="-200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b="1" i="1" spc="-140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sz="1800" b="1" i="1" spc="-12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b="1" i="1" spc="-229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b="1" i="1" spc="-20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b="1" i="1" spc="-21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b="1" i="1" spc="-225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b="1" i="1" spc="-21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sz="1800" b="1" i="1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155" dirty="0">
                <a:solidFill>
                  <a:srgbClr val="585858"/>
                </a:solidFill>
                <a:latin typeface="Cambria"/>
                <a:cs typeface="Cambria"/>
              </a:rPr>
              <a:t>Da</a:t>
            </a:r>
            <a:r>
              <a:rPr sz="1800" b="1" i="1" spc="-100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1800" b="1" i="1" spc="-21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2153" y="1582674"/>
            <a:ext cx="3108960" cy="640080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ts val="1945"/>
              </a:lnSpc>
              <a:spcBef>
                <a:spcPts val="315"/>
              </a:spcBef>
            </a:pPr>
            <a:r>
              <a:rPr sz="1800" b="1" spc="-130" dirty="0">
                <a:solidFill>
                  <a:srgbClr val="585858"/>
                </a:solidFill>
                <a:latin typeface="Trebuchet MS"/>
                <a:cs typeface="Trebuchet MS"/>
              </a:rPr>
              <a:t>SELECT</a:t>
            </a:r>
            <a:r>
              <a:rPr sz="1800" b="1" spc="3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*</a:t>
            </a:r>
            <a:r>
              <a:rPr sz="1800" spc="-20" dirty="0">
                <a:solidFill>
                  <a:srgbClr val="585858"/>
                </a:solidFill>
                <a:latin typeface="SimSun"/>
                <a:cs typeface="SimSun"/>
              </a:rPr>
              <a:t> </a:t>
            </a:r>
            <a:r>
              <a:rPr sz="1800" b="1" spc="-290" dirty="0">
                <a:solidFill>
                  <a:srgbClr val="585858"/>
                </a:solidFill>
                <a:latin typeface="Trebuchet MS"/>
                <a:cs typeface="Trebuchet MS"/>
              </a:rPr>
              <a:t>FROM</a:t>
            </a:r>
            <a:r>
              <a:rPr sz="1800" b="1" spc="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users</a:t>
            </a:r>
            <a:endParaRPr sz="1800">
              <a:latin typeface="SimSun"/>
              <a:cs typeface="SimSun"/>
            </a:endParaRPr>
          </a:p>
          <a:p>
            <a:pPr marL="205104">
              <a:lnSpc>
                <a:spcPts val="1945"/>
              </a:lnSpc>
            </a:pPr>
            <a:r>
              <a:rPr sz="1800" b="1" spc="-300" dirty="0">
                <a:solidFill>
                  <a:srgbClr val="585858"/>
                </a:solidFill>
                <a:latin typeface="Trebuchet MS"/>
                <a:cs typeface="Trebuchet MS"/>
              </a:rPr>
              <a:t>WHERE</a:t>
            </a:r>
            <a:r>
              <a:rPr sz="1800" b="1" spc="-1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SimSun"/>
                <a:cs typeface="SimSun"/>
              </a:rPr>
              <a:t>name</a:t>
            </a:r>
            <a:r>
              <a:rPr sz="1800" spc="-20" dirty="0">
                <a:solidFill>
                  <a:srgbClr val="585858"/>
                </a:solidFill>
                <a:latin typeface="SimSun"/>
                <a:cs typeface="SimSun"/>
              </a:rPr>
              <a:t> </a:t>
            </a:r>
            <a:r>
              <a:rPr sz="1800" b="1" spc="-155" dirty="0">
                <a:solidFill>
                  <a:srgbClr val="585858"/>
                </a:solidFill>
                <a:latin typeface="Trebuchet MS"/>
                <a:cs typeface="Trebuchet MS"/>
              </a:rPr>
              <a:t>=</a:t>
            </a:r>
            <a:r>
              <a:rPr sz="1800" b="1" spc="33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b="1" spc="-160" dirty="0">
                <a:solidFill>
                  <a:srgbClr val="EE3D42"/>
                </a:solidFill>
                <a:latin typeface="Trebuchet MS"/>
                <a:cs typeface="Trebuchet MS"/>
              </a:rPr>
              <a:t>30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45461" y="3002533"/>
          <a:ext cx="1216025" cy="1641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2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Andrea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Prashanth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Andy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Matt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3810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1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Prashanth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3810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114800" y="347167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228600" y="342899"/>
                </a:lnTo>
                <a:lnTo>
                  <a:pt x="228600" y="457199"/>
                </a:lnTo>
                <a:lnTo>
                  <a:pt x="457200" y="228599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4800" y="16657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899"/>
                </a:lnTo>
                <a:lnTo>
                  <a:pt x="228600" y="342899"/>
                </a:lnTo>
                <a:lnTo>
                  <a:pt x="228600" y="457199"/>
                </a:lnTo>
                <a:lnTo>
                  <a:pt x="457200" y="228599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071870" y="3002533"/>
          <a:ext cx="1840864" cy="1371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50" b="1" i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EE3D4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50" b="1" i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code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EE3D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Andrea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Prashanth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14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Andy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Matt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40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227573" y="3002533"/>
          <a:ext cx="640080" cy="1641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50" b="1" i="1" spc="-2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14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40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3810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952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3810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8001761" y="3015233"/>
            <a:ext cx="182880" cy="1367155"/>
          </a:xfrm>
          <a:custGeom>
            <a:avLst/>
            <a:gdLst/>
            <a:ahLst/>
            <a:cxnLst/>
            <a:rect l="l" t="t" r="r" b="b"/>
            <a:pathLst>
              <a:path w="182879" h="1367154">
                <a:moveTo>
                  <a:pt x="0" y="1367028"/>
                </a:moveTo>
                <a:lnTo>
                  <a:pt x="35611" y="1340171"/>
                </a:lnTo>
                <a:lnTo>
                  <a:pt x="64674" y="1266929"/>
                </a:lnTo>
                <a:lnTo>
                  <a:pt x="75835" y="1216350"/>
                </a:lnTo>
                <a:lnTo>
                  <a:pt x="84260" y="1158298"/>
                </a:lnTo>
                <a:lnTo>
                  <a:pt x="89584" y="1094147"/>
                </a:lnTo>
                <a:lnTo>
                  <a:pt x="91440" y="1025271"/>
                </a:lnTo>
                <a:lnTo>
                  <a:pt x="93295" y="956402"/>
                </a:lnTo>
                <a:lnTo>
                  <a:pt x="98619" y="892254"/>
                </a:lnTo>
                <a:lnTo>
                  <a:pt x="107044" y="834202"/>
                </a:lnTo>
                <a:lnTo>
                  <a:pt x="118205" y="783621"/>
                </a:lnTo>
                <a:lnTo>
                  <a:pt x="131735" y="741887"/>
                </a:lnTo>
                <a:lnTo>
                  <a:pt x="164438" y="690458"/>
                </a:lnTo>
                <a:lnTo>
                  <a:pt x="182880" y="683514"/>
                </a:lnTo>
                <a:lnTo>
                  <a:pt x="164438" y="676569"/>
                </a:lnTo>
                <a:lnTo>
                  <a:pt x="131735" y="625140"/>
                </a:lnTo>
                <a:lnTo>
                  <a:pt x="118205" y="583406"/>
                </a:lnTo>
                <a:lnTo>
                  <a:pt x="107044" y="532825"/>
                </a:lnTo>
                <a:lnTo>
                  <a:pt x="98619" y="474773"/>
                </a:lnTo>
                <a:lnTo>
                  <a:pt x="93295" y="410625"/>
                </a:lnTo>
                <a:lnTo>
                  <a:pt x="91440" y="341757"/>
                </a:lnTo>
                <a:lnTo>
                  <a:pt x="89584" y="272888"/>
                </a:lnTo>
                <a:lnTo>
                  <a:pt x="84260" y="208740"/>
                </a:lnTo>
                <a:lnTo>
                  <a:pt x="75835" y="150688"/>
                </a:lnTo>
                <a:lnTo>
                  <a:pt x="64674" y="100107"/>
                </a:lnTo>
                <a:lnTo>
                  <a:pt x="51144" y="58373"/>
                </a:lnTo>
                <a:lnTo>
                  <a:pt x="18441" y="6944"/>
                </a:lnTo>
                <a:lnTo>
                  <a:pt x="0" y="0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78493" y="2956941"/>
            <a:ext cx="434340" cy="14941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225"/>
              </a:lnSpc>
            </a:pPr>
            <a:r>
              <a:rPr sz="2800" b="1" i="1" spc="-180" dirty="0">
                <a:solidFill>
                  <a:srgbClr val="EE3D42"/>
                </a:solidFill>
                <a:latin typeface="Cambria"/>
                <a:cs typeface="Cambria"/>
              </a:rPr>
              <a:t>Dictionary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 animBg="1"/>
      <p:bldP spid="11" grpId="0" animBg="1"/>
      <p:bldP spid="12" grpId="0" animBg="1"/>
      <p:bldP spid="15" grpId="0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5336" y="487502"/>
            <a:ext cx="44684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0" dirty="0"/>
              <a:t>ENCODING</a:t>
            </a:r>
            <a:r>
              <a:rPr spc="270" dirty="0"/>
              <a:t> </a:t>
            </a:r>
            <a:r>
              <a:rPr spc="-459" dirty="0"/>
              <a:t>/</a:t>
            </a:r>
            <a:r>
              <a:rPr spc="290" dirty="0"/>
              <a:t> </a:t>
            </a:r>
            <a:r>
              <a:rPr spc="170" dirty="0"/>
              <a:t>DECODING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6003925" cy="15004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00"/>
              </a:spcBef>
            </a:pPr>
            <a:r>
              <a:rPr sz="2400" spc="-13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dic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nar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y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need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supp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80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wo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perati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ns:</a:t>
            </a:r>
            <a:endParaRPr sz="2400" dirty="0">
              <a:latin typeface="Times New Roman"/>
              <a:cs typeface="Times New Roman"/>
            </a:endParaRPr>
          </a:p>
          <a:p>
            <a:pPr marL="355600" marR="663575" indent="-342900">
              <a:lnSpc>
                <a:spcPts val="2190"/>
              </a:lnSpc>
              <a:spcBef>
                <a:spcPts val="130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Times New Roman"/>
                <a:cs typeface="Times New Roman"/>
              </a:rPr>
              <a:t>Encode/Locate:</a:t>
            </a:r>
            <a:r>
              <a:rPr sz="2000" b="1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given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uncompressed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value, </a:t>
            </a:r>
            <a:r>
              <a:rPr sz="2000" spc="-48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convert</a:t>
            </a:r>
            <a:r>
              <a:rPr sz="20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into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its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compressed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form.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198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Decode/Extract:</a:t>
            </a:r>
            <a:r>
              <a:rPr sz="2000" b="1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given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compressed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value,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convert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ts val="2290"/>
              </a:lnSpc>
            </a:pP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back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into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its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original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form.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905" y="487502"/>
            <a:ext cx="60458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75" dirty="0"/>
              <a:t>O</a:t>
            </a:r>
            <a:r>
              <a:rPr spc="135" dirty="0"/>
              <a:t>R</a:t>
            </a:r>
            <a:r>
              <a:rPr spc="250" dirty="0"/>
              <a:t>D</a:t>
            </a:r>
            <a:r>
              <a:rPr spc="165" dirty="0"/>
              <a:t>E</a:t>
            </a:r>
            <a:r>
              <a:rPr spc="155" dirty="0"/>
              <a:t>R</a:t>
            </a:r>
            <a:r>
              <a:rPr spc="-160" dirty="0"/>
              <a:t>-</a:t>
            </a:r>
            <a:r>
              <a:rPr spc="-470" dirty="0"/>
              <a:t> </a:t>
            </a:r>
            <a:r>
              <a:rPr spc="235" dirty="0"/>
              <a:t>P</a:t>
            </a:r>
            <a:r>
              <a:rPr spc="135" dirty="0"/>
              <a:t>R</a:t>
            </a:r>
            <a:r>
              <a:rPr spc="165" dirty="0"/>
              <a:t>E</a:t>
            </a:r>
            <a:r>
              <a:rPr spc="60" dirty="0"/>
              <a:t>S</a:t>
            </a:r>
            <a:r>
              <a:rPr spc="165" dirty="0"/>
              <a:t>E</a:t>
            </a:r>
            <a:r>
              <a:rPr spc="135" dirty="0"/>
              <a:t>R</a:t>
            </a:r>
            <a:r>
              <a:rPr spc="459" dirty="0"/>
              <a:t>V</a:t>
            </a:r>
            <a:r>
              <a:rPr spc="-135" dirty="0"/>
              <a:t>I</a:t>
            </a:r>
            <a:r>
              <a:rPr spc="254" dirty="0"/>
              <a:t>N</a:t>
            </a:r>
            <a:r>
              <a:rPr spc="-85" dirty="0"/>
              <a:t>G</a:t>
            </a:r>
            <a:r>
              <a:rPr spc="290" dirty="0"/>
              <a:t> </a:t>
            </a:r>
            <a:r>
              <a:rPr spc="165" dirty="0"/>
              <a:t>E</a:t>
            </a:r>
            <a:r>
              <a:rPr spc="254" dirty="0"/>
              <a:t>N</a:t>
            </a:r>
            <a:r>
              <a:rPr spc="270" dirty="0"/>
              <a:t>C</a:t>
            </a:r>
            <a:r>
              <a:rPr spc="375" dirty="0"/>
              <a:t>O</a:t>
            </a:r>
            <a:r>
              <a:rPr spc="250" dirty="0"/>
              <a:t>D</a:t>
            </a:r>
            <a:r>
              <a:rPr spc="-135" dirty="0"/>
              <a:t>I</a:t>
            </a:r>
            <a:r>
              <a:rPr spc="254" dirty="0"/>
              <a:t>N</a:t>
            </a:r>
            <a:r>
              <a:rPr spc="-8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42353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encoded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values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need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support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same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collation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s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orig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na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l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722" y="2192273"/>
            <a:ext cx="3139440" cy="626745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170">
              <a:lnSpc>
                <a:spcPts val="1945"/>
              </a:lnSpc>
              <a:spcBef>
                <a:spcPts val="270"/>
              </a:spcBef>
            </a:pPr>
            <a:r>
              <a:rPr sz="1800" b="1" spc="-130" dirty="0">
                <a:solidFill>
                  <a:srgbClr val="585858"/>
                </a:solidFill>
                <a:latin typeface="Trebuchet MS"/>
                <a:cs typeface="Trebuchet MS"/>
              </a:rPr>
              <a:t>SELECT</a:t>
            </a:r>
            <a:r>
              <a:rPr sz="1800" b="1" spc="3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*</a:t>
            </a:r>
            <a:r>
              <a:rPr sz="1800" spc="-20" dirty="0">
                <a:solidFill>
                  <a:srgbClr val="585858"/>
                </a:solidFill>
                <a:latin typeface="SimSun"/>
                <a:cs typeface="SimSun"/>
              </a:rPr>
              <a:t> </a:t>
            </a:r>
            <a:r>
              <a:rPr sz="1800" b="1" spc="-290" dirty="0">
                <a:solidFill>
                  <a:srgbClr val="585858"/>
                </a:solidFill>
                <a:latin typeface="Trebuchet MS"/>
                <a:cs typeface="Trebuchet MS"/>
              </a:rPr>
              <a:t>FROM</a:t>
            </a:r>
            <a:r>
              <a:rPr sz="1800" b="1" spc="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users</a:t>
            </a:r>
            <a:endParaRPr sz="1800">
              <a:latin typeface="SimSun"/>
              <a:cs typeface="SimSun"/>
            </a:endParaRPr>
          </a:p>
          <a:p>
            <a:pPr marL="204470">
              <a:lnSpc>
                <a:spcPts val="1945"/>
              </a:lnSpc>
            </a:pPr>
            <a:r>
              <a:rPr sz="1800" b="1" spc="-295" dirty="0">
                <a:solidFill>
                  <a:srgbClr val="585858"/>
                </a:solidFill>
                <a:latin typeface="Trebuchet MS"/>
                <a:cs typeface="Trebuchet MS"/>
              </a:rPr>
              <a:t>WHERE</a:t>
            </a:r>
            <a:r>
              <a:rPr sz="1800" b="1" spc="-15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name</a:t>
            </a:r>
            <a:r>
              <a:rPr sz="1800" spc="-25" dirty="0">
                <a:solidFill>
                  <a:srgbClr val="585858"/>
                </a:solidFill>
                <a:latin typeface="SimSun"/>
                <a:cs typeface="SimSun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Trebuchet MS"/>
                <a:cs typeface="Trebuchet MS"/>
              </a:rPr>
              <a:t>LIKE</a:t>
            </a:r>
            <a:r>
              <a:rPr sz="1800" b="1" spc="33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'And%'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0" y="3211067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6851" y="2899664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5" dirty="0">
                <a:solidFill>
                  <a:srgbClr val="585858"/>
                </a:solidFill>
                <a:latin typeface="Cambria"/>
                <a:cs typeface="Cambria"/>
              </a:rPr>
              <a:t>Orig</a:t>
            </a:r>
            <a:r>
              <a:rPr sz="1800" b="1" i="1" spc="-60" dirty="0">
                <a:solidFill>
                  <a:srgbClr val="585858"/>
                </a:solidFill>
                <a:latin typeface="Cambria"/>
                <a:cs typeface="Cambria"/>
              </a:rPr>
              <a:t>i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nal</a:t>
            </a:r>
            <a:r>
              <a:rPr sz="1800" b="1" i="1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44440" y="3211067"/>
            <a:ext cx="3108960" cy="1828800"/>
          </a:xfrm>
          <a:custGeom>
            <a:avLst/>
            <a:gdLst/>
            <a:ahLst/>
            <a:cxnLst/>
            <a:rect l="l" t="t" r="r" b="b"/>
            <a:pathLst>
              <a:path w="3108959" h="1828800">
                <a:moveTo>
                  <a:pt x="3108960" y="0"/>
                </a:moveTo>
                <a:lnTo>
                  <a:pt x="0" y="0"/>
                </a:lnTo>
                <a:lnTo>
                  <a:pt x="0" y="1828800"/>
                </a:lnTo>
                <a:lnTo>
                  <a:pt x="3108960" y="1828800"/>
                </a:lnTo>
                <a:lnTo>
                  <a:pt x="31089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29327" y="2899664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2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r>
              <a:rPr sz="1800" b="1" i="1" spc="-11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b="1" i="1" spc="-245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b="1" i="1" spc="-175" dirty="0">
                <a:solidFill>
                  <a:srgbClr val="585858"/>
                </a:solidFill>
                <a:latin typeface="Cambria"/>
                <a:cs typeface="Cambria"/>
              </a:rPr>
              <a:t>pres</a:t>
            </a:r>
            <a:r>
              <a:rPr sz="1800" b="1" i="1" spc="-21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b="1" i="1" spc="-225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b="1" i="1" spc="-21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sz="1800" b="1" i="1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2153" y="2192273"/>
            <a:ext cx="3566160" cy="626745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ts val="1945"/>
              </a:lnSpc>
              <a:spcBef>
                <a:spcPts val="270"/>
              </a:spcBef>
            </a:pPr>
            <a:r>
              <a:rPr sz="1800" b="1" spc="-130" dirty="0">
                <a:solidFill>
                  <a:srgbClr val="585858"/>
                </a:solidFill>
                <a:latin typeface="Trebuchet MS"/>
                <a:cs typeface="Trebuchet MS"/>
              </a:rPr>
              <a:t>SELECT</a:t>
            </a:r>
            <a:r>
              <a:rPr sz="1800" b="1" spc="3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*</a:t>
            </a:r>
            <a:r>
              <a:rPr sz="1800" spc="-20" dirty="0">
                <a:solidFill>
                  <a:srgbClr val="585858"/>
                </a:solidFill>
                <a:latin typeface="SimSun"/>
                <a:cs typeface="SimSun"/>
              </a:rPr>
              <a:t> </a:t>
            </a:r>
            <a:r>
              <a:rPr sz="1800" b="1" spc="-290" dirty="0">
                <a:solidFill>
                  <a:srgbClr val="585858"/>
                </a:solidFill>
                <a:latin typeface="Trebuchet MS"/>
                <a:cs typeface="Trebuchet MS"/>
              </a:rPr>
              <a:t>FROM</a:t>
            </a:r>
            <a:r>
              <a:rPr sz="1800" b="1" spc="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users</a:t>
            </a:r>
            <a:endParaRPr sz="1800">
              <a:latin typeface="SimSun"/>
              <a:cs typeface="SimSun"/>
            </a:endParaRPr>
          </a:p>
          <a:p>
            <a:pPr marL="205104">
              <a:lnSpc>
                <a:spcPts val="1945"/>
              </a:lnSpc>
            </a:pPr>
            <a:r>
              <a:rPr sz="1800" b="1" spc="-295" dirty="0">
                <a:solidFill>
                  <a:srgbClr val="585858"/>
                </a:solidFill>
                <a:latin typeface="Trebuchet MS"/>
                <a:cs typeface="Trebuchet MS"/>
              </a:rPr>
              <a:t>WHERE</a:t>
            </a:r>
            <a:r>
              <a:rPr sz="1800" b="1" spc="10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name</a:t>
            </a:r>
            <a:r>
              <a:rPr sz="1800" spc="-15" dirty="0">
                <a:solidFill>
                  <a:srgbClr val="585858"/>
                </a:solidFill>
                <a:latin typeface="SimSun"/>
                <a:cs typeface="SimSun"/>
              </a:rPr>
              <a:t> </a:t>
            </a:r>
            <a:r>
              <a:rPr sz="1800" b="1" spc="-250" dirty="0">
                <a:solidFill>
                  <a:srgbClr val="585858"/>
                </a:solidFill>
                <a:latin typeface="Trebuchet MS"/>
                <a:cs typeface="Trebuchet MS"/>
              </a:rPr>
              <a:t>BETWEEN</a:t>
            </a:r>
            <a:r>
              <a:rPr sz="1800" b="1" spc="34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EE3D42"/>
                </a:solidFill>
                <a:latin typeface="Trebuchet MS"/>
                <a:cs typeface="Trebuchet MS"/>
              </a:rPr>
              <a:t>10</a:t>
            </a:r>
            <a:r>
              <a:rPr sz="1800" b="1" spc="345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b="1" spc="-270" dirty="0">
                <a:solidFill>
                  <a:srgbClr val="585858"/>
                </a:solidFill>
                <a:latin typeface="Trebuchet MS"/>
                <a:cs typeface="Trebuchet MS"/>
              </a:rPr>
              <a:t>AND</a:t>
            </a:r>
            <a:r>
              <a:rPr sz="1800" b="1" spc="34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EE3D42"/>
                </a:solidFill>
                <a:latin typeface="Trebuchet MS"/>
                <a:cs typeface="Trebuchet MS"/>
              </a:rPr>
              <a:t>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54196" y="377647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228600" y="342899"/>
                </a:lnTo>
                <a:lnTo>
                  <a:pt x="228600" y="457199"/>
                </a:lnTo>
                <a:lnTo>
                  <a:pt x="457200" y="228599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4196" y="22753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28600" y="3429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45461" y="3307334"/>
          <a:ext cx="1216025" cy="1641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2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Andrea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1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Prashanth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Andy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Matt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3810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1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Prashanth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3810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071870" y="3307334"/>
          <a:ext cx="1840864" cy="137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50" b="1" i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EE3D4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50" b="1" i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code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EE3D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Andrea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14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Andy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Matt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1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Prashanth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40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227573" y="3307334"/>
          <a:ext cx="640080" cy="1641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50" b="1" i="1" spc="-2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14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40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3810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40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952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3810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8001761" y="3341370"/>
            <a:ext cx="182880" cy="1365885"/>
          </a:xfrm>
          <a:custGeom>
            <a:avLst/>
            <a:gdLst/>
            <a:ahLst/>
            <a:cxnLst/>
            <a:rect l="l" t="t" r="r" b="b"/>
            <a:pathLst>
              <a:path w="182879" h="1365885">
                <a:moveTo>
                  <a:pt x="0" y="1365503"/>
                </a:moveTo>
                <a:lnTo>
                  <a:pt x="35611" y="1338676"/>
                </a:lnTo>
                <a:lnTo>
                  <a:pt x="64674" y="1265515"/>
                </a:lnTo>
                <a:lnTo>
                  <a:pt x="75835" y="1214992"/>
                </a:lnTo>
                <a:lnTo>
                  <a:pt x="84260" y="1157004"/>
                </a:lnTo>
                <a:lnTo>
                  <a:pt x="89584" y="1092925"/>
                </a:lnTo>
                <a:lnTo>
                  <a:pt x="91440" y="1024127"/>
                </a:lnTo>
                <a:lnTo>
                  <a:pt x="93295" y="955330"/>
                </a:lnTo>
                <a:lnTo>
                  <a:pt x="98619" y="891251"/>
                </a:lnTo>
                <a:lnTo>
                  <a:pt x="107044" y="833263"/>
                </a:lnTo>
                <a:lnTo>
                  <a:pt x="118205" y="782740"/>
                </a:lnTo>
                <a:lnTo>
                  <a:pt x="131735" y="741055"/>
                </a:lnTo>
                <a:lnTo>
                  <a:pt x="164438" y="689687"/>
                </a:lnTo>
                <a:lnTo>
                  <a:pt x="182880" y="682751"/>
                </a:lnTo>
                <a:lnTo>
                  <a:pt x="164438" y="675818"/>
                </a:lnTo>
                <a:lnTo>
                  <a:pt x="131735" y="624465"/>
                </a:lnTo>
                <a:lnTo>
                  <a:pt x="118205" y="582787"/>
                </a:lnTo>
                <a:lnTo>
                  <a:pt x="107044" y="532268"/>
                </a:lnTo>
                <a:lnTo>
                  <a:pt x="98619" y="474279"/>
                </a:lnTo>
                <a:lnTo>
                  <a:pt x="93295" y="410191"/>
                </a:lnTo>
                <a:lnTo>
                  <a:pt x="91440" y="341375"/>
                </a:lnTo>
                <a:lnTo>
                  <a:pt x="89584" y="272560"/>
                </a:lnTo>
                <a:lnTo>
                  <a:pt x="84260" y="208472"/>
                </a:lnTo>
                <a:lnTo>
                  <a:pt x="75835" y="150483"/>
                </a:lnTo>
                <a:lnTo>
                  <a:pt x="64674" y="99964"/>
                </a:lnTo>
                <a:lnTo>
                  <a:pt x="51144" y="58286"/>
                </a:lnTo>
                <a:lnTo>
                  <a:pt x="18441" y="6933"/>
                </a:lnTo>
                <a:lnTo>
                  <a:pt x="0" y="0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42427" y="3119881"/>
            <a:ext cx="609462" cy="1828799"/>
          </a:xfrm>
          <a:prstGeom prst="rect">
            <a:avLst/>
          </a:prstGeom>
        </p:spPr>
        <p:txBody>
          <a:bodyPr vert="vert" wrap="square" lIns="0" tIns="110489" rIns="0" bIns="0" rtlCol="0">
            <a:spAutoFit/>
          </a:bodyPr>
          <a:lstStyle/>
          <a:p>
            <a:pPr marL="12700" marR="5080" indent="312420">
              <a:lnSpc>
                <a:spcPct val="70000"/>
              </a:lnSpc>
              <a:spcBef>
                <a:spcPts val="869"/>
              </a:spcBef>
            </a:pPr>
            <a:r>
              <a:rPr sz="2800" b="1" i="1" spc="-260" dirty="0">
                <a:solidFill>
                  <a:srgbClr val="EE3D42"/>
                </a:solidFill>
                <a:latin typeface="Cambria"/>
                <a:cs typeface="Cambria"/>
              </a:rPr>
              <a:t>Sorted </a:t>
            </a:r>
            <a:r>
              <a:rPr sz="2800" b="1" i="1" spc="-254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b="1" i="1" spc="-5" dirty="0">
                <a:solidFill>
                  <a:srgbClr val="EE3D42"/>
                </a:solidFill>
                <a:latin typeface="Cambria"/>
                <a:cs typeface="Cambria"/>
              </a:rPr>
              <a:t>Dictionary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905" y="487502"/>
            <a:ext cx="60458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75" dirty="0"/>
              <a:t>O</a:t>
            </a:r>
            <a:r>
              <a:rPr spc="135" dirty="0"/>
              <a:t>R</a:t>
            </a:r>
            <a:r>
              <a:rPr spc="250" dirty="0"/>
              <a:t>D</a:t>
            </a:r>
            <a:r>
              <a:rPr spc="165" dirty="0"/>
              <a:t>E</a:t>
            </a:r>
            <a:r>
              <a:rPr spc="155" dirty="0"/>
              <a:t>R</a:t>
            </a:r>
            <a:r>
              <a:rPr spc="-160" dirty="0"/>
              <a:t>-</a:t>
            </a:r>
            <a:r>
              <a:rPr spc="-470" dirty="0"/>
              <a:t> </a:t>
            </a:r>
            <a:r>
              <a:rPr spc="235" dirty="0"/>
              <a:t>P</a:t>
            </a:r>
            <a:r>
              <a:rPr spc="135" dirty="0"/>
              <a:t>R</a:t>
            </a:r>
            <a:r>
              <a:rPr spc="165" dirty="0"/>
              <a:t>E</a:t>
            </a:r>
            <a:r>
              <a:rPr spc="60" dirty="0"/>
              <a:t>S</a:t>
            </a:r>
            <a:r>
              <a:rPr spc="165" dirty="0"/>
              <a:t>E</a:t>
            </a:r>
            <a:r>
              <a:rPr spc="135" dirty="0"/>
              <a:t>R</a:t>
            </a:r>
            <a:r>
              <a:rPr spc="459" dirty="0"/>
              <a:t>V</a:t>
            </a:r>
            <a:r>
              <a:rPr spc="-135" dirty="0"/>
              <a:t>I</a:t>
            </a:r>
            <a:r>
              <a:rPr spc="254" dirty="0"/>
              <a:t>N</a:t>
            </a:r>
            <a:r>
              <a:rPr spc="-85" dirty="0"/>
              <a:t>G</a:t>
            </a:r>
            <a:r>
              <a:rPr spc="290" dirty="0"/>
              <a:t> </a:t>
            </a:r>
            <a:r>
              <a:rPr spc="165" dirty="0"/>
              <a:t>E</a:t>
            </a:r>
            <a:r>
              <a:rPr spc="254" dirty="0"/>
              <a:t>N</a:t>
            </a:r>
            <a:r>
              <a:rPr spc="270" dirty="0"/>
              <a:t>C</a:t>
            </a:r>
            <a:r>
              <a:rPr spc="375" dirty="0"/>
              <a:t>O</a:t>
            </a:r>
            <a:r>
              <a:rPr spc="250" dirty="0"/>
              <a:t>D</a:t>
            </a:r>
            <a:r>
              <a:rPr spc="-135" dirty="0"/>
              <a:t>I</a:t>
            </a:r>
            <a:r>
              <a:rPr spc="254" dirty="0"/>
              <a:t>N</a:t>
            </a:r>
            <a:r>
              <a:rPr spc="-85" dirty="0"/>
              <a:t>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177" y="1125474"/>
            <a:ext cx="3301365" cy="626745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ts val="1945"/>
              </a:lnSpc>
              <a:spcBef>
                <a:spcPts val="265"/>
              </a:spcBef>
            </a:pPr>
            <a:r>
              <a:rPr sz="1800" b="1" spc="-130" dirty="0">
                <a:solidFill>
                  <a:srgbClr val="585858"/>
                </a:solidFill>
                <a:latin typeface="Trebuchet MS"/>
                <a:cs typeface="Trebuchet MS"/>
              </a:rPr>
              <a:t>SELECT</a:t>
            </a:r>
            <a:r>
              <a:rPr sz="1800" b="1" spc="3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EE3D42"/>
                </a:solidFill>
                <a:latin typeface="SimSun"/>
                <a:cs typeface="SimSun"/>
              </a:rPr>
              <a:t>name</a:t>
            </a:r>
            <a:r>
              <a:rPr sz="1800" spc="-20" dirty="0">
                <a:solidFill>
                  <a:srgbClr val="EE3D42"/>
                </a:solidFill>
                <a:latin typeface="SimSun"/>
                <a:cs typeface="SimSun"/>
              </a:rPr>
              <a:t> </a:t>
            </a:r>
            <a:r>
              <a:rPr sz="1800" b="1" spc="-290" dirty="0">
                <a:solidFill>
                  <a:srgbClr val="585858"/>
                </a:solidFill>
                <a:latin typeface="Trebuchet MS"/>
                <a:cs typeface="Trebuchet MS"/>
              </a:rPr>
              <a:t>FROM</a:t>
            </a:r>
            <a:r>
              <a:rPr sz="1800" b="1" spc="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users</a:t>
            </a:r>
            <a:endParaRPr sz="1800">
              <a:latin typeface="SimSun"/>
              <a:cs typeface="SimSun"/>
            </a:endParaRPr>
          </a:p>
          <a:p>
            <a:pPr marL="205104">
              <a:lnSpc>
                <a:spcPts val="1945"/>
              </a:lnSpc>
            </a:pPr>
            <a:r>
              <a:rPr sz="1800" b="1" spc="-295" dirty="0">
                <a:solidFill>
                  <a:srgbClr val="585858"/>
                </a:solidFill>
                <a:latin typeface="Trebuchet MS"/>
                <a:cs typeface="Trebuchet MS"/>
              </a:rPr>
              <a:t>WHERE</a:t>
            </a:r>
            <a:r>
              <a:rPr sz="1800" b="1" spc="-15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name</a:t>
            </a:r>
            <a:r>
              <a:rPr sz="1800" spc="-25" dirty="0">
                <a:solidFill>
                  <a:srgbClr val="585858"/>
                </a:solidFill>
                <a:latin typeface="SimSun"/>
                <a:cs typeface="SimSun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Trebuchet MS"/>
                <a:cs typeface="Trebuchet MS"/>
              </a:rPr>
              <a:t>LIKE</a:t>
            </a:r>
            <a:r>
              <a:rPr sz="1800" b="1" spc="33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'And%'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177" y="1928622"/>
            <a:ext cx="3301365" cy="848994"/>
          </a:xfrm>
          <a:prstGeom prst="rect">
            <a:avLst/>
          </a:prstGeom>
          <a:solidFill>
            <a:srgbClr val="D9D9D9"/>
          </a:solidFill>
          <a:ln w="19050">
            <a:solidFill>
              <a:srgbClr val="A6A6A6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ts val="1945"/>
              </a:lnSpc>
              <a:spcBef>
                <a:spcPts val="280"/>
              </a:spcBef>
            </a:pPr>
            <a:r>
              <a:rPr sz="1800" b="1" spc="-130" dirty="0">
                <a:solidFill>
                  <a:srgbClr val="585858"/>
                </a:solidFill>
                <a:latin typeface="Trebuchet MS"/>
                <a:cs typeface="Trebuchet MS"/>
              </a:rPr>
              <a:t>SELECT</a:t>
            </a:r>
            <a:r>
              <a:rPr sz="1800" b="1" spc="-7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EE3D42"/>
                </a:solidFill>
                <a:latin typeface="Trebuchet MS"/>
                <a:cs typeface="Trebuchet MS"/>
              </a:rPr>
              <a:t>DISTINCT</a:t>
            </a:r>
            <a:r>
              <a:rPr sz="1800" b="1" spc="330" dirty="0">
                <a:solidFill>
                  <a:srgbClr val="EE3D42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EE3D42"/>
                </a:solidFill>
                <a:latin typeface="SimSun"/>
                <a:cs typeface="SimSun"/>
              </a:rPr>
              <a:t>name</a:t>
            </a:r>
            <a:endParaRPr sz="1800">
              <a:latin typeface="SimSun"/>
              <a:cs typeface="SimSun"/>
            </a:endParaRPr>
          </a:p>
          <a:p>
            <a:pPr marL="319405">
              <a:lnSpc>
                <a:spcPts val="1730"/>
              </a:lnSpc>
            </a:pPr>
            <a:r>
              <a:rPr sz="1800" b="1" spc="-290" dirty="0">
                <a:solidFill>
                  <a:srgbClr val="585858"/>
                </a:solidFill>
                <a:latin typeface="Trebuchet MS"/>
                <a:cs typeface="Trebuchet MS"/>
              </a:rPr>
              <a:t>FROM</a:t>
            </a:r>
            <a:r>
              <a:rPr sz="1800" b="1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users</a:t>
            </a:r>
            <a:endParaRPr sz="1800">
              <a:latin typeface="SimSun"/>
              <a:cs typeface="SimSun"/>
            </a:endParaRPr>
          </a:p>
          <a:p>
            <a:pPr marL="205104">
              <a:lnSpc>
                <a:spcPts val="1945"/>
              </a:lnSpc>
            </a:pPr>
            <a:r>
              <a:rPr sz="1800" b="1" spc="-295" dirty="0">
                <a:solidFill>
                  <a:srgbClr val="585858"/>
                </a:solidFill>
                <a:latin typeface="Trebuchet MS"/>
                <a:cs typeface="Trebuchet MS"/>
              </a:rPr>
              <a:t>WHERE</a:t>
            </a:r>
            <a:r>
              <a:rPr sz="1800" b="1" spc="-15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name</a:t>
            </a:r>
            <a:r>
              <a:rPr sz="1800" spc="-25" dirty="0">
                <a:solidFill>
                  <a:srgbClr val="585858"/>
                </a:solidFill>
                <a:latin typeface="SimSun"/>
                <a:cs typeface="SimSun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Trebuchet MS"/>
                <a:cs typeface="Trebuchet MS"/>
              </a:rPr>
              <a:t>LIKE</a:t>
            </a:r>
            <a:r>
              <a:rPr sz="1800" b="1" spc="33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858"/>
                </a:solidFill>
                <a:latin typeface="SimSun"/>
                <a:cs typeface="SimSun"/>
              </a:rPr>
              <a:t>'And%'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3734" y="1162050"/>
            <a:ext cx="3900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0" dirty="0">
                <a:solidFill>
                  <a:srgbClr val="585858"/>
                </a:solidFill>
                <a:latin typeface="Cambria"/>
                <a:cs typeface="Cambria"/>
              </a:rPr>
              <a:t>Stil</a:t>
            </a:r>
            <a:r>
              <a:rPr sz="2400" b="1" i="1" spc="-120" dirty="0">
                <a:solidFill>
                  <a:srgbClr val="585858"/>
                </a:solidFill>
                <a:latin typeface="Cambria"/>
                <a:cs typeface="Cambria"/>
              </a:rPr>
              <a:t>l</a:t>
            </a:r>
            <a:r>
              <a:rPr sz="2400" b="1" i="1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325" dirty="0">
                <a:solidFill>
                  <a:srgbClr val="585858"/>
                </a:solidFill>
                <a:latin typeface="Cambria"/>
                <a:cs typeface="Cambria"/>
              </a:rPr>
              <a:t>mu</a:t>
            </a:r>
            <a:r>
              <a:rPr sz="2400" b="1" i="1" spc="-204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2400" b="1" i="1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114" dirty="0">
                <a:solidFill>
                  <a:srgbClr val="585858"/>
                </a:solidFill>
                <a:latin typeface="Cambria"/>
                <a:cs typeface="Cambria"/>
              </a:rPr>
              <a:t>per</a:t>
            </a:r>
            <a:r>
              <a:rPr sz="2400" b="1" i="1" spc="-8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2400" b="1" i="1" spc="-229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2400" b="1" i="1" spc="-204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2400" b="1" i="1" spc="-330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2400" b="1" i="1" spc="-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6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400" b="1" i="1" spc="-28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r>
              <a:rPr sz="2400" b="1" i="1" spc="-250" dirty="0">
                <a:solidFill>
                  <a:srgbClr val="585858"/>
                </a:solidFill>
                <a:latin typeface="Cambria"/>
                <a:cs typeface="Cambria"/>
              </a:rPr>
              <a:t>an</a:t>
            </a:r>
            <a:r>
              <a:rPr sz="2400" b="1" i="1" spc="-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7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2400" b="1" i="1" spc="-285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2400" b="1" i="1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6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r>
              <a:rPr sz="2400" b="1" i="1" spc="-32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2400" b="1" i="1" spc="-225" dirty="0">
                <a:solidFill>
                  <a:srgbClr val="585858"/>
                </a:solidFill>
                <a:latin typeface="Cambria"/>
                <a:cs typeface="Cambria"/>
              </a:rPr>
              <a:t>lumn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3734" y="2076704"/>
            <a:ext cx="3414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35" dirty="0">
                <a:solidFill>
                  <a:srgbClr val="585858"/>
                </a:solidFill>
                <a:latin typeface="Cambria"/>
                <a:cs typeface="Cambria"/>
              </a:rPr>
              <a:t>Onl</a:t>
            </a:r>
            <a:r>
              <a:rPr sz="2400" b="1" i="1" spc="-125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2400" b="1" i="1" spc="-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60" dirty="0">
                <a:solidFill>
                  <a:srgbClr val="585858"/>
                </a:solidFill>
                <a:latin typeface="Cambria"/>
                <a:cs typeface="Cambria"/>
              </a:rPr>
              <a:t>need</a:t>
            </a:r>
            <a:r>
              <a:rPr sz="2400" b="1" i="1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25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2400" b="1" i="1" spc="-325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2400" b="1" i="1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254" dirty="0">
                <a:solidFill>
                  <a:srgbClr val="585858"/>
                </a:solidFill>
                <a:latin typeface="Cambria"/>
                <a:cs typeface="Cambria"/>
              </a:rPr>
              <a:t>ac</a:t>
            </a:r>
            <a:r>
              <a:rPr sz="2400" b="1" i="1" spc="-235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r>
              <a:rPr sz="2400" b="1" i="1" spc="-295" dirty="0">
                <a:solidFill>
                  <a:srgbClr val="585858"/>
                </a:solidFill>
                <a:latin typeface="Cambria"/>
                <a:cs typeface="Cambria"/>
              </a:rPr>
              <a:t>ess</a:t>
            </a:r>
            <a:r>
              <a:rPr sz="2400" b="1" i="1" spc="-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400" b="1" i="1" spc="-185" dirty="0">
                <a:solidFill>
                  <a:srgbClr val="585858"/>
                </a:solidFill>
                <a:latin typeface="Cambria"/>
                <a:cs typeface="Cambria"/>
              </a:rPr>
              <a:t>dicti</a:t>
            </a:r>
            <a:r>
              <a:rPr sz="2400" b="1" i="1" spc="-254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2400" b="1" i="1" spc="-200" dirty="0">
                <a:solidFill>
                  <a:srgbClr val="585858"/>
                </a:solidFill>
                <a:latin typeface="Cambria"/>
                <a:cs typeface="Cambria"/>
              </a:rPr>
              <a:t>na</a:t>
            </a:r>
            <a:r>
              <a:rPr sz="2400" b="1" i="1" spc="-17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2400" b="1" i="1" spc="-10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28288" y="12085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28600" y="3429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8288" y="21229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28600" y="342900"/>
                </a:lnTo>
                <a:lnTo>
                  <a:pt x="228600" y="4572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2600" y="3211067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36851" y="2899664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5" dirty="0">
                <a:solidFill>
                  <a:srgbClr val="585858"/>
                </a:solidFill>
                <a:latin typeface="Cambria"/>
                <a:cs typeface="Cambria"/>
              </a:rPr>
              <a:t>Orig</a:t>
            </a:r>
            <a:r>
              <a:rPr sz="1800" b="1" i="1" spc="-60" dirty="0">
                <a:solidFill>
                  <a:srgbClr val="585858"/>
                </a:solidFill>
                <a:latin typeface="Cambria"/>
                <a:cs typeface="Cambria"/>
              </a:rPr>
              <a:t>i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nal</a:t>
            </a:r>
            <a:r>
              <a:rPr sz="1800" b="1" i="1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44440" y="3211067"/>
            <a:ext cx="3108960" cy="1828800"/>
          </a:xfrm>
          <a:custGeom>
            <a:avLst/>
            <a:gdLst/>
            <a:ahLst/>
            <a:cxnLst/>
            <a:rect l="l" t="t" r="r" b="b"/>
            <a:pathLst>
              <a:path w="3108959" h="1828800">
                <a:moveTo>
                  <a:pt x="3108960" y="0"/>
                </a:moveTo>
                <a:lnTo>
                  <a:pt x="0" y="0"/>
                </a:lnTo>
                <a:lnTo>
                  <a:pt x="0" y="1828800"/>
                </a:lnTo>
                <a:lnTo>
                  <a:pt x="3108960" y="1828800"/>
                </a:lnTo>
                <a:lnTo>
                  <a:pt x="31089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29327" y="2899664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20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r>
              <a:rPr sz="1800" b="1" i="1" spc="-11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b="1" i="1" spc="-245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1800" b="1" i="1" spc="-175" dirty="0">
                <a:solidFill>
                  <a:srgbClr val="585858"/>
                </a:solidFill>
                <a:latin typeface="Cambria"/>
                <a:cs typeface="Cambria"/>
              </a:rPr>
              <a:t>pres</a:t>
            </a:r>
            <a:r>
              <a:rPr sz="1800" b="1" i="1" spc="-21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b="1" i="1" spc="-225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b="1" i="1" spc="-21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sz="1800" b="1" i="1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b="1" i="1" spc="-16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54196" y="377647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28600" y="114299"/>
                </a:lnTo>
                <a:lnTo>
                  <a:pt x="0" y="114299"/>
                </a:lnTo>
                <a:lnTo>
                  <a:pt x="0" y="342899"/>
                </a:lnTo>
                <a:lnTo>
                  <a:pt x="228600" y="342899"/>
                </a:lnTo>
                <a:lnTo>
                  <a:pt x="228600" y="457199"/>
                </a:lnTo>
                <a:lnTo>
                  <a:pt x="457200" y="228599"/>
                </a:lnTo>
                <a:lnTo>
                  <a:pt x="228600" y="0"/>
                </a:lnTo>
                <a:close/>
              </a:path>
            </a:pathLst>
          </a:custGeom>
          <a:solidFill>
            <a:srgbClr val="EE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045461" y="3307334"/>
          <a:ext cx="1216025" cy="1641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2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Andrea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1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Prashanth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Andy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Matt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3810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1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Prashanth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3810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071870" y="3307334"/>
          <a:ext cx="1840864" cy="137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50" b="1" i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EE3D4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50" b="1" i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code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EE3D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Andrea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14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Andy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5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Matt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10" dirty="0">
                          <a:solidFill>
                            <a:srgbClr val="585858"/>
                          </a:solidFill>
                          <a:latin typeface="SimSun"/>
                          <a:cs typeface="SimSun"/>
                        </a:rPr>
                        <a:t>Prashanth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40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227573" y="3307334"/>
          <a:ext cx="640080" cy="1641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50" b="1" i="1" spc="-2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140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40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28575">
                      <a:solidFill>
                        <a:srgbClr val="44433E"/>
                      </a:solidFill>
                      <a:prstDash val="solid"/>
                    </a:lnT>
                    <a:lnB w="38100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spc="-135" dirty="0">
                          <a:solidFill>
                            <a:srgbClr val="EE3D42"/>
                          </a:solidFill>
                          <a:latin typeface="Trebuchet MS"/>
                          <a:cs typeface="Trebuchet MS"/>
                        </a:rPr>
                        <a:t>40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9525" marB="0">
                    <a:lnL w="28575">
                      <a:solidFill>
                        <a:srgbClr val="44433E"/>
                      </a:solidFill>
                      <a:prstDash val="solid"/>
                    </a:lnL>
                    <a:lnR w="28575">
                      <a:solidFill>
                        <a:srgbClr val="44433E"/>
                      </a:solidFill>
                      <a:prstDash val="solid"/>
                    </a:lnR>
                    <a:lnT w="38100">
                      <a:solidFill>
                        <a:srgbClr val="44433E"/>
                      </a:solidFill>
                      <a:prstDash val="solid"/>
                    </a:lnT>
                    <a:lnB w="28575">
                      <a:solidFill>
                        <a:srgbClr val="4443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8001761" y="3341370"/>
            <a:ext cx="182880" cy="1365885"/>
          </a:xfrm>
          <a:custGeom>
            <a:avLst/>
            <a:gdLst/>
            <a:ahLst/>
            <a:cxnLst/>
            <a:rect l="l" t="t" r="r" b="b"/>
            <a:pathLst>
              <a:path w="182879" h="1365885">
                <a:moveTo>
                  <a:pt x="0" y="1365503"/>
                </a:moveTo>
                <a:lnTo>
                  <a:pt x="35611" y="1338676"/>
                </a:lnTo>
                <a:lnTo>
                  <a:pt x="64674" y="1265515"/>
                </a:lnTo>
                <a:lnTo>
                  <a:pt x="75835" y="1214992"/>
                </a:lnTo>
                <a:lnTo>
                  <a:pt x="84260" y="1157004"/>
                </a:lnTo>
                <a:lnTo>
                  <a:pt x="89584" y="1092925"/>
                </a:lnTo>
                <a:lnTo>
                  <a:pt x="91440" y="1024127"/>
                </a:lnTo>
                <a:lnTo>
                  <a:pt x="93295" y="955330"/>
                </a:lnTo>
                <a:lnTo>
                  <a:pt x="98619" y="891251"/>
                </a:lnTo>
                <a:lnTo>
                  <a:pt x="107044" y="833263"/>
                </a:lnTo>
                <a:lnTo>
                  <a:pt x="118205" y="782740"/>
                </a:lnTo>
                <a:lnTo>
                  <a:pt x="131735" y="741055"/>
                </a:lnTo>
                <a:lnTo>
                  <a:pt x="164438" y="689687"/>
                </a:lnTo>
                <a:lnTo>
                  <a:pt x="182880" y="682751"/>
                </a:lnTo>
                <a:lnTo>
                  <a:pt x="164438" y="675818"/>
                </a:lnTo>
                <a:lnTo>
                  <a:pt x="131735" y="624465"/>
                </a:lnTo>
                <a:lnTo>
                  <a:pt x="118205" y="582787"/>
                </a:lnTo>
                <a:lnTo>
                  <a:pt x="107044" y="532268"/>
                </a:lnTo>
                <a:lnTo>
                  <a:pt x="98619" y="474279"/>
                </a:lnTo>
                <a:lnTo>
                  <a:pt x="93295" y="410191"/>
                </a:lnTo>
                <a:lnTo>
                  <a:pt x="91440" y="341375"/>
                </a:lnTo>
                <a:lnTo>
                  <a:pt x="89584" y="272560"/>
                </a:lnTo>
                <a:lnTo>
                  <a:pt x="84260" y="208472"/>
                </a:lnTo>
                <a:lnTo>
                  <a:pt x="75835" y="150483"/>
                </a:lnTo>
                <a:lnTo>
                  <a:pt x="64674" y="99964"/>
                </a:lnTo>
                <a:lnTo>
                  <a:pt x="51144" y="58286"/>
                </a:lnTo>
                <a:lnTo>
                  <a:pt x="18441" y="6933"/>
                </a:lnTo>
                <a:lnTo>
                  <a:pt x="0" y="0"/>
                </a:lnTo>
              </a:path>
            </a:pathLst>
          </a:custGeom>
          <a:ln w="28575">
            <a:solidFill>
              <a:srgbClr val="EE3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42427" y="3129237"/>
            <a:ext cx="609462" cy="1828799"/>
          </a:xfrm>
          <a:prstGeom prst="rect">
            <a:avLst/>
          </a:prstGeom>
        </p:spPr>
        <p:txBody>
          <a:bodyPr vert="vert" wrap="square" lIns="0" tIns="110489" rIns="0" bIns="0" rtlCol="0">
            <a:spAutoFit/>
          </a:bodyPr>
          <a:lstStyle/>
          <a:p>
            <a:pPr marL="12700" marR="5080" indent="312420">
              <a:lnSpc>
                <a:spcPct val="70000"/>
              </a:lnSpc>
              <a:spcBef>
                <a:spcPts val="869"/>
              </a:spcBef>
            </a:pPr>
            <a:r>
              <a:rPr sz="2800" b="1" i="1" spc="-260" dirty="0">
                <a:solidFill>
                  <a:srgbClr val="EE3D42"/>
                </a:solidFill>
                <a:latin typeface="Cambria"/>
                <a:cs typeface="Cambria"/>
              </a:rPr>
              <a:t>Sorted </a:t>
            </a:r>
            <a:r>
              <a:rPr sz="2800" b="1" i="1" spc="-254" dirty="0">
                <a:solidFill>
                  <a:srgbClr val="EE3D42"/>
                </a:solidFill>
                <a:latin typeface="Cambria"/>
                <a:cs typeface="Cambria"/>
              </a:rPr>
              <a:t> </a:t>
            </a:r>
            <a:r>
              <a:rPr sz="2800" b="1" i="1" spc="-5" dirty="0">
                <a:solidFill>
                  <a:srgbClr val="EE3D42"/>
                </a:solidFill>
                <a:latin typeface="Cambria"/>
                <a:cs typeface="Cambria"/>
              </a:rPr>
              <a:t>Dictionary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029" y="487502"/>
            <a:ext cx="25279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6071235" cy="30130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92100">
              <a:lnSpc>
                <a:spcPts val="2590"/>
              </a:lnSpc>
              <a:spcBef>
                <a:spcPts val="425"/>
              </a:spcBef>
            </a:pP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important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choose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right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storage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model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target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workload: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35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OLTP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=</a:t>
            </a:r>
            <a:r>
              <a:rPr sz="20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Row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Store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OL</a:t>
            </a:r>
            <a:r>
              <a:rPr sz="2000" spc="-80" dirty="0">
                <a:solidFill>
                  <a:srgbClr val="585858"/>
                </a:solidFill>
                <a:latin typeface="Times New Roman"/>
                <a:cs typeface="Times New Roman"/>
              </a:rPr>
              <a:t>AP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=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Colu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000" spc="6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Store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spc="-125" dirty="0">
                <a:solidFill>
                  <a:srgbClr val="585858"/>
                </a:solidFill>
                <a:latin typeface="Times New Roman"/>
                <a:cs typeface="Times New Roman"/>
              </a:rPr>
              <a:t>DBMS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com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b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ine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differen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appro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ches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even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better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compression.</a:t>
            </a:r>
            <a:endParaRPr sz="2400">
              <a:latin typeface="Times New Roman"/>
              <a:cs typeface="Times New Roman"/>
            </a:endParaRPr>
          </a:p>
          <a:p>
            <a:pPr marL="12700" marR="359410">
              <a:lnSpc>
                <a:spcPts val="2590"/>
              </a:lnSpc>
              <a:spcBef>
                <a:spcPts val="640"/>
              </a:spcBef>
            </a:pP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Dictionary</a:t>
            </a:r>
            <a:r>
              <a:rPr sz="2400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encoding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probably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most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useful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scheme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because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does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require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pre-sorting.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542" y="487502"/>
            <a:ext cx="27184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OBSERVATION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328165"/>
            <a:ext cx="5840730" cy="202940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39370">
              <a:lnSpc>
                <a:spcPts val="2590"/>
              </a:lnSpc>
              <a:spcBef>
                <a:spcPts val="425"/>
              </a:spcBef>
            </a:pP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relational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model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does </a:t>
            </a:r>
            <a:r>
              <a:rPr sz="2400" u="heavy" spc="4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not</a:t>
            </a:r>
            <a:r>
              <a:rPr sz="2400" spc="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specify 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that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400" spc="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Times New Roman"/>
                <a:cs typeface="Times New Roman"/>
              </a:rPr>
              <a:t>DBM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must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store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al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l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uple's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at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ribu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es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g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ether  in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single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pa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g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e.</a:t>
            </a:r>
            <a:endParaRPr lang="en-GB" sz="2400" spc="-60" dirty="0">
              <a:solidFill>
                <a:srgbClr val="585858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spcBef>
                <a:spcPts val="2180"/>
              </a:spcBef>
            </a:pP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This</a:t>
            </a:r>
            <a:r>
              <a:rPr sz="2400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may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u="heavy" spc="4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not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actually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best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layout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some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workloads…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4414" y="487502"/>
            <a:ext cx="956944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75" dirty="0"/>
              <a:t>O</a:t>
            </a:r>
            <a:r>
              <a:rPr spc="-70" dirty="0"/>
              <a:t>L</a:t>
            </a:r>
            <a:r>
              <a:rPr spc="260" dirty="0"/>
              <a:t>T</a:t>
            </a:r>
            <a:r>
              <a:rPr spc="-50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323715" cy="1218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75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On-line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Transaction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Processing: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135"/>
              </a:spcBef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Simple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queries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that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read/update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small 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amount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is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related</a:t>
            </a:r>
            <a:r>
              <a:rPr sz="20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single </a:t>
            </a:r>
            <a:r>
              <a:rPr sz="2000" spc="-48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entity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0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database.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830779"/>
            <a:ext cx="446405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35" dirty="0">
                <a:solidFill>
                  <a:srgbClr val="585858"/>
                </a:solidFill>
                <a:latin typeface="Times New Roman"/>
                <a:cs typeface="Times New Roman"/>
              </a:rPr>
              <a:t>Th</a:t>
            </a: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2400" spc="-9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usually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kin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d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f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applicati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spc="2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people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build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first.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761" y="2832354"/>
            <a:ext cx="3474720" cy="1089660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45720">
              <a:lnSpc>
                <a:spcPts val="2050"/>
              </a:lnSpc>
              <a:spcBef>
                <a:spcPts val="115"/>
              </a:spcBef>
            </a:pPr>
            <a:r>
              <a:rPr sz="1800" b="1" spc="-220" dirty="0">
                <a:solidFill>
                  <a:srgbClr val="181818"/>
                </a:solidFill>
                <a:latin typeface="Trebuchet MS"/>
                <a:cs typeface="Trebuchet MS"/>
              </a:rPr>
              <a:t>UPDATE</a:t>
            </a:r>
            <a:r>
              <a:rPr sz="1800" b="1" spc="-1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useracct</a:t>
            </a:r>
            <a:endParaRPr sz="1800">
              <a:latin typeface="SimSun"/>
              <a:cs typeface="SimSun"/>
            </a:endParaRPr>
          </a:p>
          <a:p>
            <a:pPr marL="388620">
              <a:lnSpc>
                <a:spcPts val="1945"/>
              </a:lnSpc>
            </a:pPr>
            <a:r>
              <a:rPr sz="1800" b="1" spc="-120" dirty="0">
                <a:solidFill>
                  <a:srgbClr val="181818"/>
                </a:solidFill>
                <a:latin typeface="Trebuchet MS"/>
                <a:cs typeface="Trebuchet MS"/>
              </a:rPr>
              <a:t>SET</a:t>
            </a:r>
            <a:r>
              <a:rPr sz="1800" b="1" spc="-8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SimSun"/>
                <a:cs typeface="SimSun"/>
              </a:rPr>
              <a:t>lastLogin</a:t>
            </a:r>
            <a:r>
              <a:rPr sz="1800" spc="-1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=</a:t>
            </a:r>
            <a:r>
              <a:rPr sz="1800" spc="-1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235" dirty="0">
                <a:solidFill>
                  <a:srgbClr val="181818"/>
                </a:solidFill>
                <a:latin typeface="Trebuchet MS"/>
                <a:cs typeface="Trebuchet MS"/>
              </a:rPr>
              <a:t>NOW</a:t>
            </a:r>
            <a:r>
              <a:rPr sz="1800" spc="-235" dirty="0">
                <a:solidFill>
                  <a:srgbClr val="181818"/>
                </a:solidFill>
                <a:latin typeface="SimSun"/>
                <a:cs typeface="SimSun"/>
              </a:rPr>
              <a:t>(),</a:t>
            </a:r>
            <a:endParaRPr sz="1800">
              <a:latin typeface="SimSun"/>
              <a:cs typeface="SimSun"/>
            </a:endParaRPr>
          </a:p>
          <a:p>
            <a:pPr marL="845819">
              <a:lnSpc>
                <a:spcPts val="1945"/>
              </a:lnSpc>
            </a:pP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hostname</a:t>
            </a:r>
            <a:r>
              <a:rPr sz="1800" spc="-4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=</a:t>
            </a:r>
            <a:r>
              <a:rPr sz="1800" spc="-3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110" dirty="0">
                <a:solidFill>
                  <a:srgbClr val="EE3D42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 marL="160020">
              <a:lnSpc>
                <a:spcPts val="2050"/>
              </a:lnSpc>
            </a:pPr>
            <a:r>
              <a:rPr sz="1800" b="1" spc="-295" dirty="0">
                <a:solidFill>
                  <a:srgbClr val="181818"/>
                </a:solidFill>
                <a:latin typeface="Trebuchet MS"/>
                <a:cs typeface="Trebuchet MS"/>
              </a:rPr>
              <a:t>WHERE</a:t>
            </a:r>
            <a:r>
              <a:rPr sz="1800" b="1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userID</a:t>
            </a:r>
            <a:r>
              <a:rPr sz="1800" spc="-3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=</a:t>
            </a:r>
            <a:r>
              <a:rPr sz="1800" spc="-2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110" dirty="0">
                <a:solidFill>
                  <a:srgbClr val="EE3D42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761" y="4211573"/>
            <a:ext cx="3474720" cy="591820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45720">
              <a:lnSpc>
                <a:spcPts val="2050"/>
              </a:lnSpc>
              <a:spcBef>
                <a:spcPts val="114"/>
              </a:spcBef>
            </a:pPr>
            <a:r>
              <a:rPr sz="1800" b="1" spc="-75" dirty="0">
                <a:solidFill>
                  <a:srgbClr val="181818"/>
                </a:solidFill>
                <a:latin typeface="Trebuchet MS"/>
                <a:cs typeface="Trebuchet MS"/>
              </a:rPr>
              <a:t>INSERT</a:t>
            </a:r>
            <a:r>
              <a:rPr sz="1800" b="1" spc="33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120" dirty="0">
                <a:solidFill>
                  <a:srgbClr val="181818"/>
                </a:solidFill>
                <a:latin typeface="Trebuchet MS"/>
                <a:cs typeface="Trebuchet MS"/>
              </a:rPr>
              <a:t>INTO</a:t>
            </a:r>
            <a:r>
              <a:rPr sz="1800" b="1" spc="-8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revisions</a:t>
            </a:r>
            <a:r>
              <a:rPr sz="1800" spc="-2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170" dirty="0">
                <a:solidFill>
                  <a:srgbClr val="181818"/>
                </a:solidFill>
                <a:latin typeface="Trebuchet MS"/>
                <a:cs typeface="Trebuchet MS"/>
              </a:rPr>
              <a:t>VALUES</a:t>
            </a:r>
            <a:endParaRPr sz="1800">
              <a:latin typeface="Trebuchet MS"/>
              <a:cs typeface="Trebuchet MS"/>
            </a:endParaRPr>
          </a:p>
          <a:p>
            <a:pPr marL="45720">
              <a:lnSpc>
                <a:spcPts val="2050"/>
              </a:lnSpc>
            </a:pPr>
            <a:r>
              <a:rPr sz="1800" spc="-75" dirty="0">
                <a:solidFill>
                  <a:srgbClr val="181818"/>
                </a:solidFill>
                <a:latin typeface="SimSun"/>
                <a:cs typeface="SimSun"/>
              </a:rPr>
              <a:t>(</a:t>
            </a:r>
            <a:r>
              <a:rPr sz="1800" b="1" spc="-75" dirty="0">
                <a:solidFill>
                  <a:srgbClr val="EE3D42"/>
                </a:solidFill>
                <a:latin typeface="Trebuchet MS"/>
                <a:cs typeface="Trebuchet MS"/>
              </a:rPr>
              <a:t>?</a:t>
            </a:r>
            <a:r>
              <a:rPr sz="1800" spc="-75" dirty="0">
                <a:solidFill>
                  <a:srgbClr val="181818"/>
                </a:solidFill>
                <a:latin typeface="SimSun"/>
                <a:cs typeface="SimSun"/>
              </a:rPr>
              <a:t>,</a:t>
            </a:r>
            <a:r>
              <a:rPr sz="1800" b="1" spc="-75" dirty="0">
                <a:solidFill>
                  <a:srgbClr val="EE3D42"/>
                </a:solidFill>
                <a:latin typeface="Trebuchet MS"/>
                <a:cs typeface="Trebuchet MS"/>
              </a:rPr>
              <a:t>?</a:t>
            </a:r>
            <a:r>
              <a:rPr sz="1800" spc="-75" dirty="0">
                <a:solidFill>
                  <a:srgbClr val="181818"/>
                </a:solidFill>
                <a:latin typeface="SimSun"/>
                <a:cs typeface="SimSun"/>
              </a:rPr>
              <a:t>…,</a:t>
            </a:r>
            <a:r>
              <a:rPr sz="1800" b="1" spc="-75" dirty="0">
                <a:solidFill>
                  <a:srgbClr val="F76C6C"/>
                </a:solidFill>
                <a:latin typeface="Trebuchet MS"/>
                <a:cs typeface="Trebuchet MS"/>
              </a:rPr>
              <a:t>?</a:t>
            </a:r>
            <a:r>
              <a:rPr sz="1800" spc="-75" dirty="0">
                <a:solidFill>
                  <a:srgbClr val="181818"/>
                </a:solidFill>
                <a:latin typeface="SimSun"/>
                <a:cs typeface="SimSun"/>
              </a:rPr>
              <a:t>)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761" y="1177289"/>
            <a:ext cx="3474720" cy="1338580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ts val="2055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181818"/>
                </a:solidFill>
                <a:latin typeface="Trebuchet MS"/>
                <a:cs typeface="Trebuchet MS"/>
              </a:rPr>
              <a:t>SELECT</a:t>
            </a:r>
            <a:r>
              <a:rPr sz="1800" b="1" spc="-7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SimSun"/>
                <a:cs typeface="SimSun"/>
              </a:rPr>
              <a:t>P.*,</a:t>
            </a:r>
            <a:r>
              <a:rPr sz="1800" spc="-3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SimSun"/>
                <a:cs typeface="SimSun"/>
              </a:rPr>
              <a:t>R.*</a:t>
            </a:r>
            <a:endParaRPr sz="1800">
              <a:latin typeface="SimSun"/>
              <a:cs typeface="SimSun"/>
            </a:endParaRPr>
          </a:p>
          <a:p>
            <a:pPr marL="274320">
              <a:lnSpc>
                <a:spcPts val="1945"/>
              </a:lnSpc>
            </a:pPr>
            <a:r>
              <a:rPr sz="1800" b="1" spc="-290" dirty="0">
                <a:solidFill>
                  <a:srgbClr val="181818"/>
                </a:solidFill>
                <a:latin typeface="Trebuchet MS"/>
                <a:cs typeface="Trebuchet MS"/>
              </a:rPr>
              <a:t>FROM</a:t>
            </a:r>
            <a:r>
              <a:rPr sz="1800" b="1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pages</a:t>
            </a:r>
            <a:r>
              <a:rPr sz="1800" spc="-2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135" dirty="0">
                <a:solidFill>
                  <a:srgbClr val="181818"/>
                </a:solidFill>
                <a:latin typeface="Trebuchet MS"/>
                <a:cs typeface="Trebuchet MS"/>
              </a:rPr>
              <a:t>AS</a:t>
            </a:r>
            <a:r>
              <a:rPr sz="1800" b="1" spc="33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P</a:t>
            </a:r>
            <a:endParaRPr sz="1800">
              <a:latin typeface="SimSun"/>
              <a:cs typeface="SimSun"/>
            </a:endParaRPr>
          </a:p>
          <a:p>
            <a:pPr marL="160020">
              <a:lnSpc>
                <a:spcPts val="1945"/>
              </a:lnSpc>
            </a:pPr>
            <a:r>
              <a:rPr sz="1800" b="1" spc="-110" dirty="0">
                <a:solidFill>
                  <a:srgbClr val="181818"/>
                </a:solidFill>
                <a:latin typeface="Trebuchet MS"/>
                <a:cs typeface="Trebuchet MS"/>
              </a:rPr>
              <a:t>INNER</a:t>
            </a:r>
            <a:r>
              <a:rPr sz="1800" b="1" spc="-8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b="1" spc="-85" dirty="0">
                <a:solidFill>
                  <a:srgbClr val="181818"/>
                </a:solidFill>
                <a:latin typeface="Trebuchet MS"/>
                <a:cs typeface="Trebuchet MS"/>
              </a:rPr>
              <a:t>JOIN</a:t>
            </a:r>
            <a:r>
              <a:rPr sz="1800" b="1" spc="3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revisions</a:t>
            </a:r>
            <a:r>
              <a:rPr sz="1800" spc="-1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-135" dirty="0">
                <a:solidFill>
                  <a:srgbClr val="181818"/>
                </a:solidFill>
                <a:latin typeface="Trebuchet MS"/>
                <a:cs typeface="Trebuchet MS"/>
              </a:rPr>
              <a:t>AS</a:t>
            </a:r>
            <a:r>
              <a:rPr sz="1800" b="1" spc="3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R</a:t>
            </a:r>
            <a:endParaRPr sz="1800">
              <a:latin typeface="SimSun"/>
              <a:cs typeface="SimSun"/>
            </a:endParaRPr>
          </a:p>
          <a:p>
            <a:pPr marL="502920">
              <a:lnSpc>
                <a:spcPts val="1945"/>
              </a:lnSpc>
            </a:pPr>
            <a:r>
              <a:rPr sz="1800" b="1" spc="-335" dirty="0">
                <a:solidFill>
                  <a:srgbClr val="181818"/>
                </a:solidFill>
                <a:latin typeface="Trebuchet MS"/>
                <a:cs typeface="Trebuchet MS"/>
              </a:rPr>
              <a:t>ON</a:t>
            </a:r>
            <a:r>
              <a:rPr sz="1800" b="1" spc="-8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P.latest</a:t>
            </a:r>
            <a:r>
              <a:rPr sz="1800" spc="-3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=</a:t>
            </a:r>
            <a:r>
              <a:rPr sz="1800" spc="-2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R.revID</a:t>
            </a:r>
            <a:endParaRPr sz="1800">
              <a:latin typeface="SimSun"/>
              <a:cs typeface="SimSun"/>
            </a:endParaRPr>
          </a:p>
          <a:p>
            <a:pPr marL="160020">
              <a:lnSpc>
                <a:spcPts val="2050"/>
              </a:lnSpc>
            </a:pPr>
            <a:r>
              <a:rPr sz="1800" b="1" spc="-295" dirty="0">
                <a:solidFill>
                  <a:srgbClr val="181818"/>
                </a:solidFill>
                <a:latin typeface="Trebuchet MS"/>
                <a:cs typeface="Trebuchet MS"/>
              </a:rPr>
              <a:t>WHERE</a:t>
            </a:r>
            <a:r>
              <a:rPr sz="1800" b="1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P.pageID</a:t>
            </a:r>
            <a:r>
              <a:rPr sz="1800" spc="-30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181818"/>
                </a:solidFill>
                <a:latin typeface="SimSun"/>
                <a:cs typeface="SimSun"/>
              </a:rPr>
              <a:t>=</a:t>
            </a:r>
            <a:r>
              <a:rPr sz="1800" spc="-2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800" b="1" spc="110" dirty="0">
                <a:solidFill>
                  <a:srgbClr val="EE3D42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7838" y="487502"/>
            <a:ext cx="10312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75" dirty="0"/>
              <a:t>O</a:t>
            </a:r>
            <a:r>
              <a:rPr spc="155" dirty="0"/>
              <a:t>L</a:t>
            </a:r>
            <a:r>
              <a:rPr spc="434" dirty="0"/>
              <a:t>A</a:t>
            </a:r>
            <a:r>
              <a:rPr spc="-50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4534535" cy="944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75"/>
              </a:lnSpc>
              <a:spcBef>
                <a:spcPts val="100"/>
              </a:spcBef>
            </a:pPr>
            <a:r>
              <a:rPr sz="2400" spc="20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-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line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An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lytic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l</a:t>
            </a:r>
            <a:r>
              <a:rPr sz="2400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ocessing: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</a:pP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→</a:t>
            </a:r>
            <a:r>
              <a:rPr sz="2000" spc="1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Complex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queries</a:t>
            </a:r>
            <a:r>
              <a:rPr sz="20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read</a:t>
            </a:r>
            <a:r>
              <a:rPr sz="20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large</a:t>
            </a:r>
            <a:r>
              <a:rPr sz="20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portions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spc="-4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database</a:t>
            </a:r>
            <a:r>
              <a:rPr sz="20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spanning</a:t>
            </a:r>
            <a:r>
              <a:rPr sz="2000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imes New Roman"/>
                <a:cs typeface="Times New Roman"/>
              </a:rPr>
              <a:t>multiple</a:t>
            </a:r>
            <a:r>
              <a:rPr sz="20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entities.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87523"/>
            <a:ext cx="4307840" cy="10502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90"/>
              </a:spcBef>
            </a:pP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You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execute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these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workloads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data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you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have 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collected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from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your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OLTP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application(s).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761" y="1177289"/>
            <a:ext cx="3474720" cy="1643380"/>
          </a:xfrm>
          <a:prstGeom prst="rect">
            <a:avLst/>
          </a:prstGeom>
          <a:solidFill>
            <a:srgbClr val="D9D9D9"/>
          </a:solidFill>
          <a:ln w="25400">
            <a:solidFill>
              <a:srgbClr val="63636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755650" marR="781050" indent="-710565">
              <a:lnSpc>
                <a:spcPts val="1730"/>
              </a:lnSpc>
              <a:spcBef>
                <a:spcPts val="350"/>
              </a:spcBef>
            </a:pPr>
            <a:r>
              <a:rPr sz="1600" b="1" spc="-120" dirty="0">
                <a:solidFill>
                  <a:srgbClr val="181818"/>
                </a:solidFill>
                <a:latin typeface="Trebuchet MS"/>
                <a:cs typeface="Trebuchet MS"/>
              </a:rPr>
              <a:t>SELECT</a:t>
            </a:r>
            <a:r>
              <a:rPr sz="1600" b="1" spc="-11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600" b="1" spc="-70" dirty="0">
                <a:solidFill>
                  <a:srgbClr val="181818"/>
                </a:solidFill>
                <a:latin typeface="Trebuchet MS"/>
                <a:cs typeface="Trebuchet MS"/>
              </a:rPr>
              <a:t>COUNT</a:t>
            </a:r>
            <a:r>
              <a:rPr sz="1600" spc="-70" dirty="0">
                <a:solidFill>
                  <a:srgbClr val="181818"/>
                </a:solidFill>
                <a:latin typeface="SimSun"/>
                <a:cs typeface="SimSun"/>
              </a:rPr>
              <a:t>(U.lastLogin), </a:t>
            </a:r>
            <a:r>
              <a:rPr sz="1600" spc="-78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600" b="1" spc="-100" dirty="0">
                <a:solidFill>
                  <a:srgbClr val="181818"/>
                </a:solidFill>
                <a:latin typeface="Trebuchet MS"/>
                <a:cs typeface="Trebuchet MS"/>
              </a:rPr>
              <a:t>EXTRACT</a:t>
            </a:r>
            <a:r>
              <a:rPr sz="1600" spc="-100" dirty="0">
                <a:solidFill>
                  <a:srgbClr val="181818"/>
                </a:solidFill>
                <a:latin typeface="SimSun"/>
                <a:cs typeface="SimSun"/>
              </a:rPr>
              <a:t>(month</a:t>
            </a:r>
            <a:r>
              <a:rPr sz="1600" spc="-2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600" b="1" spc="-254" dirty="0">
                <a:solidFill>
                  <a:srgbClr val="181818"/>
                </a:solidFill>
                <a:latin typeface="Trebuchet MS"/>
                <a:cs typeface="Trebuchet MS"/>
              </a:rPr>
              <a:t>FROM</a:t>
            </a:r>
            <a:endParaRPr sz="1600">
              <a:latin typeface="Trebuchet MS"/>
              <a:cs typeface="Trebuchet MS"/>
            </a:endParaRPr>
          </a:p>
          <a:p>
            <a:pPr marL="1264920">
              <a:lnSpc>
                <a:spcPts val="1605"/>
              </a:lnSpc>
            </a:pPr>
            <a:r>
              <a:rPr sz="1600" spc="-5" dirty="0">
                <a:solidFill>
                  <a:srgbClr val="181818"/>
                </a:solidFill>
                <a:latin typeface="SimSun"/>
                <a:cs typeface="SimSun"/>
              </a:rPr>
              <a:t>U.lastLogin)</a:t>
            </a:r>
            <a:r>
              <a:rPr sz="1600" spc="-3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600" b="1" spc="-120" dirty="0">
                <a:solidFill>
                  <a:srgbClr val="181818"/>
                </a:solidFill>
                <a:latin typeface="Trebuchet MS"/>
                <a:cs typeface="Trebuchet MS"/>
              </a:rPr>
              <a:t>AS</a:t>
            </a:r>
            <a:r>
              <a:rPr sz="1600" b="1" spc="-7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181818"/>
                </a:solidFill>
                <a:latin typeface="SimSun"/>
                <a:cs typeface="SimSun"/>
              </a:rPr>
              <a:t>month</a:t>
            </a:r>
            <a:endParaRPr sz="1600">
              <a:latin typeface="SimSun"/>
              <a:cs typeface="SimSun"/>
            </a:endParaRPr>
          </a:p>
          <a:p>
            <a:pPr marL="246379">
              <a:lnSpc>
                <a:spcPts val="1730"/>
              </a:lnSpc>
            </a:pPr>
            <a:r>
              <a:rPr sz="1600" b="1" spc="-260" dirty="0">
                <a:solidFill>
                  <a:srgbClr val="181818"/>
                </a:solidFill>
                <a:latin typeface="Trebuchet MS"/>
                <a:cs typeface="Trebuchet MS"/>
              </a:rPr>
              <a:t>FROM</a:t>
            </a:r>
            <a:r>
              <a:rPr sz="1600" b="1" spc="-1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181818"/>
                </a:solidFill>
                <a:latin typeface="SimSun"/>
                <a:cs typeface="SimSun"/>
              </a:rPr>
              <a:t>useracct</a:t>
            </a:r>
            <a:r>
              <a:rPr sz="1600" spc="-1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600" b="1" spc="-120" dirty="0">
                <a:solidFill>
                  <a:srgbClr val="181818"/>
                </a:solidFill>
                <a:latin typeface="Trebuchet MS"/>
                <a:cs typeface="Trebuchet MS"/>
              </a:rPr>
              <a:t>AS</a:t>
            </a:r>
            <a:r>
              <a:rPr sz="1600" b="1" spc="29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181818"/>
                </a:solidFill>
                <a:latin typeface="SimSun"/>
                <a:cs typeface="SimSun"/>
              </a:rPr>
              <a:t>U</a:t>
            </a:r>
            <a:endParaRPr sz="1600">
              <a:latin typeface="SimSun"/>
              <a:cs typeface="SimSun"/>
            </a:endParaRPr>
          </a:p>
          <a:p>
            <a:pPr marL="146050">
              <a:lnSpc>
                <a:spcPts val="1730"/>
              </a:lnSpc>
            </a:pPr>
            <a:r>
              <a:rPr sz="1600" b="1" spc="-260" dirty="0">
                <a:solidFill>
                  <a:srgbClr val="181818"/>
                </a:solidFill>
                <a:latin typeface="Trebuchet MS"/>
                <a:cs typeface="Trebuchet MS"/>
              </a:rPr>
              <a:t>WHERE</a:t>
            </a:r>
            <a:r>
              <a:rPr sz="1600" b="1" spc="9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181818"/>
                </a:solidFill>
                <a:latin typeface="SimSun"/>
                <a:cs typeface="SimSun"/>
              </a:rPr>
              <a:t>U.hostname</a:t>
            </a:r>
            <a:r>
              <a:rPr sz="1600" spc="-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600" b="1" spc="-10" dirty="0">
                <a:solidFill>
                  <a:srgbClr val="181818"/>
                </a:solidFill>
                <a:latin typeface="Trebuchet MS"/>
                <a:cs typeface="Trebuchet MS"/>
              </a:rPr>
              <a:t>LIKE</a:t>
            </a:r>
            <a:r>
              <a:rPr sz="1600" b="1" spc="30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181818"/>
                </a:solidFill>
                <a:latin typeface="SimSun"/>
                <a:cs typeface="SimSun"/>
              </a:rPr>
              <a:t>'%.gov'</a:t>
            </a:r>
            <a:endParaRPr sz="1600">
              <a:latin typeface="SimSun"/>
              <a:cs typeface="SimSun"/>
            </a:endParaRPr>
          </a:p>
          <a:p>
            <a:pPr marL="146050">
              <a:lnSpc>
                <a:spcPts val="1730"/>
              </a:lnSpc>
            </a:pPr>
            <a:r>
              <a:rPr sz="1600" b="1" spc="-240" dirty="0">
                <a:solidFill>
                  <a:srgbClr val="181818"/>
                </a:solidFill>
                <a:latin typeface="Trebuchet MS"/>
                <a:cs typeface="Trebuchet MS"/>
              </a:rPr>
              <a:t>GROUP</a:t>
            </a:r>
            <a:r>
              <a:rPr sz="1600" b="1" spc="2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600" b="1" spc="-165" dirty="0">
                <a:solidFill>
                  <a:srgbClr val="181818"/>
                </a:solidFill>
                <a:latin typeface="Trebuchet MS"/>
                <a:cs typeface="Trebuchet MS"/>
              </a:rPr>
              <a:t>BY</a:t>
            </a:r>
            <a:endParaRPr sz="1600">
              <a:latin typeface="Trebuchet MS"/>
              <a:cs typeface="Trebuchet MS"/>
            </a:endParaRPr>
          </a:p>
          <a:p>
            <a:pPr marL="246379">
              <a:lnSpc>
                <a:spcPts val="1825"/>
              </a:lnSpc>
            </a:pPr>
            <a:r>
              <a:rPr sz="1600" b="1" spc="-95" dirty="0">
                <a:solidFill>
                  <a:srgbClr val="181818"/>
                </a:solidFill>
                <a:latin typeface="Trebuchet MS"/>
                <a:cs typeface="Trebuchet MS"/>
              </a:rPr>
              <a:t>EXTRACT</a:t>
            </a:r>
            <a:r>
              <a:rPr sz="1600" spc="-95" dirty="0">
                <a:solidFill>
                  <a:srgbClr val="181818"/>
                </a:solidFill>
                <a:latin typeface="SimSun"/>
                <a:cs typeface="SimSun"/>
              </a:rPr>
              <a:t>(month</a:t>
            </a:r>
            <a:r>
              <a:rPr sz="1600" spc="-5" dirty="0">
                <a:solidFill>
                  <a:srgbClr val="181818"/>
                </a:solidFill>
                <a:latin typeface="SimSun"/>
                <a:cs typeface="SimSun"/>
              </a:rPr>
              <a:t> </a:t>
            </a:r>
            <a:r>
              <a:rPr sz="1600" b="1" spc="-260" dirty="0">
                <a:solidFill>
                  <a:srgbClr val="181818"/>
                </a:solidFill>
                <a:latin typeface="Trebuchet MS"/>
                <a:cs typeface="Trebuchet MS"/>
              </a:rPr>
              <a:t>FROM</a:t>
            </a:r>
            <a:r>
              <a:rPr sz="1600" b="1" spc="10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181818"/>
                </a:solidFill>
                <a:latin typeface="SimSun"/>
                <a:cs typeface="SimSun"/>
              </a:rPr>
              <a:t>U.lastLogin)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28800" y="972311"/>
            <a:ext cx="5486400" cy="18415"/>
          </a:xfrm>
          <a:custGeom>
            <a:avLst/>
            <a:gdLst/>
            <a:ahLst/>
            <a:cxnLst/>
            <a:rect l="l" t="t" r="r" b="b"/>
            <a:pathLst>
              <a:path w="5486400" h="18415">
                <a:moveTo>
                  <a:pt x="5486400" y="0"/>
                </a:moveTo>
                <a:lnTo>
                  <a:pt x="0" y="0"/>
                </a:lnTo>
                <a:lnTo>
                  <a:pt x="0" y="18287"/>
                </a:lnTo>
                <a:lnTo>
                  <a:pt x="5486400" y="18287"/>
                </a:lnTo>
                <a:lnTo>
                  <a:pt x="54864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68092" y="487502"/>
            <a:ext cx="45631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DATA</a:t>
            </a:r>
            <a:r>
              <a:rPr spc="275" dirty="0"/>
              <a:t> </a:t>
            </a:r>
            <a:r>
              <a:rPr spc="170" dirty="0"/>
              <a:t>STORAGE</a:t>
            </a:r>
            <a:r>
              <a:rPr spc="280" dirty="0"/>
              <a:t> </a:t>
            </a:r>
            <a:r>
              <a:rPr spc="185" dirty="0"/>
              <a:t>MODELS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26794" y="1328165"/>
            <a:ext cx="6052185" cy="16960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52400">
              <a:lnSpc>
                <a:spcPts val="2590"/>
              </a:lnSpc>
              <a:spcBef>
                <a:spcPts val="425"/>
              </a:spcBef>
            </a:pPr>
            <a:r>
              <a:rPr sz="2400" spc="7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65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DB</a:t>
            </a:r>
            <a:r>
              <a:rPr sz="2400" spc="-100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400" spc="-18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store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tuples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differen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ways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585858"/>
                </a:solidFill>
                <a:latin typeface="Times New Roman"/>
                <a:cs typeface="Times New Roman"/>
              </a:rPr>
              <a:t>that  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better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either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OLTP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OLAP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workloads.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755"/>
              </a:lnSpc>
              <a:spcBef>
                <a:spcPts val="2140"/>
              </a:spcBef>
            </a:pPr>
            <a:r>
              <a:rPr sz="2400" spc="95" dirty="0">
                <a:solidFill>
                  <a:srgbClr val="585858"/>
                </a:solidFill>
                <a:latin typeface="Times New Roman"/>
                <a:cs typeface="Times New Roman"/>
              </a:rPr>
              <a:t>We</a:t>
            </a: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have</a:t>
            </a:r>
            <a:r>
              <a:rPr sz="24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been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 assuming</a:t>
            </a:r>
            <a:r>
              <a:rPr sz="24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u="heavy" spc="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n-ary</a:t>
            </a:r>
            <a:r>
              <a:rPr sz="2400" b="1" u="heavy" spc="-10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storage</a:t>
            </a:r>
            <a:r>
              <a:rPr sz="2400" b="1" u="heavy" spc="-114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3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model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755"/>
              </a:lnSpc>
            </a:pPr>
            <a:r>
              <a:rPr sz="2400" spc="-60" dirty="0">
                <a:solidFill>
                  <a:srgbClr val="585858"/>
                </a:solidFill>
                <a:latin typeface="Times New Roman"/>
                <a:cs typeface="Times New Roman"/>
              </a:rPr>
              <a:t>(aka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"row</a:t>
            </a:r>
            <a:r>
              <a:rPr sz="24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storage")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so</a:t>
            </a:r>
            <a:r>
              <a:rPr sz="2400" spc="-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far</a:t>
            </a:r>
            <a:r>
              <a:rPr sz="24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this</a:t>
            </a:r>
            <a:r>
              <a:rPr sz="2400" spc="-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semester.</a:t>
            </a:r>
            <a:endParaRPr sz="2400" dirty="0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1C328-FDE9-51DA-9715-F2D15CF75854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2952750"/>
            <a:ext cx="7620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914B6C-1F9C-C9DF-952F-7D1DBD25EBF9}"/>
              </a:ext>
            </a:extLst>
          </p:cNvPr>
          <p:cNvSpPr txBox="1"/>
          <p:nvPr/>
        </p:nvSpPr>
        <p:spPr>
          <a:xfrm>
            <a:off x="1905000" y="3562350"/>
            <a:ext cx="2989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 of related attributes </a:t>
            </a:r>
          </a:p>
          <a:p>
            <a:r>
              <a:rPr lang="en-US" dirty="0"/>
              <a:t>are stored one after the other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589" y="438308"/>
            <a:ext cx="5955411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N -ARY STORAGE MODEL ( NSM)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170880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0" marR="53975" indent="0">
              <a:lnSpc>
                <a:spcPts val="2590"/>
              </a:lnSpc>
              <a:spcBef>
                <a:spcPts val="425"/>
              </a:spcBef>
              <a:buNone/>
            </a:pP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The DBMS stores all attributes for a single tuple  contiguously in a page.</a:t>
            </a:r>
          </a:p>
          <a:p>
            <a:pPr marL="0" marR="5080" indent="0">
              <a:lnSpc>
                <a:spcPts val="2590"/>
              </a:lnSpc>
              <a:spcBef>
                <a:spcPts val="2505"/>
              </a:spcBef>
              <a:buNone/>
            </a:pPr>
            <a:r>
              <a:rPr sz="2400" spc="10" dirty="0">
                <a:solidFill>
                  <a:srgbClr val="585858"/>
                </a:solidFill>
                <a:latin typeface="Times New Roman"/>
                <a:cs typeface="Times New Roman"/>
              </a:rPr>
              <a:t>Ideal for OLTP workloads where queries tend to  operate only on an individual entity and insert-  heavy workloads.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2890</Words>
  <Application>Microsoft Macintosh PowerPoint</Application>
  <PresentationFormat>On-screen Show (16:9)</PresentationFormat>
  <Paragraphs>948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SimSun</vt:lpstr>
      <vt:lpstr>Arial</vt:lpstr>
      <vt:lpstr>Calibri</vt:lpstr>
      <vt:lpstr>Calibri Light</vt:lpstr>
      <vt:lpstr>Cambria</vt:lpstr>
      <vt:lpstr>Cambria Math</vt:lpstr>
      <vt:lpstr>Consolas</vt:lpstr>
      <vt:lpstr>Tahoma</vt:lpstr>
      <vt:lpstr>Times New Roman</vt:lpstr>
      <vt:lpstr>Trebuchet MS</vt:lpstr>
      <vt:lpstr>Office Theme</vt:lpstr>
      <vt:lpstr>Storage Models and Compression</vt:lpstr>
      <vt:lpstr>DATABASE WORKLOADS</vt:lpstr>
      <vt:lpstr>OLAP</vt:lpstr>
      <vt:lpstr>WIKIPEDIA EXAMPLE</vt:lpstr>
      <vt:lpstr>OBSERVATION</vt:lpstr>
      <vt:lpstr>OLTP</vt:lpstr>
      <vt:lpstr>OLAP</vt:lpstr>
      <vt:lpstr>DATA STORAGE MODELS</vt:lpstr>
      <vt:lpstr>N -ARY STORAGE MODEL ( NSM)</vt:lpstr>
      <vt:lpstr>N -ARY STORAGE MODEL ( NSM)</vt:lpstr>
      <vt:lpstr>N -ARY STORAGE MODEL ( NSM)</vt:lpstr>
      <vt:lpstr>N -ARY STORAGE MODEL ( NSM)</vt:lpstr>
      <vt:lpstr>N -ARY STORAGE MODEL ( NSM)</vt:lpstr>
      <vt:lpstr>N -ARY STORAGE MODEL</vt:lpstr>
      <vt:lpstr>DECOMPOSITION STORAGE MODEL ( DSM)</vt:lpstr>
      <vt:lpstr>DECOMPOSITION STORAGE MODEL ( DSM)</vt:lpstr>
      <vt:lpstr>DECOMPOSITION STORAGE MODEL ( DSM)</vt:lpstr>
      <vt:lpstr>TUPLE IDENTIFICATION</vt:lpstr>
      <vt:lpstr>DECOMPOSITION STORAGE MODEL ( DSM)</vt:lpstr>
      <vt:lpstr>OBSERVATION</vt:lpstr>
      <vt:lpstr>DATABASE COMPRESSION</vt:lpstr>
      <vt:lpstr>LOSSLESS VS. LOSSY COMPRESSION</vt:lpstr>
      <vt:lpstr>COMPRESSION GRANULARITY</vt:lpstr>
      <vt:lpstr>NAÏVE COMPRESSION</vt:lpstr>
      <vt:lpstr>PowerPoint Presentation</vt:lpstr>
      <vt:lpstr>NAÏVE COMPRESSION</vt:lpstr>
      <vt:lpstr>OBSERVATION</vt:lpstr>
      <vt:lpstr>COMPRESSION GRANULARITY</vt:lpstr>
      <vt:lpstr>COLUMNAR COMPRESSION</vt:lpstr>
      <vt:lpstr>RUN- LENGTH ENCODING</vt:lpstr>
      <vt:lpstr>RUN- LENGTH ENCODING</vt:lpstr>
      <vt:lpstr>RUN- LENGTH ENCODING</vt:lpstr>
      <vt:lpstr>RUN- LENGTH ENCODING</vt:lpstr>
      <vt:lpstr>RUN- LENGTH ENCODING</vt:lpstr>
      <vt:lpstr>BIT- PACKING ENCODING</vt:lpstr>
      <vt:lpstr>BIT- PACKING ENCODING</vt:lpstr>
      <vt:lpstr>MOSTLY ENCODING</vt:lpstr>
      <vt:lpstr>BITMAP ENCODING</vt:lpstr>
      <vt:lpstr>BITMAP ENCODING</vt:lpstr>
      <vt:lpstr>BITMAP ENCODING</vt:lpstr>
      <vt:lpstr>BITMAP ENCODING: EXAMPLE</vt:lpstr>
      <vt:lpstr>DELTA ENCODING</vt:lpstr>
      <vt:lpstr>DELTA ENCODING</vt:lpstr>
      <vt:lpstr>DICTIONARY COMPRESSION</vt:lpstr>
      <vt:lpstr>DICTIONARY COMPRESSION</vt:lpstr>
      <vt:lpstr>ENCODING / DECODING</vt:lpstr>
      <vt:lpstr>ORDER- PRESERVING ENCODING</vt:lpstr>
      <vt:lpstr>ORDER- PRESERVING ENCODING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 15-445/645 Database Systems (Fall 2022) :: Storage Models &amp; Compression</dc:title>
  <dc:creator>Andy Pavlo</dc:creator>
  <cp:keywords>Databases, Carnegie Mellon University</cp:keywords>
  <cp:lastModifiedBy>Youssef Altherwy</cp:lastModifiedBy>
  <cp:revision>130</cp:revision>
  <dcterms:created xsi:type="dcterms:W3CDTF">2023-09-15T11:59:48Z</dcterms:created>
  <dcterms:modified xsi:type="dcterms:W3CDTF">2023-09-16T10:39:17Z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2023-09-15T00:00:00Z</vt:filetime>
  </property>
</Properties>
</file>