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44"/>
  </p:notesMasterIdLst>
  <p:sldIdLst>
    <p:sldId id="311" r:id="rId2"/>
    <p:sldId id="259" r:id="rId3"/>
    <p:sldId id="260" r:id="rId4"/>
    <p:sldId id="261" r:id="rId5"/>
    <p:sldId id="262" r:id="rId6"/>
    <p:sldId id="309" r:id="rId7"/>
    <p:sldId id="264" r:id="rId8"/>
    <p:sldId id="265" r:id="rId9"/>
    <p:sldId id="266" r:id="rId10"/>
    <p:sldId id="267" r:id="rId11"/>
    <p:sldId id="310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12" r:id="rId4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>
      <p:cViewPr varScale="1">
        <p:scale>
          <a:sx n="184" d="100"/>
          <a:sy n="184" d="100"/>
        </p:scale>
        <p:origin x="176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B812-3C1F-4349-A6B5-7ED832973798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ABB71-144D-E44E-8EB5-D98F07B71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3AB7-A541-C8C0-6120-391A073AA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5C800-654E-DF64-3935-6F198636C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F302-1DA0-2A0E-A15B-705B45FE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B2B7-91A2-1046-AC77-EB002711F027}" type="datetime1">
              <a:rPr lang="en-GB" smtClean="0"/>
              <a:t>02/09/2023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49C6-3C99-EC9A-90B2-A69F303F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41AC-25CE-B7CA-10C4-D3F4111A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7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6899-1D67-2838-FD7D-06A54387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C847-5525-DC04-C322-63FA8E786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23BE-E397-1E1B-DCCF-84EB8227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2E7-5089-204A-AE2A-FEE4E5D0E4BE}" type="datetime1">
              <a:rPr lang="en-GB" smtClean="0"/>
              <a:t>02/09/2023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4D810-80B9-E735-ED32-42952DC4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FD06-6B05-F1D8-5A92-20E346C6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403A0-5CD6-B451-09DB-537DD0364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FC140-65E1-250F-AF2C-278B2C78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CBE5-D075-3810-B527-30C98573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D57-A7C9-284F-9EDE-CE7B15AD1212}" type="datetime1">
              <a:rPr lang="en-GB" smtClean="0"/>
              <a:t>02/09/2023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0F10-B017-9F7F-586A-B56E78FC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C978-D153-FF54-AB89-B82476E7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19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3501" y="487502"/>
            <a:ext cx="335407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85858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214D-19E0-0245-915B-B5B711FC22AF}" type="datetime1">
              <a:rPr lang="en-GB" smtClean="0"/>
              <a:t>02/09/2023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22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92BC-7B57-0A41-A86D-6B28858E435C}" type="datetime1">
              <a:rPr lang="en-GB" smtClean="0"/>
              <a:t>02/09/2023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2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D0E-33D6-9C15-6568-2D6DAE99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9E15-7F27-43E5-58DB-8AAC721E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1861-747A-3315-0589-49226DB2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AC42-3CFC-5B4D-A6E9-6ABD57B21C2D}" type="datetime1">
              <a:rPr lang="en-GB" smtClean="0"/>
              <a:t>02/09/2023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2BB7-A383-5341-2C9A-128C8970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A1AD-1982-DC74-F125-07902F8B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0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4C81-9FFA-CCAA-0782-F252DD63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1D859-AFB7-93CE-B94C-D643FEA4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573F-0E8E-8336-494D-0A95E9BD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2B13-1EB1-B14A-A328-13EE2385CC7E}" type="datetime1">
              <a:rPr lang="en-GB" smtClean="0"/>
              <a:t>02/09/2023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BFC75-5081-1D64-A51D-C5CD1AC4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8BE8-8F47-31BE-630C-760A7721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AB29-8C0A-BBD5-423E-4AF7370F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0B4E-14C6-1529-9866-3105D9CCD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42816-C68F-2D62-893F-37193CCC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2190F-D76A-91B3-A0FC-7A71E533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82B9-8E10-AC43-A034-779F20E76406}" type="datetime1">
              <a:rPr lang="en-GB" smtClean="0"/>
              <a:t>02/09/2023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58CF-4634-A2EB-E2D6-1112145A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9B7-C6AA-9D3B-82A5-9DD6E077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D47D-9248-51DA-CE08-37D9E34C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F001-54DC-B812-47E1-9079CEE1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2D05F-8B93-1DD3-D366-4F187968E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38611-D5FD-9BF7-A31D-2D702CEB7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5E268-CC7A-8F9A-5A58-216CB6DA1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E7EFB-6543-1D2F-8489-260E7271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6FA7-CB10-CA47-98F8-1BEDE8E25A12}" type="datetime1">
              <a:rPr lang="en-GB" smtClean="0"/>
              <a:t>02/09/2023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BDCD1-C5FA-B4AA-EE06-1B338D54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61591-3E29-25D4-EF7C-E3585326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2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F5E3-8B7E-F4C4-5BDB-5D196DF4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05EA8-79B3-F633-2925-F0051A6A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817E-7D6A-FA47-97AD-52EE1613BA3E}" type="datetime1">
              <a:rPr lang="en-GB" smtClean="0"/>
              <a:t>02/09/2023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ECD9E-A614-CBEE-2A58-AEFF5B2D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21CDA-4826-264A-D854-E3420AF6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DD047-1C58-E335-F3DA-224C2D64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4B6-5349-9B49-A9D1-69FC0215DC98}" type="datetime1">
              <a:rPr lang="en-GB" smtClean="0"/>
              <a:t>02/09/2023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BB200-B176-1B8A-6B8D-32491669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B168-3B65-ABB7-4632-C2395A25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42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82D5-15AF-A781-C687-5811C1B4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090F-4B4F-4435-F128-7B9168F1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93627-8C97-916D-45C6-F2C45C21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1281-9963-D68F-A785-2BF74076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0842-EECD-264F-B9A1-9FCF8DD06A31}" type="datetime1">
              <a:rPr lang="en-GB" smtClean="0"/>
              <a:t>02/09/2023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7383A-E21E-CD2C-716D-9D49B9BA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D1719-6703-2E87-CBAB-E353C638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2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4151-8FC2-D622-E2A5-98915DF4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C5399-C1B5-442B-7F96-4D323B4D4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B7194-E30C-2896-C82D-350BFD7C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AD093-6697-5220-4210-9E25A49D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F0A-7106-0041-A413-E29BA9852149}" type="datetime1">
              <a:rPr lang="en-GB" smtClean="0"/>
              <a:t>02/09/2023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0615F-AF55-C2D9-54D8-408F428D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DBC5-6CAF-C045-B71D-38476731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8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471AC-1792-D4EA-9BC4-5D7E7975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B6AF4-B84B-A3FB-58C0-8CF87FF8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51C3-0B54-E581-D702-C16D7AB1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7DFF-633D-1A4B-9992-B872B260B3C0}" type="datetime1">
              <a:rPr lang="en-GB" smtClean="0"/>
              <a:t>02/09/2023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EAB1-241D-F156-FAD2-AF2A1CC64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7CBC-4BA4-AB44-BBD7-5B22767D7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15721.courses.cs.cmu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089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76AF4-39FD-18A0-36F1-F0D520B5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11" y="2624307"/>
            <a:ext cx="4540169" cy="18185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Topics in Database Systems (IS0621)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7149" y="411"/>
            <a:ext cx="3262314" cy="2357166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0319" y="1066017"/>
            <a:ext cx="3403681" cy="4077483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546" y="0"/>
            <a:ext cx="3017520" cy="223518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CD3A7-7479-DF36-86DF-21661B26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1370" y="267140"/>
            <a:ext cx="2158807" cy="1344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buNone/>
            </a:pPr>
            <a:r>
              <a:rPr lang="en-US" sz="1500" dirty="0"/>
              <a:t>Adapted from CMU-DB (Carnegie Mellon University)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2672" y="1188370"/>
            <a:ext cx="3281329" cy="3955130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853D9-B44D-276D-554F-8C2F97DCB559}"/>
              </a:ext>
            </a:extLst>
          </p:cNvPr>
          <p:cNvSpPr txBox="1"/>
          <p:nvPr/>
        </p:nvSpPr>
        <p:spPr>
          <a:xfrm>
            <a:off x="6289604" y="2357578"/>
            <a:ext cx="2605966" cy="2085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Database Storage – Part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A44E2-B5A8-CFC3-D17A-E65FD993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210" y="487502"/>
            <a:ext cx="42176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585858"/>
                </a:solidFill>
                <a:latin typeface="Tahoma"/>
                <a:cs typeface="Tahoma"/>
              </a:rPr>
              <a:t>DISK-</a:t>
            </a:r>
            <a:r>
              <a:rPr sz="2600" b="1" spc="-4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40" dirty="0">
                <a:solidFill>
                  <a:srgbClr val="585858"/>
                </a:solidFill>
                <a:latin typeface="Tahoma"/>
                <a:cs typeface="Tahoma"/>
              </a:rPr>
              <a:t>ORIENTED</a:t>
            </a:r>
            <a:r>
              <a:rPr sz="2600" b="1" spc="509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25" dirty="0">
                <a:solidFill>
                  <a:srgbClr val="585858"/>
                </a:solidFill>
                <a:latin typeface="Tahoma"/>
                <a:cs typeface="Tahoma"/>
              </a:rPr>
              <a:t>DBMS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2223" y="3469333"/>
            <a:ext cx="640715" cy="913765"/>
            <a:chOff x="412223" y="3469333"/>
            <a:chExt cx="640715" cy="913765"/>
          </a:xfrm>
        </p:grpSpPr>
        <p:sp>
          <p:nvSpPr>
            <p:cNvPr id="5" name="object 5"/>
            <p:cNvSpPr/>
            <p:nvPr/>
          </p:nvSpPr>
          <p:spPr>
            <a:xfrm>
              <a:off x="412223" y="3469333"/>
              <a:ext cx="640715" cy="913765"/>
            </a:xfrm>
            <a:custGeom>
              <a:avLst/>
              <a:gdLst/>
              <a:ahLst/>
              <a:cxnLst/>
              <a:rect l="l" t="t" r="r" b="b"/>
              <a:pathLst>
                <a:path w="640715" h="913764">
                  <a:moveTo>
                    <a:pt x="587976" y="0"/>
                  </a:moveTo>
                  <a:lnTo>
                    <a:pt x="52497" y="0"/>
                  </a:lnTo>
                  <a:lnTo>
                    <a:pt x="32069" y="4129"/>
                  </a:lnTo>
                  <a:lnTo>
                    <a:pt x="15381" y="15390"/>
                  </a:lnTo>
                  <a:lnTo>
                    <a:pt x="4127" y="32088"/>
                  </a:lnTo>
                  <a:lnTo>
                    <a:pt x="0" y="52529"/>
                  </a:lnTo>
                  <a:lnTo>
                    <a:pt x="0" y="860807"/>
                  </a:lnTo>
                  <a:lnTo>
                    <a:pt x="4127" y="881230"/>
                  </a:lnTo>
                  <a:lnTo>
                    <a:pt x="15381" y="897914"/>
                  </a:lnTo>
                  <a:lnTo>
                    <a:pt x="32069" y="909166"/>
                  </a:lnTo>
                  <a:lnTo>
                    <a:pt x="52497" y="913292"/>
                  </a:lnTo>
                  <a:lnTo>
                    <a:pt x="587976" y="913292"/>
                  </a:lnTo>
                  <a:lnTo>
                    <a:pt x="608404" y="909166"/>
                  </a:lnTo>
                  <a:lnTo>
                    <a:pt x="625092" y="897914"/>
                  </a:lnTo>
                  <a:lnTo>
                    <a:pt x="636346" y="881230"/>
                  </a:lnTo>
                  <a:lnTo>
                    <a:pt x="640474" y="860807"/>
                  </a:lnTo>
                  <a:lnTo>
                    <a:pt x="640474" y="848840"/>
                  </a:lnTo>
                  <a:lnTo>
                    <a:pt x="96700" y="848840"/>
                  </a:lnTo>
                  <a:lnTo>
                    <a:pt x="84425" y="846370"/>
                  </a:lnTo>
                  <a:lnTo>
                    <a:pt x="74414" y="839629"/>
                  </a:lnTo>
                  <a:lnTo>
                    <a:pt x="67672" y="829622"/>
                  </a:lnTo>
                  <a:lnTo>
                    <a:pt x="65202" y="817352"/>
                  </a:lnTo>
                  <a:lnTo>
                    <a:pt x="67672" y="805125"/>
                  </a:lnTo>
                  <a:lnTo>
                    <a:pt x="74415" y="795111"/>
                  </a:lnTo>
                  <a:lnTo>
                    <a:pt x="84426" y="788345"/>
                  </a:lnTo>
                  <a:lnTo>
                    <a:pt x="96700" y="785861"/>
                  </a:lnTo>
                  <a:lnTo>
                    <a:pt x="640474" y="785861"/>
                  </a:lnTo>
                  <a:lnTo>
                    <a:pt x="640474" y="587674"/>
                  </a:lnTo>
                  <a:lnTo>
                    <a:pt x="320236" y="587674"/>
                  </a:lnTo>
                  <a:lnTo>
                    <a:pt x="304295" y="587167"/>
                  </a:lnTo>
                  <a:lnTo>
                    <a:pt x="288620" y="585667"/>
                  </a:lnTo>
                  <a:lnTo>
                    <a:pt x="273239" y="583201"/>
                  </a:lnTo>
                  <a:lnTo>
                    <a:pt x="258184" y="579801"/>
                  </a:lnTo>
                  <a:lnTo>
                    <a:pt x="288145" y="528995"/>
                  </a:lnTo>
                  <a:lnTo>
                    <a:pt x="160748" y="528995"/>
                  </a:lnTo>
                  <a:lnTo>
                    <a:pt x="124767" y="491195"/>
                  </a:lnTo>
                  <a:lnTo>
                    <a:pt x="97409" y="446409"/>
                  </a:lnTo>
                  <a:lnTo>
                    <a:pt x="80013" y="395993"/>
                  </a:lnTo>
                  <a:lnTo>
                    <a:pt x="73916" y="341306"/>
                  </a:lnTo>
                  <a:lnTo>
                    <a:pt x="78889" y="291660"/>
                  </a:lnTo>
                  <a:lnTo>
                    <a:pt x="93224" y="245418"/>
                  </a:lnTo>
                  <a:lnTo>
                    <a:pt x="115928" y="203569"/>
                  </a:lnTo>
                  <a:lnTo>
                    <a:pt x="146009" y="167106"/>
                  </a:lnTo>
                  <a:lnTo>
                    <a:pt x="182473" y="137019"/>
                  </a:lnTo>
                  <a:lnTo>
                    <a:pt x="187286" y="134407"/>
                  </a:lnTo>
                  <a:lnTo>
                    <a:pt x="96700" y="134407"/>
                  </a:lnTo>
                  <a:lnTo>
                    <a:pt x="84425" y="131937"/>
                  </a:lnTo>
                  <a:lnTo>
                    <a:pt x="74415" y="125196"/>
                  </a:lnTo>
                  <a:lnTo>
                    <a:pt x="67672" y="115187"/>
                  </a:lnTo>
                  <a:lnTo>
                    <a:pt x="65202" y="102915"/>
                  </a:lnTo>
                  <a:lnTo>
                    <a:pt x="67672" y="90644"/>
                  </a:lnTo>
                  <a:lnTo>
                    <a:pt x="74415" y="80635"/>
                  </a:lnTo>
                  <a:lnTo>
                    <a:pt x="84426" y="73894"/>
                  </a:lnTo>
                  <a:lnTo>
                    <a:pt x="96700" y="71424"/>
                  </a:lnTo>
                  <a:lnTo>
                    <a:pt x="640474" y="71424"/>
                  </a:lnTo>
                  <a:lnTo>
                    <a:pt x="640474" y="52529"/>
                  </a:lnTo>
                  <a:lnTo>
                    <a:pt x="636346" y="32088"/>
                  </a:lnTo>
                  <a:lnTo>
                    <a:pt x="625092" y="15390"/>
                  </a:lnTo>
                  <a:lnTo>
                    <a:pt x="608404" y="4129"/>
                  </a:lnTo>
                  <a:lnTo>
                    <a:pt x="587976" y="0"/>
                  </a:lnTo>
                  <a:close/>
                </a:path>
                <a:path w="640715" h="913764">
                  <a:moveTo>
                    <a:pt x="550072" y="785861"/>
                  </a:moveTo>
                  <a:lnTo>
                    <a:pt x="96700" y="785861"/>
                  </a:lnTo>
                  <a:lnTo>
                    <a:pt x="108997" y="788345"/>
                  </a:lnTo>
                  <a:lnTo>
                    <a:pt x="118986" y="795072"/>
                  </a:lnTo>
                  <a:lnTo>
                    <a:pt x="125728" y="805080"/>
                  </a:lnTo>
                  <a:lnTo>
                    <a:pt x="128199" y="817352"/>
                  </a:lnTo>
                  <a:lnTo>
                    <a:pt x="125728" y="829622"/>
                  </a:lnTo>
                  <a:lnTo>
                    <a:pt x="118986" y="839630"/>
                  </a:lnTo>
                  <a:lnTo>
                    <a:pt x="108975" y="846370"/>
                  </a:lnTo>
                  <a:lnTo>
                    <a:pt x="96700" y="848840"/>
                  </a:lnTo>
                  <a:lnTo>
                    <a:pt x="550072" y="848840"/>
                  </a:lnTo>
                  <a:lnTo>
                    <a:pt x="537797" y="846370"/>
                  </a:lnTo>
                  <a:lnTo>
                    <a:pt x="527787" y="839629"/>
                  </a:lnTo>
                  <a:lnTo>
                    <a:pt x="521044" y="829622"/>
                  </a:lnTo>
                  <a:lnTo>
                    <a:pt x="518573" y="817352"/>
                  </a:lnTo>
                  <a:lnTo>
                    <a:pt x="521044" y="805080"/>
                  </a:lnTo>
                  <a:lnTo>
                    <a:pt x="527787" y="795072"/>
                  </a:lnTo>
                  <a:lnTo>
                    <a:pt x="537798" y="788331"/>
                  </a:lnTo>
                  <a:lnTo>
                    <a:pt x="550072" y="785861"/>
                  </a:lnTo>
                  <a:close/>
                </a:path>
                <a:path w="640715" h="913764">
                  <a:moveTo>
                    <a:pt x="640474" y="785861"/>
                  </a:moveTo>
                  <a:lnTo>
                    <a:pt x="550072" y="785861"/>
                  </a:lnTo>
                  <a:lnTo>
                    <a:pt x="562369" y="788345"/>
                  </a:lnTo>
                  <a:lnTo>
                    <a:pt x="572358" y="795072"/>
                  </a:lnTo>
                  <a:lnTo>
                    <a:pt x="579100" y="805080"/>
                  </a:lnTo>
                  <a:lnTo>
                    <a:pt x="581571" y="817352"/>
                  </a:lnTo>
                  <a:lnTo>
                    <a:pt x="579100" y="829622"/>
                  </a:lnTo>
                  <a:lnTo>
                    <a:pt x="572357" y="839630"/>
                  </a:lnTo>
                  <a:lnTo>
                    <a:pt x="562346" y="846370"/>
                  </a:lnTo>
                  <a:lnTo>
                    <a:pt x="550072" y="848840"/>
                  </a:lnTo>
                  <a:lnTo>
                    <a:pt x="640474" y="848840"/>
                  </a:lnTo>
                  <a:lnTo>
                    <a:pt x="640474" y="785861"/>
                  </a:lnTo>
                  <a:close/>
                </a:path>
                <a:path w="640715" h="913764">
                  <a:moveTo>
                    <a:pt x="520180" y="94938"/>
                  </a:moveTo>
                  <a:lnTo>
                    <a:pt x="320236" y="94938"/>
                  </a:lnTo>
                  <a:lnTo>
                    <a:pt x="369893" y="99944"/>
                  </a:lnTo>
                  <a:lnTo>
                    <a:pt x="416147" y="114302"/>
                  </a:lnTo>
                  <a:lnTo>
                    <a:pt x="458005" y="137019"/>
                  </a:lnTo>
                  <a:lnTo>
                    <a:pt x="494477" y="167106"/>
                  </a:lnTo>
                  <a:lnTo>
                    <a:pt x="524570" y="203569"/>
                  </a:lnTo>
                  <a:lnTo>
                    <a:pt x="547293" y="245418"/>
                  </a:lnTo>
                  <a:lnTo>
                    <a:pt x="561654" y="291660"/>
                  </a:lnTo>
                  <a:lnTo>
                    <a:pt x="566662" y="341306"/>
                  </a:lnTo>
                  <a:lnTo>
                    <a:pt x="561654" y="390951"/>
                  </a:lnTo>
                  <a:lnTo>
                    <a:pt x="547293" y="437194"/>
                  </a:lnTo>
                  <a:lnTo>
                    <a:pt x="524570" y="479043"/>
                  </a:lnTo>
                  <a:lnTo>
                    <a:pt x="494477" y="515506"/>
                  </a:lnTo>
                  <a:lnTo>
                    <a:pt x="458005" y="545593"/>
                  </a:lnTo>
                  <a:lnTo>
                    <a:pt x="416147" y="568310"/>
                  </a:lnTo>
                  <a:lnTo>
                    <a:pt x="369893" y="582668"/>
                  </a:lnTo>
                  <a:lnTo>
                    <a:pt x="320236" y="587674"/>
                  </a:lnTo>
                  <a:lnTo>
                    <a:pt x="640474" y="587674"/>
                  </a:lnTo>
                  <a:lnTo>
                    <a:pt x="640474" y="134407"/>
                  </a:lnTo>
                  <a:lnTo>
                    <a:pt x="550072" y="134407"/>
                  </a:lnTo>
                  <a:lnTo>
                    <a:pt x="537798" y="131937"/>
                  </a:lnTo>
                  <a:lnTo>
                    <a:pt x="527787" y="125196"/>
                  </a:lnTo>
                  <a:lnTo>
                    <a:pt x="521044" y="115187"/>
                  </a:lnTo>
                  <a:lnTo>
                    <a:pt x="518573" y="102915"/>
                  </a:lnTo>
                  <a:lnTo>
                    <a:pt x="520180" y="94938"/>
                  </a:lnTo>
                  <a:close/>
                </a:path>
                <a:path w="640715" h="913764">
                  <a:moveTo>
                    <a:pt x="285957" y="461869"/>
                  </a:moveTo>
                  <a:lnTo>
                    <a:pt x="268578" y="465382"/>
                  </a:lnTo>
                  <a:lnTo>
                    <a:pt x="161168" y="528680"/>
                  </a:lnTo>
                  <a:lnTo>
                    <a:pt x="160958" y="528785"/>
                  </a:lnTo>
                  <a:lnTo>
                    <a:pt x="160748" y="528995"/>
                  </a:lnTo>
                  <a:lnTo>
                    <a:pt x="288145" y="528995"/>
                  </a:lnTo>
                  <a:lnTo>
                    <a:pt x="304487" y="501283"/>
                  </a:lnTo>
                  <a:lnTo>
                    <a:pt x="307957" y="483893"/>
                  </a:lnTo>
                  <a:lnTo>
                    <a:pt x="300432" y="469397"/>
                  </a:lnTo>
                  <a:lnTo>
                    <a:pt x="285957" y="461869"/>
                  </a:lnTo>
                  <a:close/>
                </a:path>
                <a:path w="640715" h="913764">
                  <a:moveTo>
                    <a:pt x="550072" y="71424"/>
                  </a:moveTo>
                  <a:lnTo>
                    <a:pt x="96700" y="71424"/>
                  </a:lnTo>
                  <a:lnTo>
                    <a:pt x="108975" y="73894"/>
                  </a:lnTo>
                  <a:lnTo>
                    <a:pt x="118986" y="80635"/>
                  </a:lnTo>
                  <a:lnTo>
                    <a:pt x="125728" y="90644"/>
                  </a:lnTo>
                  <a:lnTo>
                    <a:pt x="128199" y="102915"/>
                  </a:lnTo>
                  <a:lnTo>
                    <a:pt x="125728" y="115187"/>
                  </a:lnTo>
                  <a:lnTo>
                    <a:pt x="118986" y="125196"/>
                  </a:lnTo>
                  <a:lnTo>
                    <a:pt x="108975" y="131937"/>
                  </a:lnTo>
                  <a:lnTo>
                    <a:pt x="96700" y="134407"/>
                  </a:lnTo>
                  <a:lnTo>
                    <a:pt x="187286" y="134407"/>
                  </a:lnTo>
                  <a:lnTo>
                    <a:pt x="224328" y="114302"/>
                  </a:lnTo>
                  <a:lnTo>
                    <a:pt x="270580" y="99944"/>
                  </a:lnTo>
                  <a:lnTo>
                    <a:pt x="320236" y="94938"/>
                  </a:lnTo>
                  <a:lnTo>
                    <a:pt x="520180" y="94938"/>
                  </a:lnTo>
                  <a:lnTo>
                    <a:pt x="521044" y="90644"/>
                  </a:lnTo>
                  <a:lnTo>
                    <a:pt x="527787" y="80635"/>
                  </a:lnTo>
                  <a:lnTo>
                    <a:pt x="537798" y="73894"/>
                  </a:lnTo>
                  <a:lnTo>
                    <a:pt x="550072" y="71424"/>
                  </a:lnTo>
                  <a:close/>
                </a:path>
                <a:path w="640715" h="913764">
                  <a:moveTo>
                    <a:pt x="640474" y="71424"/>
                  </a:moveTo>
                  <a:lnTo>
                    <a:pt x="550072" y="71424"/>
                  </a:lnTo>
                  <a:lnTo>
                    <a:pt x="562347" y="73894"/>
                  </a:lnTo>
                  <a:lnTo>
                    <a:pt x="572358" y="80635"/>
                  </a:lnTo>
                  <a:lnTo>
                    <a:pt x="579100" y="90644"/>
                  </a:lnTo>
                  <a:lnTo>
                    <a:pt x="581571" y="102915"/>
                  </a:lnTo>
                  <a:lnTo>
                    <a:pt x="579100" y="115187"/>
                  </a:lnTo>
                  <a:lnTo>
                    <a:pt x="572358" y="125196"/>
                  </a:lnTo>
                  <a:lnTo>
                    <a:pt x="562347" y="131937"/>
                  </a:lnTo>
                  <a:lnTo>
                    <a:pt x="550072" y="134407"/>
                  </a:lnTo>
                  <a:lnTo>
                    <a:pt x="640474" y="134407"/>
                  </a:lnTo>
                  <a:lnTo>
                    <a:pt x="640474" y="71424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28" y="3744822"/>
              <a:ext cx="131664" cy="13163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8825" y="4325823"/>
            <a:ext cx="54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5" dirty="0">
                <a:solidFill>
                  <a:srgbClr val="636363"/>
                </a:solidFill>
                <a:latin typeface="Times New Roman"/>
                <a:cs typeface="Times New Roman"/>
              </a:rPr>
              <a:t>Disk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099" y="1783868"/>
            <a:ext cx="457834" cy="898525"/>
          </a:xfrm>
          <a:custGeom>
            <a:avLst/>
            <a:gdLst/>
            <a:ahLst/>
            <a:cxnLst/>
            <a:rect l="l" t="t" r="r" b="b"/>
            <a:pathLst>
              <a:path w="457834" h="898525">
                <a:moveTo>
                  <a:pt x="358737" y="862064"/>
                </a:moveTo>
                <a:lnTo>
                  <a:pt x="11843" y="862064"/>
                </a:lnTo>
                <a:lnTo>
                  <a:pt x="21853" y="864121"/>
                </a:lnTo>
                <a:lnTo>
                  <a:pt x="30034" y="869731"/>
                </a:lnTo>
                <a:lnTo>
                  <a:pt x="35554" y="878048"/>
                </a:lnTo>
                <a:lnTo>
                  <a:pt x="37578" y="888229"/>
                </a:lnTo>
                <a:lnTo>
                  <a:pt x="37578" y="898392"/>
                </a:lnTo>
                <a:lnTo>
                  <a:pt x="358737" y="898392"/>
                </a:lnTo>
                <a:lnTo>
                  <a:pt x="358737" y="862064"/>
                </a:lnTo>
                <a:close/>
              </a:path>
              <a:path w="457834" h="898525">
                <a:moveTo>
                  <a:pt x="0" y="38556"/>
                </a:moveTo>
                <a:lnTo>
                  <a:pt x="0" y="862773"/>
                </a:lnTo>
                <a:lnTo>
                  <a:pt x="10583" y="862202"/>
                </a:lnTo>
                <a:lnTo>
                  <a:pt x="11175" y="862202"/>
                </a:lnTo>
                <a:lnTo>
                  <a:pt x="11766" y="862109"/>
                </a:lnTo>
                <a:lnTo>
                  <a:pt x="358737" y="862064"/>
                </a:lnTo>
                <a:lnTo>
                  <a:pt x="358737" y="846324"/>
                </a:lnTo>
                <a:lnTo>
                  <a:pt x="457225" y="846324"/>
                </a:lnTo>
                <a:lnTo>
                  <a:pt x="457225" y="828639"/>
                </a:lnTo>
                <a:lnTo>
                  <a:pt x="72364" y="828639"/>
                </a:lnTo>
                <a:lnTo>
                  <a:pt x="72364" y="737645"/>
                </a:lnTo>
                <a:lnTo>
                  <a:pt x="358775" y="737645"/>
                </a:lnTo>
                <a:lnTo>
                  <a:pt x="358775" y="724078"/>
                </a:lnTo>
                <a:lnTo>
                  <a:pt x="416694" y="724078"/>
                </a:lnTo>
                <a:lnTo>
                  <a:pt x="416694" y="707850"/>
                </a:lnTo>
                <a:lnTo>
                  <a:pt x="72364" y="707850"/>
                </a:lnTo>
                <a:lnTo>
                  <a:pt x="72364" y="616860"/>
                </a:lnTo>
                <a:lnTo>
                  <a:pt x="358775" y="616860"/>
                </a:lnTo>
                <a:lnTo>
                  <a:pt x="358775" y="599610"/>
                </a:lnTo>
                <a:lnTo>
                  <a:pt x="416694" y="599610"/>
                </a:lnTo>
                <a:lnTo>
                  <a:pt x="416694" y="581198"/>
                </a:lnTo>
                <a:lnTo>
                  <a:pt x="72364" y="581198"/>
                </a:lnTo>
                <a:lnTo>
                  <a:pt x="72364" y="490157"/>
                </a:lnTo>
                <a:lnTo>
                  <a:pt x="358775" y="490157"/>
                </a:lnTo>
                <a:lnTo>
                  <a:pt x="358775" y="413200"/>
                </a:lnTo>
                <a:lnTo>
                  <a:pt x="72364" y="413200"/>
                </a:lnTo>
                <a:lnTo>
                  <a:pt x="72364" y="322223"/>
                </a:lnTo>
                <a:lnTo>
                  <a:pt x="416694" y="322223"/>
                </a:lnTo>
                <a:lnTo>
                  <a:pt x="416694" y="308281"/>
                </a:lnTo>
                <a:lnTo>
                  <a:pt x="358775" y="308281"/>
                </a:lnTo>
                <a:lnTo>
                  <a:pt x="358775" y="292414"/>
                </a:lnTo>
                <a:lnTo>
                  <a:pt x="72364" y="292414"/>
                </a:lnTo>
                <a:lnTo>
                  <a:pt x="72364" y="201412"/>
                </a:lnTo>
                <a:lnTo>
                  <a:pt x="416694" y="201412"/>
                </a:lnTo>
                <a:lnTo>
                  <a:pt x="416694" y="183788"/>
                </a:lnTo>
                <a:lnTo>
                  <a:pt x="358775" y="183788"/>
                </a:lnTo>
                <a:lnTo>
                  <a:pt x="358775" y="165724"/>
                </a:lnTo>
                <a:lnTo>
                  <a:pt x="72364" y="165724"/>
                </a:lnTo>
                <a:lnTo>
                  <a:pt x="72364" y="74722"/>
                </a:lnTo>
                <a:lnTo>
                  <a:pt x="358775" y="74722"/>
                </a:lnTo>
                <a:lnTo>
                  <a:pt x="358775" y="39370"/>
                </a:lnTo>
                <a:lnTo>
                  <a:pt x="11919" y="39370"/>
                </a:lnTo>
                <a:lnTo>
                  <a:pt x="0" y="38556"/>
                </a:lnTo>
                <a:close/>
              </a:path>
              <a:path w="457834" h="898525">
                <a:moveTo>
                  <a:pt x="358775" y="737645"/>
                </a:moveTo>
                <a:lnTo>
                  <a:pt x="274793" y="737645"/>
                </a:lnTo>
                <a:lnTo>
                  <a:pt x="274793" y="828639"/>
                </a:lnTo>
                <a:lnTo>
                  <a:pt x="457225" y="828639"/>
                </a:lnTo>
                <a:lnTo>
                  <a:pt x="457225" y="826027"/>
                </a:lnTo>
                <a:lnTo>
                  <a:pt x="358775" y="826027"/>
                </a:lnTo>
                <a:lnTo>
                  <a:pt x="358775" y="766808"/>
                </a:lnTo>
                <a:lnTo>
                  <a:pt x="416694" y="766808"/>
                </a:lnTo>
                <a:lnTo>
                  <a:pt x="416694" y="746509"/>
                </a:lnTo>
                <a:lnTo>
                  <a:pt x="358775" y="746509"/>
                </a:lnTo>
                <a:lnTo>
                  <a:pt x="358775" y="737645"/>
                </a:lnTo>
                <a:close/>
              </a:path>
              <a:path w="457834" h="898525">
                <a:moveTo>
                  <a:pt x="457250" y="95046"/>
                </a:moveTo>
                <a:lnTo>
                  <a:pt x="437309" y="95046"/>
                </a:lnTo>
                <a:lnTo>
                  <a:pt x="437309" y="385290"/>
                </a:lnTo>
                <a:lnTo>
                  <a:pt x="415930" y="392836"/>
                </a:lnTo>
                <a:lnTo>
                  <a:pt x="398941" y="407036"/>
                </a:lnTo>
                <a:lnTo>
                  <a:pt x="387729" y="426344"/>
                </a:lnTo>
                <a:lnTo>
                  <a:pt x="383683" y="449210"/>
                </a:lnTo>
                <a:lnTo>
                  <a:pt x="387729" y="472055"/>
                </a:lnTo>
                <a:lnTo>
                  <a:pt x="398941" y="491338"/>
                </a:lnTo>
                <a:lnTo>
                  <a:pt x="415930" y="505510"/>
                </a:lnTo>
                <a:lnTo>
                  <a:pt x="437309" y="513027"/>
                </a:lnTo>
                <a:lnTo>
                  <a:pt x="437309" y="826027"/>
                </a:lnTo>
                <a:lnTo>
                  <a:pt x="457225" y="826027"/>
                </a:lnTo>
                <a:lnTo>
                  <a:pt x="457225" y="493568"/>
                </a:lnTo>
                <a:lnTo>
                  <a:pt x="447279" y="493568"/>
                </a:lnTo>
                <a:lnTo>
                  <a:pt x="430317" y="490071"/>
                </a:lnTo>
                <a:lnTo>
                  <a:pt x="416456" y="480545"/>
                </a:lnTo>
                <a:lnTo>
                  <a:pt x="407105" y="466438"/>
                </a:lnTo>
                <a:lnTo>
                  <a:pt x="403675" y="449197"/>
                </a:lnTo>
                <a:lnTo>
                  <a:pt x="407105" y="431935"/>
                </a:lnTo>
                <a:lnTo>
                  <a:pt x="416456" y="417830"/>
                </a:lnTo>
                <a:lnTo>
                  <a:pt x="430317" y="408316"/>
                </a:lnTo>
                <a:lnTo>
                  <a:pt x="447279" y="404827"/>
                </a:lnTo>
                <a:lnTo>
                  <a:pt x="457250" y="404827"/>
                </a:lnTo>
                <a:lnTo>
                  <a:pt x="457250" y="95046"/>
                </a:lnTo>
                <a:close/>
              </a:path>
              <a:path w="457834" h="898525">
                <a:moveTo>
                  <a:pt x="358775" y="616860"/>
                </a:moveTo>
                <a:lnTo>
                  <a:pt x="274793" y="616860"/>
                </a:lnTo>
                <a:lnTo>
                  <a:pt x="274793" y="707850"/>
                </a:lnTo>
                <a:lnTo>
                  <a:pt x="416694" y="707850"/>
                </a:lnTo>
                <a:lnTo>
                  <a:pt x="416694" y="703818"/>
                </a:lnTo>
                <a:lnTo>
                  <a:pt x="358775" y="703818"/>
                </a:lnTo>
                <a:lnTo>
                  <a:pt x="358775" y="682085"/>
                </a:lnTo>
                <a:lnTo>
                  <a:pt x="416694" y="682085"/>
                </a:lnTo>
                <a:lnTo>
                  <a:pt x="416694" y="661786"/>
                </a:lnTo>
                <a:lnTo>
                  <a:pt x="358775" y="661786"/>
                </a:lnTo>
                <a:lnTo>
                  <a:pt x="358775" y="642327"/>
                </a:lnTo>
                <a:lnTo>
                  <a:pt x="416694" y="642327"/>
                </a:lnTo>
                <a:lnTo>
                  <a:pt x="416694" y="622028"/>
                </a:lnTo>
                <a:lnTo>
                  <a:pt x="358775" y="622028"/>
                </a:lnTo>
                <a:lnTo>
                  <a:pt x="358775" y="616860"/>
                </a:lnTo>
                <a:close/>
              </a:path>
              <a:path w="457834" h="898525">
                <a:moveTo>
                  <a:pt x="358775" y="490157"/>
                </a:moveTo>
                <a:lnTo>
                  <a:pt x="274793" y="490157"/>
                </a:lnTo>
                <a:lnTo>
                  <a:pt x="274793" y="581198"/>
                </a:lnTo>
                <a:lnTo>
                  <a:pt x="416694" y="581198"/>
                </a:lnTo>
                <a:lnTo>
                  <a:pt x="416694" y="579312"/>
                </a:lnTo>
                <a:lnTo>
                  <a:pt x="358775" y="579312"/>
                </a:lnTo>
                <a:lnTo>
                  <a:pt x="358775" y="557643"/>
                </a:lnTo>
                <a:lnTo>
                  <a:pt x="416694" y="557643"/>
                </a:lnTo>
                <a:lnTo>
                  <a:pt x="416694" y="537344"/>
                </a:lnTo>
                <a:lnTo>
                  <a:pt x="358775" y="537344"/>
                </a:lnTo>
                <a:lnTo>
                  <a:pt x="358775" y="490157"/>
                </a:lnTo>
                <a:close/>
              </a:path>
              <a:path w="457834" h="898525">
                <a:moveTo>
                  <a:pt x="416694" y="322223"/>
                </a:moveTo>
                <a:lnTo>
                  <a:pt x="274793" y="322223"/>
                </a:lnTo>
                <a:lnTo>
                  <a:pt x="274793" y="413200"/>
                </a:lnTo>
                <a:lnTo>
                  <a:pt x="358775" y="413200"/>
                </a:lnTo>
                <a:lnTo>
                  <a:pt x="358775" y="371297"/>
                </a:lnTo>
                <a:lnTo>
                  <a:pt x="416694" y="371297"/>
                </a:lnTo>
                <a:lnTo>
                  <a:pt x="416694" y="350998"/>
                </a:lnTo>
                <a:lnTo>
                  <a:pt x="358775" y="350998"/>
                </a:lnTo>
                <a:lnTo>
                  <a:pt x="358775" y="328554"/>
                </a:lnTo>
                <a:lnTo>
                  <a:pt x="416694" y="328554"/>
                </a:lnTo>
                <a:lnTo>
                  <a:pt x="416694" y="322223"/>
                </a:lnTo>
                <a:close/>
              </a:path>
              <a:path w="457834" h="898525">
                <a:moveTo>
                  <a:pt x="416694" y="201412"/>
                </a:moveTo>
                <a:lnTo>
                  <a:pt x="274793" y="201412"/>
                </a:lnTo>
                <a:lnTo>
                  <a:pt x="274793" y="292414"/>
                </a:lnTo>
                <a:lnTo>
                  <a:pt x="358775" y="292414"/>
                </a:lnTo>
                <a:lnTo>
                  <a:pt x="358775" y="286574"/>
                </a:lnTo>
                <a:lnTo>
                  <a:pt x="416694" y="286574"/>
                </a:lnTo>
                <a:lnTo>
                  <a:pt x="416694" y="266301"/>
                </a:lnTo>
                <a:lnTo>
                  <a:pt x="358775" y="266301"/>
                </a:lnTo>
                <a:lnTo>
                  <a:pt x="358775" y="246790"/>
                </a:lnTo>
                <a:lnTo>
                  <a:pt x="416694" y="246790"/>
                </a:lnTo>
                <a:lnTo>
                  <a:pt x="416694" y="226491"/>
                </a:lnTo>
                <a:lnTo>
                  <a:pt x="358775" y="226491"/>
                </a:lnTo>
                <a:lnTo>
                  <a:pt x="358775" y="204086"/>
                </a:lnTo>
                <a:lnTo>
                  <a:pt x="416694" y="204086"/>
                </a:lnTo>
                <a:lnTo>
                  <a:pt x="416694" y="201412"/>
                </a:lnTo>
                <a:close/>
              </a:path>
              <a:path w="457834" h="898525">
                <a:moveTo>
                  <a:pt x="457250" y="74722"/>
                </a:moveTo>
                <a:lnTo>
                  <a:pt x="274793" y="74722"/>
                </a:lnTo>
                <a:lnTo>
                  <a:pt x="274793" y="165724"/>
                </a:lnTo>
                <a:lnTo>
                  <a:pt x="358775" y="165724"/>
                </a:lnTo>
                <a:lnTo>
                  <a:pt x="358775" y="162093"/>
                </a:lnTo>
                <a:lnTo>
                  <a:pt x="416694" y="162093"/>
                </a:lnTo>
                <a:lnTo>
                  <a:pt x="416694" y="141807"/>
                </a:lnTo>
                <a:lnTo>
                  <a:pt x="358775" y="141807"/>
                </a:lnTo>
                <a:lnTo>
                  <a:pt x="358775" y="95046"/>
                </a:lnTo>
                <a:lnTo>
                  <a:pt x="457250" y="95046"/>
                </a:lnTo>
                <a:lnTo>
                  <a:pt x="457250" y="74722"/>
                </a:lnTo>
                <a:close/>
              </a:path>
              <a:path w="457834" h="898525">
                <a:moveTo>
                  <a:pt x="358775" y="0"/>
                </a:moveTo>
                <a:lnTo>
                  <a:pt x="36318" y="0"/>
                </a:lnTo>
                <a:lnTo>
                  <a:pt x="37594" y="13153"/>
                </a:lnTo>
                <a:lnTo>
                  <a:pt x="35561" y="23344"/>
                </a:lnTo>
                <a:lnTo>
                  <a:pt x="30034" y="31669"/>
                </a:lnTo>
                <a:lnTo>
                  <a:pt x="21868" y="37290"/>
                </a:lnTo>
                <a:lnTo>
                  <a:pt x="11919" y="39370"/>
                </a:lnTo>
                <a:lnTo>
                  <a:pt x="358775" y="39370"/>
                </a:lnTo>
                <a:lnTo>
                  <a:pt x="358775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043" y="2600960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65" dirty="0">
                <a:solidFill>
                  <a:srgbClr val="636363"/>
                </a:solidFill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1707" y="3558948"/>
            <a:ext cx="280035" cy="1299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20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Database</a:t>
            </a:r>
            <a:r>
              <a:rPr sz="2000" b="1" i="1" spc="-10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00198" y="3578605"/>
            <a:ext cx="665480" cy="939800"/>
            <a:chOff x="2600198" y="3578605"/>
            <a:chExt cx="665480" cy="939800"/>
          </a:xfrm>
        </p:grpSpPr>
        <p:sp>
          <p:nvSpPr>
            <p:cNvPr id="12" name="object 12"/>
            <p:cNvSpPr/>
            <p:nvPr/>
          </p:nvSpPr>
          <p:spPr>
            <a:xfrm>
              <a:off x="2612898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2898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12898" y="3774185"/>
            <a:ext cx="640080" cy="73152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FFFFFF"/>
                </a:solidFill>
                <a:latin typeface="BIZ UDGothic"/>
                <a:cs typeface="BIZ UDGothic"/>
              </a:rPr>
              <a:t>1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2898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29054" y="3581653"/>
            <a:ext cx="665480" cy="939800"/>
            <a:chOff x="1829054" y="3581653"/>
            <a:chExt cx="665480" cy="939800"/>
          </a:xfrm>
        </p:grpSpPr>
        <p:sp>
          <p:nvSpPr>
            <p:cNvPr id="17" name="object 17"/>
            <p:cNvSpPr/>
            <p:nvPr/>
          </p:nvSpPr>
          <p:spPr>
            <a:xfrm>
              <a:off x="1841754" y="359435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41754" y="3594353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91410" y="3580638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BIZ UDGothic"/>
                <a:cs typeface="BIZ UDGothic"/>
              </a:rPr>
              <a:t>Directory</a:t>
            </a:r>
            <a:endParaRPr sz="900">
              <a:latin typeface="BIZ UDGothic"/>
              <a:cs typeface="BIZ UDGothic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89505" y="3800602"/>
          <a:ext cx="528320" cy="60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371341" y="3578605"/>
            <a:ext cx="665480" cy="939800"/>
            <a:chOff x="3371341" y="3578605"/>
            <a:chExt cx="665480" cy="939800"/>
          </a:xfrm>
        </p:grpSpPr>
        <p:sp>
          <p:nvSpPr>
            <p:cNvPr id="22" name="object 22"/>
            <p:cNvSpPr/>
            <p:nvPr/>
          </p:nvSpPr>
          <p:spPr>
            <a:xfrm>
              <a:off x="3384041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84041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84041" y="3774185"/>
            <a:ext cx="640080" cy="73152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FFFFFF"/>
                </a:solidFill>
                <a:latin typeface="BIZ UDGothic"/>
                <a:cs typeface="BIZ UDGothic"/>
              </a:rPr>
              <a:t>2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4041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142485" y="3578605"/>
            <a:ext cx="665480" cy="939800"/>
            <a:chOff x="4142485" y="3578605"/>
            <a:chExt cx="665480" cy="939800"/>
          </a:xfrm>
        </p:grpSpPr>
        <p:sp>
          <p:nvSpPr>
            <p:cNvPr id="27" name="object 27"/>
            <p:cNvSpPr/>
            <p:nvPr/>
          </p:nvSpPr>
          <p:spPr>
            <a:xfrm>
              <a:off x="4155185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55185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5185" y="3774185"/>
            <a:ext cx="640080" cy="73152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FFFFFF"/>
                </a:solidFill>
                <a:latin typeface="BIZ UDGothic"/>
                <a:cs typeface="BIZ UDGothic"/>
              </a:rPr>
              <a:t>3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5185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27723" y="3576320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0" dirty="0">
                <a:solidFill>
                  <a:srgbClr val="636363"/>
                </a:solidFill>
                <a:latin typeface="BIZ UDGothic"/>
                <a:cs typeface="BIZ UDGothic"/>
              </a:rPr>
              <a:t>…</a:t>
            </a:r>
            <a:endParaRPr sz="3600">
              <a:latin typeface="BIZ UDGothic"/>
              <a:cs typeface="BIZ UD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21448" y="3825036"/>
            <a:ext cx="569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20" dirty="0">
                <a:solidFill>
                  <a:srgbClr val="636363"/>
                </a:solidFill>
                <a:latin typeface="Times New Roman"/>
                <a:cs typeface="Times New Roman"/>
              </a:rPr>
              <a:t>Pages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07302" y="3516629"/>
            <a:ext cx="365760" cy="1005840"/>
          </a:xfrm>
          <a:custGeom>
            <a:avLst/>
            <a:gdLst/>
            <a:ahLst/>
            <a:cxnLst/>
            <a:rect l="l" t="t" r="r" b="b"/>
            <a:pathLst>
              <a:path w="365759" h="1005839">
                <a:moveTo>
                  <a:pt x="0" y="1005840"/>
                </a:moveTo>
                <a:lnTo>
                  <a:pt x="71169" y="1003443"/>
                </a:lnTo>
                <a:lnTo>
                  <a:pt x="129301" y="996907"/>
                </a:lnTo>
                <a:lnTo>
                  <a:pt x="168503" y="987210"/>
                </a:lnTo>
                <a:lnTo>
                  <a:pt x="182879" y="975334"/>
                </a:lnTo>
                <a:lnTo>
                  <a:pt x="182879" y="533425"/>
                </a:lnTo>
                <a:lnTo>
                  <a:pt x="197256" y="521549"/>
                </a:lnTo>
                <a:lnTo>
                  <a:pt x="236458" y="511852"/>
                </a:lnTo>
                <a:lnTo>
                  <a:pt x="294590" y="505316"/>
                </a:lnTo>
                <a:lnTo>
                  <a:pt x="365759" y="502920"/>
                </a:lnTo>
                <a:lnTo>
                  <a:pt x="294590" y="500523"/>
                </a:lnTo>
                <a:lnTo>
                  <a:pt x="236458" y="493987"/>
                </a:lnTo>
                <a:lnTo>
                  <a:pt x="197256" y="484290"/>
                </a:lnTo>
                <a:lnTo>
                  <a:pt x="182879" y="472414"/>
                </a:lnTo>
                <a:lnTo>
                  <a:pt x="182879" y="30480"/>
                </a:lnTo>
                <a:lnTo>
                  <a:pt x="168503" y="18645"/>
                </a:lnTo>
                <a:lnTo>
                  <a:pt x="129301" y="8953"/>
                </a:lnTo>
                <a:lnTo>
                  <a:pt x="71169" y="2405"/>
                </a:lnTo>
                <a:lnTo>
                  <a:pt x="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11707" y="1791436"/>
            <a:ext cx="280035" cy="1148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2000" b="1" i="1" spc="-30" dirty="0">
                <a:solidFill>
                  <a:srgbClr val="636363"/>
                </a:solidFill>
                <a:latin typeface="Times New Roman"/>
                <a:cs typeface="Times New Roman"/>
              </a:rPr>
              <a:t>Buffer</a:t>
            </a:r>
            <a:r>
              <a:rPr sz="20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000" b="1" i="1" spc="-145" dirty="0">
                <a:solidFill>
                  <a:srgbClr val="636363"/>
                </a:solidFill>
                <a:latin typeface="Times New Roman"/>
                <a:cs typeface="Times New Roman"/>
              </a:rPr>
              <a:t>Pool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96466" y="1591310"/>
            <a:ext cx="2585720" cy="1397000"/>
            <a:chOff x="1696466" y="1591310"/>
            <a:chExt cx="2585720" cy="1397000"/>
          </a:xfrm>
        </p:grpSpPr>
        <p:sp>
          <p:nvSpPr>
            <p:cNvPr id="36" name="object 36"/>
            <p:cNvSpPr/>
            <p:nvPr/>
          </p:nvSpPr>
          <p:spPr>
            <a:xfrm>
              <a:off x="1709166" y="1604010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256032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2560320" y="1371600"/>
                  </a:lnTo>
                  <a:lnTo>
                    <a:pt x="2560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9166" y="1604010"/>
              <a:ext cx="2560320" cy="1371600"/>
            </a:xfrm>
            <a:custGeom>
              <a:avLst/>
              <a:gdLst/>
              <a:ahLst/>
              <a:cxnLst/>
              <a:rect l="l" t="t" r="r" b="b"/>
              <a:pathLst>
                <a:path w="2560320" h="1371600">
                  <a:moveTo>
                    <a:pt x="0" y="1371600"/>
                  </a:moveTo>
                  <a:lnTo>
                    <a:pt x="2560320" y="1371600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37282" y="1832610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37282" y="1832610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37282" y="2015489"/>
            <a:ext cx="640080" cy="73152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800" b="1" spc="-50" dirty="0">
                <a:solidFill>
                  <a:srgbClr val="FFFFFF"/>
                </a:solidFill>
                <a:latin typeface="BIZ UDGothic"/>
                <a:cs typeface="BIZ UDGothic"/>
              </a:rPr>
              <a:t>2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37282" y="1832610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7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913629" y="3578605"/>
            <a:ext cx="665480" cy="939800"/>
            <a:chOff x="4913629" y="3578605"/>
            <a:chExt cx="665480" cy="939800"/>
          </a:xfrm>
        </p:grpSpPr>
        <p:sp>
          <p:nvSpPr>
            <p:cNvPr id="43" name="object 43"/>
            <p:cNvSpPr/>
            <p:nvPr/>
          </p:nvSpPr>
          <p:spPr>
            <a:xfrm>
              <a:off x="4926329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26329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926329" y="3774185"/>
            <a:ext cx="640080" cy="73152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FFFFFF"/>
                </a:solidFill>
                <a:latin typeface="BIZ UDGothic"/>
                <a:cs typeface="BIZ UDGothic"/>
              </a:rPr>
              <a:t>4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26329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686297" y="3578605"/>
            <a:ext cx="665480" cy="939800"/>
            <a:chOff x="5686297" y="3578605"/>
            <a:chExt cx="665480" cy="939800"/>
          </a:xfrm>
        </p:grpSpPr>
        <p:sp>
          <p:nvSpPr>
            <p:cNvPr id="48" name="object 48"/>
            <p:cNvSpPr/>
            <p:nvPr/>
          </p:nvSpPr>
          <p:spPr>
            <a:xfrm>
              <a:off x="5698997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64007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79" y="914400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98997" y="3591305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79" h="914400">
                  <a:moveTo>
                    <a:pt x="0" y="914400"/>
                  </a:moveTo>
                  <a:lnTo>
                    <a:pt x="640079" y="9144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98997" y="3774185"/>
            <a:ext cx="640080" cy="73152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00" b="1" spc="-50" dirty="0">
                <a:solidFill>
                  <a:srgbClr val="FFFFFF"/>
                </a:solidFill>
                <a:latin typeface="BIZ UDGothic"/>
                <a:cs typeface="BIZ UDGothic"/>
              </a:rPr>
              <a:t>5</a:t>
            </a:r>
            <a:endParaRPr sz="2800">
              <a:latin typeface="BIZ UDGothic"/>
              <a:cs typeface="BIZ UD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98997" y="3591305"/>
            <a:ext cx="365760" cy="18288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85"/>
              </a:spcBef>
            </a:pPr>
            <a:r>
              <a:rPr sz="850" i="1" spc="-35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69359" y="1352041"/>
            <a:ext cx="1841500" cy="452755"/>
          </a:xfrm>
          <a:custGeom>
            <a:avLst/>
            <a:gdLst/>
            <a:ahLst/>
            <a:cxnLst/>
            <a:rect l="l" t="t" r="r" b="b"/>
            <a:pathLst>
              <a:path w="1841500" h="452755">
                <a:moveTo>
                  <a:pt x="85216" y="366522"/>
                </a:moveTo>
                <a:lnTo>
                  <a:pt x="0" y="410591"/>
                </a:lnTo>
                <a:lnTo>
                  <a:pt x="86360" y="452247"/>
                </a:lnTo>
                <a:lnTo>
                  <a:pt x="85982" y="423925"/>
                </a:lnTo>
                <a:lnTo>
                  <a:pt x="71627" y="423925"/>
                </a:lnTo>
                <a:lnTo>
                  <a:pt x="71246" y="395350"/>
                </a:lnTo>
                <a:lnTo>
                  <a:pt x="85598" y="395099"/>
                </a:lnTo>
                <a:lnTo>
                  <a:pt x="85216" y="366522"/>
                </a:lnTo>
                <a:close/>
              </a:path>
              <a:path w="1841500" h="452755">
                <a:moveTo>
                  <a:pt x="85598" y="395099"/>
                </a:moveTo>
                <a:lnTo>
                  <a:pt x="71246" y="395350"/>
                </a:lnTo>
                <a:lnTo>
                  <a:pt x="71627" y="423925"/>
                </a:lnTo>
                <a:lnTo>
                  <a:pt x="85979" y="423684"/>
                </a:lnTo>
                <a:lnTo>
                  <a:pt x="85598" y="395099"/>
                </a:lnTo>
                <a:close/>
              </a:path>
              <a:path w="1841500" h="452755">
                <a:moveTo>
                  <a:pt x="85979" y="423684"/>
                </a:moveTo>
                <a:lnTo>
                  <a:pt x="71627" y="423925"/>
                </a:lnTo>
                <a:lnTo>
                  <a:pt x="85982" y="423925"/>
                </a:lnTo>
                <a:lnTo>
                  <a:pt x="85979" y="423684"/>
                </a:lnTo>
                <a:close/>
              </a:path>
              <a:path w="1841500" h="452755">
                <a:moveTo>
                  <a:pt x="1841373" y="0"/>
                </a:moveTo>
                <a:lnTo>
                  <a:pt x="1798192" y="254"/>
                </a:lnTo>
                <a:lnTo>
                  <a:pt x="1754886" y="1143"/>
                </a:lnTo>
                <a:lnTo>
                  <a:pt x="1669161" y="4445"/>
                </a:lnTo>
                <a:lnTo>
                  <a:pt x="1584705" y="9779"/>
                </a:lnTo>
                <a:lnTo>
                  <a:pt x="1542923" y="13208"/>
                </a:lnTo>
                <a:lnTo>
                  <a:pt x="1502028" y="17018"/>
                </a:lnTo>
                <a:lnTo>
                  <a:pt x="1461769" y="21336"/>
                </a:lnTo>
                <a:lnTo>
                  <a:pt x="1422273" y="26035"/>
                </a:lnTo>
                <a:lnTo>
                  <a:pt x="1383538" y="31242"/>
                </a:lnTo>
                <a:lnTo>
                  <a:pt x="1345818" y="36703"/>
                </a:lnTo>
                <a:lnTo>
                  <a:pt x="1273428" y="48768"/>
                </a:lnTo>
                <a:lnTo>
                  <a:pt x="1205611" y="62103"/>
                </a:lnTo>
                <a:lnTo>
                  <a:pt x="1143127" y="76835"/>
                </a:lnTo>
                <a:lnTo>
                  <a:pt x="1086739" y="92456"/>
                </a:lnTo>
                <a:lnTo>
                  <a:pt x="1036827" y="109093"/>
                </a:lnTo>
                <a:lnTo>
                  <a:pt x="994282" y="126619"/>
                </a:lnTo>
                <a:lnTo>
                  <a:pt x="959230" y="144907"/>
                </a:lnTo>
                <a:lnTo>
                  <a:pt x="926845" y="169799"/>
                </a:lnTo>
                <a:lnTo>
                  <a:pt x="907161" y="204850"/>
                </a:lnTo>
                <a:lnTo>
                  <a:pt x="906144" y="215900"/>
                </a:lnTo>
                <a:lnTo>
                  <a:pt x="905510" y="218821"/>
                </a:lnTo>
                <a:lnTo>
                  <a:pt x="867410" y="255524"/>
                </a:lnTo>
                <a:lnTo>
                  <a:pt x="816228" y="280670"/>
                </a:lnTo>
                <a:lnTo>
                  <a:pt x="771651" y="297053"/>
                </a:lnTo>
                <a:lnTo>
                  <a:pt x="719708" y="312800"/>
                </a:lnTo>
                <a:lnTo>
                  <a:pt x="661415" y="327660"/>
                </a:lnTo>
                <a:lnTo>
                  <a:pt x="597153" y="341503"/>
                </a:lnTo>
                <a:lnTo>
                  <a:pt x="527812" y="354075"/>
                </a:lnTo>
                <a:lnTo>
                  <a:pt x="454025" y="365379"/>
                </a:lnTo>
                <a:lnTo>
                  <a:pt x="376554" y="375031"/>
                </a:lnTo>
                <a:lnTo>
                  <a:pt x="336676" y="379349"/>
                </a:lnTo>
                <a:lnTo>
                  <a:pt x="296037" y="383159"/>
                </a:lnTo>
                <a:lnTo>
                  <a:pt x="254762" y="386461"/>
                </a:lnTo>
                <a:lnTo>
                  <a:pt x="170814" y="391795"/>
                </a:lnTo>
                <a:lnTo>
                  <a:pt x="85725" y="395097"/>
                </a:lnTo>
                <a:lnTo>
                  <a:pt x="85647" y="398780"/>
                </a:lnTo>
                <a:lnTo>
                  <a:pt x="85979" y="423684"/>
                </a:lnTo>
                <a:lnTo>
                  <a:pt x="86740" y="423672"/>
                </a:lnTo>
                <a:lnTo>
                  <a:pt x="172719" y="420370"/>
                </a:lnTo>
                <a:lnTo>
                  <a:pt x="257175" y="415036"/>
                </a:lnTo>
                <a:lnTo>
                  <a:pt x="298703" y="411607"/>
                </a:lnTo>
                <a:lnTo>
                  <a:pt x="339725" y="407670"/>
                </a:lnTo>
                <a:lnTo>
                  <a:pt x="419480" y="398780"/>
                </a:lnTo>
                <a:lnTo>
                  <a:pt x="458215" y="393700"/>
                </a:lnTo>
                <a:lnTo>
                  <a:pt x="495935" y="388112"/>
                </a:lnTo>
                <a:lnTo>
                  <a:pt x="568325" y="376047"/>
                </a:lnTo>
                <a:lnTo>
                  <a:pt x="636142" y="362585"/>
                </a:lnTo>
                <a:lnTo>
                  <a:pt x="698626" y="347980"/>
                </a:lnTo>
                <a:lnTo>
                  <a:pt x="755268" y="332232"/>
                </a:lnTo>
                <a:lnTo>
                  <a:pt x="805179" y="315595"/>
                </a:lnTo>
                <a:lnTo>
                  <a:pt x="847978" y="298069"/>
                </a:lnTo>
                <a:lnTo>
                  <a:pt x="883157" y="279400"/>
                </a:lnTo>
                <a:lnTo>
                  <a:pt x="915415" y="254508"/>
                </a:lnTo>
                <a:lnTo>
                  <a:pt x="934719" y="218312"/>
                </a:lnTo>
                <a:lnTo>
                  <a:pt x="935227" y="210693"/>
                </a:lnTo>
                <a:lnTo>
                  <a:pt x="935608" y="207899"/>
                </a:lnTo>
                <a:lnTo>
                  <a:pt x="960754" y="178308"/>
                </a:lnTo>
                <a:lnTo>
                  <a:pt x="1005713" y="152781"/>
                </a:lnTo>
                <a:lnTo>
                  <a:pt x="1046352" y="136017"/>
                </a:lnTo>
                <a:lnTo>
                  <a:pt x="1094739" y="120015"/>
                </a:lnTo>
                <a:lnTo>
                  <a:pt x="1149985" y="104648"/>
                </a:lnTo>
                <a:lnTo>
                  <a:pt x="1211326" y="90170"/>
                </a:lnTo>
                <a:lnTo>
                  <a:pt x="1278254" y="76835"/>
                </a:lnTo>
                <a:lnTo>
                  <a:pt x="1349882" y="64897"/>
                </a:lnTo>
                <a:lnTo>
                  <a:pt x="1425575" y="54356"/>
                </a:lnTo>
                <a:lnTo>
                  <a:pt x="1504695" y="45466"/>
                </a:lnTo>
                <a:lnTo>
                  <a:pt x="1545336" y="41656"/>
                </a:lnTo>
                <a:lnTo>
                  <a:pt x="1586483" y="38354"/>
                </a:lnTo>
                <a:lnTo>
                  <a:pt x="1670177" y="33020"/>
                </a:lnTo>
                <a:lnTo>
                  <a:pt x="1755520" y="29591"/>
                </a:lnTo>
                <a:lnTo>
                  <a:pt x="1841500" y="28448"/>
                </a:lnTo>
                <a:lnTo>
                  <a:pt x="1841373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29583" y="1053846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5" dirty="0">
                <a:solidFill>
                  <a:srgbClr val="EE3D42"/>
                </a:solidFill>
                <a:latin typeface="Trebuchet MS"/>
                <a:cs typeface="Trebuchet MS"/>
              </a:rPr>
              <a:t>Get</a:t>
            </a:r>
            <a:r>
              <a:rPr sz="1800" i="1" spc="-18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EE3D42"/>
                </a:solidFill>
                <a:latin typeface="Trebuchet MS"/>
                <a:cs typeface="Trebuchet MS"/>
              </a:rPr>
              <a:t>page</a:t>
            </a:r>
            <a:r>
              <a:rPr sz="1800" i="1" spc="-170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60" dirty="0">
                <a:solidFill>
                  <a:srgbClr val="EE3D42"/>
                </a:solidFill>
                <a:latin typeface="Trebuchet MS"/>
                <a:cs typeface="Trebuchet MS"/>
              </a:rPr>
              <a:t>#2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829054" y="1819910"/>
            <a:ext cx="665480" cy="1667510"/>
            <a:chOff x="1829054" y="1819910"/>
            <a:chExt cx="665480" cy="1667510"/>
          </a:xfrm>
        </p:grpSpPr>
        <p:sp>
          <p:nvSpPr>
            <p:cNvPr id="55" name="object 55"/>
            <p:cNvSpPr/>
            <p:nvPr/>
          </p:nvSpPr>
          <p:spPr>
            <a:xfrm>
              <a:off x="1927860" y="3029712"/>
              <a:ext cx="365760" cy="457200"/>
            </a:xfrm>
            <a:custGeom>
              <a:avLst/>
              <a:gdLst/>
              <a:ahLst/>
              <a:cxnLst/>
              <a:rect l="l" t="t" r="r" b="b"/>
              <a:pathLst>
                <a:path w="365760" h="457200">
                  <a:moveTo>
                    <a:pt x="182879" y="0"/>
                  </a:moveTo>
                  <a:lnTo>
                    <a:pt x="0" y="183006"/>
                  </a:lnTo>
                  <a:lnTo>
                    <a:pt x="91439" y="183006"/>
                  </a:lnTo>
                  <a:lnTo>
                    <a:pt x="91439" y="457200"/>
                  </a:lnTo>
                  <a:lnTo>
                    <a:pt x="274319" y="457200"/>
                  </a:lnTo>
                  <a:lnTo>
                    <a:pt x="274319" y="183006"/>
                  </a:lnTo>
                  <a:lnTo>
                    <a:pt x="365759" y="18300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41754" y="1832610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6400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40080" y="91440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41754" y="1832610"/>
              <a:ext cx="640080" cy="914400"/>
            </a:xfrm>
            <a:custGeom>
              <a:avLst/>
              <a:gdLst/>
              <a:ahLst/>
              <a:cxnLst/>
              <a:rect l="l" t="t" r="r" b="b"/>
              <a:pathLst>
                <a:path w="640080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91410" y="1817877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BIZ UDGothic"/>
                <a:cs typeface="BIZ UDGothic"/>
              </a:rPr>
              <a:t>Directory</a:t>
            </a:r>
            <a:endParaRPr sz="900">
              <a:latin typeface="BIZ UDGothic"/>
              <a:cs typeface="BIZ UDGothic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889505" y="2037333"/>
          <a:ext cx="528320" cy="60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36363"/>
                      </a:solidFill>
                      <a:prstDash val="solid"/>
                    </a:lnL>
                    <a:lnR w="12700">
                      <a:solidFill>
                        <a:srgbClr val="636363"/>
                      </a:solidFill>
                      <a:prstDash val="solid"/>
                    </a:lnR>
                    <a:lnT w="12700">
                      <a:solidFill>
                        <a:srgbClr val="636363"/>
                      </a:solidFill>
                      <a:prstDash val="solid"/>
                    </a:lnT>
                    <a:lnB w="127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" name="object 60"/>
          <p:cNvGrpSpPr/>
          <p:nvPr/>
        </p:nvGrpSpPr>
        <p:grpSpPr>
          <a:xfrm>
            <a:off x="1832229" y="1601469"/>
            <a:ext cx="4391025" cy="1885950"/>
            <a:chOff x="1832229" y="1601469"/>
            <a:chExt cx="4391025" cy="1885950"/>
          </a:xfrm>
        </p:grpSpPr>
        <p:sp>
          <p:nvSpPr>
            <p:cNvPr id="61" name="object 61"/>
            <p:cNvSpPr/>
            <p:nvPr/>
          </p:nvSpPr>
          <p:spPr>
            <a:xfrm>
              <a:off x="1841754" y="1832609"/>
              <a:ext cx="2231390" cy="914400"/>
            </a:xfrm>
            <a:custGeom>
              <a:avLst/>
              <a:gdLst/>
              <a:ahLst/>
              <a:cxnLst/>
              <a:rect l="l" t="t" r="r" b="b"/>
              <a:pathLst>
                <a:path w="2231390" h="914400">
                  <a:moveTo>
                    <a:pt x="0" y="914400"/>
                  </a:moveTo>
                  <a:lnTo>
                    <a:pt x="640080" y="914400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  <a:path w="2231390" h="914400">
                  <a:moveTo>
                    <a:pt x="795527" y="914400"/>
                  </a:moveTo>
                  <a:lnTo>
                    <a:pt x="1435608" y="914400"/>
                  </a:lnTo>
                  <a:lnTo>
                    <a:pt x="1435608" y="0"/>
                  </a:lnTo>
                  <a:lnTo>
                    <a:pt x="795527" y="0"/>
                  </a:lnTo>
                  <a:lnTo>
                    <a:pt x="795527" y="914400"/>
                  </a:lnTo>
                  <a:close/>
                </a:path>
                <a:path w="2231390" h="914400">
                  <a:moveTo>
                    <a:pt x="1591056" y="914400"/>
                  </a:moveTo>
                  <a:lnTo>
                    <a:pt x="2231135" y="914400"/>
                  </a:lnTo>
                  <a:lnTo>
                    <a:pt x="2231135" y="0"/>
                  </a:lnTo>
                  <a:lnTo>
                    <a:pt x="1591056" y="0"/>
                  </a:lnTo>
                  <a:lnTo>
                    <a:pt x="1591056" y="91440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20440" y="1601469"/>
              <a:ext cx="2702560" cy="1885950"/>
            </a:xfrm>
            <a:custGeom>
              <a:avLst/>
              <a:gdLst/>
              <a:ahLst/>
              <a:cxnLst/>
              <a:rect l="l" t="t" r="r" b="b"/>
              <a:pathLst>
                <a:path w="2702560" h="1885950">
                  <a:moveTo>
                    <a:pt x="365760" y="1611249"/>
                  </a:moveTo>
                  <a:lnTo>
                    <a:pt x="182880" y="1428242"/>
                  </a:lnTo>
                  <a:lnTo>
                    <a:pt x="0" y="1611249"/>
                  </a:lnTo>
                  <a:lnTo>
                    <a:pt x="91440" y="1611249"/>
                  </a:lnTo>
                  <a:lnTo>
                    <a:pt x="91440" y="1885442"/>
                  </a:lnTo>
                  <a:lnTo>
                    <a:pt x="274320" y="1885442"/>
                  </a:lnTo>
                  <a:lnTo>
                    <a:pt x="274320" y="1611249"/>
                  </a:lnTo>
                  <a:lnTo>
                    <a:pt x="365760" y="1611249"/>
                  </a:lnTo>
                  <a:close/>
                </a:path>
                <a:path w="2702560" h="1885950">
                  <a:moveTo>
                    <a:pt x="2702306" y="41910"/>
                  </a:moveTo>
                  <a:lnTo>
                    <a:pt x="2674594" y="28448"/>
                  </a:lnTo>
                  <a:lnTo>
                    <a:pt x="2616073" y="0"/>
                  </a:lnTo>
                  <a:lnTo>
                    <a:pt x="2616403" y="28638"/>
                  </a:lnTo>
                  <a:lnTo>
                    <a:pt x="2519680" y="32131"/>
                  </a:lnTo>
                  <a:lnTo>
                    <a:pt x="2430145" y="37592"/>
                  </a:lnTo>
                  <a:lnTo>
                    <a:pt x="2342896" y="45085"/>
                  </a:lnTo>
                  <a:lnTo>
                    <a:pt x="2300224" y="49403"/>
                  </a:lnTo>
                  <a:lnTo>
                    <a:pt x="2258314" y="54229"/>
                  </a:lnTo>
                  <a:lnTo>
                    <a:pt x="2217420" y="59436"/>
                  </a:lnTo>
                  <a:lnTo>
                    <a:pt x="2177415" y="65024"/>
                  </a:lnTo>
                  <a:lnTo>
                    <a:pt x="2138426" y="70993"/>
                  </a:lnTo>
                  <a:lnTo>
                    <a:pt x="2100707" y="77216"/>
                  </a:lnTo>
                  <a:lnTo>
                    <a:pt x="2028952" y="90805"/>
                  </a:lnTo>
                  <a:lnTo>
                    <a:pt x="1962912" y="105664"/>
                  </a:lnTo>
                  <a:lnTo>
                    <a:pt x="1903095" y="121412"/>
                  </a:lnTo>
                  <a:lnTo>
                    <a:pt x="1850263" y="138430"/>
                  </a:lnTo>
                  <a:lnTo>
                    <a:pt x="1805051" y="156083"/>
                  </a:lnTo>
                  <a:lnTo>
                    <a:pt x="1767967" y="174752"/>
                  </a:lnTo>
                  <a:lnTo>
                    <a:pt x="1733677" y="200152"/>
                  </a:lnTo>
                  <a:lnTo>
                    <a:pt x="1713357" y="236855"/>
                  </a:lnTo>
                  <a:lnTo>
                    <a:pt x="1712976" y="241554"/>
                  </a:lnTo>
                  <a:lnTo>
                    <a:pt x="1712976" y="244221"/>
                  </a:lnTo>
                  <a:lnTo>
                    <a:pt x="1712036" y="248170"/>
                  </a:lnTo>
                  <a:lnTo>
                    <a:pt x="1711744" y="249047"/>
                  </a:lnTo>
                  <a:lnTo>
                    <a:pt x="1711325" y="250317"/>
                  </a:lnTo>
                  <a:lnTo>
                    <a:pt x="1709801" y="253492"/>
                  </a:lnTo>
                  <a:lnTo>
                    <a:pt x="1679067" y="281686"/>
                  </a:lnTo>
                  <a:lnTo>
                    <a:pt x="1638046" y="303022"/>
                  </a:lnTo>
                  <a:lnTo>
                    <a:pt x="1594739" y="320040"/>
                  </a:lnTo>
                  <a:lnTo>
                    <a:pt x="1543431" y="336296"/>
                  </a:lnTo>
                  <a:lnTo>
                    <a:pt x="1484884" y="351917"/>
                  </a:lnTo>
                  <a:lnTo>
                    <a:pt x="1419860" y="366522"/>
                  </a:lnTo>
                  <a:lnTo>
                    <a:pt x="1348867" y="379857"/>
                  </a:lnTo>
                  <a:lnTo>
                    <a:pt x="1272921" y="391922"/>
                  </a:lnTo>
                  <a:lnTo>
                    <a:pt x="1233297" y="397510"/>
                  </a:lnTo>
                  <a:lnTo>
                    <a:pt x="1192657" y="402717"/>
                  </a:lnTo>
                  <a:lnTo>
                    <a:pt x="1151128" y="407416"/>
                  </a:lnTo>
                  <a:lnTo>
                    <a:pt x="1108837" y="411734"/>
                  </a:lnTo>
                  <a:lnTo>
                    <a:pt x="1065911" y="415544"/>
                  </a:lnTo>
                  <a:lnTo>
                    <a:pt x="1022350" y="418973"/>
                  </a:lnTo>
                  <a:lnTo>
                    <a:pt x="933450" y="424434"/>
                  </a:lnTo>
                  <a:lnTo>
                    <a:pt x="843153" y="427736"/>
                  </a:lnTo>
                  <a:lnTo>
                    <a:pt x="797687" y="428625"/>
                  </a:lnTo>
                  <a:lnTo>
                    <a:pt x="751967" y="428879"/>
                  </a:lnTo>
                  <a:lnTo>
                    <a:pt x="752221" y="457454"/>
                  </a:lnTo>
                  <a:lnTo>
                    <a:pt x="797941" y="457200"/>
                  </a:lnTo>
                  <a:lnTo>
                    <a:pt x="843661" y="456311"/>
                  </a:lnTo>
                  <a:lnTo>
                    <a:pt x="934593" y="453009"/>
                  </a:lnTo>
                  <a:lnTo>
                    <a:pt x="1024001" y="447548"/>
                  </a:lnTo>
                  <a:lnTo>
                    <a:pt x="1068070" y="444119"/>
                  </a:lnTo>
                  <a:lnTo>
                    <a:pt x="1111377" y="440182"/>
                  </a:lnTo>
                  <a:lnTo>
                    <a:pt x="1154049" y="435864"/>
                  </a:lnTo>
                  <a:lnTo>
                    <a:pt x="1236853" y="425958"/>
                  </a:lnTo>
                  <a:lnTo>
                    <a:pt x="1276858" y="420243"/>
                  </a:lnTo>
                  <a:lnTo>
                    <a:pt x="1315847" y="414274"/>
                  </a:lnTo>
                  <a:lnTo>
                    <a:pt x="1353566" y="408051"/>
                  </a:lnTo>
                  <a:lnTo>
                    <a:pt x="1425321" y="394462"/>
                  </a:lnTo>
                  <a:lnTo>
                    <a:pt x="1491361" y="379730"/>
                  </a:lnTo>
                  <a:lnTo>
                    <a:pt x="1551051" y="363855"/>
                  </a:lnTo>
                  <a:lnTo>
                    <a:pt x="1603756" y="347091"/>
                  </a:lnTo>
                  <a:lnTo>
                    <a:pt x="1648841" y="329565"/>
                  </a:lnTo>
                  <a:lnTo>
                    <a:pt x="1685925" y="310896"/>
                  </a:lnTo>
                  <a:lnTo>
                    <a:pt x="1720075" y="285877"/>
                  </a:lnTo>
                  <a:lnTo>
                    <a:pt x="1739392" y="256540"/>
                  </a:lnTo>
                  <a:lnTo>
                    <a:pt x="1739646" y="255905"/>
                  </a:lnTo>
                  <a:lnTo>
                    <a:pt x="1739773" y="255143"/>
                  </a:lnTo>
                  <a:lnTo>
                    <a:pt x="1740801" y="250317"/>
                  </a:lnTo>
                  <a:lnTo>
                    <a:pt x="1741195" y="246900"/>
                  </a:lnTo>
                  <a:lnTo>
                    <a:pt x="1741551" y="243840"/>
                  </a:lnTo>
                  <a:lnTo>
                    <a:pt x="1741932" y="239141"/>
                  </a:lnTo>
                  <a:lnTo>
                    <a:pt x="1742694" y="236347"/>
                  </a:lnTo>
                  <a:lnTo>
                    <a:pt x="1769491" y="207645"/>
                  </a:lnTo>
                  <a:lnTo>
                    <a:pt x="1817116" y="181991"/>
                  </a:lnTo>
                  <a:lnTo>
                    <a:pt x="1860169" y="165227"/>
                  </a:lnTo>
                  <a:lnTo>
                    <a:pt x="1911477" y="148844"/>
                  </a:lnTo>
                  <a:lnTo>
                    <a:pt x="1969897" y="133350"/>
                  </a:lnTo>
                  <a:lnTo>
                    <a:pt x="2069719" y="111887"/>
                  </a:lnTo>
                  <a:lnTo>
                    <a:pt x="2143252" y="99060"/>
                  </a:lnTo>
                  <a:lnTo>
                    <a:pt x="2181733" y="93218"/>
                  </a:lnTo>
                  <a:lnTo>
                    <a:pt x="2261997" y="82550"/>
                  </a:lnTo>
                  <a:lnTo>
                    <a:pt x="2303399" y="77851"/>
                  </a:lnTo>
                  <a:lnTo>
                    <a:pt x="2345690" y="73533"/>
                  </a:lnTo>
                  <a:lnTo>
                    <a:pt x="2388870" y="69596"/>
                  </a:lnTo>
                  <a:lnTo>
                    <a:pt x="2432558" y="66167"/>
                  </a:lnTo>
                  <a:lnTo>
                    <a:pt x="2521331" y="60706"/>
                  </a:lnTo>
                  <a:lnTo>
                    <a:pt x="2611628" y="57277"/>
                  </a:lnTo>
                  <a:lnTo>
                    <a:pt x="2616746" y="57213"/>
                  </a:lnTo>
                  <a:lnTo>
                    <a:pt x="2617089" y="85725"/>
                  </a:lnTo>
                  <a:lnTo>
                    <a:pt x="2702306" y="4191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830694" y="1949957"/>
            <a:ext cx="206184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i="1" spc="-110" dirty="0">
                <a:solidFill>
                  <a:srgbClr val="EE3D42"/>
                </a:solidFill>
                <a:latin typeface="Trebuchet MS"/>
                <a:cs typeface="Trebuchet MS"/>
              </a:rPr>
              <a:t>Interpret</a:t>
            </a:r>
            <a:r>
              <a:rPr sz="1800" i="1" spc="-16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120" dirty="0">
                <a:solidFill>
                  <a:srgbClr val="EE3D42"/>
                </a:solidFill>
                <a:latin typeface="Trebuchet MS"/>
                <a:cs typeface="Trebuchet MS"/>
              </a:rPr>
              <a:t>the</a:t>
            </a:r>
            <a:r>
              <a:rPr sz="1800" i="1" spc="-160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EE3D42"/>
                </a:solidFill>
                <a:latin typeface="Trebuchet MS"/>
                <a:cs typeface="Trebuchet MS"/>
              </a:rPr>
              <a:t>layout</a:t>
            </a:r>
            <a:r>
              <a:rPr sz="1800" i="1" spc="-14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45" dirty="0">
                <a:solidFill>
                  <a:srgbClr val="EE3D42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945"/>
              </a:lnSpc>
            </a:pPr>
            <a:r>
              <a:rPr sz="1800" i="1" spc="-85" dirty="0">
                <a:solidFill>
                  <a:srgbClr val="EE3D42"/>
                </a:solidFill>
                <a:latin typeface="Trebuchet MS"/>
                <a:cs typeface="Trebuchet MS"/>
              </a:rPr>
              <a:t>page</a:t>
            </a:r>
            <a:r>
              <a:rPr sz="1800" i="1" spc="-17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25" dirty="0">
                <a:solidFill>
                  <a:srgbClr val="EE3D42"/>
                </a:solidFill>
                <a:latin typeface="Trebuchet MS"/>
                <a:cs typeface="Trebuchet MS"/>
              </a:rPr>
              <a:t>#2…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58970" y="2043810"/>
            <a:ext cx="174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95" dirty="0">
                <a:solidFill>
                  <a:srgbClr val="EE3D42"/>
                </a:solidFill>
                <a:latin typeface="Trebuchet MS"/>
                <a:cs typeface="Trebuchet MS"/>
              </a:rPr>
              <a:t>Pointer</a:t>
            </a:r>
            <a:r>
              <a:rPr sz="1800" i="1" spc="-17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110" dirty="0">
                <a:solidFill>
                  <a:srgbClr val="EE3D42"/>
                </a:solidFill>
                <a:latin typeface="Trebuchet MS"/>
                <a:cs typeface="Trebuchet MS"/>
              </a:rPr>
              <a:t>to</a:t>
            </a:r>
            <a:r>
              <a:rPr sz="1800" i="1" spc="-17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EE3D42"/>
                </a:solidFill>
                <a:latin typeface="Trebuchet MS"/>
                <a:cs typeface="Trebuchet MS"/>
              </a:rPr>
              <a:t>page</a:t>
            </a:r>
            <a:r>
              <a:rPr sz="1800" i="1" spc="-16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60" dirty="0">
                <a:solidFill>
                  <a:srgbClr val="EE3D42"/>
                </a:solidFill>
                <a:latin typeface="Trebuchet MS"/>
                <a:cs typeface="Trebuchet MS"/>
              </a:rPr>
              <a:t>#2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883907" y="3384778"/>
            <a:ext cx="1397635" cy="498475"/>
            <a:chOff x="6883907" y="3384778"/>
            <a:chExt cx="1397635" cy="498475"/>
          </a:xfrm>
        </p:grpSpPr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3051" y="3384778"/>
              <a:ext cx="1382268" cy="46789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3907" y="3407664"/>
              <a:ext cx="1397507" cy="47552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918959" y="3410712"/>
              <a:ext cx="1280160" cy="365760"/>
            </a:xfrm>
            <a:custGeom>
              <a:avLst/>
              <a:gdLst/>
              <a:ahLst/>
              <a:cxnLst/>
              <a:rect l="l" t="t" r="r" b="b"/>
              <a:pathLst>
                <a:path w="1280159" h="365760">
                  <a:moveTo>
                    <a:pt x="1219200" y="0"/>
                  </a:moveTo>
                  <a:lnTo>
                    <a:pt x="60960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60"/>
                  </a:lnTo>
                  <a:lnTo>
                    <a:pt x="0" y="304800"/>
                  </a:lnTo>
                  <a:lnTo>
                    <a:pt x="4792" y="328523"/>
                  </a:lnTo>
                  <a:lnTo>
                    <a:pt x="17859" y="347900"/>
                  </a:lnTo>
                  <a:lnTo>
                    <a:pt x="37236" y="360967"/>
                  </a:lnTo>
                  <a:lnTo>
                    <a:pt x="60960" y="365759"/>
                  </a:lnTo>
                  <a:lnTo>
                    <a:pt x="1219200" y="365759"/>
                  </a:lnTo>
                  <a:lnTo>
                    <a:pt x="1242923" y="360967"/>
                  </a:lnTo>
                  <a:lnTo>
                    <a:pt x="1262300" y="347900"/>
                  </a:lnTo>
                  <a:lnTo>
                    <a:pt x="1275367" y="328523"/>
                  </a:lnTo>
                  <a:lnTo>
                    <a:pt x="1280160" y="304800"/>
                  </a:lnTo>
                  <a:lnTo>
                    <a:pt x="1280160" y="60960"/>
                  </a:lnTo>
                  <a:lnTo>
                    <a:pt x="1275367" y="37236"/>
                  </a:lnTo>
                  <a:lnTo>
                    <a:pt x="1262300" y="17859"/>
                  </a:lnTo>
                  <a:lnTo>
                    <a:pt x="1242923" y="479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005573" y="3472434"/>
            <a:ext cx="1108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Lectures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#</a:t>
            </a:r>
            <a:r>
              <a:rPr lang="en-GB" sz="1400" spc="-7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lang="en-GB" sz="1400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334767" y="1299946"/>
            <a:ext cx="1199515" cy="498475"/>
            <a:chOff x="2334767" y="1299946"/>
            <a:chExt cx="1199515" cy="498475"/>
          </a:xfrm>
        </p:grpSpPr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4767" y="1299946"/>
              <a:ext cx="1199400" cy="46789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7627" y="1322793"/>
              <a:ext cx="1153680" cy="47552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360675" y="1325880"/>
              <a:ext cx="1097280" cy="365760"/>
            </a:xfrm>
            <a:custGeom>
              <a:avLst/>
              <a:gdLst/>
              <a:ahLst/>
              <a:cxnLst/>
              <a:rect l="l" t="t" r="r" b="b"/>
              <a:pathLst>
                <a:path w="1097279" h="365760">
                  <a:moveTo>
                    <a:pt x="1036320" y="0"/>
                  </a:moveTo>
                  <a:lnTo>
                    <a:pt x="60960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60"/>
                  </a:lnTo>
                  <a:lnTo>
                    <a:pt x="0" y="304800"/>
                  </a:lnTo>
                  <a:lnTo>
                    <a:pt x="4792" y="328523"/>
                  </a:lnTo>
                  <a:lnTo>
                    <a:pt x="17859" y="347900"/>
                  </a:lnTo>
                  <a:lnTo>
                    <a:pt x="37236" y="360967"/>
                  </a:lnTo>
                  <a:lnTo>
                    <a:pt x="60960" y="365760"/>
                  </a:lnTo>
                  <a:lnTo>
                    <a:pt x="1036320" y="365760"/>
                  </a:lnTo>
                  <a:lnTo>
                    <a:pt x="1060043" y="360967"/>
                  </a:lnTo>
                  <a:lnTo>
                    <a:pt x="1079420" y="347900"/>
                  </a:lnTo>
                  <a:lnTo>
                    <a:pt x="1092487" y="328523"/>
                  </a:lnTo>
                  <a:lnTo>
                    <a:pt x="1097279" y="304800"/>
                  </a:lnTo>
                  <a:lnTo>
                    <a:pt x="1097279" y="60960"/>
                  </a:lnTo>
                  <a:lnTo>
                    <a:pt x="1092487" y="37236"/>
                  </a:lnTo>
                  <a:lnTo>
                    <a:pt x="1079420" y="17859"/>
                  </a:lnTo>
                  <a:lnTo>
                    <a:pt x="1060043" y="4792"/>
                  </a:lnTo>
                  <a:lnTo>
                    <a:pt x="103632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pPr algn="l" rtl="0"/>
              <a:endParaRPr dirty="0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478151" y="1386586"/>
            <a:ext cx="8636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Lecture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#</a:t>
            </a:r>
            <a:r>
              <a:rPr lang="en-GB" sz="1400" spc="-4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925056" y="693394"/>
            <a:ext cx="1605280" cy="497205"/>
            <a:chOff x="6925056" y="693394"/>
            <a:chExt cx="1605280" cy="497205"/>
          </a:xfrm>
        </p:grpSpPr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6392" y="693394"/>
              <a:ext cx="1565148" cy="46789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5056" y="714717"/>
              <a:ext cx="1604772" cy="47552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972300" y="719327"/>
              <a:ext cx="1463040" cy="365760"/>
            </a:xfrm>
            <a:custGeom>
              <a:avLst/>
              <a:gdLst/>
              <a:ahLst/>
              <a:cxnLst/>
              <a:rect l="l" t="t" r="r" b="b"/>
              <a:pathLst>
                <a:path w="1463040" h="365759">
                  <a:moveTo>
                    <a:pt x="1402079" y="0"/>
                  </a:moveTo>
                  <a:lnTo>
                    <a:pt x="60959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60"/>
                  </a:lnTo>
                  <a:lnTo>
                    <a:pt x="0" y="304800"/>
                  </a:lnTo>
                  <a:lnTo>
                    <a:pt x="4792" y="328523"/>
                  </a:lnTo>
                  <a:lnTo>
                    <a:pt x="17859" y="347900"/>
                  </a:lnTo>
                  <a:lnTo>
                    <a:pt x="37236" y="360967"/>
                  </a:lnTo>
                  <a:lnTo>
                    <a:pt x="60959" y="365760"/>
                  </a:lnTo>
                  <a:lnTo>
                    <a:pt x="1402079" y="365760"/>
                  </a:lnTo>
                  <a:lnTo>
                    <a:pt x="1425803" y="360967"/>
                  </a:lnTo>
                  <a:lnTo>
                    <a:pt x="1445180" y="347900"/>
                  </a:lnTo>
                  <a:lnTo>
                    <a:pt x="1458247" y="328523"/>
                  </a:lnTo>
                  <a:lnTo>
                    <a:pt x="1463040" y="304800"/>
                  </a:lnTo>
                  <a:lnTo>
                    <a:pt x="1463040" y="60960"/>
                  </a:lnTo>
                  <a:lnTo>
                    <a:pt x="1458247" y="37236"/>
                  </a:lnTo>
                  <a:lnTo>
                    <a:pt x="1445180" y="17859"/>
                  </a:lnTo>
                  <a:lnTo>
                    <a:pt x="1425803" y="4792"/>
                  </a:lnTo>
                  <a:lnTo>
                    <a:pt x="1402079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047356" y="779780"/>
            <a:ext cx="13150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Lectures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#</a:t>
            </a:r>
            <a:r>
              <a:rPr lang="en-GB" sz="1400" spc="-4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lang="en-GB" sz="1400" spc="-2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156134" y="1049438"/>
            <a:ext cx="922655" cy="913130"/>
          </a:xfrm>
          <a:custGeom>
            <a:avLst/>
            <a:gdLst/>
            <a:ahLst/>
            <a:cxnLst/>
            <a:rect l="l" t="t" r="r" b="b"/>
            <a:pathLst>
              <a:path w="922654" h="913130">
                <a:moveTo>
                  <a:pt x="545401" y="719353"/>
                </a:moveTo>
                <a:lnTo>
                  <a:pt x="507796" y="692442"/>
                </a:lnTo>
                <a:lnTo>
                  <a:pt x="505218" y="683475"/>
                </a:lnTo>
                <a:lnTo>
                  <a:pt x="502094" y="674687"/>
                </a:lnTo>
                <a:lnTo>
                  <a:pt x="498424" y="666127"/>
                </a:lnTo>
                <a:lnTo>
                  <a:pt x="497332" y="663956"/>
                </a:lnTo>
                <a:lnTo>
                  <a:pt x="494233" y="657821"/>
                </a:lnTo>
                <a:lnTo>
                  <a:pt x="504228" y="645541"/>
                </a:lnTo>
                <a:lnTo>
                  <a:pt x="508571" y="637552"/>
                </a:lnTo>
                <a:lnTo>
                  <a:pt x="509765" y="628827"/>
                </a:lnTo>
                <a:lnTo>
                  <a:pt x="507809" y="620255"/>
                </a:lnTo>
                <a:lnTo>
                  <a:pt x="502742" y="612698"/>
                </a:lnTo>
                <a:lnTo>
                  <a:pt x="491998" y="601726"/>
                </a:lnTo>
                <a:lnTo>
                  <a:pt x="485228" y="594804"/>
                </a:lnTo>
                <a:lnTo>
                  <a:pt x="477786" y="589559"/>
                </a:lnTo>
                <a:lnTo>
                  <a:pt x="469239" y="587387"/>
                </a:lnTo>
                <a:lnTo>
                  <a:pt x="460476" y="588352"/>
                </a:lnTo>
                <a:lnTo>
                  <a:pt x="452374" y="592531"/>
                </a:lnTo>
                <a:lnTo>
                  <a:pt x="440397" y="601726"/>
                </a:lnTo>
                <a:lnTo>
                  <a:pt x="437921" y="600329"/>
                </a:lnTo>
                <a:lnTo>
                  <a:pt x="431787" y="596900"/>
                </a:lnTo>
                <a:lnTo>
                  <a:pt x="428815" y="595490"/>
                </a:lnTo>
                <a:lnTo>
                  <a:pt x="428815" y="729830"/>
                </a:lnTo>
                <a:lnTo>
                  <a:pt x="423405" y="755091"/>
                </a:lnTo>
                <a:lnTo>
                  <a:pt x="409181" y="775614"/>
                </a:lnTo>
                <a:lnTo>
                  <a:pt x="388302" y="789317"/>
                </a:lnTo>
                <a:lnTo>
                  <a:pt x="362915" y="794143"/>
                </a:lnTo>
                <a:lnTo>
                  <a:pt x="337642" y="788733"/>
                </a:lnTo>
                <a:lnTo>
                  <a:pt x="317119" y="774522"/>
                </a:lnTo>
                <a:lnTo>
                  <a:pt x="303415" y="753643"/>
                </a:lnTo>
                <a:lnTo>
                  <a:pt x="298577" y="728256"/>
                </a:lnTo>
                <a:lnTo>
                  <a:pt x="303987" y="702995"/>
                </a:lnTo>
                <a:lnTo>
                  <a:pt x="318211" y="682485"/>
                </a:lnTo>
                <a:lnTo>
                  <a:pt x="339090" y="668782"/>
                </a:lnTo>
                <a:lnTo>
                  <a:pt x="364490" y="663956"/>
                </a:lnTo>
                <a:lnTo>
                  <a:pt x="389750" y="669366"/>
                </a:lnTo>
                <a:lnTo>
                  <a:pt x="410273" y="683577"/>
                </a:lnTo>
                <a:lnTo>
                  <a:pt x="423989" y="704443"/>
                </a:lnTo>
                <a:lnTo>
                  <a:pt x="428815" y="729830"/>
                </a:lnTo>
                <a:lnTo>
                  <a:pt x="428815" y="595490"/>
                </a:lnTo>
                <a:lnTo>
                  <a:pt x="422910" y="592683"/>
                </a:lnTo>
                <a:lnTo>
                  <a:pt x="413766" y="589076"/>
                </a:lnTo>
                <a:lnTo>
                  <a:pt x="404380" y="586092"/>
                </a:lnTo>
                <a:lnTo>
                  <a:pt x="402793" y="570560"/>
                </a:lnTo>
                <a:lnTo>
                  <a:pt x="353402" y="548106"/>
                </a:lnTo>
                <a:lnTo>
                  <a:pt x="344449" y="549643"/>
                </a:lnTo>
                <a:lnTo>
                  <a:pt x="336867" y="554139"/>
                </a:lnTo>
                <a:lnTo>
                  <a:pt x="331343" y="561009"/>
                </a:lnTo>
                <a:lnTo>
                  <a:pt x="328561" y="569671"/>
                </a:lnTo>
                <a:lnTo>
                  <a:pt x="326580" y="585101"/>
                </a:lnTo>
                <a:lnTo>
                  <a:pt x="316890" y="587959"/>
                </a:lnTo>
                <a:lnTo>
                  <a:pt x="307416" y="591464"/>
                </a:lnTo>
                <a:lnTo>
                  <a:pt x="298196" y="595591"/>
                </a:lnTo>
                <a:lnTo>
                  <a:pt x="289267" y="600329"/>
                </a:lnTo>
                <a:lnTo>
                  <a:pt x="276910" y="590245"/>
                </a:lnTo>
                <a:lnTo>
                  <a:pt x="268909" y="585901"/>
                </a:lnTo>
                <a:lnTo>
                  <a:pt x="260184" y="584720"/>
                </a:lnTo>
                <a:lnTo>
                  <a:pt x="251599" y="586676"/>
                </a:lnTo>
                <a:lnTo>
                  <a:pt x="244043" y="591731"/>
                </a:lnTo>
                <a:lnTo>
                  <a:pt x="226034" y="609333"/>
                </a:lnTo>
                <a:lnTo>
                  <a:pt x="220802" y="616788"/>
                </a:lnTo>
                <a:lnTo>
                  <a:pt x="218630" y="625322"/>
                </a:lnTo>
                <a:lnTo>
                  <a:pt x="219595" y="634072"/>
                </a:lnTo>
                <a:lnTo>
                  <a:pt x="223761" y="642188"/>
                </a:lnTo>
                <a:lnTo>
                  <a:pt x="234353" y="655840"/>
                </a:lnTo>
                <a:lnTo>
                  <a:pt x="229997" y="664133"/>
                </a:lnTo>
                <a:lnTo>
                  <a:pt x="226161" y="672668"/>
                </a:lnTo>
                <a:lnTo>
                  <a:pt x="222885" y="681456"/>
                </a:lnTo>
                <a:lnTo>
                  <a:pt x="220192" y="690460"/>
                </a:lnTo>
                <a:lnTo>
                  <a:pt x="202869" y="692238"/>
                </a:lnTo>
                <a:lnTo>
                  <a:pt x="180416" y="741616"/>
                </a:lnTo>
                <a:lnTo>
                  <a:pt x="181952" y="750570"/>
                </a:lnTo>
                <a:lnTo>
                  <a:pt x="186448" y="758151"/>
                </a:lnTo>
                <a:lnTo>
                  <a:pt x="193332" y="763663"/>
                </a:lnTo>
                <a:lnTo>
                  <a:pt x="201980" y="766445"/>
                </a:lnTo>
                <a:lnTo>
                  <a:pt x="220395" y="768819"/>
                </a:lnTo>
                <a:lnTo>
                  <a:pt x="222935" y="777100"/>
                </a:lnTo>
                <a:lnTo>
                  <a:pt x="225958" y="785202"/>
                </a:lnTo>
                <a:lnTo>
                  <a:pt x="229476" y="793089"/>
                </a:lnTo>
                <a:lnTo>
                  <a:pt x="233464" y="800773"/>
                </a:lnTo>
                <a:lnTo>
                  <a:pt x="221589" y="815416"/>
                </a:lnTo>
                <a:lnTo>
                  <a:pt x="217233" y="823404"/>
                </a:lnTo>
                <a:lnTo>
                  <a:pt x="216052" y="832129"/>
                </a:lnTo>
                <a:lnTo>
                  <a:pt x="218008" y="840701"/>
                </a:lnTo>
                <a:lnTo>
                  <a:pt x="223062" y="848258"/>
                </a:lnTo>
                <a:lnTo>
                  <a:pt x="240576" y="866165"/>
                </a:lnTo>
                <a:lnTo>
                  <a:pt x="248043" y="871410"/>
                </a:lnTo>
                <a:lnTo>
                  <a:pt x="256565" y="873569"/>
                </a:lnTo>
                <a:lnTo>
                  <a:pt x="265328" y="872604"/>
                </a:lnTo>
                <a:lnTo>
                  <a:pt x="273443" y="868438"/>
                </a:lnTo>
                <a:lnTo>
                  <a:pt x="288188" y="857059"/>
                </a:lnTo>
                <a:lnTo>
                  <a:pt x="296087" y="861415"/>
                </a:lnTo>
                <a:lnTo>
                  <a:pt x="304203" y="865276"/>
                </a:lnTo>
                <a:lnTo>
                  <a:pt x="312534" y="868616"/>
                </a:lnTo>
                <a:lnTo>
                  <a:pt x="321043" y="871410"/>
                </a:lnTo>
                <a:lnTo>
                  <a:pt x="323024" y="890409"/>
                </a:lnTo>
                <a:lnTo>
                  <a:pt x="372402" y="912863"/>
                </a:lnTo>
                <a:lnTo>
                  <a:pt x="381368" y="911326"/>
                </a:lnTo>
                <a:lnTo>
                  <a:pt x="388950" y="906830"/>
                </a:lnTo>
                <a:lnTo>
                  <a:pt x="394462" y="899947"/>
                </a:lnTo>
                <a:lnTo>
                  <a:pt x="397243" y="891298"/>
                </a:lnTo>
                <a:lnTo>
                  <a:pt x="399529" y="873290"/>
                </a:lnTo>
                <a:lnTo>
                  <a:pt x="408762" y="870699"/>
                </a:lnTo>
                <a:lnTo>
                  <a:pt x="417779" y="867511"/>
                </a:lnTo>
                <a:lnTo>
                  <a:pt x="426580" y="863765"/>
                </a:lnTo>
                <a:lnTo>
                  <a:pt x="435152" y="859434"/>
                </a:lnTo>
                <a:lnTo>
                  <a:pt x="449008" y="870623"/>
                </a:lnTo>
                <a:lnTo>
                  <a:pt x="457009" y="874966"/>
                </a:lnTo>
                <a:lnTo>
                  <a:pt x="465734" y="876147"/>
                </a:lnTo>
                <a:lnTo>
                  <a:pt x="474306" y="874191"/>
                </a:lnTo>
                <a:lnTo>
                  <a:pt x="481863" y="869137"/>
                </a:lnTo>
                <a:lnTo>
                  <a:pt x="491782" y="859434"/>
                </a:lnTo>
                <a:lnTo>
                  <a:pt x="494207" y="857059"/>
                </a:lnTo>
                <a:lnTo>
                  <a:pt x="499770" y="851623"/>
                </a:lnTo>
                <a:lnTo>
                  <a:pt x="505015" y="844181"/>
                </a:lnTo>
                <a:lnTo>
                  <a:pt x="507187" y="835647"/>
                </a:lnTo>
                <a:lnTo>
                  <a:pt x="506222" y="826884"/>
                </a:lnTo>
                <a:lnTo>
                  <a:pt x="502056" y="818781"/>
                </a:lnTo>
                <a:lnTo>
                  <a:pt x="491464" y="805027"/>
                </a:lnTo>
                <a:lnTo>
                  <a:pt x="496087" y="796734"/>
                </a:lnTo>
                <a:lnTo>
                  <a:pt x="497306" y="794143"/>
                </a:lnTo>
                <a:lnTo>
                  <a:pt x="500138" y="788200"/>
                </a:lnTo>
                <a:lnTo>
                  <a:pt x="503605" y="779411"/>
                </a:lnTo>
                <a:lnTo>
                  <a:pt x="506501" y="770394"/>
                </a:lnTo>
                <a:lnTo>
                  <a:pt x="522935" y="768718"/>
                </a:lnTo>
                <a:lnTo>
                  <a:pt x="531647" y="766140"/>
                </a:lnTo>
                <a:lnTo>
                  <a:pt x="538657" y="760780"/>
                </a:lnTo>
                <a:lnTo>
                  <a:pt x="543344" y="753300"/>
                </a:lnTo>
                <a:lnTo>
                  <a:pt x="545096" y="744385"/>
                </a:lnTo>
                <a:lnTo>
                  <a:pt x="545401" y="719353"/>
                </a:lnTo>
                <a:close/>
              </a:path>
              <a:path w="922654" h="913130">
                <a:moveTo>
                  <a:pt x="546785" y="242404"/>
                </a:moveTo>
                <a:lnTo>
                  <a:pt x="489889" y="213512"/>
                </a:lnTo>
                <a:lnTo>
                  <a:pt x="485876" y="200088"/>
                </a:lnTo>
                <a:lnTo>
                  <a:pt x="481025" y="186994"/>
                </a:lnTo>
                <a:lnTo>
                  <a:pt x="475348" y="174244"/>
                </a:lnTo>
                <a:lnTo>
                  <a:pt x="474941" y="173443"/>
                </a:lnTo>
                <a:lnTo>
                  <a:pt x="468896" y="161874"/>
                </a:lnTo>
                <a:lnTo>
                  <a:pt x="490283" y="134861"/>
                </a:lnTo>
                <a:lnTo>
                  <a:pt x="494576" y="126720"/>
                </a:lnTo>
                <a:lnTo>
                  <a:pt x="495642" y="117868"/>
                </a:lnTo>
                <a:lnTo>
                  <a:pt x="493560" y="109207"/>
                </a:lnTo>
                <a:lnTo>
                  <a:pt x="488403" y="101625"/>
                </a:lnTo>
                <a:lnTo>
                  <a:pt x="466432" y="79654"/>
                </a:lnTo>
                <a:lnTo>
                  <a:pt x="465607" y="78828"/>
                </a:lnTo>
                <a:lnTo>
                  <a:pt x="446735" y="59956"/>
                </a:lnTo>
                <a:lnTo>
                  <a:pt x="439140" y="54762"/>
                </a:lnTo>
                <a:lnTo>
                  <a:pt x="430479" y="52705"/>
                </a:lnTo>
                <a:lnTo>
                  <a:pt x="421601" y="53822"/>
                </a:lnTo>
                <a:lnTo>
                  <a:pt x="413473" y="58140"/>
                </a:lnTo>
                <a:lnTo>
                  <a:pt x="387248" y="78828"/>
                </a:lnTo>
                <a:lnTo>
                  <a:pt x="374269" y="71805"/>
                </a:lnTo>
                <a:lnTo>
                  <a:pt x="372300" y="70916"/>
                </a:lnTo>
                <a:lnTo>
                  <a:pt x="372300" y="271094"/>
                </a:lnTo>
                <a:lnTo>
                  <a:pt x="364617" y="309054"/>
                </a:lnTo>
                <a:lnTo>
                  <a:pt x="343649" y="340106"/>
                </a:lnTo>
                <a:lnTo>
                  <a:pt x="312597" y="361048"/>
                </a:lnTo>
                <a:lnTo>
                  <a:pt x="274637" y="368744"/>
                </a:lnTo>
                <a:lnTo>
                  <a:pt x="236651" y="361048"/>
                </a:lnTo>
                <a:lnTo>
                  <a:pt x="205600" y="340106"/>
                </a:lnTo>
                <a:lnTo>
                  <a:pt x="184645" y="309054"/>
                </a:lnTo>
                <a:lnTo>
                  <a:pt x="176949" y="271094"/>
                </a:lnTo>
                <a:lnTo>
                  <a:pt x="184645" y="233133"/>
                </a:lnTo>
                <a:lnTo>
                  <a:pt x="205600" y="202082"/>
                </a:lnTo>
                <a:lnTo>
                  <a:pt x="236651" y="181140"/>
                </a:lnTo>
                <a:lnTo>
                  <a:pt x="274637" y="173443"/>
                </a:lnTo>
                <a:lnTo>
                  <a:pt x="312597" y="181140"/>
                </a:lnTo>
                <a:lnTo>
                  <a:pt x="343649" y="202082"/>
                </a:lnTo>
                <a:lnTo>
                  <a:pt x="364617" y="233133"/>
                </a:lnTo>
                <a:lnTo>
                  <a:pt x="372300" y="271094"/>
                </a:lnTo>
                <a:lnTo>
                  <a:pt x="372300" y="70916"/>
                </a:lnTo>
                <a:lnTo>
                  <a:pt x="360870" y="65671"/>
                </a:lnTo>
                <a:lnTo>
                  <a:pt x="347078" y="60452"/>
                </a:lnTo>
                <a:lnTo>
                  <a:pt x="332917" y="56159"/>
                </a:lnTo>
                <a:lnTo>
                  <a:pt x="328955" y="22186"/>
                </a:lnTo>
                <a:lnTo>
                  <a:pt x="326237" y="13360"/>
                </a:lnTo>
                <a:lnTo>
                  <a:pt x="320738" y="6337"/>
                </a:lnTo>
                <a:lnTo>
                  <a:pt x="313143" y="1689"/>
                </a:lnTo>
                <a:lnTo>
                  <a:pt x="304126" y="0"/>
                </a:lnTo>
                <a:lnTo>
                  <a:pt x="245033" y="0"/>
                </a:lnTo>
                <a:lnTo>
                  <a:pt x="216242" y="56159"/>
                </a:lnTo>
                <a:lnTo>
                  <a:pt x="201714" y="60566"/>
                </a:lnTo>
                <a:lnTo>
                  <a:pt x="187566" y="65963"/>
                </a:lnTo>
                <a:lnTo>
                  <a:pt x="173812" y="72339"/>
                </a:lnTo>
                <a:lnTo>
                  <a:pt x="160515" y="79654"/>
                </a:lnTo>
                <a:lnTo>
                  <a:pt x="133299" y="58140"/>
                </a:lnTo>
                <a:lnTo>
                  <a:pt x="125158" y="53822"/>
                </a:lnTo>
                <a:lnTo>
                  <a:pt x="116306" y="52730"/>
                </a:lnTo>
                <a:lnTo>
                  <a:pt x="107645" y="54800"/>
                </a:lnTo>
                <a:lnTo>
                  <a:pt x="100050" y="59956"/>
                </a:lnTo>
                <a:lnTo>
                  <a:pt x="58293" y="101727"/>
                </a:lnTo>
                <a:lnTo>
                  <a:pt x="53086" y="109308"/>
                </a:lnTo>
                <a:lnTo>
                  <a:pt x="51003" y="117970"/>
                </a:lnTo>
                <a:lnTo>
                  <a:pt x="52095" y="126822"/>
                </a:lnTo>
                <a:lnTo>
                  <a:pt x="56413" y="134962"/>
                </a:lnTo>
                <a:lnTo>
                  <a:pt x="79171" y="163753"/>
                </a:lnTo>
                <a:lnTo>
                  <a:pt x="72758" y="176276"/>
                </a:lnTo>
                <a:lnTo>
                  <a:pt x="67170" y="189153"/>
                </a:lnTo>
                <a:lnTo>
                  <a:pt x="62445" y="202374"/>
                </a:lnTo>
                <a:lnTo>
                  <a:pt x="58585" y="215887"/>
                </a:lnTo>
                <a:lnTo>
                  <a:pt x="22161" y="220040"/>
                </a:lnTo>
                <a:lnTo>
                  <a:pt x="13360" y="222770"/>
                </a:lnTo>
                <a:lnTo>
                  <a:pt x="6324" y="228269"/>
                </a:lnTo>
                <a:lnTo>
                  <a:pt x="1676" y="235864"/>
                </a:lnTo>
                <a:lnTo>
                  <a:pt x="0" y="244881"/>
                </a:lnTo>
                <a:lnTo>
                  <a:pt x="0" y="303936"/>
                </a:lnTo>
                <a:lnTo>
                  <a:pt x="60566" y="333222"/>
                </a:lnTo>
                <a:lnTo>
                  <a:pt x="64554" y="345567"/>
                </a:lnTo>
                <a:lnTo>
                  <a:pt x="69240" y="357657"/>
                </a:lnTo>
                <a:lnTo>
                  <a:pt x="74599" y="369455"/>
                </a:lnTo>
                <a:lnTo>
                  <a:pt x="80657" y="380911"/>
                </a:lnTo>
                <a:lnTo>
                  <a:pt x="56413" y="411480"/>
                </a:lnTo>
                <a:lnTo>
                  <a:pt x="52108" y="419620"/>
                </a:lnTo>
                <a:lnTo>
                  <a:pt x="51041" y="428472"/>
                </a:lnTo>
                <a:lnTo>
                  <a:pt x="53124" y="437134"/>
                </a:lnTo>
                <a:lnTo>
                  <a:pt x="58293" y="444715"/>
                </a:lnTo>
                <a:lnTo>
                  <a:pt x="100050" y="486473"/>
                </a:lnTo>
                <a:lnTo>
                  <a:pt x="107645" y="491667"/>
                </a:lnTo>
                <a:lnTo>
                  <a:pt x="116306" y="493750"/>
                </a:lnTo>
                <a:lnTo>
                  <a:pt x="125158" y="492658"/>
                </a:lnTo>
                <a:lnTo>
                  <a:pt x="133299" y="488353"/>
                </a:lnTo>
                <a:lnTo>
                  <a:pt x="163690" y="464312"/>
                </a:lnTo>
                <a:lnTo>
                  <a:pt x="175590" y="470687"/>
                </a:lnTo>
                <a:lnTo>
                  <a:pt x="187845" y="476313"/>
                </a:lnTo>
                <a:lnTo>
                  <a:pt x="200418" y="481177"/>
                </a:lnTo>
                <a:lnTo>
                  <a:pt x="213271" y="485279"/>
                </a:lnTo>
                <a:lnTo>
                  <a:pt x="217817" y="524357"/>
                </a:lnTo>
                <a:lnTo>
                  <a:pt x="220548" y="533158"/>
                </a:lnTo>
                <a:lnTo>
                  <a:pt x="226047" y="540194"/>
                </a:lnTo>
                <a:lnTo>
                  <a:pt x="233641" y="544842"/>
                </a:lnTo>
                <a:lnTo>
                  <a:pt x="242658" y="546519"/>
                </a:lnTo>
                <a:lnTo>
                  <a:pt x="301739" y="546519"/>
                </a:lnTo>
                <a:lnTo>
                  <a:pt x="330936" y="486664"/>
                </a:lnTo>
                <a:lnTo>
                  <a:pt x="344741" y="482587"/>
                </a:lnTo>
                <a:lnTo>
                  <a:pt x="358216" y="477634"/>
                </a:lnTo>
                <a:lnTo>
                  <a:pt x="371335" y="471830"/>
                </a:lnTo>
                <a:lnTo>
                  <a:pt x="384086" y="465201"/>
                </a:lnTo>
                <a:lnTo>
                  <a:pt x="413473" y="488442"/>
                </a:lnTo>
                <a:lnTo>
                  <a:pt x="421627" y="492747"/>
                </a:lnTo>
                <a:lnTo>
                  <a:pt x="430479" y="493814"/>
                </a:lnTo>
                <a:lnTo>
                  <a:pt x="439140" y="491731"/>
                </a:lnTo>
                <a:lnTo>
                  <a:pt x="446735" y="486562"/>
                </a:lnTo>
                <a:lnTo>
                  <a:pt x="468109" y="465201"/>
                </a:lnTo>
                <a:lnTo>
                  <a:pt x="468998" y="464312"/>
                </a:lnTo>
                <a:lnTo>
                  <a:pt x="488492" y="444817"/>
                </a:lnTo>
                <a:lnTo>
                  <a:pt x="493699" y="437235"/>
                </a:lnTo>
                <a:lnTo>
                  <a:pt x="495782" y="428574"/>
                </a:lnTo>
                <a:lnTo>
                  <a:pt x="494690" y="419722"/>
                </a:lnTo>
                <a:lnTo>
                  <a:pt x="490372" y="411581"/>
                </a:lnTo>
                <a:lnTo>
                  <a:pt x="467512" y="382587"/>
                </a:lnTo>
                <a:lnTo>
                  <a:pt x="474243" y="370078"/>
                </a:lnTo>
                <a:lnTo>
                  <a:pt x="474853" y="368744"/>
                </a:lnTo>
                <a:lnTo>
                  <a:pt x="480161" y="357174"/>
                </a:lnTo>
                <a:lnTo>
                  <a:pt x="485216" y="343928"/>
                </a:lnTo>
                <a:lnTo>
                  <a:pt x="489394" y="330352"/>
                </a:lnTo>
                <a:lnTo>
                  <a:pt x="524624" y="326301"/>
                </a:lnTo>
                <a:lnTo>
                  <a:pt x="533425" y="323570"/>
                </a:lnTo>
                <a:lnTo>
                  <a:pt x="540448" y="318071"/>
                </a:lnTo>
                <a:lnTo>
                  <a:pt x="545096" y="310476"/>
                </a:lnTo>
                <a:lnTo>
                  <a:pt x="546785" y="301459"/>
                </a:lnTo>
                <a:lnTo>
                  <a:pt x="546785" y="242404"/>
                </a:lnTo>
                <a:close/>
              </a:path>
              <a:path w="922654" h="913130">
                <a:moveTo>
                  <a:pt x="922502" y="505663"/>
                </a:moveTo>
                <a:lnTo>
                  <a:pt x="919035" y="464997"/>
                </a:lnTo>
                <a:lnTo>
                  <a:pt x="870280" y="441553"/>
                </a:lnTo>
                <a:lnTo>
                  <a:pt x="866114" y="430872"/>
                </a:lnTo>
                <a:lnTo>
                  <a:pt x="862698" y="423557"/>
                </a:lnTo>
                <a:lnTo>
                  <a:pt x="861275" y="420509"/>
                </a:lnTo>
                <a:lnTo>
                  <a:pt x="855789" y="410476"/>
                </a:lnTo>
                <a:lnTo>
                  <a:pt x="849668" y="400799"/>
                </a:lnTo>
                <a:lnTo>
                  <a:pt x="863193" y="380415"/>
                </a:lnTo>
                <a:lnTo>
                  <a:pt x="866838" y="372033"/>
                </a:lnTo>
                <a:lnTo>
                  <a:pt x="867206" y="363194"/>
                </a:lnTo>
                <a:lnTo>
                  <a:pt x="864463" y="354812"/>
                </a:lnTo>
                <a:lnTo>
                  <a:pt x="864285" y="354596"/>
                </a:lnTo>
                <a:lnTo>
                  <a:pt x="858735" y="347764"/>
                </a:lnTo>
                <a:lnTo>
                  <a:pt x="847725" y="338467"/>
                </a:lnTo>
                <a:lnTo>
                  <a:pt x="827557" y="321449"/>
                </a:lnTo>
                <a:lnTo>
                  <a:pt x="819645" y="316953"/>
                </a:lnTo>
                <a:lnTo>
                  <a:pt x="810945" y="315620"/>
                </a:lnTo>
                <a:lnTo>
                  <a:pt x="802322" y="317423"/>
                </a:lnTo>
                <a:lnTo>
                  <a:pt x="794702" y="322338"/>
                </a:lnTo>
                <a:lnTo>
                  <a:pt x="778370" y="337642"/>
                </a:lnTo>
                <a:lnTo>
                  <a:pt x="778370" y="496455"/>
                </a:lnTo>
                <a:lnTo>
                  <a:pt x="774738" y="527977"/>
                </a:lnTo>
                <a:lnTo>
                  <a:pt x="759790" y="554748"/>
                </a:lnTo>
                <a:lnTo>
                  <a:pt x="735901" y="573963"/>
                </a:lnTo>
                <a:lnTo>
                  <a:pt x="705434" y="582828"/>
                </a:lnTo>
                <a:lnTo>
                  <a:pt x="673912" y="579196"/>
                </a:lnTo>
                <a:lnTo>
                  <a:pt x="647128" y="564248"/>
                </a:lnTo>
                <a:lnTo>
                  <a:pt x="627900" y="540372"/>
                </a:lnTo>
                <a:lnTo>
                  <a:pt x="619036" y="509917"/>
                </a:lnTo>
                <a:lnTo>
                  <a:pt x="622668" y="478409"/>
                </a:lnTo>
                <a:lnTo>
                  <a:pt x="637616" y="451637"/>
                </a:lnTo>
                <a:lnTo>
                  <a:pt x="661504" y="432409"/>
                </a:lnTo>
                <a:lnTo>
                  <a:pt x="691972" y="423557"/>
                </a:lnTo>
                <a:lnTo>
                  <a:pt x="723493" y="427177"/>
                </a:lnTo>
                <a:lnTo>
                  <a:pt x="750277" y="442125"/>
                </a:lnTo>
                <a:lnTo>
                  <a:pt x="769505" y="466013"/>
                </a:lnTo>
                <a:lnTo>
                  <a:pt x="778370" y="496455"/>
                </a:lnTo>
                <a:lnTo>
                  <a:pt x="778370" y="337642"/>
                </a:lnTo>
                <a:lnTo>
                  <a:pt x="777481" y="338467"/>
                </a:lnTo>
                <a:lnTo>
                  <a:pt x="766406" y="333590"/>
                </a:lnTo>
                <a:lnTo>
                  <a:pt x="755040" y="329488"/>
                </a:lnTo>
                <a:lnTo>
                  <a:pt x="743407" y="326174"/>
                </a:lnTo>
                <a:lnTo>
                  <a:pt x="731558" y="323634"/>
                </a:lnTo>
                <a:lnTo>
                  <a:pt x="726706" y="299885"/>
                </a:lnTo>
                <a:lnTo>
                  <a:pt x="723303" y="291477"/>
                </a:lnTo>
                <a:lnTo>
                  <a:pt x="717296" y="285026"/>
                </a:lnTo>
                <a:lnTo>
                  <a:pt x="709409" y="281051"/>
                </a:lnTo>
                <a:lnTo>
                  <a:pt x="700379" y="280098"/>
                </a:lnTo>
                <a:lnTo>
                  <a:pt x="659714" y="283565"/>
                </a:lnTo>
                <a:lnTo>
                  <a:pt x="636244" y="331546"/>
                </a:lnTo>
                <a:lnTo>
                  <a:pt x="624700" y="336156"/>
                </a:lnTo>
                <a:lnTo>
                  <a:pt x="613511" y="341541"/>
                </a:lnTo>
                <a:lnTo>
                  <a:pt x="602627" y="347764"/>
                </a:lnTo>
                <a:lnTo>
                  <a:pt x="592404" y="354596"/>
                </a:lnTo>
                <a:lnTo>
                  <a:pt x="571830" y="340931"/>
                </a:lnTo>
                <a:lnTo>
                  <a:pt x="563448" y="337400"/>
                </a:lnTo>
                <a:lnTo>
                  <a:pt x="554647" y="337070"/>
                </a:lnTo>
                <a:lnTo>
                  <a:pt x="546303" y="339839"/>
                </a:lnTo>
                <a:lnTo>
                  <a:pt x="539254" y="345592"/>
                </a:lnTo>
                <a:lnTo>
                  <a:pt x="512940" y="376948"/>
                </a:lnTo>
                <a:lnTo>
                  <a:pt x="508444" y="384848"/>
                </a:lnTo>
                <a:lnTo>
                  <a:pt x="507111" y="393560"/>
                </a:lnTo>
                <a:lnTo>
                  <a:pt x="508914" y="402170"/>
                </a:lnTo>
                <a:lnTo>
                  <a:pt x="513829" y="409803"/>
                </a:lnTo>
                <a:lnTo>
                  <a:pt x="531850" y="428980"/>
                </a:lnTo>
                <a:lnTo>
                  <a:pt x="527507" y="439648"/>
                </a:lnTo>
                <a:lnTo>
                  <a:pt x="523836" y="450545"/>
                </a:lnTo>
                <a:lnTo>
                  <a:pt x="520865" y="461645"/>
                </a:lnTo>
                <a:lnTo>
                  <a:pt x="518579" y="472909"/>
                </a:lnTo>
                <a:lnTo>
                  <a:pt x="492848" y="478155"/>
                </a:lnTo>
                <a:lnTo>
                  <a:pt x="484441" y="481558"/>
                </a:lnTo>
                <a:lnTo>
                  <a:pt x="477977" y="487565"/>
                </a:lnTo>
                <a:lnTo>
                  <a:pt x="474002" y="495452"/>
                </a:lnTo>
                <a:lnTo>
                  <a:pt x="473062" y="504482"/>
                </a:lnTo>
                <a:lnTo>
                  <a:pt x="476516" y="545134"/>
                </a:lnTo>
                <a:lnTo>
                  <a:pt x="528180" y="568680"/>
                </a:lnTo>
                <a:lnTo>
                  <a:pt x="532257" y="578497"/>
                </a:lnTo>
                <a:lnTo>
                  <a:pt x="536917" y="588035"/>
                </a:lnTo>
                <a:lnTo>
                  <a:pt x="542124" y="597293"/>
                </a:lnTo>
                <a:lnTo>
                  <a:pt x="547878" y="606272"/>
                </a:lnTo>
                <a:lnTo>
                  <a:pt x="532345" y="629716"/>
                </a:lnTo>
                <a:lnTo>
                  <a:pt x="528789" y="638086"/>
                </a:lnTo>
                <a:lnTo>
                  <a:pt x="528472" y="646887"/>
                </a:lnTo>
                <a:lnTo>
                  <a:pt x="531241" y="655231"/>
                </a:lnTo>
                <a:lnTo>
                  <a:pt x="536994" y="662266"/>
                </a:lnTo>
                <a:lnTo>
                  <a:pt x="568159" y="688581"/>
                </a:lnTo>
                <a:lnTo>
                  <a:pt x="576072" y="693077"/>
                </a:lnTo>
                <a:lnTo>
                  <a:pt x="584771" y="694410"/>
                </a:lnTo>
                <a:lnTo>
                  <a:pt x="593394" y="692607"/>
                </a:lnTo>
                <a:lnTo>
                  <a:pt x="601014" y="687692"/>
                </a:lnTo>
                <a:lnTo>
                  <a:pt x="621411" y="668604"/>
                </a:lnTo>
                <a:lnTo>
                  <a:pt x="631558" y="672973"/>
                </a:lnTo>
                <a:lnTo>
                  <a:pt x="641934" y="676732"/>
                </a:lnTo>
                <a:lnTo>
                  <a:pt x="652513" y="679831"/>
                </a:lnTo>
                <a:lnTo>
                  <a:pt x="663270" y="682256"/>
                </a:lnTo>
                <a:lnTo>
                  <a:pt x="668909" y="710158"/>
                </a:lnTo>
                <a:lnTo>
                  <a:pt x="672312" y="718553"/>
                </a:lnTo>
                <a:lnTo>
                  <a:pt x="678319" y="725017"/>
                </a:lnTo>
                <a:lnTo>
                  <a:pt x="686206" y="728992"/>
                </a:lnTo>
                <a:lnTo>
                  <a:pt x="695236" y="729932"/>
                </a:lnTo>
                <a:lnTo>
                  <a:pt x="735914" y="726465"/>
                </a:lnTo>
                <a:lnTo>
                  <a:pt x="759460" y="675335"/>
                </a:lnTo>
                <a:lnTo>
                  <a:pt x="770445" y="671042"/>
                </a:lnTo>
                <a:lnTo>
                  <a:pt x="775690" y="668604"/>
                </a:lnTo>
                <a:lnTo>
                  <a:pt x="781100" y="666076"/>
                </a:lnTo>
                <a:lnTo>
                  <a:pt x="791400" y="660438"/>
                </a:lnTo>
                <a:lnTo>
                  <a:pt x="801319" y="654151"/>
                </a:lnTo>
                <a:lnTo>
                  <a:pt x="823798" y="668997"/>
                </a:lnTo>
                <a:lnTo>
                  <a:pt x="832180" y="672541"/>
                </a:lnTo>
                <a:lnTo>
                  <a:pt x="840981" y="672871"/>
                </a:lnTo>
                <a:lnTo>
                  <a:pt x="849325" y="670102"/>
                </a:lnTo>
                <a:lnTo>
                  <a:pt x="856348" y="664349"/>
                </a:lnTo>
                <a:lnTo>
                  <a:pt x="864946" y="654151"/>
                </a:lnTo>
                <a:lnTo>
                  <a:pt x="882662" y="633183"/>
                </a:lnTo>
                <a:lnTo>
                  <a:pt x="887183" y="625284"/>
                </a:lnTo>
                <a:lnTo>
                  <a:pt x="888517" y="616572"/>
                </a:lnTo>
                <a:lnTo>
                  <a:pt x="886688" y="607961"/>
                </a:lnTo>
                <a:lnTo>
                  <a:pt x="881748" y="600329"/>
                </a:lnTo>
                <a:lnTo>
                  <a:pt x="865263" y="582828"/>
                </a:lnTo>
                <a:lnTo>
                  <a:pt x="863688" y="581152"/>
                </a:lnTo>
                <a:lnTo>
                  <a:pt x="868299" y="570471"/>
                </a:lnTo>
                <a:lnTo>
                  <a:pt x="872248" y="559523"/>
                </a:lnTo>
                <a:lnTo>
                  <a:pt x="875474" y="548373"/>
                </a:lnTo>
                <a:lnTo>
                  <a:pt x="877951" y="537019"/>
                </a:lnTo>
                <a:lnTo>
                  <a:pt x="902703" y="531977"/>
                </a:lnTo>
                <a:lnTo>
                  <a:pt x="911085" y="528574"/>
                </a:lnTo>
                <a:lnTo>
                  <a:pt x="917549" y="522566"/>
                </a:lnTo>
                <a:lnTo>
                  <a:pt x="921537" y="514680"/>
                </a:lnTo>
                <a:lnTo>
                  <a:pt x="922502" y="505663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115047" y="1162050"/>
            <a:ext cx="970280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Execution </a:t>
            </a:r>
            <a:r>
              <a:rPr sz="200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Engine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Slide Number Placeholder 82">
            <a:extLst>
              <a:ext uri="{FF2B5EF4-FFF2-40B4-BE49-F238E27FC236}">
                <a16:creationId xmlns:a16="http://schemas.microsoft.com/office/drawing/2014/main" id="{8EBA4129-3B9C-5475-D7B4-2654F5E5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EF74-23C4-09ED-2C61-0D1D2681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200" y="487502"/>
            <a:ext cx="5879465" cy="400110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E254C-4C36-6004-FE67-1C7BEB2F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365" y="2038350"/>
            <a:ext cx="4319270" cy="1846659"/>
          </a:xfrm>
        </p:spPr>
        <p:txBody>
          <a:bodyPr/>
          <a:lstStyle/>
          <a:p>
            <a:pPr marL="0" algn="l" rtl="0"/>
            <a:r>
              <a:rPr lang="en-US" dirty="0"/>
              <a:t>Write a concise report (2 pages long) about </a:t>
            </a:r>
            <a:r>
              <a:rPr lang="en-US" b="1" dirty="0"/>
              <a:t>memory-mapping (MMAP) </a:t>
            </a:r>
            <a:r>
              <a:rPr lang="en-US" dirty="0"/>
              <a:t>and why we shouldn’t use it instead of buffer pool in DBMS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E8C7B-B1F8-3FF9-DCEB-ED963D4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9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616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DATABASE</a:t>
            </a:r>
            <a:r>
              <a:rPr spc="330" dirty="0"/>
              <a:t> </a:t>
            </a:r>
            <a:r>
              <a:rPr spc="150" dirty="0"/>
              <a:t>STORAGE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6794" y="2299207"/>
            <a:ext cx="6055995" cy="7251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Problem</a:t>
            </a:r>
            <a:r>
              <a:rPr sz="2400" b="1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How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manages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its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memory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moves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back-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and-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forth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from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80930-D447-794E-9BFB-26DF5255ADCE}"/>
              </a:ext>
            </a:extLst>
          </p:cNvPr>
          <p:cNvSpPr txBox="1"/>
          <p:nvPr/>
        </p:nvSpPr>
        <p:spPr>
          <a:xfrm>
            <a:off x="1295400" y="1355017"/>
            <a:ext cx="5943600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005" marR="269240">
              <a:lnSpc>
                <a:spcPts val="2630"/>
              </a:lnSpc>
              <a:spcBef>
                <a:spcPts val="155"/>
              </a:spcBef>
            </a:pPr>
            <a:r>
              <a:rPr lang="en-GB" sz="2400" b="1" spc="-30" dirty="0">
                <a:solidFill>
                  <a:srgbClr val="585858"/>
                </a:solidFill>
                <a:latin typeface="Palatino Linotype"/>
              </a:rPr>
              <a:t>Problem #1</a:t>
            </a:r>
            <a:r>
              <a:rPr lang="en-GB" sz="2400" spc="-30" dirty="0">
                <a:solidFill>
                  <a:srgbClr val="585858"/>
                </a:solidFill>
                <a:latin typeface="Palatino Linotype"/>
              </a:rPr>
              <a:t>: How the DBMS represents the database in files on disk.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BE93ED-BDB8-490D-B05A-28DC56C5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TODAY</a:t>
            </a:r>
            <a:r>
              <a:rPr spc="-420" dirty="0"/>
              <a:t> </a:t>
            </a:r>
            <a:r>
              <a:rPr spc="-85" dirty="0"/>
              <a:t>'</a:t>
            </a:r>
            <a:r>
              <a:rPr spc="-470" dirty="0"/>
              <a:t> </a:t>
            </a:r>
            <a:r>
              <a:rPr dirty="0"/>
              <a:t>S</a:t>
            </a:r>
            <a:r>
              <a:rPr spc="70" dirty="0"/>
              <a:t> </a:t>
            </a:r>
            <a:r>
              <a:rPr spc="20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1631314" cy="124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File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Storage </a:t>
            </a:r>
            <a:r>
              <a:rPr sz="2400" spc="-23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Layout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Tuple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Layout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DD9E-8A01-34BA-42C2-A39F56B524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3695">
              <a:lnSpc>
                <a:spcPct val="100000"/>
              </a:lnSpc>
              <a:spcBef>
                <a:spcPts val="105"/>
              </a:spcBef>
            </a:pPr>
            <a:r>
              <a:rPr dirty="0"/>
              <a:t>FILE</a:t>
            </a:r>
            <a:r>
              <a:rPr spc="430" dirty="0"/>
              <a:t> </a:t>
            </a:r>
            <a:r>
              <a:rPr spc="150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27420" cy="127278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21615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stores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database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one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more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files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typically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proprietary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format.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OS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doesn't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know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anything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about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contents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endParaRPr sz="2000" dirty="0">
              <a:latin typeface="Palatino Linotype"/>
              <a:cs typeface="Palatino Linotype"/>
            </a:endParaRPr>
          </a:p>
          <a:p>
            <a:pPr marL="355600">
              <a:lnSpc>
                <a:spcPts val="2280"/>
              </a:lnSpc>
            </a:pP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these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files.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0DE0-515A-00E7-46B7-174DE552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STORAGE</a:t>
            </a:r>
            <a:r>
              <a:rPr spc="330" dirty="0"/>
              <a:t> </a:t>
            </a:r>
            <a:r>
              <a:rPr spc="225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667375" cy="2468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03251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5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storage</a:t>
            </a:r>
            <a:r>
              <a:rPr sz="2400" u="sng" spc="-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400" u="sng" spc="-19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manager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responsible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for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maintaining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database's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files.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Some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do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their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own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scheduling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reads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writes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ts val="2280"/>
              </a:lnSpc>
            </a:pP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improve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spatial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temporal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locality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75"/>
              </a:lnSpc>
              <a:spcBef>
                <a:spcPts val="2180"/>
              </a:spcBef>
            </a:pP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organizes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files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collection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pages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Tracks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read/written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Tracks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available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space.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B5F6-E502-6C82-3F57-A7849C6B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81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DATABASE</a:t>
            </a:r>
            <a:r>
              <a:rPr spc="330" dirty="0"/>
              <a:t> </a:t>
            </a:r>
            <a:r>
              <a:rPr spc="80"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893435" cy="241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sz="2400" spc="-26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21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page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fixed-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size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block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data.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It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contain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tuples,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meta-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data,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indexes,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log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records…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Most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systems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do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not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mix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types.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Some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systems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require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self-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contained.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75"/>
              </a:lnSpc>
              <a:spcBef>
                <a:spcPts val="218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given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unique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identifier.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uses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indirection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layer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map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IDs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endParaRPr sz="2000">
              <a:latin typeface="Palatino Linotype"/>
              <a:cs typeface="Palatino Linotype"/>
            </a:endParaRPr>
          </a:p>
          <a:p>
            <a:pPr marL="355600">
              <a:lnSpc>
                <a:spcPts val="2280"/>
              </a:lnSpc>
            </a:pP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physical</a:t>
            </a:r>
            <a:r>
              <a:rPr sz="2000" spc="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locations.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7BCB-3391-B5D5-33AC-A00AB1B0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PAGE</a:t>
            </a:r>
            <a:r>
              <a:rPr spc="325" dirty="0"/>
              <a:t> </a:t>
            </a:r>
            <a:r>
              <a:rPr spc="160" dirty="0"/>
              <a:t>STORAGE</a:t>
            </a:r>
            <a:r>
              <a:rPr spc="305" dirty="0"/>
              <a:t> </a:t>
            </a:r>
            <a:r>
              <a:rPr spc="16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13755" cy="2827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Different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DBMSs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manage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files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in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different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ways.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Heap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File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Organization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Tree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File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Organization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Sorted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File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Organization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(ISAM)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Hashing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File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Organization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Palatino Linotype"/>
              <a:cs typeface="Palatino Linotype"/>
            </a:endParaRPr>
          </a:p>
          <a:p>
            <a:pPr marL="12700" marR="107314">
              <a:lnSpc>
                <a:spcPts val="2590"/>
              </a:lnSpc>
            </a:pP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At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point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hierarchy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don't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to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know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anything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about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what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inside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8561" y="2058161"/>
            <a:ext cx="2819400" cy="274320"/>
          </a:xfrm>
          <a:custGeom>
            <a:avLst/>
            <a:gdLst/>
            <a:ahLst/>
            <a:cxnLst/>
            <a:rect l="l" t="t" r="r" b="b"/>
            <a:pathLst>
              <a:path w="2819400" h="274319">
                <a:moveTo>
                  <a:pt x="0" y="274319"/>
                </a:moveTo>
                <a:lnTo>
                  <a:pt x="2819400" y="274319"/>
                </a:lnTo>
                <a:lnTo>
                  <a:pt x="281940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F99F-E842-401F-4C77-6EF76CFB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489454" y="3579114"/>
            <a:ext cx="4389120" cy="1280160"/>
          </a:xfrm>
          <a:prstGeom prst="rect">
            <a:avLst/>
          </a:prstGeom>
          <a:solidFill>
            <a:srgbClr val="F1F1F1"/>
          </a:solidFill>
          <a:ln w="25400">
            <a:solidFill>
              <a:srgbClr val="636363"/>
            </a:solidFill>
          </a:ln>
        </p:spPr>
        <p:txBody>
          <a:bodyPr vert="horz" wrap="square" lIns="0" tIns="250190" rIns="0" bIns="0" rtlCol="0">
            <a:spAutoFit/>
          </a:bodyPr>
          <a:lstStyle/>
          <a:p>
            <a:pPr marR="161290" algn="r">
              <a:lnSpc>
                <a:spcPct val="100000"/>
              </a:lnSpc>
              <a:spcBef>
                <a:spcPts val="1970"/>
              </a:spcBef>
            </a:pPr>
            <a:r>
              <a:rPr sz="3600" spc="-1850" dirty="0">
                <a:solidFill>
                  <a:srgbClr val="636363"/>
                </a:solidFill>
                <a:latin typeface="BIZ UDGothic"/>
                <a:cs typeface="BIZ UDGothic"/>
              </a:rPr>
              <a:t>…</a:t>
            </a:r>
            <a:endParaRPr sz="3600">
              <a:latin typeface="BIZ UDGothic"/>
              <a:cs typeface="BIZ UDGothic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90725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HEAP</a:t>
            </a:r>
            <a:r>
              <a:rPr spc="315" dirty="0"/>
              <a:t> </a:t>
            </a:r>
            <a:r>
              <a:rPr spc="-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931" y="3697544"/>
            <a:ext cx="228600" cy="1043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40"/>
              </a:lnSpc>
            </a:pPr>
            <a:r>
              <a:rPr sz="1600" b="1" i="1" spc="-100" dirty="0">
                <a:solidFill>
                  <a:srgbClr val="636363"/>
                </a:solidFill>
                <a:latin typeface="Times New Roman"/>
                <a:cs typeface="Times New Roman"/>
              </a:rPr>
              <a:t>Database</a:t>
            </a:r>
            <a:r>
              <a:rPr sz="1600" b="1" i="1" spc="-5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1600" b="1" i="1" spc="-80" dirty="0">
                <a:solidFill>
                  <a:srgbClr val="636363"/>
                </a:solidFill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0517" y="3781805"/>
            <a:ext cx="640080" cy="9144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664"/>
              </a:lnSpc>
            </a:pPr>
            <a:r>
              <a:rPr sz="1400" spc="-10" dirty="0">
                <a:solidFill>
                  <a:srgbClr val="FFFFFF"/>
                </a:solidFill>
                <a:latin typeface="BIZ UDGothic"/>
                <a:cs typeface="BIZ UDGothic"/>
              </a:rPr>
              <a:t>Page0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3185" y="3781805"/>
            <a:ext cx="640080" cy="9144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1664"/>
              </a:lnSpc>
            </a:pPr>
            <a:r>
              <a:rPr sz="1400" spc="-10" dirty="0">
                <a:solidFill>
                  <a:srgbClr val="FFFFFF"/>
                </a:solidFill>
                <a:latin typeface="BIZ UDGothic"/>
                <a:cs typeface="BIZ UDGothic"/>
              </a:rPr>
              <a:t>Page1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4329" y="3781805"/>
            <a:ext cx="640080" cy="9144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664"/>
              </a:lnSpc>
            </a:pPr>
            <a:r>
              <a:rPr sz="1400" spc="-10" dirty="0">
                <a:solidFill>
                  <a:srgbClr val="FFFFFF"/>
                </a:solidFill>
                <a:latin typeface="BIZ UDGothic"/>
                <a:cs typeface="BIZ UDGothic"/>
              </a:rPr>
              <a:t>Page2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5473" y="3781805"/>
            <a:ext cx="640080" cy="9144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664"/>
              </a:lnSpc>
            </a:pPr>
            <a:r>
              <a:rPr sz="1400" spc="-10" dirty="0">
                <a:solidFill>
                  <a:srgbClr val="FFFFFF"/>
                </a:solidFill>
                <a:latin typeface="BIZ UDGothic"/>
                <a:cs typeface="BIZ UDGothic"/>
              </a:rPr>
              <a:t>Page3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6617" y="3781805"/>
            <a:ext cx="640080" cy="9144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664"/>
              </a:lnSpc>
            </a:pPr>
            <a:r>
              <a:rPr sz="1400" spc="-10" dirty="0">
                <a:solidFill>
                  <a:srgbClr val="FFFFFF"/>
                </a:solidFill>
                <a:latin typeface="BIZ UDGothic"/>
                <a:cs typeface="BIZ UDGothic"/>
              </a:rPr>
              <a:t>Page4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794" y="1328165"/>
            <a:ext cx="5850255" cy="2219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72110">
              <a:lnSpc>
                <a:spcPts val="2590"/>
              </a:lnSpc>
              <a:spcBef>
                <a:spcPts val="425"/>
              </a:spcBef>
            </a:pPr>
            <a:r>
              <a:rPr sz="2400" spc="-26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20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heap</a:t>
            </a:r>
            <a:r>
              <a:rPr sz="2400" u="sng" spc="-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400" u="sng" spc="-114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file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unordered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collection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stored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random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order.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Create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Get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Write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Delete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support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iterating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over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easy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find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there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only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single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file.</a:t>
            </a:r>
            <a:endParaRPr sz="2400">
              <a:latin typeface="Palatino Linotype"/>
              <a:cs typeface="Palatino Linotype"/>
            </a:endParaRPr>
          </a:p>
          <a:p>
            <a:pPr marL="994410">
              <a:lnSpc>
                <a:spcPct val="100000"/>
              </a:lnSpc>
              <a:spcBef>
                <a:spcPts val="950"/>
              </a:spcBef>
            </a:pPr>
            <a:r>
              <a:rPr sz="1200" i="1" spc="-75" dirty="0">
                <a:solidFill>
                  <a:srgbClr val="EE3D42"/>
                </a:solidFill>
                <a:latin typeface="Trebuchet MS"/>
                <a:cs typeface="Trebuchet MS"/>
              </a:rPr>
              <a:t>Offset</a:t>
            </a:r>
            <a:r>
              <a:rPr sz="1200" i="1" spc="-114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EE3D42"/>
                </a:solidFill>
                <a:latin typeface="Trebuchet MS"/>
                <a:cs typeface="Trebuchet MS"/>
              </a:rPr>
              <a:t>=</a:t>
            </a:r>
            <a:r>
              <a:rPr sz="1200" i="1" spc="-110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200" i="1" spc="-30" dirty="0">
                <a:solidFill>
                  <a:srgbClr val="EE3D42"/>
                </a:solidFill>
                <a:latin typeface="Trebuchet MS"/>
                <a:cs typeface="Trebuchet MS"/>
              </a:rPr>
              <a:t>Page#</a:t>
            </a:r>
            <a:r>
              <a:rPr sz="1200" i="1" spc="-100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200" i="1" dirty="0">
                <a:solidFill>
                  <a:srgbClr val="EE3D42"/>
                </a:solidFill>
                <a:latin typeface="Times New Roman"/>
                <a:cs typeface="Times New Roman"/>
              </a:rPr>
              <a:t>×</a:t>
            </a:r>
            <a:r>
              <a:rPr sz="1200" i="1" spc="-5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EE3D42"/>
                </a:solidFill>
                <a:latin typeface="Trebuchet MS"/>
                <a:cs typeface="Trebuchet MS"/>
              </a:rPr>
              <a:t>PageSize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839" y="4168851"/>
            <a:ext cx="1169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0" dirty="0">
                <a:solidFill>
                  <a:srgbClr val="EE3D42"/>
                </a:solidFill>
                <a:latin typeface="Trebuchet MS"/>
                <a:cs typeface="Trebuchet MS"/>
              </a:rPr>
              <a:t>Get</a:t>
            </a:r>
            <a:r>
              <a:rPr sz="1800" i="1" spc="-17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EE3D42"/>
                </a:solidFill>
                <a:latin typeface="Trebuchet MS"/>
                <a:cs typeface="Trebuchet MS"/>
              </a:rPr>
              <a:t>Page</a:t>
            </a:r>
            <a:r>
              <a:rPr sz="1800" i="1" spc="-18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60" dirty="0">
                <a:solidFill>
                  <a:srgbClr val="EE3D42"/>
                </a:solidFill>
                <a:latin typeface="Trebuchet MS"/>
                <a:cs typeface="Trebuchet MS"/>
              </a:rPr>
              <a:t>#2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80541" y="3429127"/>
            <a:ext cx="1235710" cy="935990"/>
          </a:xfrm>
          <a:custGeom>
            <a:avLst/>
            <a:gdLst/>
            <a:ahLst/>
            <a:cxnLst/>
            <a:rect l="l" t="t" r="r" b="b"/>
            <a:pathLst>
              <a:path w="1235710" h="935989">
                <a:moveTo>
                  <a:pt x="1148930" y="28546"/>
                </a:moveTo>
                <a:lnTo>
                  <a:pt x="1088644" y="38608"/>
                </a:lnTo>
                <a:lnTo>
                  <a:pt x="1031747" y="52959"/>
                </a:lnTo>
                <a:lnTo>
                  <a:pt x="976503" y="71500"/>
                </a:lnTo>
                <a:lnTo>
                  <a:pt x="923290" y="93726"/>
                </a:lnTo>
                <a:lnTo>
                  <a:pt x="872616" y="119380"/>
                </a:lnTo>
                <a:lnTo>
                  <a:pt x="824991" y="148336"/>
                </a:lnTo>
                <a:lnTo>
                  <a:pt x="780669" y="180086"/>
                </a:lnTo>
                <a:lnTo>
                  <a:pt x="740156" y="214376"/>
                </a:lnTo>
                <a:lnTo>
                  <a:pt x="703960" y="250952"/>
                </a:lnTo>
                <a:lnTo>
                  <a:pt x="672591" y="289433"/>
                </a:lnTo>
                <a:lnTo>
                  <a:pt x="646303" y="329819"/>
                </a:lnTo>
                <a:lnTo>
                  <a:pt x="625856" y="371475"/>
                </a:lnTo>
                <a:lnTo>
                  <a:pt x="611759" y="414147"/>
                </a:lnTo>
                <a:lnTo>
                  <a:pt x="604520" y="457911"/>
                </a:lnTo>
                <a:lnTo>
                  <a:pt x="602869" y="498017"/>
                </a:lnTo>
                <a:lnTo>
                  <a:pt x="600329" y="517550"/>
                </a:lnTo>
                <a:lnTo>
                  <a:pt x="590550" y="556615"/>
                </a:lnTo>
                <a:lnTo>
                  <a:pt x="574802" y="595312"/>
                </a:lnTo>
                <a:lnTo>
                  <a:pt x="553085" y="633336"/>
                </a:lnTo>
                <a:lnTo>
                  <a:pt x="526034" y="670293"/>
                </a:lnTo>
                <a:lnTo>
                  <a:pt x="494029" y="705866"/>
                </a:lnTo>
                <a:lnTo>
                  <a:pt x="457453" y="739635"/>
                </a:lnTo>
                <a:lnTo>
                  <a:pt x="416814" y="771258"/>
                </a:lnTo>
                <a:lnTo>
                  <a:pt x="372617" y="800379"/>
                </a:lnTo>
                <a:lnTo>
                  <a:pt x="325247" y="826731"/>
                </a:lnTo>
                <a:lnTo>
                  <a:pt x="275081" y="849845"/>
                </a:lnTo>
                <a:lnTo>
                  <a:pt x="222884" y="869492"/>
                </a:lnTo>
                <a:lnTo>
                  <a:pt x="168783" y="885393"/>
                </a:lnTo>
                <a:lnTo>
                  <a:pt x="113411" y="897089"/>
                </a:lnTo>
                <a:lnTo>
                  <a:pt x="57277" y="904303"/>
                </a:lnTo>
                <a:lnTo>
                  <a:pt x="0" y="906843"/>
                </a:lnTo>
                <a:lnTo>
                  <a:pt x="762" y="935418"/>
                </a:lnTo>
                <a:lnTo>
                  <a:pt x="59181" y="932815"/>
                </a:lnTo>
                <a:lnTo>
                  <a:pt x="117602" y="925360"/>
                </a:lnTo>
                <a:lnTo>
                  <a:pt x="175259" y="913244"/>
                </a:lnTo>
                <a:lnTo>
                  <a:pt x="231394" y="896759"/>
                </a:lnTo>
                <a:lnTo>
                  <a:pt x="285750" y="876401"/>
                </a:lnTo>
                <a:lnTo>
                  <a:pt x="337693" y="852462"/>
                </a:lnTo>
                <a:lnTo>
                  <a:pt x="386969" y="825093"/>
                </a:lnTo>
                <a:lnTo>
                  <a:pt x="433070" y="794778"/>
                </a:lnTo>
                <a:lnTo>
                  <a:pt x="475488" y="761822"/>
                </a:lnTo>
                <a:lnTo>
                  <a:pt x="513841" y="726440"/>
                </a:lnTo>
                <a:lnTo>
                  <a:pt x="547623" y="688860"/>
                </a:lnTo>
                <a:lnTo>
                  <a:pt x="576579" y="649617"/>
                </a:lnTo>
                <a:lnTo>
                  <a:pt x="600075" y="608774"/>
                </a:lnTo>
                <a:lnTo>
                  <a:pt x="617347" y="566508"/>
                </a:lnTo>
                <a:lnTo>
                  <a:pt x="628396" y="523468"/>
                </a:lnTo>
                <a:lnTo>
                  <a:pt x="632249" y="478574"/>
                </a:lnTo>
                <a:lnTo>
                  <a:pt x="632967" y="459092"/>
                </a:lnTo>
                <a:lnTo>
                  <a:pt x="635635" y="439674"/>
                </a:lnTo>
                <a:lnTo>
                  <a:pt x="645541" y="400812"/>
                </a:lnTo>
                <a:lnTo>
                  <a:pt x="661416" y="362204"/>
                </a:lnTo>
                <a:lnTo>
                  <a:pt x="683133" y="324358"/>
                </a:lnTo>
                <a:lnTo>
                  <a:pt x="710184" y="287528"/>
                </a:lnTo>
                <a:lnTo>
                  <a:pt x="742315" y="251968"/>
                </a:lnTo>
                <a:lnTo>
                  <a:pt x="778764" y="218313"/>
                </a:lnTo>
                <a:lnTo>
                  <a:pt x="819404" y="186817"/>
                </a:lnTo>
                <a:lnTo>
                  <a:pt x="863600" y="157734"/>
                </a:lnTo>
                <a:lnTo>
                  <a:pt x="910971" y="131318"/>
                </a:lnTo>
                <a:lnTo>
                  <a:pt x="961135" y="108331"/>
                </a:lnTo>
                <a:lnTo>
                  <a:pt x="1013460" y="88646"/>
                </a:lnTo>
                <a:lnTo>
                  <a:pt x="1067561" y="72771"/>
                </a:lnTo>
                <a:lnTo>
                  <a:pt x="1122934" y="61214"/>
                </a:lnTo>
                <a:lnTo>
                  <a:pt x="1150792" y="57035"/>
                </a:lnTo>
                <a:lnTo>
                  <a:pt x="1148930" y="28546"/>
                </a:lnTo>
                <a:close/>
              </a:path>
              <a:path w="1235710" h="935989">
                <a:moveTo>
                  <a:pt x="1212528" y="27559"/>
                </a:moveTo>
                <a:lnTo>
                  <a:pt x="1163192" y="27559"/>
                </a:lnTo>
                <a:lnTo>
                  <a:pt x="1165098" y="56006"/>
                </a:lnTo>
                <a:lnTo>
                  <a:pt x="1150792" y="57035"/>
                </a:lnTo>
                <a:lnTo>
                  <a:pt x="1152652" y="85471"/>
                </a:lnTo>
                <a:lnTo>
                  <a:pt x="1235456" y="37211"/>
                </a:lnTo>
                <a:lnTo>
                  <a:pt x="1212528" y="27559"/>
                </a:lnTo>
                <a:close/>
              </a:path>
              <a:path w="1235710" h="935989">
                <a:moveTo>
                  <a:pt x="1163192" y="27559"/>
                </a:moveTo>
                <a:lnTo>
                  <a:pt x="1148930" y="28546"/>
                </a:lnTo>
                <a:lnTo>
                  <a:pt x="1150792" y="57035"/>
                </a:lnTo>
                <a:lnTo>
                  <a:pt x="1165098" y="56006"/>
                </a:lnTo>
                <a:lnTo>
                  <a:pt x="1163192" y="27559"/>
                </a:lnTo>
                <a:close/>
              </a:path>
              <a:path w="1235710" h="935989">
                <a:moveTo>
                  <a:pt x="1147064" y="0"/>
                </a:moveTo>
                <a:lnTo>
                  <a:pt x="1148930" y="28546"/>
                </a:lnTo>
                <a:lnTo>
                  <a:pt x="1163192" y="27559"/>
                </a:lnTo>
                <a:lnTo>
                  <a:pt x="1212528" y="27559"/>
                </a:lnTo>
                <a:lnTo>
                  <a:pt x="1147064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B4450-5EAD-6FD0-0367-3AC27C39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90725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HEAP</a:t>
            </a:r>
            <a:r>
              <a:rPr spc="315" dirty="0"/>
              <a:t> </a:t>
            </a:r>
            <a:r>
              <a:rPr spc="-2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850255" cy="1915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72110">
              <a:lnSpc>
                <a:spcPts val="2590"/>
              </a:lnSpc>
              <a:spcBef>
                <a:spcPts val="425"/>
              </a:spcBef>
            </a:pPr>
            <a:r>
              <a:rPr sz="2400" spc="-26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20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heap</a:t>
            </a:r>
            <a:r>
              <a:rPr sz="2400" u="sng" spc="-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400" u="sng" spc="-114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file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unordered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collection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stored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random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order.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Create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Get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Write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Delete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support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iterating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over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easy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find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there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only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single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file.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39" y="4168851"/>
            <a:ext cx="1169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0" dirty="0">
                <a:solidFill>
                  <a:srgbClr val="EE3D42"/>
                </a:solidFill>
                <a:latin typeface="Trebuchet MS"/>
                <a:cs typeface="Trebuchet MS"/>
              </a:rPr>
              <a:t>Get</a:t>
            </a:r>
            <a:r>
              <a:rPr sz="1800" i="1" spc="-17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EE3D42"/>
                </a:solidFill>
                <a:latin typeface="Trebuchet MS"/>
                <a:cs typeface="Trebuchet MS"/>
              </a:rPr>
              <a:t>Page</a:t>
            </a:r>
            <a:r>
              <a:rPr sz="1800" i="1" spc="-18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i="1" spc="60" dirty="0">
                <a:solidFill>
                  <a:srgbClr val="EE3D42"/>
                </a:solidFill>
                <a:latin typeface="Trebuchet MS"/>
                <a:cs typeface="Trebuchet MS"/>
              </a:rPr>
              <a:t>#2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4421123"/>
            <a:ext cx="2264663" cy="6400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7711" y="4421123"/>
            <a:ext cx="2264664" cy="6400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7711" y="3643884"/>
            <a:ext cx="2264664" cy="6400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0600" y="3643884"/>
            <a:ext cx="2264663" cy="64008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280541" y="4288167"/>
            <a:ext cx="878205" cy="85725"/>
          </a:xfrm>
          <a:custGeom>
            <a:avLst/>
            <a:gdLst/>
            <a:ahLst/>
            <a:cxnLst/>
            <a:rect l="l" t="t" r="r" b="b"/>
            <a:pathLst>
              <a:path w="878205" h="85725">
                <a:moveTo>
                  <a:pt x="851144" y="28219"/>
                </a:moveTo>
                <a:lnTo>
                  <a:pt x="806069" y="28219"/>
                </a:lnTo>
                <a:lnTo>
                  <a:pt x="806704" y="56781"/>
                </a:lnTo>
                <a:lnTo>
                  <a:pt x="792437" y="57129"/>
                </a:lnTo>
                <a:lnTo>
                  <a:pt x="793115" y="85699"/>
                </a:lnTo>
                <a:lnTo>
                  <a:pt x="877823" y="40754"/>
                </a:lnTo>
                <a:lnTo>
                  <a:pt x="851144" y="28219"/>
                </a:lnTo>
                <a:close/>
              </a:path>
              <a:path w="878205" h="85725">
                <a:moveTo>
                  <a:pt x="791760" y="28568"/>
                </a:moveTo>
                <a:lnTo>
                  <a:pt x="0" y="47891"/>
                </a:lnTo>
                <a:lnTo>
                  <a:pt x="762" y="76453"/>
                </a:lnTo>
                <a:lnTo>
                  <a:pt x="792437" y="57129"/>
                </a:lnTo>
                <a:lnTo>
                  <a:pt x="791760" y="28568"/>
                </a:lnTo>
                <a:close/>
              </a:path>
              <a:path w="878205" h="85725">
                <a:moveTo>
                  <a:pt x="806069" y="28219"/>
                </a:moveTo>
                <a:lnTo>
                  <a:pt x="791760" y="28568"/>
                </a:lnTo>
                <a:lnTo>
                  <a:pt x="792437" y="57129"/>
                </a:lnTo>
                <a:lnTo>
                  <a:pt x="806704" y="56781"/>
                </a:lnTo>
                <a:lnTo>
                  <a:pt x="806069" y="28219"/>
                </a:lnTo>
                <a:close/>
              </a:path>
              <a:path w="878205" h="85725">
                <a:moveTo>
                  <a:pt x="791083" y="0"/>
                </a:moveTo>
                <a:lnTo>
                  <a:pt x="791760" y="28568"/>
                </a:lnTo>
                <a:lnTo>
                  <a:pt x="806069" y="28219"/>
                </a:lnTo>
                <a:lnTo>
                  <a:pt x="851144" y="28219"/>
                </a:lnTo>
                <a:lnTo>
                  <a:pt x="791083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AE92D9-B162-E3D2-4EE2-FE815732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175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COURSE</a:t>
            </a:r>
            <a:r>
              <a:rPr spc="305" dirty="0"/>
              <a:t> </a:t>
            </a:r>
            <a:r>
              <a:rPr spc="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2630170" cy="245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9860">
              <a:lnSpc>
                <a:spcPct val="110800"/>
              </a:lnSpc>
              <a:spcBef>
                <a:spcPts val="95"/>
              </a:spcBef>
            </a:pP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Relational</a:t>
            </a:r>
            <a:r>
              <a:rPr sz="2400" spc="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Databases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Storage</a:t>
            </a:r>
            <a:endParaRPr sz="2400" dirty="0">
              <a:latin typeface="Palatino Linotype"/>
              <a:cs typeface="Palatino Linotype"/>
            </a:endParaRPr>
          </a:p>
          <a:p>
            <a:pPr marL="12700" marR="44450">
              <a:lnSpc>
                <a:spcPct val="110800"/>
              </a:lnSpc>
              <a:spcBef>
                <a:spcPts val="5"/>
              </a:spcBef>
            </a:pP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Execution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Concurrency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Control 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Recovery</a:t>
            </a:r>
            <a:endParaRPr sz="2400" dirty="0">
              <a:latin typeface="Palatino Linotype"/>
              <a:cs typeface="Palatino Linotype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Distributed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Databases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361" y="1399794"/>
            <a:ext cx="3048000" cy="46228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345"/>
              </a:spcBef>
            </a:pP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Query</a:t>
            </a:r>
            <a:r>
              <a:rPr sz="24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Planning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361" y="1936242"/>
            <a:ext cx="3048000" cy="46228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340"/>
              </a:spcBef>
            </a:pP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Operator</a:t>
            </a:r>
            <a:r>
              <a:rPr sz="24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Execution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361" y="2472689"/>
            <a:ext cx="3048000" cy="46228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24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361" y="3007614"/>
            <a:ext cx="3048000" cy="462280"/>
          </a:xfrm>
          <a:prstGeom prst="rect">
            <a:avLst/>
          </a:prstGeom>
          <a:solidFill>
            <a:srgbClr val="7E7E7E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Buffer</a:t>
            </a:r>
            <a:r>
              <a:rPr sz="24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Pool</a:t>
            </a:r>
            <a:r>
              <a:rPr sz="24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Manager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50661" y="3538982"/>
            <a:ext cx="3073400" cy="487680"/>
            <a:chOff x="5550661" y="3538982"/>
            <a:chExt cx="3073400" cy="487680"/>
          </a:xfrm>
        </p:grpSpPr>
        <p:sp>
          <p:nvSpPr>
            <p:cNvPr id="10" name="object 10"/>
            <p:cNvSpPr/>
            <p:nvPr/>
          </p:nvSpPr>
          <p:spPr>
            <a:xfrm>
              <a:off x="5563361" y="3551682"/>
              <a:ext cx="3048000" cy="462280"/>
            </a:xfrm>
            <a:custGeom>
              <a:avLst/>
              <a:gdLst/>
              <a:ahLst/>
              <a:cxnLst/>
              <a:rect l="l" t="t" r="r" b="b"/>
              <a:pathLst>
                <a:path w="3048000" h="462279">
                  <a:moveTo>
                    <a:pt x="3047999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047999" y="461772"/>
                  </a:lnTo>
                  <a:lnTo>
                    <a:pt x="304799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3361" y="3551682"/>
              <a:ext cx="3048000" cy="462280"/>
            </a:xfrm>
            <a:custGeom>
              <a:avLst/>
              <a:gdLst/>
              <a:ahLst/>
              <a:cxnLst/>
              <a:rect l="l" t="t" r="r" b="b"/>
              <a:pathLst>
                <a:path w="3048000" h="462279">
                  <a:moveTo>
                    <a:pt x="0" y="461772"/>
                  </a:moveTo>
                  <a:lnTo>
                    <a:pt x="3047999" y="461772"/>
                  </a:lnTo>
                  <a:lnTo>
                    <a:pt x="3047999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93651" y="3581806"/>
            <a:ext cx="2987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Disk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Manager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63361" y="3544061"/>
            <a:ext cx="3048000" cy="477520"/>
          </a:xfrm>
          <a:custGeom>
            <a:avLst/>
            <a:gdLst/>
            <a:ahLst/>
            <a:cxnLst/>
            <a:rect l="l" t="t" r="r" b="b"/>
            <a:pathLst>
              <a:path w="3048000" h="477520">
                <a:moveTo>
                  <a:pt x="0" y="22478"/>
                </a:moveTo>
                <a:lnTo>
                  <a:pt x="1762" y="13715"/>
                </a:lnTo>
                <a:lnTo>
                  <a:pt x="6572" y="6572"/>
                </a:lnTo>
                <a:lnTo>
                  <a:pt x="13716" y="1762"/>
                </a:lnTo>
                <a:lnTo>
                  <a:pt x="22478" y="0"/>
                </a:lnTo>
                <a:lnTo>
                  <a:pt x="3025520" y="0"/>
                </a:lnTo>
                <a:lnTo>
                  <a:pt x="3034284" y="1762"/>
                </a:lnTo>
                <a:lnTo>
                  <a:pt x="3041427" y="6572"/>
                </a:lnTo>
                <a:lnTo>
                  <a:pt x="3046237" y="13715"/>
                </a:lnTo>
                <a:lnTo>
                  <a:pt x="3047999" y="22478"/>
                </a:lnTo>
                <a:lnTo>
                  <a:pt x="3047999" y="454545"/>
                </a:lnTo>
                <a:lnTo>
                  <a:pt x="3046237" y="463290"/>
                </a:lnTo>
                <a:lnTo>
                  <a:pt x="3041427" y="470431"/>
                </a:lnTo>
                <a:lnTo>
                  <a:pt x="3034284" y="475246"/>
                </a:lnTo>
                <a:lnTo>
                  <a:pt x="3025520" y="477012"/>
                </a:lnTo>
                <a:lnTo>
                  <a:pt x="22478" y="477012"/>
                </a:lnTo>
                <a:lnTo>
                  <a:pt x="13715" y="475246"/>
                </a:lnTo>
                <a:lnTo>
                  <a:pt x="6572" y="470431"/>
                </a:lnTo>
                <a:lnTo>
                  <a:pt x="1762" y="463290"/>
                </a:lnTo>
                <a:lnTo>
                  <a:pt x="0" y="454545"/>
                </a:lnTo>
                <a:lnTo>
                  <a:pt x="0" y="22478"/>
                </a:lnTo>
                <a:close/>
              </a:path>
            </a:pathLst>
          </a:custGeom>
          <a:ln w="38099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4F1F4EB-B966-636E-2D59-A3D4AD5A890C}"/>
              </a:ext>
            </a:extLst>
          </p:cNvPr>
          <p:cNvSpPr/>
          <p:nvPr/>
        </p:nvSpPr>
        <p:spPr>
          <a:xfrm>
            <a:off x="1295400" y="1428750"/>
            <a:ext cx="152400" cy="17526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C2581-E461-EA90-A47D-FFBD7F405D3A}"/>
              </a:ext>
            </a:extLst>
          </p:cNvPr>
          <p:cNvSpPr txBox="1"/>
          <p:nvPr/>
        </p:nvSpPr>
        <p:spPr>
          <a:xfrm rot="16200000">
            <a:off x="350527" y="202959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Single Node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0211FBF-65AF-4BB9-3EDA-8287175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90725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HEAP</a:t>
            </a:r>
            <a:r>
              <a:rPr spc="315" dirty="0"/>
              <a:t> </a:t>
            </a:r>
            <a:r>
              <a:rPr spc="-2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850255" cy="2650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72110">
              <a:lnSpc>
                <a:spcPts val="2590"/>
              </a:lnSpc>
              <a:spcBef>
                <a:spcPts val="425"/>
              </a:spcBef>
            </a:pPr>
            <a:r>
              <a:rPr sz="2400" spc="-26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20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heap</a:t>
            </a:r>
            <a:r>
              <a:rPr sz="2400" u="sng" spc="-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400" u="sng" spc="-114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file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unordered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collection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stored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random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order.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Create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Get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Write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Delete</a:t>
            </a:r>
            <a:r>
              <a:rPr sz="20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support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iterating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over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all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easy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find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if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there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only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single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file.</a:t>
            </a:r>
            <a:endParaRPr sz="2400">
              <a:latin typeface="Palatino Linotype"/>
              <a:cs typeface="Palatino Linotype"/>
            </a:endParaRPr>
          </a:p>
          <a:p>
            <a:pPr marL="12700" marR="34290">
              <a:lnSpc>
                <a:spcPts val="2590"/>
              </a:lnSpc>
              <a:spcBef>
                <a:spcPts val="645"/>
              </a:spcBef>
            </a:pPr>
            <a:r>
              <a:rPr sz="2400" spc="-240" dirty="0">
                <a:latin typeface="Palatino Linotype"/>
                <a:cs typeface="Palatino Linotype"/>
              </a:rPr>
              <a:t>Need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spc="-135" dirty="0">
                <a:latin typeface="Palatino Linotype"/>
                <a:cs typeface="Palatino Linotype"/>
              </a:rPr>
              <a:t>meta-</a:t>
            </a:r>
            <a:r>
              <a:rPr sz="2400" spc="-210" dirty="0">
                <a:latin typeface="Palatino Linotype"/>
                <a:cs typeface="Palatino Linotype"/>
              </a:rPr>
              <a:t>data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spc="-95" dirty="0">
                <a:latin typeface="Palatino Linotype"/>
                <a:cs typeface="Palatino Linotype"/>
              </a:rPr>
              <a:t>to</a:t>
            </a:r>
            <a:r>
              <a:rPr sz="2400" spc="-25" dirty="0">
                <a:latin typeface="Palatino Linotype"/>
                <a:cs typeface="Palatino Linotype"/>
              </a:rPr>
              <a:t> </a:t>
            </a:r>
            <a:r>
              <a:rPr sz="2400" spc="-190" dirty="0">
                <a:latin typeface="Palatino Linotype"/>
                <a:cs typeface="Palatino Linotype"/>
              </a:rPr>
              <a:t>keep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140" dirty="0">
                <a:latin typeface="Palatino Linotype"/>
                <a:cs typeface="Palatino Linotype"/>
              </a:rPr>
              <a:t>track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of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spc="-185" dirty="0">
                <a:latin typeface="Palatino Linotype"/>
                <a:cs typeface="Palatino Linotype"/>
              </a:rPr>
              <a:t>what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spc="-215" dirty="0">
                <a:latin typeface="Palatino Linotype"/>
                <a:cs typeface="Palatino Linotype"/>
              </a:rPr>
              <a:t>pages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spc="-65" dirty="0">
                <a:latin typeface="Palatino Linotype"/>
                <a:cs typeface="Palatino Linotype"/>
              </a:rPr>
              <a:t>exist </a:t>
            </a:r>
            <a:r>
              <a:rPr sz="2400" spc="-114" dirty="0">
                <a:latin typeface="Palatino Linotype"/>
                <a:cs typeface="Palatino Linotype"/>
              </a:rPr>
              <a:t>in</a:t>
            </a:r>
            <a:r>
              <a:rPr sz="2400" spc="-40" dirty="0">
                <a:latin typeface="Palatino Linotype"/>
                <a:cs typeface="Palatino Linotype"/>
              </a:rPr>
              <a:t> </a:t>
            </a:r>
            <a:r>
              <a:rPr sz="2400" spc="-160" dirty="0">
                <a:latin typeface="Palatino Linotype"/>
                <a:cs typeface="Palatino Linotype"/>
              </a:rPr>
              <a:t>multiple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files</a:t>
            </a:r>
            <a:r>
              <a:rPr sz="2400" spc="-60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and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spc="-165" dirty="0">
                <a:latin typeface="Palatino Linotype"/>
                <a:cs typeface="Palatino Linotype"/>
              </a:rPr>
              <a:t>which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55" dirty="0">
                <a:latin typeface="Palatino Linotype"/>
                <a:cs typeface="Palatino Linotype"/>
              </a:rPr>
              <a:t>ones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spc="-185" dirty="0">
                <a:latin typeface="Palatino Linotype"/>
                <a:cs typeface="Palatino Linotype"/>
              </a:rPr>
              <a:t>have</a:t>
            </a:r>
            <a:r>
              <a:rPr sz="2400" spc="-60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free</a:t>
            </a:r>
            <a:r>
              <a:rPr sz="2400" spc="-4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space.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5799-E797-133F-C71E-195BA236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HEAP</a:t>
            </a:r>
            <a:r>
              <a:rPr spc="365" dirty="0"/>
              <a:t> </a:t>
            </a:r>
            <a:r>
              <a:rPr dirty="0"/>
              <a:t>FILE:</a:t>
            </a:r>
            <a:r>
              <a:rPr spc="380" dirty="0"/>
              <a:t> </a:t>
            </a:r>
            <a:r>
              <a:rPr spc="114" dirty="0"/>
              <a:t>PAGE</a:t>
            </a:r>
            <a:r>
              <a:rPr spc="360" dirty="0"/>
              <a:t> </a:t>
            </a:r>
            <a:r>
              <a:rPr spc="135"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396105" cy="3126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6096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maintains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special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tracks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location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database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files.</a:t>
            </a:r>
            <a:endParaRPr sz="2400">
              <a:latin typeface="Palatino Linotype"/>
              <a:cs typeface="Palatino Linotype"/>
            </a:endParaRPr>
          </a:p>
          <a:p>
            <a:pPr marL="355600" marR="62865" indent="-343535">
              <a:lnSpc>
                <a:spcPts val="2160"/>
              </a:lnSpc>
              <a:spcBef>
                <a:spcPts val="3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make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sure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directory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pages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sync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00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2480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directory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records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meta-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data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about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available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space: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number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free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slots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per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List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free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190" dirty="0">
                <a:solidFill>
                  <a:srgbClr val="585858"/>
                </a:solidFill>
                <a:latin typeface="Palatino Linotype"/>
                <a:cs typeface="Palatino Linotype"/>
              </a:rPr>
              <a:t>/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empty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pages.</a:t>
            </a:r>
            <a:endParaRPr sz="2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5773" y="1722373"/>
            <a:ext cx="939800" cy="1305560"/>
            <a:chOff x="6065773" y="1722373"/>
            <a:chExt cx="939800" cy="1305560"/>
          </a:xfrm>
        </p:grpSpPr>
        <p:sp>
          <p:nvSpPr>
            <p:cNvPr id="5" name="object 5"/>
            <p:cNvSpPr/>
            <p:nvPr/>
          </p:nvSpPr>
          <p:spPr>
            <a:xfrm>
              <a:off x="6078473" y="1735073"/>
              <a:ext cx="914400" cy="1280160"/>
            </a:xfrm>
            <a:custGeom>
              <a:avLst/>
              <a:gdLst/>
              <a:ahLst/>
              <a:cxnLst/>
              <a:rect l="l" t="t" r="r" b="b"/>
              <a:pathLst>
                <a:path w="914400" h="1280160">
                  <a:moveTo>
                    <a:pt x="914400" y="0"/>
                  </a:moveTo>
                  <a:lnTo>
                    <a:pt x="0" y="0"/>
                  </a:lnTo>
                  <a:lnTo>
                    <a:pt x="0" y="1280159"/>
                  </a:lnTo>
                  <a:lnTo>
                    <a:pt x="914400" y="128015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78473" y="1735073"/>
              <a:ext cx="914400" cy="1280160"/>
            </a:xfrm>
            <a:custGeom>
              <a:avLst/>
              <a:gdLst/>
              <a:ahLst/>
              <a:cxnLst/>
              <a:rect l="l" t="t" r="r" b="b"/>
              <a:pathLst>
                <a:path w="914400" h="1280160">
                  <a:moveTo>
                    <a:pt x="0" y="1280159"/>
                  </a:moveTo>
                  <a:lnTo>
                    <a:pt x="914400" y="128015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28015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23178" y="1718310"/>
            <a:ext cx="826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BIZ UDGothic"/>
                <a:cs typeface="BIZ UDGothic"/>
              </a:rPr>
              <a:t>Directory</a:t>
            </a:r>
            <a:endParaRPr sz="1400">
              <a:latin typeface="BIZ UDGothic"/>
              <a:cs typeface="BIZ UD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11494" y="2001266"/>
            <a:ext cx="848360" cy="964565"/>
            <a:chOff x="6111494" y="2001266"/>
            <a:chExt cx="848360" cy="964565"/>
          </a:xfrm>
        </p:grpSpPr>
        <p:sp>
          <p:nvSpPr>
            <p:cNvPr id="10" name="object 10"/>
            <p:cNvSpPr/>
            <p:nvPr/>
          </p:nvSpPr>
          <p:spPr>
            <a:xfrm>
              <a:off x="6124194" y="201396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2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274320" y="2743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4194" y="201396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74319"/>
                  </a:moveTo>
                  <a:lnTo>
                    <a:pt x="274320" y="274319"/>
                  </a:lnTo>
                  <a:lnTo>
                    <a:pt x="274320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8514" y="201396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274319" y="2743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98514" y="201396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74319"/>
                  </a:moveTo>
                  <a:lnTo>
                    <a:pt x="274319" y="274319"/>
                  </a:lnTo>
                  <a:lnTo>
                    <a:pt x="274319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2834" y="201396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2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274320" y="2743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72834" y="201396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74319"/>
                  </a:moveTo>
                  <a:lnTo>
                    <a:pt x="274320" y="274319"/>
                  </a:lnTo>
                  <a:lnTo>
                    <a:pt x="274320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4194" y="234619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2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274320" y="2743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194" y="234619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74319"/>
                  </a:moveTo>
                  <a:lnTo>
                    <a:pt x="274320" y="274319"/>
                  </a:lnTo>
                  <a:lnTo>
                    <a:pt x="274320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8514" y="234619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274319" y="2743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8514" y="234619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74319"/>
                  </a:moveTo>
                  <a:lnTo>
                    <a:pt x="274319" y="274319"/>
                  </a:lnTo>
                  <a:lnTo>
                    <a:pt x="274319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2834" y="234619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2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274320" y="2743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72834" y="234619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74319"/>
                  </a:moveTo>
                  <a:lnTo>
                    <a:pt x="274320" y="274319"/>
                  </a:lnTo>
                  <a:lnTo>
                    <a:pt x="274320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4194" y="267843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2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274320" y="2743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24194" y="267843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74319"/>
                  </a:moveTo>
                  <a:lnTo>
                    <a:pt x="274320" y="274319"/>
                  </a:lnTo>
                  <a:lnTo>
                    <a:pt x="274320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98514" y="267843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274319" y="2743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98514" y="267843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74319"/>
                  </a:moveTo>
                  <a:lnTo>
                    <a:pt x="274319" y="274319"/>
                  </a:lnTo>
                  <a:lnTo>
                    <a:pt x="274319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72834" y="267843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2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274320" y="2743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72834" y="267843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274319"/>
                  </a:moveTo>
                  <a:lnTo>
                    <a:pt x="274320" y="274319"/>
                  </a:lnTo>
                  <a:lnTo>
                    <a:pt x="274320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5399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98767" y="3151758"/>
            <a:ext cx="505459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910"/>
              </a:lnSpc>
            </a:pPr>
            <a:r>
              <a:rPr sz="3600" spc="-1850" dirty="0">
                <a:solidFill>
                  <a:srgbClr val="636363"/>
                </a:solidFill>
                <a:latin typeface="BIZ UDGothic"/>
                <a:cs typeface="BIZ UDGothic"/>
              </a:rPr>
              <a:t>…</a:t>
            </a:r>
            <a:endParaRPr sz="3600">
              <a:latin typeface="BIZ UDGothic"/>
              <a:cs typeface="BIZ UD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94573" y="579373"/>
            <a:ext cx="939800" cy="1214120"/>
            <a:chOff x="7894573" y="579373"/>
            <a:chExt cx="939800" cy="1214120"/>
          </a:xfrm>
        </p:grpSpPr>
        <p:sp>
          <p:nvSpPr>
            <p:cNvPr id="30" name="object 30"/>
            <p:cNvSpPr/>
            <p:nvPr/>
          </p:nvSpPr>
          <p:spPr>
            <a:xfrm>
              <a:off x="7907273" y="592073"/>
              <a:ext cx="914400" cy="1188720"/>
            </a:xfrm>
            <a:custGeom>
              <a:avLst/>
              <a:gdLst/>
              <a:ahLst/>
              <a:cxnLst/>
              <a:rect l="l" t="t" r="r" b="b"/>
              <a:pathLst>
                <a:path w="914400" h="1188720">
                  <a:moveTo>
                    <a:pt x="914400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914400" y="118872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07273" y="592073"/>
              <a:ext cx="914400" cy="1188720"/>
            </a:xfrm>
            <a:custGeom>
              <a:avLst/>
              <a:gdLst/>
              <a:ahLst/>
              <a:cxnLst/>
              <a:rect l="l" t="t" r="r" b="b"/>
              <a:pathLst>
                <a:path w="914400" h="1188720">
                  <a:moveTo>
                    <a:pt x="0" y="1188720"/>
                  </a:moveTo>
                  <a:lnTo>
                    <a:pt x="914400" y="118872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30667" y="574928"/>
            <a:ext cx="471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BIZ UDGothic"/>
                <a:cs typeface="BIZ UDGothic"/>
              </a:rPr>
              <a:t>Page0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98714" y="913638"/>
            <a:ext cx="731520" cy="73152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sz="1600" b="1" spc="-20" dirty="0">
                <a:solidFill>
                  <a:srgbClr val="EE3D42"/>
                </a:solidFill>
                <a:latin typeface="BIZ UDGothic"/>
                <a:cs typeface="BIZ UDGothic"/>
              </a:rPr>
              <a:t>Data</a:t>
            </a:r>
            <a:endParaRPr sz="1600">
              <a:latin typeface="BIZ UDGothic"/>
              <a:cs typeface="BIZ UDGoth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94573" y="1874773"/>
            <a:ext cx="939800" cy="1214120"/>
            <a:chOff x="7894573" y="1874773"/>
            <a:chExt cx="939800" cy="1214120"/>
          </a:xfrm>
        </p:grpSpPr>
        <p:sp>
          <p:nvSpPr>
            <p:cNvPr id="35" name="object 35"/>
            <p:cNvSpPr/>
            <p:nvPr/>
          </p:nvSpPr>
          <p:spPr>
            <a:xfrm>
              <a:off x="7907273" y="1887473"/>
              <a:ext cx="914400" cy="1188720"/>
            </a:xfrm>
            <a:custGeom>
              <a:avLst/>
              <a:gdLst/>
              <a:ahLst/>
              <a:cxnLst/>
              <a:rect l="l" t="t" r="r" b="b"/>
              <a:pathLst>
                <a:path w="914400" h="1188720">
                  <a:moveTo>
                    <a:pt x="914400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914400" y="118872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07273" y="1887473"/>
              <a:ext cx="914400" cy="1188720"/>
            </a:xfrm>
            <a:custGeom>
              <a:avLst/>
              <a:gdLst/>
              <a:ahLst/>
              <a:cxnLst/>
              <a:rect l="l" t="t" r="r" b="b"/>
              <a:pathLst>
                <a:path w="914400" h="1188720">
                  <a:moveTo>
                    <a:pt x="0" y="1188720"/>
                  </a:moveTo>
                  <a:lnTo>
                    <a:pt x="914400" y="118872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130667" y="1870710"/>
            <a:ext cx="471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BIZ UDGothic"/>
                <a:cs typeface="BIZ UDGothic"/>
              </a:rPr>
              <a:t>Page1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98714" y="2209038"/>
            <a:ext cx="731520" cy="73152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sz="1600" b="1" spc="-20" dirty="0">
                <a:solidFill>
                  <a:srgbClr val="EE3D42"/>
                </a:solidFill>
                <a:latin typeface="BIZ UDGothic"/>
                <a:cs typeface="BIZ UDGothic"/>
              </a:rPr>
              <a:t>Data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25561" y="3594353"/>
            <a:ext cx="914400" cy="118872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685">
              <a:lnSpc>
                <a:spcPts val="1655"/>
              </a:lnSpc>
            </a:pPr>
            <a:r>
              <a:rPr sz="1400" spc="-10" dirty="0">
                <a:solidFill>
                  <a:srgbClr val="FFFFFF"/>
                </a:solidFill>
                <a:latin typeface="BIZ UDGothic"/>
                <a:cs typeface="BIZ UDGothic"/>
              </a:rPr>
              <a:t>Page100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17002" y="3915917"/>
            <a:ext cx="731520" cy="73152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1600" b="1" spc="-20" dirty="0">
                <a:solidFill>
                  <a:srgbClr val="EE3D42"/>
                </a:solidFill>
                <a:latin typeface="BIZ UDGothic"/>
                <a:cs typeface="BIZ UDGothic"/>
              </a:rPr>
              <a:t>Data</a:t>
            </a:r>
            <a:endParaRPr sz="1600">
              <a:latin typeface="BIZ UDGothic"/>
              <a:cs typeface="BIZ UD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10804" y="3205733"/>
            <a:ext cx="505459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910"/>
              </a:lnSpc>
            </a:pPr>
            <a:r>
              <a:rPr sz="3600" spc="-1850" dirty="0">
                <a:solidFill>
                  <a:srgbClr val="636363"/>
                </a:solidFill>
                <a:latin typeface="BIZ UDGothic"/>
                <a:cs typeface="BIZ UDGothic"/>
              </a:rPr>
              <a:t>…</a:t>
            </a:r>
            <a:endParaRPr sz="3600">
              <a:latin typeface="BIZ UDGothic"/>
              <a:cs typeface="BIZ UD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21323" y="1213103"/>
            <a:ext cx="1477645" cy="3042285"/>
          </a:xfrm>
          <a:custGeom>
            <a:avLst/>
            <a:gdLst/>
            <a:ahLst/>
            <a:cxnLst/>
            <a:rect l="l" t="t" r="r" b="b"/>
            <a:pathLst>
              <a:path w="1477645" h="3042285">
                <a:moveTo>
                  <a:pt x="1477391" y="66294"/>
                </a:moveTo>
                <a:lnTo>
                  <a:pt x="1452803" y="51943"/>
                </a:lnTo>
                <a:lnTo>
                  <a:pt x="1363726" y="0"/>
                </a:lnTo>
                <a:lnTo>
                  <a:pt x="1354963" y="2286"/>
                </a:lnTo>
                <a:lnTo>
                  <a:pt x="1351026" y="9144"/>
                </a:lnTo>
                <a:lnTo>
                  <a:pt x="1347089" y="15875"/>
                </a:lnTo>
                <a:lnTo>
                  <a:pt x="1349375" y="24638"/>
                </a:lnTo>
                <a:lnTo>
                  <a:pt x="1396225" y="51943"/>
                </a:lnTo>
                <a:lnTo>
                  <a:pt x="806577" y="51943"/>
                </a:lnTo>
                <a:lnTo>
                  <a:pt x="800227" y="58420"/>
                </a:lnTo>
                <a:lnTo>
                  <a:pt x="800227" y="923671"/>
                </a:lnTo>
                <a:lnTo>
                  <a:pt x="425831" y="923671"/>
                </a:lnTo>
                <a:lnTo>
                  <a:pt x="425831" y="952246"/>
                </a:lnTo>
                <a:lnTo>
                  <a:pt x="800227" y="952246"/>
                </a:lnTo>
                <a:lnTo>
                  <a:pt x="800227" y="1254252"/>
                </a:lnTo>
                <a:lnTo>
                  <a:pt x="28575" y="1254252"/>
                </a:lnTo>
                <a:lnTo>
                  <a:pt x="28575" y="1075182"/>
                </a:lnTo>
                <a:lnTo>
                  <a:pt x="0" y="1075182"/>
                </a:lnTo>
                <a:lnTo>
                  <a:pt x="0" y="1276477"/>
                </a:lnTo>
                <a:lnTo>
                  <a:pt x="6477" y="1282827"/>
                </a:lnTo>
                <a:lnTo>
                  <a:pt x="800227" y="1282827"/>
                </a:lnTo>
                <a:lnTo>
                  <a:pt x="800227" y="1621409"/>
                </a:lnTo>
                <a:lnTo>
                  <a:pt x="28575" y="1621409"/>
                </a:lnTo>
                <a:lnTo>
                  <a:pt x="28575" y="1407033"/>
                </a:lnTo>
                <a:lnTo>
                  <a:pt x="0" y="1407033"/>
                </a:lnTo>
                <a:lnTo>
                  <a:pt x="0" y="1643507"/>
                </a:lnTo>
                <a:lnTo>
                  <a:pt x="6477" y="1649984"/>
                </a:lnTo>
                <a:lnTo>
                  <a:pt x="822325" y="1649984"/>
                </a:lnTo>
                <a:lnTo>
                  <a:pt x="828802" y="1643507"/>
                </a:lnTo>
                <a:lnTo>
                  <a:pt x="828802" y="1635633"/>
                </a:lnTo>
                <a:lnTo>
                  <a:pt x="828802" y="1621409"/>
                </a:lnTo>
                <a:lnTo>
                  <a:pt x="828802" y="1282827"/>
                </a:lnTo>
                <a:lnTo>
                  <a:pt x="900430" y="1282827"/>
                </a:lnTo>
                <a:lnTo>
                  <a:pt x="900430" y="2983306"/>
                </a:lnTo>
                <a:lnTo>
                  <a:pt x="906907" y="2989707"/>
                </a:lnTo>
                <a:lnTo>
                  <a:pt x="1322616" y="2989707"/>
                </a:lnTo>
                <a:lnTo>
                  <a:pt x="1275715" y="3017062"/>
                </a:lnTo>
                <a:lnTo>
                  <a:pt x="1273429" y="3025813"/>
                </a:lnTo>
                <a:lnTo>
                  <a:pt x="1281303" y="3039440"/>
                </a:lnTo>
                <a:lnTo>
                  <a:pt x="1290066" y="3041739"/>
                </a:lnTo>
                <a:lnTo>
                  <a:pt x="1379347" y="2989707"/>
                </a:lnTo>
                <a:lnTo>
                  <a:pt x="1403858" y="2975419"/>
                </a:lnTo>
                <a:lnTo>
                  <a:pt x="1379347" y="2961132"/>
                </a:lnTo>
                <a:lnTo>
                  <a:pt x="1290066" y="2909100"/>
                </a:lnTo>
                <a:lnTo>
                  <a:pt x="1281303" y="2911398"/>
                </a:lnTo>
                <a:lnTo>
                  <a:pt x="1273429" y="2925026"/>
                </a:lnTo>
                <a:lnTo>
                  <a:pt x="1275715" y="2933776"/>
                </a:lnTo>
                <a:lnTo>
                  <a:pt x="1322616" y="2961132"/>
                </a:lnTo>
                <a:lnTo>
                  <a:pt x="929005" y="2961132"/>
                </a:lnTo>
                <a:lnTo>
                  <a:pt x="929005" y="1282827"/>
                </a:lnTo>
                <a:lnTo>
                  <a:pt x="1304772" y="1282827"/>
                </a:lnTo>
                <a:lnTo>
                  <a:pt x="1257935" y="1310132"/>
                </a:lnTo>
                <a:lnTo>
                  <a:pt x="1255649" y="1318895"/>
                </a:lnTo>
                <a:lnTo>
                  <a:pt x="1263523" y="1332611"/>
                </a:lnTo>
                <a:lnTo>
                  <a:pt x="1272286" y="1334897"/>
                </a:lnTo>
                <a:lnTo>
                  <a:pt x="1361363" y="1282827"/>
                </a:lnTo>
                <a:lnTo>
                  <a:pt x="1385951" y="1268476"/>
                </a:lnTo>
                <a:lnTo>
                  <a:pt x="1361528" y="1254252"/>
                </a:lnTo>
                <a:lnTo>
                  <a:pt x="1272286" y="1202182"/>
                </a:lnTo>
                <a:lnTo>
                  <a:pt x="1263523" y="1204468"/>
                </a:lnTo>
                <a:lnTo>
                  <a:pt x="1255649" y="1218184"/>
                </a:lnTo>
                <a:lnTo>
                  <a:pt x="1257935" y="1226947"/>
                </a:lnTo>
                <a:lnTo>
                  <a:pt x="1304772" y="1254252"/>
                </a:lnTo>
                <a:lnTo>
                  <a:pt x="929005" y="1254252"/>
                </a:lnTo>
                <a:lnTo>
                  <a:pt x="929005" y="952246"/>
                </a:lnTo>
                <a:lnTo>
                  <a:pt x="929005" y="938022"/>
                </a:lnTo>
                <a:lnTo>
                  <a:pt x="929005" y="930148"/>
                </a:lnTo>
                <a:lnTo>
                  <a:pt x="922655" y="923671"/>
                </a:lnTo>
                <a:lnTo>
                  <a:pt x="900430" y="923671"/>
                </a:lnTo>
                <a:lnTo>
                  <a:pt x="900430" y="952246"/>
                </a:lnTo>
                <a:lnTo>
                  <a:pt x="900430" y="1254252"/>
                </a:lnTo>
                <a:lnTo>
                  <a:pt x="828802" y="1254252"/>
                </a:lnTo>
                <a:lnTo>
                  <a:pt x="828802" y="952246"/>
                </a:lnTo>
                <a:lnTo>
                  <a:pt x="900430" y="952246"/>
                </a:lnTo>
                <a:lnTo>
                  <a:pt x="900430" y="923671"/>
                </a:lnTo>
                <a:lnTo>
                  <a:pt x="828802" y="923671"/>
                </a:lnTo>
                <a:lnTo>
                  <a:pt x="828802" y="80518"/>
                </a:lnTo>
                <a:lnTo>
                  <a:pt x="1396441" y="80518"/>
                </a:lnTo>
                <a:lnTo>
                  <a:pt x="1349375" y="107950"/>
                </a:lnTo>
                <a:lnTo>
                  <a:pt x="1347089" y="116713"/>
                </a:lnTo>
                <a:lnTo>
                  <a:pt x="1351026" y="123444"/>
                </a:lnTo>
                <a:lnTo>
                  <a:pt x="1354963" y="130302"/>
                </a:lnTo>
                <a:lnTo>
                  <a:pt x="1363726" y="132588"/>
                </a:lnTo>
                <a:lnTo>
                  <a:pt x="1453019" y="80518"/>
                </a:lnTo>
                <a:lnTo>
                  <a:pt x="1477391" y="66294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555C258E-9234-C16E-6F09-D0B8C571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TODAY</a:t>
            </a:r>
            <a:r>
              <a:rPr spc="-420" dirty="0"/>
              <a:t> </a:t>
            </a:r>
            <a:r>
              <a:rPr spc="-85" dirty="0"/>
              <a:t>'</a:t>
            </a:r>
            <a:r>
              <a:rPr spc="-470" dirty="0"/>
              <a:t> </a:t>
            </a:r>
            <a:r>
              <a:rPr dirty="0"/>
              <a:t>S</a:t>
            </a:r>
            <a:r>
              <a:rPr spc="70" dirty="0"/>
              <a:t> </a:t>
            </a:r>
            <a:r>
              <a:rPr spc="20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1631314" cy="124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05" dirty="0">
                <a:solidFill>
                  <a:srgbClr val="BEBEBE"/>
                </a:solidFill>
                <a:latin typeface="Palatino Linotype"/>
                <a:cs typeface="Palatino Linotype"/>
              </a:rPr>
              <a:t>File</a:t>
            </a:r>
            <a:r>
              <a:rPr sz="2400" spc="-45" dirty="0">
                <a:solidFill>
                  <a:srgbClr val="BEBEBE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BEBEBE"/>
                </a:solidFill>
                <a:latin typeface="Palatino Linotype"/>
                <a:cs typeface="Palatino Linotype"/>
              </a:rPr>
              <a:t>Storage </a:t>
            </a:r>
            <a:r>
              <a:rPr sz="2400" spc="-23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Layout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Tuple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Layout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B97E-44D6-8D29-4385-FC1652B00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576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PAGE</a:t>
            </a:r>
            <a:r>
              <a:rPr spc="310" dirty="0"/>
              <a:t> </a:t>
            </a:r>
            <a:r>
              <a:rPr spc="170" dirty="0"/>
              <a:t>HEADER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566920" cy="30683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0480">
              <a:lnSpc>
                <a:spcPts val="2590"/>
              </a:lnSpc>
              <a:spcBef>
                <a:spcPts val="425"/>
              </a:spcBef>
            </a:pP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Every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contains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8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header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meta-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about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page's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contents.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Size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Checksum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Version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9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Transaction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Visibility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0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Compression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Information</a:t>
            </a:r>
            <a:endParaRPr sz="200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2510"/>
              </a:spcBef>
            </a:pP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Some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systems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require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6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self-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contained</a:t>
            </a:r>
            <a:r>
              <a:rPr sz="24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(e.g.,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Oracle).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161" y="1963673"/>
            <a:ext cx="2743200" cy="18288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42290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29"/>
              </a:spcBef>
            </a:pPr>
            <a:r>
              <a:rPr sz="2950" b="1" i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8931" y="1061973"/>
            <a:ext cx="58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8161" y="1506474"/>
            <a:ext cx="2743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75"/>
              </a:spcBef>
            </a:pPr>
            <a:r>
              <a:rPr sz="1900" b="1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4AE6F-8F36-9A6E-6EF1-1C465612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4175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PAGE</a:t>
            </a:r>
            <a:r>
              <a:rPr spc="310" dirty="0"/>
              <a:t> </a:t>
            </a:r>
            <a:r>
              <a:rPr spc="175" dirty="0"/>
              <a:t>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1454658" y="2977133"/>
            <a:ext cx="2057400" cy="274320"/>
          </a:xfrm>
          <a:custGeom>
            <a:avLst/>
            <a:gdLst/>
            <a:ahLst/>
            <a:cxnLst/>
            <a:rect l="l" t="t" r="r" b="b"/>
            <a:pathLst>
              <a:path w="2057400" h="274320">
                <a:moveTo>
                  <a:pt x="0" y="274319"/>
                </a:moveTo>
                <a:lnTo>
                  <a:pt x="2057400" y="274319"/>
                </a:lnTo>
                <a:lnTo>
                  <a:pt x="205740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6794" y="1328165"/>
            <a:ext cx="6020435" cy="21951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any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page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storage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architecture,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9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now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to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decide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how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organize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inside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still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assuming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only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storing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tuples.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75"/>
              </a:lnSpc>
              <a:spcBef>
                <a:spcPts val="2185"/>
              </a:spcBef>
            </a:pP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Two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approaches: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Tuple-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oriented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8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Log-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structured</a:t>
            </a:r>
            <a:r>
              <a:rPr sz="2000" spc="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EE3D42"/>
                </a:solidFill>
                <a:latin typeface="Arial"/>
                <a:cs typeface="Arial"/>
              </a:rPr>
              <a:t>←</a:t>
            </a:r>
            <a:r>
              <a:rPr sz="2000" spc="-12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E3D42"/>
                </a:solidFill>
                <a:latin typeface="Tahoma"/>
                <a:cs typeface="Tahoma"/>
              </a:rPr>
              <a:t>Next</a:t>
            </a:r>
            <a:r>
              <a:rPr sz="2000" spc="-190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E3D42"/>
                </a:solidFill>
                <a:latin typeface="Tahoma"/>
                <a:cs typeface="Tahoma"/>
              </a:rPr>
              <a:t>Class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7536-4CB3-7FBC-05E6-62F39591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5575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TUPLE</a:t>
            </a:r>
            <a:r>
              <a:rPr spc="325" dirty="0"/>
              <a:t> </a:t>
            </a:r>
            <a:r>
              <a:rPr spc="150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288155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How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page?</a:t>
            </a:r>
            <a:endParaRPr sz="2400"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90600"/>
              </a:lnSpc>
              <a:spcBef>
                <a:spcPts val="2445"/>
              </a:spcBef>
            </a:pPr>
            <a:r>
              <a:rPr sz="2400" b="1" spc="20" dirty="0">
                <a:latin typeface="Times New Roman"/>
                <a:cs typeface="Times New Roman"/>
              </a:rPr>
              <a:t>Strawman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Idea: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Palatino Linotype"/>
                <a:cs typeface="Palatino Linotype"/>
              </a:rPr>
              <a:t>Keep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35" dirty="0">
                <a:latin typeface="Palatino Linotype"/>
                <a:cs typeface="Palatino Linotype"/>
              </a:rPr>
              <a:t>track</a:t>
            </a:r>
            <a:r>
              <a:rPr sz="2400" spc="-60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of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the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180" dirty="0">
                <a:latin typeface="Palatino Linotype"/>
                <a:cs typeface="Palatino Linotype"/>
              </a:rPr>
              <a:t>number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of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165" dirty="0">
                <a:latin typeface="Palatino Linotype"/>
                <a:cs typeface="Palatino Linotype"/>
              </a:rPr>
              <a:t>tuples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10" dirty="0">
                <a:latin typeface="Palatino Linotype"/>
                <a:cs typeface="Palatino Linotype"/>
              </a:rPr>
              <a:t>in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10" dirty="0">
                <a:latin typeface="Palatino Linotype"/>
                <a:cs typeface="Palatino Linotype"/>
              </a:rPr>
              <a:t>page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and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40" dirty="0">
                <a:latin typeface="Palatino Linotype"/>
                <a:cs typeface="Palatino Linotype"/>
              </a:rPr>
              <a:t>then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just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append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200" dirty="0">
                <a:latin typeface="Palatino Linotype"/>
                <a:cs typeface="Palatino Linotype"/>
              </a:rPr>
              <a:t>new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70" dirty="0">
                <a:latin typeface="Palatino Linotype"/>
                <a:cs typeface="Palatino Linotype"/>
              </a:rPr>
              <a:t>tuple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00" dirty="0">
                <a:latin typeface="Palatino Linotype"/>
                <a:cs typeface="Palatino Linotype"/>
              </a:rPr>
              <a:t>to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the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65" dirty="0">
                <a:latin typeface="Palatino Linotype"/>
                <a:cs typeface="Palatino Linotype"/>
              </a:rPr>
              <a:t>end.</a:t>
            </a:r>
            <a:endParaRPr sz="2400">
              <a:latin typeface="Palatino Linotype"/>
              <a:cs typeface="Palatino Linotype"/>
            </a:endParaRPr>
          </a:p>
          <a:p>
            <a:pPr marL="12700" algn="just">
              <a:lnSpc>
                <a:spcPts val="219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What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65" dirty="0">
                <a:latin typeface="Palatino Linotype"/>
                <a:cs typeface="Palatino Linotype"/>
              </a:rPr>
              <a:t>happens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70" dirty="0">
                <a:latin typeface="Palatino Linotype"/>
                <a:cs typeface="Palatino Linotype"/>
              </a:rPr>
              <a:t>if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90" dirty="0">
                <a:latin typeface="Palatino Linotype"/>
                <a:cs typeface="Palatino Linotype"/>
              </a:rPr>
              <a:t>we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40" dirty="0">
                <a:latin typeface="Palatino Linotype"/>
                <a:cs typeface="Palatino Linotype"/>
              </a:rPr>
              <a:t>delete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80" dirty="0">
                <a:latin typeface="Palatino Linotype"/>
                <a:cs typeface="Palatino Linotype"/>
              </a:rPr>
              <a:t>a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tuple?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931" y="1061973"/>
            <a:ext cx="58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0423" y="1613966"/>
            <a:ext cx="16002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900" b="1" i="1" spc="-365" dirty="0">
                <a:solidFill>
                  <a:srgbClr val="EE3D42"/>
                </a:solidFill>
                <a:latin typeface="Calibri"/>
                <a:cs typeface="Calibri"/>
              </a:rPr>
              <a:t>Num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50" dirty="0">
                <a:solidFill>
                  <a:srgbClr val="EE3D42"/>
                </a:solidFill>
                <a:latin typeface="Calibri"/>
                <a:cs typeface="Calibri"/>
              </a:rPr>
              <a:t>Tuples</a:t>
            </a:r>
            <a:r>
              <a:rPr sz="1900" b="1" i="1" spc="450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dirty="0">
                <a:solidFill>
                  <a:srgbClr val="EE3D42"/>
                </a:solidFill>
                <a:latin typeface="Calibri"/>
                <a:cs typeface="Calibri"/>
              </a:rPr>
              <a:t>=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-50" dirty="0">
                <a:solidFill>
                  <a:srgbClr val="EE3D42"/>
                </a:solidFill>
                <a:latin typeface="Calibri"/>
                <a:cs typeface="Calibri"/>
              </a:rPr>
              <a:t>0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55461" y="1493774"/>
          <a:ext cx="2743200" cy="228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b="1" i="1" spc="-36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900" b="1" i="1" spc="44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spc="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Tuples</a:t>
                      </a:r>
                      <a:r>
                        <a:rPr sz="1900" b="1" i="1" spc="4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b="1" i="1" spc="44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spc="-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 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#1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 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#2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 #3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2C6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A013E-2021-AD6B-1CE7-B1D0A905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5575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TUPLE</a:t>
            </a:r>
            <a:r>
              <a:rPr spc="325" dirty="0"/>
              <a:t> </a:t>
            </a:r>
            <a:r>
              <a:rPr spc="150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288155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How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page?</a:t>
            </a:r>
            <a:endParaRPr sz="2400"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90600"/>
              </a:lnSpc>
              <a:spcBef>
                <a:spcPts val="2445"/>
              </a:spcBef>
            </a:pPr>
            <a:r>
              <a:rPr sz="2400" b="1" spc="20" dirty="0">
                <a:latin typeface="Times New Roman"/>
                <a:cs typeface="Times New Roman"/>
              </a:rPr>
              <a:t>Strawman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Idea: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Palatino Linotype"/>
                <a:cs typeface="Palatino Linotype"/>
              </a:rPr>
              <a:t>Keep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35" dirty="0">
                <a:latin typeface="Palatino Linotype"/>
                <a:cs typeface="Palatino Linotype"/>
              </a:rPr>
              <a:t>track</a:t>
            </a:r>
            <a:r>
              <a:rPr sz="2400" spc="-60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of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the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180" dirty="0">
                <a:latin typeface="Palatino Linotype"/>
                <a:cs typeface="Palatino Linotype"/>
              </a:rPr>
              <a:t>number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of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165" dirty="0">
                <a:latin typeface="Palatino Linotype"/>
                <a:cs typeface="Palatino Linotype"/>
              </a:rPr>
              <a:t>tuples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10" dirty="0">
                <a:latin typeface="Palatino Linotype"/>
                <a:cs typeface="Palatino Linotype"/>
              </a:rPr>
              <a:t>in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10" dirty="0">
                <a:latin typeface="Palatino Linotype"/>
                <a:cs typeface="Palatino Linotype"/>
              </a:rPr>
              <a:t>page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and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40" dirty="0">
                <a:latin typeface="Palatino Linotype"/>
                <a:cs typeface="Palatino Linotype"/>
              </a:rPr>
              <a:t>then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just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append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200" dirty="0">
                <a:latin typeface="Palatino Linotype"/>
                <a:cs typeface="Palatino Linotype"/>
              </a:rPr>
              <a:t>new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70" dirty="0">
                <a:latin typeface="Palatino Linotype"/>
                <a:cs typeface="Palatino Linotype"/>
              </a:rPr>
              <a:t>tuple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00" dirty="0">
                <a:latin typeface="Palatino Linotype"/>
                <a:cs typeface="Palatino Linotype"/>
              </a:rPr>
              <a:t>to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the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65" dirty="0">
                <a:latin typeface="Palatino Linotype"/>
                <a:cs typeface="Palatino Linotype"/>
              </a:rPr>
              <a:t>end.</a:t>
            </a:r>
            <a:endParaRPr sz="2400">
              <a:latin typeface="Palatino Linotype"/>
              <a:cs typeface="Palatino Linotype"/>
            </a:endParaRPr>
          </a:p>
          <a:p>
            <a:pPr marL="12700" algn="just">
              <a:lnSpc>
                <a:spcPts val="219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What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65" dirty="0">
                <a:latin typeface="Palatino Linotype"/>
                <a:cs typeface="Palatino Linotype"/>
              </a:rPr>
              <a:t>happens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70" dirty="0">
                <a:latin typeface="Palatino Linotype"/>
                <a:cs typeface="Palatino Linotype"/>
              </a:rPr>
              <a:t>if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90" dirty="0">
                <a:latin typeface="Palatino Linotype"/>
                <a:cs typeface="Palatino Linotype"/>
              </a:rPr>
              <a:t>we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40" dirty="0">
                <a:latin typeface="Palatino Linotype"/>
                <a:cs typeface="Palatino Linotype"/>
              </a:rPr>
              <a:t>delete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80" dirty="0">
                <a:latin typeface="Palatino Linotype"/>
                <a:cs typeface="Palatino Linotype"/>
              </a:rPr>
              <a:t>a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tuple?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931" y="1061973"/>
            <a:ext cx="58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0423" y="1613966"/>
            <a:ext cx="16002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900" b="1" i="1" spc="-365" dirty="0">
                <a:solidFill>
                  <a:srgbClr val="EE3D42"/>
                </a:solidFill>
                <a:latin typeface="Calibri"/>
                <a:cs typeface="Calibri"/>
              </a:rPr>
              <a:t>Num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50" dirty="0">
                <a:solidFill>
                  <a:srgbClr val="EE3D42"/>
                </a:solidFill>
                <a:latin typeface="Calibri"/>
                <a:cs typeface="Calibri"/>
              </a:rPr>
              <a:t>Tuples</a:t>
            </a:r>
            <a:r>
              <a:rPr sz="1900" b="1" i="1" spc="450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dirty="0">
                <a:solidFill>
                  <a:srgbClr val="EE3D42"/>
                </a:solidFill>
                <a:latin typeface="Calibri"/>
                <a:cs typeface="Calibri"/>
              </a:rPr>
              <a:t>=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-50" dirty="0">
                <a:solidFill>
                  <a:srgbClr val="EE3D42"/>
                </a:solidFill>
                <a:latin typeface="Calibri"/>
                <a:cs typeface="Calibri"/>
              </a:rPr>
              <a:t>0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0423" y="1613966"/>
            <a:ext cx="16002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900" b="1" i="1" spc="-365" dirty="0">
                <a:solidFill>
                  <a:srgbClr val="EE3D42"/>
                </a:solidFill>
                <a:latin typeface="Calibri"/>
                <a:cs typeface="Calibri"/>
              </a:rPr>
              <a:t>Num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50" dirty="0">
                <a:solidFill>
                  <a:srgbClr val="EE3D42"/>
                </a:solidFill>
                <a:latin typeface="Calibri"/>
                <a:cs typeface="Calibri"/>
              </a:rPr>
              <a:t>Tuples</a:t>
            </a:r>
            <a:r>
              <a:rPr sz="1900" b="1" i="1" spc="450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dirty="0">
                <a:solidFill>
                  <a:srgbClr val="EE3D42"/>
                </a:solidFill>
                <a:latin typeface="Calibri"/>
                <a:cs typeface="Calibri"/>
              </a:rPr>
              <a:t>=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-50" dirty="0">
                <a:solidFill>
                  <a:srgbClr val="EE3D42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855461" y="1493774"/>
          <a:ext cx="2743200" cy="228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b="1" i="1" spc="-36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900" b="1" i="1" spc="44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spc="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Tuples</a:t>
                      </a:r>
                      <a:r>
                        <a:rPr sz="1900" b="1" i="1" spc="4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b="1" i="1" spc="44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spc="-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 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#1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2C6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 #3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2C6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705815-2300-433A-9190-9639C1DF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5575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TUPLE</a:t>
            </a:r>
            <a:r>
              <a:rPr spc="325" dirty="0"/>
              <a:t> </a:t>
            </a:r>
            <a:r>
              <a:rPr spc="150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288155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How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page?</a:t>
            </a:r>
            <a:endParaRPr sz="2400" dirty="0"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90600"/>
              </a:lnSpc>
              <a:spcBef>
                <a:spcPts val="2445"/>
              </a:spcBef>
            </a:pPr>
            <a:r>
              <a:rPr sz="2400" b="1" spc="20" dirty="0">
                <a:latin typeface="Times New Roman"/>
                <a:cs typeface="Times New Roman"/>
              </a:rPr>
              <a:t>Strawman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Idea: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Palatino Linotype"/>
                <a:cs typeface="Palatino Linotype"/>
              </a:rPr>
              <a:t>Keep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35" dirty="0">
                <a:latin typeface="Palatino Linotype"/>
                <a:cs typeface="Palatino Linotype"/>
              </a:rPr>
              <a:t>track</a:t>
            </a:r>
            <a:r>
              <a:rPr sz="2400" spc="-60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of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the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180" dirty="0">
                <a:latin typeface="Palatino Linotype"/>
                <a:cs typeface="Palatino Linotype"/>
              </a:rPr>
              <a:t>number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of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165" dirty="0">
                <a:latin typeface="Palatino Linotype"/>
                <a:cs typeface="Palatino Linotype"/>
              </a:rPr>
              <a:t>tuples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10" dirty="0">
                <a:latin typeface="Palatino Linotype"/>
                <a:cs typeface="Palatino Linotype"/>
              </a:rPr>
              <a:t>in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10" dirty="0">
                <a:latin typeface="Palatino Linotype"/>
                <a:cs typeface="Palatino Linotype"/>
              </a:rPr>
              <a:t>page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and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40" dirty="0">
                <a:latin typeface="Palatino Linotype"/>
                <a:cs typeface="Palatino Linotype"/>
              </a:rPr>
              <a:t>then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just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append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200" dirty="0">
                <a:latin typeface="Palatino Linotype"/>
                <a:cs typeface="Palatino Linotype"/>
              </a:rPr>
              <a:t>new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70" dirty="0">
                <a:latin typeface="Palatino Linotype"/>
                <a:cs typeface="Palatino Linotype"/>
              </a:rPr>
              <a:t>tuple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00" dirty="0">
                <a:latin typeface="Palatino Linotype"/>
                <a:cs typeface="Palatino Linotype"/>
              </a:rPr>
              <a:t>to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the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65" dirty="0">
                <a:latin typeface="Palatino Linotype"/>
                <a:cs typeface="Palatino Linotype"/>
              </a:rPr>
              <a:t>end.</a:t>
            </a:r>
            <a:endParaRPr sz="2400" dirty="0">
              <a:latin typeface="Palatino Linotype"/>
              <a:cs typeface="Palatino Linotype"/>
            </a:endParaRPr>
          </a:p>
          <a:p>
            <a:pPr marL="12700" algn="just">
              <a:lnSpc>
                <a:spcPts val="219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What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65" dirty="0">
                <a:latin typeface="Palatino Linotype"/>
                <a:cs typeface="Palatino Linotype"/>
              </a:rPr>
              <a:t>happens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70" dirty="0">
                <a:latin typeface="Palatino Linotype"/>
                <a:cs typeface="Palatino Linotype"/>
              </a:rPr>
              <a:t>if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90" dirty="0">
                <a:latin typeface="Palatino Linotype"/>
                <a:cs typeface="Palatino Linotype"/>
              </a:rPr>
              <a:t>we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40" dirty="0">
                <a:latin typeface="Palatino Linotype"/>
                <a:cs typeface="Palatino Linotype"/>
              </a:rPr>
              <a:t>delete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80" dirty="0">
                <a:latin typeface="Palatino Linotype"/>
                <a:cs typeface="Palatino Linotype"/>
              </a:rPr>
              <a:t>a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tuple?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931" y="1061973"/>
            <a:ext cx="58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0423" y="1613966"/>
            <a:ext cx="16002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900" b="1" i="1" spc="-365" dirty="0">
                <a:solidFill>
                  <a:srgbClr val="EE3D42"/>
                </a:solidFill>
                <a:latin typeface="Calibri"/>
                <a:cs typeface="Calibri"/>
              </a:rPr>
              <a:t>Num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50" dirty="0">
                <a:solidFill>
                  <a:srgbClr val="EE3D42"/>
                </a:solidFill>
                <a:latin typeface="Calibri"/>
                <a:cs typeface="Calibri"/>
              </a:rPr>
              <a:t>Tuples</a:t>
            </a:r>
            <a:r>
              <a:rPr sz="1900" b="1" i="1" spc="450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dirty="0">
                <a:solidFill>
                  <a:srgbClr val="EE3D42"/>
                </a:solidFill>
                <a:latin typeface="Calibri"/>
                <a:cs typeface="Calibri"/>
              </a:rPr>
              <a:t>=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-50" dirty="0">
                <a:solidFill>
                  <a:srgbClr val="EE3D42"/>
                </a:solidFill>
                <a:latin typeface="Calibri"/>
                <a:cs typeface="Calibri"/>
              </a:rPr>
              <a:t>0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55461" y="1493774"/>
          <a:ext cx="2743200" cy="228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b="1" i="1" spc="-36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900" b="1" i="1" spc="44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spc="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Tuples</a:t>
                      </a:r>
                      <a:r>
                        <a:rPr sz="1900" b="1" i="1" spc="4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b="1" i="1" spc="44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spc="-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 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#1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 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#4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 #3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2C6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9BBFC-C78F-4D50-E3DA-C26559CD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5575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TUPLE</a:t>
            </a:r>
            <a:r>
              <a:rPr spc="325" dirty="0"/>
              <a:t> </a:t>
            </a:r>
            <a:r>
              <a:rPr spc="150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288155" cy="252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585858"/>
                </a:solidFill>
                <a:latin typeface="Palatino Linotype"/>
                <a:cs typeface="Palatino Linotype"/>
              </a:rPr>
              <a:t>How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page?</a:t>
            </a:r>
            <a:endParaRPr sz="2400" dirty="0"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90600"/>
              </a:lnSpc>
              <a:spcBef>
                <a:spcPts val="2445"/>
              </a:spcBef>
            </a:pPr>
            <a:r>
              <a:rPr sz="2400" b="1" spc="20" dirty="0">
                <a:latin typeface="Times New Roman"/>
                <a:cs typeface="Times New Roman"/>
              </a:rPr>
              <a:t>Strawman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Idea: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Palatino Linotype"/>
                <a:cs typeface="Palatino Linotype"/>
              </a:rPr>
              <a:t>Keep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35" dirty="0">
                <a:latin typeface="Palatino Linotype"/>
                <a:cs typeface="Palatino Linotype"/>
              </a:rPr>
              <a:t>track</a:t>
            </a:r>
            <a:r>
              <a:rPr sz="2400" spc="-60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of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the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180" dirty="0">
                <a:latin typeface="Palatino Linotype"/>
                <a:cs typeface="Palatino Linotype"/>
              </a:rPr>
              <a:t>number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20" dirty="0">
                <a:latin typeface="Palatino Linotype"/>
                <a:cs typeface="Palatino Linotype"/>
              </a:rPr>
              <a:t>of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165" dirty="0">
                <a:latin typeface="Palatino Linotype"/>
                <a:cs typeface="Palatino Linotype"/>
              </a:rPr>
              <a:t>tuples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10" dirty="0">
                <a:latin typeface="Palatino Linotype"/>
                <a:cs typeface="Palatino Linotype"/>
              </a:rPr>
              <a:t>in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10" dirty="0">
                <a:latin typeface="Palatino Linotype"/>
                <a:cs typeface="Palatino Linotype"/>
              </a:rPr>
              <a:t>page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and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40" dirty="0">
                <a:latin typeface="Palatino Linotype"/>
                <a:cs typeface="Palatino Linotype"/>
              </a:rPr>
              <a:t>then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just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append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220" dirty="0">
                <a:latin typeface="Palatino Linotype"/>
                <a:cs typeface="Palatino Linotype"/>
              </a:rPr>
              <a:t>a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200" dirty="0">
                <a:latin typeface="Palatino Linotype"/>
                <a:cs typeface="Palatino Linotype"/>
              </a:rPr>
              <a:t>new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70" dirty="0">
                <a:latin typeface="Palatino Linotype"/>
                <a:cs typeface="Palatino Linotype"/>
              </a:rPr>
              <a:t>tuple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100" dirty="0">
                <a:latin typeface="Palatino Linotype"/>
                <a:cs typeface="Palatino Linotype"/>
              </a:rPr>
              <a:t>to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Palatino Linotype"/>
                <a:cs typeface="Palatino Linotype"/>
              </a:rPr>
              <a:t>the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spc="-165" dirty="0">
                <a:latin typeface="Palatino Linotype"/>
                <a:cs typeface="Palatino Linotype"/>
              </a:rPr>
              <a:t>end.</a:t>
            </a:r>
            <a:endParaRPr sz="2400" dirty="0">
              <a:latin typeface="Palatino Linotype"/>
              <a:cs typeface="Palatino Linotype"/>
            </a:endParaRPr>
          </a:p>
          <a:p>
            <a:pPr marL="12700" algn="just">
              <a:lnSpc>
                <a:spcPts val="207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What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65" dirty="0">
                <a:latin typeface="Palatino Linotype"/>
                <a:cs typeface="Palatino Linotype"/>
              </a:rPr>
              <a:t>happens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70" dirty="0">
                <a:latin typeface="Palatino Linotype"/>
                <a:cs typeface="Palatino Linotype"/>
              </a:rPr>
              <a:t>if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90" dirty="0">
                <a:latin typeface="Palatino Linotype"/>
                <a:cs typeface="Palatino Linotype"/>
              </a:rPr>
              <a:t>we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40" dirty="0">
                <a:latin typeface="Palatino Linotype"/>
                <a:cs typeface="Palatino Linotype"/>
              </a:rPr>
              <a:t>delete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80" dirty="0">
                <a:latin typeface="Palatino Linotype"/>
                <a:cs typeface="Palatino Linotype"/>
              </a:rPr>
              <a:t>a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tuple?</a:t>
            </a:r>
            <a:endParaRPr sz="2000" dirty="0">
              <a:latin typeface="Palatino Linotype"/>
              <a:cs typeface="Palatino Linotype"/>
            </a:endParaRPr>
          </a:p>
          <a:p>
            <a:pPr marL="355600" marR="299720" indent="-343535" algn="just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Palatino Linotype"/>
                <a:cs typeface="Palatino Linotype"/>
              </a:rPr>
              <a:t>What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65" dirty="0">
                <a:latin typeface="Palatino Linotype"/>
                <a:cs typeface="Palatino Linotype"/>
              </a:rPr>
              <a:t>happens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70" dirty="0">
                <a:latin typeface="Palatino Linotype"/>
                <a:cs typeface="Palatino Linotype"/>
              </a:rPr>
              <a:t>if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spc="-185" dirty="0">
                <a:latin typeface="Palatino Linotype"/>
                <a:cs typeface="Palatino Linotype"/>
              </a:rPr>
              <a:t>we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have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80" dirty="0">
                <a:latin typeface="Palatino Linotype"/>
                <a:cs typeface="Palatino Linotype"/>
              </a:rPr>
              <a:t>a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10" dirty="0">
                <a:latin typeface="Palatino Linotype"/>
                <a:cs typeface="Palatino Linotype"/>
              </a:rPr>
              <a:t>variable-</a:t>
            </a:r>
            <a:r>
              <a:rPr sz="2000" spc="50" dirty="0">
                <a:latin typeface="Palatino Linotype"/>
                <a:cs typeface="Palatino Linotype"/>
              </a:rPr>
              <a:t> </a:t>
            </a:r>
            <a:r>
              <a:rPr sz="2000" spc="-114" dirty="0">
                <a:latin typeface="Palatino Linotype"/>
                <a:cs typeface="Palatino Linotype"/>
              </a:rPr>
              <a:t>length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spc="-110" dirty="0">
                <a:latin typeface="Palatino Linotype"/>
                <a:cs typeface="Palatino Linotype"/>
              </a:rPr>
              <a:t>attribute?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931" y="1061973"/>
            <a:ext cx="58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0423" y="1613966"/>
            <a:ext cx="16002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900" b="1" i="1" spc="-365" dirty="0">
                <a:solidFill>
                  <a:srgbClr val="EE3D42"/>
                </a:solidFill>
                <a:latin typeface="Calibri"/>
                <a:cs typeface="Calibri"/>
              </a:rPr>
              <a:t>Num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50" dirty="0">
                <a:solidFill>
                  <a:srgbClr val="EE3D42"/>
                </a:solidFill>
                <a:latin typeface="Calibri"/>
                <a:cs typeface="Calibri"/>
              </a:rPr>
              <a:t>Tuples</a:t>
            </a:r>
            <a:r>
              <a:rPr sz="1900" b="1" i="1" spc="450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dirty="0">
                <a:solidFill>
                  <a:srgbClr val="EE3D42"/>
                </a:solidFill>
                <a:latin typeface="Calibri"/>
                <a:cs typeface="Calibri"/>
              </a:rPr>
              <a:t>=</a:t>
            </a:r>
            <a:r>
              <a:rPr sz="1900" b="1" i="1" spc="445" dirty="0">
                <a:solidFill>
                  <a:srgbClr val="EE3D42"/>
                </a:solidFill>
                <a:latin typeface="Calibri"/>
                <a:cs typeface="Calibri"/>
              </a:rPr>
              <a:t> </a:t>
            </a:r>
            <a:r>
              <a:rPr sz="1900" b="1" i="1" spc="-50" dirty="0">
                <a:solidFill>
                  <a:srgbClr val="EE3D42"/>
                </a:solidFill>
                <a:latin typeface="Calibri"/>
                <a:cs typeface="Calibri"/>
              </a:rPr>
              <a:t>0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55461" y="1493774"/>
          <a:ext cx="2743200" cy="228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b="1" i="1" spc="-36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900" b="1" i="1" spc="44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spc="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Tuples</a:t>
                      </a:r>
                      <a:r>
                        <a:rPr sz="1900" b="1" i="1" spc="4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b="1" i="1" spc="445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i="1" spc="-5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 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#1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 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#4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Tuple</a:t>
                      </a:r>
                      <a:r>
                        <a:rPr sz="1800" spc="-25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 #3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2C6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DFB3F-29D4-5722-7BD7-65FAF327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SLOTTED</a:t>
            </a:r>
            <a:r>
              <a:rPr spc="305" dirty="0"/>
              <a:t> </a:t>
            </a:r>
            <a:r>
              <a:rPr spc="80" dirty="0"/>
              <a:t>PAGES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268341"/>
            <a:ext cx="7886700" cy="326050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8415">
              <a:lnSpc>
                <a:spcPts val="2590"/>
              </a:lnSpc>
              <a:spcBef>
                <a:spcPts val="425"/>
              </a:spcBef>
            </a:pPr>
            <a:r>
              <a:rPr sz="2000" spc="-120" dirty="0">
                <a:solidFill>
                  <a:srgbClr val="585858"/>
                </a:solidFill>
                <a:latin typeface="Palatino Linotype"/>
              </a:rPr>
              <a:t>The most common layout scheme is </a:t>
            </a:r>
            <a:endParaRPr lang="en-GB" sz="2000" spc="-120" dirty="0">
              <a:solidFill>
                <a:srgbClr val="585858"/>
              </a:solidFill>
              <a:latin typeface="Palatino Linotype"/>
            </a:endParaRPr>
          </a:p>
          <a:p>
            <a:pPr marL="0" marR="18415" indent="0">
              <a:lnSpc>
                <a:spcPts val="2590"/>
              </a:lnSpc>
              <a:spcBef>
                <a:spcPts val="425"/>
              </a:spcBef>
              <a:buNone/>
            </a:pPr>
            <a:r>
              <a:rPr sz="2000" spc="-120" dirty="0">
                <a:solidFill>
                  <a:srgbClr val="585858"/>
                </a:solidFill>
                <a:latin typeface="Palatino Linotype"/>
              </a:rPr>
              <a:t>called slotted pages.</a:t>
            </a:r>
          </a:p>
          <a:p>
            <a:pPr marL="12700" marR="379095">
              <a:lnSpc>
                <a:spcPts val="2590"/>
              </a:lnSpc>
              <a:spcBef>
                <a:spcPts val="100"/>
              </a:spcBef>
            </a:pPr>
            <a:r>
              <a:rPr sz="2000" spc="-120" dirty="0">
                <a:solidFill>
                  <a:srgbClr val="585858"/>
                </a:solidFill>
                <a:latin typeface="Palatino Linotype"/>
              </a:rPr>
              <a:t>The slot array maps "slots" to the tuples' </a:t>
            </a:r>
            <a:endParaRPr lang="en-GB" sz="2000" spc="-120" dirty="0">
              <a:solidFill>
                <a:srgbClr val="585858"/>
              </a:solidFill>
              <a:latin typeface="Palatino Linotype"/>
            </a:endParaRPr>
          </a:p>
          <a:p>
            <a:pPr marL="0" marR="379095" indent="0">
              <a:lnSpc>
                <a:spcPts val="2590"/>
              </a:lnSpc>
              <a:spcBef>
                <a:spcPts val="105"/>
              </a:spcBef>
              <a:buNone/>
            </a:pPr>
            <a:r>
              <a:rPr sz="2000" spc="-120" dirty="0">
                <a:solidFill>
                  <a:srgbClr val="585858"/>
                </a:solidFill>
                <a:latin typeface="Palatino Linotype"/>
              </a:rPr>
              <a:t>starting position offsets.</a:t>
            </a:r>
          </a:p>
          <a:p>
            <a:pPr marL="12700">
              <a:lnSpc>
                <a:spcPts val="2775"/>
              </a:lnSpc>
              <a:spcBef>
                <a:spcPts val="2175"/>
              </a:spcBef>
            </a:pPr>
            <a:r>
              <a:rPr sz="2000" spc="-120" dirty="0">
                <a:solidFill>
                  <a:srgbClr val="585858"/>
                </a:solidFill>
                <a:latin typeface="Palatino Linotype"/>
              </a:rPr>
              <a:t>The header keeps track of:</a:t>
            </a:r>
          </a:p>
          <a:p>
            <a:pPr marL="0" indent="0">
              <a:lnSpc>
                <a:spcPts val="2175"/>
              </a:lnSpc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</a:t>
            </a:r>
            <a:r>
              <a:rPr sz="2000" spc="-120" dirty="0">
                <a:solidFill>
                  <a:srgbClr val="585858"/>
                </a:solidFill>
                <a:latin typeface="Palatino Linotype"/>
              </a:rPr>
              <a:t>→ The # of used slots</a:t>
            </a:r>
          </a:p>
          <a:p>
            <a:pPr marL="0" indent="0">
              <a:lnSpc>
                <a:spcPts val="2160"/>
              </a:lnSpc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</a:t>
            </a:r>
            <a:r>
              <a:rPr sz="2000" spc="-120" dirty="0">
                <a:solidFill>
                  <a:srgbClr val="585858"/>
                </a:solidFill>
                <a:latin typeface="Palatino Linotype"/>
              </a:rPr>
              <a:t>→ The offset of the starting location of the</a:t>
            </a: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</a:rPr>
              <a:t>last </a:t>
            </a:r>
            <a:endParaRPr lang="en-GB" sz="2000" spc="-120" dirty="0">
              <a:solidFill>
                <a:srgbClr val="585858"/>
              </a:solidFill>
              <a:latin typeface="Palatino Linotype"/>
            </a:endParaRPr>
          </a:p>
          <a:p>
            <a:pPr marL="0" indent="0">
              <a:lnSpc>
                <a:spcPts val="2160"/>
              </a:lnSpc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      </a:t>
            </a:r>
            <a:r>
              <a:rPr sz="2000" spc="-120" dirty="0">
                <a:solidFill>
                  <a:srgbClr val="585858"/>
                </a:solidFill>
                <a:latin typeface="Palatino Linotype"/>
              </a:rPr>
              <a:t>slot used.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55461" y="1608074"/>
            <a:ext cx="2768600" cy="2311400"/>
            <a:chOff x="5855461" y="1608074"/>
            <a:chExt cx="2768600" cy="2311400"/>
          </a:xfrm>
        </p:grpSpPr>
        <p:sp>
          <p:nvSpPr>
            <p:cNvPr id="5" name="object 5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2743199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743199" y="2286000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0" y="2286000"/>
                  </a:moveTo>
                  <a:lnTo>
                    <a:pt x="2743199" y="2286000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8161" y="1620774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11429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42999" y="4572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8161" y="1620774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0" y="457200"/>
                  </a:moveTo>
                  <a:lnTo>
                    <a:pt x="1142999" y="4572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80861" y="1682705"/>
            <a:ext cx="1117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5"/>
              </a:spcBef>
            </a:pPr>
            <a:r>
              <a:rPr sz="1900" b="1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5461" y="1608074"/>
            <a:ext cx="2768600" cy="2311400"/>
            <a:chOff x="5855461" y="1608074"/>
            <a:chExt cx="2768600" cy="2311400"/>
          </a:xfrm>
        </p:grpSpPr>
        <p:sp>
          <p:nvSpPr>
            <p:cNvPr id="12" name="object 12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5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599" y="457200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599" y="457200"/>
                  </a:lnTo>
                  <a:lnTo>
                    <a:pt x="2285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52400" y="457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400" y="4572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80176" y="1777872"/>
              <a:ext cx="1902460" cy="1671955"/>
            </a:xfrm>
            <a:custGeom>
              <a:avLst/>
              <a:gdLst/>
              <a:ahLst/>
              <a:cxnLst/>
              <a:rect l="l" t="t" r="r" b="b"/>
              <a:pathLst>
                <a:path w="1902459" h="1671954">
                  <a:moveTo>
                    <a:pt x="1444879" y="71501"/>
                  </a:moveTo>
                  <a:lnTo>
                    <a:pt x="1439252" y="43675"/>
                  </a:lnTo>
                  <a:lnTo>
                    <a:pt x="1423936" y="20942"/>
                  </a:lnTo>
                  <a:lnTo>
                    <a:pt x="1401203" y="5626"/>
                  </a:lnTo>
                  <a:lnTo>
                    <a:pt x="1373378" y="0"/>
                  </a:lnTo>
                  <a:lnTo>
                    <a:pt x="1345615" y="5626"/>
                  </a:lnTo>
                  <a:lnTo>
                    <a:pt x="1322920" y="20942"/>
                  </a:lnTo>
                  <a:lnTo>
                    <a:pt x="1307617" y="43675"/>
                  </a:lnTo>
                  <a:lnTo>
                    <a:pt x="1302004" y="71501"/>
                  </a:lnTo>
                  <a:lnTo>
                    <a:pt x="1307617" y="99326"/>
                  </a:lnTo>
                  <a:lnTo>
                    <a:pt x="1322920" y="122008"/>
                  </a:lnTo>
                  <a:lnTo>
                    <a:pt x="1345615" y="137287"/>
                  </a:lnTo>
                  <a:lnTo>
                    <a:pt x="1359154" y="140017"/>
                  </a:lnTo>
                  <a:lnTo>
                    <a:pt x="1359154" y="857250"/>
                  </a:lnTo>
                  <a:lnTo>
                    <a:pt x="58420" y="857250"/>
                  </a:lnTo>
                  <a:lnTo>
                    <a:pt x="52070" y="863727"/>
                  </a:lnTo>
                  <a:lnTo>
                    <a:pt x="52070" y="1590802"/>
                  </a:lnTo>
                  <a:lnTo>
                    <a:pt x="28575" y="1550543"/>
                  </a:lnTo>
                  <a:lnTo>
                    <a:pt x="24638" y="1543685"/>
                  </a:lnTo>
                  <a:lnTo>
                    <a:pt x="15875" y="1541399"/>
                  </a:lnTo>
                  <a:lnTo>
                    <a:pt x="9144" y="1545336"/>
                  </a:lnTo>
                  <a:lnTo>
                    <a:pt x="2286" y="1549273"/>
                  </a:lnTo>
                  <a:lnTo>
                    <a:pt x="0" y="1558036"/>
                  </a:lnTo>
                  <a:lnTo>
                    <a:pt x="3937" y="1564894"/>
                  </a:lnTo>
                  <a:lnTo>
                    <a:pt x="66294" y="1671828"/>
                  </a:lnTo>
                  <a:lnTo>
                    <a:pt x="82880" y="1643380"/>
                  </a:lnTo>
                  <a:lnTo>
                    <a:pt x="128651" y="1564894"/>
                  </a:lnTo>
                  <a:lnTo>
                    <a:pt x="132588" y="1558036"/>
                  </a:lnTo>
                  <a:lnTo>
                    <a:pt x="130302" y="1549273"/>
                  </a:lnTo>
                  <a:lnTo>
                    <a:pt x="123444" y="1545336"/>
                  </a:lnTo>
                  <a:lnTo>
                    <a:pt x="116713" y="1541399"/>
                  </a:lnTo>
                  <a:lnTo>
                    <a:pt x="107950" y="1543685"/>
                  </a:lnTo>
                  <a:lnTo>
                    <a:pt x="104013" y="1550543"/>
                  </a:lnTo>
                  <a:lnTo>
                    <a:pt x="80645" y="1590586"/>
                  </a:lnTo>
                  <a:lnTo>
                    <a:pt x="80645" y="885825"/>
                  </a:lnTo>
                  <a:lnTo>
                    <a:pt x="1381379" y="885825"/>
                  </a:lnTo>
                  <a:lnTo>
                    <a:pt x="1387729" y="879475"/>
                  </a:lnTo>
                  <a:lnTo>
                    <a:pt x="1387729" y="857250"/>
                  </a:lnTo>
                  <a:lnTo>
                    <a:pt x="1387729" y="142875"/>
                  </a:lnTo>
                  <a:lnTo>
                    <a:pt x="1387729" y="139992"/>
                  </a:lnTo>
                  <a:lnTo>
                    <a:pt x="1387729" y="71501"/>
                  </a:lnTo>
                  <a:lnTo>
                    <a:pt x="1387729" y="139992"/>
                  </a:lnTo>
                  <a:lnTo>
                    <a:pt x="1401203" y="137287"/>
                  </a:lnTo>
                  <a:lnTo>
                    <a:pt x="1423936" y="122008"/>
                  </a:lnTo>
                  <a:lnTo>
                    <a:pt x="1439252" y="99326"/>
                  </a:lnTo>
                  <a:lnTo>
                    <a:pt x="1444879" y="71501"/>
                  </a:lnTo>
                  <a:close/>
                </a:path>
                <a:path w="1902459" h="1671954">
                  <a:moveTo>
                    <a:pt x="1902079" y="71501"/>
                  </a:moveTo>
                  <a:lnTo>
                    <a:pt x="1896452" y="43675"/>
                  </a:lnTo>
                  <a:lnTo>
                    <a:pt x="1881136" y="20942"/>
                  </a:lnTo>
                  <a:lnTo>
                    <a:pt x="1858403" y="5626"/>
                  </a:lnTo>
                  <a:lnTo>
                    <a:pt x="1830578" y="0"/>
                  </a:lnTo>
                  <a:lnTo>
                    <a:pt x="1802815" y="5626"/>
                  </a:lnTo>
                  <a:lnTo>
                    <a:pt x="1780120" y="20942"/>
                  </a:lnTo>
                  <a:lnTo>
                    <a:pt x="1764817" y="43675"/>
                  </a:lnTo>
                  <a:lnTo>
                    <a:pt x="1759204" y="71501"/>
                  </a:lnTo>
                  <a:lnTo>
                    <a:pt x="1764817" y="99339"/>
                  </a:lnTo>
                  <a:lnTo>
                    <a:pt x="1780120" y="122072"/>
                  </a:lnTo>
                  <a:lnTo>
                    <a:pt x="1802815" y="137388"/>
                  </a:lnTo>
                  <a:lnTo>
                    <a:pt x="1816354" y="140131"/>
                  </a:lnTo>
                  <a:lnTo>
                    <a:pt x="1816354" y="952500"/>
                  </a:lnTo>
                  <a:lnTo>
                    <a:pt x="1452181" y="952500"/>
                  </a:lnTo>
                  <a:lnTo>
                    <a:pt x="1452245" y="822325"/>
                  </a:lnTo>
                  <a:lnTo>
                    <a:pt x="1609979" y="822325"/>
                  </a:lnTo>
                  <a:lnTo>
                    <a:pt x="1616329" y="815975"/>
                  </a:lnTo>
                  <a:lnTo>
                    <a:pt x="1616329" y="793750"/>
                  </a:lnTo>
                  <a:lnTo>
                    <a:pt x="1616329" y="142875"/>
                  </a:lnTo>
                  <a:lnTo>
                    <a:pt x="1616329" y="139992"/>
                  </a:lnTo>
                  <a:lnTo>
                    <a:pt x="1616329" y="71501"/>
                  </a:lnTo>
                  <a:lnTo>
                    <a:pt x="1616329" y="139992"/>
                  </a:lnTo>
                  <a:lnTo>
                    <a:pt x="1629803" y="137287"/>
                  </a:lnTo>
                  <a:lnTo>
                    <a:pt x="1652536" y="122008"/>
                  </a:lnTo>
                  <a:lnTo>
                    <a:pt x="1667852" y="99326"/>
                  </a:lnTo>
                  <a:lnTo>
                    <a:pt x="1673479" y="71501"/>
                  </a:lnTo>
                  <a:lnTo>
                    <a:pt x="1667852" y="43675"/>
                  </a:lnTo>
                  <a:lnTo>
                    <a:pt x="1652536" y="20942"/>
                  </a:lnTo>
                  <a:lnTo>
                    <a:pt x="1629803" y="5626"/>
                  </a:lnTo>
                  <a:lnTo>
                    <a:pt x="1601978" y="0"/>
                  </a:lnTo>
                  <a:lnTo>
                    <a:pt x="1574215" y="5626"/>
                  </a:lnTo>
                  <a:lnTo>
                    <a:pt x="1551520" y="20942"/>
                  </a:lnTo>
                  <a:lnTo>
                    <a:pt x="1536217" y="43675"/>
                  </a:lnTo>
                  <a:lnTo>
                    <a:pt x="1530604" y="71501"/>
                  </a:lnTo>
                  <a:lnTo>
                    <a:pt x="1536217" y="99326"/>
                  </a:lnTo>
                  <a:lnTo>
                    <a:pt x="1551520" y="122008"/>
                  </a:lnTo>
                  <a:lnTo>
                    <a:pt x="1574215" y="137287"/>
                  </a:lnTo>
                  <a:lnTo>
                    <a:pt x="1587754" y="140017"/>
                  </a:lnTo>
                  <a:lnTo>
                    <a:pt x="1587754" y="793750"/>
                  </a:lnTo>
                  <a:lnTo>
                    <a:pt x="1430020" y="793750"/>
                  </a:lnTo>
                  <a:lnTo>
                    <a:pt x="1423670" y="800227"/>
                  </a:lnTo>
                  <a:lnTo>
                    <a:pt x="1423670" y="952500"/>
                  </a:lnTo>
                  <a:lnTo>
                    <a:pt x="363220" y="952500"/>
                  </a:lnTo>
                  <a:lnTo>
                    <a:pt x="356743" y="958977"/>
                  </a:lnTo>
                  <a:lnTo>
                    <a:pt x="356844" y="1133589"/>
                  </a:lnTo>
                  <a:lnTo>
                    <a:pt x="356743" y="1133386"/>
                  </a:lnTo>
                  <a:lnTo>
                    <a:pt x="333375" y="1093343"/>
                  </a:lnTo>
                  <a:lnTo>
                    <a:pt x="329438" y="1086485"/>
                  </a:lnTo>
                  <a:lnTo>
                    <a:pt x="320675" y="1084199"/>
                  </a:lnTo>
                  <a:lnTo>
                    <a:pt x="313944" y="1088136"/>
                  </a:lnTo>
                  <a:lnTo>
                    <a:pt x="307086" y="1092073"/>
                  </a:lnTo>
                  <a:lnTo>
                    <a:pt x="304800" y="1100836"/>
                  </a:lnTo>
                  <a:lnTo>
                    <a:pt x="308737" y="1107694"/>
                  </a:lnTo>
                  <a:lnTo>
                    <a:pt x="371094" y="1214628"/>
                  </a:lnTo>
                  <a:lnTo>
                    <a:pt x="387680" y="1186180"/>
                  </a:lnTo>
                  <a:lnTo>
                    <a:pt x="433451" y="1107694"/>
                  </a:lnTo>
                  <a:lnTo>
                    <a:pt x="437388" y="1100836"/>
                  </a:lnTo>
                  <a:lnTo>
                    <a:pt x="435102" y="1092073"/>
                  </a:lnTo>
                  <a:lnTo>
                    <a:pt x="428244" y="1088136"/>
                  </a:lnTo>
                  <a:lnTo>
                    <a:pt x="421513" y="1084199"/>
                  </a:lnTo>
                  <a:lnTo>
                    <a:pt x="412750" y="1086485"/>
                  </a:lnTo>
                  <a:lnTo>
                    <a:pt x="408813" y="1093343"/>
                  </a:lnTo>
                  <a:lnTo>
                    <a:pt x="385432" y="1133386"/>
                  </a:lnTo>
                  <a:lnTo>
                    <a:pt x="385318" y="1186180"/>
                  </a:lnTo>
                  <a:lnTo>
                    <a:pt x="385318" y="1179068"/>
                  </a:lnTo>
                  <a:lnTo>
                    <a:pt x="385318" y="1133602"/>
                  </a:lnTo>
                  <a:lnTo>
                    <a:pt x="385318" y="981075"/>
                  </a:lnTo>
                  <a:lnTo>
                    <a:pt x="1423670" y="981075"/>
                  </a:lnTo>
                  <a:lnTo>
                    <a:pt x="1423670" y="1133602"/>
                  </a:lnTo>
                  <a:lnTo>
                    <a:pt x="1423670" y="1186180"/>
                  </a:lnTo>
                  <a:lnTo>
                    <a:pt x="1423543" y="1133386"/>
                  </a:lnTo>
                  <a:lnTo>
                    <a:pt x="1400175" y="1093343"/>
                  </a:lnTo>
                  <a:lnTo>
                    <a:pt x="1396238" y="1086485"/>
                  </a:lnTo>
                  <a:lnTo>
                    <a:pt x="1387475" y="1084199"/>
                  </a:lnTo>
                  <a:lnTo>
                    <a:pt x="1380744" y="1088136"/>
                  </a:lnTo>
                  <a:lnTo>
                    <a:pt x="1373886" y="1092073"/>
                  </a:lnTo>
                  <a:lnTo>
                    <a:pt x="1371600" y="1100836"/>
                  </a:lnTo>
                  <a:lnTo>
                    <a:pt x="1375537" y="1107694"/>
                  </a:lnTo>
                  <a:lnTo>
                    <a:pt x="1437894" y="1214628"/>
                  </a:lnTo>
                  <a:lnTo>
                    <a:pt x="1454480" y="1186180"/>
                  </a:lnTo>
                  <a:lnTo>
                    <a:pt x="1500251" y="1107694"/>
                  </a:lnTo>
                  <a:lnTo>
                    <a:pt x="1504188" y="1100836"/>
                  </a:lnTo>
                  <a:lnTo>
                    <a:pt x="1501902" y="1092073"/>
                  </a:lnTo>
                  <a:lnTo>
                    <a:pt x="1495044" y="1088136"/>
                  </a:lnTo>
                  <a:lnTo>
                    <a:pt x="1488313" y="1084199"/>
                  </a:lnTo>
                  <a:lnTo>
                    <a:pt x="1479550" y="1086485"/>
                  </a:lnTo>
                  <a:lnTo>
                    <a:pt x="1475613" y="1093343"/>
                  </a:lnTo>
                  <a:lnTo>
                    <a:pt x="1452245" y="1133386"/>
                  </a:lnTo>
                  <a:lnTo>
                    <a:pt x="1452118" y="1133602"/>
                  </a:lnTo>
                  <a:lnTo>
                    <a:pt x="1452168" y="981075"/>
                  </a:lnTo>
                  <a:lnTo>
                    <a:pt x="1838579" y="981075"/>
                  </a:lnTo>
                  <a:lnTo>
                    <a:pt x="1844929" y="974725"/>
                  </a:lnTo>
                  <a:lnTo>
                    <a:pt x="1844929" y="952500"/>
                  </a:lnTo>
                  <a:lnTo>
                    <a:pt x="1844929" y="143002"/>
                  </a:lnTo>
                  <a:lnTo>
                    <a:pt x="1844929" y="140106"/>
                  </a:lnTo>
                  <a:lnTo>
                    <a:pt x="1844929" y="71501"/>
                  </a:lnTo>
                  <a:lnTo>
                    <a:pt x="1844929" y="140106"/>
                  </a:lnTo>
                  <a:lnTo>
                    <a:pt x="1858403" y="137388"/>
                  </a:lnTo>
                  <a:lnTo>
                    <a:pt x="1881136" y="122072"/>
                  </a:lnTo>
                  <a:lnTo>
                    <a:pt x="1896452" y="99339"/>
                  </a:lnTo>
                  <a:lnTo>
                    <a:pt x="1902079" y="71501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24599" y="2991612"/>
              <a:ext cx="53340" cy="1270"/>
            </a:xfrm>
            <a:custGeom>
              <a:avLst/>
              <a:gdLst/>
              <a:ahLst/>
              <a:cxnLst/>
              <a:rect l="l" t="t" r="r" b="b"/>
              <a:pathLst>
                <a:path w="53339" h="1269">
                  <a:moveTo>
                    <a:pt x="0" y="762"/>
                  </a:moveTo>
                  <a:lnTo>
                    <a:pt x="53339" y="762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7929" y="2992374"/>
              <a:ext cx="1097280" cy="457200"/>
            </a:xfrm>
            <a:custGeom>
              <a:avLst/>
              <a:gdLst/>
              <a:ahLst/>
              <a:cxnLst/>
              <a:rect l="l" t="t" r="r" b="b"/>
              <a:pathLst>
                <a:path w="1097279" h="457200">
                  <a:moveTo>
                    <a:pt x="109727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097279" y="457200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97929" y="2992374"/>
              <a:ext cx="1097280" cy="457200"/>
            </a:xfrm>
            <a:custGeom>
              <a:avLst/>
              <a:gdLst/>
              <a:ahLst/>
              <a:cxnLst/>
              <a:rect l="l" t="t" r="r" b="b"/>
              <a:pathLst>
                <a:path w="1097279" h="457200">
                  <a:moveTo>
                    <a:pt x="0" y="457200"/>
                  </a:moveTo>
                  <a:lnTo>
                    <a:pt x="1097279" y="457200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310629" y="3066745"/>
            <a:ext cx="1069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 #4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0561" y="3449573"/>
            <a:ext cx="1219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#2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92161" y="2992373"/>
            <a:ext cx="1219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 #3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39761" y="3449573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#1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57494" y="3998214"/>
            <a:ext cx="2743200" cy="212090"/>
          </a:xfrm>
          <a:custGeom>
            <a:avLst/>
            <a:gdLst/>
            <a:ahLst/>
            <a:cxnLst/>
            <a:rect l="l" t="t" r="r" b="b"/>
            <a:pathLst>
              <a:path w="2743200" h="212089">
                <a:moveTo>
                  <a:pt x="0" y="0"/>
                </a:moveTo>
                <a:lnTo>
                  <a:pt x="1383" y="41227"/>
                </a:lnTo>
                <a:lnTo>
                  <a:pt x="5159" y="74895"/>
                </a:lnTo>
                <a:lnTo>
                  <a:pt x="10769" y="97594"/>
                </a:lnTo>
                <a:lnTo>
                  <a:pt x="17652" y="105918"/>
                </a:lnTo>
                <a:lnTo>
                  <a:pt x="1353947" y="105918"/>
                </a:lnTo>
                <a:lnTo>
                  <a:pt x="1360830" y="114241"/>
                </a:lnTo>
                <a:lnTo>
                  <a:pt x="1366440" y="136940"/>
                </a:lnTo>
                <a:lnTo>
                  <a:pt x="1370216" y="170608"/>
                </a:lnTo>
                <a:lnTo>
                  <a:pt x="1371600" y="211836"/>
                </a:lnTo>
                <a:lnTo>
                  <a:pt x="1372983" y="170608"/>
                </a:lnTo>
                <a:lnTo>
                  <a:pt x="1376759" y="136940"/>
                </a:lnTo>
                <a:lnTo>
                  <a:pt x="1382369" y="114241"/>
                </a:lnTo>
                <a:lnTo>
                  <a:pt x="1389252" y="105918"/>
                </a:lnTo>
                <a:lnTo>
                  <a:pt x="2725547" y="105918"/>
                </a:lnTo>
                <a:lnTo>
                  <a:pt x="2732430" y="97594"/>
                </a:lnTo>
                <a:lnTo>
                  <a:pt x="2738040" y="74895"/>
                </a:lnTo>
                <a:lnTo>
                  <a:pt x="2741816" y="41227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6996874" y="1344358"/>
            <a:ext cx="1618615" cy="2105660"/>
            <a:chOff x="6996874" y="1344358"/>
            <a:chExt cx="1618615" cy="2105660"/>
          </a:xfrm>
        </p:grpSpPr>
        <p:sp>
          <p:nvSpPr>
            <p:cNvPr id="44" name="object 44"/>
            <p:cNvSpPr/>
            <p:nvPr/>
          </p:nvSpPr>
          <p:spPr>
            <a:xfrm>
              <a:off x="7053960" y="1777873"/>
              <a:ext cx="278765" cy="1671955"/>
            </a:xfrm>
            <a:custGeom>
              <a:avLst/>
              <a:gdLst/>
              <a:ahLst/>
              <a:cxnLst/>
              <a:rect l="l" t="t" r="r" b="b"/>
              <a:pathLst>
                <a:path w="278765" h="1671954">
                  <a:moveTo>
                    <a:pt x="161798" y="1541399"/>
                  </a:moveTo>
                  <a:lnTo>
                    <a:pt x="148082" y="1549272"/>
                  </a:lnTo>
                  <a:lnTo>
                    <a:pt x="145796" y="1558035"/>
                  </a:lnTo>
                  <a:lnTo>
                    <a:pt x="149860" y="1564894"/>
                  </a:lnTo>
                  <a:lnTo>
                    <a:pt x="212090" y="1671827"/>
                  </a:lnTo>
                  <a:lnTo>
                    <a:pt x="228679" y="1643379"/>
                  </a:lnTo>
                  <a:lnTo>
                    <a:pt x="197866" y="1643379"/>
                  </a:lnTo>
                  <a:lnTo>
                    <a:pt x="197866" y="1590577"/>
                  </a:lnTo>
                  <a:lnTo>
                    <a:pt x="174498" y="1550543"/>
                  </a:lnTo>
                  <a:lnTo>
                    <a:pt x="170561" y="1543684"/>
                  </a:lnTo>
                  <a:lnTo>
                    <a:pt x="161798" y="1541399"/>
                  </a:lnTo>
                  <a:close/>
                </a:path>
                <a:path w="278765" h="1671954">
                  <a:moveTo>
                    <a:pt x="197866" y="1590577"/>
                  </a:moveTo>
                  <a:lnTo>
                    <a:pt x="197866" y="1643379"/>
                  </a:lnTo>
                  <a:lnTo>
                    <a:pt x="226441" y="1643379"/>
                  </a:lnTo>
                  <a:lnTo>
                    <a:pt x="226441" y="1636268"/>
                  </a:lnTo>
                  <a:lnTo>
                    <a:pt x="199771" y="1636268"/>
                  </a:lnTo>
                  <a:lnTo>
                    <a:pt x="212153" y="1615054"/>
                  </a:lnTo>
                  <a:lnTo>
                    <a:pt x="197866" y="1590577"/>
                  </a:lnTo>
                  <a:close/>
                </a:path>
                <a:path w="278765" h="1671954">
                  <a:moveTo>
                    <a:pt x="262509" y="1541399"/>
                  </a:moveTo>
                  <a:lnTo>
                    <a:pt x="253746" y="1543684"/>
                  </a:lnTo>
                  <a:lnTo>
                    <a:pt x="249809" y="1550543"/>
                  </a:lnTo>
                  <a:lnTo>
                    <a:pt x="226441" y="1590577"/>
                  </a:lnTo>
                  <a:lnTo>
                    <a:pt x="226441" y="1643379"/>
                  </a:lnTo>
                  <a:lnTo>
                    <a:pt x="228679" y="1643379"/>
                  </a:lnTo>
                  <a:lnTo>
                    <a:pt x="274447" y="1564894"/>
                  </a:lnTo>
                  <a:lnTo>
                    <a:pt x="278511" y="1558035"/>
                  </a:lnTo>
                  <a:lnTo>
                    <a:pt x="276225" y="1549272"/>
                  </a:lnTo>
                  <a:lnTo>
                    <a:pt x="262509" y="1541399"/>
                  </a:lnTo>
                  <a:close/>
                </a:path>
                <a:path w="278765" h="1671954">
                  <a:moveTo>
                    <a:pt x="212153" y="1615054"/>
                  </a:moveTo>
                  <a:lnTo>
                    <a:pt x="199771" y="1636268"/>
                  </a:lnTo>
                  <a:lnTo>
                    <a:pt x="224536" y="1636268"/>
                  </a:lnTo>
                  <a:lnTo>
                    <a:pt x="212153" y="1615054"/>
                  </a:lnTo>
                  <a:close/>
                </a:path>
                <a:path w="278765" h="1671954">
                  <a:moveTo>
                    <a:pt x="226441" y="1590577"/>
                  </a:moveTo>
                  <a:lnTo>
                    <a:pt x="212153" y="1615054"/>
                  </a:lnTo>
                  <a:lnTo>
                    <a:pt x="224536" y="1636268"/>
                  </a:lnTo>
                  <a:lnTo>
                    <a:pt x="226441" y="1636268"/>
                  </a:lnTo>
                  <a:lnTo>
                    <a:pt x="226441" y="1590577"/>
                  </a:lnTo>
                  <a:close/>
                </a:path>
                <a:path w="278765" h="1671954">
                  <a:moveTo>
                    <a:pt x="197866" y="1043051"/>
                  </a:moveTo>
                  <a:lnTo>
                    <a:pt x="197866" y="1590577"/>
                  </a:lnTo>
                  <a:lnTo>
                    <a:pt x="212153" y="1615054"/>
                  </a:lnTo>
                  <a:lnTo>
                    <a:pt x="226441" y="1590577"/>
                  </a:lnTo>
                  <a:lnTo>
                    <a:pt x="226441" y="1057275"/>
                  </a:lnTo>
                  <a:lnTo>
                    <a:pt x="212090" y="1057275"/>
                  </a:lnTo>
                  <a:lnTo>
                    <a:pt x="197866" y="1043051"/>
                  </a:lnTo>
                  <a:close/>
                </a:path>
                <a:path w="278765" h="1671954">
                  <a:moveTo>
                    <a:pt x="57150" y="139988"/>
                  </a:moveTo>
                  <a:lnTo>
                    <a:pt x="57150" y="1050925"/>
                  </a:lnTo>
                  <a:lnTo>
                    <a:pt x="63627" y="1057275"/>
                  </a:lnTo>
                  <a:lnTo>
                    <a:pt x="197866" y="1057275"/>
                  </a:lnTo>
                  <a:lnTo>
                    <a:pt x="197866" y="1043051"/>
                  </a:lnTo>
                  <a:lnTo>
                    <a:pt x="85725" y="1043051"/>
                  </a:lnTo>
                  <a:lnTo>
                    <a:pt x="71500" y="1028700"/>
                  </a:lnTo>
                  <a:lnTo>
                    <a:pt x="85725" y="1028700"/>
                  </a:lnTo>
                  <a:lnTo>
                    <a:pt x="85725" y="142875"/>
                  </a:lnTo>
                  <a:lnTo>
                    <a:pt x="71500" y="142875"/>
                  </a:lnTo>
                  <a:lnTo>
                    <a:pt x="57150" y="139988"/>
                  </a:lnTo>
                  <a:close/>
                </a:path>
                <a:path w="278765" h="1671954">
                  <a:moveTo>
                    <a:pt x="220091" y="1028700"/>
                  </a:moveTo>
                  <a:lnTo>
                    <a:pt x="85725" y="1028700"/>
                  </a:lnTo>
                  <a:lnTo>
                    <a:pt x="85725" y="1043051"/>
                  </a:lnTo>
                  <a:lnTo>
                    <a:pt x="197866" y="1043051"/>
                  </a:lnTo>
                  <a:lnTo>
                    <a:pt x="212090" y="1057275"/>
                  </a:lnTo>
                  <a:lnTo>
                    <a:pt x="226441" y="1057275"/>
                  </a:lnTo>
                  <a:lnTo>
                    <a:pt x="226441" y="1035176"/>
                  </a:lnTo>
                  <a:lnTo>
                    <a:pt x="220091" y="1028700"/>
                  </a:lnTo>
                  <a:close/>
                </a:path>
                <a:path w="278765" h="1671954">
                  <a:moveTo>
                    <a:pt x="85725" y="1028700"/>
                  </a:moveTo>
                  <a:lnTo>
                    <a:pt x="71500" y="1028700"/>
                  </a:lnTo>
                  <a:lnTo>
                    <a:pt x="85725" y="1043051"/>
                  </a:lnTo>
                  <a:lnTo>
                    <a:pt x="85725" y="1028700"/>
                  </a:lnTo>
                  <a:close/>
                </a:path>
                <a:path w="278765" h="1671954">
                  <a:moveTo>
                    <a:pt x="85725" y="71500"/>
                  </a:moveTo>
                  <a:lnTo>
                    <a:pt x="57150" y="71500"/>
                  </a:lnTo>
                  <a:lnTo>
                    <a:pt x="57266" y="140012"/>
                  </a:lnTo>
                  <a:lnTo>
                    <a:pt x="71500" y="142875"/>
                  </a:lnTo>
                  <a:lnTo>
                    <a:pt x="85725" y="140012"/>
                  </a:lnTo>
                  <a:lnTo>
                    <a:pt x="85725" y="71500"/>
                  </a:lnTo>
                  <a:close/>
                </a:path>
                <a:path w="278765" h="1671954">
                  <a:moveTo>
                    <a:pt x="85725" y="140012"/>
                  </a:moveTo>
                  <a:lnTo>
                    <a:pt x="71500" y="142875"/>
                  </a:lnTo>
                  <a:lnTo>
                    <a:pt x="85725" y="142875"/>
                  </a:lnTo>
                  <a:lnTo>
                    <a:pt x="85725" y="140012"/>
                  </a:lnTo>
                  <a:close/>
                </a:path>
                <a:path w="278765" h="1671954">
                  <a:moveTo>
                    <a:pt x="142875" y="71500"/>
                  </a:moveTo>
                  <a:lnTo>
                    <a:pt x="85725" y="71500"/>
                  </a:lnTo>
                  <a:lnTo>
                    <a:pt x="85725" y="140012"/>
                  </a:lnTo>
                  <a:lnTo>
                    <a:pt x="99315" y="137277"/>
                  </a:lnTo>
                  <a:lnTo>
                    <a:pt x="121999" y="121999"/>
                  </a:lnTo>
                  <a:lnTo>
                    <a:pt x="137277" y="99315"/>
                  </a:lnTo>
                  <a:lnTo>
                    <a:pt x="142875" y="71500"/>
                  </a:lnTo>
                  <a:close/>
                </a:path>
                <a:path w="278765" h="1671954">
                  <a:moveTo>
                    <a:pt x="71500" y="0"/>
                  </a:moveTo>
                  <a:lnTo>
                    <a:pt x="43666" y="5617"/>
                  </a:lnTo>
                  <a:lnTo>
                    <a:pt x="20939" y="20939"/>
                  </a:lnTo>
                  <a:lnTo>
                    <a:pt x="5617" y="43666"/>
                  </a:lnTo>
                  <a:lnTo>
                    <a:pt x="0" y="71500"/>
                  </a:lnTo>
                  <a:lnTo>
                    <a:pt x="5617" y="99315"/>
                  </a:lnTo>
                  <a:lnTo>
                    <a:pt x="20939" y="121999"/>
                  </a:lnTo>
                  <a:lnTo>
                    <a:pt x="43666" y="137277"/>
                  </a:lnTo>
                  <a:lnTo>
                    <a:pt x="57150" y="139988"/>
                  </a:lnTo>
                  <a:lnTo>
                    <a:pt x="57150" y="71500"/>
                  </a:lnTo>
                  <a:lnTo>
                    <a:pt x="142875" y="71500"/>
                  </a:lnTo>
                  <a:lnTo>
                    <a:pt x="137277" y="43666"/>
                  </a:lnTo>
                  <a:lnTo>
                    <a:pt x="121999" y="20939"/>
                  </a:lnTo>
                  <a:lnTo>
                    <a:pt x="99315" y="5617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1161" y="1358646"/>
              <a:ext cx="1590040" cy="212090"/>
            </a:xfrm>
            <a:custGeom>
              <a:avLst/>
              <a:gdLst/>
              <a:ahLst/>
              <a:cxnLst/>
              <a:rect l="l" t="t" r="r" b="b"/>
              <a:pathLst>
                <a:path w="1590040" h="212090">
                  <a:moveTo>
                    <a:pt x="1589532" y="211836"/>
                  </a:moveTo>
                  <a:lnTo>
                    <a:pt x="1588148" y="170586"/>
                  </a:lnTo>
                  <a:lnTo>
                    <a:pt x="1584372" y="136921"/>
                  </a:lnTo>
                  <a:lnTo>
                    <a:pt x="1578762" y="114234"/>
                  </a:lnTo>
                  <a:lnTo>
                    <a:pt x="1571879" y="105917"/>
                  </a:lnTo>
                  <a:lnTo>
                    <a:pt x="812419" y="105917"/>
                  </a:lnTo>
                  <a:lnTo>
                    <a:pt x="805535" y="97601"/>
                  </a:lnTo>
                  <a:lnTo>
                    <a:pt x="799925" y="74914"/>
                  </a:lnTo>
                  <a:lnTo>
                    <a:pt x="796149" y="41249"/>
                  </a:lnTo>
                  <a:lnTo>
                    <a:pt x="794766" y="0"/>
                  </a:lnTo>
                  <a:lnTo>
                    <a:pt x="793382" y="41249"/>
                  </a:lnTo>
                  <a:lnTo>
                    <a:pt x="789606" y="74914"/>
                  </a:lnTo>
                  <a:lnTo>
                    <a:pt x="783996" y="97601"/>
                  </a:lnTo>
                  <a:lnTo>
                    <a:pt x="777113" y="105917"/>
                  </a:lnTo>
                  <a:lnTo>
                    <a:pt x="17653" y="105917"/>
                  </a:lnTo>
                  <a:lnTo>
                    <a:pt x="10769" y="114234"/>
                  </a:lnTo>
                  <a:lnTo>
                    <a:pt x="5159" y="136921"/>
                  </a:lnTo>
                  <a:lnTo>
                    <a:pt x="1383" y="170586"/>
                  </a:lnTo>
                  <a:lnTo>
                    <a:pt x="0" y="211836"/>
                  </a:lnTo>
                </a:path>
              </a:pathLst>
            </a:custGeom>
            <a:ln w="28575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967221" y="4180128"/>
            <a:ext cx="254635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36905" marR="5080" indent="-624840">
              <a:lnSpc>
                <a:spcPct val="80000"/>
              </a:lnSpc>
              <a:spcBef>
                <a:spcPts val="675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Fixed-</a:t>
            </a:r>
            <a:r>
              <a:rPr sz="2400" b="1" i="1" spc="-9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and</a:t>
            </a:r>
            <a:r>
              <a:rPr sz="24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Var-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length </a:t>
            </a: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Tuple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93026" y="975486"/>
            <a:ext cx="123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636363"/>
                </a:solidFill>
                <a:latin typeface="Times New Roman"/>
                <a:cs typeface="Times New Roman"/>
              </a:rPr>
              <a:t>Slot</a:t>
            </a:r>
            <a:r>
              <a:rPr sz="2400" b="1" i="1" spc="-14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22D31218-45F2-B126-9C3B-A3C7F77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05"/>
              </a:spcBef>
            </a:pPr>
            <a:r>
              <a:rPr dirty="0"/>
              <a:t>DISK-</a:t>
            </a:r>
            <a:r>
              <a:rPr spc="-420" dirty="0"/>
              <a:t> </a:t>
            </a:r>
            <a:r>
              <a:rPr spc="155" dirty="0"/>
              <a:t>BASED</a:t>
            </a:r>
            <a:r>
              <a:rPr spc="505" dirty="0"/>
              <a:t> </a:t>
            </a:r>
            <a:r>
              <a:rPr spc="16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878830" cy="1696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81940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assumes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primary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storage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location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database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non-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volatile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disk.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250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DBMS's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components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manage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movement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between</a:t>
            </a:r>
            <a:r>
              <a:rPr sz="2400" spc="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non-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volatile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volatile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storage.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26ED-00B1-0329-A6D4-95CF4E6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SLOTTED</a:t>
            </a:r>
            <a:r>
              <a:rPr spc="305" dirty="0"/>
              <a:t> </a:t>
            </a:r>
            <a:r>
              <a:rPr spc="80" dirty="0"/>
              <a:t>PAGES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855461" y="1608074"/>
            <a:ext cx="2768600" cy="2311400"/>
            <a:chOff x="5855461" y="1608074"/>
            <a:chExt cx="2768600" cy="2311400"/>
          </a:xfrm>
        </p:grpSpPr>
        <p:sp>
          <p:nvSpPr>
            <p:cNvPr id="10" name="object 10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2743199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743199" y="2286000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0" y="2286000"/>
                  </a:moveTo>
                  <a:lnTo>
                    <a:pt x="2743199" y="2286000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68161" y="1620774"/>
            <a:ext cx="11430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85"/>
              </a:spcBef>
            </a:pPr>
            <a:r>
              <a:rPr sz="1900" b="1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55461" y="1608074"/>
            <a:ext cx="2768600" cy="2311400"/>
            <a:chOff x="5855461" y="1608074"/>
            <a:chExt cx="2768600" cy="2311400"/>
          </a:xfrm>
        </p:grpSpPr>
        <p:sp>
          <p:nvSpPr>
            <p:cNvPr id="15" name="object 15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5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599" y="457200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599" y="457200"/>
                  </a:lnTo>
                  <a:lnTo>
                    <a:pt x="2285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67499" y="2122932"/>
              <a:ext cx="330835" cy="365760"/>
            </a:xfrm>
            <a:custGeom>
              <a:avLst/>
              <a:gdLst/>
              <a:ahLst/>
              <a:cxnLst/>
              <a:rect l="l" t="t" r="r" b="b"/>
              <a:pathLst>
                <a:path w="330834" h="365760">
                  <a:moveTo>
                    <a:pt x="165353" y="0"/>
                  </a:moveTo>
                  <a:lnTo>
                    <a:pt x="165353" y="91440"/>
                  </a:lnTo>
                  <a:lnTo>
                    <a:pt x="0" y="91440"/>
                  </a:lnTo>
                  <a:lnTo>
                    <a:pt x="0" y="274319"/>
                  </a:lnTo>
                  <a:lnTo>
                    <a:pt x="165353" y="274319"/>
                  </a:lnTo>
                  <a:lnTo>
                    <a:pt x="165353" y="365760"/>
                  </a:lnTo>
                  <a:lnTo>
                    <a:pt x="330707" y="182880"/>
                  </a:lnTo>
                  <a:lnTo>
                    <a:pt x="165353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52400" y="457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400" y="4572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31407" y="3037332"/>
              <a:ext cx="329565" cy="365760"/>
            </a:xfrm>
            <a:custGeom>
              <a:avLst/>
              <a:gdLst/>
              <a:ahLst/>
              <a:cxnLst/>
              <a:rect l="l" t="t" r="r" b="b"/>
              <a:pathLst>
                <a:path w="329564" h="365760">
                  <a:moveTo>
                    <a:pt x="164591" y="0"/>
                  </a:moveTo>
                  <a:lnTo>
                    <a:pt x="0" y="182880"/>
                  </a:lnTo>
                  <a:lnTo>
                    <a:pt x="164591" y="365760"/>
                  </a:lnTo>
                  <a:lnTo>
                    <a:pt x="164591" y="274319"/>
                  </a:lnTo>
                  <a:lnTo>
                    <a:pt x="329183" y="274319"/>
                  </a:lnTo>
                  <a:lnTo>
                    <a:pt x="329183" y="91440"/>
                  </a:lnTo>
                  <a:lnTo>
                    <a:pt x="164591" y="91440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11646" y="2992373"/>
            <a:ext cx="108077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 #4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0561" y="3449573"/>
            <a:ext cx="1219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#2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92161" y="2992373"/>
            <a:ext cx="1219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 #3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39761" y="3449573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#1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57494" y="3998214"/>
            <a:ext cx="2743200" cy="212090"/>
          </a:xfrm>
          <a:custGeom>
            <a:avLst/>
            <a:gdLst/>
            <a:ahLst/>
            <a:cxnLst/>
            <a:rect l="l" t="t" r="r" b="b"/>
            <a:pathLst>
              <a:path w="2743200" h="212089">
                <a:moveTo>
                  <a:pt x="0" y="0"/>
                </a:moveTo>
                <a:lnTo>
                  <a:pt x="1383" y="41227"/>
                </a:lnTo>
                <a:lnTo>
                  <a:pt x="5159" y="74895"/>
                </a:lnTo>
                <a:lnTo>
                  <a:pt x="10769" y="97594"/>
                </a:lnTo>
                <a:lnTo>
                  <a:pt x="17652" y="105918"/>
                </a:lnTo>
                <a:lnTo>
                  <a:pt x="1353947" y="105918"/>
                </a:lnTo>
                <a:lnTo>
                  <a:pt x="1360830" y="114241"/>
                </a:lnTo>
                <a:lnTo>
                  <a:pt x="1366440" y="136940"/>
                </a:lnTo>
                <a:lnTo>
                  <a:pt x="1370216" y="170608"/>
                </a:lnTo>
                <a:lnTo>
                  <a:pt x="1371600" y="211836"/>
                </a:lnTo>
                <a:lnTo>
                  <a:pt x="1372983" y="170608"/>
                </a:lnTo>
                <a:lnTo>
                  <a:pt x="1376759" y="136940"/>
                </a:lnTo>
                <a:lnTo>
                  <a:pt x="1382369" y="114241"/>
                </a:lnTo>
                <a:lnTo>
                  <a:pt x="1389252" y="105918"/>
                </a:lnTo>
                <a:lnTo>
                  <a:pt x="2725547" y="105918"/>
                </a:lnTo>
                <a:lnTo>
                  <a:pt x="2732430" y="97594"/>
                </a:lnTo>
                <a:lnTo>
                  <a:pt x="2738040" y="74895"/>
                </a:lnTo>
                <a:lnTo>
                  <a:pt x="2741816" y="41227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67221" y="4180128"/>
            <a:ext cx="254635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36905" marR="5080" indent="-624840">
              <a:lnSpc>
                <a:spcPct val="80000"/>
              </a:lnSpc>
              <a:spcBef>
                <a:spcPts val="675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Fixed-</a:t>
            </a:r>
            <a:r>
              <a:rPr sz="2400" b="1" i="1" spc="-9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and</a:t>
            </a:r>
            <a:r>
              <a:rPr sz="24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Var-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length </a:t>
            </a: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Tuple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11161" y="1358646"/>
            <a:ext cx="1590040" cy="212090"/>
          </a:xfrm>
          <a:custGeom>
            <a:avLst/>
            <a:gdLst/>
            <a:ahLst/>
            <a:cxnLst/>
            <a:rect l="l" t="t" r="r" b="b"/>
            <a:pathLst>
              <a:path w="1590040" h="212090">
                <a:moveTo>
                  <a:pt x="1589532" y="211836"/>
                </a:moveTo>
                <a:lnTo>
                  <a:pt x="1588148" y="170586"/>
                </a:lnTo>
                <a:lnTo>
                  <a:pt x="1584372" y="136921"/>
                </a:lnTo>
                <a:lnTo>
                  <a:pt x="1578762" y="114234"/>
                </a:lnTo>
                <a:lnTo>
                  <a:pt x="1571879" y="105917"/>
                </a:lnTo>
                <a:lnTo>
                  <a:pt x="812419" y="105917"/>
                </a:lnTo>
                <a:lnTo>
                  <a:pt x="805535" y="97601"/>
                </a:lnTo>
                <a:lnTo>
                  <a:pt x="799925" y="74914"/>
                </a:lnTo>
                <a:lnTo>
                  <a:pt x="796149" y="41249"/>
                </a:lnTo>
                <a:lnTo>
                  <a:pt x="794766" y="0"/>
                </a:lnTo>
                <a:lnTo>
                  <a:pt x="793382" y="41249"/>
                </a:lnTo>
                <a:lnTo>
                  <a:pt x="789606" y="74914"/>
                </a:lnTo>
                <a:lnTo>
                  <a:pt x="783996" y="97601"/>
                </a:lnTo>
                <a:lnTo>
                  <a:pt x="777113" y="105917"/>
                </a:lnTo>
                <a:lnTo>
                  <a:pt x="17653" y="105917"/>
                </a:lnTo>
                <a:lnTo>
                  <a:pt x="10769" y="114234"/>
                </a:lnTo>
                <a:lnTo>
                  <a:pt x="5159" y="136921"/>
                </a:lnTo>
                <a:lnTo>
                  <a:pt x="1383" y="170586"/>
                </a:lnTo>
                <a:lnTo>
                  <a:pt x="0" y="211836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93026" y="975486"/>
            <a:ext cx="123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636363"/>
                </a:solidFill>
                <a:latin typeface="Times New Roman"/>
                <a:cs typeface="Times New Roman"/>
              </a:rPr>
              <a:t>Slot</a:t>
            </a:r>
            <a:r>
              <a:rPr sz="2400" b="1" i="1" spc="-14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18466F75-FDDE-8D01-D618-D3C955E1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30</a:t>
            </a:fld>
            <a:endParaRPr lang="en-GB"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F053D662-5CF6-C5DD-219A-32FA7B1F3792}"/>
              </a:ext>
            </a:extLst>
          </p:cNvPr>
          <p:cNvSpPr txBox="1">
            <a:spLocks/>
          </p:cNvSpPr>
          <p:nvPr/>
        </p:nvSpPr>
        <p:spPr>
          <a:xfrm>
            <a:off x="628650" y="1288838"/>
            <a:ext cx="7886700" cy="326050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8415">
              <a:lnSpc>
                <a:spcPts val="2590"/>
              </a:lnSpc>
              <a:spcBef>
                <a:spcPts val="425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most common layout scheme is </a:t>
            </a:r>
          </a:p>
          <a:p>
            <a:pPr marL="0" marR="18415" indent="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called slotted pages.</a:t>
            </a:r>
          </a:p>
          <a:p>
            <a:pPr marL="12700" marR="379095">
              <a:lnSpc>
                <a:spcPts val="2590"/>
              </a:lnSpc>
              <a:spcBef>
                <a:spcPts val="100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slot array maps "slots" to the tuples' </a:t>
            </a:r>
          </a:p>
          <a:p>
            <a:pPr marL="0" marR="379095" indent="0">
              <a:lnSpc>
                <a:spcPts val="2590"/>
              </a:lnSpc>
              <a:spcBef>
                <a:spcPts val="105"/>
              </a:spcBef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starting position offsets.</a:t>
            </a:r>
          </a:p>
          <a:p>
            <a:pPr marL="12700">
              <a:lnSpc>
                <a:spcPts val="2775"/>
              </a:lnSpc>
              <a:spcBef>
                <a:spcPts val="2175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header keeps track of:</a:t>
            </a:r>
          </a:p>
          <a:p>
            <a:pPr marL="0" indent="0">
              <a:lnSpc>
                <a:spcPts val="2175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→ The # of used slots</a:t>
            </a:r>
          </a:p>
          <a:p>
            <a:pPr marL="0" indent="0">
              <a:lnSpc>
                <a:spcPts val="2160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→ The offset of the starting location of the last </a:t>
            </a:r>
          </a:p>
          <a:p>
            <a:pPr marL="0" indent="0">
              <a:lnSpc>
                <a:spcPts val="2160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      slot used.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SLOTTED</a:t>
            </a:r>
            <a:r>
              <a:rPr spc="305" dirty="0"/>
              <a:t> </a:t>
            </a:r>
            <a:r>
              <a:rPr spc="80" dirty="0"/>
              <a:t>PAGES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855461" y="1608074"/>
            <a:ext cx="2768600" cy="2311400"/>
            <a:chOff x="5855461" y="1608074"/>
            <a:chExt cx="2768600" cy="2311400"/>
          </a:xfrm>
        </p:grpSpPr>
        <p:sp>
          <p:nvSpPr>
            <p:cNvPr id="10" name="object 10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2743199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743199" y="2286000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0" y="2286000"/>
                  </a:moveTo>
                  <a:lnTo>
                    <a:pt x="2743199" y="2286000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68161" y="1620774"/>
            <a:ext cx="11430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85"/>
              </a:spcBef>
            </a:pPr>
            <a:r>
              <a:rPr sz="1900" b="1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55461" y="1608074"/>
            <a:ext cx="2768600" cy="2311400"/>
            <a:chOff x="5855461" y="1608074"/>
            <a:chExt cx="2768600" cy="2311400"/>
          </a:xfrm>
        </p:grpSpPr>
        <p:sp>
          <p:nvSpPr>
            <p:cNvPr id="15" name="object 15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5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599" y="457200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599" y="457200"/>
                  </a:lnTo>
                  <a:lnTo>
                    <a:pt x="2285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52400" y="457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400" y="4572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11646" y="2992373"/>
            <a:ext cx="108077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 #4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20561" y="3449573"/>
            <a:ext cx="1219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#2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92161" y="29923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2192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92161" y="2992373"/>
            <a:ext cx="1219200" cy="457200"/>
          </a:xfrm>
          <a:prstGeom prst="rect">
            <a:avLst/>
          </a:prstGeom>
          <a:ln w="25400">
            <a:solidFill>
              <a:srgbClr val="636363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 #3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39761" y="3449573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#1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57494" y="3998214"/>
            <a:ext cx="2743200" cy="212090"/>
          </a:xfrm>
          <a:custGeom>
            <a:avLst/>
            <a:gdLst/>
            <a:ahLst/>
            <a:cxnLst/>
            <a:rect l="l" t="t" r="r" b="b"/>
            <a:pathLst>
              <a:path w="2743200" h="212089">
                <a:moveTo>
                  <a:pt x="0" y="0"/>
                </a:moveTo>
                <a:lnTo>
                  <a:pt x="1383" y="41227"/>
                </a:lnTo>
                <a:lnTo>
                  <a:pt x="5159" y="74895"/>
                </a:lnTo>
                <a:lnTo>
                  <a:pt x="10769" y="97594"/>
                </a:lnTo>
                <a:lnTo>
                  <a:pt x="17652" y="105918"/>
                </a:lnTo>
                <a:lnTo>
                  <a:pt x="1353947" y="105918"/>
                </a:lnTo>
                <a:lnTo>
                  <a:pt x="1360830" y="114241"/>
                </a:lnTo>
                <a:lnTo>
                  <a:pt x="1366440" y="136940"/>
                </a:lnTo>
                <a:lnTo>
                  <a:pt x="1370216" y="170608"/>
                </a:lnTo>
                <a:lnTo>
                  <a:pt x="1371600" y="211836"/>
                </a:lnTo>
                <a:lnTo>
                  <a:pt x="1372983" y="170608"/>
                </a:lnTo>
                <a:lnTo>
                  <a:pt x="1376759" y="136940"/>
                </a:lnTo>
                <a:lnTo>
                  <a:pt x="1382369" y="114241"/>
                </a:lnTo>
                <a:lnTo>
                  <a:pt x="1389252" y="105918"/>
                </a:lnTo>
                <a:lnTo>
                  <a:pt x="2725547" y="105918"/>
                </a:lnTo>
                <a:lnTo>
                  <a:pt x="2732430" y="97594"/>
                </a:lnTo>
                <a:lnTo>
                  <a:pt x="2738040" y="74895"/>
                </a:lnTo>
                <a:lnTo>
                  <a:pt x="2741816" y="41227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967221" y="4180128"/>
            <a:ext cx="254635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36905" marR="5080" indent="-624840">
              <a:lnSpc>
                <a:spcPct val="80000"/>
              </a:lnSpc>
              <a:spcBef>
                <a:spcPts val="675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Fixed-</a:t>
            </a:r>
            <a:r>
              <a:rPr sz="2400" b="1" i="1" spc="-9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and</a:t>
            </a:r>
            <a:r>
              <a:rPr sz="24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Var-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length </a:t>
            </a: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Tuple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11161" y="1358646"/>
            <a:ext cx="1590040" cy="212090"/>
          </a:xfrm>
          <a:custGeom>
            <a:avLst/>
            <a:gdLst/>
            <a:ahLst/>
            <a:cxnLst/>
            <a:rect l="l" t="t" r="r" b="b"/>
            <a:pathLst>
              <a:path w="1590040" h="212090">
                <a:moveTo>
                  <a:pt x="1589532" y="211836"/>
                </a:moveTo>
                <a:lnTo>
                  <a:pt x="1588148" y="170586"/>
                </a:lnTo>
                <a:lnTo>
                  <a:pt x="1584372" y="136921"/>
                </a:lnTo>
                <a:lnTo>
                  <a:pt x="1578762" y="114234"/>
                </a:lnTo>
                <a:lnTo>
                  <a:pt x="1571879" y="105917"/>
                </a:lnTo>
                <a:lnTo>
                  <a:pt x="812419" y="105917"/>
                </a:lnTo>
                <a:lnTo>
                  <a:pt x="805535" y="97601"/>
                </a:lnTo>
                <a:lnTo>
                  <a:pt x="799925" y="74914"/>
                </a:lnTo>
                <a:lnTo>
                  <a:pt x="796149" y="41249"/>
                </a:lnTo>
                <a:lnTo>
                  <a:pt x="794766" y="0"/>
                </a:lnTo>
                <a:lnTo>
                  <a:pt x="793382" y="41249"/>
                </a:lnTo>
                <a:lnTo>
                  <a:pt x="789606" y="74914"/>
                </a:lnTo>
                <a:lnTo>
                  <a:pt x="783996" y="97601"/>
                </a:lnTo>
                <a:lnTo>
                  <a:pt x="777113" y="105917"/>
                </a:lnTo>
                <a:lnTo>
                  <a:pt x="17653" y="105917"/>
                </a:lnTo>
                <a:lnTo>
                  <a:pt x="10769" y="114234"/>
                </a:lnTo>
                <a:lnTo>
                  <a:pt x="5159" y="136921"/>
                </a:lnTo>
                <a:lnTo>
                  <a:pt x="1383" y="170586"/>
                </a:lnTo>
                <a:lnTo>
                  <a:pt x="0" y="211836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193026" y="975486"/>
            <a:ext cx="123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636363"/>
                </a:solidFill>
                <a:latin typeface="Times New Roman"/>
                <a:cs typeface="Times New Roman"/>
              </a:rPr>
              <a:t>Slot</a:t>
            </a:r>
            <a:r>
              <a:rPr sz="2400" b="1" i="1" spc="-14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42944" y="2969771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444779" y="0"/>
                </a:moveTo>
                <a:lnTo>
                  <a:pt x="422951" y="4247"/>
                </a:lnTo>
                <a:lnTo>
                  <a:pt x="403754" y="16988"/>
                </a:lnTo>
                <a:lnTo>
                  <a:pt x="251398" y="169371"/>
                </a:lnTo>
                <a:lnTo>
                  <a:pt x="99024" y="16988"/>
                </a:lnTo>
                <a:lnTo>
                  <a:pt x="79831" y="4247"/>
                </a:lnTo>
                <a:lnTo>
                  <a:pt x="58006" y="0"/>
                </a:lnTo>
                <a:lnTo>
                  <a:pt x="36183" y="4247"/>
                </a:lnTo>
                <a:lnTo>
                  <a:pt x="16995" y="16988"/>
                </a:lnTo>
                <a:lnTo>
                  <a:pt x="4248" y="36185"/>
                </a:lnTo>
                <a:lnTo>
                  <a:pt x="0" y="58022"/>
                </a:lnTo>
                <a:lnTo>
                  <a:pt x="4248" y="79859"/>
                </a:lnTo>
                <a:lnTo>
                  <a:pt x="16995" y="99056"/>
                </a:lnTo>
                <a:lnTo>
                  <a:pt x="169344" y="251439"/>
                </a:lnTo>
                <a:lnTo>
                  <a:pt x="17003" y="403817"/>
                </a:lnTo>
                <a:lnTo>
                  <a:pt x="4257" y="423023"/>
                </a:lnTo>
                <a:lnTo>
                  <a:pt x="8" y="444861"/>
                </a:lnTo>
                <a:lnTo>
                  <a:pt x="4257" y="466696"/>
                </a:lnTo>
                <a:lnTo>
                  <a:pt x="36191" y="498636"/>
                </a:lnTo>
                <a:lnTo>
                  <a:pt x="58016" y="502882"/>
                </a:lnTo>
                <a:lnTo>
                  <a:pt x="69097" y="501820"/>
                </a:lnTo>
                <a:lnTo>
                  <a:pt x="79848" y="498633"/>
                </a:lnTo>
                <a:lnTo>
                  <a:pt x="89936" y="493323"/>
                </a:lnTo>
                <a:lnTo>
                  <a:pt x="99033" y="485891"/>
                </a:lnTo>
                <a:lnTo>
                  <a:pt x="251398" y="333495"/>
                </a:lnTo>
                <a:lnTo>
                  <a:pt x="403778" y="485893"/>
                </a:lnTo>
                <a:lnTo>
                  <a:pt x="412873" y="493328"/>
                </a:lnTo>
                <a:lnTo>
                  <a:pt x="422961" y="498638"/>
                </a:lnTo>
                <a:lnTo>
                  <a:pt x="433713" y="501822"/>
                </a:lnTo>
                <a:lnTo>
                  <a:pt x="444799" y="502883"/>
                </a:lnTo>
                <a:lnTo>
                  <a:pt x="455871" y="501821"/>
                </a:lnTo>
                <a:lnTo>
                  <a:pt x="498548" y="466692"/>
                </a:lnTo>
                <a:lnTo>
                  <a:pt x="502799" y="444856"/>
                </a:lnTo>
                <a:lnTo>
                  <a:pt x="498548" y="423020"/>
                </a:lnTo>
                <a:lnTo>
                  <a:pt x="485796" y="403820"/>
                </a:lnTo>
                <a:lnTo>
                  <a:pt x="333451" y="251439"/>
                </a:lnTo>
                <a:lnTo>
                  <a:pt x="485796" y="99056"/>
                </a:lnTo>
                <a:lnTo>
                  <a:pt x="498548" y="79859"/>
                </a:lnTo>
                <a:lnTo>
                  <a:pt x="502799" y="58022"/>
                </a:lnTo>
                <a:lnTo>
                  <a:pt x="498548" y="36185"/>
                </a:lnTo>
                <a:lnTo>
                  <a:pt x="485796" y="16988"/>
                </a:lnTo>
                <a:lnTo>
                  <a:pt x="466605" y="4247"/>
                </a:lnTo>
                <a:lnTo>
                  <a:pt x="444779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AB7891C7-EE4D-0C64-4245-EFFC181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31</a:t>
            </a:fld>
            <a:endParaRPr lang="en-GB"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ED44E452-DC00-2438-FFFD-A004D41672A8}"/>
              </a:ext>
            </a:extLst>
          </p:cNvPr>
          <p:cNvSpPr txBox="1">
            <a:spLocks/>
          </p:cNvSpPr>
          <p:nvPr/>
        </p:nvSpPr>
        <p:spPr>
          <a:xfrm>
            <a:off x="628650" y="1288838"/>
            <a:ext cx="7886700" cy="326050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8415">
              <a:lnSpc>
                <a:spcPts val="2590"/>
              </a:lnSpc>
              <a:spcBef>
                <a:spcPts val="425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most common layout scheme is </a:t>
            </a:r>
          </a:p>
          <a:p>
            <a:pPr marL="0" marR="18415" indent="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called slotted pages.</a:t>
            </a:r>
          </a:p>
          <a:p>
            <a:pPr marL="12700" marR="379095">
              <a:lnSpc>
                <a:spcPts val="2590"/>
              </a:lnSpc>
              <a:spcBef>
                <a:spcPts val="100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slot array maps "slots" to the tuples' </a:t>
            </a:r>
          </a:p>
          <a:p>
            <a:pPr marL="0" marR="379095" indent="0">
              <a:lnSpc>
                <a:spcPts val="2590"/>
              </a:lnSpc>
              <a:spcBef>
                <a:spcPts val="105"/>
              </a:spcBef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starting position offsets.</a:t>
            </a:r>
          </a:p>
          <a:p>
            <a:pPr marL="12700">
              <a:lnSpc>
                <a:spcPts val="2775"/>
              </a:lnSpc>
              <a:spcBef>
                <a:spcPts val="2175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header keeps track of:</a:t>
            </a:r>
          </a:p>
          <a:p>
            <a:pPr marL="0" indent="0">
              <a:lnSpc>
                <a:spcPts val="2175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→ The # of used slots</a:t>
            </a:r>
          </a:p>
          <a:p>
            <a:pPr marL="0" indent="0">
              <a:lnSpc>
                <a:spcPts val="2160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→ The offset of the starting location of the last </a:t>
            </a:r>
          </a:p>
          <a:p>
            <a:pPr marL="0" indent="0">
              <a:lnSpc>
                <a:spcPts val="2160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      slot used.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SLOTTED</a:t>
            </a:r>
            <a:r>
              <a:rPr spc="305" dirty="0"/>
              <a:t> </a:t>
            </a:r>
            <a:r>
              <a:rPr spc="80" dirty="0"/>
              <a:t>PAGES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855461" y="1608074"/>
            <a:ext cx="2768600" cy="2311400"/>
            <a:chOff x="5855461" y="1608074"/>
            <a:chExt cx="2768600" cy="2311400"/>
          </a:xfrm>
        </p:grpSpPr>
        <p:sp>
          <p:nvSpPr>
            <p:cNvPr id="10" name="object 10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2743199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743199" y="2286000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0" y="2286000"/>
                  </a:moveTo>
                  <a:lnTo>
                    <a:pt x="2743199" y="2286000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8161" y="1620774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11429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42999" y="4572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8161" y="1620774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0" y="457200"/>
                  </a:moveTo>
                  <a:lnTo>
                    <a:pt x="1142999" y="4572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80861" y="1682705"/>
            <a:ext cx="1117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5"/>
              </a:spcBef>
            </a:pPr>
            <a:r>
              <a:rPr sz="1900" b="1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55461" y="1608074"/>
            <a:ext cx="2768600" cy="2311400"/>
            <a:chOff x="5855461" y="1608074"/>
            <a:chExt cx="2768600" cy="2311400"/>
          </a:xfrm>
        </p:grpSpPr>
        <p:sp>
          <p:nvSpPr>
            <p:cNvPr id="17" name="object 17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5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599" y="457200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599" y="457200"/>
                  </a:lnTo>
                  <a:lnTo>
                    <a:pt x="2285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52400" y="457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400" y="4572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84975" y="1777873"/>
              <a:ext cx="1597660" cy="1214755"/>
            </a:xfrm>
            <a:custGeom>
              <a:avLst/>
              <a:gdLst/>
              <a:ahLst/>
              <a:cxnLst/>
              <a:rect l="l" t="t" r="r" b="b"/>
              <a:pathLst>
                <a:path w="1597659" h="1214755">
                  <a:moveTo>
                    <a:pt x="15875" y="1084199"/>
                  </a:moveTo>
                  <a:lnTo>
                    <a:pt x="9144" y="1088135"/>
                  </a:lnTo>
                  <a:lnTo>
                    <a:pt x="2286" y="1092072"/>
                  </a:lnTo>
                  <a:lnTo>
                    <a:pt x="0" y="1100835"/>
                  </a:lnTo>
                  <a:lnTo>
                    <a:pt x="3937" y="1107694"/>
                  </a:lnTo>
                  <a:lnTo>
                    <a:pt x="66294" y="1214627"/>
                  </a:lnTo>
                  <a:lnTo>
                    <a:pt x="82883" y="1186179"/>
                  </a:lnTo>
                  <a:lnTo>
                    <a:pt x="51943" y="1186179"/>
                  </a:lnTo>
                  <a:lnTo>
                    <a:pt x="51943" y="1133377"/>
                  </a:lnTo>
                  <a:lnTo>
                    <a:pt x="28575" y="1093343"/>
                  </a:lnTo>
                  <a:lnTo>
                    <a:pt x="24637" y="1086484"/>
                  </a:lnTo>
                  <a:lnTo>
                    <a:pt x="15875" y="1084199"/>
                  </a:lnTo>
                  <a:close/>
                </a:path>
                <a:path w="1597659" h="1214755">
                  <a:moveTo>
                    <a:pt x="51943" y="1133377"/>
                  </a:moveTo>
                  <a:lnTo>
                    <a:pt x="51943" y="1186179"/>
                  </a:lnTo>
                  <a:lnTo>
                    <a:pt x="80518" y="1186179"/>
                  </a:lnTo>
                  <a:lnTo>
                    <a:pt x="80518" y="1179068"/>
                  </a:lnTo>
                  <a:lnTo>
                    <a:pt x="53975" y="1179068"/>
                  </a:lnTo>
                  <a:lnTo>
                    <a:pt x="66294" y="1157963"/>
                  </a:lnTo>
                  <a:lnTo>
                    <a:pt x="51943" y="1133377"/>
                  </a:lnTo>
                  <a:close/>
                </a:path>
                <a:path w="1597659" h="1214755">
                  <a:moveTo>
                    <a:pt x="116712" y="1084199"/>
                  </a:moveTo>
                  <a:lnTo>
                    <a:pt x="107950" y="1086484"/>
                  </a:lnTo>
                  <a:lnTo>
                    <a:pt x="104012" y="1093343"/>
                  </a:lnTo>
                  <a:lnTo>
                    <a:pt x="80644" y="1133377"/>
                  </a:lnTo>
                  <a:lnTo>
                    <a:pt x="80518" y="1186179"/>
                  </a:lnTo>
                  <a:lnTo>
                    <a:pt x="82883" y="1186179"/>
                  </a:lnTo>
                  <a:lnTo>
                    <a:pt x="128650" y="1107694"/>
                  </a:lnTo>
                  <a:lnTo>
                    <a:pt x="132587" y="1100835"/>
                  </a:lnTo>
                  <a:lnTo>
                    <a:pt x="130301" y="1092072"/>
                  </a:lnTo>
                  <a:lnTo>
                    <a:pt x="123444" y="1088135"/>
                  </a:lnTo>
                  <a:lnTo>
                    <a:pt x="116712" y="1084199"/>
                  </a:lnTo>
                  <a:close/>
                </a:path>
                <a:path w="1597659" h="1214755">
                  <a:moveTo>
                    <a:pt x="66294" y="1157963"/>
                  </a:moveTo>
                  <a:lnTo>
                    <a:pt x="53975" y="1179068"/>
                  </a:lnTo>
                  <a:lnTo>
                    <a:pt x="78612" y="1179068"/>
                  </a:lnTo>
                  <a:lnTo>
                    <a:pt x="66294" y="1157963"/>
                  </a:lnTo>
                  <a:close/>
                </a:path>
                <a:path w="1597659" h="1214755">
                  <a:moveTo>
                    <a:pt x="80518" y="1133594"/>
                  </a:moveTo>
                  <a:lnTo>
                    <a:pt x="66294" y="1157963"/>
                  </a:lnTo>
                  <a:lnTo>
                    <a:pt x="78612" y="1179068"/>
                  </a:lnTo>
                  <a:lnTo>
                    <a:pt x="80518" y="1179068"/>
                  </a:lnTo>
                  <a:lnTo>
                    <a:pt x="80518" y="1133594"/>
                  </a:lnTo>
                  <a:close/>
                </a:path>
                <a:path w="1597659" h="1214755">
                  <a:moveTo>
                    <a:pt x="1511553" y="952500"/>
                  </a:moveTo>
                  <a:lnTo>
                    <a:pt x="58420" y="952500"/>
                  </a:lnTo>
                  <a:lnTo>
                    <a:pt x="51943" y="958976"/>
                  </a:lnTo>
                  <a:lnTo>
                    <a:pt x="52069" y="1133594"/>
                  </a:lnTo>
                  <a:lnTo>
                    <a:pt x="66294" y="1157963"/>
                  </a:lnTo>
                  <a:lnTo>
                    <a:pt x="80518" y="1133594"/>
                  </a:lnTo>
                  <a:lnTo>
                    <a:pt x="80518" y="981075"/>
                  </a:lnTo>
                  <a:lnTo>
                    <a:pt x="66294" y="981075"/>
                  </a:lnTo>
                  <a:lnTo>
                    <a:pt x="80518" y="966851"/>
                  </a:lnTo>
                  <a:lnTo>
                    <a:pt x="1511553" y="966851"/>
                  </a:lnTo>
                  <a:lnTo>
                    <a:pt x="1511553" y="952500"/>
                  </a:lnTo>
                  <a:close/>
                </a:path>
                <a:path w="1597659" h="1214755">
                  <a:moveTo>
                    <a:pt x="80518" y="966851"/>
                  </a:moveTo>
                  <a:lnTo>
                    <a:pt x="66294" y="981075"/>
                  </a:lnTo>
                  <a:lnTo>
                    <a:pt x="80518" y="981075"/>
                  </a:lnTo>
                  <a:lnTo>
                    <a:pt x="80518" y="966851"/>
                  </a:lnTo>
                  <a:close/>
                </a:path>
                <a:path w="1597659" h="1214755">
                  <a:moveTo>
                    <a:pt x="1540128" y="952500"/>
                  </a:moveTo>
                  <a:lnTo>
                    <a:pt x="1525777" y="952500"/>
                  </a:lnTo>
                  <a:lnTo>
                    <a:pt x="1511553" y="966851"/>
                  </a:lnTo>
                  <a:lnTo>
                    <a:pt x="80518" y="966851"/>
                  </a:lnTo>
                  <a:lnTo>
                    <a:pt x="80518" y="981075"/>
                  </a:lnTo>
                  <a:lnTo>
                    <a:pt x="1533778" y="981075"/>
                  </a:lnTo>
                  <a:lnTo>
                    <a:pt x="1540128" y="974725"/>
                  </a:lnTo>
                  <a:lnTo>
                    <a:pt x="1540128" y="952500"/>
                  </a:lnTo>
                  <a:close/>
                </a:path>
                <a:path w="1597659" h="1214755">
                  <a:moveTo>
                    <a:pt x="1511554" y="140123"/>
                  </a:moveTo>
                  <a:lnTo>
                    <a:pt x="1511553" y="966851"/>
                  </a:lnTo>
                  <a:lnTo>
                    <a:pt x="1525777" y="952500"/>
                  </a:lnTo>
                  <a:lnTo>
                    <a:pt x="1540128" y="952500"/>
                  </a:lnTo>
                  <a:lnTo>
                    <a:pt x="1540128" y="143001"/>
                  </a:lnTo>
                  <a:lnTo>
                    <a:pt x="1525777" y="143001"/>
                  </a:lnTo>
                  <a:lnTo>
                    <a:pt x="1511554" y="140123"/>
                  </a:lnTo>
                  <a:close/>
                </a:path>
                <a:path w="1597659" h="1214755">
                  <a:moveTo>
                    <a:pt x="1540128" y="71500"/>
                  </a:moveTo>
                  <a:lnTo>
                    <a:pt x="1511553" y="71500"/>
                  </a:lnTo>
                  <a:lnTo>
                    <a:pt x="1511554" y="140123"/>
                  </a:lnTo>
                  <a:lnTo>
                    <a:pt x="1525777" y="143001"/>
                  </a:lnTo>
                  <a:lnTo>
                    <a:pt x="1540039" y="140123"/>
                  </a:lnTo>
                  <a:lnTo>
                    <a:pt x="1540128" y="71500"/>
                  </a:lnTo>
                  <a:close/>
                </a:path>
                <a:path w="1597659" h="1214755">
                  <a:moveTo>
                    <a:pt x="1540128" y="140105"/>
                  </a:moveTo>
                  <a:lnTo>
                    <a:pt x="1525777" y="143001"/>
                  </a:lnTo>
                  <a:lnTo>
                    <a:pt x="1540128" y="143001"/>
                  </a:lnTo>
                  <a:lnTo>
                    <a:pt x="1540128" y="140105"/>
                  </a:lnTo>
                  <a:close/>
                </a:path>
                <a:path w="1597659" h="1214755">
                  <a:moveTo>
                    <a:pt x="1525777" y="0"/>
                  </a:moveTo>
                  <a:lnTo>
                    <a:pt x="1498016" y="5617"/>
                  </a:lnTo>
                  <a:lnTo>
                    <a:pt x="1475327" y="20939"/>
                  </a:lnTo>
                  <a:lnTo>
                    <a:pt x="1460019" y="43666"/>
                  </a:lnTo>
                  <a:lnTo>
                    <a:pt x="1454403" y="71500"/>
                  </a:lnTo>
                  <a:lnTo>
                    <a:pt x="1460019" y="99335"/>
                  </a:lnTo>
                  <a:lnTo>
                    <a:pt x="1475327" y="122062"/>
                  </a:lnTo>
                  <a:lnTo>
                    <a:pt x="1498016" y="137384"/>
                  </a:lnTo>
                  <a:lnTo>
                    <a:pt x="1511554" y="140123"/>
                  </a:lnTo>
                  <a:lnTo>
                    <a:pt x="1511553" y="71500"/>
                  </a:lnTo>
                  <a:lnTo>
                    <a:pt x="1597278" y="71500"/>
                  </a:lnTo>
                  <a:lnTo>
                    <a:pt x="1591661" y="43666"/>
                  </a:lnTo>
                  <a:lnTo>
                    <a:pt x="1576339" y="20939"/>
                  </a:lnTo>
                  <a:lnTo>
                    <a:pt x="1553612" y="5617"/>
                  </a:lnTo>
                  <a:lnTo>
                    <a:pt x="1525777" y="0"/>
                  </a:lnTo>
                  <a:close/>
                </a:path>
                <a:path w="1597659" h="1214755">
                  <a:moveTo>
                    <a:pt x="1597278" y="71500"/>
                  </a:moveTo>
                  <a:lnTo>
                    <a:pt x="1540128" y="71500"/>
                  </a:lnTo>
                  <a:lnTo>
                    <a:pt x="1540128" y="140105"/>
                  </a:lnTo>
                  <a:lnTo>
                    <a:pt x="1553612" y="137384"/>
                  </a:lnTo>
                  <a:lnTo>
                    <a:pt x="1576339" y="122062"/>
                  </a:lnTo>
                  <a:lnTo>
                    <a:pt x="1591661" y="99335"/>
                  </a:lnTo>
                  <a:lnTo>
                    <a:pt x="1597278" y="7150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297929" y="2992373"/>
            <a:ext cx="109728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 #4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0561" y="3449573"/>
            <a:ext cx="1219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#2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39761" y="3449573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#1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57494" y="3998214"/>
            <a:ext cx="2743200" cy="212090"/>
          </a:xfrm>
          <a:custGeom>
            <a:avLst/>
            <a:gdLst/>
            <a:ahLst/>
            <a:cxnLst/>
            <a:rect l="l" t="t" r="r" b="b"/>
            <a:pathLst>
              <a:path w="2743200" h="212089">
                <a:moveTo>
                  <a:pt x="0" y="0"/>
                </a:moveTo>
                <a:lnTo>
                  <a:pt x="1383" y="41227"/>
                </a:lnTo>
                <a:lnTo>
                  <a:pt x="5159" y="74895"/>
                </a:lnTo>
                <a:lnTo>
                  <a:pt x="10769" y="97594"/>
                </a:lnTo>
                <a:lnTo>
                  <a:pt x="17652" y="105918"/>
                </a:lnTo>
                <a:lnTo>
                  <a:pt x="1353947" y="105918"/>
                </a:lnTo>
                <a:lnTo>
                  <a:pt x="1360830" y="114241"/>
                </a:lnTo>
                <a:lnTo>
                  <a:pt x="1366440" y="136940"/>
                </a:lnTo>
                <a:lnTo>
                  <a:pt x="1370216" y="170608"/>
                </a:lnTo>
                <a:lnTo>
                  <a:pt x="1371600" y="211836"/>
                </a:lnTo>
                <a:lnTo>
                  <a:pt x="1372983" y="170608"/>
                </a:lnTo>
                <a:lnTo>
                  <a:pt x="1376759" y="136940"/>
                </a:lnTo>
                <a:lnTo>
                  <a:pt x="1382369" y="114241"/>
                </a:lnTo>
                <a:lnTo>
                  <a:pt x="1389252" y="105918"/>
                </a:lnTo>
                <a:lnTo>
                  <a:pt x="2725547" y="105918"/>
                </a:lnTo>
                <a:lnTo>
                  <a:pt x="2732430" y="97594"/>
                </a:lnTo>
                <a:lnTo>
                  <a:pt x="2738040" y="74895"/>
                </a:lnTo>
                <a:lnTo>
                  <a:pt x="2741816" y="41227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67221" y="4180128"/>
            <a:ext cx="254635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36905" marR="5080" indent="-624840">
              <a:lnSpc>
                <a:spcPct val="80000"/>
              </a:lnSpc>
              <a:spcBef>
                <a:spcPts val="675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Fixed-</a:t>
            </a:r>
            <a:r>
              <a:rPr sz="2400" b="1" i="1" spc="-9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and</a:t>
            </a:r>
            <a:r>
              <a:rPr sz="24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Var-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length </a:t>
            </a: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Tuple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11161" y="1358646"/>
            <a:ext cx="1590040" cy="212090"/>
          </a:xfrm>
          <a:custGeom>
            <a:avLst/>
            <a:gdLst/>
            <a:ahLst/>
            <a:cxnLst/>
            <a:rect l="l" t="t" r="r" b="b"/>
            <a:pathLst>
              <a:path w="1590040" h="212090">
                <a:moveTo>
                  <a:pt x="1589532" y="211836"/>
                </a:moveTo>
                <a:lnTo>
                  <a:pt x="1588148" y="170586"/>
                </a:lnTo>
                <a:lnTo>
                  <a:pt x="1584372" y="136921"/>
                </a:lnTo>
                <a:lnTo>
                  <a:pt x="1578762" y="114234"/>
                </a:lnTo>
                <a:lnTo>
                  <a:pt x="1571879" y="105917"/>
                </a:lnTo>
                <a:lnTo>
                  <a:pt x="812419" y="105917"/>
                </a:lnTo>
                <a:lnTo>
                  <a:pt x="805535" y="97601"/>
                </a:lnTo>
                <a:lnTo>
                  <a:pt x="799925" y="74914"/>
                </a:lnTo>
                <a:lnTo>
                  <a:pt x="796149" y="41249"/>
                </a:lnTo>
                <a:lnTo>
                  <a:pt x="794766" y="0"/>
                </a:lnTo>
                <a:lnTo>
                  <a:pt x="793382" y="41249"/>
                </a:lnTo>
                <a:lnTo>
                  <a:pt x="789606" y="74914"/>
                </a:lnTo>
                <a:lnTo>
                  <a:pt x="783996" y="97601"/>
                </a:lnTo>
                <a:lnTo>
                  <a:pt x="777113" y="105917"/>
                </a:lnTo>
                <a:lnTo>
                  <a:pt x="17653" y="105917"/>
                </a:lnTo>
                <a:lnTo>
                  <a:pt x="10769" y="114234"/>
                </a:lnTo>
                <a:lnTo>
                  <a:pt x="5159" y="136921"/>
                </a:lnTo>
                <a:lnTo>
                  <a:pt x="1383" y="170586"/>
                </a:lnTo>
                <a:lnTo>
                  <a:pt x="0" y="211836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93026" y="975486"/>
            <a:ext cx="123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636363"/>
                </a:solidFill>
                <a:latin typeface="Times New Roman"/>
                <a:cs typeface="Times New Roman"/>
              </a:rPr>
              <a:t>Slot</a:t>
            </a:r>
            <a:r>
              <a:rPr sz="2400" b="1" i="1" spc="-14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2D50463C-716F-E54E-9680-1643636B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32</a:t>
            </a:fld>
            <a:endParaRPr lang="en-GB"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DEABA370-05C2-2DAF-0B3F-80CCEAA37468}"/>
              </a:ext>
            </a:extLst>
          </p:cNvPr>
          <p:cNvSpPr txBox="1">
            <a:spLocks/>
          </p:cNvSpPr>
          <p:nvPr/>
        </p:nvSpPr>
        <p:spPr>
          <a:xfrm>
            <a:off x="628650" y="1288838"/>
            <a:ext cx="7886700" cy="326050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8415">
              <a:lnSpc>
                <a:spcPts val="2590"/>
              </a:lnSpc>
              <a:spcBef>
                <a:spcPts val="425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most common layout scheme is </a:t>
            </a:r>
          </a:p>
          <a:p>
            <a:pPr marL="0" marR="18415" indent="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called slotted pages.</a:t>
            </a:r>
          </a:p>
          <a:p>
            <a:pPr marL="12700" marR="379095">
              <a:lnSpc>
                <a:spcPts val="2590"/>
              </a:lnSpc>
              <a:spcBef>
                <a:spcPts val="100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slot array maps "slots" to the tuples' </a:t>
            </a:r>
          </a:p>
          <a:p>
            <a:pPr marL="0" marR="379095" indent="0">
              <a:lnSpc>
                <a:spcPts val="2590"/>
              </a:lnSpc>
              <a:spcBef>
                <a:spcPts val="105"/>
              </a:spcBef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starting position offsets.</a:t>
            </a:r>
          </a:p>
          <a:p>
            <a:pPr marL="12700">
              <a:lnSpc>
                <a:spcPts val="2775"/>
              </a:lnSpc>
              <a:spcBef>
                <a:spcPts val="2175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header keeps track of:</a:t>
            </a:r>
          </a:p>
          <a:p>
            <a:pPr marL="0" indent="0">
              <a:lnSpc>
                <a:spcPts val="2175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→ The # of used slots</a:t>
            </a:r>
          </a:p>
          <a:p>
            <a:pPr marL="0" indent="0">
              <a:lnSpc>
                <a:spcPts val="2160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→ The offset of the starting location of the last </a:t>
            </a:r>
          </a:p>
          <a:p>
            <a:pPr marL="0" indent="0">
              <a:lnSpc>
                <a:spcPts val="2160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      slot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SLOTTED</a:t>
            </a:r>
            <a:r>
              <a:rPr spc="305" dirty="0"/>
              <a:t> </a:t>
            </a:r>
            <a:r>
              <a:rPr spc="80" dirty="0"/>
              <a:t>PAGES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55461" y="1608074"/>
            <a:ext cx="2768600" cy="2311400"/>
            <a:chOff x="5855461" y="1608074"/>
            <a:chExt cx="2768600" cy="2311400"/>
          </a:xfrm>
        </p:grpSpPr>
        <p:sp>
          <p:nvSpPr>
            <p:cNvPr id="5" name="object 5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2743199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743199" y="2286000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8161" y="1620774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>
                  <a:moveTo>
                    <a:pt x="0" y="2286000"/>
                  </a:moveTo>
                  <a:lnTo>
                    <a:pt x="2743199" y="2286000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68161" y="1620774"/>
            <a:ext cx="11430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85"/>
              </a:spcBef>
            </a:pPr>
            <a:r>
              <a:rPr sz="1900" b="1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55461" y="1608074"/>
            <a:ext cx="2771775" cy="2311400"/>
            <a:chOff x="5855461" y="1608074"/>
            <a:chExt cx="2771775" cy="2311400"/>
          </a:xfrm>
        </p:grpSpPr>
        <p:sp>
          <p:nvSpPr>
            <p:cNvPr id="10" name="object 10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55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4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2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81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7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5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599" y="457200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25361" y="20779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599" y="457200"/>
                  </a:lnTo>
                  <a:lnTo>
                    <a:pt x="2285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52400" y="457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8161" y="3449574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400" y="4572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111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397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683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228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96961" y="1620774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457200"/>
                  </a:moveTo>
                  <a:lnTo>
                    <a:pt x="228600" y="457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43800" y="2991612"/>
              <a:ext cx="53340" cy="1270"/>
            </a:xfrm>
            <a:custGeom>
              <a:avLst/>
              <a:gdLst/>
              <a:ahLst/>
              <a:cxnLst/>
              <a:rect l="l" t="t" r="r" b="b"/>
              <a:pathLst>
                <a:path w="53340" h="1269">
                  <a:moveTo>
                    <a:pt x="0" y="762"/>
                  </a:moveTo>
                  <a:lnTo>
                    <a:pt x="53340" y="762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17129" y="2992374"/>
              <a:ext cx="1097280" cy="457200"/>
            </a:xfrm>
            <a:custGeom>
              <a:avLst/>
              <a:gdLst/>
              <a:ahLst/>
              <a:cxnLst/>
              <a:rect l="l" t="t" r="r" b="b"/>
              <a:pathLst>
                <a:path w="1097279" h="457200">
                  <a:moveTo>
                    <a:pt x="0" y="457200"/>
                  </a:moveTo>
                  <a:lnTo>
                    <a:pt x="1097279" y="457200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517130" y="2992373"/>
            <a:ext cx="109728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#4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20561" y="3449573"/>
            <a:ext cx="1219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#2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39761" y="3449573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636363"/>
                </a:solidFill>
                <a:latin typeface="BIZ UDGothic"/>
                <a:cs typeface="BIZ UDGothic"/>
              </a:rPr>
              <a:t>Tuple </a:t>
            </a:r>
            <a:r>
              <a:rPr sz="1800" spc="-25" dirty="0">
                <a:solidFill>
                  <a:srgbClr val="636363"/>
                </a:solidFill>
                <a:latin typeface="BIZ UDGothic"/>
                <a:cs typeface="BIZ UDGothic"/>
              </a:rPr>
              <a:t>#1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57494" y="3998214"/>
            <a:ext cx="2743200" cy="212090"/>
          </a:xfrm>
          <a:custGeom>
            <a:avLst/>
            <a:gdLst/>
            <a:ahLst/>
            <a:cxnLst/>
            <a:rect l="l" t="t" r="r" b="b"/>
            <a:pathLst>
              <a:path w="2743200" h="212089">
                <a:moveTo>
                  <a:pt x="0" y="0"/>
                </a:moveTo>
                <a:lnTo>
                  <a:pt x="1383" y="41227"/>
                </a:lnTo>
                <a:lnTo>
                  <a:pt x="5159" y="74895"/>
                </a:lnTo>
                <a:lnTo>
                  <a:pt x="10769" y="97594"/>
                </a:lnTo>
                <a:lnTo>
                  <a:pt x="17652" y="105918"/>
                </a:lnTo>
                <a:lnTo>
                  <a:pt x="1353947" y="105918"/>
                </a:lnTo>
                <a:lnTo>
                  <a:pt x="1360830" y="114241"/>
                </a:lnTo>
                <a:lnTo>
                  <a:pt x="1366440" y="136940"/>
                </a:lnTo>
                <a:lnTo>
                  <a:pt x="1370216" y="170608"/>
                </a:lnTo>
                <a:lnTo>
                  <a:pt x="1371600" y="211836"/>
                </a:lnTo>
                <a:lnTo>
                  <a:pt x="1372983" y="170608"/>
                </a:lnTo>
                <a:lnTo>
                  <a:pt x="1376759" y="136940"/>
                </a:lnTo>
                <a:lnTo>
                  <a:pt x="1382369" y="114241"/>
                </a:lnTo>
                <a:lnTo>
                  <a:pt x="1389252" y="105918"/>
                </a:lnTo>
                <a:lnTo>
                  <a:pt x="2725547" y="105918"/>
                </a:lnTo>
                <a:lnTo>
                  <a:pt x="2732430" y="97594"/>
                </a:lnTo>
                <a:lnTo>
                  <a:pt x="2738040" y="74895"/>
                </a:lnTo>
                <a:lnTo>
                  <a:pt x="2741816" y="41227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67221" y="4180128"/>
            <a:ext cx="254635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36905" marR="5080" indent="-624840">
              <a:lnSpc>
                <a:spcPct val="80000"/>
              </a:lnSpc>
              <a:spcBef>
                <a:spcPts val="675"/>
              </a:spcBef>
            </a:pP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Fixed-</a:t>
            </a:r>
            <a:r>
              <a:rPr sz="2400" b="1" i="1" spc="-9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and</a:t>
            </a:r>
            <a:r>
              <a:rPr sz="2400" b="1" i="1" spc="-9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Var-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length </a:t>
            </a:r>
            <a:r>
              <a:rPr sz="2400" b="1" i="1" spc="-130" dirty="0">
                <a:solidFill>
                  <a:srgbClr val="636363"/>
                </a:solidFill>
                <a:latin typeface="Times New Roman"/>
                <a:cs typeface="Times New Roman"/>
              </a:rPr>
              <a:t>Tuple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11161" y="1358646"/>
            <a:ext cx="1590040" cy="212090"/>
          </a:xfrm>
          <a:custGeom>
            <a:avLst/>
            <a:gdLst/>
            <a:ahLst/>
            <a:cxnLst/>
            <a:rect l="l" t="t" r="r" b="b"/>
            <a:pathLst>
              <a:path w="1590040" h="212090">
                <a:moveTo>
                  <a:pt x="1589532" y="211836"/>
                </a:moveTo>
                <a:lnTo>
                  <a:pt x="1588148" y="170586"/>
                </a:lnTo>
                <a:lnTo>
                  <a:pt x="1584372" y="136921"/>
                </a:lnTo>
                <a:lnTo>
                  <a:pt x="1578762" y="114234"/>
                </a:lnTo>
                <a:lnTo>
                  <a:pt x="1571879" y="105917"/>
                </a:lnTo>
                <a:lnTo>
                  <a:pt x="812419" y="105917"/>
                </a:lnTo>
                <a:lnTo>
                  <a:pt x="805535" y="97601"/>
                </a:lnTo>
                <a:lnTo>
                  <a:pt x="799925" y="74914"/>
                </a:lnTo>
                <a:lnTo>
                  <a:pt x="796149" y="41249"/>
                </a:lnTo>
                <a:lnTo>
                  <a:pt x="794766" y="0"/>
                </a:lnTo>
                <a:lnTo>
                  <a:pt x="793382" y="41249"/>
                </a:lnTo>
                <a:lnTo>
                  <a:pt x="789606" y="74914"/>
                </a:lnTo>
                <a:lnTo>
                  <a:pt x="783996" y="97601"/>
                </a:lnTo>
                <a:lnTo>
                  <a:pt x="777113" y="105917"/>
                </a:lnTo>
                <a:lnTo>
                  <a:pt x="17653" y="105917"/>
                </a:lnTo>
                <a:lnTo>
                  <a:pt x="10769" y="114234"/>
                </a:lnTo>
                <a:lnTo>
                  <a:pt x="5159" y="136921"/>
                </a:lnTo>
                <a:lnTo>
                  <a:pt x="1383" y="170586"/>
                </a:lnTo>
                <a:lnTo>
                  <a:pt x="0" y="211836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193026" y="975486"/>
            <a:ext cx="123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65" dirty="0">
                <a:solidFill>
                  <a:srgbClr val="636363"/>
                </a:solidFill>
                <a:latin typeface="Times New Roman"/>
                <a:cs typeface="Times New Roman"/>
              </a:rPr>
              <a:t>Slot</a:t>
            </a:r>
            <a:r>
              <a:rPr sz="2400" b="1" i="1" spc="-14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636363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55407" y="1777873"/>
            <a:ext cx="427990" cy="1214755"/>
          </a:xfrm>
          <a:custGeom>
            <a:avLst/>
            <a:gdLst/>
            <a:ahLst/>
            <a:cxnLst/>
            <a:rect l="l" t="t" r="r" b="b"/>
            <a:pathLst>
              <a:path w="427990" h="1214755">
                <a:moveTo>
                  <a:pt x="15875" y="1084199"/>
                </a:moveTo>
                <a:lnTo>
                  <a:pt x="9144" y="1088135"/>
                </a:lnTo>
                <a:lnTo>
                  <a:pt x="2286" y="1092072"/>
                </a:lnTo>
                <a:lnTo>
                  <a:pt x="0" y="1100835"/>
                </a:lnTo>
                <a:lnTo>
                  <a:pt x="3937" y="1107694"/>
                </a:lnTo>
                <a:lnTo>
                  <a:pt x="66294" y="1214627"/>
                </a:lnTo>
                <a:lnTo>
                  <a:pt x="82883" y="1186179"/>
                </a:lnTo>
                <a:lnTo>
                  <a:pt x="51943" y="1186179"/>
                </a:lnTo>
                <a:lnTo>
                  <a:pt x="51943" y="1133377"/>
                </a:lnTo>
                <a:lnTo>
                  <a:pt x="28575" y="1093343"/>
                </a:lnTo>
                <a:lnTo>
                  <a:pt x="24638" y="1086484"/>
                </a:lnTo>
                <a:lnTo>
                  <a:pt x="15875" y="1084199"/>
                </a:lnTo>
                <a:close/>
              </a:path>
              <a:path w="427990" h="1214755">
                <a:moveTo>
                  <a:pt x="51943" y="1133377"/>
                </a:moveTo>
                <a:lnTo>
                  <a:pt x="51943" y="1186179"/>
                </a:lnTo>
                <a:lnTo>
                  <a:pt x="80518" y="1186179"/>
                </a:lnTo>
                <a:lnTo>
                  <a:pt x="80518" y="1179068"/>
                </a:lnTo>
                <a:lnTo>
                  <a:pt x="53975" y="1179068"/>
                </a:lnTo>
                <a:lnTo>
                  <a:pt x="66294" y="1157963"/>
                </a:lnTo>
                <a:lnTo>
                  <a:pt x="51943" y="1133377"/>
                </a:lnTo>
                <a:close/>
              </a:path>
              <a:path w="427990" h="1214755">
                <a:moveTo>
                  <a:pt x="116713" y="1084199"/>
                </a:moveTo>
                <a:lnTo>
                  <a:pt x="107950" y="1086484"/>
                </a:lnTo>
                <a:lnTo>
                  <a:pt x="104013" y="1093343"/>
                </a:lnTo>
                <a:lnTo>
                  <a:pt x="80645" y="1133377"/>
                </a:lnTo>
                <a:lnTo>
                  <a:pt x="80518" y="1186179"/>
                </a:lnTo>
                <a:lnTo>
                  <a:pt x="82883" y="1186179"/>
                </a:lnTo>
                <a:lnTo>
                  <a:pt x="128650" y="1107694"/>
                </a:lnTo>
                <a:lnTo>
                  <a:pt x="132588" y="1100835"/>
                </a:lnTo>
                <a:lnTo>
                  <a:pt x="130301" y="1092072"/>
                </a:lnTo>
                <a:lnTo>
                  <a:pt x="123444" y="1088135"/>
                </a:lnTo>
                <a:lnTo>
                  <a:pt x="116713" y="1084199"/>
                </a:lnTo>
                <a:close/>
              </a:path>
              <a:path w="427990" h="1214755">
                <a:moveTo>
                  <a:pt x="66294" y="1157963"/>
                </a:moveTo>
                <a:lnTo>
                  <a:pt x="53975" y="1179068"/>
                </a:lnTo>
                <a:lnTo>
                  <a:pt x="78613" y="1179068"/>
                </a:lnTo>
                <a:lnTo>
                  <a:pt x="66294" y="1157963"/>
                </a:lnTo>
                <a:close/>
              </a:path>
              <a:path w="427990" h="1214755">
                <a:moveTo>
                  <a:pt x="80518" y="1133594"/>
                </a:moveTo>
                <a:lnTo>
                  <a:pt x="66294" y="1157963"/>
                </a:lnTo>
                <a:lnTo>
                  <a:pt x="78613" y="1179068"/>
                </a:lnTo>
                <a:lnTo>
                  <a:pt x="80518" y="1179068"/>
                </a:lnTo>
                <a:lnTo>
                  <a:pt x="80518" y="1133594"/>
                </a:lnTo>
                <a:close/>
              </a:path>
              <a:path w="427990" h="1214755">
                <a:moveTo>
                  <a:pt x="342138" y="628650"/>
                </a:moveTo>
                <a:lnTo>
                  <a:pt x="58420" y="628650"/>
                </a:lnTo>
                <a:lnTo>
                  <a:pt x="51943" y="635126"/>
                </a:lnTo>
                <a:lnTo>
                  <a:pt x="52070" y="1133594"/>
                </a:lnTo>
                <a:lnTo>
                  <a:pt x="66294" y="1157963"/>
                </a:lnTo>
                <a:lnTo>
                  <a:pt x="80518" y="1133594"/>
                </a:lnTo>
                <a:lnTo>
                  <a:pt x="80518" y="657225"/>
                </a:lnTo>
                <a:lnTo>
                  <a:pt x="66294" y="657225"/>
                </a:lnTo>
                <a:lnTo>
                  <a:pt x="80518" y="643001"/>
                </a:lnTo>
                <a:lnTo>
                  <a:pt x="342138" y="643001"/>
                </a:lnTo>
                <a:lnTo>
                  <a:pt x="342138" y="628650"/>
                </a:lnTo>
                <a:close/>
              </a:path>
              <a:path w="427990" h="1214755">
                <a:moveTo>
                  <a:pt x="80518" y="643001"/>
                </a:moveTo>
                <a:lnTo>
                  <a:pt x="66294" y="657225"/>
                </a:lnTo>
                <a:lnTo>
                  <a:pt x="80518" y="657225"/>
                </a:lnTo>
                <a:lnTo>
                  <a:pt x="80518" y="643001"/>
                </a:lnTo>
                <a:close/>
              </a:path>
              <a:path w="427990" h="1214755">
                <a:moveTo>
                  <a:pt x="370713" y="628650"/>
                </a:moveTo>
                <a:lnTo>
                  <a:pt x="356489" y="628650"/>
                </a:lnTo>
                <a:lnTo>
                  <a:pt x="342138" y="643001"/>
                </a:lnTo>
                <a:lnTo>
                  <a:pt x="80518" y="643001"/>
                </a:lnTo>
                <a:lnTo>
                  <a:pt x="80518" y="657225"/>
                </a:lnTo>
                <a:lnTo>
                  <a:pt x="364363" y="657225"/>
                </a:lnTo>
                <a:lnTo>
                  <a:pt x="370713" y="650875"/>
                </a:lnTo>
                <a:lnTo>
                  <a:pt x="370713" y="628650"/>
                </a:lnTo>
                <a:close/>
              </a:path>
              <a:path w="427990" h="1214755">
                <a:moveTo>
                  <a:pt x="342138" y="139988"/>
                </a:moveTo>
                <a:lnTo>
                  <a:pt x="342138" y="643001"/>
                </a:lnTo>
                <a:lnTo>
                  <a:pt x="356489" y="628650"/>
                </a:lnTo>
                <a:lnTo>
                  <a:pt x="370713" y="628650"/>
                </a:lnTo>
                <a:lnTo>
                  <a:pt x="370713" y="142875"/>
                </a:lnTo>
                <a:lnTo>
                  <a:pt x="356489" y="142875"/>
                </a:lnTo>
                <a:lnTo>
                  <a:pt x="342138" y="139988"/>
                </a:lnTo>
                <a:close/>
              </a:path>
              <a:path w="427990" h="1214755">
                <a:moveTo>
                  <a:pt x="370713" y="71500"/>
                </a:moveTo>
                <a:lnTo>
                  <a:pt x="342138" y="71500"/>
                </a:lnTo>
                <a:lnTo>
                  <a:pt x="342254" y="140012"/>
                </a:lnTo>
                <a:lnTo>
                  <a:pt x="356489" y="142875"/>
                </a:lnTo>
                <a:lnTo>
                  <a:pt x="370713" y="140012"/>
                </a:lnTo>
                <a:lnTo>
                  <a:pt x="370713" y="71500"/>
                </a:lnTo>
                <a:close/>
              </a:path>
              <a:path w="427990" h="1214755">
                <a:moveTo>
                  <a:pt x="370713" y="140012"/>
                </a:moveTo>
                <a:lnTo>
                  <a:pt x="356489" y="142875"/>
                </a:lnTo>
                <a:lnTo>
                  <a:pt x="370713" y="142875"/>
                </a:lnTo>
                <a:lnTo>
                  <a:pt x="370713" y="140012"/>
                </a:lnTo>
                <a:close/>
              </a:path>
              <a:path w="427990" h="1214755">
                <a:moveTo>
                  <a:pt x="427863" y="71500"/>
                </a:moveTo>
                <a:lnTo>
                  <a:pt x="370713" y="71500"/>
                </a:lnTo>
                <a:lnTo>
                  <a:pt x="370713" y="140012"/>
                </a:lnTo>
                <a:lnTo>
                  <a:pt x="384303" y="137277"/>
                </a:lnTo>
                <a:lnTo>
                  <a:pt x="406987" y="121999"/>
                </a:lnTo>
                <a:lnTo>
                  <a:pt x="422265" y="99315"/>
                </a:lnTo>
                <a:lnTo>
                  <a:pt x="427863" y="71500"/>
                </a:lnTo>
                <a:close/>
              </a:path>
              <a:path w="427990" h="1214755">
                <a:moveTo>
                  <a:pt x="356489" y="0"/>
                </a:moveTo>
                <a:lnTo>
                  <a:pt x="328654" y="5617"/>
                </a:lnTo>
                <a:lnTo>
                  <a:pt x="305927" y="20939"/>
                </a:lnTo>
                <a:lnTo>
                  <a:pt x="290605" y="43666"/>
                </a:lnTo>
                <a:lnTo>
                  <a:pt x="284988" y="71500"/>
                </a:lnTo>
                <a:lnTo>
                  <a:pt x="290605" y="99315"/>
                </a:lnTo>
                <a:lnTo>
                  <a:pt x="305927" y="121999"/>
                </a:lnTo>
                <a:lnTo>
                  <a:pt x="328654" y="137277"/>
                </a:lnTo>
                <a:lnTo>
                  <a:pt x="342138" y="139988"/>
                </a:lnTo>
                <a:lnTo>
                  <a:pt x="342138" y="71500"/>
                </a:lnTo>
                <a:lnTo>
                  <a:pt x="427863" y="71500"/>
                </a:lnTo>
                <a:lnTo>
                  <a:pt x="422265" y="43666"/>
                </a:lnTo>
                <a:lnTo>
                  <a:pt x="406987" y="20939"/>
                </a:lnTo>
                <a:lnTo>
                  <a:pt x="384303" y="5617"/>
                </a:lnTo>
                <a:lnTo>
                  <a:pt x="356489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CC954F2B-5872-D97B-43F6-C1DA0B8D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33</a:t>
            </a:fld>
            <a:endParaRPr lang="en-GB"/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00769C11-7956-8B36-0925-678C9ED06090}"/>
              </a:ext>
            </a:extLst>
          </p:cNvPr>
          <p:cNvSpPr txBox="1">
            <a:spLocks/>
          </p:cNvSpPr>
          <p:nvPr/>
        </p:nvSpPr>
        <p:spPr>
          <a:xfrm>
            <a:off x="628650" y="1288838"/>
            <a:ext cx="7886700" cy="326050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8415">
              <a:lnSpc>
                <a:spcPts val="2590"/>
              </a:lnSpc>
              <a:spcBef>
                <a:spcPts val="425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most common layout scheme is </a:t>
            </a:r>
          </a:p>
          <a:p>
            <a:pPr marL="0" marR="18415" indent="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called slotted pages.</a:t>
            </a:r>
          </a:p>
          <a:p>
            <a:pPr marL="12700" marR="379095">
              <a:lnSpc>
                <a:spcPts val="2590"/>
              </a:lnSpc>
              <a:spcBef>
                <a:spcPts val="100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slot array maps "slots" to the tuples' </a:t>
            </a:r>
          </a:p>
          <a:p>
            <a:pPr marL="0" marR="379095" indent="0">
              <a:lnSpc>
                <a:spcPts val="2590"/>
              </a:lnSpc>
              <a:spcBef>
                <a:spcPts val="105"/>
              </a:spcBef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starting position offsets.</a:t>
            </a:r>
          </a:p>
          <a:p>
            <a:pPr marL="12700">
              <a:lnSpc>
                <a:spcPts val="2775"/>
              </a:lnSpc>
              <a:spcBef>
                <a:spcPts val="2175"/>
              </a:spcBef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The header keeps track of:</a:t>
            </a:r>
          </a:p>
          <a:p>
            <a:pPr marL="0" indent="0">
              <a:lnSpc>
                <a:spcPts val="2175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→ The # of used slots</a:t>
            </a:r>
          </a:p>
          <a:p>
            <a:pPr marL="0" indent="0">
              <a:lnSpc>
                <a:spcPts val="2160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→ The offset of the starting location of the last </a:t>
            </a:r>
          </a:p>
          <a:p>
            <a:pPr marL="0" indent="0">
              <a:lnSpc>
                <a:spcPts val="2160"/>
              </a:lnSpc>
              <a:buFont typeface="Arial" panose="020B0604020202020204" pitchFamily="34" charset="0"/>
              <a:buNone/>
            </a:pPr>
            <a:r>
              <a:rPr lang="en-GB" sz="2000" spc="-120" dirty="0">
                <a:solidFill>
                  <a:srgbClr val="585858"/>
                </a:solidFill>
                <a:latin typeface="Palatino Linotype"/>
              </a:rPr>
              <a:t>	      slot used.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RECORD</a:t>
            </a:r>
            <a:r>
              <a:rPr spc="315" dirty="0"/>
              <a:t> </a:t>
            </a:r>
            <a:r>
              <a:rPr spc="-25" dirty="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518660" cy="30130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47625">
              <a:lnSpc>
                <a:spcPts val="2590"/>
              </a:lnSpc>
              <a:spcBef>
                <a:spcPts val="425"/>
              </a:spcBef>
            </a:pP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needs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60" dirty="0">
                <a:solidFill>
                  <a:srgbClr val="585858"/>
                </a:solidFill>
                <a:latin typeface="Palatino Linotype"/>
                <a:cs typeface="Palatino Linotype"/>
              </a:rPr>
              <a:t>way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keep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track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individual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tuples.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610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tuple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assigned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unique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record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identifier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4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Most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common: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EE3D42"/>
                </a:solidFill>
                <a:latin typeface="BIZ UDGothic"/>
                <a:cs typeface="BIZ UDGothic"/>
              </a:rPr>
              <a:t>page_id</a:t>
            </a:r>
            <a:r>
              <a:rPr sz="2000" b="1" spc="-565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2000" spc="130" dirty="0">
                <a:solidFill>
                  <a:srgbClr val="585858"/>
                </a:solidFill>
                <a:latin typeface="Palatino Linotype"/>
                <a:cs typeface="Palatino Linotype"/>
              </a:rPr>
              <a:t>+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EE3D42"/>
                </a:solidFill>
                <a:latin typeface="BIZ UDGothic"/>
                <a:cs typeface="BIZ UDGothic"/>
              </a:rPr>
              <a:t>offset/slot</a:t>
            </a:r>
            <a:endParaRPr sz="2000">
              <a:latin typeface="BIZ UDGothic"/>
              <a:cs typeface="BIZ UDGothic"/>
            </a:endParaRPr>
          </a:p>
          <a:p>
            <a:pPr marL="12700">
              <a:lnSpc>
                <a:spcPts val="227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also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contain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file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location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info.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Palatino Linotype"/>
              <a:cs typeface="Palatino Linotype"/>
            </a:endParaRPr>
          </a:p>
          <a:p>
            <a:pPr marL="12700" marR="278130">
              <a:lnSpc>
                <a:spcPts val="2590"/>
              </a:lnSpc>
            </a:pP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An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application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cannot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rely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these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IDs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0" dirty="0">
                <a:solidFill>
                  <a:srgbClr val="585858"/>
                </a:solidFill>
                <a:latin typeface="Palatino Linotype"/>
                <a:cs typeface="Palatino Linotype"/>
              </a:rPr>
              <a:t>mean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anything.</a:t>
            </a:r>
            <a:endParaRPr sz="240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09385" y="1377592"/>
            <a:ext cx="1626870" cy="247650"/>
            <a:chOff x="7009385" y="1377592"/>
            <a:chExt cx="1626870" cy="247650"/>
          </a:xfrm>
        </p:grpSpPr>
        <p:sp>
          <p:nvSpPr>
            <p:cNvPr id="6" name="object 6"/>
            <p:cNvSpPr/>
            <p:nvPr/>
          </p:nvSpPr>
          <p:spPr>
            <a:xfrm>
              <a:off x="8470849" y="1381340"/>
              <a:ext cx="165100" cy="191770"/>
            </a:xfrm>
            <a:custGeom>
              <a:avLst/>
              <a:gdLst/>
              <a:ahLst/>
              <a:cxnLst/>
              <a:rect l="l" t="t" r="r" b="b"/>
              <a:pathLst>
                <a:path w="165100" h="191769">
                  <a:moveTo>
                    <a:pt x="164833" y="174752"/>
                  </a:moveTo>
                  <a:lnTo>
                    <a:pt x="22656" y="174752"/>
                  </a:lnTo>
                  <a:lnTo>
                    <a:pt x="22656" y="1270"/>
                  </a:lnTo>
                  <a:lnTo>
                    <a:pt x="22542" y="0"/>
                  </a:lnTo>
                  <a:lnTo>
                    <a:pt x="18249" y="0"/>
                  </a:lnTo>
                  <a:lnTo>
                    <a:pt x="18249" y="1270"/>
                  </a:lnTo>
                  <a:lnTo>
                    <a:pt x="25" y="1270"/>
                  </a:lnTo>
                  <a:lnTo>
                    <a:pt x="25" y="174752"/>
                  </a:lnTo>
                  <a:lnTo>
                    <a:pt x="0" y="189941"/>
                  </a:lnTo>
                  <a:lnTo>
                    <a:pt x="96354" y="189941"/>
                  </a:lnTo>
                  <a:lnTo>
                    <a:pt x="96354" y="191211"/>
                  </a:lnTo>
                  <a:lnTo>
                    <a:pt x="164769" y="191211"/>
                  </a:lnTo>
                  <a:lnTo>
                    <a:pt x="164769" y="189941"/>
                  </a:lnTo>
                  <a:lnTo>
                    <a:pt x="164833" y="174752"/>
                  </a:lnTo>
                  <a:close/>
                </a:path>
              </a:pathLst>
            </a:custGeom>
            <a:solidFill>
              <a:srgbClr val="316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385" y="1377592"/>
              <a:ext cx="1445796" cy="24711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6704" y="1333962"/>
            <a:ext cx="326068" cy="33450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40830" y="1657604"/>
            <a:ext cx="198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EE3D42"/>
                </a:solidFill>
                <a:latin typeface="Tahoma"/>
                <a:cs typeface="Tahoma"/>
              </a:rPr>
              <a:t>CTID</a:t>
            </a:r>
            <a:r>
              <a:rPr sz="2400" spc="-250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EE3D42"/>
                </a:solidFill>
                <a:latin typeface="Tahoma"/>
                <a:cs typeface="Tahoma"/>
              </a:rPr>
              <a:t>(6-</a:t>
            </a: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bytes)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30892" y="4029288"/>
            <a:ext cx="2001520" cy="247650"/>
            <a:chOff x="6630892" y="4029288"/>
            <a:chExt cx="2001520" cy="2476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2266" y="4032263"/>
              <a:ext cx="218586" cy="2445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30886" y="4029290"/>
              <a:ext cx="2001520" cy="247650"/>
            </a:xfrm>
            <a:custGeom>
              <a:avLst/>
              <a:gdLst/>
              <a:ahLst/>
              <a:cxnLst/>
              <a:rect l="l" t="t" r="r" b="b"/>
              <a:pathLst>
                <a:path w="2001520" h="247650">
                  <a:moveTo>
                    <a:pt x="407174" y="125247"/>
                  </a:moveTo>
                  <a:lnTo>
                    <a:pt x="398970" y="77685"/>
                  </a:lnTo>
                  <a:lnTo>
                    <a:pt x="378142" y="42862"/>
                  </a:lnTo>
                  <a:lnTo>
                    <a:pt x="375729" y="38836"/>
                  </a:lnTo>
                  <a:lnTo>
                    <a:pt x="366344" y="32054"/>
                  </a:lnTo>
                  <a:lnTo>
                    <a:pt x="366344" y="125247"/>
                  </a:lnTo>
                  <a:lnTo>
                    <a:pt x="361340" y="157314"/>
                  </a:lnTo>
                  <a:lnTo>
                    <a:pt x="346862" y="183515"/>
                  </a:lnTo>
                  <a:lnTo>
                    <a:pt x="323621" y="201168"/>
                  </a:lnTo>
                  <a:lnTo>
                    <a:pt x="292379" y="207645"/>
                  </a:lnTo>
                  <a:lnTo>
                    <a:pt x="114795" y="207645"/>
                  </a:lnTo>
                  <a:lnTo>
                    <a:pt x="83540" y="201168"/>
                  </a:lnTo>
                  <a:lnTo>
                    <a:pt x="60312" y="183515"/>
                  </a:lnTo>
                  <a:lnTo>
                    <a:pt x="45821" y="157314"/>
                  </a:lnTo>
                  <a:lnTo>
                    <a:pt x="40830" y="125247"/>
                  </a:lnTo>
                  <a:lnTo>
                    <a:pt x="45821" y="93179"/>
                  </a:lnTo>
                  <a:lnTo>
                    <a:pt x="60312" y="66992"/>
                  </a:lnTo>
                  <a:lnTo>
                    <a:pt x="83540" y="49339"/>
                  </a:lnTo>
                  <a:lnTo>
                    <a:pt x="114795" y="42862"/>
                  </a:lnTo>
                  <a:lnTo>
                    <a:pt x="292379" y="42862"/>
                  </a:lnTo>
                  <a:lnTo>
                    <a:pt x="323621" y="49339"/>
                  </a:lnTo>
                  <a:lnTo>
                    <a:pt x="346862" y="66992"/>
                  </a:lnTo>
                  <a:lnTo>
                    <a:pt x="361340" y="93179"/>
                  </a:lnTo>
                  <a:lnTo>
                    <a:pt x="366344" y="125247"/>
                  </a:lnTo>
                  <a:lnTo>
                    <a:pt x="366344" y="32054"/>
                  </a:lnTo>
                  <a:lnTo>
                    <a:pt x="339521" y="12649"/>
                  </a:lnTo>
                  <a:lnTo>
                    <a:pt x="292379" y="3048"/>
                  </a:lnTo>
                  <a:lnTo>
                    <a:pt x="114795" y="3048"/>
                  </a:lnTo>
                  <a:lnTo>
                    <a:pt x="67652" y="12649"/>
                  </a:lnTo>
                  <a:lnTo>
                    <a:pt x="31432" y="38836"/>
                  </a:lnTo>
                  <a:lnTo>
                    <a:pt x="8204" y="77685"/>
                  </a:lnTo>
                  <a:lnTo>
                    <a:pt x="0" y="125247"/>
                  </a:lnTo>
                  <a:lnTo>
                    <a:pt x="8204" y="172808"/>
                  </a:lnTo>
                  <a:lnTo>
                    <a:pt x="31432" y="211658"/>
                  </a:lnTo>
                  <a:lnTo>
                    <a:pt x="67652" y="237845"/>
                  </a:lnTo>
                  <a:lnTo>
                    <a:pt x="114795" y="247446"/>
                  </a:lnTo>
                  <a:lnTo>
                    <a:pt x="292379" y="247446"/>
                  </a:lnTo>
                  <a:lnTo>
                    <a:pt x="339521" y="237845"/>
                  </a:lnTo>
                  <a:lnTo>
                    <a:pt x="375729" y="211658"/>
                  </a:lnTo>
                  <a:lnTo>
                    <a:pt x="378129" y="207645"/>
                  </a:lnTo>
                  <a:lnTo>
                    <a:pt x="398970" y="172808"/>
                  </a:lnTo>
                  <a:lnTo>
                    <a:pt x="407174" y="125247"/>
                  </a:lnTo>
                  <a:close/>
                </a:path>
                <a:path w="2001520" h="247650">
                  <a:moveTo>
                    <a:pt x="716737" y="247243"/>
                  </a:moveTo>
                  <a:lnTo>
                    <a:pt x="611212" y="148247"/>
                  </a:lnTo>
                  <a:lnTo>
                    <a:pt x="640702" y="148158"/>
                  </a:lnTo>
                  <a:lnTo>
                    <a:pt x="669683" y="142468"/>
                  </a:lnTo>
                  <a:lnTo>
                    <a:pt x="693343" y="126911"/>
                  </a:lnTo>
                  <a:lnTo>
                    <a:pt x="709307" y="103847"/>
                  </a:lnTo>
                  <a:lnTo>
                    <a:pt x="715162" y="75615"/>
                  </a:lnTo>
                  <a:lnTo>
                    <a:pt x="709307" y="47371"/>
                  </a:lnTo>
                  <a:lnTo>
                    <a:pt x="669683" y="8763"/>
                  </a:lnTo>
                  <a:lnTo>
                    <a:pt x="431761" y="2984"/>
                  </a:lnTo>
                  <a:lnTo>
                    <a:pt x="431761" y="247523"/>
                  </a:lnTo>
                  <a:lnTo>
                    <a:pt x="477710" y="247523"/>
                  </a:lnTo>
                  <a:lnTo>
                    <a:pt x="477710" y="42862"/>
                  </a:lnTo>
                  <a:lnTo>
                    <a:pt x="640702" y="42862"/>
                  </a:lnTo>
                  <a:lnTo>
                    <a:pt x="653783" y="45440"/>
                  </a:lnTo>
                  <a:lnTo>
                    <a:pt x="664464" y="52463"/>
                  </a:lnTo>
                  <a:lnTo>
                    <a:pt x="671652" y="62865"/>
                  </a:lnTo>
                  <a:lnTo>
                    <a:pt x="674293" y="75615"/>
                  </a:lnTo>
                  <a:lnTo>
                    <a:pt x="671652" y="88353"/>
                  </a:lnTo>
                  <a:lnTo>
                    <a:pt x="664464" y="98767"/>
                  </a:lnTo>
                  <a:lnTo>
                    <a:pt x="653783" y="105778"/>
                  </a:lnTo>
                  <a:lnTo>
                    <a:pt x="640702" y="108356"/>
                  </a:lnTo>
                  <a:lnTo>
                    <a:pt x="510006" y="108356"/>
                  </a:lnTo>
                  <a:lnTo>
                    <a:pt x="657440" y="247243"/>
                  </a:lnTo>
                  <a:lnTo>
                    <a:pt x="716737" y="247243"/>
                  </a:lnTo>
                  <a:close/>
                </a:path>
                <a:path w="2001520" h="247650">
                  <a:moveTo>
                    <a:pt x="1076667" y="247523"/>
                  </a:moveTo>
                  <a:lnTo>
                    <a:pt x="952728" y="56845"/>
                  </a:lnTo>
                  <a:lnTo>
                    <a:pt x="925195" y="14478"/>
                  </a:lnTo>
                  <a:lnTo>
                    <a:pt x="915746" y="5969"/>
                  </a:lnTo>
                  <a:lnTo>
                    <a:pt x="903287" y="3200"/>
                  </a:lnTo>
                  <a:lnTo>
                    <a:pt x="890600" y="6210"/>
                  </a:lnTo>
                  <a:lnTo>
                    <a:pt x="880478" y="15074"/>
                  </a:lnTo>
                  <a:lnTo>
                    <a:pt x="730211" y="247523"/>
                  </a:lnTo>
                  <a:lnTo>
                    <a:pt x="779919" y="247523"/>
                  </a:lnTo>
                  <a:lnTo>
                    <a:pt x="825207" y="177304"/>
                  </a:lnTo>
                  <a:lnTo>
                    <a:pt x="922058" y="177304"/>
                  </a:lnTo>
                  <a:lnTo>
                    <a:pt x="947508" y="137350"/>
                  </a:lnTo>
                  <a:lnTo>
                    <a:pt x="850671" y="137350"/>
                  </a:lnTo>
                  <a:lnTo>
                    <a:pt x="903439" y="56845"/>
                  </a:lnTo>
                  <a:lnTo>
                    <a:pt x="1027036" y="247523"/>
                  </a:lnTo>
                  <a:lnTo>
                    <a:pt x="1076667" y="247523"/>
                  </a:lnTo>
                  <a:close/>
                </a:path>
                <a:path w="2001520" h="247650">
                  <a:moveTo>
                    <a:pt x="1369428" y="2933"/>
                  </a:moveTo>
                  <a:lnTo>
                    <a:pt x="1170444" y="3048"/>
                  </a:lnTo>
                  <a:lnTo>
                    <a:pt x="1123289" y="12649"/>
                  </a:lnTo>
                  <a:lnTo>
                    <a:pt x="1087069" y="38836"/>
                  </a:lnTo>
                  <a:lnTo>
                    <a:pt x="1063828" y="77685"/>
                  </a:lnTo>
                  <a:lnTo>
                    <a:pt x="1055624" y="125247"/>
                  </a:lnTo>
                  <a:lnTo>
                    <a:pt x="1063828" y="172808"/>
                  </a:lnTo>
                  <a:lnTo>
                    <a:pt x="1087069" y="211658"/>
                  </a:lnTo>
                  <a:lnTo>
                    <a:pt x="1123289" y="237845"/>
                  </a:lnTo>
                  <a:lnTo>
                    <a:pt x="1170444" y="247446"/>
                  </a:lnTo>
                  <a:lnTo>
                    <a:pt x="1338757" y="247256"/>
                  </a:lnTo>
                  <a:lnTo>
                    <a:pt x="1365072" y="207645"/>
                  </a:lnTo>
                  <a:lnTo>
                    <a:pt x="1171663" y="207645"/>
                  </a:lnTo>
                  <a:lnTo>
                    <a:pt x="1140434" y="201168"/>
                  </a:lnTo>
                  <a:lnTo>
                    <a:pt x="1117193" y="183515"/>
                  </a:lnTo>
                  <a:lnTo>
                    <a:pt x="1102702" y="157314"/>
                  </a:lnTo>
                  <a:lnTo>
                    <a:pt x="1097711" y="125247"/>
                  </a:lnTo>
                  <a:lnTo>
                    <a:pt x="1102702" y="93179"/>
                  </a:lnTo>
                  <a:lnTo>
                    <a:pt x="1117193" y="66992"/>
                  </a:lnTo>
                  <a:lnTo>
                    <a:pt x="1140434" y="49339"/>
                  </a:lnTo>
                  <a:lnTo>
                    <a:pt x="1171663" y="42862"/>
                  </a:lnTo>
                  <a:lnTo>
                    <a:pt x="1343964" y="42862"/>
                  </a:lnTo>
                  <a:lnTo>
                    <a:pt x="1369428" y="2933"/>
                  </a:lnTo>
                  <a:close/>
                </a:path>
                <a:path w="2001520" h="247650">
                  <a:moveTo>
                    <a:pt x="1934819" y="2933"/>
                  </a:moveTo>
                  <a:lnTo>
                    <a:pt x="1735848" y="3048"/>
                  </a:lnTo>
                  <a:lnTo>
                    <a:pt x="1688693" y="12649"/>
                  </a:lnTo>
                  <a:lnTo>
                    <a:pt x="1652473" y="38836"/>
                  </a:lnTo>
                  <a:lnTo>
                    <a:pt x="1629232" y="77685"/>
                  </a:lnTo>
                  <a:lnTo>
                    <a:pt x="1621028" y="125247"/>
                  </a:lnTo>
                  <a:lnTo>
                    <a:pt x="1629232" y="172808"/>
                  </a:lnTo>
                  <a:lnTo>
                    <a:pt x="1652473" y="211658"/>
                  </a:lnTo>
                  <a:lnTo>
                    <a:pt x="1688693" y="237845"/>
                  </a:lnTo>
                  <a:lnTo>
                    <a:pt x="1735848" y="247446"/>
                  </a:lnTo>
                  <a:lnTo>
                    <a:pt x="1904161" y="247256"/>
                  </a:lnTo>
                  <a:lnTo>
                    <a:pt x="1930476" y="207645"/>
                  </a:lnTo>
                  <a:lnTo>
                    <a:pt x="1737067" y="207645"/>
                  </a:lnTo>
                  <a:lnTo>
                    <a:pt x="1709928" y="202882"/>
                  </a:lnTo>
                  <a:lnTo>
                    <a:pt x="1688617" y="189699"/>
                  </a:lnTo>
                  <a:lnTo>
                    <a:pt x="1673504" y="169722"/>
                  </a:lnTo>
                  <a:lnTo>
                    <a:pt x="1665033" y="144614"/>
                  </a:lnTo>
                  <a:lnTo>
                    <a:pt x="1882051" y="144614"/>
                  </a:lnTo>
                  <a:lnTo>
                    <a:pt x="1908149" y="104673"/>
                  </a:lnTo>
                  <a:lnTo>
                    <a:pt x="1665033" y="104673"/>
                  </a:lnTo>
                  <a:lnTo>
                    <a:pt x="1673771" y="80073"/>
                  </a:lnTo>
                  <a:lnTo>
                    <a:pt x="1688985" y="60490"/>
                  </a:lnTo>
                  <a:lnTo>
                    <a:pt x="1710232" y="47536"/>
                  </a:lnTo>
                  <a:lnTo>
                    <a:pt x="1737067" y="42862"/>
                  </a:lnTo>
                  <a:lnTo>
                    <a:pt x="1909368" y="42862"/>
                  </a:lnTo>
                  <a:lnTo>
                    <a:pt x="1934819" y="2933"/>
                  </a:lnTo>
                  <a:close/>
                </a:path>
                <a:path w="2001520" h="247650">
                  <a:moveTo>
                    <a:pt x="1989670" y="34417"/>
                  </a:moveTo>
                  <a:lnTo>
                    <a:pt x="1982508" y="23507"/>
                  </a:lnTo>
                  <a:lnTo>
                    <a:pt x="1982393" y="23317"/>
                  </a:lnTo>
                  <a:lnTo>
                    <a:pt x="1986165" y="22860"/>
                  </a:lnTo>
                  <a:lnTo>
                    <a:pt x="1989023" y="20904"/>
                  </a:lnTo>
                  <a:lnTo>
                    <a:pt x="1989023" y="20269"/>
                  </a:lnTo>
                  <a:lnTo>
                    <a:pt x="1989023" y="12471"/>
                  </a:lnTo>
                  <a:lnTo>
                    <a:pt x="1989023" y="11430"/>
                  </a:lnTo>
                  <a:lnTo>
                    <a:pt x="1986026" y="9232"/>
                  </a:lnTo>
                  <a:lnTo>
                    <a:pt x="1984959" y="9232"/>
                  </a:lnTo>
                  <a:lnTo>
                    <a:pt x="1984959" y="13055"/>
                  </a:lnTo>
                  <a:lnTo>
                    <a:pt x="1984959" y="20027"/>
                  </a:lnTo>
                  <a:lnTo>
                    <a:pt x="1982038" y="20269"/>
                  </a:lnTo>
                  <a:lnTo>
                    <a:pt x="1973973" y="20269"/>
                  </a:lnTo>
                  <a:lnTo>
                    <a:pt x="1973973" y="12471"/>
                  </a:lnTo>
                  <a:lnTo>
                    <a:pt x="1982038" y="12471"/>
                  </a:lnTo>
                  <a:lnTo>
                    <a:pt x="1984959" y="13055"/>
                  </a:lnTo>
                  <a:lnTo>
                    <a:pt x="1984959" y="9232"/>
                  </a:lnTo>
                  <a:lnTo>
                    <a:pt x="1970125" y="9232"/>
                  </a:lnTo>
                  <a:lnTo>
                    <a:pt x="1970125" y="34417"/>
                  </a:lnTo>
                  <a:lnTo>
                    <a:pt x="1973973" y="34417"/>
                  </a:lnTo>
                  <a:lnTo>
                    <a:pt x="1973973" y="23507"/>
                  </a:lnTo>
                  <a:lnTo>
                    <a:pt x="1978545" y="23507"/>
                  </a:lnTo>
                  <a:lnTo>
                    <a:pt x="1985314" y="34417"/>
                  </a:lnTo>
                  <a:lnTo>
                    <a:pt x="1989670" y="34417"/>
                  </a:lnTo>
                  <a:close/>
                </a:path>
                <a:path w="2001520" h="247650">
                  <a:moveTo>
                    <a:pt x="2001367" y="21767"/>
                  </a:moveTo>
                  <a:lnTo>
                    <a:pt x="1999538" y="13081"/>
                  </a:lnTo>
                  <a:lnTo>
                    <a:pt x="1996871" y="9334"/>
                  </a:lnTo>
                  <a:lnTo>
                    <a:pt x="1996871" y="21767"/>
                  </a:lnTo>
                  <a:lnTo>
                    <a:pt x="1995462" y="29044"/>
                  </a:lnTo>
                  <a:lnTo>
                    <a:pt x="1991614" y="34823"/>
                  </a:lnTo>
                  <a:lnTo>
                    <a:pt x="1985860" y="38633"/>
                  </a:lnTo>
                  <a:lnTo>
                    <a:pt x="1978748" y="40005"/>
                  </a:lnTo>
                  <a:lnTo>
                    <a:pt x="1971573" y="38633"/>
                  </a:lnTo>
                  <a:lnTo>
                    <a:pt x="1965769" y="34823"/>
                  </a:lnTo>
                  <a:lnTo>
                    <a:pt x="1961908" y="29044"/>
                  </a:lnTo>
                  <a:lnTo>
                    <a:pt x="1960499" y="21767"/>
                  </a:lnTo>
                  <a:lnTo>
                    <a:pt x="1961908" y="14579"/>
                  </a:lnTo>
                  <a:lnTo>
                    <a:pt x="1965769" y="8826"/>
                  </a:lnTo>
                  <a:lnTo>
                    <a:pt x="1971573" y="5029"/>
                  </a:lnTo>
                  <a:lnTo>
                    <a:pt x="1978748" y="3644"/>
                  </a:lnTo>
                  <a:lnTo>
                    <a:pt x="1985860" y="5029"/>
                  </a:lnTo>
                  <a:lnTo>
                    <a:pt x="1991614" y="8826"/>
                  </a:lnTo>
                  <a:lnTo>
                    <a:pt x="1995462" y="14579"/>
                  </a:lnTo>
                  <a:lnTo>
                    <a:pt x="1996871" y="21767"/>
                  </a:lnTo>
                  <a:lnTo>
                    <a:pt x="1996871" y="9334"/>
                  </a:lnTo>
                  <a:lnTo>
                    <a:pt x="1994636" y="6184"/>
                  </a:lnTo>
                  <a:lnTo>
                    <a:pt x="1990610" y="3644"/>
                  </a:lnTo>
                  <a:lnTo>
                    <a:pt x="1987435" y="1638"/>
                  </a:lnTo>
                  <a:lnTo>
                    <a:pt x="1978748" y="0"/>
                  </a:lnTo>
                  <a:lnTo>
                    <a:pt x="1969998" y="1638"/>
                  </a:lnTo>
                  <a:lnTo>
                    <a:pt x="1962759" y="6184"/>
                  </a:lnTo>
                  <a:lnTo>
                    <a:pt x="1957819" y="13081"/>
                  </a:lnTo>
                  <a:lnTo>
                    <a:pt x="1956003" y="21767"/>
                  </a:lnTo>
                  <a:lnTo>
                    <a:pt x="1957819" y="30518"/>
                  </a:lnTo>
                  <a:lnTo>
                    <a:pt x="1962759" y="37452"/>
                  </a:lnTo>
                  <a:lnTo>
                    <a:pt x="1969998" y="42011"/>
                  </a:lnTo>
                  <a:lnTo>
                    <a:pt x="1978748" y="43649"/>
                  </a:lnTo>
                  <a:lnTo>
                    <a:pt x="1987435" y="42011"/>
                  </a:lnTo>
                  <a:lnTo>
                    <a:pt x="1990598" y="40005"/>
                  </a:lnTo>
                  <a:lnTo>
                    <a:pt x="1994636" y="37452"/>
                  </a:lnTo>
                  <a:lnTo>
                    <a:pt x="1999538" y="30518"/>
                  </a:lnTo>
                  <a:lnTo>
                    <a:pt x="2001367" y="21767"/>
                  </a:lnTo>
                  <a:close/>
                </a:path>
              </a:pathLst>
            </a:custGeom>
            <a:solidFill>
              <a:srgbClr val="EE2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06439" y="3201670"/>
            <a:ext cx="252158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EE3D42"/>
                </a:solidFill>
                <a:latin typeface="Tahoma"/>
                <a:cs typeface="Tahoma"/>
              </a:rPr>
              <a:t>ROWID</a:t>
            </a:r>
            <a:r>
              <a:rPr sz="2400" spc="-254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EE3D42"/>
                </a:solidFill>
                <a:latin typeface="Tahoma"/>
                <a:cs typeface="Tahoma"/>
              </a:rPr>
              <a:t>(8-</a:t>
            </a: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bytes)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4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95" dirty="0">
                <a:solidFill>
                  <a:srgbClr val="EE3D42"/>
                </a:solidFill>
                <a:latin typeface="Tahoma"/>
                <a:cs typeface="Tahoma"/>
              </a:rPr>
              <a:t>ROWID</a:t>
            </a:r>
            <a:r>
              <a:rPr sz="2400" spc="-240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EE3D42"/>
                </a:solidFill>
                <a:latin typeface="Tahoma"/>
                <a:cs typeface="Tahoma"/>
              </a:rPr>
              <a:t>(10-</a:t>
            </a: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bytes)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7707" y="2479548"/>
            <a:ext cx="1645920" cy="73304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29A7AF6-EB61-B982-EE0C-03B66F7896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TODAY</a:t>
            </a:r>
            <a:r>
              <a:rPr spc="-420" dirty="0"/>
              <a:t> </a:t>
            </a:r>
            <a:r>
              <a:rPr spc="-85" dirty="0"/>
              <a:t>'</a:t>
            </a:r>
            <a:r>
              <a:rPr spc="-470" dirty="0"/>
              <a:t> </a:t>
            </a:r>
            <a:r>
              <a:rPr dirty="0"/>
              <a:t>S</a:t>
            </a:r>
            <a:r>
              <a:rPr spc="70" dirty="0"/>
              <a:t> </a:t>
            </a:r>
            <a:r>
              <a:rPr spc="20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1631314" cy="124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95"/>
              </a:spcBef>
            </a:pPr>
            <a:r>
              <a:rPr sz="2400" spc="-105" dirty="0">
                <a:solidFill>
                  <a:srgbClr val="BEBEBE"/>
                </a:solidFill>
                <a:latin typeface="Palatino Linotype"/>
                <a:cs typeface="Palatino Linotype"/>
              </a:rPr>
              <a:t>File</a:t>
            </a:r>
            <a:r>
              <a:rPr sz="2400" spc="-45" dirty="0">
                <a:solidFill>
                  <a:srgbClr val="BEBEBE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BEBEBE"/>
                </a:solidFill>
                <a:latin typeface="Palatino Linotype"/>
                <a:cs typeface="Palatino Linotype"/>
              </a:rPr>
              <a:t>Storage </a:t>
            </a:r>
            <a:r>
              <a:rPr sz="2400" spc="-235" dirty="0">
                <a:solidFill>
                  <a:srgbClr val="BEBEBE"/>
                </a:solidFill>
                <a:latin typeface="Palatino Linotype"/>
                <a:cs typeface="Palatino Linotype"/>
              </a:rPr>
              <a:t>Page</a:t>
            </a:r>
            <a:r>
              <a:rPr sz="2400" spc="90" dirty="0">
                <a:solidFill>
                  <a:srgbClr val="BEBEBE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BEBEBE"/>
                </a:solidFill>
                <a:latin typeface="Palatino Linotype"/>
                <a:cs typeface="Palatino Linotype"/>
              </a:rPr>
              <a:t>Layout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Tuple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Layout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2B73-58C5-F198-C7BD-B83F224E3C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067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TUPLE</a:t>
            </a:r>
            <a:r>
              <a:rPr spc="325" dirty="0"/>
              <a:t> </a:t>
            </a:r>
            <a:r>
              <a:rPr spc="17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73087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essentially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sequence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bytes.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2535"/>
              </a:spcBef>
            </a:pP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It's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job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interpret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those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bytes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into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attribute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types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and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values.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2FE6-91D5-5443-63BC-9A585F3C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4853" y="985773"/>
            <a:ext cx="677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Tuple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2255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TUPLE</a:t>
            </a:r>
            <a:r>
              <a:rPr spc="325" dirty="0"/>
              <a:t> </a:t>
            </a:r>
            <a:r>
              <a:rPr spc="170" dirty="0"/>
              <a:t>HEADER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28165"/>
            <a:ext cx="4251960" cy="22453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Each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tuple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prefixed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with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a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4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header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contains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meta-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about</a:t>
            </a:r>
            <a:r>
              <a:rPr sz="2400" spc="-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it.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04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Visibility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info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(concurrency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control)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29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Bit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Map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EE3D42"/>
                </a:solidFill>
                <a:latin typeface="BIZ UDGothic"/>
                <a:cs typeface="BIZ UDGothic"/>
              </a:rPr>
              <a:t>NULL</a:t>
            </a:r>
            <a:r>
              <a:rPr sz="2000" b="1" spc="-570" dirty="0">
                <a:solidFill>
                  <a:srgbClr val="EE3D42"/>
                </a:solidFill>
                <a:latin typeface="BIZ UDGothic"/>
                <a:cs typeface="BIZ UDGothic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values.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  <a:spcBef>
                <a:spcPts val="2160"/>
              </a:spcBef>
            </a:pPr>
            <a:r>
              <a:rPr sz="2400" dirty="0">
                <a:solidFill>
                  <a:srgbClr val="585858"/>
                </a:solidFill>
                <a:latin typeface="Palatino Linotype"/>
                <a:cs typeface="Palatino Linotype"/>
              </a:rPr>
              <a:t>We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do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u="sng" spc="-10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not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need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meta-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35"/>
              </a:lnSpc>
            </a:pP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about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schema.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761" y="1430274"/>
            <a:ext cx="9144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75"/>
              </a:spcBef>
            </a:pPr>
            <a:r>
              <a:rPr sz="1900" b="1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9161" y="1430274"/>
            <a:ext cx="2743200" cy="45720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575"/>
              </a:spcBef>
            </a:pPr>
            <a:r>
              <a:rPr sz="1900" b="1" i="1" spc="95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sz="1900" b="1" i="1" spc="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i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5F237-F1B0-9B9C-1AAB-7DE5BF30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213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TUPLE</a:t>
            </a:r>
            <a:r>
              <a:rPr spc="325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535170" cy="3001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Attributes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are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typically</a:t>
            </a:r>
            <a:r>
              <a:rPr sz="2400" spc="-7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stored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the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order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you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specify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them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when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you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create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table.</a:t>
            </a:r>
            <a:endParaRPr sz="2400">
              <a:latin typeface="Palatino Linotype"/>
              <a:cs typeface="Palatino Linotype"/>
            </a:endParaRPr>
          </a:p>
          <a:p>
            <a:pPr marL="12700" marR="48895">
              <a:lnSpc>
                <a:spcPts val="2590"/>
              </a:lnSpc>
              <a:spcBef>
                <a:spcPts val="2505"/>
              </a:spcBef>
            </a:pPr>
            <a:r>
              <a:rPr sz="24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This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Palatino Linotype"/>
                <a:cs typeface="Palatino Linotype"/>
              </a:rPr>
              <a:t>done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software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engineering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reasons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(i.e.,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simplicity).</a:t>
            </a:r>
            <a:endParaRPr sz="2400">
              <a:latin typeface="Palatino Linotype"/>
              <a:cs typeface="Palatino Linotype"/>
            </a:endParaRPr>
          </a:p>
          <a:p>
            <a:pPr marL="12700" marR="238760">
              <a:lnSpc>
                <a:spcPts val="2590"/>
              </a:lnSpc>
              <a:spcBef>
                <a:spcPts val="2505"/>
              </a:spcBef>
            </a:pP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However,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it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might</a:t>
            </a:r>
            <a:r>
              <a:rPr sz="24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be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more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Palatino Linotype"/>
                <a:cs typeface="Palatino Linotype"/>
              </a:rPr>
              <a:t>efficient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lay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them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out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differently.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5233" y="985773"/>
            <a:ext cx="677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Tuple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22061" y="1417574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b="1" i="1" spc="-1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b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c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d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e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711190" y="2268473"/>
            <a:ext cx="2905125" cy="2030095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ts val="2280"/>
              </a:lnSpc>
              <a:spcBef>
                <a:spcPts val="80"/>
              </a:spcBef>
            </a:pP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CREATE</a:t>
            </a:r>
            <a:r>
              <a:rPr sz="2000" b="1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TABLE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foo</a:t>
            </a:r>
            <a:r>
              <a:rPr sz="2000" spc="-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spc="-50" dirty="0">
                <a:solidFill>
                  <a:srgbClr val="181818"/>
                </a:solidFill>
                <a:latin typeface="BIZ UDGothic"/>
                <a:cs typeface="BIZ UDGothic"/>
              </a:rPr>
              <a:t>(</a:t>
            </a:r>
            <a:endParaRPr sz="2000">
              <a:latin typeface="BIZ UDGothic"/>
              <a:cs typeface="BIZ UDGothic"/>
            </a:endParaRPr>
          </a:p>
          <a:p>
            <a:pPr marL="300355">
              <a:lnSpc>
                <a:spcPts val="2160"/>
              </a:lnSpc>
            </a:pP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a</a:t>
            </a:r>
            <a:r>
              <a:rPr sz="2000" spc="-2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INT</a:t>
            </a:r>
            <a:r>
              <a:rPr sz="2000" b="1" spc="-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PRIMARY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KEY</a:t>
            </a:r>
            <a:r>
              <a:rPr sz="2000" spc="-20" dirty="0">
                <a:solidFill>
                  <a:srgbClr val="181818"/>
                </a:solidFill>
                <a:latin typeface="BIZ UDGothic"/>
                <a:cs typeface="BIZ UDGothic"/>
              </a:rPr>
              <a:t>,</a:t>
            </a:r>
            <a:endParaRPr sz="2000">
              <a:latin typeface="BIZ UDGothic"/>
              <a:cs typeface="BIZ UDGothic"/>
            </a:endParaRPr>
          </a:p>
          <a:p>
            <a:pPr marL="300355">
              <a:lnSpc>
                <a:spcPts val="2160"/>
              </a:lnSpc>
            </a:pP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b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dirty="0">
                <a:solidFill>
                  <a:srgbClr val="181818"/>
                </a:solidFill>
                <a:latin typeface="BIZ UDGothic"/>
                <a:cs typeface="BIZ UDGothic"/>
              </a:rPr>
              <a:t>INT NOT</a:t>
            </a:r>
            <a:r>
              <a:rPr sz="2000" b="1" spc="-15" dirty="0">
                <a:solidFill>
                  <a:srgbClr val="181818"/>
                </a:solidFill>
                <a:latin typeface="BIZ UDGothic"/>
                <a:cs typeface="BIZ UDGothic"/>
              </a:rPr>
              <a:t> 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NULL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,</a:t>
            </a:r>
            <a:endParaRPr sz="2000">
              <a:latin typeface="BIZ UDGothic"/>
              <a:cs typeface="BIZ UDGothic"/>
            </a:endParaRPr>
          </a:p>
          <a:p>
            <a:pPr marL="300355">
              <a:lnSpc>
                <a:spcPts val="2160"/>
              </a:lnSpc>
            </a:pP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c </a:t>
            </a:r>
            <a:r>
              <a:rPr sz="2000" b="1" spc="-20" dirty="0">
                <a:solidFill>
                  <a:srgbClr val="181818"/>
                </a:solidFill>
                <a:latin typeface="BIZ UDGothic"/>
                <a:cs typeface="BIZ UDGothic"/>
              </a:rPr>
              <a:t>INT</a:t>
            </a:r>
            <a:r>
              <a:rPr sz="2000" spc="-20" dirty="0">
                <a:solidFill>
                  <a:srgbClr val="181818"/>
                </a:solidFill>
                <a:latin typeface="BIZ UDGothic"/>
                <a:cs typeface="BIZ UDGothic"/>
              </a:rPr>
              <a:t>,</a:t>
            </a:r>
            <a:endParaRPr sz="2000">
              <a:latin typeface="BIZ UDGothic"/>
              <a:cs typeface="BIZ UDGothic"/>
            </a:endParaRPr>
          </a:p>
          <a:p>
            <a:pPr marL="300355">
              <a:lnSpc>
                <a:spcPts val="2160"/>
              </a:lnSpc>
            </a:pP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d 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DOUBLE</a:t>
            </a:r>
            <a:r>
              <a:rPr sz="2000" spc="-10" dirty="0">
                <a:solidFill>
                  <a:srgbClr val="181818"/>
                </a:solidFill>
                <a:latin typeface="BIZ UDGothic"/>
                <a:cs typeface="BIZ UDGothic"/>
              </a:rPr>
              <a:t>,</a:t>
            </a:r>
            <a:endParaRPr sz="2000">
              <a:latin typeface="BIZ UDGothic"/>
              <a:cs typeface="BIZ UDGothic"/>
            </a:endParaRPr>
          </a:p>
          <a:p>
            <a:pPr marL="300355">
              <a:lnSpc>
                <a:spcPts val="2160"/>
              </a:lnSpc>
            </a:pPr>
            <a:r>
              <a:rPr sz="2000" dirty="0">
                <a:solidFill>
                  <a:srgbClr val="181818"/>
                </a:solidFill>
                <a:latin typeface="BIZ UDGothic"/>
                <a:cs typeface="BIZ UDGothic"/>
              </a:rPr>
              <a:t>e </a:t>
            </a:r>
            <a:r>
              <a:rPr sz="2000" b="1" spc="-10" dirty="0">
                <a:solidFill>
                  <a:srgbClr val="181818"/>
                </a:solidFill>
                <a:latin typeface="BIZ UDGothic"/>
                <a:cs typeface="BIZ UDGothic"/>
              </a:rPr>
              <a:t>FLOAT</a:t>
            </a:r>
            <a:endParaRPr sz="2000">
              <a:latin typeface="BIZ UDGothic"/>
              <a:cs typeface="BIZ UDGothic"/>
            </a:endParaRPr>
          </a:p>
          <a:p>
            <a:pPr marL="45720">
              <a:lnSpc>
                <a:spcPts val="2280"/>
              </a:lnSpc>
            </a:pPr>
            <a:r>
              <a:rPr sz="2000" spc="-25" dirty="0">
                <a:solidFill>
                  <a:srgbClr val="181818"/>
                </a:solidFill>
                <a:latin typeface="BIZ UDGothic"/>
                <a:cs typeface="BIZ UDGothic"/>
              </a:rPr>
              <a:t>);</a:t>
            </a:r>
            <a:endParaRPr sz="2000">
              <a:latin typeface="BIZ UDGothic"/>
              <a:cs typeface="BIZ UDGothic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EF79C-80D4-5C8D-7CE0-16EDDC47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DENORMALIZED</a:t>
            </a:r>
            <a:r>
              <a:rPr spc="300" dirty="0"/>
              <a:t> </a:t>
            </a:r>
            <a:r>
              <a:rPr spc="155" dirty="0"/>
              <a:t>TUPLE</a:t>
            </a:r>
            <a:r>
              <a:rPr spc="330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3594"/>
            <a:ext cx="4490085" cy="18815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365"/>
              </a:spcBef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physically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i="1" spc="-10" dirty="0">
                <a:solidFill>
                  <a:srgbClr val="585858"/>
                </a:solidFill>
                <a:latin typeface="Times New Roman"/>
                <a:cs typeface="Times New Roman"/>
              </a:rPr>
              <a:t>denormalize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(e.g.,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"pre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join")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related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and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them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together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same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355600" marR="17780" indent="-343535">
              <a:lnSpc>
                <a:spcPts val="2160"/>
              </a:lnSpc>
              <a:spcBef>
                <a:spcPts val="6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Potentially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reduces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amount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585858"/>
                </a:solidFill>
                <a:latin typeface="Palatino Linotype"/>
                <a:cs typeface="Palatino Linotype"/>
              </a:rPr>
              <a:t>I/O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for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common</a:t>
            </a:r>
            <a:r>
              <a:rPr sz="200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workload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patterns.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make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updates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more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expensive.</a:t>
            </a:r>
            <a:endParaRPr sz="20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43041" y="1426717"/>
          <a:ext cx="3398520" cy="2392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669">
                <a:tc gridSpan="2">
                  <a:txBody>
                    <a:bodyPr/>
                    <a:lstStyle/>
                    <a:p>
                      <a:pPr marL="45720">
                        <a:lnSpc>
                          <a:spcPts val="228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CREATE</a:t>
                      </a:r>
                      <a:r>
                        <a:rPr sz="2000" b="1" spc="-2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TABLE</a:t>
                      </a:r>
                      <a:r>
                        <a:rPr sz="2000" b="1" spc="-1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foo</a:t>
                      </a:r>
                      <a:r>
                        <a:rPr sz="2000" spc="-1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spc="-5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  <a:p>
                      <a:pPr marL="300355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2000" spc="-2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r>
                        <a:rPr sz="2000" b="1" spc="-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PRIMARY</a:t>
                      </a:r>
                      <a:r>
                        <a:rPr sz="2000" b="1" spc="-1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KEY</a:t>
                      </a:r>
                      <a:r>
                        <a:rPr sz="2000" spc="-2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,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  <a:p>
                      <a:pPr marL="300355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b</a:t>
                      </a:r>
                      <a:r>
                        <a:rPr sz="2000" spc="-1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INT NOT</a:t>
                      </a:r>
                      <a:r>
                        <a:rPr sz="2000" b="1" spc="-1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NULL</a:t>
                      </a:r>
                      <a:r>
                        <a:rPr sz="2000" spc="-1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,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B w="28575">
                      <a:solidFill>
                        <a:srgbClr val="63636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45720">
                        <a:lnSpc>
                          <a:spcPts val="1755"/>
                        </a:lnSpc>
                      </a:pPr>
                      <a:r>
                        <a:rPr sz="2000" spc="-2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);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96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CREATE</a:t>
                      </a:r>
                      <a:r>
                        <a:rPr sz="2000" b="1" spc="-1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TABLE</a:t>
                      </a:r>
                      <a:r>
                        <a:rPr sz="2000" b="1" spc="-1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bar</a:t>
                      </a:r>
                      <a:r>
                        <a:rPr sz="2000" spc="-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spc="-5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00355" marR="421640">
                        <a:lnSpc>
                          <a:spcPts val="216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c</a:t>
                      </a:r>
                      <a:r>
                        <a:rPr sz="2000" spc="-2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r>
                        <a:rPr sz="2000" b="1" spc="-1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PRIMARY</a:t>
                      </a:r>
                      <a:r>
                        <a:rPr sz="2000" b="1" spc="-1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KEY</a:t>
                      </a:r>
                      <a:r>
                        <a:rPr sz="2000" spc="-2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, </a:t>
                      </a:r>
                      <a:r>
                        <a:rPr sz="200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2000" spc="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  <a:p>
                      <a:pPr marL="520700" indent="-220345">
                        <a:lnSpc>
                          <a:spcPts val="2005"/>
                        </a:lnSpc>
                        <a:buSzPct val="95000"/>
                        <a:buFont typeface="Segoe UI Symbol"/>
                        <a:buChar char="⮱"/>
                        <a:tabLst>
                          <a:tab pos="520700" algn="l"/>
                        </a:tabLst>
                      </a:pPr>
                      <a:r>
                        <a:rPr sz="2000" b="1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REFERENCES</a:t>
                      </a:r>
                      <a:r>
                        <a:rPr sz="2000" b="1" spc="-4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foo</a:t>
                      </a:r>
                      <a:r>
                        <a:rPr sz="2000" spc="-3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2000" spc="-20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(a),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  <a:p>
                      <a:pPr marL="45720">
                        <a:lnSpc>
                          <a:spcPts val="2285"/>
                        </a:lnSpc>
                      </a:pPr>
                      <a:r>
                        <a:rPr sz="2000" spc="-25" dirty="0">
                          <a:solidFill>
                            <a:srgbClr val="181818"/>
                          </a:solidFill>
                          <a:latin typeface="BIZ UDGothic"/>
                          <a:cs typeface="BIZ UDGothic"/>
                        </a:rPr>
                        <a:t>);</a:t>
                      </a:r>
                      <a:endParaRPr sz="2000">
                        <a:latin typeface="BIZ UDGothic"/>
                        <a:cs typeface="BIZ UDGothic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364226" y="1829327"/>
            <a:ext cx="887730" cy="1570990"/>
          </a:xfrm>
          <a:custGeom>
            <a:avLst/>
            <a:gdLst/>
            <a:ahLst/>
            <a:cxnLst/>
            <a:rect l="l" t="t" r="r" b="b"/>
            <a:pathLst>
              <a:path w="887729" h="1570989">
                <a:moveTo>
                  <a:pt x="830326" y="1456543"/>
                </a:moveTo>
                <a:lnTo>
                  <a:pt x="808108" y="1461025"/>
                </a:lnTo>
                <a:lnTo>
                  <a:pt x="789939" y="1473259"/>
                </a:lnTo>
                <a:lnTo>
                  <a:pt x="777676" y="1491422"/>
                </a:lnTo>
                <a:lnTo>
                  <a:pt x="773176" y="1513693"/>
                </a:lnTo>
                <a:lnTo>
                  <a:pt x="777676" y="1535910"/>
                </a:lnTo>
                <a:lnTo>
                  <a:pt x="789939" y="1554079"/>
                </a:lnTo>
                <a:lnTo>
                  <a:pt x="808108" y="1566342"/>
                </a:lnTo>
                <a:lnTo>
                  <a:pt x="830326" y="1570843"/>
                </a:lnTo>
                <a:lnTo>
                  <a:pt x="852596" y="1566342"/>
                </a:lnTo>
                <a:lnTo>
                  <a:pt x="870759" y="1554079"/>
                </a:lnTo>
                <a:lnTo>
                  <a:pt x="882993" y="1535910"/>
                </a:lnTo>
                <a:lnTo>
                  <a:pt x="883632" y="1532743"/>
                </a:lnTo>
                <a:lnTo>
                  <a:pt x="830326" y="1532743"/>
                </a:lnTo>
                <a:lnTo>
                  <a:pt x="830326" y="1494643"/>
                </a:lnTo>
                <a:lnTo>
                  <a:pt x="883641" y="1494643"/>
                </a:lnTo>
                <a:lnTo>
                  <a:pt x="882993" y="1491422"/>
                </a:lnTo>
                <a:lnTo>
                  <a:pt x="870759" y="1473259"/>
                </a:lnTo>
                <a:lnTo>
                  <a:pt x="852596" y="1461025"/>
                </a:lnTo>
                <a:lnTo>
                  <a:pt x="830326" y="1456543"/>
                </a:lnTo>
                <a:close/>
              </a:path>
              <a:path w="887729" h="1570989">
                <a:moveTo>
                  <a:pt x="359028" y="66528"/>
                </a:moveTo>
                <a:lnTo>
                  <a:pt x="19050" y="66528"/>
                </a:lnTo>
                <a:lnTo>
                  <a:pt x="11626" y="68022"/>
                </a:lnTo>
                <a:lnTo>
                  <a:pt x="5572" y="72100"/>
                </a:lnTo>
                <a:lnTo>
                  <a:pt x="1494" y="78154"/>
                </a:lnTo>
                <a:lnTo>
                  <a:pt x="0" y="85578"/>
                </a:lnTo>
                <a:lnTo>
                  <a:pt x="0" y="1513693"/>
                </a:lnTo>
                <a:lnTo>
                  <a:pt x="1494" y="1521116"/>
                </a:lnTo>
                <a:lnTo>
                  <a:pt x="5572" y="1527171"/>
                </a:lnTo>
                <a:lnTo>
                  <a:pt x="11626" y="1531248"/>
                </a:lnTo>
                <a:lnTo>
                  <a:pt x="19050" y="1532743"/>
                </a:lnTo>
                <a:lnTo>
                  <a:pt x="777035" y="1532743"/>
                </a:lnTo>
                <a:lnTo>
                  <a:pt x="773176" y="1513693"/>
                </a:lnTo>
                <a:lnTo>
                  <a:pt x="38100" y="1513693"/>
                </a:lnTo>
                <a:lnTo>
                  <a:pt x="19050" y="1494643"/>
                </a:lnTo>
                <a:lnTo>
                  <a:pt x="38100" y="1494643"/>
                </a:lnTo>
                <a:lnTo>
                  <a:pt x="38100" y="104628"/>
                </a:lnTo>
                <a:lnTo>
                  <a:pt x="19050" y="104628"/>
                </a:lnTo>
                <a:lnTo>
                  <a:pt x="38100" y="85578"/>
                </a:lnTo>
                <a:lnTo>
                  <a:pt x="391686" y="85578"/>
                </a:lnTo>
                <a:lnTo>
                  <a:pt x="359028" y="66528"/>
                </a:lnTo>
                <a:close/>
              </a:path>
              <a:path w="887729" h="1570989">
                <a:moveTo>
                  <a:pt x="883641" y="1494643"/>
                </a:moveTo>
                <a:lnTo>
                  <a:pt x="830326" y="1494643"/>
                </a:lnTo>
                <a:lnTo>
                  <a:pt x="830326" y="1532743"/>
                </a:lnTo>
                <a:lnTo>
                  <a:pt x="883632" y="1532743"/>
                </a:lnTo>
                <a:lnTo>
                  <a:pt x="887476" y="1513693"/>
                </a:lnTo>
                <a:lnTo>
                  <a:pt x="883641" y="1494643"/>
                </a:lnTo>
                <a:close/>
              </a:path>
              <a:path w="887729" h="1570989">
                <a:moveTo>
                  <a:pt x="38100" y="1494643"/>
                </a:moveTo>
                <a:lnTo>
                  <a:pt x="19050" y="1494643"/>
                </a:lnTo>
                <a:lnTo>
                  <a:pt x="38100" y="1513693"/>
                </a:lnTo>
                <a:lnTo>
                  <a:pt x="38100" y="1494643"/>
                </a:lnTo>
                <a:close/>
              </a:path>
              <a:path w="887729" h="1570989">
                <a:moveTo>
                  <a:pt x="777025" y="1494643"/>
                </a:moveTo>
                <a:lnTo>
                  <a:pt x="38100" y="1494643"/>
                </a:lnTo>
                <a:lnTo>
                  <a:pt x="38100" y="1513693"/>
                </a:lnTo>
                <a:lnTo>
                  <a:pt x="773176" y="1513693"/>
                </a:lnTo>
                <a:lnTo>
                  <a:pt x="777025" y="1494643"/>
                </a:lnTo>
                <a:close/>
              </a:path>
              <a:path w="887729" h="1570989">
                <a:moveTo>
                  <a:pt x="391686" y="85578"/>
                </a:moveTo>
                <a:lnTo>
                  <a:pt x="305688" y="135743"/>
                </a:lnTo>
                <a:lnTo>
                  <a:pt x="300081" y="140795"/>
                </a:lnTo>
                <a:lnTo>
                  <a:pt x="296925" y="147395"/>
                </a:lnTo>
                <a:lnTo>
                  <a:pt x="296437" y="154709"/>
                </a:lnTo>
                <a:lnTo>
                  <a:pt x="298831" y="161905"/>
                </a:lnTo>
                <a:lnTo>
                  <a:pt x="303883" y="167512"/>
                </a:lnTo>
                <a:lnTo>
                  <a:pt x="310483" y="170668"/>
                </a:lnTo>
                <a:lnTo>
                  <a:pt x="317797" y="171156"/>
                </a:lnTo>
                <a:lnTo>
                  <a:pt x="324993" y="168763"/>
                </a:lnTo>
                <a:lnTo>
                  <a:pt x="434854" y="104628"/>
                </a:lnTo>
                <a:lnTo>
                  <a:pt x="429640" y="104628"/>
                </a:lnTo>
                <a:lnTo>
                  <a:pt x="429640" y="102088"/>
                </a:lnTo>
                <a:lnTo>
                  <a:pt x="419988" y="102088"/>
                </a:lnTo>
                <a:lnTo>
                  <a:pt x="391686" y="85578"/>
                </a:lnTo>
                <a:close/>
              </a:path>
              <a:path w="887729" h="1570989">
                <a:moveTo>
                  <a:pt x="38100" y="85578"/>
                </a:moveTo>
                <a:lnTo>
                  <a:pt x="19050" y="104628"/>
                </a:lnTo>
                <a:lnTo>
                  <a:pt x="38100" y="104628"/>
                </a:lnTo>
                <a:lnTo>
                  <a:pt x="38100" y="85578"/>
                </a:lnTo>
                <a:close/>
              </a:path>
              <a:path w="887729" h="1570989">
                <a:moveTo>
                  <a:pt x="391686" y="85578"/>
                </a:moveTo>
                <a:lnTo>
                  <a:pt x="38100" y="85578"/>
                </a:lnTo>
                <a:lnTo>
                  <a:pt x="38100" y="104628"/>
                </a:lnTo>
                <a:lnTo>
                  <a:pt x="359028" y="104628"/>
                </a:lnTo>
                <a:lnTo>
                  <a:pt x="391686" y="85578"/>
                </a:lnTo>
                <a:close/>
              </a:path>
              <a:path w="887729" h="1570989">
                <a:moveTo>
                  <a:pt x="434854" y="66528"/>
                </a:moveTo>
                <a:lnTo>
                  <a:pt x="429640" y="66528"/>
                </a:lnTo>
                <a:lnTo>
                  <a:pt x="429640" y="104628"/>
                </a:lnTo>
                <a:lnTo>
                  <a:pt x="434854" y="104628"/>
                </a:lnTo>
                <a:lnTo>
                  <a:pt x="467487" y="85578"/>
                </a:lnTo>
                <a:lnTo>
                  <a:pt x="434854" y="66528"/>
                </a:lnTo>
                <a:close/>
              </a:path>
              <a:path w="887729" h="1570989">
                <a:moveTo>
                  <a:pt x="419988" y="69068"/>
                </a:moveTo>
                <a:lnTo>
                  <a:pt x="391686" y="85578"/>
                </a:lnTo>
                <a:lnTo>
                  <a:pt x="419988" y="102088"/>
                </a:lnTo>
                <a:lnTo>
                  <a:pt x="419988" y="69068"/>
                </a:lnTo>
                <a:close/>
              </a:path>
              <a:path w="887729" h="1570989">
                <a:moveTo>
                  <a:pt x="429640" y="69068"/>
                </a:moveTo>
                <a:lnTo>
                  <a:pt x="419988" y="69068"/>
                </a:lnTo>
                <a:lnTo>
                  <a:pt x="419988" y="102088"/>
                </a:lnTo>
                <a:lnTo>
                  <a:pt x="429640" y="102088"/>
                </a:lnTo>
                <a:lnTo>
                  <a:pt x="429640" y="69068"/>
                </a:lnTo>
                <a:close/>
              </a:path>
              <a:path w="887729" h="1570989">
                <a:moveTo>
                  <a:pt x="317797" y="0"/>
                </a:moveTo>
                <a:lnTo>
                  <a:pt x="310483" y="488"/>
                </a:lnTo>
                <a:lnTo>
                  <a:pt x="303883" y="3643"/>
                </a:lnTo>
                <a:lnTo>
                  <a:pt x="298831" y="9251"/>
                </a:lnTo>
                <a:lnTo>
                  <a:pt x="296437" y="16446"/>
                </a:lnTo>
                <a:lnTo>
                  <a:pt x="296925" y="23760"/>
                </a:lnTo>
                <a:lnTo>
                  <a:pt x="300081" y="30360"/>
                </a:lnTo>
                <a:lnTo>
                  <a:pt x="305688" y="35413"/>
                </a:lnTo>
                <a:lnTo>
                  <a:pt x="391686" y="85578"/>
                </a:lnTo>
                <a:lnTo>
                  <a:pt x="419988" y="69068"/>
                </a:lnTo>
                <a:lnTo>
                  <a:pt x="429640" y="69068"/>
                </a:lnTo>
                <a:lnTo>
                  <a:pt x="429640" y="66528"/>
                </a:lnTo>
                <a:lnTo>
                  <a:pt x="434854" y="66528"/>
                </a:lnTo>
                <a:lnTo>
                  <a:pt x="324993" y="2393"/>
                </a:lnTo>
                <a:lnTo>
                  <a:pt x="317797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8C1DD4-0ADF-E4E1-8151-23BC57B6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961" y="28978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599" y="0"/>
                </a:lnTo>
              </a:path>
            </a:pathLst>
          </a:custGeom>
          <a:ln w="34925">
            <a:solidFill>
              <a:srgbClr val="46476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STORAGE</a:t>
            </a:r>
            <a:r>
              <a:rPr spc="330" dirty="0"/>
              <a:t> </a:t>
            </a:r>
            <a:r>
              <a:rPr spc="150" dirty="0"/>
              <a:t>HIERARCHY</a:t>
            </a:r>
          </a:p>
        </p:txBody>
      </p:sp>
      <p:sp>
        <p:nvSpPr>
          <p:cNvPr id="5" name="object 5"/>
          <p:cNvSpPr/>
          <p:nvPr/>
        </p:nvSpPr>
        <p:spPr>
          <a:xfrm>
            <a:off x="7906511" y="1680972"/>
            <a:ext cx="731520" cy="2459990"/>
          </a:xfrm>
          <a:custGeom>
            <a:avLst/>
            <a:gdLst/>
            <a:ahLst/>
            <a:cxnLst/>
            <a:rect l="l" t="t" r="r" b="b"/>
            <a:pathLst>
              <a:path w="731520" h="2459990">
                <a:moveTo>
                  <a:pt x="365760" y="0"/>
                </a:moveTo>
                <a:lnTo>
                  <a:pt x="0" y="365759"/>
                </a:lnTo>
                <a:lnTo>
                  <a:pt x="182880" y="365759"/>
                </a:lnTo>
                <a:lnTo>
                  <a:pt x="182880" y="2093976"/>
                </a:lnTo>
                <a:lnTo>
                  <a:pt x="0" y="2093976"/>
                </a:lnTo>
                <a:lnTo>
                  <a:pt x="365760" y="2459736"/>
                </a:lnTo>
                <a:lnTo>
                  <a:pt x="731520" y="2093976"/>
                </a:lnTo>
                <a:lnTo>
                  <a:pt x="548640" y="2093976"/>
                </a:lnTo>
                <a:lnTo>
                  <a:pt x="548640" y="365759"/>
                </a:lnTo>
                <a:lnTo>
                  <a:pt x="731520" y="365759"/>
                </a:lnTo>
                <a:lnTo>
                  <a:pt x="36576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6884" y="1400555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152400" y="114300"/>
                </a:moveTo>
                <a:lnTo>
                  <a:pt x="76200" y="114300"/>
                </a:lnTo>
                <a:lnTo>
                  <a:pt x="76200" y="290957"/>
                </a:lnTo>
                <a:lnTo>
                  <a:pt x="152400" y="290957"/>
                </a:lnTo>
                <a:lnTo>
                  <a:pt x="152400" y="114300"/>
                </a:lnTo>
                <a:close/>
              </a:path>
              <a:path w="228600" h="291464">
                <a:moveTo>
                  <a:pt x="11430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114300"/>
                </a:lnTo>
                <a:lnTo>
                  <a:pt x="200025" y="114300"/>
                </a:lnTo>
                <a:lnTo>
                  <a:pt x="114300" y="0"/>
                </a:lnTo>
                <a:close/>
              </a:path>
              <a:path w="228600" h="291464">
                <a:moveTo>
                  <a:pt x="200025" y="114300"/>
                </a:moveTo>
                <a:lnTo>
                  <a:pt x="152400" y="1143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00025" y="11430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59402" y="1125474"/>
            <a:ext cx="1188720" cy="276225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45"/>
              </a:spcBef>
            </a:pP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CPU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Registers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0802" y="1692401"/>
            <a:ext cx="1645920" cy="307975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350"/>
              </a:spcBef>
            </a:pP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CPU</a:t>
            </a:r>
            <a:r>
              <a:rPr sz="1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Caches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3602" y="2291333"/>
            <a:ext cx="2560320" cy="46228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340"/>
              </a:spcBef>
            </a:pPr>
            <a:r>
              <a:rPr sz="2400" spc="170" dirty="0">
                <a:solidFill>
                  <a:srgbClr val="FFFFFF"/>
                </a:solidFill>
                <a:latin typeface="Tahoma"/>
                <a:cs typeface="Tahoma"/>
              </a:rPr>
              <a:t>DRAM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9282" y="3044189"/>
            <a:ext cx="3108960" cy="46228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SSD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2082" y="3797046"/>
            <a:ext cx="4023360" cy="462280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2400" spc="150" dirty="0">
                <a:solidFill>
                  <a:srgbClr val="FFFFFF"/>
                </a:solidFill>
                <a:latin typeface="Tahoma"/>
                <a:cs typeface="Tahoma"/>
              </a:rPr>
              <a:t>HDD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42915" y="1400555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76200" y="138557"/>
                </a:moveTo>
                <a:lnTo>
                  <a:pt x="0" y="138557"/>
                </a:lnTo>
                <a:lnTo>
                  <a:pt x="114300" y="290957"/>
                </a:lnTo>
                <a:lnTo>
                  <a:pt x="200025" y="176657"/>
                </a:lnTo>
                <a:lnTo>
                  <a:pt x="76200" y="176657"/>
                </a:lnTo>
                <a:lnTo>
                  <a:pt x="76200" y="138557"/>
                </a:lnTo>
                <a:close/>
              </a:path>
              <a:path w="228600" h="291464">
                <a:moveTo>
                  <a:pt x="152400" y="0"/>
                </a:moveTo>
                <a:lnTo>
                  <a:pt x="76200" y="0"/>
                </a:lnTo>
                <a:lnTo>
                  <a:pt x="76200" y="176657"/>
                </a:lnTo>
                <a:lnTo>
                  <a:pt x="152400" y="176657"/>
                </a:lnTo>
                <a:lnTo>
                  <a:pt x="152400" y="0"/>
                </a:lnTo>
                <a:close/>
              </a:path>
              <a:path w="228600" h="291464">
                <a:moveTo>
                  <a:pt x="228600" y="138557"/>
                </a:moveTo>
                <a:lnTo>
                  <a:pt x="152400" y="138557"/>
                </a:lnTo>
                <a:lnTo>
                  <a:pt x="152400" y="176657"/>
                </a:lnTo>
                <a:lnTo>
                  <a:pt x="200025" y="176657"/>
                </a:lnTo>
                <a:lnTo>
                  <a:pt x="228600" y="13855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5487" y="1999487"/>
            <a:ext cx="486409" cy="291465"/>
          </a:xfrm>
          <a:custGeom>
            <a:avLst/>
            <a:gdLst/>
            <a:ahLst/>
            <a:cxnLst/>
            <a:rect l="l" t="t" r="r" b="b"/>
            <a:pathLst>
              <a:path w="486410" h="291464">
                <a:moveTo>
                  <a:pt x="228600" y="152527"/>
                </a:moveTo>
                <a:lnTo>
                  <a:pt x="199974" y="114300"/>
                </a:lnTo>
                <a:lnTo>
                  <a:pt x="114427" y="0"/>
                </a:lnTo>
                <a:lnTo>
                  <a:pt x="0" y="152273"/>
                </a:lnTo>
                <a:lnTo>
                  <a:pt x="76161" y="152361"/>
                </a:lnTo>
                <a:lnTo>
                  <a:pt x="76073" y="290957"/>
                </a:lnTo>
                <a:lnTo>
                  <a:pt x="152273" y="290957"/>
                </a:lnTo>
                <a:lnTo>
                  <a:pt x="152361" y="152450"/>
                </a:lnTo>
                <a:lnTo>
                  <a:pt x="228600" y="152527"/>
                </a:lnTo>
                <a:close/>
              </a:path>
              <a:path w="486410" h="291464">
                <a:moveTo>
                  <a:pt x="486156" y="138684"/>
                </a:moveTo>
                <a:lnTo>
                  <a:pt x="409981" y="138607"/>
                </a:lnTo>
                <a:lnTo>
                  <a:pt x="410083" y="0"/>
                </a:lnTo>
                <a:lnTo>
                  <a:pt x="333883" y="0"/>
                </a:lnTo>
                <a:lnTo>
                  <a:pt x="333781" y="138518"/>
                </a:lnTo>
                <a:lnTo>
                  <a:pt x="257556" y="138430"/>
                </a:lnTo>
                <a:lnTo>
                  <a:pt x="371729" y="290957"/>
                </a:lnTo>
                <a:lnTo>
                  <a:pt x="457619" y="176657"/>
                </a:lnTo>
                <a:lnTo>
                  <a:pt x="486156" y="138684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5487" y="2752343"/>
            <a:ext cx="486409" cy="291465"/>
          </a:xfrm>
          <a:custGeom>
            <a:avLst/>
            <a:gdLst/>
            <a:ahLst/>
            <a:cxnLst/>
            <a:rect l="l" t="t" r="r" b="b"/>
            <a:pathLst>
              <a:path w="486410" h="291464">
                <a:moveTo>
                  <a:pt x="228600" y="152527"/>
                </a:moveTo>
                <a:lnTo>
                  <a:pt x="199974" y="114300"/>
                </a:lnTo>
                <a:lnTo>
                  <a:pt x="114427" y="0"/>
                </a:lnTo>
                <a:lnTo>
                  <a:pt x="0" y="152273"/>
                </a:lnTo>
                <a:lnTo>
                  <a:pt x="76161" y="152361"/>
                </a:lnTo>
                <a:lnTo>
                  <a:pt x="76073" y="290957"/>
                </a:lnTo>
                <a:lnTo>
                  <a:pt x="152273" y="290957"/>
                </a:lnTo>
                <a:lnTo>
                  <a:pt x="152361" y="152450"/>
                </a:lnTo>
                <a:lnTo>
                  <a:pt x="228600" y="152527"/>
                </a:lnTo>
                <a:close/>
              </a:path>
              <a:path w="486410" h="291464">
                <a:moveTo>
                  <a:pt x="486156" y="138684"/>
                </a:moveTo>
                <a:lnTo>
                  <a:pt x="409981" y="138607"/>
                </a:lnTo>
                <a:lnTo>
                  <a:pt x="410083" y="0"/>
                </a:lnTo>
                <a:lnTo>
                  <a:pt x="333883" y="0"/>
                </a:lnTo>
                <a:lnTo>
                  <a:pt x="333781" y="138518"/>
                </a:lnTo>
                <a:lnTo>
                  <a:pt x="257556" y="138430"/>
                </a:lnTo>
                <a:lnTo>
                  <a:pt x="371729" y="290957"/>
                </a:lnTo>
                <a:lnTo>
                  <a:pt x="457619" y="176657"/>
                </a:lnTo>
                <a:lnTo>
                  <a:pt x="486156" y="138684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5106" y="3504819"/>
            <a:ext cx="485140" cy="292100"/>
          </a:xfrm>
          <a:custGeom>
            <a:avLst/>
            <a:gdLst/>
            <a:ahLst/>
            <a:cxnLst/>
            <a:rect l="l" t="t" r="r" b="b"/>
            <a:pathLst>
              <a:path w="485139" h="292100">
                <a:moveTo>
                  <a:pt x="228600" y="153797"/>
                </a:moveTo>
                <a:lnTo>
                  <a:pt x="199529" y="114300"/>
                </a:lnTo>
                <a:lnTo>
                  <a:pt x="115697" y="381"/>
                </a:lnTo>
                <a:lnTo>
                  <a:pt x="0" y="151765"/>
                </a:lnTo>
                <a:lnTo>
                  <a:pt x="76212" y="152450"/>
                </a:lnTo>
                <a:lnTo>
                  <a:pt x="74930" y="290957"/>
                </a:lnTo>
                <a:lnTo>
                  <a:pt x="151130" y="291719"/>
                </a:lnTo>
                <a:lnTo>
                  <a:pt x="152412" y="153123"/>
                </a:lnTo>
                <a:lnTo>
                  <a:pt x="228600" y="153797"/>
                </a:lnTo>
                <a:close/>
              </a:path>
              <a:path w="485139" h="292100">
                <a:moveTo>
                  <a:pt x="484759" y="139954"/>
                </a:moveTo>
                <a:lnTo>
                  <a:pt x="408533" y="139280"/>
                </a:lnTo>
                <a:lnTo>
                  <a:pt x="409829" y="762"/>
                </a:lnTo>
                <a:lnTo>
                  <a:pt x="333629" y="0"/>
                </a:lnTo>
                <a:lnTo>
                  <a:pt x="332333" y="138607"/>
                </a:lnTo>
                <a:lnTo>
                  <a:pt x="256159" y="137922"/>
                </a:lnTo>
                <a:lnTo>
                  <a:pt x="369062" y="291338"/>
                </a:lnTo>
                <a:lnTo>
                  <a:pt x="456120" y="177419"/>
                </a:lnTo>
                <a:lnTo>
                  <a:pt x="484759" y="139954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53325" y="674623"/>
            <a:ext cx="1374140" cy="9766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650"/>
              </a:spcBef>
            </a:pP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Faster Smaller Expensive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83245" y="4664151"/>
            <a:ext cx="1167765" cy="391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Cheaper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83245" y="4074363"/>
            <a:ext cx="950594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Slower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595"/>
              </a:lnSpc>
            </a:pP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Larger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701" y="1817369"/>
            <a:ext cx="2204085" cy="89661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indent="603250">
              <a:lnSpc>
                <a:spcPts val="2110"/>
              </a:lnSpc>
              <a:spcBef>
                <a:spcPts val="605"/>
              </a:spcBef>
            </a:pPr>
            <a:r>
              <a:rPr sz="2200" b="1" spc="-10" dirty="0">
                <a:solidFill>
                  <a:srgbClr val="EE3D42"/>
                </a:solidFill>
                <a:latin typeface="Tahoma"/>
                <a:cs typeface="Tahoma"/>
              </a:rPr>
              <a:t>Volatile </a:t>
            </a:r>
            <a:r>
              <a:rPr sz="2200" spc="-10" dirty="0">
                <a:solidFill>
                  <a:srgbClr val="585858"/>
                </a:solidFill>
                <a:latin typeface="Tahoma"/>
                <a:cs typeface="Tahoma"/>
              </a:rPr>
              <a:t>Random</a:t>
            </a:r>
            <a:r>
              <a:rPr sz="2200" spc="-2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Tahoma"/>
                <a:cs typeface="Tahoma"/>
              </a:rPr>
              <a:t>Access </a:t>
            </a:r>
            <a:r>
              <a:rPr sz="2200" dirty="0">
                <a:solidFill>
                  <a:srgbClr val="585858"/>
                </a:solidFill>
                <a:latin typeface="Tahoma"/>
                <a:cs typeface="Tahoma"/>
              </a:rPr>
              <a:t>Byte-</a:t>
            </a:r>
            <a:r>
              <a:rPr sz="2200" spc="-10" dirty="0">
                <a:solidFill>
                  <a:srgbClr val="585858"/>
                </a:solidFill>
                <a:latin typeface="Tahoma"/>
                <a:cs typeface="Tahoma"/>
              </a:rPr>
              <a:t>Addressable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087" y="3061207"/>
            <a:ext cx="2313305" cy="89661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065" marR="5080" indent="-1270" algn="ctr">
              <a:lnSpc>
                <a:spcPct val="80000"/>
              </a:lnSpc>
              <a:spcBef>
                <a:spcPts val="625"/>
              </a:spcBef>
            </a:pPr>
            <a:r>
              <a:rPr sz="2200" b="1" spc="-175" dirty="0">
                <a:solidFill>
                  <a:srgbClr val="EE3D42"/>
                </a:solidFill>
                <a:latin typeface="Tahoma"/>
                <a:cs typeface="Tahoma"/>
              </a:rPr>
              <a:t>Non-</a:t>
            </a:r>
            <a:r>
              <a:rPr sz="2200" b="1" spc="-10" dirty="0">
                <a:solidFill>
                  <a:srgbClr val="EE3D42"/>
                </a:solidFill>
                <a:latin typeface="Tahoma"/>
                <a:cs typeface="Tahoma"/>
              </a:rPr>
              <a:t>Volatile </a:t>
            </a:r>
            <a:r>
              <a:rPr sz="2200" dirty="0">
                <a:solidFill>
                  <a:srgbClr val="585858"/>
                </a:solidFill>
                <a:latin typeface="Tahoma"/>
                <a:cs typeface="Tahoma"/>
              </a:rPr>
              <a:t>Sequential</a:t>
            </a:r>
            <a:r>
              <a:rPr sz="2200" spc="-2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Tahoma"/>
                <a:cs typeface="Tahoma"/>
              </a:rPr>
              <a:t>Access </a:t>
            </a:r>
            <a:r>
              <a:rPr sz="2200" dirty="0">
                <a:solidFill>
                  <a:srgbClr val="585858"/>
                </a:solidFill>
                <a:latin typeface="Tahoma"/>
                <a:cs typeface="Tahoma"/>
              </a:rPr>
              <a:t>Block-</a:t>
            </a:r>
            <a:r>
              <a:rPr sz="2200" spc="-10" dirty="0">
                <a:solidFill>
                  <a:srgbClr val="585858"/>
                </a:solidFill>
                <a:latin typeface="Tahoma"/>
                <a:cs typeface="Tahoma"/>
              </a:rPr>
              <a:t>Addressable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A596B2-3CAB-058E-F66B-45E27C1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DENORMALIZED</a:t>
            </a:r>
            <a:r>
              <a:rPr spc="300" dirty="0"/>
              <a:t> </a:t>
            </a:r>
            <a:r>
              <a:rPr spc="155" dirty="0"/>
              <a:t>TUPLE</a:t>
            </a:r>
            <a:r>
              <a:rPr spc="330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3594"/>
            <a:ext cx="4490085" cy="18815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365"/>
              </a:spcBef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physically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i="1" spc="-10" dirty="0">
                <a:solidFill>
                  <a:srgbClr val="585858"/>
                </a:solidFill>
                <a:latin typeface="Times New Roman"/>
                <a:cs typeface="Times New Roman"/>
              </a:rPr>
              <a:t>denormalize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(e.g.,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"pre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join")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related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and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them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together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same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355600" marR="17780" indent="-343535">
              <a:lnSpc>
                <a:spcPts val="2160"/>
              </a:lnSpc>
              <a:spcBef>
                <a:spcPts val="6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Potentially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reduces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amount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585858"/>
                </a:solidFill>
                <a:latin typeface="Palatino Linotype"/>
                <a:cs typeface="Palatino Linotype"/>
              </a:rPr>
              <a:t>I/O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for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common</a:t>
            </a:r>
            <a:r>
              <a:rPr sz="200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workload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patterns.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make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updates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more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expensive.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8452" y="1002538"/>
            <a:ext cx="47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EE3D42"/>
                </a:solidFill>
                <a:latin typeface="Tahoma"/>
                <a:cs typeface="Tahoma"/>
              </a:rPr>
              <a:t>foo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31890" y="2869945"/>
          <a:ext cx="1828800" cy="136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900" b="1" i="1" spc="-1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c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900" b="1" i="1" spc="-1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c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b="1" i="1" spc="-1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c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16673" y="2448560"/>
            <a:ext cx="48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EE3D42"/>
                </a:solidFill>
                <a:latin typeface="Tahoma"/>
                <a:cs typeface="Tahoma"/>
              </a:rPr>
              <a:t>bar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36461" y="1417574"/>
          <a:ext cx="1828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b="1" i="1" spc="-10" dirty="0">
                          <a:solidFill>
                            <a:srgbClr val="EE3D42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solidFill>
                            <a:srgbClr val="636363"/>
                          </a:solidFill>
                          <a:latin typeface="BIZ UDGothic"/>
                          <a:cs typeface="BIZ UDGothic"/>
                        </a:rPr>
                        <a:t>b</a:t>
                      </a:r>
                      <a:endParaRPr sz="1800">
                        <a:latin typeface="BIZ UDGothic"/>
                        <a:cs typeface="BIZ UDGothic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132784D-C64C-4EF2-0AAC-84F5FE3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DENORMALIZED</a:t>
            </a:r>
            <a:r>
              <a:rPr spc="300" dirty="0"/>
              <a:t> </a:t>
            </a:r>
            <a:r>
              <a:rPr spc="155" dirty="0"/>
              <a:t>TUPLE</a:t>
            </a:r>
            <a:r>
              <a:rPr spc="330" dirty="0"/>
              <a:t> </a:t>
            </a:r>
            <a:r>
              <a:rPr spc="1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3594"/>
            <a:ext cx="4490085" cy="33508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365"/>
              </a:spcBef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physically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b="1" i="1" spc="-10" dirty="0">
                <a:solidFill>
                  <a:srgbClr val="585858"/>
                </a:solidFill>
                <a:latin typeface="Times New Roman"/>
                <a:cs typeface="Times New Roman"/>
              </a:rPr>
              <a:t>denormalize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(e.g.,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"pre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join")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related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tuples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and </a:t>
            </a:r>
            <a:r>
              <a:rPr sz="24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store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them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together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same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page.</a:t>
            </a:r>
            <a:endParaRPr sz="2400">
              <a:latin typeface="Palatino Linotype"/>
              <a:cs typeface="Palatino Linotype"/>
            </a:endParaRPr>
          </a:p>
          <a:p>
            <a:pPr marL="355600" marR="17780" indent="-343535">
              <a:lnSpc>
                <a:spcPts val="2160"/>
              </a:lnSpc>
              <a:spcBef>
                <a:spcPts val="6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Potentially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reduces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amount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585858"/>
                </a:solidFill>
                <a:latin typeface="Palatino Linotype"/>
                <a:cs typeface="Palatino Linotype"/>
              </a:rPr>
              <a:t>I/O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for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common</a:t>
            </a:r>
            <a:r>
              <a:rPr sz="200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workload</a:t>
            </a:r>
            <a:r>
              <a:rPr sz="20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patterns.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Can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make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updates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more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expensive.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775"/>
              </a:lnSpc>
              <a:spcBef>
                <a:spcPts val="2185"/>
              </a:spcBef>
            </a:pPr>
            <a:r>
              <a:rPr sz="2400" spc="-170" dirty="0">
                <a:latin typeface="Palatino Linotype"/>
                <a:cs typeface="Palatino Linotype"/>
              </a:rPr>
              <a:t>Not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spc="-225" dirty="0">
                <a:latin typeface="Palatino Linotype"/>
                <a:cs typeface="Palatino Linotype"/>
              </a:rPr>
              <a:t>a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spc="-204" dirty="0">
                <a:latin typeface="Palatino Linotype"/>
                <a:cs typeface="Palatino Linotype"/>
              </a:rPr>
              <a:t>new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idea.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Palatino Linotype"/>
                <a:cs typeface="Palatino Linotype"/>
              </a:rPr>
              <a:t>IBM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50" dirty="0">
                <a:latin typeface="Palatino Linotype"/>
                <a:cs typeface="Palatino Linotype"/>
              </a:rPr>
              <a:t>System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204" dirty="0">
                <a:latin typeface="Palatino Linotype"/>
                <a:cs typeface="Palatino Linotype"/>
              </a:rPr>
              <a:t>did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5" dirty="0">
                <a:latin typeface="Palatino Linotype"/>
                <a:cs typeface="Palatino Linotype"/>
              </a:rPr>
              <a:t>this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90" dirty="0">
                <a:latin typeface="Palatino Linotype"/>
                <a:cs typeface="Palatino Linotype"/>
              </a:rPr>
              <a:t>in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10" dirty="0">
                <a:latin typeface="Palatino Linotype"/>
                <a:cs typeface="Palatino Linotype"/>
              </a:rPr>
              <a:t>the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1970s.</a:t>
            </a:r>
            <a:endParaRPr sz="2000">
              <a:latin typeface="Palatino Linotype"/>
              <a:cs typeface="Palatino Linotype"/>
            </a:endParaRPr>
          </a:p>
          <a:p>
            <a:pPr marL="355600" marR="201930" indent="-343535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Palatino Linotype"/>
                <a:cs typeface="Palatino Linotype"/>
              </a:rPr>
              <a:t>Several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NoSQL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130" dirty="0">
                <a:latin typeface="Palatino Linotype"/>
                <a:cs typeface="Palatino Linotype"/>
              </a:rPr>
              <a:t>DBMSs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85" dirty="0">
                <a:latin typeface="Palatino Linotype"/>
                <a:cs typeface="Palatino Linotype"/>
              </a:rPr>
              <a:t>do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105" dirty="0">
                <a:latin typeface="Palatino Linotype"/>
                <a:cs typeface="Palatino Linotype"/>
              </a:rPr>
              <a:t>this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95" dirty="0">
                <a:latin typeface="Palatino Linotype"/>
                <a:cs typeface="Palatino Linotype"/>
              </a:rPr>
              <a:t>without </a:t>
            </a:r>
            <a:r>
              <a:rPr sz="2000" spc="-120" dirty="0">
                <a:latin typeface="Palatino Linotype"/>
                <a:cs typeface="Palatino Linotype"/>
              </a:rPr>
              <a:t>calling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spc="-30" dirty="0">
                <a:latin typeface="Palatino Linotype"/>
                <a:cs typeface="Palatino Linotype"/>
              </a:rPr>
              <a:t>it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155" dirty="0">
                <a:latin typeface="Palatino Linotype"/>
                <a:cs typeface="Palatino Linotype"/>
              </a:rPr>
              <a:t>physical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60" dirty="0">
                <a:latin typeface="Palatino Linotype"/>
                <a:cs typeface="Palatino Linotype"/>
              </a:rPr>
              <a:t>denormalization.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8452" y="1002538"/>
            <a:ext cx="47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EE3D42"/>
                </a:solidFill>
                <a:latin typeface="Tahoma"/>
                <a:cs typeface="Tahoma"/>
              </a:rPr>
              <a:t>foo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50861" y="1417574"/>
            <a:ext cx="1854200" cy="482600"/>
            <a:chOff x="7150861" y="1417574"/>
            <a:chExt cx="1854200" cy="482600"/>
          </a:xfrm>
        </p:grpSpPr>
        <p:sp>
          <p:nvSpPr>
            <p:cNvPr id="7" name="object 7"/>
            <p:cNvSpPr/>
            <p:nvPr/>
          </p:nvSpPr>
          <p:spPr>
            <a:xfrm>
              <a:off x="7163561" y="143027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63561" y="1430274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55001" y="1474470"/>
              <a:ext cx="1188720" cy="367665"/>
            </a:xfrm>
            <a:custGeom>
              <a:avLst/>
              <a:gdLst/>
              <a:ahLst/>
              <a:cxnLst/>
              <a:rect l="l" t="t" r="r" b="b"/>
              <a:pathLst>
                <a:path w="1188720" h="367664">
                  <a:moveTo>
                    <a:pt x="0" y="365760"/>
                  </a:moveTo>
                  <a:lnTo>
                    <a:pt x="365759" y="365760"/>
                  </a:lnTo>
                  <a:lnTo>
                    <a:pt x="36575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  <a:path w="1188720" h="367664">
                  <a:moveTo>
                    <a:pt x="411479" y="367284"/>
                  </a:moveTo>
                  <a:lnTo>
                    <a:pt x="777239" y="367284"/>
                  </a:lnTo>
                  <a:lnTo>
                    <a:pt x="777239" y="1524"/>
                  </a:lnTo>
                  <a:lnTo>
                    <a:pt x="411479" y="1524"/>
                  </a:lnTo>
                  <a:lnTo>
                    <a:pt x="411479" y="367284"/>
                  </a:lnTo>
                  <a:close/>
                </a:path>
                <a:path w="1188720" h="367664">
                  <a:moveTo>
                    <a:pt x="822959" y="365760"/>
                  </a:moveTo>
                  <a:lnTo>
                    <a:pt x="1188719" y="365760"/>
                  </a:lnTo>
                  <a:lnTo>
                    <a:pt x="1188719" y="0"/>
                  </a:lnTo>
                  <a:lnTo>
                    <a:pt x="822959" y="0"/>
                  </a:lnTo>
                  <a:lnTo>
                    <a:pt x="822959" y="365760"/>
                  </a:lnTo>
                  <a:close/>
                </a:path>
              </a:pathLst>
            </a:custGeom>
            <a:ln w="19050">
              <a:solidFill>
                <a:srgbClr val="63636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80985" y="1504264"/>
            <a:ext cx="9505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0845" algn="l"/>
                <a:tab pos="822960" algn="l"/>
              </a:tabLst>
            </a:pPr>
            <a:r>
              <a:rPr sz="1800" b="1" spc="-50" dirty="0">
                <a:solidFill>
                  <a:srgbClr val="636363"/>
                </a:solidFill>
                <a:latin typeface="BIZ UDGothic"/>
                <a:cs typeface="BIZ UDGothic"/>
              </a:rPr>
              <a:t>c</a:t>
            </a:r>
            <a:r>
              <a:rPr sz="1800" b="1" dirty="0">
                <a:solidFill>
                  <a:srgbClr val="636363"/>
                </a:solidFill>
                <a:latin typeface="BIZ UDGothic"/>
                <a:cs typeface="BIZ UDGothic"/>
              </a:rPr>
              <a:t>	</a:t>
            </a:r>
            <a:r>
              <a:rPr sz="1800" b="1" spc="-50" dirty="0">
                <a:solidFill>
                  <a:srgbClr val="636363"/>
                </a:solidFill>
                <a:latin typeface="BIZ UDGothic"/>
                <a:cs typeface="BIZ UDGothic"/>
              </a:rPr>
              <a:t>c</a:t>
            </a:r>
            <a:r>
              <a:rPr sz="1800" b="1" dirty="0">
                <a:solidFill>
                  <a:srgbClr val="636363"/>
                </a:solidFill>
                <a:latin typeface="BIZ UDGothic"/>
                <a:cs typeface="BIZ UDGothic"/>
              </a:rPr>
              <a:t>	</a:t>
            </a:r>
            <a:r>
              <a:rPr sz="1800" b="1" spc="-50" dirty="0">
                <a:solidFill>
                  <a:srgbClr val="636363"/>
                </a:solidFill>
                <a:latin typeface="BIZ UDGothic"/>
                <a:cs typeface="BIZ UDGothic"/>
              </a:rPr>
              <a:t>c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2344" y="1240663"/>
            <a:ext cx="24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1850" dirty="0">
                <a:solidFill>
                  <a:srgbClr val="EE3D42"/>
                </a:solidFill>
                <a:latin typeface="BIZ UDGothic"/>
                <a:cs typeface="BIZ UDGothic"/>
              </a:rPr>
              <a:t>…</a:t>
            </a:r>
            <a:endParaRPr sz="3600">
              <a:latin typeface="BIZ UDGothic"/>
              <a:cs typeface="BIZ UD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64402" y="1902714"/>
            <a:ext cx="822960" cy="212090"/>
          </a:xfrm>
          <a:custGeom>
            <a:avLst/>
            <a:gdLst/>
            <a:ahLst/>
            <a:cxnLst/>
            <a:rect l="l" t="t" r="r" b="b"/>
            <a:pathLst>
              <a:path w="822959" h="212089">
                <a:moveTo>
                  <a:pt x="0" y="0"/>
                </a:moveTo>
                <a:lnTo>
                  <a:pt x="1383" y="41249"/>
                </a:lnTo>
                <a:lnTo>
                  <a:pt x="5159" y="74914"/>
                </a:lnTo>
                <a:lnTo>
                  <a:pt x="10769" y="97601"/>
                </a:lnTo>
                <a:lnTo>
                  <a:pt x="17652" y="105918"/>
                </a:lnTo>
                <a:lnTo>
                  <a:pt x="393826" y="105918"/>
                </a:lnTo>
                <a:lnTo>
                  <a:pt x="400710" y="114234"/>
                </a:lnTo>
                <a:lnTo>
                  <a:pt x="406320" y="136921"/>
                </a:lnTo>
                <a:lnTo>
                  <a:pt x="410096" y="170586"/>
                </a:lnTo>
                <a:lnTo>
                  <a:pt x="411479" y="211836"/>
                </a:lnTo>
                <a:lnTo>
                  <a:pt x="412863" y="170586"/>
                </a:lnTo>
                <a:lnTo>
                  <a:pt x="416639" y="136921"/>
                </a:lnTo>
                <a:lnTo>
                  <a:pt x="422249" y="114234"/>
                </a:lnTo>
                <a:lnTo>
                  <a:pt x="429132" y="105918"/>
                </a:lnTo>
                <a:lnTo>
                  <a:pt x="805306" y="105918"/>
                </a:lnTo>
                <a:lnTo>
                  <a:pt x="812190" y="97601"/>
                </a:lnTo>
                <a:lnTo>
                  <a:pt x="817800" y="74914"/>
                </a:lnTo>
                <a:lnTo>
                  <a:pt x="821576" y="41249"/>
                </a:lnTo>
                <a:lnTo>
                  <a:pt x="822959" y="0"/>
                </a:lnTo>
              </a:path>
            </a:pathLst>
          </a:custGeom>
          <a:ln w="28574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72173" y="2103577"/>
            <a:ext cx="405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solidFill>
                  <a:srgbClr val="EE3D42"/>
                </a:solidFill>
                <a:latin typeface="Tahoma"/>
                <a:cs typeface="Tahoma"/>
              </a:rPr>
              <a:t>foo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5269" y="2103577"/>
            <a:ext cx="407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95" dirty="0">
                <a:solidFill>
                  <a:srgbClr val="EE3D42"/>
                </a:solidFill>
                <a:latin typeface="Tahoma"/>
                <a:cs typeface="Tahoma"/>
              </a:rPr>
              <a:t>bar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55002" y="1902714"/>
            <a:ext cx="1645920" cy="212090"/>
          </a:xfrm>
          <a:custGeom>
            <a:avLst/>
            <a:gdLst/>
            <a:ahLst/>
            <a:cxnLst/>
            <a:rect l="l" t="t" r="r" b="b"/>
            <a:pathLst>
              <a:path w="1645920" h="212089">
                <a:moveTo>
                  <a:pt x="0" y="0"/>
                </a:moveTo>
                <a:lnTo>
                  <a:pt x="1383" y="41249"/>
                </a:lnTo>
                <a:lnTo>
                  <a:pt x="5159" y="74914"/>
                </a:lnTo>
                <a:lnTo>
                  <a:pt x="10769" y="97601"/>
                </a:lnTo>
                <a:lnTo>
                  <a:pt x="17652" y="105918"/>
                </a:lnTo>
                <a:lnTo>
                  <a:pt x="805306" y="105918"/>
                </a:lnTo>
                <a:lnTo>
                  <a:pt x="812190" y="114234"/>
                </a:lnTo>
                <a:lnTo>
                  <a:pt x="817800" y="136921"/>
                </a:lnTo>
                <a:lnTo>
                  <a:pt x="821576" y="170586"/>
                </a:lnTo>
                <a:lnTo>
                  <a:pt x="822959" y="211836"/>
                </a:lnTo>
                <a:lnTo>
                  <a:pt x="824343" y="170586"/>
                </a:lnTo>
                <a:lnTo>
                  <a:pt x="828119" y="136921"/>
                </a:lnTo>
                <a:lnTo>
                  <a:pt x="833729" y="114234"/>
                </a:lnTo>
                <a:lnTo>
                  <a:pt x="840613" y="105918"/>
                </a:lnTo>
                <a:lnTo>
                  <a:pt x="1628267" y="105918"/>
                </a:lnTo>
                <a:lnTo>
                  <a:pt x="1635150" y="97601"/>
                </a:lnTo>
                <a:lnTo>
                  <a:pt x="1640760" y="74914"/>
                </a:lnTo>
                <a:lnTo>
                  <a:pt x="1644536" y="41249"/>
                </a:lnTo>
                <a:lnTo>
                  <a:pt x="164592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34761" y="1429511"/>
            <a:ext cx="9144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80"/>
              </a:spcBef>
            </a:pPr>
            <a:r>
              <a:rPr sz="1900" b="1" i="1" spc="-10" dirty="0">
                <a:solidFill>
                  <a:srgbClr val="EE3D42"/>
                </a:solidFill>
                <a:latin typeface="Calibri"/>
                <a:cs typeface="Calibri"/>
              </a:rPr>
              <a:t>Header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9161" y="1429511"/>
            <a:ext cx="457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800" spc="-50" dirty="0">
                <a:solidFill>
                  <a:srgbClr val="636363"/>
                </a:solidFill>
                <a:latin typeface="BIZ UDGothic"/>
                <a:cs typeface="BIZ UDGothic"/>
              </a:rPr>
              <a:t>a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6361" y="1429511"/>
            <a:ext cx="4572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636363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800" spc="-50" dirty="0">
                <a:solidFill>
                  <a:srgbClr val="636363"/>
                </a:solidFill>
                <a:latin typeface="BIZ UDGothic"/>
                <a:cs typeface="BIZ UDGothic"/>
              </a:rPr>
              <a:t>b</a:t>
            </a:r>
            <a:endParaRPr sz="1800">
              <a:latin typeface="BIZ UDGothic"/>
              <a:cs typeface="BIZ UDGothic"/>
            </a:endParaRP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66342C4A-5DF2-F162-81B5-CF5FBB5D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089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76AF4-39FD-18A0-36F1-F0D520B5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11" y="2624307"/>
            <a:ext cx="4540169" cy="18185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Topics in Database Systems (IS0621)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7149" y="411"/>
            <a:ext cx="3262314" cy="2357166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0319" y="1066017"/>
            <a:ext cx="3403681" cy="4077483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546" y="0"/>
            <a:ext cx="3017520" cy="223518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CD3A7-7479-DF36-86DF-21661B26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1370" y="267140"/>
            <a:ext cx="2158807" cy="1344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buNone/>
            </a:pPr>
            <a:r>
              <a:rPr lang="en-US" sz="1500" dirty="0"/>
              <a:t>Adapted from CMU-DB (Carnegie Mellon University)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2672" y="1188370"/>
            <a:ext cx="3281329" cy="3955130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853D9-B44D-276D-554F-8C2F97DCB559}"/>
              </a:ext>
            </a:extLst>
          </p:cNvPr>
          <p:cNvSpPr txBox="1"/>
          <p:nvPr/>
        </p:nvSpPr>
        <p:spPr>
          <a:xfrm>
            <a:off x="6289604" y="2357578"/>
            <a:ext cx="2605966" cy="2085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Database Storage – Part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A44E2-B5A8-CFC3-D17A-E65FD993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1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961" y="28978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1935479" y="0"/>
                </a:lnTo>
              </a:path>
              <a:path w="5943600">
                <a:moveTo>
                  <a:pt x="4770120" y="0"/>
                </a:moveTo>
                <a:lnTo>
                  <a:pt x="5943599" y="0"/>
                </a:lnTo>
              </a:path>
            </a:pathLst>
          </a:custGeom>
          <a:ln w="34925">
            <a:solidFill>
              <a:srgbClr val="464766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STORAGE</a:t>
            </a:r>
            <a:r>
              <a:rPr spc="330" dirty="0"/>
              <a:t> </a:t>
            </a:r>
            <a:r>
              <a:rPr spc="150" dirty="0"/>
              <a:t>HIERARCHY</a:t>
            </a:r>
          </a:p>
        </p:txBody>
      </p:sp>
      <p:sp>
        <p:nvSpPr>
          <p:cNvPr id="5" name="object 5"/>
          <p:cNvSpPr/>
          <p:nvPr/>
        </p:nvSpPr>
        <p:spPr>
          <a:xfrm>
            <a:off x="7906511" y="1680972"/>
            <a:ext cx="731520" cy="2459990"/>
          </a:xfrm>
          <a:custGeom>
            <a:avLst/>
            <a:gdLst/>
            <a:ahLst/>
            <a:cxnLst/>
            <a:rect l="l" t="t" r="r" b="b"/>
            <a:pathLst>
              <a:path w="731520" h="2459990">
                <a:moveTo>
                  <a:pt x="365760" y="0"/>
                </a:moveTo>
                <a:lnTo>
                  <a:pt x="0" y="365759"/>
                </a:lnTo>
                <a:lnTo>
                  <a:pt x="182880" y="365759"/>
                </a:lnTo>
                <a:lnTo>
                  <a:pt x="182880" y="2093976"/>
                </a:lnTo>
                <a:lnTo>
                  <a:pt x="0" y="2093976"/>
                </a:lnTo>
                <a:lnTo>
                  <a:pt x="365760" y="2459736"/>
                </a:lnTo>
                <a:lnTo>
                  <a:pt x="731520" y="2093976"/>
                </a:lnTo>
                <a:lnTo>
                  <a:pt x="548640" y="2093976"/>
                </a:lnTo>
                <a:lnTo>
                  <a:pt x="548640" y="365759"/>
                </a:lnTo>
                <a:lnTo>
                  <a:pt x="731520" y="365759"/>
                </a:lnTo>
                <a:lnTo>
                  <a:pt x="36576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0627" y="2308097"/>
            <a:ext cx="1090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85" dirty="0">
                <a:solidFill>
                  <a:srgbClr val="EE3D42"/>
                </a:solidFill>
                <a:latin typeface="Tahoma"/>
                <a:cs typeface="Tahoma"/>
              </a:rPr>
              <a:t>Memory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186" y="3827170"/>
            <a:ext cx="586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90" dirty="0">
                <a:solidFill>
                  <a:srgbClr val="EE3D42"/>
                </a:solidFill>
                <a:latin typeface="Tahoma"/>
                <a:cs typeface="Tahoma"/>
              </a:rPr>
              <a:t>Disk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727" y="1346454"/>
            <a:ext cx="589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5" dirty="0">
                <a:solidFill>
                  <a:srgbClr val="EE3D42"/>
                </a:solidFill>
                <a:latin typeface="Tahoma"/>
                <a:cs typeface="Tahoma"/>
                <a:hlinkClick r:id="rId2"/>
              </a:rPr>
              <a:t>CPU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6884" y="1400555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152400" y="114300"/>
                </a:moveTo>
                <a:lnTo>
                  <a:pt x="76200" y="114300"/>
                </a:lnTo>
                <a:lnTo>
                  <a:pt x="76200" y="290957"/>
                </a:lnTo>
                <a:lnTo>
                  <a:pt x="152400" y="290957"/>
                </a:lnTo>
                <a:lnTo>
                  <a:pt x="152400" y="114300"/>
                </a:lnTo>
                <a:close/>
              </a:path>
              <a:path w="228600" h="291464">
                <a:moveTo>
                  <a:pt x="11430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114300"/>
                </a:lnTo>
                <a:lnTo>
                  <a:pt x="200025" y="114300"/>
                </a:lnTo>
                <a:lnTo>
                  <a:pt x="114300" y="0"/>
                </a:lnTo>
                <a:close/>
              </a:path>
              <a:path w="228600" h="291464">
                <a:moveTo>
                  <a:pt x="200025" y="114300"/>
                </a:moveTo>
                <a:lnTo>
                  <a:pt x="152400" y="1143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00025" y="11430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59402" y="1125474"/>
            <a:ext cx="1188720" cy="276225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45"/>
              </a:spcBef>
            </a:pP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CPU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Registers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0802" y="1692401"/>
            <a:ext cx="1645920" cy="307975"/>
          </a:xfrm>
          <a:prstGeom prst="rect">
            <a:avLst/>
          </a:prstGeom>
          <a:solidFill>
            <a:srgbClr val="2C6BD7"/>
          </a:solidFill>
          <a:ln w="25400">
            <a:solidFill>
              <a:srgbClr val="63636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350"/>
              </a:spcBef>
            </a:pP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CPU</a:t>
            </a:r>
            <a:r>
              <a:rPr sz="1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Caches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3602" y="2291333"/>
            <a:ext cx="2560320" cy="462280"/>
          </a:xfrm>
          <a:custGeom>
            <a:avLst/>
            <a:gdLst/>
            <a:ahLst/>
            <a:cxnLst/>
            <a:rect l="l" t="t" r="r" b="b"/>
            <a:pathLst>
              <a:path w="2560320" h="462280">
                <a:moveTo>
                  <a:pt x="0" y="461771"/>
                </a:moveTo>
                <a:lnTo>
                  <a:pt x="2560320" y="461771"/>
                </a:lnTo>
                <a:lnTo>
                  <a:pt x="2560320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3602" y="2291333"/>
            <a:ext cx="2560320" cy="376555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43180" rIns="0" bIns="0" rtlCol="0">
            <a:spAutoFit/>
          </a:bodyPr>
          <a:lstStyle/>
          <a:p>
            <a:pPr marL="822960">
              <a:lnSpc>
                <a:spcPts val="2620"/>
              </a:lnSpc>
              <a:spcBef>
                <a:spcPts val="340"/>
              </a:spcBef>
            </a:pPr>
            <a:r>
              <a:rPr sz="2400" spc="170" dirty="0">
                <a:solidFill>
                  <a:srgbClr val="FFFFFF"/>
                </a:solidFill>
                <a:latin typeface="Tahoma"/>
                <a:cs typeface="Tahoma"/>
              </a:rPr>
              <a:t>DRAM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86582" y="3031489"/>
            <a:ext cx="3134360" cy="487680"/>
            <a:chOff x="3386582" y="3031489"/>
            <a:chExt cx="3134360" cy="487680"/>
          </a:xfrm>
        </p:grpSpPr>
        <p:sp>
          <p:nvSpPr>
            <p:cNvPr id="15" name="object 15"/>
            <p:cNvSpPr/>
            <p:nvPr/>
          </p:nvSpPr>
          <p:spPr>
            <a:xfrm>
              <a:off x="3399282" y="3044189"/>
              <a:ext cx="3108960" cy="376555"/>
            </a:xfrm>
            <a:custGeom>
              <a:avLst/>
              <a:gdLst/>
              <a:ahLst/>
              <a:cxnLst/>
              <a:rect l="l" t="t" r="r" b="b"/>
              <a:pathLst>
                <a:path w="3108959" h="376554">
                  <a:moveTo>
                    <a:pt x="0" y="376428"/>
                  </a:moveTo>
                  <a:lnTo>
                    <a:pt x="3108960" y="376428"/>
                  </a:lnTo>
                  <a:lnTo>
                    <a:pt x="3108960" y="0"/>
                  </a:lnTo>
                  <a:lnTo>
                    <a:pt x="0" y="0"/>
                  </a:lnTo>
                  <a:lnTo>
                    <a:pt x="0" y="376428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99282" y="3044189"/>
              <a:ext cx="3108960" cy="462280"/>
            </a:xfrm>
            <a:custGeom>
              <a:avLst/>
              <a:gdLst/>
              <a:ahLst/>
              <a:cxnLst/>
              <a:rect l="l" t="t" r="r" b="b"/>
              <a:pathLst>
                <a:path w="3108959" h="462279">
                  <a:moveTo>
                    <a:pt x="0" y="461772"/>
                  </a:moveTo>
                  <a:lnTo>
                    <a:pt x="3108960" y="461772"/>
                  </a:lnTo>
                  <a:lnTo>
                    <a:pt x="310896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11982" y="3142233"/>
            <a:ext cx="3083560" cy="266065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0"/>
              </a:lnSpc>
            </a:pP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SSD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29382" y="3784346"/>
            <a:ext cx="4048760" cy="487680"/>
            <a:chOff x="2929382" y="3784346"/>
            <a:chExt cx="4048760" cy="487680"/>
          </a:xfrm>
        </p:grpSpPr>
        <p:sp>
          <p:nvSpPr>
            <p:cNvPr id="19" name="object 19"/>
            <p:cNvSpPr/>
            <p:nvPr/>
          </p:nvSpPr>
          <p:spPr>
            <a:xfrm>
              <a:off x="2942082" y="3797046"/>
              <a:ext cx="4023360" cy="462280"/>
            </a:xfrm>
            <a:custGeom>
              <a:avLst/>
              <a:gdLst/>
              <a:ahLst/>
              <a:cxnLst/>
              <a:rect l="l" t="t" r="r" b="b"/>
              <a:pathLst>
                <a:path w="4023359" h="462279">
                  <a:moveTo>
                    <a:pt x="4023360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4023360" y="461771"/>
                  </a:lnTo>
                  <a:lnTo>
                    <a:pt x="4023360" y="0"/>
                  </a:lnTo>
                  <a:close/>
                </a:path>
              </a:pathLst>
            </a:custGeom>
            <a:solidFill>
              <a:srgbClr val="2C6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42082" y="3797046"/>
              <a:ext cx="4023360" cy="462280"/>
            </a:xfrm>
            <a:custGeom>
              <a:avLst/>
              <a:gdLst/>
              <a:ahLst/>
              <a:cxnLst/>
              <a:rect l="l" t="t" r="r" b="b"/>
              <a:pathLst>
                <a:path w="4023359" h="462279">
                  <a:moveTo>
                    <a:pt x="0" y="461771"/>
                  </a:moveTo>
                  <a:lnTo>
                    <a:pt x="4023360" y="461771"/>
                  </a:lnTo>
                  <a:lnTo>
                    <a:pt x="4023360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54782" y="3895090"/>
            <a:ext cx="3997960" cy="351155"/>
          </a:xfrm>
          <a:prstGeom prst="rect">
            <a:avLst/>
          </a:prstGeom>
          <a:solidFill>
            <a:srgbClr val="2C6BD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50"/>
              </a:lnSpc>
            </a:pPr>
            <a:r>
              <a:rPr sz="2400" spc="150" dirty="0">
                <a:solidFill>
                  <a:srgbClr val="FFFFFF"/>
                </a:solidFill>
                <a:latin typeface="Tahoma"/>
                <a:cs typeface="Tahoma"/>
              </a:rPr>
              <a:t>HDD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42915" y="1400555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76200" y="138557"/>
                </a:moveTo>
                <a:lnTo>
                  <a:pt x="0" y="138557"/>
                </a:lnTo>
                <a:lnTo>
                  <a:pt x="114300" y="290957"/>
                </a:lnTo>
                <a:lnTo>
                  <a:pt x="200025" y="176657"/>
                </a:lnTo>
                <a:lnTo>
                  <a:pt x="76200" y="176657"/>
                </a:lnTo>
                <a:lnTo>
                  <a:pt x="76200" y="138557"/>
                </a:lnTo>
                <a:close/>
              </a:path>
              <a:path w="228600" h="291464">
                <a:moveTo>
                  <a:pt x="152400" y="0"/>
                </a:moveTo>
                <a:lnTo>
                  <a:pt x="76200" y="0"/>
                </a:lnTo>
                <a:lnTo>
                  <a:pt x="76200" y="176657"/>
                </a:lnTo>
                <a:lnTo>
                  <a:pt x="152400" y="176657"/>
                </a:lnTo>
                <a:lnTo>
                  <a:pt x="152400" y="0"/>
                </a:lnTo>
                <a:close/>
              </a:path>
              <a:path w="228600" h="291464">
                <a:moveTo>
                  <a:pt x="228600" y="138557"/>
                </a:moveTo>
                <a:lnTo>
                  <a:pt x="152400" y="138557"/>
                </a:lnTo>
                <a:lnTo>
                  <a:pt x="152400" y="176657"/>
                </a:lnTo>
                <a:lnTo>
                  <a:pt x="200025" y="176657"/>
                </a:lnTo>
                <a:lnTo>
                  <a:pt x="228600" y="13855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0805" y="1105661"/>
            <a:ext cx="715010" cy="1661160"/>
          </a:xfrm>
          <a:custGeom>
            <a:avLst/>
            <a:gdLst/>
            <a:ahLst/>
            <a:cxnLst/>
            <a:rect l="l" t="t" r="r" b="b"/>
            <a:pathLst>
              <a:path w="715010" h="1661160">
                <a:moveTo>
                  <a:pt x="714756" y="0"/>
                </a:moveTo>
                <a:lnTo>
                  <a:pt x="673506" y="1383"/>
                </a:lnTo>
                <a:lnTo>
                  <a:pt x="639841" y="5159"/>
                </a:lnTo>
                <a:lnTo>
                  <a:pt x="617154" y="10769"/>
                </a:lnTo>
                <a:lnTo>
                  <a:pt x="608838" y="17652"/>
                </a:lnTo>
                <a:lnTo>
                  <a:pt x="608838" y="435737"/>
                </a:lnTo>
                <a:lnTo>
                  <a:pt x="600521" y="442620"/>
                </a:lnTo>
                <a:lnTo>
                  <a:pt x="577834" y="448230"/>
                </a:lnTo>
                <a:lnTo>
                  <a:pt x="544169" y="452006"/>
                </a:lnTo>
                <a:lnTo>
                  <a:pt x="502920" y="453389"/>
                </a:lnTo>
                <a:lnTo>
                  <a:pt x="544169" y="454773"/>
                </a:lnTo>
                <a:lnTo>
                  <a:pt x="577834" y="458549"/>
                </a:lnTo>
                <a:lnTo>
                  <a:pt x="600521" y="464159"/>
                </a:lnTo>
                <a:lnTo>
                  <a:pt x="608838" y="471042"/>
                </a:lnTo>
                <a:lnTo>
                  <a:pt x="608838" y="889126"/>
                </a:lnTo>
                <a:lnTo>
                  <a:pt x="617154" y="896010"/>
                </a:lnTo>
                <a:lnTo>
                  <a:pt x="639841" y="901620"/>
                </a:lnTo>
                <a:lnTo>
                  <a:pt x="673506" y="905396"/>
                </a:lnTo>
                <a:lnTo>
                  <a:pt x="714756" y="906780"/>
                </a:lnTo>
              </a:path>
              <a:path w="715010" h="1661160">
                <a:moveTo>
                  <a:pt x="211836" y="1185671"/>
                </a:moveTo>
                <a:lnTo>
                  <a:pt x="170586" y="1187055"/>
                </a:lnTo>
                <a:lnTo>
                  <a:pt x="136921" y="1190831"/>
                </a:lnTo>
                <a:lnTo>
                  <a:pt x="114234" y="1196441"/>
                </a:lnTo>
                <a:lnTo>
                  <a:pt x="105918" y="1203325"/>
                </a:lnTo>
                <a:lnTo>
                  <a:pt x="105918" y="1405763"/>
                </a:lnTo>
                <a:lnTo>
                  <a:pt x="97601" y="1412646"/>
                </a:lnTo>
                <a:lnTo>
                  <a:pt x="74914" y="1418256"/>
                </a:lnTo>
                <a:lnTo>
                  <a:pt x="41249" y="1422032"/>
                </a:lnTo>
                <a:lnTo>
                  <a:pt x="0" y="1423415"/>
                </a:lnTo>
                <a:lnTo>
                  <a:pt x="41249" y="1424799"/>
                </a:lnTo>
                <a:lnTo>
                  <a:pt x="74914" y="1428575"/>
                </a:lnTo>
                <a:lnTo>
                  <a:pt x="97601" y="1434185"/>
                </a:lnTo>
                <a:lnTo>
                  <a:pt x="105918" y="1441069"/>
                </a:lnTo>
                <a:lnTo>
                  <a:pt x="105918" y="1643507"/>
                </a:lnTo>
                <a:lnTo>
                  <a:pt x="114234" y="1650390"/>
                </a:lnTo>
                <a:lnTo>
                  <a:pt x="136921" y="1656000"/>
                </a:lnTo>
                <a:lnTo>
                  <a:pt x="170586" y="1659776"/>
                </a:lnTo>
                <a:lnTo>
                  <a:pt x="211836" y="166116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53325" y="674623"/>
            <a:ext cx="1374140" cy="9766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650"/>
              </a:spcBef>
            </a:pP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Faster Smaller Expensive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83245" y="4074363"/>
            <a:ext cx="950594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Slower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595"/>
              </a:lnSpc>
            </a:pP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Larger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51126" y="3085338"/>
            <a:ext cx="212090" cy="1173984"/>
          </a:xfrm>
          <a:custGeom>
            <a:avLst/>
            <a:gdLst/>
            <a:ahLst/>
            <a:cxnLst/>
            <a:rect l="l" t="t" r="r" b="b"/>
            <a:pathLst>
              <a:path w="212089" h="1925320">
                <a:moveTo>
                  <a:pt x="211836" y="0"/>
                </a:moveTo>
                <a:lnTo>
                  <a:pt x="170586" y="1383"/>
                </a:lnTo>
                <a:lnTo>
                  <a:pt x="136921" y="5159"/>
                </a:lnTo>
                <a:lnTo>
                  <a:pt x="114234" y="10769"/>
                </a:lnTo>
                <a:lnTo>
                  <a:pt x="105918" y="17653"/>
                </a:lnTo>
                <a:lnTo>
                  <a:pt x="105918" y="944740"/>
                </a:lnTo>
                <a:lnTo>
                  <a:pt x="97601" y="951615"/>
                </a:lnTo>
                <a:lnTo>
                  <a:pt x="74914" y="957230"/>
                </a:lnTo>
                <a:lnTo>
                  <a:pt x="41249" y="961017"/>
                </a:lnTo>
                <a:lnTo>
                  <a:pt x="0" y="962406"/>
                </a:lnTo>
                <a:lnTo>
                  <a:pt x="41249" y="963794"/>
                </a:lnTo>
                <a:lnTo>
                  <a:pt x="74914" y="967581"/>
                </a:lnTo>
                <a:lnTo>
                  <a:pt x="97601" y="973196"/>
                </a:lnTo>
                <a:lnTo>
                  <a:pt x="105918" y="980071"/>
                </a:lnTo>
                <a:lnTo>
                  <a:pt x="105918" y="1907146"/>
                </a:lnTo>
                <a:lnTo>
                  <a:pt x="114234" y="1914021"/>
                </a:lnTo>
                <a:lnTo>
                  <a:pt x="136921" y="1919636"/>
                </a:lnTo>
                <a:lnTo>
                  <a:pt x="170586" y="1923423"/>
                </a:lnTo>
                <a:lnTo>
                  <a:pt x="211836" y="1924812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83245" y="4664151"/>
            <a:ext cx="1167765" cy="391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Cheaper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7FC4FCC7-8DE9-C620-7713-9CC5A7612DC4}"/>
              </a:ext>
            </a:extLst>
          </p:cNvPr>
          <p:cNvSpPr/>
          <p:nvPr/>
        </p:nvSpPr>
        <p:spPr>
          <a:xfrm>
            <a:off x="4814315" y="1995867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152400" y="114300"/>
                </a:moveTo>
                <a:lnTo>
                  <a:pt x="76200" y="114300"/>
                </a:lnTo>
                <a:lnTo>
                  <a:pt x="76200" y="290957"/>
                </a:lnTo>
                <a:lnTo>
                  <a:pt x="152400" y="290957"/>
                </a:lnTo>
                <a:lnTo>
                  <a:pt x="152400" y="114300"/>
                </a:lnTo>
                <a:close/>
              </a:path>
              <a:path w="228600" h="291464">
                <a:moveTo>
                  <a:pt x="11430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114300"/>
                </a:lnTo>
                <a:lnTo>
                  <a:pt x="200025" y="114300"/>
                </a:lnTo>
                <a:lnTo>
                  <a:pt x="114300" y="0"/>
                </a:lnTo>
                <a:close/>
              </a:path>
              <a:path w="228600" h="291464">
                <a:moveTo>
                  <a:pt x="200025" y="114300"/>
                </a:moveTo>
                <a:lnTo>
                  <a:pt x="152400" y="1143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00025" y="11430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31AEE2CF-2740-FF99-099D-44FEE7ADE7A6}"/>
              </a:ext>
            </a:extLst>
          </p:cNvPr>
          <p:cNvSpPr/>
          <p:nvPr/>
        </p:nvSpPr>
        <p:spPr>
          <a:xfrm>
            <a:off x="5070346" y="1995867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76200" y="138557"/>
                </a:moveTo>
                <a:lnTo>
                  <a:pt x="0" y="138557"/>
                </a:lnTo>
                <a:lnTo>
                  <a:pt x="114300" y="290957"/>
                </a:lnTo>
                <a:lnTo>
                  <a:pt x="200025" y="176657"/>
                </a:lnTo>
                <a:lnTo>
                  <a:pt x="76200" y="176657"/>
                </a:lnTo>
                <a:lnTo>
                  <a:pt x="76200" y="138557"/>
                </a:lnTo>
                <a:close/>
              </a:path>
              <a:path w="228600" h="291464">
                <a:moveTo>
                  <a:pt x="152400" y="0"/>
                </a:moveTo>
                <a:lnTo>
                  <a:pt x="76200" y="0"/>
                </a:lnTo>
                <a:lnTo>
                  <a:pt x="76200" y="176657"/>
                </a:lnTo>
                <a:lnTo>
                  <a:pt x="152400" y="176657"/>
                </a:lnTo>
                <a:lnTo>
                  <a:pt x="152400" y="0"/>
                </a:lnTo>
                <a:close/>
              </a:path>
              <a:path w="228600" h="291464">
                <a:moveTo>
                  <a:pt x="228600" y="138557"/>
                </a:moveTo>
                <a:lnTo>
                  <a:pt x="152400" y="138557"/>
                </a:lnTo>
                <a:lnTo>
                  <a:pt x="152400" y="176657"/>
                </a:lnTo>
                <a:lnTo>
                  <a:pt x="200025" y="176657"/>
                </a:lnTo>
                <a:lnTo>
                  <a:pt x="228600" y="13855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649EBD8C-5E68-9FF0-AAE5-365BF77A384C}"/>
              </a:ext>
            </a:extLst>
          </p:cNvPr>
          <p:cNvSpPr/>
          <p:nvPr/>
        </p:nvSpPr>
        <p:spPr>
          <a:xfrm>
            <a:off x="4786884" y="3506256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152400" y="114300"/>
                </a:moveTo>
                <a:lnTo>
                  <a:pt x="76200" y="114300"/>
                </a:lnTo>
                <a:lnTo>
                  <a:pt x="76200" y="290957"/>
                </a:lnTo>
                <a:lnTo>
                  <a:pt x="152400" y="290957"/>
                </a:lnTo>
                <a:lnTo>
                  <a:pt x="152400" y="114300"/>
                </a:lnTo>
                <a:close/>
              </a:path>
              <a:path w="228600" h="291464">
                <a:moveTo>
                  <a:pt x="11430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114300"/>
                </a:lnTo>
                <a:lnTo>
                  <a:pt x="200025" y="114300"/>
                </a:lnTo>
                <a:lnTo>
                  <a:pt x="114300" y="0"/>
                </a:lnTo>
                <a:close/>
              </a:path>
              <a:path w="228600" h="291464">
                <a:moveTo>
                  <a:pt x="200025" y="114300"/>
                </a:moveTo>
                <a:lnTo>
                  <a:pt x="152400" y="1143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00025" y="11430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B99CBCDC-531E-78CC-E4C8-AAF65489ADC5}"/>
              </a:ext>
            </a:extLst>
          </p:cNvPr>
          <p:cNvSpPr/>
          <p:nvPr/>
        </p:nvSpPr>
        <p:spPr>
          <a:xfrm>
            <a:off x="5042915" y="3506256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76200" y="138557"/>
                </a:moveTo>
                <a:lnTo>
                  <a:pt x="0" y="138557"/>
                </a:lnTo>
                <a:lnTo>
                  <a:pt x="114300" y="290957"/>
                </a:lnTo>
                <a:lnTo>
                  <a:pt x="200025" y="176657"/>
                </a:lnTo>
                <a:lnTo>
                  <a:pt x="76200" y="176657"/>
                </a:lnTo>
                <a:lnTo>
                  <a:pt x="76200" y="138557"/>
                </a:lnTo>
                <a:close/>
              </a:path>
              <a:path w="228600" h="291464">
                <a:moveTo>
                  <a:pt x="152400" y="0"/>
                </a:moveTo>
                <a:lnTo>
                  <a:pt x="76200" y="0"/>
                </a:lnTo>
                <a:lnTo>
                  <a:pt x="76200" y="176657"/>
                </a:lnTo>
                <a:lnTo>
                  <a:pt x="152400" y="176657"/>
                </a:lnTo>
                <a:lnTo>
                  <a:pt x="152400" y="0"/>
                </a:lnTo>
                <a:close/>
              </a:path>
              <a:path w="228600" h="291464">
                <a:moveTo>
                  <a:pt x="228600" y="138557"/>
                </a:moveTo>
                <a:lnTo>
                  <a:pt x="152400" y="138557"/>
                </a:lnTo>
                <a:lnTo>
                  <a:pt x="152400" y="176657"/>
                </a:lnTo>
                <a:lnTo>
                  <a:pt x="200025" y="176657"/>
                </a:lnTo>
                <a:lnTo>
                  <a:pt x="228600" y="13855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A3967B28-D1D8-E9DD-94AA-6CA6E9F1A8D2}"/>
              </a:ext>
            </a:extLst>
          </p:cNvPr>
          <p:cNvSpPr/>
          <p:nvPr/>
        </p:nvSpPr>
        <p:spPr>
          <a:xfrm>
            <a:off x="4786884" y="2760678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152400" y="114300"/>
                </a:moveTo>
                <a:lnTo>
                  <a:pt x="76200" y="114300"/>
                </a:lnTo>
                <a:lnTo>
                  <a:pt x="76200" y="290957"/>
                </a:lnTo>
                <a:lnTo>
                  <a:pt x="152400" y="290957"/>
                </a:lnTo>
                <a:lnTo>
                  <a:pt x="152400" y="114300"/>
                </a:lnTo>
                <a:close/>
              </a:path>
              <a:path w="228600" h="291464">
                <a:moveTo>
                  <a:pt x="11430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114300"/>
                </a:lnTo>
                <a:lnTo>
                  <a:pt x="200025" y="114300"/>
                </a:lnTo>
                <a:lnTo>
                  <a:pt x="114300" y="0"/>
                </a:lnTo>
                <a:close/>
              </a:path>
              <a:path w="228600" h="291464">
                <a:moveTo>
                  <a:pt x="200025" y="114300"/>
                </a:moveTo>
                <a:lnTo>
                  <a:pt x="152400" y="1143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00025" y="11430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4" name="object 23">
            <a:extLst>
              <a:ext uri="{FF2B5EF4-FFF2-40B4-BE49-F238E27FC236}">
                <a16:creationId xmlns:a16="http://schemas.microsoft.com/office/drawing/2014/main" id="{A89B2232-FB17-3DF2-7CFE-56F3E74B5E25}"/>
              </a:ext>
            </a:extLst>
          </p:cNvPr>
          <p:cNvSpPr/>
          <p:nvPr/>
        </p:nvSpPr>
        <p:spPr>
          <a:xfrm>
            <a:off x="5042915" y="2760678"/>
            <a:ext cx="228600" cy="291465"/>
          </a:xfrm>
          <a:custGeom>
            <a:avLst/>
            <a:gdLst/>
            <a:ahLst/>
            <a:cxnLst/>
            <a:rect l="l" t="t" r="r" b="b"/>
            <a:pathLst>
              <a:path w="228600" h="291464">
                <a:moveTo>
                  <a:pt x="76200" y="138557"/>
                </a:moveTo>
                <a:lnTo>
                  <a:pt x="0" y="138557"/>
                </a:lnTo>
                <a:lnTo>
                  <a:pt x="114300" y="290957"/>
                </a:lnTo>
                <a:lnTo>
                  <a:pt x="200025" y="176657"/>
                </a:lnTo>
                <a:lnTo>
                  <a:pt x="76200" y="176657"/>
                </a:lnTo>
                <a:lnTo>
                  <a:pt x="76200" y="138557"/>
                </a:lnTo>
                <a:close/>
              </a:path>
              <a:path w="228600" h="291464">
                <a:moveTo>
                  <a:pt x="152400" y="0"/>
                </a:moveTo>
                <a:lnTo>
                  <a:pt x="76200" y="0"/>
                </a:lnTo>
                <a:lnTo>
                  <a:pt x="76200" y="176657"/>
                </a:lnTo>
                <a:lnTo>
                  <a:pt x="152400" y="176657"/>
                </a:lnTo>
                <a:lnTo>
                  <a:pt x="152400" y="0"/>
                </a:lnTo>
                <a:close/>
              </a:path>
              <a:path w="228600" h="291464">
                <a:moveTo>
                  <a:pt x="228600" y="138557"/>
                </a:moveTo>
                <a:lnTo>
                  <a:pt x="152400" y="138557"/>
                </a:lnTo>
                <a:lnTo>
                  <a:pt x="152400" y="176657"/>
                </a:lnTo>
                <a:lnTo>
                  <a:pt x="200025" y="176657"/>
                </a:lnTo>
                <a:lnTo>
                  <a:pt x="228600" y="138557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F2278A0E-0A6B-40AF-E696-F68D4B55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EF74-23C4-09ED-2C61-0D1D2681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200" y="487502"/>
            <a:ext cx="5879465" cy="400110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E254C-4C36-6004-FE67-1C7BEB2F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365" y="2038350"/>
            <a:ext cx="4319270" cy="738664"/>
          </a:xfrm>
        </p:spPr>
        <p:txBody>
          <a:bodyPr/>
          <a:lstStyle/>
          <a:p>
            <a:pPr marL="0" algn="l" rtl="0"/>
            <a:r>
              <a:rPr lang="en-US" dirty="0"/>
              <a:t>Write a concise report (2 pages long) about </a:t>
            </a:r>
            <a:r>
              <a:rPr lang="en-US" b="1" dirty="0"/>
              <a:t>persistent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40B0A-2526-1388-ABD4-F0D136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6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528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ACCESS</a:t>
            </a:r>
            <a:r>
              <a:rPr spc="305" dirty="0"/>
              <a:t> </a:t>
            </a:r>
            <a:r>
              <a:rPr spc="70" dirty="0"/>
              <a:t>TIMES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2799" y="1504937"/>
            <a:ext cx="4532630" cy="2387192"/>
          </a:xfrm>
          <a:prstGeom prst="rect">
            <a:avLst/>
          </a:prstGeom>
          <a:solidFill>
            <a:srgbClr val="000000">
              <a:alpha val="7058"/>
            </a:srgbClr>
          </a:solidFill>
        </p:spPr>
        <p:txBody>
          <a:bodyPr vert="horz" wrap="square" lIns="0" tIns="7810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615"/>
              </a:spcBef>
            </a:pP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1</a:t>
            </a:r>
            <a:r>
              <a:rPr sz="2000" b="1" spc="20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ns</a:t>
            </a:r>
            <a:r>
              <a:rPr sz="2000" b="1" spc="19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spc="-190" dirty="0">
                <a:solidFill>
                  <a:srgbClr val="636363"/>
                </a:solidFill>
                <a:latin typeface="Arial"/>
                <a:cs typeface="Arial"/>
              </a:rPr>
              <a:t>L1</a:t>
            </a:r>
            <a:r>
              <a:rPr sz="2000" spc="-55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36363"/>
                </a:solidFill>
                <a:latin typeface="Arial"/>
                <a:cs typeface="Arial"/>
              </a:rPr>
              <a:t>Cache</a:t>
            </a:r>
            <a:r>
              <a:rPr sz="2000" spc="-70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636363"/>
                </a:solidFill>
                <a:latin typeface="Arial"/>
                <a:cs typeface="Arial"/>
              </a:rPr>
              <a:t>Ref</a:t>
            </a:r>
            <a:endParaRPr sz="2000" dirty="0">
              <a:latin typeface="Arial"/>
              <a:cs typeface="Arial"/>
            </a:endParaRPr>
          </a:p>
          <a:p>
            <a:pPr marL="1758950">
              <a:lnSpc>
                <a:spcPct val="100000"/>
              </a:lnSpc>
              <a:spcBef>
                <a:spcPts val="1460"/>
              </a:spcBef>
            </a:pPr>
            <a:r>
              <a:rPr sz="2000" b="1" spc="100" dirty="0">
                <a:solidFill>
                  <a:srgbClr val="EE3D42"/>
                </a:solidFill>
                <a:latin typeface="Arial"/>
                <a:cs typeface="Arial"/>
              </a:rPr>
              <a:t>4</a:t>
            </a:r>
            <a:r>
              <a:rPr sz="2000" b="1" spc="-20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ns</a:t>
            </a:r>
            <a:r>
              <a:rPr sz="2000" b="1" spc="140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36363"/>
                </a:solidFill>
                <a:latin typeface="Arial"/>
                <a:cs typeface="Arial"/>
              </a:rPr>
              <a:t>L2</a:t>
            </a:r>
            <a:r>
              <a:rPr sz="2000" spc="-95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636363"/>
                </a:solidFill>
                <a:latin typeface="Arial"/>
                <a:cs typeface="Arial"/>
              </a:rPr>
              <a:t>Cache</a:t>
            </a:r>
            <a:r>
              <a:rPr sz="2000" spc="-110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636363"/>
                </a:solidFill>
                <a:latin typeface="Arial"/>
                <a:cs typeface="Arial"/>
              </a:rPr>
              <a:t>Ref</a:t>
            </a:r>
            <a:endParaRPr sz="2000" dirty="0">
              <a:latin typeface="Arial"/>
              <a:cs typeface="Arial"/>
            </a:endParaRPr>
          </a:p>
          <a:p>
            <a:pPr marL="19050" algn="ctr">
              <a:lnSpc>
                <a:spcPct val="100000"/>
              </a:lnSpc>
              <a:spcBef>
                <a:spcPts val="1455"/>
              </a:spcBef>
            </a:pPr>
            <a:r>
              <a:rPr sz="2000" b="1" spc="75" dirty="0">
                <a:solidFill>
                  <a:srgbClr val="EE3D42"/>
                </a:solidFill>
                <a:latin typeface="Arial"/>
                <a:cs typeface="Arial"/>
              </a:rPr>
              <a:t>100</a:t>
            </a:r>
            <a:r>
              <a:rPr sz="2000" b="1" spc="-40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ns</a:t>
            </a:r>
            <a:r>
              <a:rPr sz="2000" b="1" spc="120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636363"/>
                </a:solidFill>
                <a:latin typeface="Arial"/>
                <a:cs typeface="Arial"/>
              </a:rPr>
              <a:t>DRAM</a:t>
            </a:r>
            <a:endParaRPr sz="2000" dirty="0">
              <a:latin typeface="Arial"/>
              <a:cs typeface="Arial"/>
            </a:endParaRPr>
          </a:p>
          <a:p>
            <a:pPr marL="1090930">
              <a:lnSpc>
                <a:spcPct val="100000"/>
              </a:lnSpc>
              <a:spcBef>
                <a:spcPts val="1460"/>
              </a:spcBef>
            </a:pPr>
            <a:r>
              <a:rPr sz="2000" b="1" spc="85" dirty="0">
                <a:solidFill>
                  <a:srgbClr val="EE3D42"/>
                </a:solidFill>
                <a:latin typeface="Arial"/>
                <a:cs typeface="Arial"/>
              </a:rPr>
              <a:t>16,000</a:t>
            </a:r>
            <a:r>
              <a:rPr sz="2000" b="1" spc="-15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ns</a:t>
            </a:r>
            <a:r>
              <a:rPr sz="2000" b="1" spc="30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spc="-305" dirty="0">
                <a:solidFill>
                  <a:srgbClr val="636363"/>
                </a:solidFill>
                <a:latin typeface="Arial"/>
                <a:cs typeface="Arial"/>
              </a:rPr>
              <a:t>SSD</a:t>
            </a:r>
            <a:endParaRPr sz="2000" dirty="0">
              <a:latin typeface="Arial"/>
              <a:cs typeface="Arial"/>
            </a:endParaRPr>
          </a:p>
          <a:p>
            <a:pPr marL="644525">
              <a:lnSpc>
                <a:spcPct val="100000"/>
              </a:lnSpc>
              <a:spcBef>
                <a:spcPts val="1460"/>
              </a:spcBef>
            </a:pPr>
            <a:r>
              <a:rPr sz="2000" b="1" spc="114" dirty="0">
                <a:solidFill>
                  <a:srgbClr val="EE3D42"/>
                </a:solidFill>
                <a:latin typeface="Arial"/>
                <a:cs typeface="Arial"/>
              </a:rPr>
              <a:t>2,000,000</a:t>
            </a:r>
            <a:r>
              <a:rPr sz="2000" b="1" spc="-6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E3D42"/>
                </a:solidFill>
                <a:latin typeface="Arial"/>
                <a:cs typeface="Arial"/>
              </a:rPr>
              <a:t>ns</a:t>
            </a:r>
            <a:r>
              <a:rPr sz="2000" b="1" spc="125" dirty="0">
                <a:solidFill>
                  <a:srgbClr val="EE3D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636363"/>
                </a:solidFill>
                <a:latin typeface="Arial"/>
                <a:cs typeface="Arial"/>
              </a:rPr>
              <a:t>HDD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1867" y="1505711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2" y="0"/>
                </a:moveTo>
                <a:lnTo>
                  <a:pt x="0" y="182879"/>
                </a:lnTo>
                <a:lnTo>
                  <a:pt x="164592" y="365760"/>
                </a:lnTo>
                <a:lnTo>
                  <a:pt x="164592" y="274320"/>
                </a:lnTo>
                <a:lnTo>
                  <a:pt x="329184" y="274320"/>
                </a:lnTo>
                <a:lnTo>
                  <a:pt x="329184" y="91439"/>
                </a:lnTo>
                <a:lnTo>
                  <a:pt x="164592" y="91439"/>
                </a:lnTo>
                <a:lnTo>
                  <a:pt x="1645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1867" y="2016251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2" y="0"/>
                </a:moveTo>
                <a:lnTo>
                  <a:pt x="0" y="182880"/>
                </a:lnTo>
                <a:lnTo>
                  <a:pt x="164592" y="365760"/>
                </a:lnTo>
                <a:lnTo>
                  <a:pt x="164592" y="274320"/>
                </a:lnTo>
                <a:lnTo>
                  <a:pt x="329184" y="274320"/>
                </a:lnTo>
                <a:lnTo>
                  <a:pt x="329184" y="91440"/>
                </a:lnTo>
                <a:lnTo>
                  <a:pt x="164592" y="91440"/>
                </a:lnTo>
                <a:lnTo>
                  <a:pt x="1645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1867" y="2526792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2" y="0"/>
                </a:moveTo>
                <a:lnTo>
                  <a:pt x="0" y="182880"/>
                </a:lnTo>
                <a:lnTo>
                  <a:pt x="164592" y="365759"/>
                </a:lnTo>
                <a:lnTo>
                  <a:pt x="164592" y="274319"/>
                </a:lnTo>
                <a:lnTo>
                  <a:pt x="329184" y="274319"/>
                </a:lnTo>
                <a:lnTo>
                  <a:pt x="329184" y="91439"/>
                </a:lnTo>
                <a:lnTo>
                  <a:pt x="164592" y="91439"/>
                </a:lnTo>
                <a:lnTo>
                  <a:pt x="1645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1867" y="3037332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2" y="0"/>
                </a:moveTo>
                <a:lnTo>
                  <a:pt x="0" y="182880"/>
                </a:lnTo>
                <a:lnTo>
                  <a:pt x="164592" y="365760"/>
                </a:lnTo>
                <a:lnTo>
                  <a:pt x="164592" y="274319"/>
                </a:lnTo>
                <a:lnTo>
                  <a:pt x="329184" y="274319"/>
                </a:lnTo>
                <a:lnTo>
                  <a:pt x="329184" y="91440"/>
                </a:lnTo>
                <a:lnTo>
                  <a:pt x="164592" y="91440"/>
                </a:lnTo>
                <a:lnTo>
                  <a:pt x="1645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01867" y="3547871"/>
            <a:ext cx="329565" cy="365760"/>
          </a:xfrm>
          <a:custGeom>
            <a:avLst/>
            <a:gdLst/>
            <a:ahLst/>
            <a:cxnLst/>
            <a:rect l="l" t="t" r="r" b="b"/>
            <a:pathLst>
              <a:path w="329564" h="365760">
                <a:moveTo>
                  <a:pt x="164592" y="0"/>
                </a:moveTo>
                <a:lnTo>
                  <a:pt x="0" y="182879"/>
                </a:lnTo>
                <a:lnTo>
                  <a:pt x="164592" y="365759"/>
                </a:lnTo>
                <a:lnTo>
                  <a:pt x="164592" y="274319"/>
                </a:lnTo>
                <a:lnTo>
                  <a:pt x="329184" y="274319"/>
                </a:lnTo>
                <a:lnTo>
                  <a:pt x="329184" y="91439"/>
                </a:lnTo>
                <a:lnTo>
                  <a:pt x="164592" y="91439"/>
                </a:lnTo>
                <a:lnTo>
                  <a:pt x="164592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2905" y="1302631"/>
            <a:ext cx="1346835" cy="257057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spc="75" dirty="0">
                <a:solidFill>
                  <a:srgbClr val="EE3D42"/>
                </a:solidFill>
                <a:latin typeface="Tahoma"/>
                <a:cs typeface="Tahoma"/>
              </a:rPr>
              <a:t>1</a:t>
            </a:r>
            <a:r>
              <a:rPr sz="2400" spc="-300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EE3D42"/>
                </a:solidFill>
                <a:latin typeface="Tahoma"/>
                <a:cs typeface="Tahoma"/>
              </a:rPr>
              <a:t>sec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spc="75" dirty="0">
                <a:solidFill>
                  <a:srgbClr val="EE3D42"/>
                </a:solidFill>
                <a:latin typeface="Tahoma"/>
                <a:cs typeface="Tahoma"/>
              </a:rPr>
              <a:t>4</a:t>
            </a:r>
            <a:r>
              <a:rPr sz="2400" spc="-295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EE3D42"/>
                </a:solidFill>
                <a:latin typeface="Tahoma"/>
                <a:cs typeface="Tahoma"/>
              </a:rPr>
              <a:t>sec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spc="75" dirty="0">
                <a:solidFill>
                  <a:srgbClr val="EE3D42"/>
                </a:solidFill>
                <a:latin typeface="Tahoma"/>
                <a:cs typeface="Tahoma"/>
              </a:rPr>
              <a:t>100</a:t>
            </a:r>
            <a:r>
              <a:rPr sz="2400" spc="-300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EE3D42"/>
                </a:solidFill>
                <a:latin typeface="Tahoma"/>
                <a:cs typeface="Tahoma"/>
              </a:rPr>
              <a:t>sec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spc="-30" dirty="0">
                <a:solidFill>
                  <a:srgbClr val="EE3D42"/>
                </a:solidFill>
                <a:latin typeface="Tahoma"/>
                <a:cs typeface="Tahoma"/>
              </a:rPr>
              <a:t>4.4</a:t>
            </a:r>
            <a:r>
              <a:rPr sz="2400" spc="-280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hours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spc="-30" dirty="0">
                <a:solidFill>
                  <a:srgbClr val="EE3D42"/>
                </a:solidFill>
                <a:latin typeface="Tahoma"/>
                <a:cs typeface="Tahoma"/>
              </a:rPr>
              <a:t>3.3</a:t>
            </a:r>
            <a:r>
              <a:rPr sz="2400" spc="-280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EE3D42"/>
                </a:solidFill>
                <a:latin typeface="Tahoma"/>
                <a:cs typeface="Tahoma"/>
              </a:rPr>
              <a:t>weeks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821" y="992504"/>
            <a:ext cx="591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Latency</a:t>
            </a:r>
            <a:r>
              <a:rPr sz="2400" b="1" i="1" spc="-110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40" dirty="0">
                <a:solidFill>
                  <a:srgbClr val="636363"/>
                </a:solidFill>
                <a:latin typeface="Times New Roman"/>
                <a:cs typeface="Times New Roman"/>
              </a:rPr>
              <a:t>Numbers</a:t>
            </a:r>
            <a:r>
              <a:rPr sz="2400" b="1" i="1" spc="-10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70" dirty="0">
                <a:solidFill>
                  <a:srgbClr val="636363"/>
                </a:solidFill>
                <a:latin typeface="Times New Roman"/>
                <a:cs typeface="Times New Roman"/>
              </a:rPr>
              <a:t>Every</a:t>
            </a:r>
            <a:r>
              <a:rPr sz="2400" b="1" i="1" spc="-12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90" dirty="0">
                <a:solidFill>
                  <a:srgbClr val="636363"/>
                </a:solidFill>
                <a:latin typeface="Times New Roman"/>
                <a:cs typeface="Times New Roman"/>
              </a:rPr>
              <a:t>Programmer</a:t>
            </a:r>
            <a:r>
              <a:rPr sz="2400" b="1" i="1" spc="-114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195" dirty="0">
                <a:solidFill>
                  <a:srgbClr val="636363"/>
                </a:solidFill>
                <a:latin typeface="Times New Roman"/>
                <a:cs typeface="Times New Roman"/>
              </a:rPr>
              <a:t>Should</a:t>
            </a:r>
            <a:r>
              <a:rPr sz="2400" b="1" i="1" spc="-135" dirty="0">
                <a:solidFill>
                  <a:srgbClr val="636363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636363"/>
                </a:solidFill>
                <a:latin typeface="Times New Roman"/>
                <a:cs typeface="Times New Roman"/>
              </a:rPr>
              <a:t>Know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C927970-940E-5A86-D7FF-88CF792C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257" y="487502"/>
            <a:ext cx="650620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SEQUENTIAL</a:t>
            </a:r>
            <a:r>
              <a:rPr spc="320" dirty="0"/>
              <a:t> </a:t>
            </a:r>
            <a:r>
              <a:rPr spc="95" dirty="0"/>
              <a:t>VS.</a:t>
            </a:r>
            <a:r>
              <a:rPr spc="345" dirty="0"/>
              <a:t> </a:t>
            </a:r>
            <a:r>
              <a:rPr spc="250" dirty="0"/>
              <a:t>RANDOM</a:t>
            </a:r>
            <a:r>
              <a:rPr spc="300" dirty="0"/>
              <a:t> </a:t>
            </a:r>
            <a:r>
              <a:rPr spc="130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779135" cy="2468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Random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access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non-</a:t>
            </a:r>
            <a:r>
              <a:rPr sz="24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volatile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storage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Palatino Linotype"/>
                <a:cs typeface="Palatino Linotype"/>
              </a:rPr>
              <a:t>almost </a:t>
            </a:r>
            <a:r>
              <a:rPr sz="2400" spc="-220" dirty="0">
                <a:solidFill>
                  <a:srgbClr val="585858"/>
                </a:solidFill>
                <a:latin typeface="Palatino Linotype"/>
                <a:cs typeface="Palatino Linotype"/>
              </a:rPr>
              <a:t>always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much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slower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than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access.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2775"/>
              </a:lnSpc>
              <a:spcBef>
                <a:spcPts val="2175"/>
              </a:spcBef>
            </a:pP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will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want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maximize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access.</a:t>
            </a:r>
            <a:endParaRPr sz="2400">
              <a:latin typeface="Palatino Linotype"/>
              <a:cs typeface="Palatino Linotype"/>
            </a:endParaRPr>
          </a:p>
          <a:p>
            <a:pPr marL="355600" marR="85725" indent="-342900">
              <a:lnSpc>
                <a:spcPts val="2160"/>
              </a:lnSpc>
              <a:spcBef>
                <a:spcPts val="16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Algorithms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try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reduce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Palatino Linotype"/>
                <a:cs typeface="Palatino Linotype"/>
              </a:rPr>
              <a:t>number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writes</a:t>
            </a:r>
            <a:r>
              <a:rPr sz="2000" spc="-6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random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so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data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Palatino Linotype"/>
                <a:cs typeface="Palatino Linotype"/>
              </a:rPr>
              <a:t>stored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Palatino Linotype"/>
                <a:cs typeface="Palatino Linotype"/>
              </a:rPr>
              <a:t>in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contiguous</a:t>
            </a:r>
            <a:r>
              <a:rPr sz="20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blocks.</a:t>
            </a:r>
            <a:endParaRPr sz="2000">
              <a:latin typeface="Palatino Linotype"/>
              <a:cs typeface="Palatino Linotype"/>
            </a:endParaRPr>
          </a:p>
          <a:p>
            <a:pPr marL="355600" marR="105410" indent="-342900">
              <a:lnSpc>
                <a:spcPts val="2160"/>
              </a:lnSpc>
              <a:spcBef>
                <a:spcPts val="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Allocating</a:t>
            </a:r>
            <a:r>
              <a:rPr sz="20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multiple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5" dirty="0">
                <a:solidFill>
                  <a:srgbClr val="585858"/>
                </a:solidFill>
                <a:latin typeface="Palatino Linotype"/>
                <a:cs typeface="Palatino Linotype"/>
              </a:rPr>
              <a:t>pages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at</a:t>
            </a:r>
            <a:r>
              <a:rPr sz="20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same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time</a:t>
            </a:r>
            <a:r>
              <a:rPr sz="20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0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called</a:t>
            </a:r>
            <a:r>
              <a:rPr sz="20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an </a:t>
            </a:r>
            <a:r>
              <a:rPr sz="20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Palatino Linotype"/>
                <a:cs typeface="Palatino Linotype"/>
              </a:rPr>
              <a:t>extent</a:t>
            </a:r>
            <a:r>
              <a:rPr sz="20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BB06-C215-A749-1F77-43B4E06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438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SYSTEM</a:t>
            </a:r>
            <a:r>
              <a:rPr spc="330" dirty="0"/>
              <a:t> </a:t>
            </a:r>
            <a:r>
              <a:rPr spc="75" dirty="0"/>
              <a:t>DESIGN</a:t>
            </a:r>
            <a:r>
              <a:rPr spc="335" dirty="0"/>
              <a:t> </a:t>
            </a:r>
            <a:r>
              <a:rPr spc="14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20435" cy="33305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4295">
              <a:lnSpc>
                <a:spcPts val="2590"/>
              </a:lnSpc>
              <a:spcBef>
                <a:spcPts val="425"/>
              </a:spcBef>
            </a:pP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Allow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0" dirty="0">
                <a:solidFill>
                  <a:srgbClr val="585858"/>
                </a:solidFill>
                <a:latin typeface="Palatino Linotype"/>
                <a:cs typeface="Palatino Linotype"/>
              </a:rPr>
              <a:t>manage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databases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that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exceed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amount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memory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available.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ts val="2590"/>
              </a:lnSpc>
              <a:spcBef>
                <a:spcPts val="2505"/>
              </a:spcBef>
            </a:pP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Reading/writing</a:t>
            </a:r>
            <a:r>
              <a:rPr sz="2400" spc="-7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expensive,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so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it </a:t>
            </a:r>
            <a:r>
              <a:rPr sz="2400" spc="-195" dirty="0">
                <a:solidFill>
                  <a:srgbClr val="585858"/>
                </a:solidFill>
                <a:latin typeface="Palatino Linotype"/>
                <a:cs typeface="Palatino Linotype"/>
              </a:rPr>
              <a:t>must</a:t>
            </a:r>
            <a:r>
              <a:rPr sz="2400" spc="-6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be </a:t>
            </a:r>
            <a:r>
              <a:rPr sz="2400" spc="-225" dirty="0">
                <a:solidFill>
                  <a:srgbClr val="585858"/>
                </a:solidFill>
                <a:latin typeface="Palatino Linotype"/>
                <a:cs typeface="Palatino Linotype"/>
              </a:rPr>
              <a:t>managed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carefully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Palatino Linotype"/>
                <a:cs typeface="Palatino Linotype"/>
              </a:rPr>
              <a:t>to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avoid</a:t>
            </a:r>
            <a:r>
              <a:rPr sz="2400" spc="-5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large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stalls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and </a:t>
            </a:r>
            <a:r>
              <a:rPr sz="2400" spc="-150" dirty="0">
                <a:solidFill>
                  <a:srgbClr val="585858"/>
                </a:solidFill>
                <a:latin typeface="Palatino Linotype"/>
                <a:cs typeface="Palatino Linotype"/>
              </a:rPr>
              <a:t>performance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Palatino Linotype"/>
                <a:cs typeface="Palatino Linotype"/>
              </a:rPr>
              <a:t>degradation.</a:t>
            </a:r>
            <a:endParaRPr sz="2400">
              <a:latin typeface="Palatino Linotype"/>
              <a:cs typeface="Palatino Linotype"/>
            </a:endParaRPr>
          </a:p>
          <a:p>
            <a:pPr marL="12700" marR="201295">
              <a:lnSpc>
                <a:spcPct val="90000"/>
              </a:lnSpc>
              <a:spcBef>
                <a:spcPts val="2465"/>
              </a:spcBef>
            </a:pP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Random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70" dirty="0">
                <a:solidFill>
                  <a:srgbClr val="585858"/>
                </a:solidFill>
                <a:latin typeface="Palatino Linotype"/>
                <a:cs typeface="Palatino Linotype"/>
              </a:rPr>
              <a:t>access</a:t>
            </a:r>
            <a:r>
              <a:rPr sz="2400" spc="-4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45" dirty="0">
                <a:solidFill>
                  <a:srgbClr val="585858"/>
                </a:solidFill>
                <a:latin typeface="Palatino Linotype"/>
                <a:cs typeface="Palatino Linotype"/>
              </a:rPr>
              <a:t>on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90" dirty="0">
                <a:solidFill>
                  <a:srgbClr val="585858"/>
                </a:solidFill>
                <a:latin typeface="Palatino Linotype"/>
                <a:cs typeface="Palatino Linotype"/>
              </a:rPr>
              <a:t>disk</a:t>
            </a:r>
            <a:r>
              <a:rPr sz="2400" spc="-5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is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15" dirty="0">
                <a:solidFill>
                  <a:srgbClr val="585858"/>
                </a:solidFill>
                <a:latin typeface="Palatino Linotype"/>
                <a:cs typeface="Palatino Linotype"/>
              </a:rPr>
              <a:t>usually</a:t>
            </a:r>
            <a:r>
              <a:rPr sz="2400" spc="-3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04" dirty="0">
                <a:solidFill>
                  <a:srgbClr val="585858"/>
                </a:solidFill>
                <a:latin typeface="Palatino Linotype"/>
                <a:cs typeface="Palatino Linotype"/>
              </a:rPr>
              <a:t>much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slower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than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400" spc="-4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access,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so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0" dirty="0">
                <a:solidFill>
                  <a:srgbClr val="585858"/>
                </a:solidFill>
                <a:latin typeface="Palatino Linotype"/>
                <a:cs typeface="Palatino Linotype"/>
              </a:rPr>
              <a:t>the</a:t>
            </a:r>
            <a:r>
              <a:rPr sz="2400" spc="-2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35" dirty="0">
                <a:solidFill>
                  <a:srgbClr val="585858"/>
                </a:solidFill>
                <a:latin typeface="Palatino Linotype"/>
                <a:cs typeface="Palatino Linotype"/>
              </a:rPr>
              <a:t>DBMS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Palatino Linotype"/>
                <a:cs typeface="Palatino Linotype"/>
              </a:rPr>
              <a:t>will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want</a:t>
            </a:r>
            <a:r>
              <a:rPr sz="2400" spc="-1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Palatino Linotype"/>
                <a:cs typeface="Palatino Linotype"/>
              </a:rPr>
              <a:t>to </a:t>
            </a:r>
            <a:r>
              <a:rPr sz="2400" spc="-185" dirty="0">
                <a:solidFill>
                  <a:srgbClr val="585858"/>
                </a:solidFill>
                <a:latin typeface="Palatino Linotype"/>
                <a:cs typeface="Palatino Linotype"/>
              </a:rPr>
              <a:t>maximize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Palatino Linotype"/>
                <a:cs typeface="Palatino Linotype"/>
              </a:rPr>
              <a:t>sequential</a:t>
            </a:r>
            <a:r>
              <a:rPr sz="2400" spc="-35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Palatino Linotype"/>
                <a:cs typeface="Palatino Linotype"/>
              </a:rPr>
              <a:t>access.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F9CE-39AE-79BA-044F-8A800A67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2146</Words>
  <Application>Microsoft Macintosh PowerPoint</Application>
  <PresentationFormat>On-screen Show (16:9)</PresentationFormat>
  <Paragraphs>442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BIZ UDGothic</vt:lpstr>
      <vt:lpstr>Calibri</vt:lpstr>
      <vt:lpstr>Calibri Light</vt:lpstr>
      <vt:lpstr>Palatino Linotype</vt:lpstr>
      <vt:lpstr>Segoe UI Symbol</vt:lpstr>
      <vt:lpstr>Tahoma</vt:lpstr>
      <vt:lpstr>Times New Roman</vt:lpstr>
      <vt:lpstr>Trebuchet MS</vt:lpstr>
      <vt:lpstr>Office Theme</vt:lpstr>
      <vt:lpstr>Advanced Topics in Database Systems (IS0621)</vt:lpstr>
      <vt:lpstr>COURSE OUTLINE</vt:lpstr>
      <vt:lpstr>DISK- BASED ARCHITECTURE</vt:lpstr>
      <vt:lpstr>STORAGE HIERARCHY</vt:lpstr>
      <vt:lpstr>STORAGE HIERARCHY</vt:lpstr>
      <vt:lpstr>Assignment</vt:lpstr>
      <vt:lpstr>ACCESS TIMES</vt:lpstr>
      <vt:lpstr>SEQUENTIAL VS. RANDOM ACCESS</vt:lpstr>
      <vt:lpstr>SYSTEM DESIGN GOALS</vt:lpstr>
      <vt:lpstr>PowerPoint Presentation</vt:lpstr>
      <vt:lpstr>Assignment</vt:lpstr>
      <vt:lpstr>DATABASE STORAGE</vt:lpstr>
      <vt:lpstr>TODAY ' S AGENDA</vt:lpstr>
      <vt:lpstr>FILE STORAGE</vt:lpstr>
      <vt:lpstr>STORAGE MANAGER</vt:lpstr>
      <vt:lpstr>DATABASE PAGES</vt:lpstr>
      <vt:lpstr>PAGE STORAGE ARCHITECTURE</vt:lpstr>
      <vt:lpstr>HEAP FILE</vt:lpstr>
      <vt:lpstr>HEAP FILE</vt:lpstr>
      <vt:lpstr>HEAP FILE</vt:lpstr>
      <vt:lpstr>HEAP FILE: PAGE DIRECTORY</vt:lpstr>
      <vt:lpstr>TODAY ' S AGENDA</vt:lpstr>
      <vt:lpstr>PAGE HEADER</vt:lpstr>
      <vt:lpstr>PAGE LAYOUT</vt:lpstr>
      <vt:lpstr>TUPLE STORAGE</vt:lpstr>
      <vt:lpstr>TUPLE STORAGE</vt:lpstr>
      <vt:lpstr>TUPLE STORAGE</vt:lpstr>
      <vt:lpstr>TUPLE STORAGE</vt:lpstr>
      <vt:lpstr>SLOTTED PAGES</vt:lpstr>
      <vt:lpstr>SLOTTED PAGES</vt:lpstr>
      <vt:lpstr>SLOTTED PAGES</vt:lpstr>
      <vt:lpstr>SLOTTED PAGES</vt:lpstr>
      <vt:lpstr>SLOTTED PAGES</vt:lpstr>
      <vt:lpstr>RECORD IDS</vt:lpstr>
      <vt:lpstr>TODAY ' S AGENDA</vt:lpstr>
      <vt:lpstr>TUPLE LAYOUT</vt:lpstr>
      <vt:lpstr>TUPLE HEADER</vt:lpstr>
      <vt:lpstr>TUPLE DATA</vt:lpstr>
      <vt:lpstr>DENORMALIZED TUPLE DATA</vt:lpstr>
      <vt:lpstr>DENORMALIZED TUPLE DATA</vt:lpstr>
      <vt:lpstr>DENORMALIZED TUPLE DATA</vt:lpstr>
      <vt:lpstr>Advanced Topics in Database Systems (IS0621)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15-445/645 Database Systems (Fall 2022) :: Database Storage I</dc:title>
  <dc:creator>Andy Pavlo</dc:creator>
  <cp:keywords>Databases, Carnegie Mellon University</cp:keywords>
  <cp:lastModifiedBy>Youssef Altherwy</cp:lastModifiedBy>
  <cp:revision>58</cp:revision>
  <dcterms:created xsi:type="dcterms:W3CDTF">2023-09-02T08:14:39Z</dcterms:created>
  <dcterms:modified xsi:type="dcterms:W3CDTF">2023-09-02T19:27:06Z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2023-09-02T00:00:00Z</vt:filetime>
  </property>
  <property fmtid="{D5CDD505-2E9C-101B-9397-08002B2CF9AE}" pid="5" name="Producer">
    <vt:lpwstr>Microsoft® PowerPoint® for Microsoft 365</vt:lpwstr>
  </property>
</Properties>
</file>