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sldIdLst>
    <p:sldId id="256" r:id="rId2"/>
    <p:sldId id="278" r:id="rId3"/>
    <p:sldId id="258" r:id="rId4"/>
    <p:sldId id="279" r:id="rId5"/>
    <p:sldId id="280" r:id="rId6"/>
    <p:sldId id="281" r:id="rId7"/>
    <p:sldId id="282" r:id="rId8"/>
    <p:sldId id="283" r:id="rId9"/>
    <p:sldId id="284" r:id="rId10"/>
    <p:sldId id="286" r:id="rId11"/>
    <p:sldId id="285" r:id="rId12"/>
    <p:sldId id="287" r:id="rId13"/>
    <p:sldId id="288" r:id="rId14"/>
    <p:sldId id="289" r:id="rId15"/>
    <p:sldId id="290" r:id="rId16"/>
    <p:sldId id="291" r:id="rId17"/>
    <p:sldId id="292" r:id="rId18"/>
    <p:sldId id="293" r:id="rId19"/>
    <p:sldId id="294" r:id="rId20"/>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507"/>
  </p:normalViewPr>
  <p:slideViewPr>
    <p:cSldViewPr snapToGrid="0">
      <p:cViewPr varScale="1">
        <p:scale>
          <a:sx n="104" d="100"/>
          <a:sy n="104" d="100"/>
        </p:scale>
        <p:origin x="63"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3769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18376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2342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3189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9593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4615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5811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4027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4760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5090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3/13/2023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29442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3/13/2023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43410935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30" r:id="rId6"/>
    <p:sldLayoutId id="2147483725" r:id="rId7"/>
    <p:sldLayoutId id="2147483726" r:id="rId8"/>
    <p:sldLayoutId id="2147483727" r:id="rId9"/>
    <p:sldLayoutId id="2147483729" r:id="rId10"/>
    <p:sldLayoutId id="2147483728"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3B0B-8E59-09CD-3BFD-71659035F25F}"/>
              </a:ext>
            </a:extLst>
          </p:cNvPr>
          <p:cNvSpPr>
            <a:spLocks noGrp="1"/>
          </p:cNvSpPr>
          <p:nvPr>
            <p:ph type="ctrTitle"/>
          </p:nvPr>
        </p:nvSpPr>
        <p:spPr>
          <a:xfrm>
            <a:off x="1066802" y="1091746"/>
            <a:ext cx="8184076" cy="2484101"/>
          </a:xfrm>
        </p:spPr>
        <p:txBody>
          <a:bodyPr>
            <a:normAutofit fontScale="90000"/>
          </a:bodyPr>
          <a:lstStyle/>
          <a:p>
            <a:pPr lvl="0" rtl="0"/>
            <a:r>
              <a:rPr lang="en-US" sz="5400" dirty="0">
                <a:solidFill>
                  <a:srgbClr val="000000"/>
                </a:solidFill>
                <a:effectLst/>
                <a:latin typeface="Times New Roman" panose="02020603050405020304" pitchFamily="18" charset="0"/>
                <a:ea typeface="Times New Roman" panose="02020603050405020304" pitchFamily="18" charset="0"/>
              </a:rPr>
              <a:t>Dart: </a:t>
            </a:r>
            <a:br>
              <a:rPr lang="en-US" sz="5400" dirty="0">
                <a:solidFill>
                  <a:srgbClr val="000000"/>
                </a:solidFill>
                <a:effectLst/>
                <a:latin typeface="Times New Roman" panose="02020603050405020304" pitchFamily="18" charset="0"/>
                <a:ea typeface="Times New Roman" panose="02020603050405020304" pitchFamily="18" charset="0"/>
              </a:rPr>
            </a:br>
            <a:r>
              <a:rPr lang="en-US" sz="3600" dirty="0">
                <a:solidFill>
                  <a:srgbClr val="000000"/>
                </a:solidFill>
                <a:effectLst/>
                <a:latin typeface="Times New Roman" panose="02020603050405020304" pitchFamily="18" charset="0"/>
                <a:ea typeface="Times New Roman" panose="02020603050405020304" pitchFamily="18" charset="0"/>
              </a:rPr>
              <a:t>Types &amp; Operations (Chapter 3),</a:t>
            </a:r>
            <a:br>
              <a:rPr lang="en-US" sz="3600" dirty="0">
                <a:solidFill>
                  <a:srgbClr val="000000"/>
                </a:solidFill>
                <a:effectLst/>
                <a:latin typeface="Times New Roman" panose="02020603050405020304" pitchFamily="18" charset="0"/>
                <a:ea typeface="Times New Roman" panose="02020603050405020304" pitchFamily="18" charset="0"/>
              </a:rPr>
            </a:br>
            <a:r>
              <a:rPr lang="en-US" dirty="0">
                <a:solidFill>
                  <a:srgbClr val="000000"/>
                </a:solidFill>
                <a:latin typeface="Times New Roman" panose="02020603050405020304" pitchFamily="18" charset="0"/>
              </a:rPr>
              <a:t>Strings </a:t>
            </a:r>
            <a:r>
              <a:rPr lang="en-US" sz="3600" dirty="0">
                <a:solidFill>
                  <a:srgbClr val="000000"/>
                </a:solidFill>
                <a:effectLst/>
                <a:latin typeface="Times New Roman" panose="02020603050405020304" pitchFamily="18" charset="0"/>
                <a:ea typeface="Times New Roman" panose="02020603050405020304" pitchFamily="18" charset="0"/>
              </a:rPr>
              <a:t>(Chapter </a:t>
            </a:r>
            <a:r>
              <a:rPr lang="en-US" sz="3600">
                <a:solidFill>
                  <a:srgbClr val="000000"/>
                </a:solidFill>
                <a:effectLst/>
                <a:latin typeface="Times New Roman" panose="02020603050405020304" pitchFamily="18" charset="0"/>
                <a:ea typeface="Times New Roman" panose="02020603050405020304" pitchFamily="18" charset="0"/>
              </a:rPr>
              <a:t>4),</a:t>
            </a:r>
            <a:br>
              <a:rPr lang="en-US" sz="3600">
                <a:solidFill>
                  <a:srgbClr val="000000"/>
                </a:solidFill>
                <a:effectLst/>
                <a:latin typeface="Times New Roman" panose="02020603050405020304" pitchFamily="18" charset="0"/>
                <a:ea typeface="Times New Roman" panose="02020603050405020304" pitchFamily="18" charset="0"/>
              </a:rPr>
            </a:br>
            <a:r>
              <a:rPr lang="en-US">
                <a:solidFill>
                  <a:srgbClr val="000000"/>
                </a:solidFill>
                <a:latin typeface="Times New Roman" panose="02020603050405020304" pitchFamily="18" charset="0"/>
              </a:rPr>
              <a:t>Control Flow </a:t>
            </a:r>
            <a:r>
              <a:rPr lang="en-US" sz="3600">
                <a:solidFill>
                  <a:srgbClr val="000000"/>
                </a:solidFill>
                <a:effectLst/>
                <a:latin typeface="Times New Roman" panose="02020603050405020304" pitchFamily="18" charset="0"/>
                <a:ea typeface="Times New Roman" panose="02020603050405020304" pitchFamily="18" charset="0"/>
              </a:rPr>
              <a:t>(Chapter 5)</a:t>
            </a:r>
            <a:endParaRPr lang="en-US" dirty="0">
              <a:solidFill>
                <a:srgbClr val="000000"/>
              </a:solidFill>
              <a:latin typeface="Times New Roman" panose="02020603050405020304" pitchFamily="18" charset="0"/>
            </a:endParaRPr>
          </a:p>
        </p:txBody>
      </p:sp>
      <p:sp>
        <p:nvSpPr>
          <p:cNvPr id="13"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effectLst>
                  <a:outerShdw blurRad="38100" dist="38100" dir="2700000" algn="tl">
                    <a:srgbClr val="000000">
                      <a:alpha val="43137"/>
                    </a:srgbClr>
                  </a:outerShdw>
                </a:effectLst>
              </a:rPr>
              <a:pPr>
                <a:spcAft>
                  <a:spcPts val="600"/>
                </a:spcAft>
              </a:pPr>
              <a:t>1</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31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9"/>
            <a:ext cx="8886884" cy="666904"/>
          </a:xfrm>
        </p:spPr>
        <p:txBody>
          <a:bodyPr>
            <a:normAutofit/>
          </a:bodyPr>
          <a:lstStyle/>
          <a:p>
            <a:r>
              <a:rPr lang="en-US" dirty="0"/>
              <a:t>Concatenation</a:t>
            </a:r>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63317"/>
            <a:ext cx="10992473" cy="51521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PTSerif" panose="020A0603040505020204" pitchFamily="18" charset="77"/>
              </a:rPr>
              <a:t>C</a:t>
            </a:r>
            <a:r>
              <a:rPr lang="en-US" sz="1800" b="1" dirty="0">
                <a:effectLst/>
                <a:latin typeface="PTSerif" panose="020A0603040505020204" pitchFamily="18" charset="77"/>
              </a:rPr>
              <a:t>oncatenation is </a:t>
            </a:r>
            <a:r>
              <a:rPr lang="en-US" sz="1800" dirty="0">
                <a:effectLst/>
                <a:latin typeface="PTSerif" panose="020A0603040505020204" pitchFamily="18" charset="77"/>
              </a:rPr>
              <a:t>combining a string  with another string. </a:t>
            </a:r>
          </a:p>
          <a:p>
            <a:r>
              <a:rPr lang="en-US" sz="1800" dirty="0">
                <a:effectLst/>
                <a:latin typeface="PTSerif" panose="020A0603040505020204" pitchFamily="18" charset="77"/>
              </a:rPr>
              <a:t>In Dart, you can concatenate strings simply by using the addition operator. Just as you can add numbers, you can add strings: </a:t>
            </a:r>
          </a:p>
          <a:p>
            <a:endParaRPr lang="en-US" dirty="0">
              <a:latin typeface="PTSerif" panose="020A0603040505020204" pitchFamily="18" charset="77"/>
            </a:endParaRPr>
          </a:p>
          <a:p>
            <a:pPr marL="0" indent="0">
              <a:buNone/>
            </a:pPr>
            <a:endParaRPr lang="en-US" dirty="0">
              <a:latin typeface="PTSerif" panose="020A0603040505020204" pitchFamily="18" charset="77"/>
            </a:endParaRPr>
          </a:p>
          <a:p>
            <a:pPr marL="0" indent="0">
              <a:buNone/>
            </a:pPr>
            <a:r>
              <a:rPr lang="en-US" sz="3200" b="1" dirty="0">
                <a:latin typeface="+mj-lt"/>
                <a:ea typeface="+mj-ea"/>
                <a:cs typeface="+mj-cs"/>
              </a:rPr>
              <a:t>    Interpolation </a:t>
            </a:r>
          </a:p>
          <a:p>
            <a:r>
              <a:rPr lang="en-US" sz="1800" b="1" dirty="0">
                <a:effectLst/>
                <a:latin typeface="PTSerif" panose="020A0603040505020204" pitchFamily="18" charset="77"/>
              </a:rPr>
              <a:t>Interpolation</a:t>
            </a:r>
            <a:r>
              <a:rPr lang="en-US" b="1" dirty="0">
                <a:latin typeface="PTSerif" panose="020A0603040505020204" pitchFamily="18" charset="77"/>
              </a:rPr>
              <a:t> </a:t>
            </a:r>
            <a:r>
              <a:rPr lang="en-US" sz="1800" dirty="0">
                <a:effectLst/>
                <a:latin typeface="PTSerif" panose="020A0603040505020204" pitchFamily="18" charset="77"/>
              </a:rPr>
              <a:t>is a special Dart syntax that lets you build a string in a manner that’s easy for other people reading your code to understand. </a:t>
            </a:r>
          </a:p>
          <a:p>
            <a:pPr marL="0" indent="0">
              <a:buNone/>
            </a:pPr>
            <a:endParaRPr lang="en-US"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DC735D6-EEF6-5FF9-CB36-E3A7AAC461E3}"/>
              </a:ext>
            </a:extLst>
          </p:cNvPr>
          <p:cNvPicPr>
            <a:picLocks noChangeAspect="1"/>
          </p:cNvPicPr>
          <p:nvPr/>
        </p:nvPicPr>
        <p:blipFill>
          <a:blip r:embed="rId2"/>
          <a:stretch>
            <a:fillRect/>
          </a:stretch>
        </p:blipFill>
        <p:spPr>
          <a:xfrm>
            <a:off x="3172206" y="2377859"/>
            <a:ext cx="6286500" cy="974941"/>
          </a:xfrm>
          <a:prstGeom prst="rect">
            <a:avLst/>
          </a:prstGeom>
        </p:spPr>
      </p:pic>
      <p:pic>
        <p:nvPicPr>
          <p:cNvPr id="3" name="Picture 2">
            <a:extLst>
              <a:ext uri="{FF2B5EF4-FFF2-40B4-BE49-F238E27FC236}">
                <a16:creationId xmlns:a16="http://schemas.microsoft.com/office/drawing/2014/main" id="{14151FB9-2968-237E-F5D2-CFF101727D98}"/>
              </a:ext>
            </a:extLst>
          </p:cNvPr>
          <p:cNvPicPr>
            <a:picLocks noChangeAspect="1"/>
          </p:cNvPicPr>
          <p:nvPr/>
        </p:nvPicPr>
        <p:blipFill>
          <a:blip r:embed="rId3"/>
          <a:stretch>
            <a:fillRect/>
          </a:stretch>
        </p:blipFill>
        <p:spPr>
          <a:xfrm>
            <a:off x="3707765" y="5184478"/>
            <a:ext cx="5215382" cy="820409"/>
          </a:xfrm>
          <a:prstGeom prst="rect">
            <a:avLst/>
          </a:prstGeom>
        </p:spPr>
      </p:pic>
    </p:spTree>
    <p:extLst>
      <p:ext uri="{BB962C8B-B14F-4D97-AF65-F5344CB8AC3E}">
        <p14:creationId xmlns:p14="http://schemas.microsoft.com/office/powerpoint/2010/main" val="423977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9"/>
            <a:ext cx="8886884" cy="666904"/>
          </a:xfrm>
        </p:spPr>
        <p:txBody>
          <a:bodyPr>
            <a:normAutofit/>
          </a:bodyPr>
          <a:lstStyle/>
          <a:p>
            <a:r>
              <a:rPr lang="en-US" sz="3200" b="1" dirty="0">
                <a:latin typeface="+mj-lt"/>
                <a:ea typeface="+mj-ea"/>
                <a:cs typeface="+mj-cs"/>
              </a:rPr>
              <a:t>Interpolation</a:t>
            </a:r>
            <a:endParaRPr lang="en-US" dirty="0"/>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63316"/>
            <a:ext cx="11211929" cy="55946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ffectLst/>
                <a:latin typeface="PTSerif" panose="020A0603040505020204" pitchFamily="18" charset="77"/>
              </a:rPr>
              <a:t>You can build a string from other data types such as numbers. Lets consider the following example , in which </a:t>
            </a:r>
            <a:r>
              <a:rPr lang="en-US" sz="1800" dirty="0">
                <a:effectLst/>
                <a:latin typeface="Menlo" panose="020B0609030804020204" pitchFamily="49" charset="0"/>
              </a:rPr>
              <a:t>double </a:t>
            </a:r>
            <a:r>
              <a:rPr lang="en-US" dirty="0">
                <a:latin typeface="PTSerif" panose="020A0603040505020204" pitchFamily="18" charset="77"/>
              </a:rPr>
              <a:t>is used for the interpolation: </a:t>
            </a:r>
          </a:p>
          <a:p>
            <a:endParaRPr lang="en-US" dirty="0">
              <a:latin typeface="PTSerif" panose="020A0603040505020204" pitchFamily="18" charset="77"/>
            </a:endParaRPr>
          </a:p>
          <a:p>
            <a:endParaRPr lang="en-US" sz="1800" dirty="0">
              <a:effectLst/>
              <a:latin typeface="PTSerif" panose="020A0603040505020204" pitchFamily="18" charset="77"/>
            </a:endParaRPr>
          </a:p>
          <a:p>
            <a:r>
              <a:rPr lang="en-US" sz="1800" dirty="0">
                <a:effectLst/>
                <a:latin typeface="PTSerif" panose="020A0603040505020204" pitchFamily="18" charset="77"/>
              </a:rPr>
              <a:t>Your </a:t>
            </a:r>
            <a:r>
              <a:rPr lang="en-US" sz="1800" dirty="0">
                <a:effectLst/>
                <a:latin typeface="Menlo" panose="020B0609030804020204" pitchFamily="49" charset="0"/>
              </a:rPr>
              <a:t>sentence </a:t>
            </a:r>
            <a:r>
              <a:rPr lang="en-US" sz="1800" dirty="0">
                <a:effectLst/>
                <a:latin typeface="PTSerif" panose="020A0603040505020204" pitchFamily="18" charset="77"/>
              </a:rPr>
              <a:t>constant will contain the following value:</a:t>
            </a:r>
          </a:p>
          <a:p>
            <a:endParaRPr lang="en-US" sz="1800" dirty="0">
              <a:effectLst/>
              <a:latin typeface="PTSerif" panose="020A0603040505020204" pitchFamily="18" charset="77"/>
            </a:endParaRPr>
          </a:p>
          <a:p>
            <a:endParaRPr lang="en-US" dirty="0">
              <a:latin typeface="PTSerif" panose="020A0603040505020204" pitchFamily="18" charset="77"/>
            </a:endParaRPr>
          </a:p>
          <a:p>
            <a:r>
              <a:rPr lang="en-US" sz="1800" dirty="0">
                <a:effectLst/>
                <a:latin typeface="PTSerif" panose="020A0603040505020204" pitchFamily="18" charset="77"/>
              </a:rPr>
              <a:t>You can control the number of decimal places shown on a </a:t>
            </a:r>
            <a:r>
              <a:rPr lang="en-US" sz="1800" dirty="0">
                <a:effectLst/>
                <a:latin typeface="Menlo" panose="020B0609030804020204" pitchFamily="49" charset="0"/>
              </a:rPr>
              <a:t>double </a:t>
            </a:r>
            <a:r>
              <a:rPr lang="en-US" sz="1800" dirty="0">
                <a:effectLst/>
                <a:latin typeface="PTSerif" panose="020A0603040505020204" pitchFamily="18" charset="77"/>
              </a:rPr>
              <a:t>by using </a:t>
            </a:r>
            <a:r>
              <a:rPr lang="en-US" sz="1800" dirty="0" err="1">
                <a:effectLst/>
                <a:latin typeface="Menlo" panose="020B0609030804020204" pitchFamily="49" charset="0"/>
              </a:rPr>
              <a:t>toStringAsFixed</a:t>
            </a:r>
            <a:r>
              <a:rPr lang="en-US" sz="1800" dirty="0">
                <a:effectLst/>
                <a:latin typeface="Menlo" panose="020B0609030804020204" pitchFamily="49" charset="0"/>
              </a:rPr>
              <a:t> </a:t>
            </a:r>
            <a:r>
              <a:rPr lang="en-US" sz="1800" dirty="0">
                <a:effectLst/>
                <a:latin typeface="PTSerif" panose="020A0603040505020204" pitchFamily="18" charset="77"/>
              </a:rPr>
              <a:t>along with the number of decimal places to show: </a:t>
            </a:r>
          </a:p>
          <a:p>
            <a:endParaRPr lang="en-US" dirty="0">
              <a:latin typeface="PTSerif" panose="020A0603040505020204" pitchFamily="18" charset="77"/>
            </a:endParaRPr>
          </a:p>
          <a:p>
            <a:endParaRPr lang="en-US" sz="1800" dirty="0">
              <a:effectLst/>
              <a:latin typeface="PTSerif" panose="020A0603040505020204" pitchFamily="18" charset="77"/>
            </a:endParaRPr>
          </a:p>
          <a:p>
            <a:pPr>
              <a:buFont typeface="Arial" panose="020B0604020202020204" pitchFamily="34" charset="0"/>
              <a:buChar char="•"/>
            </a:pPr>
            <a:r>
              <a:rPr lang="en-US" sz="1800" dirty="0">
                <a:effectLst/>
                <a:latin typeface="PTSerif" panose="020A0603040505020204" pitchFamily="18" charset="77"/>
              </a:rPr>
              <a:t>The </a:t>
            </a:r>
            <a:r>
              <a:rPr lang="en-US" sz="1800" dirty="0">
                <a:effectLst/>
                <a:latin typeface="Menlo" panose="020B0609030804020204" pitchFamily="49" charset="0"/>
              </a:rPr>
              <a:t>sentence </a:t>
            </a:r>
            <a:r>
              <a:rPr lang="en-US" sz="1800" dirty="0">
                <a:effectLst/>
                <a:latin typeface="PTSerif" panose="020A0603040505020204" pitchFamily="18" charset="77"/>
              </a:rPr>
              <a:t>variable needs to be </a:t>
            </a:r>
            <a:r>
              <a:rPr lang="en-US" sz="1800" dirty="0">
                <a:effectLst/>
                <a:latin typeface="Menlo" panose="020B0609030804020204" pitchFamily="49" charset="0"/>
              </a:rPr>
              <a:t>final </a:t>
            </a:r>
            <a:r>
              <a:rPr lang="en-US" sz="1800" dirty="0">
                <a:effectLst/>
                <a:latin typeface="PTSerif" panose="020A0603040505020204" pitchFamily="18" charset="77"/>
              </a:rPr>
              <a:t>now instead of </a:t>
            </a:r>
            <a:r>
              <a:rPr lang="en-US" sz="1800" dirty="0">
                <a:effectLst/>
                <a:latin typeface="Menlo" panose="020B0609030804020204" pitchFamily="49" charset="0"/>
              </a:rPr>
              <a:t>const </a:t>
            </a:r>
            <a:r>
              <a:rPr lang="en-US" sz="1800" dirty="0">
                <a:effectLst/>
                <a:latin typeface="PTSerif" panose="020A0603040505020204" pitchFamily="18" charset="77"/>
              </a:rPr>
              <a:t>because </a:t>
            </a:r>
            <a:r>
              <a:rPr lang="en-US" sz="1800" dirty="0" err="1">
                <a:effectLst/>
                <a:latin typeface="Menlo" panose="020B0609030804020204" pitchFamily="49" charset="0"/>
              </a:rPr>
              <a:t>toStringAsFixed</a:t>
            </a:r>
            <a:r>
              <a:rPr lang="en-US" sz="1800" dirty="0">
                <a:effectLst/>
                <a:latin typeface="Menlo" panose="020B0609030804020204" pitchFamily="49" charset="0"/>
              </a:rPr>
              <a:t>(3) </a:t>
            </a:r>
            <a:r>
              <a:rPr lang="en-US" sz="1800" dirty="0">
                <a:effectLst/>
                <a:latin typeface="PTSerif" panose="020A0603040505020204" pitchFamily="18" charset="77"/>
              </a:rPr>
              <a:t>is calculated at runtime. </a:t>
            </a:r>
          </a:p>
          <a:p>
            <a:endParaRPr lang="en-US" sz="1800" dirty="0">
              <a:effectLst/>
              <a:latin typeface="PTSerif" panose="020A0603040505020204" pitchFamily="18" charset="77"/>
            </a:endParaRPr>
          </a:p>
          <a:p>
            <a:endParaRPr lang="en-US" dirty="0"/>
          </a:p>
          <a:p>
            <a:endParaRPr lang="en-US" dirty="0"/>
          </a:p>
          <a:p>
            <a:endParaRPr lang="en-US" dirty="0"/>
          </a:p>
          <a:p>
            <a:endParaRPr lang="en-US" dirty="0"/>
          </a:p>
          <a:p>
            <a:endParaRPr lang="en-US"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284C2F5F-7ED6-FF64-D5ED-2EC1B569EC49}"/>
              </a:ext>
            </a:extLst>
          </p:cNvPr>
          <p:cNvPicPr>
            <a:picLocks noChangeAspect="1"/>
          </p:cNvPicPr>
          <p:nvPr/>
        </p:nvPicPr>
        <p:blipFill>
          <a:blip r:embed="rId2"/>
          <a:stretch>
            <a:fillRect/>
          </a:stretch>
        </p:blipFill>
        <p:spPr>
          <a:xfrm>
            <a:off x="3625850" y="3617125"/>
            <a:ext cx="4940300" cy="444500"/>
          </a:xfrm>
          <a:prstGeom prst="rect">
            <a:avLst/>
          </a:prstGeom>
        </p:spPr>
      </p:pic>
      <p:pic>
        <p:nvPicPr>
          <p:cNvPr id="12" name="Picture 11">
            <a:extLst>
              <a:ext uri="{FF2B5EF4-FFF2-40B4-BE49-F238E27FC236}">
                <a16:creationId xmlns:a16="http://schemas.microsoft.com/office/drawing/2014/main" id="{AE6841BB-E9D2-B265-0230-46A73E0BCF41}"/>
              </a:ext>
            </a:extLst>
          </p:cNvPr>
          <p:cNvPicPr>
            <a:picLocks noChangeAspect="1"/>
          </p:cNvPicPr>
          <p:nvPr/>
        </p:nvPicPr>
        <p:blipFill>
          <a:blip r:embed="rId3"/>
          <a:stretch>
            <a:fillRect/>
          </a:stretch>
        </p:blipFill>
        <p:spPr>
          <a:xfrm>
            <a:off x="2610612" y="2151778"/>
            <a:ext cx="6629400" cy="530462"/>
          </a:xfrm>
          <a:prstGeom prst="rect">
            <a:avLst/>
          </a:prstGeom>
        </p:spPr>
      </p:pic>
      <p:pic>
        <p:nvPicPr>
          <p:cNvPr id="13" name="Picture 12">
            <a:extLst>
              <a:ext uri="{FF2B5EF4-FFF2-40B4-BE49-F238E27FC236}">
                <a16:creationId xmlns:a16="http://schemas.microsoft.com/office/drawing/2014/main" id="{35840DEA-EA3A-F505-D8C2-9400B963C50D}"/>
              </a:ext>
            </a:extLst>
          </p:cNvPr>
          <p:cNvPicPr>
            <a:picLocks noChangeAspect="1"/>
          </p:cNvPicPr>
          <p:nvPr/>
        </p:nvPicPr>
        <p:blipFill>
          <a:blip r:embed="rId4"/>
          <a:stretch>
            <a:fillRect/>
          </a:stretch>
        </p:blipFill>
        <p:spPr>
          <a:xfrm>
            <a:off x="573024" y="5212773"/>
            <a:ext cx="7772400" cy="381910"/>
          </a:xfrm>
          <a:prstGeom prst="rect">
            <a:avLst/>
          </a:prstGeom>
        </p:spPr>
      </p:pic>
      <p:pic>
        <p:nvPicPr>
          <p:cNvPr id="14" name="Picture 13">
            <a:extLst>
              <a:ext uri="{FF2B5EF4-FFF2-40B4-BE49-F238E27FC236}">
                <a16:creationId xmlns:a16="http://schemas.microsoft.com/office/drawing/2014/main" id="{9BCDE312-4501-2EB3-F96B-2B9FB6E4FE7B}"/>
              </a:ext>
            </a:extLst>
          </p:cNvPr>
          <p:cNvPicPr>
            <a:picLocks noChangeAspect="1"/>
          </p:cNvPicPr>
          <p:nvPr/>
        </p:nvPicPr>
        <p:blipFill>
          <a:blip r:embed="rId5"/>
          <a:stretch>
            <a:fillRect/>
          </a:stretch>
        </p:blipFill>
        <p:spPr>
          <a:xfrm>
            <a:off x="8677148" y="5212773"/>
            <a:ext cx="3225800" cy="381910"/>
          </a:xfrm>
          <a:prstGeom prst="rect">
            <a:avLst/>
          </a:prstGeom>
        </p:spPr>
      </p:pic>
    </p:spTree>
    <p:extLst>
      <p:ext uri="{BB962C8B-B14F-4D97-AF65-F5344CB8AC3E}">
        <p14:creationId xmlns:p14="http://schemas.microsoft.com/office/powerpoint/2010/main" val="180204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9"/>
            <a:ext cx="8886884" cy="666904"/>
          </a:xfrm>
        </p:spPr>
        <p:txBody>
          <a:bodyPr>
            <a:normAutofit/>
          </a:bodyPr>
          <a:lstStyle/>
          <a:p>
            <a:r>
              <a:rPr lang="en-US" dirty="0"/>
              <a:t>Multi-Line Strings </a:t>
            </a:r>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63316"/>
            <a:ext cx="11211929" cy="58324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ffectLst/>
                <a:latin typeface="PTSerif" panose="020A0603040505020204" pitchFamily="18" charset="77"/>
              </a:rPr>
              <a:t>The three single quotes (</a:t>
            </a:r>
            <a:r>
              <a:rPr lang="en-US" sz="1800" dirty="0">
                <a:effectLst/>
                <a:latin typeface="Menlo" panose="020B0609030804020204" pitchFamily="49" charset="0"/>
              </a:rPr>
              <a:t>'''</a:t>
            </a:r>
            <a:r>
              <a:rPr lang="en-US" sz="1800" dirty="0">
                <a:effectLst/>
                <a:latin typeface="PTSerif" panose="020A0603040505020204" pitchFamily="18" charset="77"/>
              </a:rPr>
              <a:t>) signify that this is a multi-line string. Three double quotes (</a:t>
            </a:r>
            <a:r>
              <a:rPr lang="en-US" sz="1800" dirty="0">
                <a:effectLst/>
                <a:latin typeface="Menlo" panose="020B0609030804020204" pitchFamily="49" charset="0"/>
              </a:rPr>
              <a:t>"""</a:t>
            </a:r>
            <a:r>
              <a:rPr lang="en-US" sz="1800" dirty="0">
                <a:effectLst/>
                <a:latin typeface="PTSerif" panose="020A0603040505020204" pitchFamily="18" charset="77"/>
              </a:rPr>
              <a:t>) would have done the same thing. </a:t>
            </a:r>
          </a:p>
          <a:p>
            <a:endParaRPr lang="en-US" dirty="0">
              <a:latin typeface="PTSerif" panose="020A0603040505020204" pitchFamily="18" charset="77"/>
            </a:endParaRPr>
          </a:p>
          <a:p>
            <a:endParaRPr lang="en-US" dirty="0">
              <a:latin typeface="PTSerif" panose="020A0603040505020204" pitchFamily="18" charset="77"/>
            </a:endParaRPr>
          </a:p>
          <a:p>
            <a:endParaRPr lang="en-US" dirty="0">
              <a:latin typeface="PTSerif" panose="020A0603040505020204" pitchFamily="18" charset="77"/>
            </a:endParaRPr>
          </a:p>
          <a:p>
            <a:pPr marL="0" indent="0">
              <a:buNone/>
            </a:pPr>
            <a:endParaRPr lang="en-US" dirty="0">
              <a:latin typeface="PTSerif" panose="020A0603040505020204" pitchFamily="18" charset="77"/>
            </a:endParaRPr>
          </a:p>
          <a:p>
            <a:r>
              <a:rPr lang="en-US" sz="1800" dirty="0">
                <a:effectLst/>
                <a:latin typeface="PTSerif" panose="020A0603040505020204" pitchFamily="18" charset="77"/>
              </a:rPr>
              <a:t>Notice that all of the newline locations are preserved. If you just want to use multiple lines in code but don’t want the output string to contain newline characters, then you can surround each line with single quotes or you concatenated each of those lines with the </a:t>
            </a:r>
            <a:r>
              <a:rPr lang="en-US" sz="1800" dirty="0">
                <a:effectLst/>
                <a:latin typeface="Menlo" panose="020B0609030804020204" pitchFamily="49" charset="0"/>
              </a:rPr>
              <a:t>+ </a:t>
            </a:r>
            <a:r>
              <a:rPr lang="en-US" sz="1800" dirty="0">
                <a:effectLst/>
                <a:latin typeface="PTSerif" panose="020A0603040505020204" pitchFamily="18" charset="77"/>
              </a:rPr>
              <a:t>operator: </a:t>
            </a:r>
            <a:endParaRPr lang="en-US" dirty="0"/>
          </a:p>
          <a:p>
            <a:pPr marL="0" indent="0">
              <a:buNone/>
            </a:pPr>
            <a:endParaRPr lang="en-US" dirty="0"/>
          </a:p>
          <a:p>
            <a:endParaRPr lang="en-US" dirty="0"/>
          </a:p>
          <a:p>
            <a:endParaRPr lang="en-US" dirty="0"/>
          </a:p>
          <a:p>
            <a:endParaRPr lang="en-US"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807CBC2-E3B6-3363-05E8-149BD14DF69F}"/>
              </a:ext>
            </a:extLst>
          </p:cNvPr>
          <p:cNvPicPr>
            <a:picLocks noChangeAspect="1"/>
          </p:cNvPicPr>
          <p:nvPr/>
        </p:nvPicPr>
        <p:blipFill>
          <a:blip r:embed="rId2"/>
          <a:stretch>
            <a:fillRect/>
          </a:stretch>
        </p:blipFill>
        <p:spPr>
          <a:xfrm>
            <a:off x="1620012" y="2236978"/>
            <a:ext cx="3646932" cy="1390370"/>
          </a:xfrm>
          <a:prstGeom prst="rect">
            <a:avLst/>
          </a:prstGeom>
        </p:spPr>
      </p:pic>
      <p:pic>
        <p:nvPicPr>
          <p:cNvPr id="3" name="Picture 2">
            <a:extLst>
              <a:ext uri="{FF2B5EF4-FFF2-40B4-BE49-F238E27FC236}">
                <a16:creationId xmlns:a16="http://schemas.microsoft.com/office/drawing/2014/main" id="{56CD3587-49A1-BA30-411E-C2D6D3348FE0}"/>
              </a:ext>
            </a:extLst>
          </p:cNvPr>
          <p:cNvPicPr>
            <a:picLocks noChangeAspect="1"/>
          </p:cNvPicPr>
          <p:nvPr/>
        </p:nvPicPr>
        <p:blipFill>
          <a:blip r:embed="rId3"/>
          <a:stretch>
            <a:fillRect/>
          </a:stretch>
        </p:blipFill>
        <p:spPr>
          <a:xfrm>
            <a:off x="6013011" y="2236978"/>
            <a:ext cx="3530600" cy="1390370"/>
          </a:xfrm>
          <a:prstGeom prst="rect">
            <a:avLst/>
          </a:prstGeom>
        </p:spPr>
      </p:pic>
      <p:pic>
        <p:nvPicPr>
          <p:cNvPr id="4" name="Picture 3">
            <a:extLst>
              <a:ext uri="{FF2B5EF4-FFF2-40B4-BE49-F238E27FC236}">
                <a16:creationId xmlns:a16="http://schemas.microsoft.com/office/drawing/2014/main" id="{EF1E7EC8-A500-7149-5C34-DF3585906549}"/>
              </a:ext>
            </a:extLst>
          </p:cNvPr>
          <p:cNvPicPr>
            <a:picLocks noChangeAspect="1"/>
          </p:cNvPicPr>
          <p:nvPr/>
        </p:nvPicPr>
        <p:blipFill>
          <a:blip r:embed="rId4"/>
          <a:stretch>
            <a:fillRect/>
          </a:stretch>
        </p:blipFill>
        <p:spPr>
          <a:xfrm>
            <a:off x="748170" y="5125596"/>
            <a:ext cx="4939538" cy="938175"/>
          </a:xfrm>
          <a:prstGeom prst="rect">
            <a:avLst/>
          </a:prstGeom>
        </p:spPr>
      </p:pic>
      <p:pic>
        <p:nvPicPr>
          <p:cNvPr id="5" name="Picture 4">
            <a:extLst>
              <a:ext uri="{FF2B5EF4-FFF2-40B4-BE49-F238E27FC236}">
                <a16:creationId xmlns:a16="http://schemas.microsoft.com/office/drawing/2014/main" id="{8D0C193A-C769-2240-9F3A-B812D8BA5AEC}"/>
              </a:ext>
            </a:extLst>
          </p:cNvPr>
          <p:cNvPicPr>
            <a:picLocks noChangeAspect="1"/>
          </p:cNvPicPr>
          <p:nvPr/>
        </p:nvPicPr>
        <p:blipFill>
          <a:blip r:embed="rId5"/>
          <a:stretch>
            <a:fillRect/>
          </a:stretch>
        </p:blipFill>
        <p:spPr>
          <a:xfrm>
            <a:off x="6504294" y="5125595"/>
            <a:ext cx="5105400" cy="938175"/>
          </a:xfrm>
          <a:prstGeom prst="rect">
            <a:avLst/>
          </a:prstGeom>
        </p:spPr>
      </p:pic>
      <p:pic>
        <p:nvPicPr>
          <p:cNvPr id="7" name="Picture 6">
            <a:extLst>
              <a:ext uri="{FF2B5EF4-FFF2-40B4-BE49-F238E27FC236}">
                <a16:creationId xmlns:a16="http://schemas.microsoft.com/office/drawing/2014/main" id="{321C3F41-E5C0-49E0-9C88-723510F9268A}"/>
              </a:ext>
            </a:extLst>
          </p:cNvPr>
          <p:cNvPicPr>
            <a:picLocks noChangeAspect="1"/>
          </p:cNvPicPr>
          <p:nvPr/>
        </p:nvPicPr>
        <p:blipFill>
          <a:blip r:embed="rId6"/>
          <a:stretch>
            <a:fillRect/>
          </a:stretch>
        </p:blipFill>
        <p:spPr>
          <a:xfrm>
            <a:off x="2881008" y="6401956"/>
            <a:ext cx="5613400" cy="355600"/>
          </a:xfrm>
          <a:prstGeom prst="rect">
            <a:avLst/>
          </a:prstGeom>
        </p:spPr>
      </p:pic>
    </p:spTree>
    <p:extLst>
      <p:ext uri="{BB962C8B-B14F-4D97-AF65-F5344CB8AC3E}">
        <p14:creationId xmlns:p14="http://schemas.microsoft.com/office/powerpoint/2010/main" val="300791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9"/>
            <a:ext cx="8886884" cy="666904"/>
          </a:xfrm>
        </p:spPr>
        <p:txBody>
          <a:bodyPr>
            <a:normAutofit/>
          </a:bodyPr>
          <a:lstStyle/>
          <a:p>
            <a:r>
              <a:rPr lang="en-US" dirty="0"/>
              <a:t>Multi-Line Strings </a:t>
            </a:r>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75508"/>
            <a:ext cx="11211929" cy="58324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PTSerif" panose="020A0603040505020204" pitchFamily="18" charset="77"/>
              </a:rPr>
              <a:t>I</a:t>
            </a:r>
            <a:r>
              <a:rPr lang="en-US" sz="1800" dirty="0">
                <a:effectLst/>
                <a:latin typeface="PTSerif" panose="020A0603040505020204" pitchFamily="18" charset="77"/>
              </a:rPr>
              <a:t>f you want to insert a newline character, you can use </a:t>
            </a:r>
            <a:r>
              <a:rPr lang="en-US" sz="1800" dirty="0">
                <a:effectLst/>
                <a:latin typeface="Menlo" panose="020B0609030804020204" pitchFamily="49" charset="0"/>
              </a:rPr>
              <a:t>\n</a:t>
            </a:r>
            <a:r>
              <a:rPr lang="en-US" sz="1800" dirty="0">
                <a:effectLst/>
                <a:latin typeface="PTSerif" panose="020A0603040505020204" pitchFamily="18" charset="77"/>
              </a:rPr>
              <a:t>. </a:t>
            </a:r>
          </a:p>
          <a:p>
            <a:endParaRPr lang="en-US" dirty="0">
              <a:latin typeface="PTSerif" panose="020A0603040505020204" pitchFamily="18" charset="77"/>
            </a:endParaRPr>
          </a:p>
          <a:p>
            <a:pPr marL="0" indent="0">
              <a:buNone/>
            </a:pPr>
            <a:endParaRPr lang="en-US" sz="1800" dirty="0">
              <a:effectLst/>
              <a:latin typeface="PTSerif" panose="020A0603040505020204" pitchFamily="18" charset="77"/>
            </a:endParaRPr>
          </a:p>
          <a:p>
            <a:r>
              <a:rPr lang="en-US" dirty="0">
                <a:latin typeface="PTSerif" panose="020A0603040505020204" pitchFamily="18" charset="77"/>
              </a:rPr>
              <a:t>I</a:t>
            </a:r>
            <a:r>
              <a:rPr lang="en-US" sz="1800" dirty="0">
                <a:effectLst/>
                <a:latin typeface="PTSerif" panose="020A0603040505020204" pitchFamily="18" charset="77"/>
              </a:rPr>
              <a:t>f you want to ignore any special characters that a string might contain. To do that, you can create a </a:t>
            </a:r>
            <a:r>
              <a:rPr lang="en-US" sz="1800" b="1" dirty="0">
                <a:effectLst/>
                <a:latin typeface="PTSerif" panose="020A0603040505020204" pitchFamily="18" charset="77"/>
              </a:rPr>
              <a:t>raw string </a:t>
            </a:r>
            <a:r>
              <a:rPr lang="en-US" sz="1800" dirty="0">
                <a:effectLst/>
                <a:latin typeface="PTSerif" panose="020A0603040505020204" pitchFamily="18" charset="77"/>
              </a:rPr>
              <a:t>by putting </a:t>
            </a:r>
            <a:r>
              <a:rPr lang="en-US" sz="1800" b="1" dirty="0">
                <a:effectLst/>
                <a:latin typeface="PTSerif" panose="020A0603040505020204" pitchFamily="18" charset="77"/>
              </a:rPr>
              <a:t>r </a:t>
            </a:r>
            <a:r>
              <a:rPr lang="en-US" sz="1800" dirty="0">
                <a:effectLst/>
                <a:latin typeface="PTSerif" panose="020A0603040505020204" pitchFamily="18" charset="77"/>
              </a:rPr>
              <a:t>in front of the string literal. </a:t>
            </a:r>
          </a:p>
          <a:p>
            <a:endParaRPr lang="en-US" dirty="0">
              <a:latin typeface="PTSerif" panose="020A0603040505020204" pitchFamily="18" charset="77"/>
            </a:endParaRPr>
          </a:p>
          <a:p>
            <a:endParaRPr lang="en-US" dirty="0">
              <a:latin typeface="PTSerif" panose="020A0603040505020204" pitchFamily="18" charset="77"/>
            </a:endParaRPr>
          </a:p>
          <a:p>
            <a:pPr marL="0" indent="0">
              <a:buNone/>
            </a:pPr>
            <a:r>
              <a:rPr lang="en-US" sz="3200" b="1" dirty="0">
                <a:latin typeface="+mj-lt"/>
                <a:ea typeface="+mj-ea"/>
                <a:cs typeface="+mj-cs"/>
              </a:rPr>
              <a:t>    Inserting Characters From Their Codes </a:t>
            </a:r>
          </a:p>
          <a:p>
            <a:r>
              <a:rPr lang="en-US" dirty="0">
                <a:latin typeface="PTSerif" panose="020A0603040505020204" pitchFamily="18" charset="77"/>
              </a:rPr>
              <a:t>Y</a:t>
            </a:r>
            <a:r>
              <a:rPr lang="en-US" sz="1800" dirty="0">
                <a:effectLst/>
                <a:latin typeface="PTSerif" panose="020A0603040505020204" pitchFamily="18" charset="77"/>
              </a:rPr>
              <a:t>ou can also add Unicode characters if you know their codes using </a:t>
            </a:r>
            <a:r>
              <a:rPr lang="en-US" sz="1800" dirty="0">
                <a:effectLst/>
                <a:latin typeface="Menlo" panose="020B0609030804020204" pitchFamily="49" charset="0"/>
              </a:rPr>
              <a:t>\u</a:t>
            </a:r>
            <a:r>
              <a:rPr lang="en-US" sz="1800" dirty="0">
                <a:effectLst/>
                <a:latin typeface="PTSerif" panose="020A0603040505020204" pitchFamily="18" charset="77"/>
              </a:rPr>
              <a:t>, </a:t>
            </a:r>
            <a:endParaRPr lang="en-US" dirty="0"/>
          </a:p>
          <a:p>
            <a:endParaRPr lang="en-US" dirty="0"/>
          </a:p>
          <a:p>
            <a:endParaRPr lang="en-US" dirty="0"/>
          </a:p>
          <a:p>
            <a:pPr marL="0" indent="0">
              <a:buNone/>
            </a:pPr>
            <a:endParaRPr lang="en-US" dirty="0"/>
          </a:p>
        </p:txBody>
      </p:sp>
      <p:pic>
        <p:nvPicPr>
          <p:cNvPr id="9" name="Picture 8">
            <a:extLst>
              <a:ext uri="{FF2B5EF4-FFF2-40B4-BE49-F238E27FC236}">
                <a16:creationId xmlns:a16="http://schemas.microsoft.com/office/drawing/2014/main" id="{8D7D855D-81C2-7923-2E07-B56A2D6617C6}"/>
              </a:ext>
            </a:extLst>
          </p:cNvPr>
          <p:cNvPicPr>
            <a:picLocks noChangeAspect="1"/>
          </p:cNvPicPr>
          <p:nvPr/>
        </p:nvPicPr>
        <p:blipFill>
          <a:blip r:embed="rId2"/>
          <a:stretch>
            <a:fillRect/>
          </a:stretch>
        </p:blipFill>
        <p:spPr>
          <a:xfrm>
            <a:off x="1869694" y="2043176"/>
            <a:ext cx="6184900" cy="406400"/>
          </a:xfrm>
          <a:prstGeom prst="rect">
            <a:avLst/>
          </a:prstGeom>
        </p:spPr>
      </p:pic>
      <p:pic>
        <p:nvPicPr>
          <p:cNvPr id="10" name="Picture 9">
            <a:extLst>
              <a:ext uri="{FF2B5EF4-FFF2-40B4-BE49-F238E27FC236}">
                <a16:creationId xmlns:a16="http://schemas.microsoft.com/office/drawing/2014/main" id="{31AC7C95-1EDB-2ADC-6BAC-524081DAF62A}"/>
              </a:ext>
            </a:extLst>
          </p:cNvPr>
          <p:cNvPicPr>
            <a:picLocks noChangeAspect="1"/>
          </p:cNvPicPr>
          <p:nvPr/>
        </p:nvPicPr>
        <p:blipFill>
          <a:blip r:embed="rId3"/>
          <a:stretch>
            <a:fillRect/>
          </a:stretch>
        </p:blipFill>
        <p:spPr>
          <a:xfrm>
            <a:off x="8834882" y="1890776"/>
            <a:ext cx="1739900" cy="711200"/>
          </a:xfrm>
          <a:prstGeom prst="rect">
            <a:avLst/>
          </a:prstGeom>
        </p:spPr>
      </p:pic>
      <p:pic>
        <p:nvPicPr>
          <p:cNvPr id="11" name="Picture 10">
            <a:extLst>
              <a:ext uri="{FF2B5EF4-FFF2-40B4-BE49-F238E27FC236}">
                <a16:creationId xmlns:a16="http://schemas.microsoft.com/office/drawing/2014/main" id="{E579832E-36C8-5244-A2EA-80C7D033CFBF}"/>
              </a:ext>
            </a:extLst>
          </p:cNvPr>
          <p:cNvPicPr>
            <a:picLocks noChangeAspect="1"/>
          </p:cNvPicPr>
          <p:nvPr/>
        </p:nvPicPr>
        <p:blipFill>
          <a:blip r:embed="rId4"/>
          <a:stretch>
            <a:fillRect/>
          </a:stretch>
        </p:blipFill>
        <p:spPr>
          <a:xfrm>
            <a:off x="1155856" y="3572256"/>
            <a:ext cx="6299200" cy="482600"/>
          </a:xfrm>
          <a:prstGeom prst="rect">
            <a:avLst/>
          </a:prstGeom>
        </p:spPr>
      </p:pic>
      <p:pic>
        <p:nvPicPr>
          <p:cNvPr id="12" name="Picture 11">
            <a:extLst>
              <a:ext uri="{FF2B5EF4-FFF2-40B4-BE49-F238E27FC236}">
                <a16:creationId xmlns:a16="http://schemas.microsoft.com/office/drawing/2014/main" id="{2BAC73F5-F7EF-6855-CCED-277DCC9970F7}"/>
              </a:ext>
            </a:extLst>
          </p:cNvPr>
          <p:cNvPicPr>
            <a:picLocks noChangeAspect="1"/>
          </p:cNvPicPr>
          <p:nvPr/>
        </p:nvPicPr>
        <p:blipFill>
          <a:blip r:embed="rId5"/>
          <a:stretch>
            <a:fillRect/>
          </a:stretch>
        </p:blipFill>
        <p:spPr>
          <a:xfrm>
            <a:off x="8006666" y="3572256"/>
            <a:ext cx="3060700" cy="482600"/>
          </a:xfrm>
          <a:prstGeom prst="rect">
            <a:avLst/>
          </a:prstGeom>
        </p:spPr>
      </p:pic>
      <p:pic>
        <p:nvPicPr>
          <p:cNvPr id="13" name="Picture 12">
            <a:extLst>
              <a:ext uri="{FF2B5EF4-FFF2-40B4-BE49-F238E27FC236}">
                <a16:creationId xmlns:a16="http://schemas.microsoft.com/office/drawing/2014/main" id="{8D04E59A-CB62-E015-728C-315368AF9CE2}"/>
              </a:ext>
            </a:extLst>
          </p:cNvPr>
          <p:cNvPicPr>
            <a:picLocks noChangeAspect="1"/>
          </p:cNvPicPr>
          <p:nvPr/>
        </p:nvPicPr>
        <p:blipFill>
          <a:blip r:embed="rId6"/>
          <a:stretch>
            <a:fillRect/>
          </a:stretch>
        </p:blipFill>
        <p:spPr>
          <a:xfrm>
            <a:off x="1074894" y="5582492"/>
            <a:ext cx="4432300" cy="469900"/>
          </a:xfrm>
          <a:prstGeom prst="rect">
            <a:avLst/>
          </a:prstGeom>
        </p:spPr>
      </p:pic>
      <p:pic>
        <p:nvPicPr>
          <p:cNvPr id="14" name="Picture 13">
            <a:extLst>
              <a:ext uri="{FF2B5EF4-FFF2-40B4-BE49-F238E27FC236}">
                <a16:creationId xmlns:a16="http://schemas.microsoft.com/office/drawing/2014/main" id="{58752E2D-449D-DE99-4204-EC2F5B513ECB}"/>
              </a:ext>
            </a:extLst>
          </p:cNvPr>
          <p:cNvPicPr>
            <a:picLocks noChangeAspect="1"/>
          </p:cNvPicPr>
          <p:nvPr/>
        </p:nvPicPr>
        <p:blipFill>
          <a:blip r:embed="rId7"/>
          <a:stretch>
            <a:fillRect/>
          </a:stretch>
        </p:blipFill>
        <p:spPr>
          <a:xfrm>
            <a:off x="6828282" y="5525342"/>
            <a:ext cx="2006600" cy="584200"/>
          </a:xfrm>
          <a:prstGeom prst="rect">
            <a:avLst/>
          </a:prstGeom>
        </p:spPr>
      </p:pic>
      <p:pic>
        <p:nvPicPr>
          <p:cNvPr id="15" name="Picture 14">
            <a:extLst>
              <a:ext uri="{FF2B5EF4-FFF2-40B4-BE49-F238E27FC236}">
                <a16:creationId xmlns:a16="http://schemas.microsoft.com/office/drawing/2014/main" id="{557267B7-4DBD-AF0E-A54B-D1F1D1144B44}"/>
              </a:ext>
            </a:extLst>
          </p:cNvPr>
          <p:cNvPicPr>
            <a:picLocks noChangeAspect="1"/>
          </p:cNvPicPr>
          <p:nvPr/>
        </p:nvPicPr>
        <p:blipFill>
          <a:blip r:embed="rId8"/>
          <a:stretch>
            <a:fillRect/>
          </a:stretch>
        </p:blipFill>
        <p:spPr>
          <a:xfrm>
            <a:off x="1063752" y="6370614"/>
            <a:ext cx="4443442" cy="419100"/>
          </a:xfrm>
          <a:prstGeom prst="rect">
            <a:avLst/>
          </a:prstGeom>
        </p:spPr>
      </p:pic>
      <p:pic>
        <p:nvPicPr>
          <p:cNvPr id="16" name="Picture 15">
            <a:extLst>
              <a:ext uri="{FF2B5EF4-FFF2-40B4-BE49-F238E27FC236}">
                <a16:creationId xmlns:a16="http://schemas.microsoft.com/office/drawing/2014/main" id="{B72A3967-41FB-FD09-2642-4E5054694351}"/>
              </a:ext>
            </a:extLst>
          </p:cNvPr>
          <p:cNvPicPr>
            <a:picLocks noChangeAspect="1"/>
          </p:cNvPicPr>
          <p:nvPr/>
        </p:nvPicPr>
        <p:blipFill>
          <a:blip r:embed="rId9"/>
          <a:stretch>
            <a:fillRect/>
          </a:stretch>
        </p:blipFill>
        <p:spPr>
          <a:xfrm>
            <a:off x="6802882" y="6351604"/>
            <a:ext cx="2032000" cy="506396"/>
          </a:xfrm>
          <a:prstGeom prst="rect">
            <a:avLst/>
          </a:prstGeom>
        </p:spPr>
      </p:pic>
    </p:spTree>
    <p:extLst>
      <p:ext uri="{BB962C8B-B14F-4D97-AF65-F5344CB8AC3E}">
        <p14:creationId xmlns:p14="http://schemas.microsoft.com/office/powerpoint/2010/main" val="305908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3B0B-8E59-09CD-3BFD-71659035F25F}"/>
              </a:ext>
            </a:extLst>
          </p:cNvPr>
          <p:cNvSpPr>
            <a:spLocks noGrp="1"/>
          </p:cNvSpPr>
          <p:nvPr>
            <p:ph type="ctrTitle"/>
          </p:nvPr>
        </p:nvSpPr>
        <p:spPr>
          <a:xfrm>
            <a:off x="197790" y="3117653"/>
            <a:ext cx="7305674" cy="2484101"/>
          </a:xfrm>
        </p:spPr>
        <p:txBody>
          <a:bodyPr>
            <a:normAutofit/>
          </a:bodyPr>
          <a:lstStyle/>
          <a:p>
            <a:pPr lvl="0" rtl="0"/>
            <a:r>
              <a:rPr lang="en-US" sz="3200" dirty="0">
                <a:solidFill>
                  <a:srgbClr val="000000"/>
                </a:solidFill>
                <a:effectLst/>
                <a:latin typeface="Times New Roman" panose="02020603050405020304" pitchFamily="18" charset="0"/>
                <a:ea typeface="Times New Roman" panose="02020603050405020304" pitchFamily="18" charset="0"/>
              </a:rPr>
              <a:t>Dart: Control Flow</a:t>
            </a:r>
            <a:br>
              <a:rPr lang="en-SA" sz="1800" dirty="0">
                <a:solidFill>
                  <a:srgbClr val="000000"/>
                </a:solidFill>
                <a:effectLst/>
                <a:latin typeface="Times New Roman" panose="02020603050405020304" pitchFamily="18" charset="0"/>
                <a:ea typeface="Times New Roman" panose="02020603050405020304" pitchFamily="18" charset="0"/>
              </a:rPr>
            </a:br>
            <a:endParaRPr lang="en-US" sz="5400" dirty="0"/>
          </a:p>
        </p:txBody>
      </p:sp>
      <p:sp>
        <p:nvSpPr>
          <p:cNvPr id="13"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effectLst>
                  <a:outerShdw blurRad="38100" dist="38100" dir="2700000" algn="tl">
                    <a:srgbClr val="000000">
                      <a:alpha val="43137"/>
                    </a:srgbClr>
                  </a:outerShdw>
                </a:effectLst>
              </a:rPr>
              <a:pPr>
                <a:spcAft>
                  <a:spcPts val="600"/>
                </a:spcAft>
              </a:pPr>
              <a:t>14</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0211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9"/>
            <a:ext cx="8886884" cy="666904"/>
          </a:xfrm>
        </p:spPr>
        <p:txBody>
          <a:bodyPr>
            <a:normAutofit/>
          </a:bodyPr>
          <a:lstStyle/>
          <a:p>
            <a:r>
              <a:rPr lang="en-US" dirty="0"/>
              <a:t>Boolean Values </a:t>
            </a:r>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75508"/>
            <a:ext cx="11211929" cy="58324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ffectLst/>
                <a:latin typeface="PTSerif" panose="020A0603040505020204" pitchFamily="18" charset="77"/>
              </a:rPr>
              <a:t>In </a:t>
            </a:r>
            <a:r>
              <a:rPr lang="en-US" dirty="0">
                <a:latin typeface="PTSerif" panose="020A0603040505020204" pitchFamily="18" charset="77"/>
              </a:rPr>
              <a:t>Dart </a:t>
            </a:r>
            <a:r>
              <a:rPr lang="en-US" dirty="0" err="1">
                <a:latin typeface="PTSerif" panose="020A0603040505020204" pitchFamily="18" charset="77"/>
              </a:rPr>
              <a:t>boolean</a:t>
            </a:r>
            <a:r>
              <a:rPr lang="en-US" dirty="0">
                <a:latin typeface="PTSerif" panose="020A0603040505020204" pitchFamily="18" charset="77"/>
              </a:rPr>
              <a:t> type is </a:t>
            </a:r>
            <a:r>
              <a:rPr lang="en-US" sz="1800" dirty="0">
                <a:effectLst/>
                <a:latin typeface="PTSerif" panose="020A0603040505020204" pitchFamily="18" charset="77"/>
              </a:rPr>
              <a:t>called </a:t>
            </a:r>
            <a:r>
              <a:rPr lang="en-US" sz="1800" dirty="0">
                <a:effectLst/>
                <a:latin typeface="Menlo" panose="020B0609030804020204" pitchFamily="49" charset="0"/>
              </a:rPr>
              <a:t>bool </a:t>
            </a:r>
            <a:endParaRPr lang="en-US" dirty="0">
              <a:effectLst/>
            </a:endParaRPr>
          </a:p>
          <a:p>
            <a:endParaRPr lang="en-US" sz="1800" dirty="0">
              <a:effectLst/>
              <a:latin typeface="PTSerif" panose="020A0603040505020204" pitchFamily="18" charset="77"/>
            </a:endParaRPr>
          </a:p>
          <a:p>
            <a:endParaRPr lang="en-US" dirty="0">
              <a:latin typeface="PTSerif" panose="020A0603040505020204" pitchFamily="18" charset="77"/>
            </a:endParaRPr>
          </a:p>
          <a:p>
            <a:pPr marL="0" indent="0">
              <a:buNone/>
            </a:pPr>
            <a:r>
              <a:rPr lang="en-US" sz="1800" b="1" dirty="0">
                <a:solidFill>
                  <a:srgbClr val="1E497C"/>
                </a:solidFill>
                <a:effectLst/>
                <a:latin typeface="Lato" panose="020F0502020204030203" pitchFamily="34" charset="0"/>
              </a:rPr>
              <a:t>Boolean Operators </a:t>
            </a:r>
          </a:p>
          <a:p>
            <a:pPr marL="0" indent="0">
              <a:buNone/>
            </a:pPr>
            <a:endParaRPr lang="en-US" b="1" dirty="0">
              <a:solidFill>
                <a:srgbClr val="1E497C"/>
              </a:solidFill>
              <a:latin typeface="Lato" panose="020F0502020204030203" pitchFamily="34" charset="0"/>
            </a:endParaRPr>
          </a:p>
          <a:p>
            <a:pPr marL="0" indent="0">
              <a:buNone/>
            </a:pPr>
            <a:endParaRPr lang="en-US" b="1" dirty="0">
              <a:solidFill>
                <a:srgbClr val="1E497C"/>
              </a:solidFill>
              <a:latin typeface="Lato" panose="020F0502020204030203" pitchFamily="34" charset="0"/>
            </a:endParaRPr>
          </a:p>
          <a:p>
            <a:pPr marL="0" indent="0">
              <a:buNone/>
            </a:pPr>
            <a:endParaRPr lang="en-US" b="1" dirty="0">
              <a:solidFill>
                <a:srgbClr val="1E497C"/>
              </a:solidFill>
              <a:latin typeface="Lato" panose="020F0502020204030203" pitchFamily="34" charset="0"/>
            </a:endParaRPr>
          </a:p>
          <a:p>
            <a:pPr marL="0" indent="0">
              <a:buNone/>
            </a:pPr>
            <a:endParaRPr lang="en-US" b="1" dirty="0">
              <a:solidFill>
                <a:srgbClr val="1E497C"/>
              </a:solidFill>
              <a:latin typeface="Lato" panose="020F0502020204030203" pitchFamily="34" charset="0"/>
            </a:endParaRPr>
          </a:p>
          <a:p>
            <a:pPr marL="0" indent="0">
              <a:buNone/>
            </a:pPr>
            <a:endParaRPr lang="en-US" b="1" dirty="0">
              <a:solidFill>
                <a:srgbClr val="1E497C"/>
              </a:solidFill>
              <a:latin typeface="Lato" panose="020F0502020204030203" pitchFamily="34" charset="0"/>
            </a:endParaRPr>
          </a:p>
          <a:p>
            <a:pPr marL="0" indent="0">
              <a:buNone/>
            </a:pPr>
            <a:endParaRPr lang="en-US" b="1" dirty="0">
              <a:solidFill>
                <a:srgbClr val="1E497C"/>
              </a:solidFill>
              <a:latin typeface="Lato" panose="020F0502020204030203" pitchFamily="34" charset="0"/>
            </a:endParaRPr>
          </a:p>
          <a:p>
            <a:pPr marL="0" indent="0">
              <a:buNone/>
            </a:pPr>
            <a:r>
              <a:rPr lang="en-US" sz="1800" b="1" dirty="0">
                <a:solidFill>
                  <a:srgbClr val="1E497C"/>
                </a:solidFill>
                <a:effectLst/>
                <a:latin typeface="Lato" panose="020F0502020204030203" pitchFamily="34" charset="0"/>
              </a:rPr>
              <a:t>String Equality </a:t>
            </a:r>
            <a:endParaRPr lang="en-US" dirty="0"/>
          </a:p>
          <a:p>
            <a:pPr marL="0" indent="0">
              <a:buNone/>
            </a:pPr>
            <a:r>
              <a:rPr lang="en-US" sz="1800" dirty="0">
                <a:effectLst/>
                <a:latin typeface="PTSerif" panose="020A0603040505020204" pitchFamily="18" charset="77"/>
              </a:rPr>
              <a:t>In Dart, you can compare strings using the standard equality operator, </a:t>
            </a:r>
            <a:r>
              <a:rPr lang="en-US" sz="1800" dirty="0">
                <a:effectLst/>
                <a:latin typeface="Menlo" panose="020B0609030804020204" pitchFamily="49" charset="0"/>
              </a:rPr>
              <a:t>== </a:t>
            </a: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2" name="Picture 1">
            <a:extLst>
              <a:ext uri="{FF2B5EF4-FFF2-40B4-BE49-F238E27FC236}">
                <a16:creationId xmlns:a16="http://schemas.microsoft.com/office/drawing/2014/main" id="{D866BE1E-F811-E3AD-16FC-DEA8B5906964}"/>
              </a:ext>
            </a:extLst>
          </p:cNvPr>
          <p:cNvPicPr>
            <a:picLocks noChangeAspect="1"/>
          </p:cNvPicPr>
          <p:nvPr/>
        </p:nvPicPr>
        <p:blipFill>
          <a:blip r:embed="rId2"/>
          <a:stretch>
            <a:fillRect/>
          </a:stretch>
        </p:blipFill>
        <p:spPr>
          <a:xfrm>
            <a:off x="1063752" y="1800606"/>
            <a:ext cx="3251200" cy="647700"/>
          </a:xfrm>
          <a:prstGeom prst="rect">
            <a:avLst/>
          </a:prstGeom>
        </p:spPr>
      </p:pic>
      <p:pic>
        <p:nvPicPr>
          <p:cNvPr id="3" name="Picture 2">
            <a:extLst>
              <a:ext uri="{FF2B5EF4-FFF2-40B4-BE49-F238E27FC236}">
                <a16:creationId xmlns:a16="http://schemas.microsoft.com/office/drawing/2014/main" id="{039BF6D3-16F1-72F8-CFD0-E5B4A8F2CDA3}"/>
              </a:ext>
            </a:extLst>
          </p:cNvPr>
          <p:cNvPicPr>
            <a:picLocks noChangeAspect="1"/>
          </p:cNvPicPr>
          <p:nvPr/>
        </p:nvPicPr>
        <p:blipFill>
          <a:blip r:embed="rId3"/>
          <a:stretch>
            <a:fillRect/>
          </a:stretch>
        </p:blipFill>
        <p:spPr>
          <a:xfrm>
            <a:off x="6426962" y="1800606"/>
            <a:ext cx="3251200" cy="647700"/>
          </a:xfrm>
          <a:prstGeom prst="rect">
            <a:avLst/>
          </a:prstGeom>
        </p:spPr>
      </p:pic>
      <p:pic>
        <p:nvPicPr>
          <p:cNvPr id="4" name="Picture 3">
            <a:extLst>
              <a:ext uri="{FF2B5EF4-FFF2-40B4-BE49-F238E27FC236}">
                <a16:creationId xmlns:a16="http://schemas.microsoft.com/office/drawing/2014/main" id="{2623DCD7-FA92-A5A6-CBFD-35B68CE42FF2}"/>
              </a:ext>
            </a:extLst>
          </p:cNvPr>
          <p:cNvPicPr>
            <a:picLocks noChangeAspect="1"/>
          </p:cNvPicPr>
          <p:nvPr/>
        </p:nvPicPr>
        <p:blipFill>
          <a:blip r:embed="rId4"/>
          <a:stretch>
            <a:fillRect/>
          </a:stretch>
        </p:blipFill>
        <p:spPr>
          <a:xfrm>
            <a:off x="809752" y="3317621"/>
            <a:ext cx="1879600" cy="2107819"/>
          </a:xfrm>
          <a:prstGeom prst="rect">
            <a:avLst/>
          </a:prstGeom>
        </p:spPr>
      </p:pic>
      <p:pic>
        <p:nvPicPr>
          <p:cNvPr id="5" name="Picture 4">
            <a:extLst>
              <a:ext uri="{FF2B5EF4-FFF2-40B4-BE49-F238E27FC236}">
                <a16:creationId xmlns:a16="http://schemas.microsoft.com/office/drawing/2014/main" id="{4E812FD2-0B2C-FE0A-E08C-89FA1B572819}"/>
              </a:ext>
            </a:extLst>
          </p:cNvPr>
          <p:cNvPicPr>
            <a:picLocks noChangeAspect="1"/>
          </p:cNvPicPr>
          <p:nvPr/>
        </p:nvPicPr>
        <p:blipFill>
          <a:blip r:embed="rId5"/>
          <a:stretch>
            <a:fillRect/>
          </a:stretch>
        </p:blipFill>
        <p:spPr>
          <a:xfrm>
            <a:off x="2972562" y="4213415"/>
            <a:ext cx="4000500" cy="316230"/>
          </a:xfrm>
          <a:prstGeom prst="rect">
            <a:avLst/>
          </a:prstGeom>
        </p:spPr>
      </p:pic>
      <p:pic>
        <p:nvPicPr>
          <p:cNvPr id="7" name="Picture 6">
            <a:extLst>
              <a:ext uri="{FF2B5EF4-FFF2-40B4-BE49-F238E27FC236}">
                <a16:creationId xmlns:a16="http://schemas.microsoft.com/office/drawing/2014/main" id="{103A83FF-649D-189B-6106-9445D1CA12C3}"/>
              </a:ext>
            </a:extLst>
          </p:cNvPr>
          <p:cNvPicPr>
            <a:picLocks noChangeAspect="1"/>
          </p:cNvPicPr>
          <p:nvPr/>
        </p:nvPicPr>
        <p:blipFill>
          <a:blip r:embed="rId6"/>
          <a:stretch>
            <a:fillRect/>
          </a:stretch>
        </p:blipFill>
        <p:spPr>
          <a:xfrm>
            <a:off x="2972562" y="3429000"/>
            <a:ext cx="3454400" cy="609600"/>
          </a:xfrm>
          <a:prstGeom prst="rect">
            <a:avLst/>
          </a:prstGeom>
        </p:spPr>
      </p:pic>
      <p:pic>
        <p:nvPicPr>
          <p:cNvPr id="8" name="Picture 7">
            <a:extLst>
              <a:ext uri="{FF2B5EF4-FFF2-40B4-BE49-F238E27FC236}">
                <a16:creationId xmlns:a16="http://schemas.microsoft.com/office/drawing/2014/main" id="{4C5B8D01-88C0-571E-3308-463EE5BF8EE6}"/>
              </a:ext>
            </a:extLst>
          </p:cNvPr>
          <p:cNvPicPr>
            <a:picLocks noChangeAspect="1"/>
          </p:cNvPicPr>
          <p:nvPr/>
        </p:nvPicPr>
        <p:blipFill>
          <a:blip r:embed="rId7"/>
          <a:stretch>
            <a:fillRect/>
          </a:stretch>
        </p:blipFill>
        <p:spPr>
          <a:xfrm>
            <a:off x="3080512" y="4695680"/>
            <a:ext cx="3238500" cy="508000"/>
          </a:xfrm>
          <a:prstGeom prst="rect">
            <a:avLst/>
          </a:prstGeom>
        </p:spPr>
      </p:pic>
      <p:pic>
        <p:nvPicPr>
          <p:cNvPr id="17" name="Picture 16">
            <a:extLst>
              <a:ext uri="{FF2B5EF4-FFF2-40B4-BE49-F238E27FC236}">
                <a16:creationId xmlns:a16="http://schemas.microsoft.com/office/drawing/2014/main" id="{118E81DD-CD88-ED09-B623-1E07C5E4D5D6}"/>
              </a:ext>
            </a:extLst>
          </p:cNvPr>
          <p:cNvPicPr>
            <a:picLocks noChangeAspect="1"/>
          </p:cNvPicPr>
          <p:nvPr/>
        </p:nvPicPr>
        <p:blipFill>
          <a:blip r:embed="rId8"/>
          <a:stretch>
            <a:fillRect/>
          </a:stretch>
        </p:blipFill>
        <p:spPr>
          <a:xfrm>
            <a:off x="8302752" y="6104281"/>
            <a:ext cx="3668014" cy="622300"/>
          </a:xfrm>
          <a:prstGeom prst="rect">
            <a:avLst/>
          </a:prstGeom>
        </p:spPr>
      </p:pic>
    </p:spTree>
    <p:extLst>
      <p:ext uri="{BB962C8B-B14F-4D97-AF65-F5344CB8AC3E}">
        <p14:creationId xmlns:p14="http://schemas.microsoft.com/office/powerpoint/2010/main" val="1157782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9"/>
            <a:ext cx="8886884" cy="666904"/>
          </a:xfrm>
        </p:spPr>
        <p:txBody>
          <a:bodyPr>
            <a:normAutofit/>
          </a:bodyPr>
          <a:lstStyle/>
          <a:p>
            <a:r>
              <a:rPr lang="en-US" dirty="0"/>
              <a:t>The If Statement </a:t>
            </a:r>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75508"/>
            <a:ext cx="5859641" cy="58324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effectLst/>
                <a:latin typeface="Menlo" panose="020B0609030804020204" pitchFamily="49" charset="0"/>
              </a:rPr>
              <a:t>if </a:t>
            </a:r>
            <a:r>
              <a:rPr lang="en-US" sz="1800" b="1" dirty="0">
                <a:effectLst/>
                <a:latin typeface="PTSerif" panose="020A0603040505020204" pitchFamily="18" charset="77"/>
              </a:rPr>
              <a:t>statement </a:t>
            </a:r>
            <a:r>
              <a:rPr lang="en-US" sz="1800" dirty="0">
                <a:effectLst/>
                <a:latin typeface="PTSerif" panose="020A0603040505020204" pitchFamily="18" charset="77"/>
              </a:rPr>
              <a:t>allows the program to do something only if a certain condition is true. </a:t>
            </a:r>
          </a:p>
          <a:p>
            <a:pPr marL="0" indent="0">
              <a:buNone/>
            </a:pPr>
            <a:endParaRPr lang="en-US" dirty="0">
              <a:latin typeface="PTSerif" panose="020A0603040505020204" pitchFamily="18" charset="77"/>
            </a:endParaRPr>
          </a:p>
          <a:p>
            <a:r>
              <a:rPr lang="en-US" sz="2000" b="1" dirty="0">
                <a:solidFill>
                  <a:srgbClr val="1E497C"/>
                </a:solidFill>
                <a:effectLst/>
                <a:latin typeface="Lato" panose="020F0502020204030203" pitchFamily="34" charset="0"/>
              </a:rPr>
              <a:t>The Else Clause</a:t>
            </a:r>
          </a:p>
          <a:p>
            <a:pPr marL="0" indent="0">
              <a:buNone/>
            </a:pPr>
            <a:r>
              <a:rPr lang="en-US" sz="1800" dirty="0">
                <a:effectLst/>
                <a:latin typeface="PTSerif" panose="020A0603040505020204" pitchFamily="18" charset="77"/>
              </a:rPr>
              <a:t>You can extend an </a:t>
            </a:r>
            <a:r>
              <a:rPr lang="en-US" sz="1800" dirty="0">
                <a:effectLst/>
                <a:latin typeface="Menlo" panose="020B0609030804020204" pitchFamily="49" charset="0"/>
              </a:rPr>
              <a:t>if </a:t>
            </a:r>
            <a:r>
              <a:rPr lang="en-US" sz="1800" dirty="0">
                <a:effectLst/>
                <a:latin typeface="PTSerif" panose="020A0603040505020204" pitchFamily="18" charset="77"/>
              </a:rPr>
              <a:t>statement to provide code to run in the event that the condition turns out to be </a:t>
            </a:r>
            <a:r>
              <a:rPr lang="en-US" sz="1800" dirty="0">
                <a:effectLst/>
                <a:latin typeface="Menlo" panose="020B0609030804020204" pitchFamily="49" charset="0"/>
              </a:rPr>
              <a:t>false</a:t>
            </a:r>
            <a:r>
              <a:rPr lang="en-US" sz="1800" dirty="0">
                <a:effectLst/>
                <a:latin typeface="PTSerif" panose="020A0603040505020204" pitchFamily="18" charset="77"/>
              </a:rPr>
              <a:t>. This is known as an </a:t>
            </a:r>
            <a:r>
              <a:rPr lang="en-US" sz="1800" b="1" dirty="0">
                <a:effectLst/>
                <a:latin typeface="PTSerif" panose="020A0603040505020204" pitchFamily="18" charset="77"/>
              </a:rPr>
              <a:t>else clause</a:t>
            </a:r>
            <a:r>
              <a:rPr lang="en-US" sz="1800" dirty="0">
                <a:effectLst/>
                <a:latin typeface="PTSerif" panose="020A0603040505020204" pitchFamily="18" charset="77"/>
              </a:rPr>
              <a:t>. </a:t>
            </a:r>
          </a:p>
          <a:p>
            <a:r>
              <a:rPr lang="en-US" sz="1800" b="1" dirty="0">
                <a:solidFill>
                  <a:srgbClr val="1E497C"/>
                </a:solidFill>
                <a:effectLst/>
                <a:latin typeface="Lato" panose="020F0502020204030203" pitchFamily="34" charset="0"/>
              </a:rPr>
              <a:t>Else-If Chains </a:t>
            </a:r>
            <a:endParaRPr lang="en-US" sz="2000" dirty="0"/>
          </a:p>
          <a:p>
            <a:pPr marL="0" indent="0">
              <a:buNone/>
            </a:pPr>
            <a:endParaRPr lang="en-US" sz="2000" dirty="0"/>
          </a:p>
          <a:p>
            <a:pPr marL="0" indent="0">
              <a:buNone/>
            </a:pPr>
            <a:r>
              <a:rPr lang="en-US" sz="2000" b="1" dirty="0">
                <a:solidFill>
                  <a:srgbClr val="1E497C"/>
                </a:solidFill>
                <a:effectLst/>
                <a:latin typeface="Lato" panose="020F0502020204030203" pitchFamily="34" charset="0"/>
              </a:rPr>
              <a:t> </a:t>
            </a:r>
            <a:endParaRPr lang="en-US" sz="2000" dirty="0"/>
          </a:p>
          <a:p>
            <a:endParaRPr lang="en-US" dirty="0"/>
          </a:p>
        </p:txBody>
      </p:sp>
      <p:pic>
        <p:nvPicPr>
          <p:cNvPr id="10" name="Picture 9">
            <a:extLst>
              <a:ext uri="{FF2B5EF4-FFF2-40B4-BE49-F238E27FC236}">
                <a16:creationId xmlns:a16="http://schemas.microsoft.com/office/drawing/2014/main" id="{B8E13D6A-61DF-452D-3F87-02F107AD2631}"/>
              </a:ext>
            </a:extLst>
          </p:cNvPr>
          <p:cNvPicPr>
            <a:picLocks noChangeAspect="1"/>
          </p:cNvPicPr>
          <p:nvPr/>
        </p:nvPicPr>
        <p:blipFill>
          <a:blip r:embed="rId2"/>
          <a:stretch>
            <a:fillRect/>
          </a:stretch>
        </p:blipFill>
        <p:spPr>
          <a:xfrm>
            <a:off x="7310154" y="1201035"/>
            <a:ext cx="4526246" cy="716518"/>
          </a:xfrm>
          <a:prstGeom prst="rect">
            <a:avLst/>
          </a:prstGeom>
        </p:spPr>
      </p:pic>
      <p:pic>
        <p:nvPicPr>
          <p:cNvPr id="18" name="Picture 17">
            <a:extLst>
              <a:ext uri="{FF2B5EF4-FFF2-40B4-BE49-F238E27FC236}">
                <a16:creationId xmlns:a16="http://schemas.microsoft.com/office/drawing/2014/main" id="{4D09F764-53EE-81A7-76D9-AD9CACF08A83}"/>
              </a:ext>
            </a:extLst>
          </p:cNvPr>
          <p:cNvPicPr>
            <a:picLocks noChangeAspect="1"/>
          </p:cNvPicPr>
          <p:nvPr/>
        </p:nvPicPr>
        <p:blipFill>
          <a:blip r:embed="rId3"/>
          <a:stretch>
            <a:fillRect/>
          </a:stretch>
        </p:blipFill>
        <p:spPr>
          <a:xfrm>
            <a:off x="7310154" y="2573876"/>
            <a:ext cx="4526246" cy="1498251"/>
          </a:xfrm>
          <a:prstGeom prst="rect">
            <a:avLst/>
          </a:prstGeom>
        </p:spPr>
      </p:pic>
      <p:pic>
        <p:nvPicPr>
          <p:cNvPr id="20" name="Picture 19">
            <a:extLst>
              <a:ext uri="{FF2B5EF4-FFF2-40B4-BE49-F238E27FC236}">
                <a16:creationId xmlns:a16="http://schemas.microsoft.com/office/drawing/2014/main" id="{E26F1DED-F045-03A9-9AE6-941ED91A1FA7}"/>
              </a:ext>
            </a:extLst>
          </p:cNvPr>
          <p:cNvPicPr>
            <a:picLocks noChangeAspect="1"/>
          </p:cNvPicPr>
          <p:nvPr/>
        </p:nvPicPr>
        <p:blipFill>
          <a:blip r:embed="rId4"/>
          <a:stretch>
            <a:fillRect/>
          </a:stretch>
        </p:blipFill>
        <p:spPr>
          <a:xfrm>
            <a:off x="2465544" y="4635846"/>
            <a:ext cx="6083300" cy="1893291"/>
          </a:xfrm>
          <a:prstGeom prst="rect">
            <a:avLst/>
          </a:prstGeom>
        </p:spPr>
      </p:pic>
    </p:spTree>
    <p:extLst>
      <p:ext uri="{BB962C8B-B14F-4D97-AF65-F5344CB8AC3E}">
        <p14:creationId xmlns:p14="http://schemas.microsoft.com/office/powerpoint/2010/main" val="415677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9"/>
            <a:ext cx="8886884" cy="666904"/>
          </a:xfrm>
        </p:spPr>
        <p:txBody>
          <a:bodyPr>
            <a:normAutofit/>
          </a:bodyPr>
          <a:lstStyle/>
          <a:p>
            <a:r>
              <a:rPr lang="en-US" dirty="0"/>
              <a:t>The If Statement </a:t>
            </a:r>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75508"/>
            <a:ext cx="10273145" cy="58324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rgbClr val="1E497C"/>
                </a:solidFill>
                <a:effectLst/>
                <a:latin typeface="Lato" panose="020F0502020204030203" pitchFamily="34" charset="0"/>
              </a:rPr>
              <a:t>The Ternary Conditional Operator</a:t>
            </a:r>
            <a:endParaRPr lang="en-US" sz="1800" dirty="0">
              <a:effectLst/>
              <a:latin typeface="PTSerif" panose="020A0603040505020204" pitchFamily="18" charset="77"/>
            </a:endParaRPr>
          </a:p>
          <a:p>
            <a:r>
              <a:rPr lang="en-US" sz="1800" dirty="0">
                <a:effectLst/>
                <a:latin typeface="PTSerif" panose="020A0603040505020204" pitchFamily="18" charset="77"/>
              </a:rPr>
              <a:t>The ternary conditional operator takes a condition and returns one of two values, depending on whether the condition is true or false. The syntax is as follows: </a:t>
            </a:r>
            <a:endParaRPr lang="en-US" dirty="0"/>
          </a:p>
          <a:p>
            <a:pPr marL="0" indent="0">
              <a:buNone/>
            </a:pPr>
            <a:endParaRPr lang="en-US" dirty="0">
              <a:latin typeface="PTSerif" panose="020A0603040505020204" pitchFamily="18" charset="77"/>
            </a:endParaRPr>
          </a:p>
          <a:p>
            <a:endParaRPr lang="en-US" dirty="0"/>
          </a:p>
        </p:txBody>
      </p:sp>
      <p:pic>
        <p:nvPicPr>
          <p:cNvPr id="2" name="Picture 1">
            <a:extLst>
              <a:ext uri="{FF2B5EF4-FFF2-40B4-BE49-F238E27FC236}">
                <a16:creationId xmlns:a16="http://schemas.microsoft.com/office/drawing/2014/main" id="{69C77333-D483-BABB-684B-1ABFC8DC2D40}"/>
              </a:ext>
            </a:extLst>
          </p:cNvPr>
          <p:cNvPicPr>
            <a:picLocks noChangeAspect="1"/>
          </p:cNvPicPr>
          <p:nvPr/>
        </p:nvPicPr>
        <p:blipFill>
          <a:blip r:embed="rId2"/>
          <a:stretch>
            <a:fillRect/>
          </a:stretch>
        </p:blipFill>
        <p:spPr>
          <a:xfrm>
            <a:off x="2892621" y="3200400"/>
            <a:ext cx="6057900" cy="457200"/>
          </a:xfrm>
          <a:prstGeom prst="rect">
            <a:avLst/>
          </a:prstGeom>
        </p:spPr>
      </p:pic>
      <p:pic>
        <p:nvPicPr>
          <p:cNvPr id="5" name="Picture 4">
            <a:extLst>
              <a:ext uri="{FF2B5EF4-FFF2-40B4-BE49-F238E27FC236}">
                <a16:creationId xmlns:a16="http://schemas.microsoft.com/office/drawing/2014/main" id="{555DA11C-AF2B-7A09-E97E-A3111B0D6783}"/>
              </a:ext>
            </a:extLst>
          </p:cNvPr>
          <p:cNvPicPr>
            <a:picLocks noChangeAspect="1"/>
          </p:cNvPicPr>
          <p:nvPr/>
        </p:nvPicPr>
        <p:blipFill>
          <a:blip r:embed="rId3"/>
          <a:stretch>
            <a:fillRect/>
          </a:stretch>
        </p:blipFill>
        <p:spPr>
          <a:xfrm>
            <a:off x="1929384" y="4711665"/>
            <a:ext cx="7772400" cy="610688"/>
          </a:xfrm>
          <a:prstGeom prst="rect">
            <a:avLst/>
          </a:prstGeom>
        </p:spPr>
      </p:pic>
    </p:spTree>
    <p:extLst>
      <p:ext uri="{BB962C8B-B14F-4D97-AF65-F5344CB8AC3E}">
        <p14:creationId xmlns:p14="http://schemas.microsoft.com/office/powerpoint/2010/main" val="2268283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9"/>
            <a:ext cx="8886884" cy="666904"/>
          </a:xfrm>
        </p:spPr>
        <p:txBody>
          <a:bodyPr>
            <a:normAutofit/>
          </a:bodyPr>
          <a:lstStyle/>
          <a:p>
            <a:r>
              <a:rPr lang="en-US" dirty="0"/>
              <a:t>Switch Statements </a:t>
            </a:r>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75508"/>
            <a:ext cx="10273145" cy="58324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ffectLst/>
                <a:latin typeface="PTSerif" panose="020A0603040505020204" pitchFamily="18" charset="77"/>
              </a:rPr>
              <a:t>An alternate way to handle control flow, especially for multiple conditions, is with a </a:t>
            </a:r>
            <a:r>
              <a:rPr lang="en-US" sz="1800" dirty="0">
                <a:effectLst/>
                <a:latin typeface="Menlo" panose="020B0609030804020204" pitchFamily="49" charset="0"/>
              </a:rPr>
              <a:t>switch </a:t>
            </a:r>
            <a:r>
              <a:rPr lang="en-US" sz="1800" dirty="0">
                <a:effectLst/>
                <a:latin typeface="PTSerif" panose="020A0603040505020204" pitchFamily="18" charset="77"/>
              </a:rPr>
              <a:t>statement. The </a:t>
            </a:r>
            <a:r>
              <a:rPr lang="en-US" sz="1800" dirty="0">
                <a:effectLst/>
                <a:latin typeface="Menlo" panose="020B0609030804020204" pitchFamily="49" charset="0"/>
              </a:rPr>
              <a:t>switch </a:t>
            </a:r>
            <a:r>
              <a:rPr lang="en-US" sz="1800" dirty="0">
                <a:effectLst/>
                <a:latin typeface="PTSerif" panose="020A0603040505020204" pitchFamily="18" charset="77"/>
              </a:rPr>
              <a:t>statement takes the following form: </a:t>
            </a:r>
            <a:endParaRPr lang="en-US" dirty="0"/>
          </a:p>
          <a:p>
            <a:pPr marL="0" indent="0">
              <a:buNone/>
            </a:pPr>
            <a:endParaRPr lang="en-US" dirty="0">
              <a:latin typeface="PTSerif" panose="020A0603040505020204" pitchFamily="18" charset="77"/>
            </a:endParaRPr>
          </a:p>
          <a:p>
            <a:endParaRPr lang="en-US" dirty="0"/>
          </a:p>
        </p:txBody>
      </p:sp>
      <p:pic>
        <p:nvPicPr>
          <p:cNvPr id="3" name="Picture 2">
            <a:extLst>
              <a:ext uri="{FF2B5EF4-FFF2-40B4-BE49-F238E27FC236}">
                <a16:creationId xmlns:a16="http://schemas.microsoft.com/office/drawing/2014/main" id="{43496AC4-202F-AE0B-243C-9B8CEE03ECC2}"/>
              </a:ext>
            </a:extLst>
          </p:cNvPr>
          <p:cNvPicPr>
            <a:picLocks noChangeAspect="1"/>
          </p:cNvPicPr>
          <p:nvPr/>
        </p:nvPicPr>
        <p:blipFill>
          <a:blip r:embed="rId2"/>
          <a:stretch>
            <a:fillRect/>
          </a:stretch>
        </p:blipFill>
        <p:spPr>
          <a:xfrm>
            <a:off x="1653794" y="2304288"/>
            <a:ext cx="4178300" cy="2726690"/>
          </a:xfrm>
          <a:prstGeom prst="rect">
            <a:avLst/>
          </a:prstGeom>
        </p:spPr>
      </p:pic>
    </p:spTree>
    <p:extLst>
      <p:ext uri="{BB962C8B-B14F-4D97-AF65-F5344CB8AC3E}">
        <p14:creationId xmlns:p14="http://schemas.microsoft.com/office/powerpoint/2010/main" val="188689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9"/>
            <a:ext cx="8886884" cy="666904"/>
          </a:xfrm>
        </p:spPr>
        <p:txBody>
          <a:bodyPr>
            <a:normAutofit/>
          </a:bodyPr>
          <a:lstStyle/>
          <a:p>
            <a:r>
              <a:rPr lang="en-US" dirty="0"/>
              <a:t>Switch Statements </a:t>
            </a:r>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75508"/>
            <a:ext cx="10273145" cy="58324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1E497C"/>
                </a:solidFill>
                <a:latin typeface="Lato" panose="020F0502020204030203" pitchFamily="34" charset="0"/>
              </a:rPr>
              <a:t>Exercise:                                                                                                     Solution</a:t>
            </a:r>
          </a:p>
          <a:p>
            <a:pPr marL="0" indent="0">
              <a:buNone/>
            </a:pPr>
            <a:r>
              <a:rPr lang="en-US" sz="1800" dirty="0">
                <a:effectLst/>
                <a:latin typeface="PTSerif" panose="020A0603040505020204" pitchFamily="18" charset="77"/>
              </a:rPr>
              <a:t>Rewrite the code above using a </a:t>
            </a:r>
            <a:r>
              <a:rPr lang="en-US" sz="1800" dirty="0">
                <a:effectLst/>
                <a:latin typeface="Menlo" panose="020B0609030804020204" pitchFamily="49" charset="0"/>
              </a:rPr>
              <a:t>switch </a:t>
            </a:r>
            <a:r>
              <a:rPr lang="en-US" sz="1800" dirty="0">
                <a:effectLst/>
                <a:latin typeface="PTSerif" panose="020A0603040505020204" pitchFamily="18" charset="77"/>
              </a:rPr>
              <a:t>statement: </a:t>
            </a:r>
            <a:endParaRPr lang="en-US" dirty="0"/>
          </a:p>
          <a:p>
            <a:r>
              <a:rPr lang="en-US" dirty="0"/>
              <a:t> </a:t>
            </a:r>
          </a:p>
        </p:txBody>
      </p:sp>
      <p:pic>
        <p:nvPicPr>
          <p:cNvPr id="2" name="Picture 1">
            <a:extLst>
              <a:ext uri="{FF2B5EF4-FFF2-40B4-BE49-F238E27FC236}">
                <a16:creationId xmlns:a16="http://schemas.microsoft.com/office/drawing/2014/main" id="{4DE8068B-F5A4-5B56-9494-105A7EEFB180}"/>
              </a:ext>
            </a:extLst>
          </p:cNvPr>
          <p:cNvPicPr>
            <a:picLocks noChangeAspect="1"/>
          </p:cNvPicPr>
          <p:nvPr/>
        </p:nvPicPr>
        <p:blipFill>
          <a:blip r:embed="rId2"/>
          <a:stretch>
            <a:fillRect/>
          </a:stretch>
        </p:blipFill>
        <p:spPr>
          <a:xfrm>
            <a:off x="1307338" y="2280372"/>
            <a:ext cx="4432300" cy="3822700"/>
          </a:xfrm>
          <a:prstGeom prst="rect">
            <a:avLst/>
          </a:prstGeom>
        </p:spPr>
      </p:pic>
      <p:pic>
        <p:nvPicPr>
          <p:cNvPr id="4" name="Picture 3">
            <a:extLst>
              <a:ext uri="{FF2B5EF4-FFF2-40B4-BE49-F238E27FC236}">
                <a16:creationId xmlns:a16="http://schemas.microsoft.com/office/drawing/2014/main" id="{2C5C46AC-AF8B-695B-A772-C4CE46BFFE6B}"/>
              </a:ext>
            </a:extLst>
          </p:cNvPr>
          <p:cNvPicPr>
            <a:picLocks noChangeAspect="1"/>
          </p:cNvPicPr>
          <p:nvPr/>
        </p:nvPicPr>
        <p:blipFill>
          <a:blip r:embed="rId3"/>
          <a:stretch>
            <a:fillRect/>
          </a:stretch>
        </p:blipFill>
        <p:spPr>
          <a:xfrm>
            <a:off x="7261974" y="2280372"/>
            <a:ext cx="3905897" cy="3008336"/>
          </a:xfrm>
          <a:prstGeom prst="rect">
            <a:avLst/>
          </a:prstGeom>
        </p:spPr>
      </p:pic>
      <p:pic>
        <p:nvPicPr>
          <p:cNvPr id="5" name="Picture 4">
            <a:extLst>
              <a:ext uri="{FF2B5EF4-FFF2-40B4-BE49-F238E27FC236}">
                <a16:creationId xmlns:a16="http://schemas.microsoft.com/office/drawing/2014/main" id="{D92A1A55-9A9E-3852-0B63-A73B4982321C}"/>
              </a:ext>
            </a:extLst>
          </p:cNvPr>
          <p:cNvPicPr>
            <a:picLocks noChangeAspect="1"/>
          </p:cNvPicPr>
          <p:nvPr/>
        </p:nvPicPr>
        <p:blipFill>
          <a:blip r:embed="rId4"/>
          <a:stretch>
            <a:fillRect/>
          </a:stretch>
        </p:blipFill>
        <p:spPr>
          <a:xfrm>
            <a:off x="7263753" y="5288708"/>
            <a:ext cx="3904118" cy="1473200"/>
          </a:xfrm>
          <a:prstGeom prst="rect">
            <a:avLst/>
          </a:prstGeom>
        </p:spPr>
      </p:pic>
    </p:spTree>
    <p:extLst>
      <p:ext uri="{BB962C8B-B14F-4D97-AF65-F5344CB8AC3E}">
        <p14:creationId xmlns:p14="http://schemas.microsoft.com/office/powerpoint/2010/main" val="387445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3B0B-8E59-09CD-3BFD-71659035F25F}"/>
              </a:ext>
            </a:extLst>
          </p:cNvPr>
          <p:cNvSpPr>
            <a:spLocks noGrp="1"/>
          </p:cNvSpPr>
          <p:nvPr>
            <p:ph type="ctrTitle"/>
          </p:nvPr>
        </p:nvSpPr>
        <p:spPr>
          <a:xfrm>
            <a:off x="197790" y="3117653"/>
            <a:ext cx="7305674" cy="2484101"/>
          </a:xfrm>
        </p:spPr>
        <p:txBody>
          <a:bodyPr>
            <a:normAutofit/>
          </a:bodyPr>
          <a:lstStyle/>
          <a:p>
            <a:pPr lvl="0" rtl="0"/>
            <a:r>
              <a:rPr lang="en-US" sz="3200" dirty="0">
                <a:solidFill>
                  <a:srgbClr val="000000"/>
                </a:solidFill>
                <a:effectLst/>
                <a:latin typeface="Times New Roman" panose="02020603050405020304" pitchFamily="18" charset="0"/>
                <a:ea typeface="Times New Roman" panose="02020603050405020304" pitchFamily="18" charset="0"/>
              </a:rPr>
              <a:t>Dart: </a:t>
            </a:r>
            <a:r>
              <a:rPr lang="en-US" sz="1800" dirty="0">
                <a:solidFill>
                  <a:srgbClr val="000000"/>
                </a:solidFill>
                <a:effectLst/>
                <a:latin typeface="Times New Roman" panose="02020603050405020304" pitchFamily="18" charset="0"/>
                <a:ea typeface="Times New Roman" panose="02020603050405020304" pitchFamily="18" charset="0"/>
              </a:rPr>
              <a:t>Types &amp; Operations</a:t>
            </a:r>
            <a:br>
              <a:rPr lang="en-SA" sz="1800" dirty="0">
                <a:solidFill>
                  <a:srgbClr val="000000"/>
                </a:solidFill>
                <a:effectLst/>
                <a:latin typeface="Times New Roman" panose="02020603050405020304" pitchFamily="18" charset="0"/>
                <a:ea typeface="Times New Roman" panose="02020603050405020304" pitchFamily="18" charset="0"/>
              </a:rPr>
            </a:br>
            <a:endParaRPr lang="en-US" sz="5400" dirty="0"/>
          </a:p>
        </p:txBody>
      </p:sp>
      <p:sp>
        <p:nvSpPr>
          <p:cNvPr id="13"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effectLst>
                  <a:outerShdw blurRad="38100" dist="38100" dir="2700000" algn="tl">
                    <a:srgbClr val="000000">
                      <a:alpha val="43137"/>
                    </a:srgbClr>
                  </a:outerShdw>
                </a:effectLst>
              </a:rPr>
              <a:pPr>
                <a:spcAft>
                  <a:spcPts val="600"/>
                </a:spcAft>
              </a:pPr>
              <a:t>2</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408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857DEB-91D6-D3ED-AA93-8B09776FF16E}"/>
              </a:ext>
            </a:extLst>
          </p:cNvPr>
          <p:cNvSpPr>
            <a:spLocks noGrp="1"/>
          </p:cNvSpPr>
          <p:nvPr>
            <p:ph idx="1"/>
          </p:nvPr>
        </p:nvSpPr>
        <p:spPr>
          <a:xfrm>
            <a:off x="1069848" y="1396237"/>
            <a:ext cx="10437342" cy="5019195"/>
          </a:xfrm>
        </p:spPr>
        <p:txBody>
          <a:bodyPr>
            <a:normAutofit/>
          </a:bodyPr>
          <a:lstStyle/>
          <a:p>
            <a:r>
              <a:rPr lang="en-US" sz="2400" dirty="0">
                <a:effectLst/>
                <a:latin typeface="PTSerif" panose="020A0603040505020204" pitchFamily="18" charset="77"/>
              </a:rPr>
              <a:t>In Dart, a </a:t>
            </a:r>
            <a:r>
              <a:rPr lang="en-US" sz="2400" b="1" dirty="0">
                <a:effectLst/>
                <a:latin typeface="PTSerif" panose="020A0603040505020204" pitchFamily="18" charset="77"/>
              </a:rPr>
              <a:t>type </a:t>
            </a:r>
            <a:r>
              <a:rPr lang="en-US" sz="2400" dirty="0">
                <a:effectLst/>
                <a:latin typeface="PTSerif" panose="020A0603040505020204" pitchFamily="18" charset="77"/>
              </a:rPr>
              <a:t>is a way to tell the compiler how you plan to use some data. </a:t>
            </a:r>
            <a:r>
              <a:rPr lang="en-US" sz="2400" dirty="0">
                <a:latin typeface="PTSerif" panose="020A0603040505020204" pitchFamily="18" charset="77"/>
              </a:rPr>
              <a:t>Y</a:t>
            </a:r>
            <a:r>
              <a:rPr lang="en-US" sz="2400" dirty="0">
                <a:effectLst/>
                <a:latin typeface="PTSerif" panose="020A0603040505020204" pitchFamily="18" charset="77"/>
              </a:rPr>
              <a:t>ou’ve already seen the following types: </a:t>
            </a:r>
            <a:endParaRPr lang="en-US" sz="2400" dirty="0"/>
          </a:p>
          <a:p>
            <a:pPr lvl="1"/>
            <a:r>
              <a:rPr lang="en-US" dirty="0">
                <a:effectLst/>
                <a:latin typeface="Menlo" panose="020B0609030804020204" pitchFamily="49" charset="0"/>
              </a:rPr>
              <a:t>Int</a:t>
            </a:r>
          </a:p>
          <a:p>
            <a:pPr lvl="1"/>
            <a:r>
              <a:rPr lang="en-US" dirty="0">
                <a:effectLst/>
                <a:latin typeface="Menlo" panose="020B0609030804020204" pitchFamily="49" charset="0"/>
              </a:rPr>
              <a:t>double </a:t>
            </a:r>
          </a:p>
          <a:p>
            <a:pPr lvl="1"/>
            <a:r>
              <a:rPr lang="en-US" dirty="0">
                <a:effectLst/>
                <a:latin typeface="Menlo" panose="020B0609030804020204" pitchFamily="49" charset="0"/>
              </a:rPr>
              <a:t>Num</a:t>
            </a:r>
          </a:p>
          <a:p>
            <a:pPr lvl="1"/>
            <a:r>
              <a:rPr lang="en-US" dirty="0">
                <a:effectLst/>
                <a:latin typeface="Menlo" panose="020B0609030804020204" pitchFamily="49" charset="0"/>
              </a:rPr>
              <a:t>dynamic </a:t>
            </a:r>
          </a:p>
          <a:p>
            <a:pPr lvl="1"/>
            <a:r>
              <a:rPr lang="en-US" dirty="0">
                <a:effectLst/>
                <a:latin typeface="Menlo" panose="020B0609030804020204" pitchFamily="49" charset="0"/>
              </a:rPr>
              <a:t>String </a:t>
            </a:r>
            <a:endParaRPr lang="en-US" dirty="0"/>
          </a:p>
          <a:p>
            <a:pPr marL="0" indent="0">
              <a:buNone/>
            </a:pPr>
            <a:r>
              <a:rPr lang="en-US" sz="2000" dirty="0">
                <a:latin typeface="PTSerif" panose="020A0603040505020204" pitchFamily="18" charset="77"/>
              </a:rPr>
              <a:t>T</a:t>
            </a:r>
            <a:r>
              <a:rPr lang="en-US" sz="2000" dirty="0">
                <a:effectLst/>
                <a:latin typeface="PTSerif" panose="020A0603040505020204" pitchFamily="18" charset="77"/>
              </a:rPr>
              <a:t>ypes like </a:t>
            </a:r>
            <a:r>
              <a:rPr lang="en-US" sz="2000" dirty="0">
                <a:effectLst/>
                <a:latin typeface="Menlo" panose="020B0609030804020204" pitchFamily="49" charset="0"/>
              </a:rPr>
              <a:t>int</a:t>
            </a:r>
            <a:r>
              <a:rPr lang="en-US" sz="2000" dirty="0">
                <a:effectLst/>
                <a:latin typeface="PTSerif" panose="020A0603040505020204" pitchFamily="18" charset="77"/>
              </a:rPr>
              <a:t>, </a:t>
            </a:r>
            <a:r>
              <a:rPr lang="en-US" sz="2000" dirty="0">
                <a:effectLst/>
                <a:latin typeface="Menlo" panose="020B0609030804020204" pitchFamily="49" charset="0"/>
              </a:rPr>
              <a:t>double </a:t>
            </a:r>
            <a:r>
              <a:rPr lang="en-US" sz="2000" dirty="0">
                <a:effectLst/>
                <a:latin typeface="PTSerif" panose="020A0603040505020204" pitchFamily="18" charset="77"/>
              </a:rPr>
              <a:t>and </a:t>
            </a:r>
            <a:r>
              <a:rPr lang="en-US" sz="2000" dirty="0">
                <a:effectLst/>
                <a:latin typeface="Menlo" panose="020B0609030804020204" pitchFamily="49" charset="0"/>
              </a:rPr>
              <a:t>num </a:t>
            </a:r>
            <a:r>
              <a:rPr lang="en-US" sz="2000" dirty="0">
                <a:effectLst/>
                <a:latin typeface="PTSerif" panose="020A0603040505020204" pitchFamily="18" charset="77"/>
              </a:rPr>
              <a:t>are subclasses, or </a:t>
            </a:r>
            <a:r>
              <a:rPr lang="en-US" sz="2000" b="1" dirty="0">
                <a:effectLst/>
                <a:latin typeface="PTSerif" panose="020A0603040505020204" pitchFamily="18" charset="77"/>
              </a:rPr>
              <a:t>subtypes</a:t>
            </a:r>
            <a:r>
              <a:rPr lang="en-US" sz="2000" dirty="0">
                <a:effectLst/>
                <a:latin typeface="PTSerif" panose="020A0603040505020204" pitchFamily="18" charset="77"/>
              </a:rPr>
              <a:t>, of the </a:t>
            </a:r>
            <a:r>
              <a:rPr lang="en-US" sz="2000" dirty="0">
                <a:effectLst/>
                <a:latin typeface="Menlo" panose="020B0609030804020204" pitchFamily="49" charset="0"/>
              </a:rPr>
              <a:t>Object </a:t>
            </a:r>
            <a:r>
              <a:rPr lang="en-US" sz="2000" dirty="0">
                <a:effectLst/>
                <a:latin typeface="PTSerif" panose="020A0603040505020204" pitchFamily="18" charset="77"/>
              </a:rPr>
              <a:t>type (everything in dart is an object). </a:t>
            </a:r>
            <a:endParaRPr lang="en-US" sz="2000" dirty="0"/>
          </a:p>
          <a:p>
            <a:pPr marL="0" indent="0" algn="l" rtl="0">
              <a:buNone/>
            </a:pP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8"/>
            <a:ext cx="8886884" cy="953669"/>
          </a:xfrm>
        </p:spPr>
        <p:txBody>
          <a:bodyPr>
            <a:normAutofit fontScale="90000"/>
          </a:bodyPr>
          <a:lstStyle/>
          <a:p>
            <a:r>
              <a:rPr lang="en-US" dirty="0"/>
              <a:t>Data Types in Dart </a:t>
            </a:r>
            <a:br>
              <a:rPr lang="en-US" dirty="0"/>
            </a:br>
            <a:endParaRPr dirty="0"/>
          </a:p>
        </p:txBody>
      </p:sp>
    </p:spTree>
    <p:extLst>
      <p:ext uri="{BB962C8B-B14F-4D97-AF65-F5344CB8AC3E}">
        <p14:creationId xmlns:p14="http://schemas.microsoft.com/office/powerpoint/2010/main" val="75349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857DEB-91D6-D3ED-AA93-8B09776FF16E}"/>
              </a:ext>
            </a:extLst>
          </p:cNvPr>
          <p:cNvSpPr>
            <a:spLocks noGrp="1"/>
          </p:cNvSpPr>
          <p:nvPr>
            <p:ph idx="1"/>
          </p:nvPr>
        </p:nvSpPr>
        <p:spPr>
          <a:xfrm>
            <a:off x="1069848" y="1396237"/>
            <a:ext cx="10437342" cy="5019195"/>
          </a:xfrm>
        </p:spPr>
        <p:txBody>
          <a:bodyPr>
            <a:normAutofit/>
          </a:bodyPr>
          <a:lstStyle/>
          <a:p>
            <a:r>
              <a:rPr lang="en-US" sz="2400" b="1" dirty="0">
                <a:latin typeface="PTSerif" panose="020A0603040505020204" pitchFamily="18" charset="77"/>
              </a:rPr>
              <a:t>Type annotation </a:t>
            </a:r>
            <a:r>
              <a:rPr lang="en-US" sz="2400" dirty="0">
                <a:latin typeface="PTSerif" panose="020A0603040505020204" pitchFamily="18" charset="77"/>
              </a:rPr>
              <a:t>when declaring a variable means writing the data type before the variable name. </a:t>
            </a:r>
          </a:p>
          <a:p>
            <a:endParaRPr lang="en-US" sz="2400" dirty="0">
              <a:latin typeface="PTSerif" panose="020A0603040505020204" pitchFamily="18" charset="77"/>
            </a:endParaRPr>
          </a:p>
          <a:p>
            <a:endParaRPr lang="en-US" sz="2400" dirty="0">
              <a:latin typeface="PTSerif" panose="020A0603040505020204" pitchFamily="18" charset="77"/>
            </a:endParaRPr>
          </a:p>
          <a:p>
            <a:pPr marL="0" indent="0">
              <a:buNone/>
            </a:pPr>
            <a:endParaRPr lang="en-US" sz="2400" dirty="0">
              <a:latin typeface="PTSerif" panose="020A0603040505020204" pitchFamily="18" charset="77"/>
            </a:endParaRPr>
          </a:p>
          <a:p>
            <a:r>
              <a:rPr lang="en-US" sz="1800" dirty="0">
                <a:effectLst/>
                <a:latin typeface="PTSerif" panose="020A0603040505020204" pitchFamily="18" charset="77"/>
              </a:rPr>
              <a:t>To make variables immutable (unchangeable), you can keep the type annotation, and add </a:t>
            </a:r>
            <a:r>
              <a:rPr lang="en-US" sz="1800" b="1" dirty="0">
                <a:effectLst/>
                <a:latin typeface="Menlo" panose="020B0609030804020204" pitchFamily="49" charset="0"/>
              </a:rPr>
              <a:t>const</a:t>
            </a:r>
            <a:r>
              <a:rPr lang="en-US" sz="1800" dirty="0">
                <a:effectLst/>
                <a:latin typeface="Menlo" panose="020B0609030804020204" pitchFamily="49" charset="0"/>
              </a:rPr>
              <a:t> </a:t>
            </a:r>
            <a:r>
              <a:rPr lang="en-US" sz="1800" dirty="0">
                <a:effectLst/>
                <a:latin typeface="PTSerif" panose="020A0603040505020204" pitchFamily="18" charset="77"/>
              </a:rPr>
              <a:t>or </a:t>
            </a:r>
            <a:r>
              <a:rPr lang="en-US" sz="1800" b="1" dirty="0">
                <a:effectLst/>
                <a:latin typeface="Menlo" panose="020B0609030804020204" pitchFamily="49" charset="0"/>
              </a:rPr>
              <a:t>final</a:t>
            </a:r>
            <a:r>
              <a:rPr lang="en-US" sz="1800" dirty="0">
                <a:effectLst/>
                <a:latin typeface="Menlo" panose="020B0609030804020204" pitchFamily="49" charset="0"/>
              </a:rPr>
              <a:t> </a:t>
            </a:r>
            <a:r>
              <a:rPr lang="en-US" sz="1800" dirty="0">
                <a:effectLst/>
                <a:latin typeface="PTSerif" panose="020A0603040505020204" pitchFamily="18" charset="77"/>
              </a:rPr>
              <a:t>in front. </a:t>
            </a:r>
            <a:endParaRPr lang="en-US" sz="2400" dirty="0"/>
          </a:p>
          <a:p>
            <a:endParaRPr lang="en-US" sz="2400" dirty="0">
              <a:latin typeface="PTSerif" panose="020A0603040505020204" pitchFamily="18" charset="77"/>
            </a:endParaRPr>
          </a:p>
          <a:p>
            <a:pPr marL="0" indent="0" algn="l" rtl="0">
              <a:buNone/>
            </a:pP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8"/>
            <a:ext cx="8886884" cy="953669"/>
          </a:xfrm>
        </p:spPr>
        <p:txBody>
          <a:bodyPr>
            <a:normAutofit fontScale="90000"/>
          </a:bodyPr>
          <a:lstStyle/>
          <a:p>
            <a:r>
              <a:rPr lang="en-US" dirty="0"/>
              <a:t>Annotating Variables Explicitly </a:t>
            </a:r>
            <a:br>
              <a:rPr lang="en-US" dirty="0"/>
            </a:br>
            <a:endParaRPr dirty="0"/>
          </a:p>
        </p:txBody>
      </p:sp>
      <p:pic>
        <p:nvPicPr>
          <p:cNvPr id="2" name="Picture 1">
            <a:extLst>
              <a:ext uri="{FF2B5EF4-FFF2-40B4-BE49-F238E27FC236}">
                <a16:creationId xmlns:a16="http://schemas.microsoft.com/office/drawing/2014/main" id="{8BC9505E-AC9D-18B6-4033-2F86553DD978}"/>
              </a:ext>
            </a:extLst>
          </p:cNvPr>
          <p:cNvPicPr>
            <a:picLocks noChangeAspect="1"/>
          </p:cNvPicPr>
          <p:nvPr/>
        </p:nvPicPr>
        <p:blipFill>
          <a:blip r:embed="rId2"/>
          <a:stretch>
            <a:fillRect/>
          </a:stretch>
        </p:blipFill>
        <p:spPr>
          <a:xfrm>
            <a:off x="2007919" y="2584698"/>
            <a:ext cx="7772400" cy="619824"/>
          </a:xfrm>
          <a:prstGeom prst="rect">
            <a:avLst/>
          </a:prstGeom>
        </p:spPr>
      </p:pic>
      <p:sp>
        <p:nvSpPr>
          <p:cNvPr id="4" name="TextBox 3">
            <a:extLst>
              <a:ext uri="{FF2B5EF4-FFF2-40B4-BE49-F238E27FC236}">
                <a16:creationId xmlns:a16="http://schemas.microsoft.com/office/drawing/2014/main" id="{6A6CD2D0-54B1-2BD8-B00C-25FFA164EC05}"/>
              </a:ext>
            </a:extLst>
          </p:cNvPr>
          <p:cNvSpPr txBox="1"/>
          <p:nvPr/>
        </p:nvSpPr>
        <p:spPr>
          <a:xfrm>
            <a:off x="1063752" y="3522850"/>
            <a:ext cx="6097978" cy="538609"/>
          </a:xfrm>
          <a:prstGeom prst="rect">
            <a:avLst/>
          </a:prstGeom>
          <a:noFill/>
        </p:spPr>
        <p:txBody>
          <a:bodyPr wrap="square">
            <a:spAutoFit/>
          </a:bodyPr>
          <a:lstStyle/>
          <a:p>
            <a:r>
              <a:rPr lang="en-US" sz="2900" b="1" dirty="0">
                <a:latin typeface="+mj-lt"/>
                <a:ea typeface="+mj-ea"/>
                <a:cs typeface="+mj-cs"/>
              </a:rPr>
              <a:t>Creating Constant Variables </a:t>
            </a:r>
          </a:p>
        </p:txBody>
      </p:sp>
      <p:pic>
        <p:nvPicPr>
          <p:cNvPr id="7" name="Picture 6">
            <a:extLst>
              <a:ext uri="{FF2B5EF4-FFF2-40B4-BE49-F238E27FC236}">
                <a16:creationId xmlns:a16="http://schemas.microsoft.com/office/drawing/2014/main" id="{F7DD934A-5DEF-2AC5-6B5B-121C74C913C4}"/>
              </a:ext>
            </a:extLst>
          </p:cNvPr>
          <p:cNvPicPr>
            <a:picLocks noChangeAspect="1"/>
          </p:cNvPicPr>
          <p:nvPr/>
        </p:nvPicPr>
        <p:blipFill>
          <a:blip r:embed="rId3"/>
          <a:stretch>
            <a:fillRect/>
          </a:stretch>
        </p:blipFill>
        <p:spPr>
          <a:xfrm>
            <a:off x="2007919" y="5025368"/>
            <a:ext cx="7772400" cy="611534"/>
          </a:xfrm>
          <a:prstGeom prst="rect">
            <a:avLst/>
          </a:prstGeom>
        </p:spPr>
      </p:pic>
      <p:pic>
        <p:nvPicPr>
          <p:cNvPr id="8" name="Picture 7">
            <a:extLst>
              <a:ext uri="{FF2B5EF4-FFF2-40B4-BE49-F238E27FC236}">
                <a16:creationId xmlns:a16="http://schemas.microsoft.com/office/drawing/2014/main" id="{72D84A50-C9E8-4147-695E-D11D73B3A646}"/>
              </a:ext>
            </a:extLst>
          </p:cNvPr>
          <p:cNvPicPr>
            <a:picLocks noChangeAspect="1"/>
          </p:cNvPicPr>
          <p:nvPr/>
        </p:nvPicPr>
        <p:blipFill>
          <a:blip r:embed="rId4"/>
          <a:stretch>
            <a:fillRect/>
          </a:stretch>
        </p:blipFill>
        <p:spPr>
          <a:xfrm>
            <a:off x="2007919" y="6039339"/>
            <a:ext cx="7772400" cy="583424"/>
          </a:xfrm>
          <a:prstGeom prst="rect">
            <a:avLst/>
          </a:prstGeom>
        </p:spPr>
      </p:pic>
    </p:spTree>
    <p:extLst>
      <p:ext uri="{BB962C8B-B14F-4D97-AF65-F5344CB8AC3E}">
        <p14:creationId xmlns:p14="http://schemas.microsoft.com/office/powerpoint/2010/main" val="93356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857DEB-91D6-D3ED-AA93-8B09776FF16E}"/>
              </a:ext>
            </a:extLst>
          </p:cNvPr>
          <p:cNvSpPr>
            <a:spLocks noGrp="1"/>
          </p:cNvSpPr>
          <p:nvPr>
            <p:ph idx="1"/>
          </p:nvPr>
        </p:nvSpPr>
        <p:spPr>
          <a:xfrm>
            <a:off x="1069848" y="1396237"/>
            <a:ext cx="10437342" cy="5019195"/>
          </a:xfrm>
        </p:spPr>
        <p:txBody>
          <a:bodyPr>
            <a:normAutofit/>
          </a:bodyPr>
          <a:lstStyle/>
          <a:p>
            <a:r>
              <a:rPr lang="en-US" sz="1800" dirty="0">
                <a:effectLst/>
                <a:latin typeface="PTSerif" panose="020A0603040505020204" pitchFamily="18" charset="77"/>
              </a:rPr>
              <a:t>Type inference is </a:t>
            </a:r>
            <a:r>
              <a:rPr lang="en-US" dirty="0">
                <a:latin typeface="PTSerif" panose="020A0603040505020204" pitchFamily="18" charset="77"/>
              </a:rPr>
              <a:t>a process that enable the</a:t>
            </a:r>
            <a:r>
              <a:rPr lang="en-US" sz="1800" dirty="0">
                <a:effectLst/>
                <a:latin typeface="PTSerif" panose="020A0603040505020204" pitchFamily="18" charset="77"/>
              </a:rPr>
              <a:t> compiler to deduce the type of the variable. This mean that you don’t need to explicitly write the type every time </a:t>
            </a:r>
          </a:p>
          <a:p>
            <a:r>
              <a:rPr lang="en-US" sz="1800" dirty="0">
                <a:effectLst/>
                <a:latin typeface="PTSerif" panose="020A0603040505020204" pitchFamily="18" charset="77"/>
              </a:rPr>
              <a:t>Not all programming languages have type inference, but Dart does. </a:t>
            </a:r>
          </a:p>
          <a:p>
            <a:r>
              <a:rPr lang="en-US" dirty="0">
                <a:latin typeface="PTSerif" panose="020A0603040505020204" pitchFamily="18" charset="77"/>
              </a:rPr>
              <a:t>In the following code, </a:t>
            </a:r>
            <a:r>
              <a:rPr lang="en-US" sz="1800" dirty="0">
                <a:effectLst/>
                <a:latin typeface="PTSerif" panose="020A0603040505020204" pitchFamily="18" charset="77"/>
              </a:rPr>
              <a:t>Dart infers that </a:t>
            </a:r>
            <a:r>
              <a:rPr lang="en-US" sz="1800" dirty="0" err="1">
                <a:effectLst/>
                <a:latin typeface="Menlo" panose="020B0609030804020204" pitchFamily="49" charset="0"/>
              </a:rPr>
              <a:t>myInteger</a:t>
            </a:r>
            <a:r>
              <a:rPr lang="en-US" sz="1800" dirty="0">
                <a:effectLst/>
                <a:latin typeface="Menlo" panose="020B0609030804020204" pitchFamily="49" charset="0"/>
              </a:rPr>
              <a:t> </a:t>
            </a:r>
            <a:r>
              <a:rPr lang="en-US" sz="1800" dirty="0">
                <a:effectLst/>
                <a:latin typeface="PTSerif" panose="020A0603040505020204" pitchFamily="18" charset="77"/>
              </a:rPr>
              <a:t>is an </a:t>
            </a:r>
            <a:r>
              <a:rPr lang="en-US" sz="1800" dirty="0">
                <a:effectLst/>
                <a:latin typeface="Menlo" panose="020B0609030804020204" pitchFamily="49" charset="0"/>
              </a:rPr>
              <a:t>int </a:t>
            </a:r>
            <a:r>
              <a:rPr lang="en-US" sz="1800" dirty="0">
                <a:effectLst/>
                <a:latin typeface="PTSerif" panose="020A0603040505020204" pitchFamily="18" charset="77"/>
              </a:rPr>
              <a:t>and </a:t>
            </a:r>
            <a:r>
              <a:rPr lang="en-US" sz="1800" dirty="0" err="1">
                <a:effectLst/>
                <a:latin typeface="Menlo" panose="020B0609030804020204" pitchFamily="49" charset="0"/>
              </a:rPr>
              <a:t>myDouble</a:t>
            </a:r>
            <a:r>
              <a:rPr lang="en-US" sz="1800" dirty="0">
                <a:effectLst/>
                <a:latin typeface="Menlo" panose="020B0609030804020204" pitchFamily="49" charset="0"/>
              </a:rPr>
              <a:t> </a:t>
            </a:r>
            <a:r>
              <a:rPr lang="en-US" sz="1800" dirty="0">
                <a:effectLst/>
                <a:latin typeface="PTSerif" panose="020A0603040505020204" pitchFamily="18" charset="77"/>
              </a:rPr>
              <a:t>is a </a:t>
            </a:r>
            <a:r>
              <a:rPr lang="en-US" sz="1800" dirty="0">
                <a:effectLst/>
                <a:latin typeface="Menlo" panose="020B0609030804020204" pitchFamily="49" charset="0"/>
              </a:rPr>
              <a:t>double</a:t>
            </a:r>
            <a:r>
              <a:rPr lang="en-US" sz="1800" dirty="0">
                <a:effectLst/>
                <a:latin typeface="PTSerif" panose="020A0603040505020204" pitchFamily="18" charset="77"/>
              </a:rPr>
              <a:t>. </a:t>
            </a:r>
          </a:p>
          <a:p>
            <a:endParaRPr lang="en-US" dirty="0">
              <a:latin typeface="PTSerif" panose="020A0603040505020204" pitchFamily="18" charset="77"/>
            </a:endParaRPr>
          </a:p>
          <a:p>
            <a:endParaRPr lang="en-US" sz="2400" dirty="0">
              <a:latin typeface="PTSerif" panose="020A0603040505020204" pitchFamily="18" charset="77"/>
            </a:endParaRPr>
          </a:p>
          <a:p>
            <a:pPr marL="0" indent="0">
              <a:buNone/>
            </a:pPr>
            <a:r>
              <a:rPr lang="en-US" sz="2900" b="1" dirty="0">
                <a:latin typeface="+mj-lt"/>
                <a:ea typeface="+mj-ea"/>
                <a:cs typeface="+mj-cs"/>
              </a:rPr>
              <a:t>Checking the Inferred Type in VS Code </a:t>
            </a:r>
          </a:p>
          <a:p>
            <a:r>
              <a:rPr lang="en-US" sz="1800" dirty="0">
                <a:effectLst/>
                <a:latin typeface="PTSerif" panose="020A0603040505020204" pitchFamily="18" charset="77"/>
              </a:rPr>
              <a:t>You can do this in VS Code by hovering your mouse pointer over the variable name. VS Code will display a popover like this: </a:t>
            </a:r>
            <a:endParaRPr lang="en-US" sz="2400" dirty="0"/>
          </a:p>
          <a:p>
            <a:endParaRPr lang="en-US" sz="2400" dirty="0"/>
          </a:p>
          <a:p>
            <a:endParaRPr lang="en-US" sz="2400" dirty="0"/>
          </a:p>
          <a:p>
            <a:endParaRPr lang="en-US" sz="2400" dirty="0">
              <a:latin typeface="PTSerif" panose="020A0603040505020204" pitchFamily="18" charset="77"/>
            </a:endParaRPr>
          </a:p>
          <a:p>
            <a:pPr marL="0" indent="0" algn="l" rtl="0">
              <a:buNone/>
            </a:pP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8"/>
            <a:ext cx="8886884" cy="953669"/>
          </a:xfrm>
        </p:spPr>
        <p:txBody>
          <a:bodyPr>
            <a:normAutofit fontScale="90000"/>
          </a:bodyPr>
          <a:lstStyle/>
          <a:p>
            <a:r>
              <a:rPr lang="en-US" dirty="0"/>
              <a:t>Type inference </a:t>
            </a:r>
            <a:br>
              <a:rPr lang="en-US" dirty="0"/>
            </a:br>
            <a:endParaRPr lang="en-US" dirty="0"/>
          </a:p>
        </p:txBody>
      </p:sp>
      <p:pic>
        <p:nvPicPr>
          <p:cNvPr id="3" name="Picture 2">
            <a:extLst>
              <a:ext uri="{FF2B5EF4-FFF2-40B4-BE49-F238E27FC236}">
                <a16:creationId xmlns:a16="http://schemas.microsoft.com/office/drawing/2014/main" id="{05A94FEF-5E5E-18ED-24DC-304644B57ABA}"/>
              </a:ext>
            </a:extLst>
          </p:cNvPr>
          <p:cNvPicPr>
            <a:picLocks noChangeAspect="1"/>
          </p:cNvPicPr>
          <p:nvPr/>
        </p:nvPicPr>
        <p:blipFill>
          <a:blip r:embed="rId2"/>
          <a:stretch>
            <a:fillRect/>
          </a:stretch>
        </p:blipFill>
        <p:spPr>
          <a:xfrm>
            <a:off x="2084972" y="3300322"/>
            <a:ext cx="7772400" cy="605512"/>
          </a:xfrm>
          <a:prstGeom prst="rect">
            <a:avLst/>
          </a:prstGeom>
        </p:spPr>
      </p:pic>
      <p:pic>
        <p:nvPicPr>
          <p:cNvPr id="9" name="Picture 8">
            <a:extLst>
              <a:ext uri="{FF2B5EF4-FFF2-40B4-BE49-F238E27FC236}">
                <a16:creationId xmlns:a16="http://schemas.microsoft.com/office/drawing/2014/main" id="{F190C805-FF06-93EA-1C05-76E8EEDA10FF}"/>
              </a:ext>
            </a:extLst>
          </p:cNvPr>
          <p:cNvPicPr>
            <a:picLocks noChangeAspect="1"/>
          </p:cNvPicPr>
          <p:nvPr/>
        </p:nvPicPr>
        <p:blipFill>
          <a:blip r:embed="rId3"/>
          <a:stretch>
            <a:fillRect/>
          </a:stretch>
        </p:blipFill>
        <p:spPr>
          <a:xfrm>
            <a:off x="3447715" y="5683847"/>
            <a:ext cx="2648285" cy="938633"/>
          </a:xfrm>
          <a:prstGeom prst="rect">
            <a:avLst/>
          </a:prstGeom>
        </p:spPr>
      </p:pic>
      <p:pic>
        <p:nvPicPr>
          <p:cNvPr id="10" name="Picture 9">
            <a:extLst>
              <a:ext uri="{FF2B5EF4-FFF2-40B4-BE49-F238E27FC236}">
                <a16:creationId xmlns:a16="http://schemas.microsoft.com/office/drawing/2014/main" id="{7E2FBDE0-CD40-8B49-AC7B-742A16690413}"/>
              </a:ext>
            </a:extLst>
          </p:cNvPr>
          <p:cNvPicPr>
            <a:picLocks noChangeAspect="1"/>
          </p:cNvPicPr>
          <p:nvPr/>
        </p:nvPicPr>
        <p:blipFill>
          <a:blip r:embed="rId4"/>
          <a:stretch>
            <a:fillRect/>
          </a:stretch>
        </p:blipFill>
        <p:spPr>
          <a:xfrm>
            <a:off x="6617836" y="5681334"/>
            <a:ext cx="2844333" cy="938633"/>
          </a:xfrm>
          <a:prstGeom prst="rect">
            <a:avLst/>
          </a:prstGeom>
        </p:spPr>
      </p:pic>
    </p:spTree>
    <p:extLst>
      <p:ext uri="{BB962C8B-B14F-4D97-AF65-F5344CB8AC3E}">
        <p14:creationId xmlns:p14="http://schemas.microsoft.com/office/powerpoint/2010/main" val="288674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8"/>
            <a:ext cx="8886884" cy="953669"/>
          </a:xfrm>
        </p:spPr>
        <p:txBody>
          <a:bodyPr>
            <a:normAutofit fontScale="90000"/>
          </a:bodyPr>
          <a:lstStyle/>
          <a:p>
            <a:r>
              <a:rPr lang="en-US" dirty="0"/>
              <a:t>Casting Down</a:t>
            </a:r>
            <a:br>
              <a:rPr lang="en-US" dirty="0"/>
            </a:br>
            <a:endParaRPr lang="en-US" dirty="0"/>
          </a:p>
        </p:txBody>
      </p:sp>
      <p:pic>
        <p:nvPicPr>
          <p:cNvPr id="12" name="Picture 11">
            <a:extLst>
              <a:ext uri="{FF2B5EF4-FFF2-40B4-BE49-F238E27FC236}">
                <a16:creationId xmlns:a16="http://schemas.microsoft.com/office/drawing/2014/main" id="{C1E07584-BEB4-2D54-ED9C-94472A67E0F4}"/>
              </a:ext>
            </a:extLst>
          </p:cNvPr>
          <p:cNvPicPr>
            <a:picLocks noChangeAspect="1"/>
          </p:cNvPicPr>
          <p:nvPr/>
        </p:nvPicPr>
        <p:blipFill>
          <a:blip r:embed="rId2"/>
          <a:stretch>
            <a:fillRect/>
          </a:stretch>
        </p:blipFill>
        <p:spPr>
          <a:xfrm>
            <a:off x="10246945" y="2077367"/>
            <a:ext cx="1945055" cy="1647992"/>
          </a:xfrm>
          <a:prstGeom prst="rect">
            <a:avLst/>
          </a:prstGeom>
        </p:spPr>
      </p:pic>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8" y="1263317"/>
            <a:ext cx="10437342" cy="51521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PTSerif" panose="020A0603040505020204" pitchFamily="18" charset="77"/>
              </a:rPr>
              <a:t>The image below shows a tree of the types you’ve encountered so far. \you may have a variable of some general supertype, but you need functionality that is only available in a subtype. If you’re sure that the value of the variable actually is the subtype you need, then you can use the </a:t>
            </a:r>
            <a:r>
              <a:rPr lang="en-US" dirty="0">
                <a:latin typeface="Menlo" panose="020B0609030804020204" pitchFamily="49" charset="0"/>
              </a:rPr>
              <a:t>as </a:t>
            </a:r>
            <a:r>
              <a:rPr lang="en-US" dirty="0">
                <a:latin typeface="PTSerif" panose="020A0603040505020204" pitchFamily="18" charset="77"/>
              </a:rPr>
              <a:t>keyword to change the type. </a:t>
            </a:r>
          </a:p>
          <a:p>
            <a:pPr algn="just"/>
            <a:r>
              <a:rPr lang="en-US" dirty="0">
                <a:latin typeface="PTSerif" panose="020A0603040505020204" pitchFamily="18" charset="77"/>
              </a:rPr>
              <a:t>This is known as </a:t>
            </a:r>
            <a:r>
              <a:rPr lang="en-US" b="1" dirty="0">
                <a:latin typeface="PTSerif" panose="020A0603040505020204" pitchFamily="18" charset="77"/>
              </a:rPr>
              <a:t>type casting</a:t>
            </a:r>
            <a:r>
              <a:rPr lang="en-US" dirty="0">
                <a:latin typeface="PTSerif" panose="020A0603040505020204" pitchFamily="18" charset="77"/>
              </a:rPr>
              <a:t>. When type casting from a supertype to a subtype, </a:t>
            </a:r>
          </a:p>
          <a:p>
            <a:pPr marL="0" indent="0" algn="just">
              <a:buNone/>
            </a:pPr>
            <a:r>
              <a:rPr lang="en-US" dirty="0">
                <a:latin typeface="PTSerif" panose="020A0603040505020204" pitchFamily="18" charset="77"/>
              </a:rPr>
              <a:t>    it’s called </a:t>
            </a:r>
            <a:r>
              <a:rPr lang="en-US" b="1" dirty="0" err="1">
                <a:latin typeface="PTSerif" panose="020A0603040505020204" pitchFamily="18" charset="77"/>
              </a:rPr>
              <a:t>downcasting</a:t>
            </a:r>
            <a:r>
              <a:rPr lang="en-US" dirty="0">
                <a:latin typeface="PTSerif" panose="020A0603040505020204" pitchFamily="18" charset="77"/>
              </a:rPr>
              <a:t>. </a:t>
            </a:r>
            <a:endParaRPr lang="en-US" dirty="0"/>
          </a:p>
          <a:p>
            <a:pPr algn="just"/>
            <a:r>
              <a:rPr lang="en-US" b="1" u="sng" dirty="0"/>
              <a:t>Example:</a:t>
            </a:r>
          </a:p>
          <a:p>
            <a:pPr algn="just"/>
            <a:endParaRPr lang="en-US" b="1" u="sng" dirty="0"/>
          </a:p>
          <a:p>
            <a:pPr algn="just"/>
            <a:endParaRPr lang="en-US" b="1" u="sng" dirty="0"/>
          </a:p>
          <a:p>
            <a:pPr algn="just"/>
            <a:r>
              <a:rPr lang="en-US" sz="1800" dirty="0">
                <a:effectLst/>
                <a:latin typeface="PTSerif" panose="020A0603040505020204" pitchFamily="18" charset="77"/>
              </a:rPr>
              <a:t>The runtime type of </a:t>
            </a:r>
            <a:r>
              <a:rPr lang="en-US" sz="1800" dirty="0" err="1">
                <a:effectLst/>
                <a:latin typeface="Menlo" panose="020B0609030804020204" pitchFamily="49" charset="0"/>
              </a:rPr>
              <a:t>someNumber</a:t>
            </a:r>
            <a:r>
              <a:rPr lang="en-US" sz="1800" dirty="0">
                <a:effectLst/>
                <a:latin typeface="Menlo" panose="020B0609030804020204" pitchFamily="49" charset="0"/>
              </a:rPr>
              <a:t> </a:t>
            </a:r>
            <a:r>
              <a:rPr lang="en-US" sz="1800" dirty="0">
                <a:effectLst/>
                <a:latin typeface="PTSerif" panose="020A0603040505020204" pitchFamily="18" charset="77"/>
              </a:rPr>
              <a:t>is </a:t>
            </a:r>
            <a:r>
              <a:rPr lang="en-US" sz="1800" dirty="0">
                <a:effectLst/>
                <a:latin typeface="Menlo" panose="020B0609030804020204" pitchFamily="49" charset="0"/>
              </a:rPr>
              <a:t>int</a:t>
            </a:r>
            <a:r>
              <a:rPr lang="en-US" sz="1800" dirty="0">
                <a:effectLst/>
                <a:latin typeface="PTSerif" panose="020A0603040505020204" pitchFamily="18" charset="77"/>
              </a:rPr>
              <a:t>, not </a:t>
            </a:r>
            <a:r>
              <a:rPr lang="en-US" sz="1800" dirty="0">
                <a:effectLst/>
                <a:latin typeface="Menlo" panose="020B0609030804020204" pitchFamily="49" charset="0"/>
              </a:rPr>
              <a:t>double</a:t>
            </a:r>
            <a:r>
              <a:rPr lang="en-US" sz="1800" dirty="0">
                <a:effectLst/>
                <a:latin typeface="PTSerif" panose="020A0603040505020204" pitchFamily="18" charset="77"/>
              </a:rPr>
              <a:t>. In Dart, you’re not allowed to cast to a sibling type, such as </a:t>
            </a:r>
            <a:r>
              <a:rPr lang="en-US" sz="1800" dirty="0">
                <a:effectLst/>
                <a:latin typeface="Menlo" panose="020B0609030804020204" pitchFamily="49" charset="0"/>
              </a:rPr>
              <a:t>int </a:t>
            </a:r>
            <a:r>
              <a:rPr lang="en-US" sz="1800" dirty="0">
                <a:effectLst/>
                <a:latin typeface="PTSerif" panose="020A0603040505020204" pitchFamily="18" charset="77"/>
              </a:rPr>
              <a:t>to </a:t>
            </a:r>
            <a:r>
              <a:rPr lang="en-US" sz="1800" dirty="0">
                <a:effectLst/>
                <a:latin typeface="Menlo" panose="020B0609030804020204" pitchFamily="49" charset="0"/>
              </a:rPr>
              <a:t>double</a:t>
            </a:r>
            <a:r>
              <a:rPr lang="en-US" sz="1800" dirty="0">
                <a:effectLst/>
                <a:latin typeface="PTSerif" panose="020A0603040505020204" pitchFamily="18" charset="77"/>
              </a:rPr>
              <a:t>. You can only cast down to a subtype. </a:t>
            </a:r>
            <a:endParaRPr lang="en-US" dirty="0"/>
          </a:p>
          <a:p>
            <a:pPr algn="just"/>
            <a:r>
              <a:rPr lang="en-US" sz="1800" dirty="0">
                <a:effectLst/>
                <a:latin typeface="PTSerif" panose="020A0603040505020204" pitchFamily="18" charset="77"/>
              </a:rPr>
              <a:t>If you do need to convert an </a:t>
            </a:r>
            <a:r>
              <a:rPr lang="en-US" sz="1800" dirty="0">
                <a:effectLst/>
                <a:latin typeface="Menlo" panose="020B0609030804020204" pitchFamily="49" charset="0"/>
              </a:rPr>
              <a:t>int </a:t>
            </a:r>
            <a:r>
              <a:rPr lang="en-US" sz="1800" dirty="0">
                <a:effectLst/>
                <a:latin typeface="PTSerif" panose="020A0603040505020204" pitchFamily="18" charset="77"/>
              </a:rPr>
              <a:t>to a </a:t>
            </a:r>
            <a:r>
              <a:rPr lang="en-US" sz="1800" dirty="0">
                <a:effectLst/>
                <a:latin typeface="Menlo" panose="020B0609030804020204" pitchFamily="49" charset="0"/>
              </a:rPr>
              <a:t>double </a:t>
            </a:r>
            <a:r>
              <a:rPr lang="en-US" sz="1800" dirty="0">
                <a:effectLst/>
                <a:latin typeface="PTSerif" panose="020A0603040505020204" pitchFamily="18" charset="77"/>
              </a:rPr>
              <a:t>at runtime, use the </a:t>
            </a:r>
            <a:r>
              <a:rPr lang="en-US" sz="1800" dirty="0" err="1">
                <a:effectLst/>
                <a:latin typeface="Menlo" panose="020B0609030804020204" pitchFamily="49" charset="0"/>
              </a:rPr>
              <a:t>toDouble</a:t>
            </a:r>
            <a:r>
              <a:rPr lang="en-US" sz="1800" dirty="0">
                <a:effectLst/>
                <a:latin typeface="Menlo" panose="020B0609030804020204" pitchFamily="49" charset="0"/>
              </a:rPr>
              <a:t> </a:t>
            </a:r>
            <a:r>
              <a:rPr lang="en-US" sz="1800" dirty="0">
                <a:effectLst/>
                <a:latin typeface="PTSerif" panose="020A0603040505020204" pitchFamily="18" charset="77"/>
              </a:rPr>
              <a:t>method that you saw earlier: </a:t>
            </a:r>
            <a:endParaRPr lang="en-US" dirty="0"/>
          </a:p>
          <a:p>
            <a:pPr algn="just"/>
            <a:endParaRPr lang="en-US" b="1" u="sng" dirty="0"/>
          </a:p>
          <a:p>
            <a:pPr algn="just"/>
            <a:endParaRPr lang="en-US" dirty="0">
              <a:latin typeface="PTSerif" panose="020A0603040505020204" pitchFamily="18" charset="77"/>
            </a:endParaRPr>
          </a:p>
          <a:p>
            <a:pPr marL="0" indent="0" algn="just">
              <a:buFont typeface="Arial" panose="020B0604020202020204" pitchFamily="34" charset="0"/>
              <a:buNone/>
            </a:pPr>
            <a:endParaRPr lang="en-US"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32FE00EF-03A2-AED0-5F24-8FABDFD4411B}"/>
              </a:ext>
            </a:extLst>
          </p:cNvPr>
          <p:cNvPicPr>
            <a:picLocks noChangeAspect="1"/>
          </p:cNvPicPr>
          <p:nvPr/>
        </p:nvPicPr>
        <p:blipFill>
          <a:blip r:embed="rId3"/>
          <a:stretch>
            <a:fillRect/>
          </a:stretch>
        </p:blipFill>
        <p:spPr>
          <a:xfrm>
            <a:off x="2707177" y="3725359"/>
            <a:ext cx="6292443" cy="569915"/>
          </a:xfrm>
          <a:prstGeom prst="rect">
            <a:avLst/>
          </a:prstGeom>
        </p:spPr>
      </p:pic>
      <p:pic>
        <p:nvPicPr>
          <p:cNvPr id="25" name="Picture 24">
            <a:extLst>
              <a:ext uri="{FF2B5EF4-FFF2-40B4-BE49-F238E27FC236}">
                <a16:creationId xmlns:a16="http://schemas.microsoft.com/office/drawing/2014/main" id="{9BACAC64-A78B-5E17-3B9E-FC290D93C2CB}"/>
              </a:ext>
            </a:extLst>
          </p:cNvPr>
          <p:cNvPicPr>
            <a:picLocks noChangeAspect="1"/>
          </p:cNvPicPr>
          <p:nvPr/>
        </p:nvPicPr>
        <p:blipFill>
          <a:blip r:embed="rId4"/>
          <a:stretch>
            <a:fillRect/>
          </a:stretch>
        </p:blipFill>
        <p:spPr>
          <a:xfrm>
            <a:off x="2707177" y="6179896"/>
            <a:ext cx="6515100" cy="329188"/>
          </a:xfrm>
          <a:prstGeom prst="rect">
            <a:avLst/>
          </a:prstGeom>
        </p:spPr>
      </p:pic>
    </p:spTree>
    <p:extLst>
      <p:ext uri="{BB962C8B-B14F-4D97-AF65-F5344CB8AC3E}">
        <p14:creationId xmlns:p14="http://schemas.microsoft.com/office/powerpoint/2010/main" val="303198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3B0B-8E59-09CD-3BFD-71659035F25F}"/>
              </a:ext>
            </a:extLst>
          </p:cNvPr>
          <p:cNvSpPr>
            <a:spLocks noGrp="1"/>
          </p:cNvSpPr>
          <p:nvPr>
            <p:ph type="ctrTitle"/>
          </p:nvPr>
        </p:nvSpPr>
        <p:spPr>
          <a:xfrm>
            <a:off x="197790" y="3117653"/>
            <a:ext cx="7305674" cy="2484101"/>
          </a:xfrm>
        </p:spPr>
        <p:txBody>
          <a:bodyPr>
            <a:normAutofit/>
          </a:bodyPr>
          <a:lstStyle/>
          <a:p>
            <a:pPr lvl="0" rtl="0"/>
            <a:r>
              <a:rPr lang="en-US" sz="3200" dirty="0">
                <a:solidFill>
                  <a:srgbClr val="000000"/>
                </a:solidFill>
                <a:effectLst/>
                <a:latin typeface="Times New Roman" panose="02020603050405020304" pitchFamily="18" charset="0"/>
                <a:ea typeface="Times New Roman" panose="02020603050405020304" pitchFamily="18" charset="0"/>
              </a:rPr>
              <a:t>Dart: </a:t>
            </a:r>
            <a:r>
              <a:rPr lang="en-US" sz="1800" dirty="0">
                <a:solidFill>
                  <a:srgbClr val="000000"/>
                </a:solidFill>
                <a:effectLst/>
                <a:latin typeface="Times New Roman" panose="02020603050405020304" pitchFamily="18" charset="0"/>
                <a:ea typeface="Times New Roman" panose="02020603050405020304" pitchFamily="18" charset="0"/>
              </a:rPr>
              <a:t>String</a:t>
            </a:r>
            <a:br>
              <a:rPr lang="en-SA" sz="1800" dirty="0">
                <a:solidFill>
                  <a:srgbClr val="000000"/>
                </a:solidFill>
                <a:effectLst/>
                <a:latin typeface="Times New Roman" panose="02020603050405020304" pitchFamily="18" charset="0"/>
                <a:ea typeface="Times New Roman" panose="02020603050405020304" pitchFamily="18" charset="0"/>
              </a:rPr>
            </a:br>
            <a:endParaRPr lang="en-US" sz="5400" dirty="0"/>
          </a:p>
        </p:txBody>
      </p:sp>
      <p:sp>
        <p:nvSpPr>
          <p:cNvPr id="13"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effectLst>
                  <a:outerShdw blurRad="38100" dist="38100" dir="2700000" algn="tl">
                    <a:srgbClr val="000000">
                      <a:alpha val="43137"/>
                    </a:srgbClr>
                  </a:outerShdw>
                </a:effectLst>
              </a:rPr>
              <a:pPr>
                <a:spcAft>
                  <a:spcPts val="600"/>
                </a:spcAft>
              </a:pPr>
              <a:t>7</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11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8"/>
            <a:ext cx="8886884" cy="953669"/>
          </a:xfrm>
        </p:spPr>
        <p:txBody>
          <a:bodyPr>
            <a:normAutofit fontScale="90000"/>
          </a:bodyPr>
          <a:lstStyle/>
          <a:p>
            <a:r>
              <a:rPr lang="en-US" dirty="0"/>
              <a:t>Strings and Characters in Dart </a:t>
            </a:r>
            <a:br>
              <a:rPr lang="en-US" dirty="0"/>
            </a:br>
            <a:endParaRPr lang="en-US" dirty="0"/>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63317"/>
            <a:ext cx="11612499" cy="51521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ar-SA" sz="1800" dirty="0">
                <a:effectLst/>
                <a:latin typeface="PTSerif" panose="020A0603040505020204" pitchFamily="18" charset="77"/>
              </a:rPr>
              <a:t>ّ</a:t>
            </a:r>
            <a:r>
              <a:rPr lang="ar-SA" dirty="0">
                <a:latin typeface="PTSerif" panose="020A0603040505020204" pitchFamily="18" charset="77"/>
              </a:rPr>
              <a:t>I</a:t>
            </a:r>
            <a:r>
              <a:rPr lang="en-US" dirty="0">
                <a:latin typeface="PTSerif" panose="020A0603040505020204" pitchFamily="18" charset="77"/>
              </a:rPr>
              <a:t>n the example bellow, d</a:t>
            </a:r>
            <a:r>
              <a:rPr lang="en-US" sz="1800" dirty="0">
                <a:effectLst/>
                <a:latin typeface="PTSerif" panose="020A0603040505020204" pitchFamily="18" charset="77"/>
              </a:rPr>
              <a:t>ue to type inference, Dart knows that </a:t>
            </a:r>
            <a:r>
              <a:rPr lang="en-US" sz="1800" dirty="0">
                <a:effectLst/>
                <a:latin typeface="Menlo" panose="020B0609030804020204" pitchFamily="49" charset="0"/>
              </a:rPr>
              <a:t>greeting </a:t>
            </a:r>
            <a:r>
              <a:rPr lang="en-US" sz="1800" dirty="0">
                <a:effectLst/>
                <a:latin typeface="PTSerif" panose="020A0603040505020204" pitchFamily="18" charset="77"/>
              </a:rPr>
              <a:t>is of type </a:t>
            </a:r>
            <a:r>
              <a:rPr lang="en-US" sz="1800" dirty="0">
                <a:effectLst/>
                <a:latin typeface="Menlo" panose="020B0609030804020204" pitchFamily="49" charset="0"/>
              </a:rPr>
              <a:t>String</a:t>
            </a:r>
            <a:r>
              <a:rPr lang="en-US" sz="1800" dirty="0">
                <a:effectLst/>
                <a:latin typeface="PTSerif" panose="020A0603040505020204" pitchFamily="18" charset="77"/>
              </a:rPr>
              <a:t>. Since you used the </a:t>
            </a:r>
            <a:r>
              <a:rPr lang="en-US" sz="1800" dirty="0">
                <a:effectLst/>
                <a:latin typeface="Menlo" panose="020B0609030804020204" pitchFamily="49" charset="0"/>
              </a:rPr>
              <a:t>var </a:t>
            </a:r>
            <a:r>
              <a:rPr lang="en-US" sz="1800" dirty="0">
                <a:effectLst/>
                <a:latin typeface="PTSerif" panose="020A0603040505020204" pitchFamily="18" charset="77"/>
              </a:rPr>
              <a:t>keyword, you’re allowed to reassign the value of </a:t>
            </a:r>
            <a:r>
              <a:rPr lang="en-US" sz="1800" dirty="0">
                <a:effectLst/>
                <a:latin typeface="Menlo" panose="020B0609030804020204" pitchFamily="49" charset="0"/>
              </a:rPr>
              <a:t>greeting </a:t>
            </a:r>
            <a:r>
              <a:rPr lang="en-US" sz="1800" dirty="0">
                <a:effectLst/>
                <a:latin typeface="PTSerif" panose="020A0603040505020204" pitchFamily="18" charset="77"/>
              </a:rPr>
              <a:t>as long as the new value is still a string. </a:t>
            </a:r>
          </a:p>
          <a:p>
            <a:pPr algn="just"/>
            <a:r>
              <a:rPr lang="en-US" dirty="0">
                <a:latin typeface="Menlo" panose="020B0609030804020204" pitchFamily="49" charset="0"/>
              </a:rPr>
              <a:t>Greeting</a:t>
            </a:r>
            <a:r>
              <a:rPr lang="en-US" sz="1800" dirty="0">
                <a:effectLst/>
                <a:latin typeface="PTSerif" panose="020A0603040505020204" pitchFamily="18" charset="77"/>
              </a:rPr>
              <a:t> will be assigned </a:t>
            </a:r>
            <a:r>
              <a:rPr lang="en-US" dirty="0">
                <a:latin typeface="PTSerif" panose="020A0603040505020204" pitchFamily="18" charset="77"/>
              </a:rPr>
              <a:t>with a new value. This means </a:t>
            </a:r>
            <a:r>
              <a:rPr lang="en-US" sz="1800" dirty="0">
                <a:effectLst/>
                <a:latin typeface="PTSerif" panose="020A0603040505020204" pitchFamily="18" charset="77"/>
              </a:rPr>
              <a:t>completely discard the string </a:t>
            </a:r>
            <a:r>
              <a:rPr lang="en-US" sz="1800" dirty="0">
                <a:effectLst/>
                <a:latin typeface="Menlo" panose="020B0609030804020204" pitchFamily="49" charset="0"/>
              </a:rPr>
              <a:t>'Hello, Dart!' </a:t>
            </a:r>
            <a:r>
              <a:rPr lang="en-US" sz="1800" dirty="0">
                <a:effectLst/>
                <a:latin typeface="PTSerif" panose="020A0603040505020204" pitchFamily="18" charset="77"/>
              </a:rPr>
              <a:t>and replace it with a whole new string whose value was </a:t>
            </a:r>
            <a:r>
              <a:rPr lang="en-US" sz="1800" dirty="0">
                <a:effectLst/>
                <a:latin typeface="Menlo" panose="020B0609030804020204" pitchFamily="49" charset="0"/>
              </a:rPr>
              <a:t>'Hello, Flutter!’</a:t>
            </a:r>
            <a:r>
              <a:rPr lang="en-US" sz="1800" dirty="0">
                <a:effectLst/>
                <a:latin typeface="PTSerif" panose="020A0603040505020204" pitchFamily="18" charset="77"/>
              </a:rPr>
              <a:t>. </a:t>
            </a:r>
            <a:endParaRPr lang="ar-SA" sz="1800" dirty="0">
              <a:effectLst/>
              <a:latin typeface="PTSerif" panose="020A0603040505020204" pitchFamily="18" charset="77"/>
            </a:endParaRPr>
          </a:p>
          <a:p>
            <a:pPr algn="just"/>
            <a:endParaRPr lang="ar-SA" dirty="0">
              <a:latin typeface="PTSerif" panose="020A0603040505020204" pitchFamily="18" charset="77"/>
            </a:endParaRPr>
          </a:p>
          <a:p>
            <a:pPr algn="just"/>
            <a:endParaRPr lang="ar-SA" sz="1800" dirty="0">
              <a:effectLst/>
              <a:latin typeface="PTSerif" panose="020A0603040505020204" pitchFamily="18" charset="77"/>
            </a:endParaRPr>
          </a:p>
          <a:p>
            <a:pPr algn="just"/>
            <a:endParaRPr lang="ar-SA" dirty="0">
              <a:latin typeface="PTSerif" panose="020A0603040505020204" pitchFamily="18" charset="77"/>
            </a:endParaRPr>
          </a:p>
          <a:p>
            <a:pPr algn="just"/>
            <a:endParaRPr lang="ar-SA" sz="1800" dirty="0">
              <a:effectLst/>
              <a:latin typeface="PTSerif" panose="020A0603040505020204" pitchFamily="18" charset="77"/>
            </a:endParaRPr>
          </a:p>
          <a:p>
            <a:pPr algn="just"/>
            <a:r>
              <a:rPr lang="en-US" sz="1800" dirty="0">
                <a:effectLst/>
                <a:latin typeface="PTSerif" panose="020A0603040505020204" pitchFamily="18" charset="77"/>
              </a:rPr>
              <a:t>Dart doesn’t have </a:t>
            </a:r>
            <a:r>
              <a:rPr lang="en-US" sz="1800" dirty="0">
                <a:effectLst/>
                <a:latin typeface="Menlo" panose="020B0609030804020204" pitchFamily="49" charset="0"/>
              </a:rPr>
              <a:t>Character </a:t>
            </a:r>
            <a:r>
              <a:rPr lang="en-US" sz="1800" dirty="0">
                <a:effectLst/>
                <a:latin typeface="PTSerif" panose="020A0603040505020204" pitchFamily="18" charset="77"/>
              </a:rPr>
              <a:t>or </a:t>
            </a:r>
            <a:r>
              <a:rPr lang="en-US" sz="1800" dirty="0">
                <a:effectLst/>
                <a:latin typeface="Menlo" panose="020B0609030804020204" pitchFamily="49" charset="0"/>
              </a:rPr>
              <a:t>char </a:t>
            </a:r>
            <a:r>
              <a:rPr lang="en-US" sz="1800" dirty="0">
                <a:effectLst/>
                <a:latin typeface="PTSerif" panose="020A0603040505020204" pitchFamily="18" charset="77"/>
              </a:rPr>
              <a:t>type</a:t>
            </a:r>
            <a:r>
              <a:rPr lang="ar-SA" sz="1800" dirty="0">
                <a:effectLst/>
                <a:latin typeface="PTSerif" panose="020A0603040505020204" pitchFamily="18" charset="77"/>
              </a:rPr>
              <a:t>.</a:t>
            </a:r>
          </a:p>
          <a:p>
            <a:pPr algn="just"/>
            <a:r>
              <a:rPr lang="ar-SA" dirty="0">
                <a:latin typeface="PTSerif" panose="020A0603040505020204" pitchFamily="18" charset="77"/>
              </a:rPr>
              <a:t>I</a:t>
            </a:r>
            <a:r>
              <a:rPr lang="en-US" dirty="0">
                <a:latin typeface="PTSerif" panose="020A0603040505020204" pitchFamily="18" charset="77"/>
              </a:rPr>
              <a:t>n the example bellow, </a:t>
            </a:r>
            <a:r>
              <a:rPr lang="en-US" dirty="0">
                <a:latin typeface="Menlo" panose="020B0609030804020204" pitchFamily="49" charset="0"/>
              </a:rPr>
              <a:t>letter</a:t>
            </a:r>
            <a:r>
              <a:rPr lang="en-US" sz="1800" dirty="0">
                <a:effectLst/>
                <a:latin typeface="Menlo" panose="020B0609030804020204" pitchFamily="49" charset="0"/>
              </a:rPr>
              <a:t> </a:t>
            </a:r>
            <a:r>
              <a:rPr lang="en-US" sz="1800" dirty="0">
                <a:effectLst/>
                <a:latin typeface="PTSerif" panose="020A0603040505020204" pitchFamily="18" charset="77"/>
              </a:rPr>
              <a:t>is only one character long, it’s still of type </a:t>
            </a:r>
            <a:r>
              <a:rPr lang="en-US" sz="1800" dirty="0">
                <a:effectLst/>
                <a:latin typeface="Menlo" panose="020B0609030804020204" pitchFamily="49" charset="0"/>
              </a:rPr>
              <a:t>String </a:t>
            </a:r>
            <a:endParaRPr lang="en-US" dirty="0"/>
          </a:p>
          <a:p>
            <a:pPr algn="just"/>
            <a:endParaRPr lang="en-US" dirty="0"/>
          </a:p>
          <a:p>
            <a:pPr algn="just"/>
            <a:endParaRPr lang="en-US" dirty="0"/>
          </a:p>
          <a:p>
            <a:pPr algn="just"/>
            <a:endParaRPr lang="en-US" dirty="0"/>
          </a:p>
          <a:p>
            <a:pPr algn="just"/>
            <a:endParaRPr lang="en-US" b="1" u="sng" dirty="0"/>
          </a:p>
          <a:p>
            <a:pPr algn="just"/>
            <a:endParaRPr lang="en-US" dirty="0">
              <a:latin typeface="PTSerif" panose="020A0603040505020204" pitchFamily="18" charset="77"/>
            </a:endParaRPr>
          </a:p>
          <a:p>
            <a:pPr marL="0" indent="0" algn="just">
              <a:buFont typeface="Arial" panose="020B0604020202020204" pitchFamily="34" charset="0"/>
              <a:buNone/>
            </a:pPr>
            <a:endParaRPr lang="en-US"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0FD988C-2344-B864-9338-0B4AC6DB4D8F}"/>
              </a:ext>
            </a:extLst>
          </p:cNvPr>
          <p:cNvPicPr>
            <a:picLocks noChangeAspect="1"/>
          </p:cNvPicPr>
          <p:nvPr/>
        </p:nvPicPr>
        <p:blipFill>
          <a:blip r:embed="rId2"/>
          <a:stretch>
            <a:fillRect/>
          </a:stretch>
        </p:blipFill>
        <p:spPr>
          <a:xfrm>
            <a:off x="4147517" y="3119771"/>
            <a:ext cx="4762500" cy="762000"/>
          </a:xfrm>
          <a:prstGeom prst="rect">
            <a:avLst/>
          </a:prstGeom>
        </p:spPr>
      </p:pic>
      <p:sp>
        <p:nvSpPr>
          <p:cNvPr id="3" name="Title 1">
            <a:extLst>
              <a:ext uri="{FF2B5EF4-FFF2-40B4-BE49-F238E27FC236}">
                <a16:creationId xmlns:a16="http://schemas.microsoft.com/office/drawing/2014/main" id="{A1CB31F8-1529-3422-E6EB-6A75144479DA}"/>
              </a:ext>
            </a:extLst>
          </p:cNvPr>
          <p:cNvSpPr txBox="1">
            <a:spLocks/>
          </p:cNvSpPr>
          <p:nvPr/>
        </p:nvSpPr>
        <p:spPr>
          <a:xfrm>
            <a:off x="1063752" y="4114803"/>
            <a:ext cx="8886884" cy="54016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3200" b="1" dirty="0">
                <a:latin typeface="+mj-lt"/>
                <a:ea typeface="+mj-ea"/>
                <a:cs typeface="+mj-cs"/>
              </a:rPr>
              <a:t>Getting Characters </a:t>
            </a:r>
            <a:endParaRPr lang="en-US" dirty="0"/>
          </a:p>
        </p:txBody>
      </p:sp>
      <p:pic>
        <p:nvPicPr>
          <p:cNvPr id="4" name="Picture 3">
            <a:extLst>
              <a:ext uri="{FF2B5EF4-FFF2-40B4-BE49-F238E27FC236}">
                <a16:creationId xmlns:a16="http://schemas.microsoft.com/office/drawing/2014/main" id="{4EFD36F0-9528-0132-E695-46F40271B5C3}"/>
              </a:ext>
            </a:extLst>
          </p:cNvPr>
          <p:cNvPicPr>
            <a:picLocks noChangeAspect="1"/>
          </p:cNvPicPr>
          <p:nvPr/>
        </p:nvPicPr>
        <p:blipFill>
          <a:blip r:embed="rId3"/>
          <a:stretch>
            <a:fillRect/>
          </a:stretch>
        </p:blipFill>
        <p:spPr>
          <a:xfrm>
            <a:off x="3902242" y="5808049"/>
            <a:ext cx="2895600" cy="482600"/>
          </a:xfrm>
          <a:prstGeom prst="rect">
            <a:avLst/>
          </a:prstGeom>
        </p:spPr>
      </p:pic>
    </p:spTree>
    <p:extLst>
      <p:ext uri="{BB962C8B-B14F-4D97-AF65-F5344CB8AC3E}">
        <p14:creationId xmlns:p14="http://schemas.microsoft.com/office/powerpoint/2010/main" val="8237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429189-8634-2295-B9CF-19FADC1B63E4}"/>
              </a:ext>
            </a:extLst>
          </p:cNvPr>
          <p:cNvSpPr>
            <a:spLocks noGrp="1"/>
          </p:cNvSpPr>
          <p:nvPr>
            <p:ph type="title"/>
          </p:nvPr>
        </p:nvSpPr>
        <p:spPr>
          <a:xfrm>
            <a:off x="1063752" y="442568"/>
            <a:ext cx="8886884" cy="953669"/>
          </a:xfrm>
        </p:spPr>
        <p:txBody>
          <a:bodyPr>
            <a:normAutofit fontScale="90000"/>
          </a:bodyPr>
          <a:lstStyle/>
          <a:p>
            <a:r>
              <a:rPr lang="en-US" dirty="0"/>
              <a:t>Single Quotes vs. Double Quotes </a:t>
            </a:r>
            <a:br>
              <a:rPr lang="en-US" dirty="0"/>
            </a:br>
            <a:endParaRPr lang="en-US" dirty="0"/>
          </a:p>
        </p:txBody>
      </p:sp>
      <p:sp>
        <p:nvSpPr>
          <p:cNvPr id="19" name="Content Placeholder 2">
            <a:extLst>
              <a:ext uri="{FF2B5EF4-FFF2-40B4-BE49-F238E27FC236}">
                <a16:creationId xmlns:a16="http://schemas.microsoft.com/office/drawing/2014/main" id="{8E496D60-51D9-B3A1-988F-E02D845BA9F3}"/>
              </a:ext>
            </a:extLst>
          </p:cNvPr>
          <p:cNvSpPr txBox="1">
            <a:spLocks/>
          </p:cNvSpPr>
          <p:nvPr/>
        </p:nvSpPr>
        <p:spPr>
          <a:xfrm>
            <a:off x="407047" y="1263317"/>
            <a:ext cx="11612499" cy="51521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ar-SA" sz="1800" dirty="0">
                <a:effectLst/>
                <a:latin typeface="PTSerif" panose="020A0603040505020204" pitchFamily="18" charset="77"/>
              </a:rPr>
              <a:t>ّ</a:t>
            </a:r>
            <a:r>
              <a:rPr lang="en-US" sz="1800" dirty="0">
                <a:effectLst/>
                <a:latin typeface="PTSerif" panose="020A0603040505020204" pitchFamily="18" charset="77"/>
              </a:rPr>
              <a:t>Dart allows you to use either single quotes or double quotes for string literals. Both of these are fine: </a:t>
            </a:r>
            <a:endParaRPr lang="en-US" dirty="0"/>
          </a:p>
          <a:p>
            <a:pPr algn="just"/>
            <a:endParaRPr lang="en-US" dirty="0"/>
          </a:p>
          <a:p>
            <a:pPr algn="just"/>
            <a:endParaRPr lang="en-US" b="1" u="sng" dirty="0"/>
          </a:p>
          <a:p>
            <a:r>
              <a:rPr lang="en-US" dirty="0">
                <a:latin typeface="PTSerif" panose="020A0603040505020204" pitchFamily="18" charset="77"/>
              </a:rPr>
              <a:t>We will </a:t>
            </a:r>
            <a:r>
              <a:rPr lang="en-US" sz="1800" dirty="0">
                <a:effectLst/>
                <a:latin typeface="PTSerif" panose="020A0603040505020204" pitchFamily="18" charset="77"/>
              </a:rPr>
              <a:t>use double quotes because Flutter style guide does recommend using single quotes. In addition if your string includes any apostrophes double quotes will be better to avoid confusing.</a:t>
            </a:r>
            <a:endParaRPr lang="en-US" dirty="0"/>
          </a:p>
          <a:p>
            <a:pPr algn="just"/>
            <a:endParaRPr lang="en-US" dirty="0">
              <a:latin typeface="PTSerif" panose="020A0603040505020204" pitchFamily="18" charset="77"/>
            </a:endParaRPr>
          </a:p>
          <a:p>
            <a:pPr algn="just"/>
            <a:endParaRPr lang="en-US" dirty="0">
              <a:latin typeface="PTSerif" panose="020A0603040505020204" pitchFamily="18" charset="77"/>
            </a:endParaRPr>
          </a:p>
          <a:p>
            <a:pPr algn="just"/>
            <a:r>
              <a:rPr lang="en-US" sz="1800" dirty="0">
                <a:effectLst/>
                <a:latin typeface="PTSerif" panose="020A0603040505020204" pitchFamily="18" charset="77"/>
              </a:rPr>
              <a:t>Otherwise, you would need to use the backslash </a:t>
            </a:r>
            <a:r>
              <a:rPr lang="en-US" sz="1800" dirty="0">
                <a:effectLst/>
                <a:latin typeface="Menlo" panose="020B0609030804020204" pitchFamily="49" charset="0"/>
              </a:rPr>
              <a:t>\ </a:t>
            </a:r>
            <a:r>
              <a:rPr lang="en-US" sz="1800" dirty="0">
                <a:effectLst/>
                <a:latin typeface="PTSerif" panose="020A0603040505020204" pitchFamily="18" charset="77"/>
              </a:rPr>
              <a:t>as an escape character so that Dart knows that the string isn’t ending early: </a:t>
            </a:r>
            <a:endParaRPr lang="en-US" dirty="0"/>
          </a:p>
          <a:p>
            <a:pPr algn="just"/>
            <a:endParaRPr lang="en-US" dirty="0">
              <a:latin typeface="PTSerif" panose="020A0603040505020204" pitchFamily="18" charset="77"/>
            </a:endParaRPr>
          </a:p>
          <a:p>
            <a:pPr marL="0" indent="0" algn="just">
              <a:buFont typeface="Arial" panose="020B0604020202020204" pitchFamily="34" charset="0"/>
              <a:buNone/>
            </a:pP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31DB003-17B0-C875-70E6-10EC2AAA8051}"/>
              </a:ext>
            </a:extLst>
          </p:cNvPr>
          <p:cNvPicPr>
            <a:picLocks noChangeAspect="1"/>
          </p:cNvPicPr>
          <p:nvPr/>
        </p:nvPicPr>
        <p:blipFill>
          <a:blip r:embed="rId2"/>
          <a:stretch>
            <a:fillRect/>
          </a:stretch>
        </p:blipFill>
        <p:spPr>
          <a:xfrm>
            <a:off x="1627632" y="1784350"/>
            <a:ext cx="2794000" cy="651002"/>
          </a:xfrm>
          <a:prstGeom prst="rect">
            <a:avLst/>
          </a:prstGeom>
        </p:spPr>
      </p:pic>
      <p:pic>
        <p:nvPicPr>
          <p:cNvPr id="7" name="Picture 6">
            <a:extLst>
              <a:ext uri="{FF2B5EF4-FFF2-40B4-BE49-F238E27FC236}">
                <a16:creationId xmlns:a16="http://schemas.microsoft.com/office/drawing/2014/main" id="{DD7D7C3D-EA49-B3EF-5E49-44AF4625F64A}"/>
              </a:ext>
            </a:extLst>
          </p:cNvPr>
          <p:cNvPicPr>
            <a:picLocks noChangeAspect="1"/>
          </p:cNvPicPr>
          <p:nvPr/>
        </p:nvPicPr>
        <p:blipFill>
          <a:blip r:embed="rId3"/>
          <a:stretch>
            <a:fillRect/>
          </a:stretch>
        </p:blipFill>
        <p:spPr>
          <a:xfrm>
            <a:off x="1627632" y="3591725"/>
            <a:ext cx="2743200" cy="495300"/>
          </a:xfrm>
          <a:prstGeom prst="rect">
            <a:avLst/>
          </a:prstGeom>
        </p:spPr>
      </p:pic>
      <p:pic>
        <p:nvPicPr>
          <p:cNvPr id="8" name="Picture 7">
            <a:extLst>
              <a:ext uri="{FF2B5EF4-FFF2-40B4-BE49-F238E27FC236}">
                <a16:creationId xmlns:a16="http://schemas.microsoft.com/office/drawing/2014/main" id="{EB281700-0E16-2986-D5DD-E1DC6375B494}"/>
              </a:ext>
            </a:extLst>
          </p:cNvPr>
          <p:cNvPicPr>
            <a:picLocks noChangeAspect="1"/>
          </p:cNvPicPr>
          <p:nvPr/>
        </p:nvPicPr>
        <p:blipFill>
          <a:blip r:embed="rId4"/>
          <a:stretch>
            <a:fillRect/>
          </a:stretch>
        </p:blipFill>
        <p:spPr>
          <a:xfrm>
            <a:off x="1627632" y="5243398"/>
            <a:ext cx="2743200" cy="482600"/>
          </a:xfrm>
          <a:prstGeom prst="rect">
            <a:avLst/>
          </a:prstGeom>
        </p:spPr>
      </p:pic>
    </p:spTree>
    <p:extLst>
      <p:ext uri="{BB962C8B-B14F-4D97-AF65-F5344CB8AC3E}">
        <p14:creationId xmlns:p14="http://schemas.microsoft.com/office/powerpoint/2010/main" val="1594138061"/>
      </p:ext>
    </p:extLst>
  </p:cSld>
  <p:clrMapOvr>
    <a:masterClrMapping/>
  </p:clrMapOvr>
</p:sld>
</file>

<file path=ppt/theme/theme1.xml><?xml version="1.0" encoding="utf-8"?>
<a:theme xmlns:a="http://schemas.openxmlformats.org/drawingml/2006/main" name="Swell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6984</TotalTime>
  <Words>1061</Words>
  <Application>Microsoft Office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Lato</vt:lpstr>
      <vt:lpstr>Menlo</vt:lpstr>
      <vt:lpstr>Neue Haas Grotesk Text Pro</vt:lpstr>
      <vt:lpstr>PTSerif</vt:lpstr>
      <vt:lpstr>Times New Roman</vt:lpstr>
      <vt:lpstr>SwellVTI</vt:lpstr>
      <vt:lpstr>Dart:  Types &amp; Operations (Chapter 3), Strings (Chapter 4), Control Flow (Chapter 5)</vt:lpstr>
      <vt:lpstr>Dart: Types &amp; Operations </vt:lpstr>
      <vt:lpstr>Data Types in Dart  </vt:lpstr>
      <vt:lpstr>Annotating Variables Explicitly  </vt:lpstr>
      <vt:lpstr>Type inference  </vt:lpstr>
      <vt:lpstr>Casting Down </vt:lpstr>
      <vt:lpstr>Dart: String </vt:lpstr>
      <vt:lpstr>Strings and Characters in Dart  </vt:lpstr>
      <vt:lpstr>Single Quotes vs. Double Quotes  </vt:lpstr>
      <vt:lpstr>Concatenation</vt:lpstr>
      <vt:lpstr>Interpolation</vt:lpstr>
      <vt:lpstr>Multi-Line Strings </vt:lpstr>
      <vt:lpstr>Multi-Line Strings </vt:lpstr>
      <vt:lpstr>Dart: Control Flow </vt:lpstr>
      <vt:lpstr>Boolean Values </vt:lpstr>
      <vt:lpstr>The If Statement </vt:lpstr>
      <vt:lpstr>The If Statement </vt:lpstr>
      <vt:lpstr>Switch Statements </vt:lpstr>
      <vt:lpstr>Switch Statements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Marouene CHAIEB</dc:creator>
  <cp:lastModifiedBy>mftaah.com</cp:lastModifiedBy>
  <cp:revision>138</cp:revision>
  <dcterms:created xsi:type="dcterms:W3CDTF">2022-12-11T09:02:43Z</dcterms:created>
  <dcterms:modified xsi:type="dcterms:W3CDTF">2023-03-13T06:27:23Z</dcterms:modified>
</cp:coreProperties>
</file>