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JetBrains Mon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/gWLJeE/3EBZ4GHIFSQSCnfM5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CC7832"/>
                </a:solidFill>
              </a:rPr>
              <a:t>import </a:t>
            </a:r>
            <a:r>
              <a:rPr lang="en-US">
                <a:solidFill>
                  <a:srgbClr val="6A8759"/>
                </a:solidFill>
              </a:rPr>
              <a:t>'package:flutter/material.dart'</a:t>
            </a:r>
            <a:r>
              <a:rPr lang="en-US">
                <a:solidFill>
                  <a:srgbClr val="CC7832"/>
                </a:solidFill>
              </a:rPr>
              <a:t>;</a:t>
            </a:r>
            <a:br>
              <a:rPr lang="en-US">
                <a:solidFill>
                  <a:srgbClr val="CC7832"/>
                </a:solidFill>
              </a:rPr>
            </a:b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import </a:t>
            </a:r>
            <a:r>
              <a:rPr lang="en-US">
                <a:solidFill>
                  <a:srgbClr val="6A8759"/>
                </a:solidFill>
              </a:rPr>
              <a:t>'package:hello_world/question.dart'</a:t>
            </a:r>
            <a:r>
              <a:rPr lang="en-US">
                <a:solidFill>
                  <a:srgbClr val="CC7832"/>
                </a:solidFill>
              </a:rPr>
              <a:t>; </a:t>
            </a:r>
            <a:r>
              <a:rPr lang="en-US">
                <a:solidFill>
                  <a:srgbClr val="808080"/>
                </a:solidFill>
              </a:rPr>
              <a:t>// or import './question.dart';</a:t>
            </a:r>
            <a:br>
              <a:rPr lang="en-US">
                <a:solidFill>
                  <a:srgbClr val="808080"/>
                </a:solidFill>
              </a:rPr>
            </a:br>
            <a:br>
              <a:rPr lang="en-US">
                <a:solidFill>
                  <a:srgbClr val="808080"/>
                </a:solidFill>
              </a:rPr>
            </a:br>
            <a:r>
              <a:rPr lang="en-US">
                <a:solidFill>
                  <a:srgbClr val="CC7832"/>
                </a:solidFill>
              </a:rPr>
              <a:t>void </a:t>
            </a:r>
            <a:r>
              <a:rPr lang="en-US">
                <a:solidFill>
                  <a:srgbClr val="FFC66D"/>
                </a:solidFill>
              </a:rPr>
              <a:t>main</a:t>
            </a:r>
            <a:r>
              <a:rPr lang="en-US"/>
              <a:t>() =&gt; runApp(</a:t>
            </a:r>
            <a:r>
              <a:rPr lang="en-US">
                <a:solidFill>
                  <a:srgbClr val="FFC66D"/>
                </a:solidFill>
              </a:rPr>
              <a:t>MyApp</a:t>
            </a:r>
            <a:r>
              <a:rPr lang="en-US"/>
              <a:t>())</a:t>
            </a:r>
            <a:r>
              <a:rPr lang="en-US">
                <a:solidFill>
                  <a:srgbClr val="CC7832"/>
                </a:solidFill>
              </a:rPr>
              <a:t>;</a:t>
            </a:r>
            <a:br>
              <a:rPr lang="en-US">
                <a:solidFill>
                  <a:srgbClr val="CC7832"/>
                </a:solidFill>
              </a:rPr>
            </a:b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class </a:t>
            </a:r>
            <a:r>
              <a:rPr lang="en-US"/>
              <a:t>MyApp </a:t>
            </a:r>
            <a:r>
              <a:rPr lang="en-US">
                <a:solidFill>
                  <a:srgbClr val="CC7832"/>
                </a:solidFill>
              </a:rPr>
              <a:t>extends </a:t>
            </a:r>
            <a:r>
              <a:rPr lang="en-US"/>
              <a:t>StatefulWidget {</a:t>
            </a:r>
            <a:br>
              <a:rPr lang="en-US"/>
            </a:br>
            <a:r>
              <a:rPr lang="en-US"/>
              <a:t>  </a:t>
            </a:r>
            <a:r>
              <a:rPr lang="en-US">
                <a:solidFill>
                  <a:srgbClr val="BBB529"/>
                </a:solidFill>
              </a:rPr>
              <a:t>@override</a:t>
            </a:r>
            <a:br>
              <a:rPr lang="en-US">
                <a:solidFill>
                  <a:srgbClr val="BBB529"/>
                </a:solidFill>
              </a:rPr>
            </a:br>
            <a:r>
              <a:rPr lang="en-US">
                <a:solidFill>
                  <a:srgbClr val="BBB529"/>
                </a:solidFill>
              </a:rPr>
              <a:t>  </a:t>
            </a:r>
            <a:r>
              <a:rPr lang="en-US"/>
              <a:t>State&lt;StatefulWidget&gt; </a:t>
            </a:r>
            <a:r>
              <a:rPr lang="en-US">
                <a:solidFill>
                  <a:srgbClr val="FFC66D"/>
                </a:solidFill>
              </a:rPr>
              <a:t>createState</a:t>
            </a:r>
            <a:r>
              <a:rPr lang="en-US"/>
              <a:t>() =&gt;  </a:t>
            </a:r>
            <a:r>
              <a:rPr lang="en-US">
                <a:solidFill>
                  <a:srgbClr val="FFC66D"/>
                </a:solidFill>
              </a:rPr>
              <a:t>_MyAppState</a:t>
            </a:r>
            <a:r>
              <a:rPr lang="en-US"/>
              <a:t>()</a:t>
            </a:r>
            <a:r>
              <a:rPr lang="en-US">
                <a:solidFill>
                  <a:srgbClr val="CC7832"/>
                </a:solidFill>
              </a:rPr>
              <a:t>; </a:t>
            </a:r>
            <a:r>
              <a:rPr lang="en-US">
                <a:solidFill>
                  <a:srgbClr val="808080"/>
                </a:solidFill>
              </a:rPr>
              <a:t>// notice that =&gt; functions are without 'return' keyword</a:t>
            </a:r>
            <a:br>
              <a:rPr lang="en-US">
                <a:solidFill>
                  <a:srgbClr val="808080"/>
                </a:solidFill>
              </a:rPr>
            </a:br>
            <a:br>
              <a:rPr lang="en-US">
                <a:solidFill>
                  <a:srgbClr val="808080"/>
                </a:solidFill>
              </a:rPr>
            </a:br>
            <a:r>
              <a:rPr lang="en-US"/>
              <a:t>}</a:t>
            </a:r>
            <a:br>
              <a:rPr lang="en-US"/>
            </a:br>
            <a:r>
              <a:rPr lang="en-US">
                <a:solidFill>
                  <a:srgbClr val="CC7832"/>
                </a:solidFill>
              </a:rPr>
              <a:t>class </a:t>
            </a:r>
            <a:r>
              <a:rPr lang="en-US"/>
              <a:t>_MyAppState </a:t>
            </a:r>
            <a:r>
              <a:rPr lang="en-US">
                <a:solidFill>
                  <a:srgbClr val="CC7832"/>
                </a:solidFill>
              </a:rPr>
              <a:t>extends </a:t>
            </a:r>
            <a:r>
              <a:rPr lang="en-US"/>
              <a:t>State&lt;MyApp&gt;{</a:t>
            </a:r>
            <a:br>
              <a:rPr lang="en-US"/>
            </a:br>
            <a:r>
              <a:rPr lang="en-US"/>
              <a:t>  </a:t>
            </a:r>
            <a:r>
              <a:rPr lang="en-US">
                <a:solidFill>
                  <a:srgbClr val="CC7832"/>
                </a:solidFill>
              </a:rPr>
              <a:t>var </a:t>
            </a:r>
            <a:r>
              <a:rPr lang="en-US">
                <a:solidFill>
                  <a:srgbClr val="9876AA"/>
                </a:solidFill>
              </a:rPr>
              <a:t>_questionIndex </a:t>
            </a:r>
            <a:r>
              <a:rPr lang="en-US"/>
              <a:t>= </a:t>
            </a:r>
            <a:r>
              <a:rPr lang="en-US">
                <a:solidFill>
                  <a:srgbClr val="6897BB"/>
                </a:solidFill>
              </a:rPr>
              <a:t>0</a:t>
            </a:r>
            <a:r>
              <a:rPr lang="en-US">
                <a:solidFill>
                  <a:srgbClr val="CC7832"/>
                </a:solidFill>
              </a:rPr>
              <a:t>;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void </a:t>
            </a:r>
            <a:r>
              <a:rPr lang="en-US">
                <a:solidFill>
                  <a:srgbClr val="FFC66D"/>
                </a:solidFill>
              </a:rPr>
              <a:t>_answerQuestion</a:t>
            </a:r>
            <a:r>
              <a:rPr lang="en-US"/>
              <a:t>() =&gt; setState(()=&gt; </a:t>
            </a:r>
            <a:r>
              <a:rPr lang="en-US">
                <a:solidFill>
                  <a:srgbClr val="9876AA"/>
                </a:solidFill>
              </a:rPr>
              <a:t>_questionIndex </a:t>
            </a:r>
            <a:r>
              <a:rPr lang="en-US"/>
              <a:t>= </a:t>
            </a:r>
            <a:r>
              <a:rPr lang="en-US">
                <a:solidFill>
                  <a:srgbClr val="9876AA"/>
                </a:solidFill>
              </a:rPr>
              <a:t>_questionIndex </a:t>
            </a:r>
            <a:r>
              <a:rPr lang="en-US"/>
              <a:t>+ </a:t>
            </a:r>
            <a:r>
              <a:rPr lang="en-US">
                <a:solidFill>
                  <a:srgbClr val="6897BB"/>
                </a:solidFill>
              </a:rPr>
              <a:t>1</a:t>
            </a:r>
            <a:r>
              <a:rPr lang="en-US"/>
              <a:t>)</a:t>
            </a:r>
            <a:r>
              <a:rPr lang="en-US">
                <a:solidFill>
                  <a:srgbClr val="CC7832"/>
                </a:solidFill>
              </a:rPr>
              <a:t>;</a:t>
            </a:r>
            <a:br>
              <a:rPr lang="en-US">
                <a:solidFill>
                  <a:srgbClr val="CC7832"/>
                </a:solidFill>
              </a:rPr>
            </a:br>
            <a:br>
              <a:rPr lang="en-US">
                <a:solidFill>
                  <a:srgbClr val="CC7832"/>
                </a:solidFill>
              </a:rPr>
            </a:b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</a:t>
            </a:r>
            <a:r>
              <a:rPr lang="en-US">
                <a:solidFill>
                  <a:srgbClr val="BBB529"/>
                </a:solidFill>
              </a:rPr>
              <a:t>@override</a:t>
            </a:r>
            <a:br>
              <a:rPr lang="en-US">
                <a:solidFill>
                  <a:srgbClr val="BBB529"/>
                </a:solidFill>
              </a:rPr>
            </a:br>
            <a:r>
              <a:rPr lang="en-US">
                <a:solidFill>
                  <a:srgbClr val="BBB529"/>
                </a:solidFill>
              </a:rPr>
              <a:t>  </a:t>
            </a:r>
            <a:r>
              <a:rPr lang="en-US"/>
              <a:t>Widget </a:t>
            </a:r>
            <a:r>
              <a:rPr lang="en-US">
                <a:solidFill>
                  <a:srgbClr val="FFC66D"/>
                </a:solidFill>
              </a:rPr>
              <a:t>build</a:t>
            </a:r>
            <a:r>
              <a:rPr lang="en-US"/>
              <a:t>(BuildContext context) {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CC7832"/>
                </a:solidFill>
              </a:rPr>
              <a:t>var </a:t>
            </a:r>
            <a:r>
              <a:rPr lang="en-US"/>
              <a:t>questions = [</a:t>
            </a:r>
            <a:br>
              <a:rPr lang="en-US"/>
            </a:br>
            <a:r>
              <a:rPr lang="en-US"/>
              <a:t>      </a:t>
            </a:r>
            <a:r>
              <a:rPr lang="en-US">
                <a:solidFill>
                  <a:srgbClr val="6A8759"/>
                </a:solidFill>
              </a:rPr>
              <a:t>'What</a:t>
            </a:r>
            <a:r>
              <a:rPr lang="en-US">
                <a:solidFill>
                  <a:srgbClr val="CC7832"/>
                </a:solidFill>
              </a:rPr>
              <a:t>\'</a:t>
            </a:r>
            <a:r>
              <a:rPr lang="en-US">
                <a:solidFill>
                  <a:srgbClr val="6A8759"/>
                </a:solidFill>
              </a:rPr>
              <a:t>s your favourite color?'</a:t>
            </a:r>
            <a:r>
              <a:rPr lang="en-US">
                <a:solidFill>
                  <a:srgbClr val="CC7832"/>
                </a:solidFill>
              </a:rPr>
              <a:t>,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  </a:t>
            </a:r>
            <a:r>
              <a:rPr lang="en-US">
                <a:solidFill>
                  <a:srgbClr val="6A8759"/>
                </a:solidFill>
              </a:rPr>
              <a:t>'What</a:t>
            </a:r>
            <a:r>
              <a:rPr lang="en-US">
                <a:solidFill>
                  <a:srgbClr val="CC7832"/>
                </a:solidFill>
              </a:rPr>
              <a:t>\'</a:t>
            </a:r>
            <a:r>
              <a:rPr lang="en-US">
                <a:solidFill>
                  <a:srgbClr val="6A8759"/>
                </a:solidFill>
              </a:rPr>
              <a:t>s your favourite animal?'</a:t>
            </a:r>
            <a:br>
              <a:rPr lang="en-US">
                <a:solidFill>
                  <a:srgbClr val="6A8759"/>
                </a:solidFill>
              </a:rPr>
            </a:br>
            <a:r>
              <a:rPr lang="en-US">
                <a:solidFill>
                  <a:srgbClr val="6A8759"/>
                </a:solidFill>
              </a:rPr>
              <a:t>    </a:t>
            </a:r>
            <a:r>
              <a:rPr lang="en-US"/>
              <a:t>]</a:t>
            </a:r>
            <a:r>
              <a:rPr lang="en-US">
                <a:solidFill>
                  <a:srgbClr val="CC7832"/>
                </a:solidFill>
              </a:rPr>
              <a:t>;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return </a:t>
            </a:r>
            <a:r>
              <a:rPr lang="en-US">
                <a:solidFill>
                  <a:srgbClr val="FFC66D"/>
                </a:solidFill>
              </a:rPr>
              <a:t>MaterialApp</a:t>
            </a:r>
            <a:r>
              <a:rPr lang="en-US"/>
              <a:t>(</a:t>
            </a:r>
            <a:br>
              <a:rPr lang="en-US"/>
            </a:br>
            <a:r>
              <a:rPr lang="en-US"/>
              <a:t>      home: </a:t>
            </a:r>
            <a:r>
              <a:rPr lang="en-US">
                <a:solidFill>
                  <a:srgbClr val="FFC66D"/>
                </a:solidFill>
              </a:rPr>
              <a:t>Scaffold</a:t>
            </a:r>
            <a:r>
              <a:rPr lang="en-US"/>
              <a:t>(</a:t>
            </a:r>
            <a:br>
              <a:rPr lang="en-US"/>
            </a:br>
            <a:r>
              <a:rPr lang="en-US"/>
              <a:t>          appBar: </a:t>
            </a:r>
            <a:r>
              <a:rPr lang="en-US">
                <a:solidFill>
                  <a:srgbClr val="FFC66D"/>
                </a:solidFill>
              </a:rPr>
              <a:t>AppBar</a:t>
            </a:r>
            <a:r>
              <a:rPr lang="en-US"/>
              <a:t>(</a:t>
            </a:r>
            <a:br>
              <a:rPr lang="en-US"/>
            </a:br>
            <a:r>
              <a:rPr lang="en-US"/>
              <a:t>            title: </a:t>
            </a:r>
            <a:r>
              <a:rPr lang="en-US">
                <a:solidFill>
                  <a:srgbClr val="FFC66D"/>
                </a:solidFill>
              </a:rPr>
              <a:t>Text</a:t>
            </a:r>
            <a:r>
              <a:rPr lang="en-US"/>
              <a:t>(</a:t>
            </a:r>
            <a:r>
              <a:rPr lang="en-US">
                <a:solidFill>
                  <a:srgbClr val="6A8759"/>
                </a:solidFill>
              </a:rPr>
              <a:t>'My First App'</a:t>
            </a:r>
            <a:r>
              <a:rPr lang="en-US"/>
              <a:t>)</a:t>
            </a:r>
            <a:r>
              <a:rPr lang="en-US">
                <a:solidFill>
                  <a:srgbClr val="CC7832"/>
                </a:solidFill>
              </a:rPr>
              <a:t>,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      </a:t>
            </a:r>
            <a:r>
              <a:rPr lang="en-US"/>
              <a:t>)</a:t>
            </a:r>
            <a:r>
              <a:rPr lang="en-US">
                <a:solidFill>
                  <a:srgbClr val="CC7832"/>
                </a:solidFill>
              </a:rPr>
              <a:t>,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      </a:t>
            </a:r>
            <a:r>
              <a:rPr lang="en-US"/>
              <a:t>body: </a:t>
            </a:r>
            <a:r>
              <a:rPr lang="en-US">
                <a:solidFill>
                  <a:srgbClr val="FFC66D"/>
                </a:solidFill>
              </a:rPr>
              <a:t>Column</a:t>
            </a:r>
            <a:r>
              <a:rPr lang="en-US"/>
              <a:t>(</a:t>
            </a:r>
            <a:br>
              <a:rPr lang="en-US"/>
            </a:br>
            <a:r>
              <a:rPr lang="en-US"/>
              <a:t>            children: [</a:t>
            </a:r>
            <a:br>
              <a:rPr lang="en-US"/>
            </a:br>
            <a:r>
              <a:rPr lang="en-US"/>
              <a:t>              </a:t>
            </a:r>
            <a:r>
              <a:rPr lang="en-US">
                <a:solidFill>
                  <a:srgbClr val="808080"/>
                </a:solidFill>
              </a:rPr>
              <a:t>//</a:t>
            </a:r>
            <a:br>
              <a:rPr lang="en-US">
                <a:solidFill>
                  <a:srgbClr val="808080"/>
                </a:solidFill>
              </a:rPr>
            </a:br>
            <a:r>
              <a:rPr lang="en-US">
                <a:solidFill>
                  <a:srgbClr val="808080"/>
                </a:solidFill>
              </a:rPr>
              <a:t>              </a:t>
            </a:r>
            <a:r>
              <a:rPr lang="en-US">
                <a:solidFill>
                  <a:srgbClr val="FFC66D"/>
                </a:solidFill>
              </a:rPr>
              <a:t>Question</a:t>
            </a:r>
            <a:r>
              <a:rPr lang="en-US"/>
              <a:t>(questions[</a:t>
            </a:r>
            <a:r>
              <a:rPr lang="en-US">
                <a:solidFill>
                  <a:srgbClr val="9876AA"/>
                </a:solidFill>
              </a:rPr>
              <a:t>_questionIndex</a:t>
            </a:r>
            <a:r>
              <a:rPr lang="en-US"/>
              <a:t>])</a:t>
            </a:r>
            <a:r>
              <a:rPr lang="en-US">
                <a:solidFill>
                  <a:srgbClr val="CC7832"/>
                </a:solidFill>
              </a:rPr>
              <a:t>, </a:t>
            </a:r>
            <a:r>
              <a:rPr lang="en-US">
                <a:solidFill>
                  <a:srgbClr val="808080"/>
                </a:solidFill>
              </a:rPr>
              <a:t>// This changed from Text to Question (the newly created class)</a:t>
            </a:r>
            <a:br>
              <a:rPr lang="en-US">
                <a:solidFill>
                  <a:srgbClr val="808080"/>
                </a:solidFill>
              </a:rPr>
            </a:br>
            <a:r>
              <a:rPr lang="en-US">
                <a:solidFill>
                  <a:srgbClr val="808080"/>
                </a:solidFill>
              </a:rPr>
              <a:t>              </a:t>
            </a:r>
            <a:r>
              <a:rPr lang="en-US">
                <a:solidFill>
                  <a:srgbClr val="FFC66D"/>
                </a:solidFill>
              </a:rPr>
              <a:t>ElevatedButton</a:t>
            </a:r>
            <a:r>
              <a:rPr lang="en-US"/>
              <a:t>(</a:t>
            </a:r>
            <a:br>
              <a:rPr lang="en-US"/>
            </a:br>
            <a:r>
              <a:rPr lang="en-US"/>
              <a:t>                child: </a:t>
            </a:r>
            <a:r>
              <a:rPr lang="en-US">
                <a:solidFill>
                  <a:srgbClr val="FFC66D"/>
                </a:solidFill>
              </a:rPr>
              <a:t>Text</a:t>
            </a:r>
            <a:r>
              <a:rPr lang="en-US"/>
              <a:t>(</a:t>
            </a:r>
            <a:r>
              <a:rPr lang="en-US">
                <a:solidFill>
                  <a:srgbClr val="6A8759"/>
                </a:solidFill>
              </a:rPr>
              <a:t>'Answer 1'</a:t>
            </a:r>
            <a:r>
              <a:rPr lang="en-US"/>
              <a:t>)</a:t>
            </a:r>
            <a:r>
              <a:rPr lang="en-US">
                <a:solidFill>
                  <a:srgbClr val="CC7832"/>
                </a:solidFill>
              </a:rPr>
              <a:t>,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            </a:t>
            </a:r>
            <a:r>
              <a:rPr lang="en-US"/>
              <a:t>onPressed: </a:t>
            </a:r>
            <a:r>
              <a:rPr lang="en-US">
                <a:solidFill>
                  <a:srgbClr val="FFC66D"/>
                </a:solidFill>
              </a:rPr>
              <a:t>_answerQuestion</a:t>
            </a:r>
            <a:r>
              <a:rPr lang="en-US">
                <a:solidFill>
                  <a:srgbClr val="CC7832"/>
                </a:solidFill>
              </a:rPr>
              <a:t>,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          </a:t>
            </a:r>
            <a:r>
              <a:rPr lang="en-US"/>
              <a:t>)</a:t>
            </a:r>
            <a:r>
              <a:rPr lang="en-US">
                <a:solidFill>
                  <a:srgbClr val="CC7832"/>
                </a:solidFill>
              </a:rPr>
              <a:t>,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          </a:t>
            </a:r>
            <a:r>
              <a:rPr lang="en-US">
                <a:solidFill>
                  <a:srgbClr val="FFC66D"/>
                </a:solidFill>
              </a:rPr>
              <a:t>ElevatedButton</a:t>
            </a:r>
            <a:r>
              <a:rPr lang="en-US"/>
              <a:t>(</a:t>
            </a:r>
            <a:br>
              <a:rPr lang="en-US"/>
            </a:br>
            <a:r>
              <a:rPr lang="en-US"/>
              <a:t>                child: </a:t>
            </a:r>
            <a:r>
              <a:rPr lang="en-US">
                <a:solidFill>
                  <a:srgbClr val="FFC66D"/>
                </a:solidFill>
              </a:rPr>
              <a:t>Text</a:t>
            </a:r>
            <a:r>
              <a:rPr lang="en-US"/>
              <a:t>(</a:t>
            </a:r>
            <a:r>
              <a:rPr lang="en-US">
                <a:solidFill>
                  <a:srgbClr val="6A8759"/>
                </a:solidFill>
              </a:rPr>
              <a:t>'Answer 2'</a:t>
            </a:r>
            <a:r>
              <a:rPr lang="en-US"/>
              <a:t>)</a:t>
            </a:r>
            <a:r>
              <a:rPr lang="en-US">
                <a:solidFill>
                  <a:srgbClr val="CC7832"/>
                </a:solidFill>
              </a:rPr>
              <a:t>,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            </a:t>
            </a:r>
            <a:r>
              <a:rPr lang="en-US"/>
              <a:t>onPressed: () {</a:t>
            </a:r>
            <a:br>
              <a:rPr lang="en-US"/>
            </a:br>
            <a:r>
              <a:rPr lang="en-US"/>
              <a:t>                  print(</a:t>
            </a:r>
            <a:r>
              <a:rPr lang="en-US">
                <a:solidFill>
                  <a:srgbClr val="6A8759"/>
                </a:solidFill>
              </a:rPr>
              <a:t>'Nice Answer'</a:t>
            </a:r>
            <a:r>
              <a:rPr lang="en-US"/>
              <a:t>)</a:t>
            </a:r>
            <a:r>
              <a:rPr lang="en-US">
                <a:solidFill>
                  <a:srgbClr val="CC7832"/>
                </a:solidFill>
              </a:rPr>
              <a:t>;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            </a:t>
            </a:r>
            <a:r>
              <a:rPr lang="en-US"/>
              <a:t>}</a:t>
            </a:r>
            <a:r>
              <a:rPr lang="en-US">
                <a:solidFill>
                  <a:srgbClr val="CC7832"/>
                </a:solidFill>
              </a:rPr>
              <a:t>,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          </a:t>
            </a:r>
            <a:r>
              <a:rPr lang="en-US"/>
              <a:t>)</a:t>
            </a:r>
            <a:r>
              <a:rPr lang="en-US">
                <a:solidFill>
                  <a:srgbClr val="CC7832"/>
                </a:solidFill>
              </a:rPr>
              <a:t>, </a:t>
            </a:r>
            <a:r>
              <a:rPr lang="en-US">
                <a:solidFill>
                  <a:srgbClr val="808080"/>
                </a:solidFill>
              </a:rPr>
              <a:t>//</a:t>
            </a:r>
            <a:br>
              <a:rPr lang="en-US">
                <a:solidFill>
                  <a:srgbClr val="808080"/>
                </a:solidFill>
              </a:rPr>
            </a:br>
            <a:r>
              <a:rPr lang="en-US">
                <a:solidFill>
                  <a:srgbClr val="808080"/>
                </a:solidFill>
              </a:rPr>
              <a:t>              </a:t>
            </a:r>
            <a:r>
              <a:rPr lang="en-US">
                <a:solidFill>
                  <a:srgbClr val="FFC66D"/>
                </a:solidFill>
              </a:rPr>
              <a:t>ElevatedButton</a:t>
            </a:r>
            <a:r>
              <a:rPr lang="en-US"/>
              <a:t>(</a:t>
            </a:r>
            <a:br>
              <a:rPr lang="en-US"/>
            </a:br>
            <a:r>
              <a:rPr lang="en-US"/>
              <a:t>                child: </a:t>
            </a:r>
            <a:r>
              <a:rPr lang="en-US">
                <a:solidFill>
                  <a:srgbClr val="FFC66D"/>
                </a:solidFill>
              </a:rPr>
              <a:t>Text</a:t>
            </a:r>
            <a:r>
              <a:rPr lang="en-US"/>
              <a:t>(</a:t>
            </a:r>
            <a:r>
              <a:rPr lang="en-US">
                <a:solidFill>
                  <a:srgbClr val="6A8759"/>
                </a:solidFill>
              </a:rPr>
              <a:t>'Answer 3'</a:t>
            </a:r>
            <a:r>
              <a:rPr lang="en-US"/>
              <a:t>)</a:t>
            </a:r>
            <a:r>
              <a:rPr lang="en-US">
                <a:solidFill>
                  <a:srgbClr val="CC7832"/>
                </a:solidFill>
              </a:rPr>
              <a:t>,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            </a:t>
            </a:r>
            <a:r>
              <a:rPr lang="en-US"/>
              <a:t>onPressed: </a:t>
            </a:r>
            <a:r>
              <a:rPr lang="en-US">
                <a:solidFill>
                  <a:srgbClr val="FFC66D"/>
                </a:solidFill>
              </a:rPr>
              <a:t>_answerQuestion</a:t>
            </a:r>
            <a:r>
              <a:rPr lang="en-US">
                <a:solidFill>
                  <a:srgbClr val="CC7832"/>
                </a:solidFill>
              </a:rPr>
              <a:t>,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          </a:t>
            </a:r>
            <a:r>
              <a:rPr lang="en-US"/>
              <a:t>)</a:t>
            </a:r>
            <a:r>
              <a:rPr lang="en-US">
                <a:solidFill>
                  <a:srgbClr val="CC7832"/>
                </a:solidFill>
              </a:rPr>
              <a:t>,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        </a:t>
            </a:r>
            <a:r>
              <a:rPr lang="en-US"/>
              <a:t>]</a:t>
            </a:r>
            <a:r>
              <a:rPr lang="en-US">
                <a:solidFill>
                  <a:srgbClr val="CC7832"/>
                </a:solidFill>
              </a:rPr>
              <a:t>,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      </a:t>
            </a:r>
            <a:r>
              <a:rPr lang="en-US"/>
              <a:t>))</a:t>
            </a:r>
            <a:r>
              <a:rPr lang="en-US">
                <a:solidFill>
                  <a:srgbClr val="CC7832"/>
                </a:solidFill>
              </a:rPr>
              <a:t>,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</a:t>
            </a:r>
            <a:r>
              <a:rPr lang="en-US"/>
              <a:t>)</a:t>
            </a:r>
            <a:r>
              <a:rPr lang="en-US">
                <a:solidFill>
                  <a:srgbClr val="CC7832"/>
                </a:solidFill>
              </a:rPr>
              <a:t>;</a:t>
            </a:r>
            <a:br>
              <a:rPr lang="en-US">
                <a:solidFill>
                  <a:srgbClr val="CC7832"/>
                </a:solidFill>
              </a:rPr>
            </a:b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</a:t>
            </a:r>
            <a:r>
              <a:rPr lang="en-US"/>
              <a:t>}</a:t>
            </a:r>
            <a:br>
              <a:rPr lang="en-US"/>
            </a:b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CC7832"/>
                </a:solidFill>
              </a:rPr>
              <a:t>import </a:t>
            </a:r>
            <a:r>
              <a:rPr lang="en-US">
                <a:solidFill>
                  <a:srgbClr val="6A8759"/>
                </a:solidFill>
              </a:rPr>
              <a:t>'package:flutter/material.dart'</a:t>
            </a:r>
            <a:r>
              <a:rPr lang="en-US">
                <a:solidFill>
                  <a:srgbClr val="CC7832"/>
                </a:solidFill>
              </a:rPr>
              <a:t>;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class </a:t>
            </a:r>
            <a:r>
              <a:rPr lang="en-US"/>
              <a:t>Question </a:t>
            </a:r>
            <a:r>
              <a:rPr lang="en-US">
                <a:solidFill>
                  <a:srgbClr val="CC7832"/>
                </a:solidFill>
              </a:rPr>
              <a:t>extends </a:t>
            </a:r>
            <a:r>
              <a:rPr lang="en-US"/>
              <a:t>StatelessWidget {</a:t>
            </a:r>
            <a:br>
              <a:rPr lang="en-US"/>
            </a:br>
            <a:r>
              <a:rPr lang="en-US"/>
              <a:t>  </a:t>
            </a:r>
            <a:r>
              <a:rPr lang="en-US">
                <a:solidFill>
                  <a:srgbClr val="CC7832"/>
                </a:solidFill>
              </a:rPr>
              <a:t>final </a:t>
            </a:r>
            <a:r>
              <a:rPr lang="en-US"/>
              <a:t>String </a:t>
            </a:r>
            <a:r>
              <a:rPr lang="en-US">
                <a:solidFill>
                  <a:srgbClr val="9876AA"/>
                </a:solidFill>
              </a:rPr>
              <a:t>questionText</a:t>
            </a:r>
            <a:r>
              <a:rPr lang="en-US">
                <a:solidFill>
                  <a:srgbClr val="CC7832"/>
                </a:solidFill>
              </a:rPr>
              <a:t>; </a:t>
            </a:r>
            <a:r>
              <a:rPr lang="en-US">
                <a:solidFill>
                  <a:srgbClr val="808080"/>
                </a:solidFill>
              </a:rPr>
              <a:t>// adding 'final' is the recommended practice for parameters in Stateless Widget</a:t>
            </a:r>
            <a:br>
              <a:rPr lang="en-US">
                <a:solidFill>
                  <a:srgbClr val="808080"/>
                </a:solidFill>
              </a:rPr>
            </a:br>
            <a:r>
              <a:rPr lang="en-US">
                <a:solidFill>
                  <a:srgbClr val="808080"/>
                </a:solidFill>
              </a:rPr>
              <a:t>  </a:t>
            </a:r>
            <a:r>
              <a:rPr lang="en-US"/>
              <a:t>Question(</a:t>
            </a:r>
            <a:r>
              <a:rPr lang="en-US">
                <a:solidFill>
                  <a:srgbClr val="CC7832"/>
                </a:solidFill>
              </a:rPr>
              <a:t>this</a:t>
            </a:r>
            <a:r>
              <a:rPr lang="en-US"/>
              <a:t>.</a:t>
            </a:r>
            <a:r>
              <a:rPr lang="en-US">
                <a:solidFill>
                  <a:srgbClr val="9876AA"/>
                </a:solidFill>
              </a:rPr>
              <a:t>questionText</a:t>
            </a:r>
            <a:r>
              <a:rPr lang="en-US"/>
              <a:t>)</a:t>
            </a:r>
            <a:r>
              <a:rPr lang="en-US">
                <a:solidFill>
                  <a:srgbClr val="CC7832"/>
                </a:solidFill>
              </a:rPr>
              <a:t>; </a:t>
            </a:r>
            <a:r>
              <a:rPr lang="en-US">
                <a:solidFill>
                  <a:srgbClr val="808080"/>
                </a:solidFill>
              </a:rPr>
              <a:t>// This replaces the syntax below for Constructor (remember to add the keyword 'late'</a:t>
            </a:r>
            <a:br>
              <a:rPr lang="en-US">
                <a:solidFill>
                  <a:srgbClr val="808080"/>
                </a:solidFill>
              </a:rPr>
            </a:br>
            <a:r>
              <a:rPr lang="en-US">
                <a:solidFill>
                  <a:srgbClr val="808080"/>
                </a:solidFill>
              </a:rPr>
              <a:t>                                // before the declaration above if you use the syntax below)</a:t>
            </a:r>
            <a:br>
              <a:rPr lang="en-US">
                <a:solidFill>
                  <a:srgbClr val="808080"/>
                </a:solidFill>
              </a:rPr>
            </a:br>
            <a:r>
              <a:rPr lang="en-US">
                <a:solidFill>
                  <a:srgbClr val="808080"/>
                </a:solidFill>
              </a:rPr>
              <a:t>  /*</a:t>
            </a:r>
            <a:br>
              <a:rPr lang="en-US">
                <a:solidFill>
                  <a:srgbClr val="808080"/>
                </a:solidFill>
              </a:rPr>
            </a:br>
            <a:r>
              <a:rPr lang="en-US">
                <a:solidFill>
                  <a:srgbClr val="808080"/>
                </a:solidFill>
              </a:rPr>
              <a:t>  Question(String questionText){</a:t>
            </a:r>
            <a:br>
              <a:rPr lang="en-US">
                <a:solidFill>
                  <a:srgbClr val="808080"/>
                </a:solidFill>
              </a:rPr>
            </a:br>
            <a:r>
              <a:rPr lang="en-US">
                <a:solidFill>
                  <a:srgbClr val="808080"/>
                </a:solidFill>
              </a:rPr>
              <a:t>    this.questionText = questionText;</a:t>
            </a:r>
            <a:br>
              <a:rPr lang="en-US">
                <a:solidFill>
                  <a:srgbClr val="808080"/>
                </a:solidFill>
              </a:rPr>
            </a:br>
            <a:r>
              <a:rPr lang="en-US">
                <a:solidFill>
                  <a:srgbClr val="808080"/>
                </a:solidFill>
              </a:rPr>
              <a:t>  }</a:t>
            </a:r>
            <a:br>
              <a:rPr lang="en-US">
                <a:solidFill>
                  <a:srgbClr val="808080"/>
                </a:solidFill>
              </a:rPr>
            </a:br>
            <a:r>
              <a:rPr lang="en-US">
                <a:solidFill>
                  <a:srgbClr val="808080"/>
                </a:solidFill>
              </a:rPr>
              <a:t>   */</a:t>
            </a:r>
            <a:br>
              <a:rPr lang="en-US">
                <a:solidFill>
                  <a:srgbClr val="808080"/>
                </a:solidFill>
              </a:rPr>
            </a:br>
            <a:br>
              <a:rPr lang="en-US">
                <a:solidFill>
                  <a:srgbClr val="808080"/>
                </a:solidFill>
              </a:rPr>
            </a:br>
            <a:r>
              <a:rPr lang="en-US">
                <a:solidFill>
                  <a:srgbClr val="808080"/>
                </a:solidFill>
              </a:rPr>
              <a:t>  </a:t>
            </a:r>
            <a:r>
              <a:rPr lang="en-US">
                <a:solidFill>
                  <a:srgbClr val="BBB529"/>
                </a:solidFill>
              </a:rPr>
              <a:t>@override</a:t>
            </a:r>
            <a:br>
              <a:rPr lang="en-US">
                <a:solidFill>
                  <a:srgbClr val="BBB529"/>
                </a:solidFill>
              </a:rPr>
            </a:br>
            <a:r>
              <a:rPr lang="en-US">
                <a:solidFill>
                  <a:srgbClr val="BBB529"/>
                </a:solidFill>
              </a:rPr>
              <a:t>  </a:t>
            </a:r>
            <a:r>
              <a:rPr lang="en-US"/>
              <a:t>Widget </a:t>
            </a:r>
            <a:r>
              <a:rPr lang="en-US">
                <a:solidFill>
                  <a:srgbClr val="FFC66D"/>
                </a:solidFill>
              </a:rPr>
              <a:t>build</a:t>
            </a:r>
            <a:r>
              <a:rPr lang="en-US"/>
              <a:t>(BuildContext context) {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CC7832"/>
                </a:solidFill>
              </a:rPr>
              <a:t>return </a:t>
            </a:r>
            <a:r>
              <a:rPr lang="en-US">
                <a:solidFill>
                  <a:srgbClr val="FFC66D"/>
                </a:solidFill>
              </a:rPr>
              <a:t>Text</a:t>
            </a:r>
            <a:r>
              <a:rPr lang="en-US"/>
              <a:t>(</a:t>
            </a:r>
            <a:r>
              <a:rPr lang="en-US">
                <a:solidFill>
                  <a:srgbClr val="9876AA"/>
                </a:solidFill>
              </a:rPr>
              <a:t>questionText</a:t>
            </a:r>
            <a:r>
              <a:rPr lang="en-US"/>
              <a:t>)</a:t>
            </a:r>
            <a:r>
              <a:rPr lang="en-US">
                <a:solidFill>
                  <a:srgbClr val="CC7832"/>
                </a:solidFill>
              </a:rPr>
              <a:t>;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</a:t>
            </a:r>
            <a:r>
              <a:rPr lang="en-US"/>
              <a:t>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31" name="Google Shape;2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Flutter 101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Youssef Altherwy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Dhekra Ben Sassi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Understanding “setState” method</a:t>
            </a:r>
            <a:endParaRPr/>
          </a:p>
        </p:txBody>
      </p:sp>
      <p:grpSp>
        <p:nvGrpSpPr>
          <p:cNvPr id="200" name="Google Shape;200;p22"/>
          <p:cNvGrpSpPr/>
          <p:nvPr/>
        </p:nvGrpSpPr>
        <p:grpSpPr>
          <a:xfrm>
            <a:off x="838200" y="1898129"/>
            <a:ext cx="10515600" cy="4594746"/>
            <a:chOff x="0" y="72504"/>
            <a:chExt cx="10515600" cy="4594746"/>
          </a:xfrm>
        </p:grpSpPr>
        <p:sp>
          <p:nvSpPr>
            <p:cNvPr id="201" name="Google Shape;201;p22"/>
            <p:cNvSpPr/>
            <p:nvPr/>
          </p:nvSpPr>
          <p:spPr>
            <a:xfrm>
              <a:off x="0" y="72504"/>
              <a:ext cx="10515600" cy="647595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31613" y="104117"/>
              <a:ext cx="10452374" cy="584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 General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0" y="720099"/>
              <a:ext cx="10515600" cy="447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0" y="720099"/>
              <a:ext cx="10515600" cy="447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3850" tIns="34275" rIns="192000" bIns="342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setState in a specific widget calls the build method in that widget to re-render the whole Widget tree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0" y="1429134"/>
              <a:ext cx="10515600" cy="647595"/>
            </a:xfrm>
            <a:prstGeom prst="roundRect">
              <a:avLst>
                <a:gd name="adj" fmla="val 16667"/>
              </a:avLst>
            </a:prstGeom>
            <a:solidFill>
              <a:srgbClr val="2EE84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2"/>
            <p:cNvSpPr txBox="1"/>
            <p:nvPr/>
          </p:nvSpPr>
          <p:spPr>
            <a:xfrm>
              <a:off x="31613" y="1460747"/>
              <a:ext cx="10452374" cy="584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 MyApp example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0" y="1814814"/>
              <a:ext cx="10515600" cy="726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2"/>
            <p:cNvSpPr txBox="1"/>
            <p:nvPr/>
          </p:nvSpPr>
          <p:spPr>
            <a:xfrm>
              <a:off x="0" y="2228687"/>
              <a:ext cx="10515600" cy="726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3850" tIns="34275" rIns="192000" bIns="342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 will re-render the whole screen since we only have one custom widget.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0" y="2822274"/>
              <a:ext cx="10515600" cy="647595"/>
            </a:xfrm>
            <a:prstGeom prst="roundRect">
              <a:avLst>
                <a:gd name="adj" fmla="val 16667"/>
              </a:avLst>
            </a:prstGeom>
            <a:solidFill>
              <a:srgbClr val="5999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2"/>
            <p:cNvSpPr txBox="1"/>
            <p:nvPr/>
          </p:nvSpPr>
          <p:spPr>
            <a:xfrm>
              <a:off x="31613" y="2853887"/>
              <a:ext cx="10452374" cy="584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However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0" y="3188979"/>
              <a:ext cx="10515600" cy="1089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2"/>
            <p:cNvSpPr txBox="1"/>
            <p:nvPr/>
          </p:nvSpPr>
          <p:spPr>
            <a:xfrm>
              <a:off x="0" y="3577396"/>
              <a:ext cx="10515600" cy="1089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3850" tIns="34275" rIns="192000" bIns="342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Flutter is smart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 will only re-render the parts that has changed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 MyApp example, Flutter will only re-render the Text widget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body" idx="1"/>
          </p:nvPr>
        </p:nvSpPr>
        <p:spPr>
          <a:xfrm>
            <a:off x="643297" y="3743368"/>
            <a:ext cx="6851107" cy="181588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400"/>
              <a:buFont typeface="JetBrains Mono"/>
              <a:buNone/>
            </a:pPr>
            <a:r>
              <a:rPr lang="en-US" sz="14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lang="en-US" sz="14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_MyAppState </a:t>
            </a:r>
            <a:r>
              <a:rPr lang="en-US" sz="14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extends </a:t>
            </a:r>
            <a:r>
              <a:rPr lang="en-US" sz="14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State&lt;MyApp&gt;{ </a:t>
            </a:r>
            <a:r>
              <a:rPr lang="en-US" sz="14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_ to indicate a private class</a:t>
            </a:r>
            <a:br>
              <a:rPr lang="en-US" sz="14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4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4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 </a:t>
            </a:r>
            <a:r>
              <a:rPr lang="en-US" sz="1400" b="0" i="0" u="none" strike="noStrike" cap="non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_questionIndex </a:t>
            </a:r>
            <a:r>
              <a:rPr lang="en-US" sz="14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400" b="0" i="0" u="none" strike="noStrike" cap="none">
                <a:solidFill>
                  <a:srgbClr val="6897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-US" sz="14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-US" sz="14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_ to indicate a private parameters</a:t>
            </a:r>
            <a:br>
              <a:rPr lang="en-US" sz="14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4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4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void </a:t>
            </a:r>
            <a:r>
              <a:rPr lang="en-US" sz="14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_answerQuestion</a:t>
            </a:r>
            <a:r>
              <a:rPr lang="en-US" sz="14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 </a:t>
            </a:r>
            <a:r>
              <a:rPr lang="en-US" sz="14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_ to indicate a private method</a:t>
            </a:r>
            <a:br>
              <a:rPr lang="en-US" sz="14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sz="14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4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4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setState(()=&gt; </a:t>
            </a:r>
            <a:r>
              <a:rPr lang="en-US" sz="1400" b="0" i="0" u="none" strike="noStrike" cap="non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_questionIndex </a:t>
            </a:r>
            <a:r>
              <a:rPr lang="en-US" sz="14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400" b="0" i="0" u="none" strike="noStrike" cap="non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_questionIndex </a:t>
            </a:r>
            <a:r>
              <a:rPr lang="en-US" sz="14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lang="en-US" sz="1400" b="0" i="0" u="none" strike="noStrike" cap="none">
                <a:solidFill>
                  <a:srgbClr val="6897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 sz="14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4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4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4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4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Understanding “_” in Dart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603856" y="1832726"/>
            <a:ext cx="10515600" cy="1089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850" tIns="34275" rIns="192000" bIns="34275" anchor="t" anchorCtr="0">
            <a:no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 to indicate private member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It’s not required, but is recommended whenever applicable 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example,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23"/>
          <p:cNvCxnSpPr/>
          <p:nvPr/>
        </p:nvCxnSpPr>
        <p:spPr>
          <a:xfrm flipH="1">
            <a:off x="1419847" y="2628326"/>
            <a:ext cx="1231454" cy="127280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23"/>
          <p:cNvCxnSpPr/>
          <p:nvPr/>
        </p:nvCxnSpPr>
        <p:spPr>
          <a:xfrm flipH="1">
            <a:off x="1477667" y="2628326"/>
            <a:ext cx="1173634" cy="171946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23"/>
          <p:cNvCxnSpPr/>
          <p:nvPr/>
        </p:nvCxnSpPr>
        <p:spPr>
          <a:xfrm flipH="1">
            <a:off x="1530127" y="2628326"/>
            <a:ext cx="1121174" cy="217342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Convention and Suggestions</a:t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603856" y="1832726"/>
            <a:ext cx="10515600" cy="1089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3850" tIns="34275" rIns="192000" bIns="34275" anchor="t" anchorCtr="0">
            <a:no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 custom widget should reside in its own .dart file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 ‘stless’ in Android Studio to quicky create Stateless Widget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Char char="•"/>
            </a:pPr>
            <a: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 ‘stful’ in Android Studio to quicky create Stateful Widget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>
            <a:spLocks noGrp="1"/>
          </p:cNvSpPr>
          <p:nvPr>
            <p:ph type="body" idx="1"/>
          </p:nvPr>
        </p:nvSpPr>
        <p:spPr>
          <a:xfrm>
            <a:off x="22972" y="0"/>
            <a:ext cx="6998100" cy="3600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JetBrains Mono"/>
              <a:buNone/>
            </a:pP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lang="en-US" sz="12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'package:flutter/material.dart'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lang="en-US" sz="12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'package:hello_world/question.dart'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or import './question.dart’;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		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JetBrains Mono"/>
              <a:buNone/>
            </a:pPr>
            <a:r>
              <a:rPr lang="en-US" sz="1200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		.</a:t>
            </a:r>
            <a:endParaRPr sz="1200" b="0" i="0" u="none" strike="noStrike" cap="none">
              <a:solidFill>
                <a:srgbClr val="80808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JetBrains Mono"/>
              <a:buNone/>
            </a:pP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State&lt;StatefulWidget&gt;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createState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=&gt; 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_MyAppState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notice that =&gt; functions are without 'return' keyword</a:t>
            </a:r>
            <a:br>
              <a:rPr lang="en-US" sz="12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b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_MyAppState 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extends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State&lt;MyApp&gt;{</a:t>
            </a:r>
            <a:b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			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None/>
            </a:pPr>
            <a:r>
              <a:rPr lang="en-US" sz="120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		</a:t>
            </a:r>
            <a:br>
              <a:rPr lang="en-US" sz="12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Widget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build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(BuildContext context) {</a:t>
            </a:r>
            <a:b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			.	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None/>
            </a:pPr>
            <a:r>
              <a:rPr lang="en-US" sz="1200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		.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Question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(questions[</a:t>
            </a:r>
            <a:r>
              <a:rPr lang="en-US" sz="1200" b="0" i="0" u="none" strike="noStrike" cap="non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_questionIndex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This changed from Text to Question (the newly created class)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		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None/>
            </a:pPr>
            <a:r>
              <a:rPr lang="en-US" sz="1200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		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22972" y="3744862"/>
            <a:ext cx="12159834" cy="310854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lang="en-US" sz="12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'package:flutter/material.dart'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Question 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extends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StatelessWidget {</a:t>
            </a:r>
            <a:b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final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 sz="1200" b="0" i="0" u="none" strike="noStrike" cap="non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questionText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adding 'final' is the recommended practice for parameters in Stateless Widget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Question(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200" b="0" i="0" u="none" strike="noStrike" cap="non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questionText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This replaces the syntax below for Constructor (remember to add the keyword 'late'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                // before the declaration above if you use the syntax below)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/*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Question(String questionText){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this.questionText = questionText;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}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*/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2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@override</a:t>
            </a:r>
            <a:br>
              <a:rPr lang="en-US" sz="12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Widget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build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(BuildContext context) {</a:t>
            </a:r>
            <a:b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Text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200" b="0" i="0" u="none" strike="noStrike" cap="non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questionText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7214110" y="1941418"/>
            <a:ext cx="20842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Snippets from main.dart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10970685" y="5298418"/>
            <a:ext cx="1258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Question.dart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6681093" y="170014"/>
            <a:ext cx="859261" cy="3041873"/>
          </a:xfrm>
          <a:prstGeom prst="rightBrace">
            <a:avLst>
              <a:gd name="adj1" fmla="val 85873"/>
              <a:gd name="adj2" fmla="val 50151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10495688" y="3600986"/>
            <a:ext cx="859261" cy="3041873"/>
          </a:xfrm>
          <a:prstGeom prst="rightBrace">
            <a:avLst>
              <a:gd name="adj1" fmla="val 85873"/>
              <a:gd name="adj2" fmla="val 50151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 b="58649"/>
          <a:stretch/>
        </p:blipFill>
        <p:spPr>
          <a:xfrm>
            <a:off x="9576876" y="160727"/>
            <a:ext cx="2539909" cy="218215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/>
          <p:nvPr/>
        </p:nvSpPr>
        <p:spPr>
          <a:xfrm rot="5400000">
            <a:off x="10652280" y="1422628"/>
            <a:ext cx="389099" cy="2348032"/>
          </a:xfrm>
          <a:prstGeom prst="rightBrace">
            <a:avLst>
              <a:gd name="adj1" fmla="val 85873"/>
              <a:gd name="adj2" fmla="val 5187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10098794" y="2721968"/>
            <a:ext cx="158729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Nothing changed!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 the code is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organized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>
            <a:off x="2997837" y="2004941"/>
            <a:ext cx="5335532" cy="2848118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3308383" y="2357223"/>
            <a:ext cx="4760393" cy="2228561"/>
          </a:xfrm>
          <a:prstGeom prst="rect">
            <a:avLst/>
          </a:prstGeom>
          <a:solidFill>
            <a:srgbClr val="9CC2E5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3602077" y="2734966"/>
            <a:ext cx="4127052" cy="147307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Understanding ‘Container()’</a:t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4169939" y="3033256"/>
            <a:ext cx="2991328" cy="876492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Child (i.e., the Contents)</a:t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4085683" y="2704035"/>
            <a:ext cx="31598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Padding (i.e., space inside Container)</a:t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4281248" y="2411723"/>
            <a:ext cx="27687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 (i.e., border of Container)</a:t>
            </a:r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4085683" y="2033978"/>
            <a:ext cx="31678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 (i.e., space outside Container)</a:t>
            </a:r>
            <a:endParaRPr/>
          </a:p>
        </p:txBody>
      </p:sp>
      <p:cxnSp>
        <p:nvCxnSpPr>
          <p:cNvPr id="254" name="Google Shape;254;p26"/>
          <p:cNvCxnSpPr/>
          <p:nvPr/>
        </p:nvCxnSpPr>
        <p:spPr>
          <a:xfrm flipH="1">
            <a:off x="8074780" y="1406566"/>
            <a:ext cx="1231454" cy="127280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5" name="Google Shape;255;p26"/>
          <p:cNvSpPr txBox="1"/>
          <p:nvPr/>
        </p:nvSpPr>
        <p:spPr>
          <a:xfrm>
            <a:off x="9217744" y="1147105"/>
            <a:ext cx="13821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Structure (</a:t>
            </a:r>
            <a:r>
              <a:rPr lang="en-US" sz="3500">
                <a:solidFill>
                  <a:schemeClr val="lt1"/>
                </a:solidFill>
              </a:rPr>
              <a:t>Main folders and files</a:t>
            </a:r>
            <a:r>
              <a:rPr lang="en-US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>
                <a:solidFill>
                  <a:schemeClr val="lt1"/>
                </a:solidFill>
              </a:rPr>
              <a:t>.idea folder (special for android studio – not important)</a:t>
            </a:r>
            <a:endParaRPr sz="30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>
                <a:solidFill>
                  <a:schemeClr val="lt1"/>
                </a:solidFill>
              </a:rPr>
              <a:t>Android/iOS folder (important, will build the android app. Usually not changed by User).</a:t>
            </a:r>
            <a:endParaRPr sz="30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>
                <a:solidFill>
                  <a:schemeClr val="lt1"/>
                </a:solidFill>
              </a:rPr>
              <a:t>Build folder (important, output of Flutter app, managed by flutter SDK, rarely changed by user until the deployment at the end)</a:t>
            </a:r>
            <a:endParaRPr sz="30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>
                <a:solidFill>
                  <a:schemeClr val="lt1"/>
                </a:solidFill>
              </a:rPr>
              <a:t>Lib folder(The most important during development , holds .dart files )</a:t>
            </a:r>
            <a:endParaRPr sz="30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>
                <a:solidFill>
                  <a:schemeClr val="lt1"/>
                </a:solidFill>
              </a:rPr>
              <a:t>Test folder (Writing test functions , not important during early development)</a:t>
            </a:r>
            <a:endParaRPr sz="30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>
                <a:solidFill>
                  <a:schemeClr val="lt1"/>
                </a:solidFill>
              </a:rPr>
              <a:t>pubspec.yaml file ( manage packages, such as third-party packages, and assets. Really important)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838200" y="998192"/>
            <a:ext cx="6644425" cy="535531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800"/>
              <a:buFont typeface="JetBrains Mono"/>
              <a:buNone/>
            </a:pPr>
            <a:r>
              <a:rPr lang="en-US" sz="1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lang="en-US" sz="18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'package:flutter/material.dart'</a:t>
            </a:r>
            <a:r>
              <a:rPr lang="en-US" sz="1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 </a:t>
            </a:r>
            <a: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material is Google's design system and its part of the flutter SDK</a:t>
            </a:r>
            <a:b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void </a:t>
            </a:r>
            <a:r>
              <a:rPr lang="en-US" sz="1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(){</a:t>
            </a:r>
            <a:b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runApp(</a:t>
            </a:r>
            <a:r>
              <a:rPr lang="en-US" sz="1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MyApp</a:t>
            </a:r>
            <a: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())</a:t>
            </a:r>
            <a:r>
              <a:rPr lang="en-US" sz="1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a method in material.dart, which runs the App. It calls the build method</a:t>
            </a:r>
            <a:b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// MyApp is the core Widget in this app. () are required!</a:t>
            </a:r>
            <a:b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b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MyApp </a:t>
            </a:r>
            <a:r>
              <a:rPr lang="en-US" sz="1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extends </a:t>
            </a:r>
            <a: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StatelessWidget{ </a:t>
            </a:r>
            <a: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MyApp is a custom Widget based on StatelessWidget</a:t>
            </a:r>
            <a:b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8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@override</a:t>
            </a:r>
            <a:br>
              <a:rPr lang="en-US" sz="18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8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Widget </a:t>
            </a:r>
            <a:r>
              <a:rPr lang="en-US" sz="1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build</a:t>
            </a:r>
            <a: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(BuildContext context) { </a:t>
            </a:r>
            <a: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build is a method to build a Widget, it's part of the SuperClass (StatelessWidget)</a:t>
            </a:r>
            <a:b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                        // BuildContext is a locator that locates each Widget and its position on the Widget Tree.</a:t>
            </a:r>
            <a:b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lang="en-US" sz="1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MaterialApp</a:t>
            </a:r>
            <a: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(home: </a:t>
            </a:r>
            <a:r>
              <a:rPr lang="en-US" sz="1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Text</a:t>
            </a:r>
            <a: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8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'Hello!'</a:t>
            </a:r>
            <a: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Google's Design System</a:t>
            </a:r>
            <a:b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3" descr="A picture containing text, electronics, screenshot, control pane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5766" y="601014"/>
            <a:ext cx="2574921" cy="554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5766" y="663464"/>
            <a:ext cx="2574921" cy="542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636717"/>
            <a:ext cx="6717406" cy="58785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600"/>
              <a:buFont typeface="JetBrains Mono"/>
              <a:buNone/>
            </a:pPr>
            <a: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lang="en-US" sz="16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'package:flutter/material.dart'</a:t>
            </a:r>
            <a: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void </a:t>
            </a:r>
            <a:r>
              <a:rPr lang="en-US" sz="16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=&gt; runApp(</a:t>
            </a:r>
            <a:r>
              <a:rPr lang="en-US" sz="16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MyApp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())</a:t>
            </a:r>
            <a: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MyApp </a:t>
            </a:r>
            <a: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extends 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StatelessWidget {</a:t>
            </a:r>
            <a:b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6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@override</a:t>
            </a:r>
            <a:br>
              <a:rPr lang="en-US" sz="16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Widget </a:t>
            </a:r>
            <a:r>
              <a:rPr lang="en-US" sz="16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build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(BuildContext context) {</a:t>
            </a:r>
            <a:b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lang="en-US" sz="16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MaterialApp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b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home: </a:t>
            </a:r>
            <a:r>
              <a:rPr lang="en-US" sz="16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Scaffold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b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appBar: </a:t>
            </a:r>
            <a:r>
              <a:rPr lang="en-US" sz="16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AppBar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b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title: </a:t>
            </a:r>
            <a:r>
              <a:rPr lang="en-US" sz="16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Text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6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'My First App'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body: </a:t>
            </a:r>
            <a:r>
              <a:rPr lang="en-US" sz="16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Text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6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'This is my default text'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))</a:t>
            </a:r>
            <a: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6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/* - Scaffold create a base design of the page</a:t>
            </a:r>
            <a:br>
              <a:rPr lang="en-US" sz="16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- appBar is the Bar usually at the top of a page</a:t>
            </a:r>
            <a:br>
              <a:rPr lang="en-US" sz="16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- AppBar is a Material Widget that creates the standard Bar for apps</a:t>
            </a:r>
            <a:br>
              <a:rPr lang="en-US" sz="16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- body is the body of a page</a:t>
            </a:r>
            <a:br>
              <a:rPr lang="en-US" sz="16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                                            */</a:t>
            </a:r>
            <a:br>
              <a:rPr lang="en-US" sz="16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 sz="16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Different Types of Widgets</a:t>
            </a:r>
            <a:endParaRPr/>
          </a:p>
        </p:txBody>
      </p:sp>
      <p:grpSp>
        <p:nvGrpSpPr>
          <p:cNvPr id="109" name="Google Shape;109;p5"/>
          <p:cNvGrpSpPr/>
          <p:nvPr/>
        </p:nvGrpSpPr>
        <p:grpSpPr>
          <a:xfrm>
            <a:off x="2467255" y="1828006"/>
            <a:ext cx="5661552" cy="4333716"/>
            <a:chOff x="1629055" y="2381"/>
            <a:chExt cx="5661552" cy="4333716"/>
          </a:xfrm>
        </p:grpSpPr>
        <p:sp>
          <p:nvSpPr>
            <p:cNvPr id="110" name="Google Shape;110;p5"/>
            <p:cNvSpPr/>
            <p:nvPr/>
          </p:nvSpPr>
          <p:spPr>
            <a:xfrm>
              <a:off x="3390260" y="2002136"/>
              <a:ext cx="262116" cy="19207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1" name="Google Shape;111;p5"/>
            <p:cNvSpPr/>
            <p:nvPr/>
          </p:nvSpPr>
          <p:spPr>
            <a:xfrm>
              <a:off x="3281744" y="2002136"/>
              <a:ext cx="108515" cy="7044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2" name="Google Shape;112;p5"/>
            <p:cNvSpPr/>
            <p:nvPr/>
          </p:nvSpPr>
          <p:spPr>
            <a:xfrm>
              <a:off x="4051336" y="828726"/>
              <a:ext cx="999877" cy="34706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3" name="Google Shape;113;p5"/>
            <p:cNvSpPr/>
            <p:nvPr/>
          </p:nvSpPr>
          <p:spPr>
            <a:xfrm>
              <a:off x="5257248" y="2002136"/>
              <a:ext cx="91440" cy="19121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4235" y="0"/>
                  </a:moveTo>
                  <a:lnTo>
                    <a:pt x="174235" y="120000"/>
                  </a:ln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4" name="Google Shape;114;p5"/>
            <p:cNvSpPr/>
            <p:nvPr/>
          </p:nvSpPr>
          <p:spPr>
            <a:xfrm>
              <a:off x="5390015" y="2002136"/>
              <a:ext cx="247903" cy="7602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5" name="Google Shape;115;p5"/>
            <p:cNvSpPr/>
            <p:nvPr/>
          </p:nvSpPr>
          <p:spPr>
            <a:xfrm>
              <a:off x="5051213" y="828726"/>
              <a:ext cx="999877" cy="34706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6" name="Google Shape;116;p5"/>
            <p:cNvSpPr/>
            <p:nvPr/>
          </p:nvSpPr>
          <p:spPr>
            <a:xfrm>
              <a:off x="4224868" y="2381"/>
              <a:ext cx="1652689" cy="826344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 txBox="1"/>
            <p:nvPr/>
          </p:nvSpPr>
          <p:spPr>
            <a:xfrm>
              <a:off x="4224868" y="2381"/>
              <a:ext cx="1652689" cy="826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Widget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224746" y="1175791"/>
              <a:ext cx="1652689" cy="826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 txBox="1"/>
            <p:nvPr/>
          </p:nvSpPr>
          <p:spPr>
            <a:xfrm>
              <a:off x="5224746" y="1175791"/>
              <a:ext cx="1652689" cy="826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Visible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637918" y="2349201"/>
              <a:ext cx="1652689" cy="826344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5637918" y="2349201"/>
              <a:ext cx="1652689" cy="826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Text(), Card()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3650278" y="3501142"/>
              <a:ext cx="1652689" cy="826344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 txBox="1"/>
            <p:nvPr/>
          </p:nvSpPr>
          <p:spPr>
            <a:xfrm>
              <a:off x="3650278" y="3501142"/>
              <a:ext cx="1652689" cy="826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Container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224991" y="1175791"/>
              <a:ext cx="1652689" cy="826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3224991" y="1175791"/>
              <a:ext cx="1652689" cy="826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Invisible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629055" y="2293398"/>
              <a:ext cx="1652689" cy="826344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1629055" y="2293398"/>
              <a:ext cx="1652689" cy="826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Row(), ListView()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652377" y="3509753"/>
              <a:ext cx="1652689" cy="826344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3652377" y="3509753"/>
              <a:ext cx="1652689" cy="826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Container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3272" y="663464"/>
            <a:ext cx="2539908" cy="5421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637233" y="179268"/>
            <a:ext cx="6652800" cy="6494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400"/>
              <a:buFont typeface="JetBrains Mono"/>
              <a:buNone/>
            </a:pP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lang="en-US" sz="12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'package:flutter/material.dart'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void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=&gt; runApp(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MyApp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MyApp 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extends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StatelessWidget {</a:t>
            </a:r>
            <a:b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void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answerQuestion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(){</a:t>
            </a:r>
            <a:b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print(</a:t>
            </a:r>
            <a:r>
              <a:rPr lang="en-US" sz="12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'Answer Chosen!'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2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@override</a:t>
            </a:r>
            <a:br>
              <a:rPr lang="en-US" sz="12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Widget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build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(BuildContext context) {</a:t>
            </a:r>
            <a:b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MaterialApp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b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home: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Scaffold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b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appBar: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AppBar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b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title: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Text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2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'My First App'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body: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Column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Invisible Widget, could contains widgets (as a list inside children:) organized below each other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children: [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Text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2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'The question!'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RaisedButton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(child: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Text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2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'Answer 1'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onPressed: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answerQuestion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RaisedButton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(child: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Text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2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'Answer 2'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onPressed: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answerQuestion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      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RaisedButton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(child: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Text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2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'Answer 3'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onPressed: </a:t>
            </a:r>
            <a:r>
              <a:rPr lang="en-US" sz="12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answerQuestion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/*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- RaisedButton is deprecated but can be used (replaced by ElevatedButton)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- onPressed is called when the Button is clicked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- onPressed accepts a function that returns nothing and has no arguments (() -&gt; void)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- To pass a function to onPressed, you should omit ()</a:t>
            </a:r>
            <a:b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12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*/</a:t>
            </a:r>
            <a: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}}</a:t>
            </a:r>
            <a:br>
              <a:rPr lang="en-US" sz="12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Understanding “State”</a:t>
            </a:r>
            <a:endParaRPr/>
          </a:p>
        </p:txBody>
      </p:sp>
      <p:grpSp>
        <p:nvGrpSpPr>
          <p:cNvPr id="141" name="Google Shape;141;p7"/>
          <p:cNvGrpSpPr/>
          <p:nvPr/>
        </p:nvGrpSpPr>
        <p:grpSpPr>
          <a:xfrm>
            <a:off x="838200" y="1898129"/>
            <a:ext cx="10515600" cy="4206329"/>
            <a:chOff x="0" y="72504"/>
            <a:chExt cx="10515600" cy="4206329"/>
          </a:xfrm>
        </p:grpSpPr>
        <p:sp>
          <p:nvSpPr>
            <p:cNvPr id="142" name="Google Shape;142;p7"/>
            <p:cNvSpPr/>
            <p:nvPr/>
          </p:nvSpPr>
          <p:spPr>
            <a:xfrm>
              <a:off x="0" y="72504"/>
              <a:ext cx="10515600" cy="647595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 txBox="1"/>
            <p:nvPr/>
          </p:nvSpPr>
          <p:spPr>
            <a:xfrm>
              <a:off x="31613" y="104117"/>
              <a:ext cx="10452374" cy="584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 General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0" y="720099"/>
              <a:ext cx="10515600" cy="447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 txBox="1"/>
            <p:nvPr/>
          </p:nvSpPr>
          <p:spPr>
            <a:xfrm>
              <a:off x="0" y="720099"/>
              <a:ext cx="10515600" cy="447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3850" tIns="34275" rIns="192000" bIns="342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State is Data/Information used by your App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0" y="1167219"/>
              <a:ext cx="10515600" cy="647595"/>
            </a:xfrm>
            <a:prstGeom prst="roundRect">
              <a:avLst>
                <a:gd name="adj" fmla="val 16667"/>
              </a:avLst>
            </a:prstGeom>
            <a:solidFill>
              <a:srgbClr val="2EE84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 txBox="1"/>
            <p:nvPr/>
          </p:nvSpPr>
          <p:spPr>
            <a:xfrm>
              <a:off x="31613" y="1198832"/>
              <a:ext cx="10452374" cy="584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 State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0" y="1814814"/>
              <a:ext cx="10515600" cy="726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 txBox="1"/>
            <p:nvPr/>
          </p:nvSpPr>
          <p:spPr>
            <a:xfrm>
              <a:off x="0" y="1814814"/>
              <a:ext cx="10515600" cy="726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3850" tIns="34275" rIns="192000" bIns="342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Authenticated Users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….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0" y="2541384"/>
              <a:ext cx="10515600" cy="647595"/>
            </a:xfrm>
            <a:prstGeom prst="roundRect">
              <a:avLst>
                <a:gd name="adj" fmla="val 16667"/>
              </a:avLst>
            </a:prstGeom>
            <a:solidFill>
              <a:srgbClr val="5999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 txBox="1"/>
            <p:nvPr/>
          </p:nvSpPr>
          <p:spPr>
            <a:xfrm>
              <a:off x="31613" y="2572997"/>
              <a:ext cx="10452374" cy="584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Widget State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0" y="3188979"/>
              <a:ext cx="10515600" cy="1089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 txBox="1"/>
            <p:nvPr/>
          </p:nvSpPr>
          <p:spPr>
            <a:xfrm>
              <a:off x="0" y="3188979"/>
              <a:ext cx="10515600" cy="1089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3850" tIns="34275" rIns="192000" bIns="342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Current User Input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is a loading Spinner is shown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Stateless vs. Stateful</a:t>
            </a:r>
            <a:endParaRPr/>
          </a:p>
        </p:txBody>
      </p:sp>
      <p:grpSp>
        <p:nvGrpSpPr>
          <p:cNvPr id="159" name="Google Shape;159;p8"/>
          <p:cNvGrpSpPr/>
          <p:nvPr/>
        </p:nvGrpSpPr>
        <p:grpSpPr>
          <a:xfrm>
            <a:off x="838876" y="2197168"/>
            <a:ext cx="5375352" cy="3608251"/>
            <a:chOff x="676" y="371543"/>
            <a:chExt cx="5375352" cy="3608251"/>
          </a:xfrm>
        </p:grpSpPr>
        <p:sp>
          <p:nvSpPr>
            <p:cNvPr id="160" name="Google Shape;160;p8"/>
            <p:cNvSpPr/>
            <p:nvPr/>
          </p:nvSpPr>
          <p:spPr>
            <a:xfrm rot="5400000">
              <a:off x="250559" y="1417070"/>
              <a:ext cx="943173" cy="1073769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FE2B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676" y="371543"/>
              <a:ext cx="1587749" cy="1111373"/>
            </a:xfrm>
            <a:prstGeom prst="roundRect">
              <a:avLst>
                <a:gd name="adj" fmla="val 16670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8"/>
            <p:cNvSpPr txBox="1"/>
            <p:nvPr/>
          </p:nvSpPr>
          <p:spPr>
            <a:xfrm>
              <a:off x="54939" y="425806"/>
              <a:ext cx="1479223" cy="1002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 Data</a:t>
              </a: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1588425" y="477538"/>
              <a:ext cx="1154777" cy="89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8"/>
            <p:cNvSpPr txBox="1"/>
            <p:nvPr/>
          </p:nvSpPr>
          <p:spPr>
            <a:xfrm>
              <a:off x="1588425" y="477538"/>
              <a:ext cx="1154777" cy="89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Char char="•"/>
              </a:pPr>
              <a:r>
                <a:rPr lang="en-U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 can change (only externally)</a:t>
              </a:r>
              <a:endPara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 rot="5400000">
              <a:off x="1566972" y="2665509"/>
              <a:ext cx="943173" cy="1073769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E8EDF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1317088" y="1619982"/>
              <a:ext cx="1587749" cy="1111373"/>
            </a:xfrm>
            <a:prstGeom prst="roundRect">
              <a:avLst>
                <a:gd name="adj" fmla="val 16670"/>
              </a:avLst>
            </a:prstGeom>
            <a:solidFill>
              <a:srgbClr val="2EE84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1371351" y="1674245"/>
              <a:ext cx="1479223" cy="1002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Widge</a:t>
              </a: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904838" y="1725977"/>
              <a:ext cx="1154777" cy="89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633501" y="2868421"/>
              <a:ext cx="1587749" cy="1111373"/>
            </a:xfrm>
            <a:prstGeom prst="roundRect">
              <a:avLst>
                <a:gd name="adj" fmla="val 16670"/>
              </a:avLst>
            </a:prstGeom>
            <a:solidFill>
              <a:srgbClr val="5999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2687764" y="2922684"/>
              <a:ext cx="1479223" cy="1002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Renders UI</a:t>
              </a: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4221251" y="2974415"/>
              <a:ext cx="1154777" cy="89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"/>
            <p:cNvSpPr txBox="1"/>
            <p:nvPr/>
          </p:nvSpPr>
          <p:spPr>
            <a:xfrm>
              <a:off x="4221251" y="2974415"/>
              <a:ext cx="1154777" cy="89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Char char="•"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Rendered when input data change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8"/>
          <p:cNvGrpSpPr/>
          <p:nvPr/>
        </p:nvGrpSpPr>
        <p:grpSpPr>
          <a:xfrm>
            <a:off x="6141056" y="2197168"/>
            <a:ext cx="5375352" cy="3608251"/>
            <a:chOff x="676" y="371543"/>
            <a:chExt cx="5375352" cy="3608251"/>
          </a:xfrm>
        </p:grpSpPr>
        <p:sp>
          <p:nvSpPr>
            <p:cNvPr id="174" name="Google Shape;174;p8"/>
            <p:cNvSpPr/>
            <p:nvPr/>
          </p:nvSpPr>
          <p:spPr>
            <a:xfrm rot="5400000">
              <a:off x="250559" y="1417070"/>
              <a:ext cx="943173" cy="1073769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FE2B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676" y="371543"/>
              <a:ext cx="1587749" cy="1111373"/>
            </a:xfrm>
            <a:prstGeom prst="roundRect">
              <a:avLst>
                <a:gd name="adj" fmla="val 16670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 txBox="1"/>
            <p:nvPr/>
          </p:nvSpPr>
          <p:spPr>
            <a:xfrm>
              <a:off x="54939" y="425806"/>
              <a:ext cx="1479223" cy="1002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1588425" y="477538"/>
              <a:ext cx="1154777" cy="89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1588425" y="477538"/>
              <a:ext cx="1154777" cy="89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Char char="•"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 can change (externally)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 rot="5400000">
              <a:off x="1566972" y="2665509"/>
              <a:ext cx="943173" cy="1073769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E8EDF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317088" y="1619982"/>
              <a:ext cx="1587749" cy="1111373"/>
            </a:xfrm>
            <a:prstGeom prst="roundRect">
              <a:avLst>
                <a:gd name="adj" fmla="val 16670"/>
              </a:avLst>
            </a:prstGeom>
            <a:solidFill>
              <a:srgbClr val="2EE84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1371351" y="1674245"/>
              <a:ext cx="1479223" cy="1002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Widget (Internal State)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2904838" y="1725977"/>
              <a:ext cx="1154777" cy="89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2633501" y="2868421"/>
              <a:ext cx="1587749" cy="1111373"/>
            </a:xfrm>
            <a:prstGeom prst="roundRect">
              <a:avLst>
                <a:gd name="adj" fmla="val 16670"/>
              </a:avLst>
            </a:prstGeom>
            <a:solidFill>
              <a:srgbClr val="5999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 txBox="1"/>
            <p:nvPr/>
          </p:nvSpPr>
          <p:spPr>
            <a:xfrm>
              <a:off x="2687764" y="2922684"/>
              <a:ext cx="1479223" cy="1002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Renders UI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4221251" y="2974415"/>
              <a:ext cx="1154777" cy="89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8"/>
            <p:cNvSpPr txBox="1"/>
            <p:nvPr/>
          </p:nvSpPr>
          <p:spPr>
            <a:xfrm>
              <a:off x="4221251" y="2974415"/>
              <a:ext cx="1154777" cy="89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571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Char char="•"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Rendered when input data change or </a:t>
              </a:r>
              <a:r>
                <a:rPr lang="en-US" sz="1100" b="1" i="0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local State changes</a:t>
              </a:r>
              <a:endParaRPr sz="11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58649"/>
          <a:stretch/>
        </p:blipFill>
        <p:spPr>
          <a:xfrm>
            <a:off x="8483272" y="735654"/>
            <a:ext cx="2539909" cy="218215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367596" y="289679"/>
            <a:ext cx="6943009" cy="627864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800"/>
              <a:buFont typeface="JetBrains Mono"/>
              <a:buNone/>
            </a:pP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lang="en-US" sz="8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'package:flutter/material.dart'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void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=&gt; runApp(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MyApp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())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MyApp 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extends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StatefulWidget {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8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@override</a:t>
            </a:r>
            <a:br>
              <a:rPr lang="en-US" sz="8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State&lt;StatefulWidget&gt;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createState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MyAppState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link MyApp to MyAppState</a:t>
            </a:r>
            <a:b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MyAppState 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extends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State&lt;MyApp&gt;{ </a:t>
            </a:r>
            <a: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&lt;MyApp&gt; link this class to the MyApp class</a:t>
            </a:r>
            <a:b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 </a:t>
            </a:r>
            <a:r>
              <a:rPr lang="en-US" sz="800" b="0" i="0" u="none" strike="noStrike" cap="non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questionIndex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800" b="0" i="0" u="none" strike="noStrike" cap="none">
                <a:solidFill>
                  <a:srgbClr val="6897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void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answerQuestion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setState(()=&gt; </a:t>
            </a:r>
            <a:r>
              <a:rPr lang="en-US" sz="800" b="0" i="0" u="none" strike="noStrike" cap="non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questionIndex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800" b="0" i="0" u="none" strike="noStrike" cap="non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questionIndex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lang="en-US" sz="800" b="0" i="0" u="none" strike="noStrike" cap="none">
                <a:solidFill>
                  <a:srgbClr val="6897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important to implement setState method, accepts function as argument and returns nothing</a:t>
            </a:r>
            <a:b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8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@override</a:t>
            </a:r>
            <a:br>
              <a:rPr lang="en-US" sz="8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BBB52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Widget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build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(BuildContext context) {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questions = [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</a:t>
            </a:r>
            <a:r>
              <a:rPr lang="en-US" sz="8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'What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\'</a:t>
            </a:r>
            <a:r>
              <a:rPr lang="en-US" sz="8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 your favourite color?'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</a:t>
            </a:r>
            <a:r>
              <a:rPr lang="en-US" sz="8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'What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\'</a:t>
            </a:r>
            <a:r>
              <a:rPr lang="en-US" sz="8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 your favourite animal?'</a:t>
            </a:r>
            <a:br>
              <a:rPr lang="en-US" sz="8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return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MaterialApp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home: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Scaffold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appBar: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AppBar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title: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Text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8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'My First App'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body: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Column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children: [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</a:t>
            </a:r>
            <a: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</a:t>
            </a:r>
            <a:b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Text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(questions[</a:t>
            </a:r>
            <a:r>
              <a:rPr lang="en-US" sz="800" b="0" i="0" u="none" strike="noStrike" cap="none">
                <a:solidFill>
                  <a:srgbClr val="9876A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questionIndex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])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We want to make this changes everytime we press the button</a:t>
            </a:r>
            <a:b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ElevatedButton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child: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Text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8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'Answer 1'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onPressed: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answerQuestion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ElevatedButton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child: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Text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8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'Answer 2'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onPressed: () {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  print(</a:t>
            </a:r>
            <a:r>
              <a:rPr lang="en-US" sz="8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'Nice Answer'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</a:t>
            </a:r>
            <a:b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80808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ElevatedButton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child: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Text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800" b="0" i="0" u="none" strike="noStrike" cap="none">
                <a:solidFill>
                  <a:srgbClr val="6A875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'Answer 3'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onPressed: </a:t>
            </a:r>
            <a:r>
              <a:rPr lang="en-US" sz="800" b="0" i="0" u="none" strike="noStrike" cap="none">
                <a:solidFill>
                  <a:srgbClr val="FFC6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answerQuestion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))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CC78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 sz="800" b="0" i="0" u="none" strike="noStrike" cap="none">
                <a:solidFill>
                  <a:srgbClr val="A9B7C6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4">
            <a:alphaModFix/>
          </a:blip>
          <a:srcRect b="58649"/>
          <a:stretch/>
        </p:blipFill>
        <p:spPr>
          <a:xfrm>
            <a:off x="8512723" y="4283740"/>
            <a:ext cx="2510458" cy="218215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8666123" y="3429000"/>
            <a:ext cx="20714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clicking ‘Answer 1’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1995</Words>
  <Application>Microsoft Office PowerPoint</Application>
  <PresentationFormat>Widescreen</PresentationFormat>
  <Paragraphs>83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JetBrains Mono</vt:lpstr>
      <vt:lpstr>Arial</vt:lpstr>
      <vt:lpstr>Office Theme</vt:lpstr>
      <vt:lpstr>Flutter 101</vt:lpstr>
      <vt:lpstr>Structure (Main folders and files)</vt:lpstr>
      <vt:lpstr>PowerPoint Presentation</vt:lpstr>
      <vt:lpstr>PowerPoint Presentation</vt:lpstr>
      <vt:lpstr>Different Types of Widgets</vt:lpstr>
      <vt:lpstr>PowerPoint Presentation</vt:lpstr>
      <vt:lpstr>Understanding “State”</vt:lpstr>
      <vt:lpstr>Stateless vs. Stateful</vt:lpstr>
      <vt:lpstr>PowerPoint Presentation</vt:lpstr>
      <vt:lpstr>Understanding “setState” method</vt:lpstr>
      <vt:lpstr>Understanding “_” in Dart</vt:lpstr>
      <vt:lpstr>Convention and Suggestions</vt:lpstr>
      <vt:lpstr>PowerPoint Presentation</vt:lpstr>
      <vt:lpstr>Understanding ‘Container()’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101</dc:title>
  <dc:creator>Youssef Altherwy</dc:creator>
  <cp:lastModifiedBy>mftaah.com</cp:lastModifiedBy>
  <cp:revision>1</cp:revision>
  <dcterms:created xsi:type="dcterms:W3CDTF">2023-01-23T14:21:13Z</dcterms:created>
  <dcterms:modified xsi:type="dcterms:W3CDTF">2023-03-13T06:41:20Z</dcterms:modified>
</cp:coreProperties>
</file>