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5" roundtripDataSignature="AMtx7mgBnzkDENZjUlEGIASHWW3zC4ww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358F4E-52EB-4E88-830A-D59762EC3ACE}">
  <a:tblStyle styleId="{4F358F4E-52EB-4E88-830A-D59762EC3AC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7" name="Google Shape;21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3" name="Google Shape;22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p:nvPr>
            <p:ph idx="2" type="pic"/>
          </p:nvPr>
        </p:nvSpPr>
        <p:spPr>
          <a:xfrm>
            <a:off x="5183188" y="987425"/>
            <a:ext cx="6172200" cy="4873625"/>
          </a:xfrm>
          <a:prstGeom prst="rect">
            <a:avLst/>
          </a:prstGeom>
          <a:noFill/>
          <a:ln>
            <a:noFill/>
          </a:ln>
        </p:spPr>
      </p:sp>
      <p:sp>
        <p:nvSpPr>
          <p:cNvPr id="64" name="Google Shape;64;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jpg"/><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image" Target="../media/image19.jpg"/><Relationship Id="rId6"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3.jpg"/><Relationship Id="rId4" Type="http://schemas.openxmlformats.org/officeDocument/2006/relationships/image" Target="../media/image3.jpg"/><Relationship Id="rId5" Type="http://schemas.openxmlformats.org/officeDocument/2006/relationships/image" Target="../media/image1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solidFill>
                  <a:schemeClr val="lt1"/>
                </a:solidFill>
              </a:rPr>
              <a:t>Introduction to Dart</a:t>
            </a:r>
            <a:br>
              <a:rPr lang="en-US">
                <a:solidFill>
                  <a:schemeClr val="lt1"/>
                </a:solidFill>
              </a:rPr>
            </a:br>
            <a:r>
              <a:rPr lang="en-US" sz="2400">
                <a:solidFill>
                  <a:schemeClr val="lt1"/>
                </a:solidFill>
              </a:rPr>
              <a:t>(Chapter 1 and 2)</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solidFill>
                  <a:schemeClr val="lt1"/>
                </a:solidFill>
              </a:rPr>
              <a:t>Youssef N Altherwy</a:t>
            </a:r>
            <a:endParaRPr/>
          </a:p>
          <a:p>
            <a:pPr indent="0" lvl="0" marL="0" rtl="0" algn="ctr">
              <a:lnSpc>
                <a:spcPct val="90000"/>
              </a:lnSpc>
              <a:spcBef>
                <a:spcPts val="1000"/>
              </a:spcBef>
              <a:spcAft>
                <a:spcPts val="0"/>
              </a:spcAft>
              <a:buClr>
                <a:schemeClr val="dk1"/>
              </a:buClr>
              <a:buSzPts val="2400"/>
              <a:buNone/>
            </a:pPr>
            <a:r>
              <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sp>
        <p:nvSpPr>
          <p:cNvPr id="156" name="Google Shape;15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Naming Data</a:t>
            </a:r>
            <a:endParaRPr/>
          </a:p>
        </p:txBody>
      </p:sp>
      <p:sp>
        <p:nvSpPr>
          <p:cNvPr id="157" name="Google Shape;15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Variables</a:t>
            </a:r>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p:txBody>
      </p:sp>
      <p:pic>
        <p:nvPicPr>
          <p:cNvPr descr="A picture containing shape&#10;&#10;Description automatically generated" id="158" name="Google Shape;158;p10"/>
          <p:cNvPicPr preferRelativeResize="0"/>
          <p:nvPr/>
        </p:nvPicPr>
        <p:blipFill rotWithShape="1">
          <a:blip r:embed="rId3">
            <a:alphaModFix/>
          </a:blip>
          <a:srcRect b="0" l="0" r="0" t="0"/>
          <a:stretch/>
        </p:blipFill>
        <p:spPr>
          <a:xfrm>
            <a:off x="1547812" y="2405063"/>
            <a:ext cx="6648450" cy="1714500"/>
          </a:xfrm>
          <a:prstGeom prst="rect">
            <a:avLst/>
          </a:prstGeom>
          <a:noFill/>
          <a:ln>
            <a:noFill/>
          </a:ln>
        </p:spPr>
      </p:pic>
      <p:pic>
        <p:nvPicPr>
          <p:cNvPr id="159" name="Google Shape;159;p10"/>
          <p:cNvPicPr preferRelativeResize="0"/>
          <p:nvPr/>
        </p:nvPicPr>
        <p:blipFill rotWithShape="1">
          <a:blip r:embed="rId4">
            <a:alphaModFix/>
          </a:blip>
          <a:srcRect b="0" l="0" r="0" t="0"/>
          <a:stretch/>
        </p:blipFill>
        <p:spPr>
          <a:xfrm>
            <a:off x="1547812" y="4351338"/>
            <a:ext cx="6648450" cy="695325"/>
          </a:xfrm>
          <a:prstGeom prst="rect">
            <a:avLst/>
          </a:prstGeom>
          <a:noFill/>
          <a:ln>
            <a:noFill/>
          </a:ln>
        </p:spPr>
      </p:pic>
      <p:cxnSp>
        <p:nvCxnSpPr>
          <p:cNvPr id="160" name="Google Shape;160;p10"/>
          <p:cNvCxnSpPr/>
          <p:nvPr/>
        </p:nvCxnSpPr>
        <p:spPr>
          <a:xfrm flipH="1">
            <a:off x="3186097" y="3551894"/>
            <a:ext cx="1002196" cy="259246"/>
          </a:xfrm>
          <a:prstGeom prst="straightConnector1">
            <a:avLst/>
          </a:prstGeom>
          <a:noFill/>
          <a:ln cap="flat" cmpd="sng" w="38100">
            <a:solidFill>
              <a:srgbClr val="C00000"/>
            </a:solidFill>
            <a:prstDash val="solid"/>
            <a:miter lim="800000"/>
            <a:headEnd len="sm" w="sm" type="none"/>
            <a:tailEnd len="med" w="med" type="triangle"/>
          </a:ln>
        </p:spPr>
      </p:cxnSp>
      <p:sp>
        <p:nvSpPr>
          <p:cNvPr id="161" name="Google Shape;161;p10"/>
          <p:cNvSpPr txBox="1"/>
          <p:nvPr/>
        </p:nvSpPr>
        <p:spPr>
          <a:xfrm>
            <a:off x="4188293" y="3262313"/>
            <a:ext cx="3897477"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Error because </a:t>
            </a:r>
            <a:r>
              <a:rPr b="0" i="1" lang="en-US" sz="1800" u="none" cap="none" strike="noStrike">
                <a:solidFill>
                  <a:schemeClr val="lt1"/>
                </a:solidFill>
                <a:latin typeface="Calibri"/>
                <a:ea typeface="Calibri"/>
                <a:cs typeface="Calibri"/>
                <a:sym typeface="Calibri"/>
              </a:rPr>
              <a:t>number </a:t>
            </a:r>
            <a:r>
              <a:rPr b="0" i="0" lang="en-US" sz="1800" u="none" cap="none" strike="noStrike">
                <a:solidFill>
                  <a:schemeClr val="lt1"/>
                </a:solidFill>
                <a:latin typeface="Calibri"/>
                <a:ea typeface="Calibri"/>
                <a:cs typeface="Calibri"/>
                <a:sym typeface="Calibri"/>
              </a:rPr>
              <a:t>is int not double.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This is called </a:t>
            </a:r>
            <a:r>
              <a:rPr b="0" i="1" lang="en-US" sz="1800" u="none" cap="none" strike="noStrike">
                <a:solidFill>
                  <a:schemeClr val="lt1"/>
                </a:solidFill>
                <a:latin typeface="Calibri"/>
                <a:ea typeface="Calibri"/>
                <a:cs typeface="Calibri"/>
                <a:sym typeface="Calibri"/>
              </a:rPr>
              <a:t>type-safety</a:t>
            </a:r>
            <a:endParaRPr b="0" i="0" sz="1800" u="none" cap="none" strike="noStrike">
              <a:solidFill>
                <a:schemeClr val="lt1"/>
              </a:solidFill>
              <a:latin typeface="Calibri"/>
              <a:ea typeface="Calibri"/>
              <a:cs typeface="Calibri"/>
              <a:sym typeface="Calibri"/>
            </a:endParaRPr>
          </a:p>
        </p:txBody>
      </p:sp>
      <p:sp>
        <p:nvSpPr>
          <p:cNvPr id="162" name="Google Shape;162;p10"/>
          <p:cNvSpPr/>
          <p:nvPr/>
        </p:nvSpPr>
        <p:spPr>
          <a:xfrm rot="10800000">
            <a:off x="1285875" y="4434893"/>
            <a:ext cx="352425" cy="528213"/>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10"/>
          <p:cNvSpPr txBox="1"/>
          <p:nvPr/>
        </p:nvSpPr>
        <p:spPr>
          <a:xfrm>
            <a:off x="471690" y="4450887"/>
            <a:ext cx="8522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sp>
        <p:nvSpPr>
          <p:cNvPr id="168" name="Google Shape;16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Naming Data</a:t>
            </a:r>
            <a:endParaRPr/>
          </a:p>
        </p:txBody>
      </p:sp>
      <p:sp>
        <p:nvSpPr>
          <p:cNvPr id="169" name="Google Shape;16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Everything in Dart is an object</a:t>
            </a:r>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p:txBody>
      </p:sp>
      <p:pic>
        <p:nvPicPr>
          <p:cNvPr descr="A picture containing shape&#10;&#10;Description automatically generated" id="170" name="Google Shape;170;p11"/>
          <p:cNvPicPr preferRelativeResize="0"/>
          <p:nvPr/>
        </p:nvPicPr>
        <p:blipFill rotWithShape="1">
          <a:blip r:embed="rId3">
            <a:alphaModFix/>
          </a:blip>
          <a:srcRect b="0" l="0" r="0" t="0"/>
          <a:stretch/>
        </p:blipFill>
        <p:spPr>
          <a:xfrm>
            <a:off x="1514474" y="2547938"/>
            <a:ext cx="6581775" cy="1181100"/>
          </a:xfrm>
          <a:prstGeom prst="rect">
            <a:avLst/>
          </a:prstGeom>
          <a:noFill/>
          <a:ln>
            <a:noFill/>
          </a:ln>
        </p:spPr>
      </p:pic>
      <p:pic>
        <p:nvPicPr>
          <p:cNvPr id="171" name="Google Shape;171;p11"/>
          <p:cNvPicPr preferRelativeResize="0"/>
          <p:nvPr/>
        </p:nvPicPr>
        <p:blipFill rotWithShape="1">
          <a:blip r:embed="rId4">
            <a:alphaModFix/>
          </a:blip>
          <a:srcRect b="0" l="0" r="0" t="0"/>
          <a:stretch/>
        </p:blipFill>
        <p:spPr>
          <a:xfrm>
            <a:off x="1514474" y="4281487"/>
            <a:ext cx="6581775" cy="714375"/>
          </a:xfrm>
          <a:prstGeom prst="rect">
            <a:avLst/>
          </a:prstGeom>
          <a:noFill/>
          <a:ln>
            <a:noFill/>
          </a:ln>
        </p:spPr>
      </p:pic>
      <p:sp>
        <p:nvSpPr>
          <p:cNvPr id="172" name="Google Shape;172;p11"/>
          <p:cNvSpPr/>
          <p:nvPr/>
        </p:nvSpPr>
        <p:spPr>
          <a:xfrm rot="10800000">
            <a:off x="1276350" y="4371446"/>
            <a:ext cx="352425" cy="528213"/>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p11"/>
          <p:cNvSpPr txBox="1"/>
          <p:nvPr/>
        </p:nvSpPr>
        <p:spPr>
          <a:xfrm>
            <a:off x="445596" y="4450886"/>
            <a:ext cx="8522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sp>
        <p:nvSpPr>
          <p:cNvPr id="178" name="Google Shape;1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Naming Data</a:t>
            </a:r>
            <a:endParaRPr/>
          </a:p>
        </p:txBody>
      </p:sp>
      <p:sp>
        <p:nvSpPr>
          <p:cNvPr id="179" name="Google Shape;179;p12"/>
          <p:cNvSpPr txBox="1"/>
          <p:nvPr>
            <p:ph idx="1" type="body"/>
          </p:nvPr>
        </p:nvSpPr>
        <p:spPr>
          <a:xfrm>
            <a:off x="838200" y="1335087"/>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i="1" lang="en-US">
                <a:solidFill>
                  <a:schemeClr val="lt1"/>
                </a:solidFill>
              </a:rPr>
              <a:t>num </a:t>
            </a:r>
            <a:r>
              <a:rPr lang="en-US">
                <a:solidFill>
                  <a:schemeClr val="lt1"/>
                </a:solidFill>
              </a:rPr>
              <a:t>type</a:t>
            </a:r>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50800" lvl="0" marL="228600" rtl="0" algn="l">
              <a:lnSpc>
                <a:spcPct val="90000"/>
              </a:lnSpc>
              <a:spcBef>
                <a:spcPts val="1000"/>
              </a:spcBef>
              <a:spcAft>
                <a:spcPts val="0"/>
              </a:spcAft>
              <a:buClr>
                <a:schemeClr val="dk1"/>
              </a:buClr>
              <a:buSzPts val="2800"/>
              <a:buNone/>
            </a:pPr>
            <a:r>
              <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a:p>
            <a:pPr indent="-228600" lvl="0" marL="228600" rtl="0" algn="l">
              <a:lnSpc>
                <a:spcPct val="90000"/>
              </a:lnSpc>
              <a:spcBef>
                <a:spcPts val="1000"/>
              </a:spcBef>
              <a:spcAft>
                <a:spcPts val="0"/>
              </a:spcAft>
              <a:buClr>
                <a:schemeClr val="lt1"/>
              </a:buClr>
              <a:buSzPts val="2800"/>
              <a:buChar char="•"/>
            </a:pPr>
            <a:r>
              <a:rPr i="1" lang="en-US">
                <a:solidFill>
                  <a:schemeClr val="lt1"/>
                </a:solidFill>
              </a:rPr>
              <a:t>dynamic</a:t>
            </a:r>
            <a:r>
              <a:rPr lang="en-US">
                <a:solidFill>
                  <a:schemeClr val="lt1"/>
                </a:solidFill>
              </a:rPr>
              <a:t> type</a:t>
            </a:r>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p:txBody>
      </p:sp>
      <p:pic>
        <p:nvPicPr>
          <p:cNvPr descr="A picture containing shape&#10;&#10;Description automatically generated" id="180" name="Google Shape;180;p12"/>
          <p:cNvPicPr preferRelativeResize="0"/>
          <p:nvPr/>
        </p:nvPicPr>
        <p:blipFill rotWithShape="1">
          <a:blip r:embed="rId3">
            <a:alphaModFix/>
          </a:blip>
          <a:srcRect b="0" l="0" r="0" t="0"/>
          <a:stretch/>
        </p:blipFill>
        <p:spPr>
          <a:xfrm>
            <a:off x="1509713" y="1871663"/>
            <a:ext cx="6572250" cy="1409700"/>
          </a:xfrm>
          <a:prstGeom prst="rect">
            <a:avLst/>
          </a:prstGeom>
          <a:noFill/>
          <a:ln>
            <a:noFill/>
          </a:ln>
        </p:spPr>
      </p:pic>
      <p:pic>
        <p:nvPicPr>
          <p:cNvPr id="181" name="Google Shape;181;p12"/>
          <p:cNvPicPr preferRelativeResize="0"/>
          <p:nvPr/>
        </p:nvPicPr>
        <p:blipFill rotWithShape="1">
          <a:blip r:embed="rId4">
            <a:alphaModFix/>
          </a:blip>
          <a:srcRect b="0" l="0" r="0" t="0"/>
          <a:stretch/>
        </p:blipFill>
        <p:spPr>
          <a:xfrm>
            <a:off x="1509713" y="3361256"/>
            <a:ext cx="6572250" cy="542925"/>
          </a:xfrm>
          <a:prstGeom prst="rect">
            <a:avLst/>
          </a:prstGeom>
          <a:noFill/>
          <a:ln>
            <a:noFill/>
          </a:ln>
        </p:spPr>
      </p:pic>
      <p:sp>
        <p:nvSpPr>
          <p:cNvPr id="182" name="Google Shape;182;p12"/>
          <p:cNvSpPr/>
          <p:nvPr/>
        </p:nvSpPr>
        <p:spPr>
          <a:xfrm rot="10800000">
            <a:off x="1297881" y="3433196"/>
            <a:ext cx="282128" cy="399043"/>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12"/>
          <p:cNvSpPr txBox="1"/>
          <p:nvPr/>
        </p:nvSpPr>
        <p:spPr>
          <a:xfrm>
            <a:off x="445596" y="3433196"/>
            <a:ext cx="8522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cxnSp>
        <p:nvCxnSpPr>
          <p:cNvPr id="184" name="Google Shape;184;p12"/>
          <p:cNvCxnSpPr/>
          <p:nvPr/>
        </p:nvCxnSpPr>
        <p:spPr>
          <a:xfrm flipH="1">
            <a:off x="2243122" y="1674572"/>
            <a:ext cx="923941" cy="456337"/>
          </a:xfrm>
          <a:prstGeom prst="straightConnector1">
            <a:avLst/>
          </a:prstGeom>
          <a:noFill/>
          <a:ln cap="flat" cmpd="sng" w="38100">
            <a:solidFill>
              <a:srgbClr val="C00000"/>
            </a:solidFill>
            <a:prstDash val="solid"/>
            <a:miter lim="800000"/>
            <a:headEnd len="sm" w="sm" type="none"/>
            <a:tailEnd len="med" w="med" type="triangle"/>
          </a:ln>
        </p:spPr>
      </p:cxnSp>
      <p:sp>
        <p:nvSpPr>
          <p:cNvPr id="185" name="Google Shape;185;p12"/>
          <p:cNvSpPr txBox="1"/>
          <p:nvPr/>
        </p:nvSpPr>
        <p:spPr>
          <a:xfrm>
            <a:off x="3124829" y="1422438"/>
            <a:ext cx="271369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num </a:t>
            </a:r>
            <a:r>
              <a:rPr b="0" i="0" lang="en-US" sz="1800" u="none" cap="none" strike="noStrike">
                <a:solidFill>
                  <a:schemeClr val="lt1"/>
                </a:solidFill>
                <a:latin typeface="Calibri"/>
                <a:ea typeface="Calibri"/>
                <a:cs typeface="Calibri"/>
                <a:sym typeface="Calibri"/>
              </a:rPr>
              <a:t>is both int and double</a:t>
            </a:r>
            <a:endParaRPr b="0" i="1" sz="1800" u="none" cap="none" strike="noStrike">
              <a:solidFill>
                <a:schemeClr val="lt1"/>
              </a:solidFill>
              <a:latin typeface="Calibri"/>
              <a:ea typeface="Calibri"/>
              <a:cs typeface="Calibri"/>
              <a:sym typeface="Calibri"/>
            </a:endParaRPr>
          </a:p>
        </p:txBody>
      </p:sp>
      <p:cxnSp>
        <p:nvCxnSpPr>
          <p:cNvPr id="186" name="Google Shape;186;p12"/>
          <p:cNvCxnSpPr/>
          <p:nvPr/>
        </p:nvCxnSpPr>
        <p:spPr>
          <a:xfrm flipH="1">
            <a:off x="3182290" y="2646501"/>
            <a:ext cx="1002196" cy="259246"/>
          </a:xfrm>
          <a:prstGeom prst="straightConnector1">
            <a:avLst/>
          </a:prstGeom>
          <a:noFill/>
          <a:ln cap="flat" cmpd="sng" w="38100">
            <a:solidFill>
              <a:srgbClr val="C00000"/>
            </a:solidFill>
            <a:prstDash val="solid"/>
            <a:miter lim="800000"/>
            <a:headEnd len="sm" w="sm" type="none"/>
            <a:tailEnd len="med" w="med" type="triangle"/>
          </a:ln>
        </p:spPr>
      </p:cxnSp>
      <p:sp>
        <p:nvSpPr>
          <p:cNvPr id="187" name="Google Shape;187;p12"/>
          <p:cNvSpPr txBox="1"/>
          <p:nvPr/>
        </p:nvSpPr>
        <p:spPr>
          <a:xfrm>
            <a:off x="4184486" y="2356920"/>
            <a:ext cx="297305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Still error because </a:t>
            </a:r>
            <a:r>
              <a:rPr b="0" i="1" lang="en-US" sz="1800" u="none" cap="none" strike="noStrike">
                <a:solidFill>
                  <a:schemeClr val="lt1"/>
                </a:solidFill>
                <a:latin typeface="Calibri"/>
                <a:ea typeface="Calibri"/>
                <a:cs typeface="Calibri"/>
                <a:sym typeface="Calibri"/>
              </a:rPr>
              <a:t>type-safety</a:t>
            </a:r>
            <a:endParaRPr b="0" i="0" sz="1800" u="none" cap="none" strike="noStrike">
              <a:solidFill>
                <a:schemeClr val="lt1"/>
              </a:solidFill>
              <a:latin typeface="Calibri"/>
              <a:ea typeface="Calibri"/>
              <a:cs typeface="Calibri"/>
              <a:sym typeface="Calibri"/>
            </a:endParaRPr>
          </a:p>
        </p:txBody>
      </p:sp>
      <p:pic>
        <p:nvPicPr>
          <p:cNvPr descr="A picture containing shape&#10;&#10;Description automatically generated" id="188" name="Google Shape;188;p12"/>
          <p:cNvPicPr preferRelativeResize="0"/>
          <p:nvPr/>
        </p:nvPicPr>
        <p:blipFill rotWithShape="1">
          <a:blip r:embed="rId5">
            <a:alphaModFix/>
          </a:blip>
          <a:srcRect b="0" l="0" r="0" t="0"/>
          <a:stretch/>
        </p:blipFill>
        <p:spPr>
          <a:xfrm>
            <a:off x="1574942" y="4369283"/>
            <a:ext cx="6507021" cy="1504950"/>
          </a:xfrm>
          <a:prstGeom prst="rect">
            <a:avLst/>
          </a:prstGeom>
          <a:noFill/>
          <a:ln>
            <a:noFill/>
          </a:ln>
        </p:spPr>
      </p:pic>
      <p:pic>
        <p:nvPicPr>
          <p:cNvPr id="189" name="Google Shape;189;p12"/>
          <p:cNvPicPr preferRelativeResize="0"/>
          <p:nvPr/>
        </p:nvPicPr>
        <p:blipFill rotWithShape="1">
          <a:blip r:embed="rId6">
            <a:alphaModFix/>
          </a:blip>
          <a:srcRect b="0" l="0" r="0" t="0"/>
          <a:stretch/>
        </p:blipFill>
        <p:spPr>
          <a:xfrm>
            <a:off x="1574942" y="5938559"/>
            <a:ext cx="6507021" cy="762000"/>
          </a:xfrm>
          <a:prstGeom prst="rect">
            <a:avLst/>
          </a:prstGeom>
          <a:noFill/>
          <a:ln>
            <a:noFill/>
          </a:ln>
        </p:spPr>
      </p:pic>
      <p:cxnSp>
        <p:nvCxnSpPr>
          <p:cNvPr id="190" name="Google Shape;190;p12"/>
          <p:cNvCxnSpPr/>
          <p:nvPr/>
        </p:nvCxnSpPr>
        <p:spPr>
          <a:xfrm rot="10800000">
            <a:off x="2705092" y="4710113"/>
            <a:ext cx="885833" cy="305501"/>
          </a:xfrm>
          <a:prstGeom prst="straightConnector1">
            <a:avLst/>
          </a:prstGeom>
          <a:noFill/>
          <a:ln cap="flat" cmpd="sng" w="38100">
            <a:solidFill>
              <a:srgbClr val="C00000"/>
            </a:solidFill>
            <a:prstDash val="solid"/>
            <a:miter lim="800000"/>
            <a:headEnd len="sm" w="sm" type="none"/>
            <a:tailEnd len="med" w="med" type="triangle"/>
          </a:ln>
        </p:spPr>
      </p:cxnSp>
      <p:sp>
        <p:nvSpPr>
          <p:cNvPr id="191" name="Google Shape;191;p12"/>
          <p:cNvSpPr txBox="1"/>
          <p:nvPr/>
        </p:nvSpPr>
        <p:spPr>
          <a:xfrm>
            <a:off x="3534708" y="4820162"/>
            <a:ext cx="3250698"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dynamic </a:t>
            </a:r>
            <a:r>
              <a:rPr b="0" i="0" lang="en-US" sz="1800" u="none" cap="none" strike="noStrike">
                <a:solidFill>
                  <a:schemeClr val="lt1"/>
                </a:solidFill>
                <a:latin typeface="Calibri"/>
                <a:ea typeface="Calibri"/>
                <a:cs typeface="Calibri"/>
                <a:sym typeface="Calibri"/>
              </a:rPr>
              <a:t>accepts everything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don’t care about </a:t>
            </a:r>
            <a:r>
              <a:rPr b="0" i="1" lang="en-US" sz="1800" u="none" cap="none" strike="noStrike">
                <a:solidFill>
                  <a:schemeClr val="lt1"/>
                </a:solidFill>
                <a:latin typeface="Calibri"/>
                <a:ea typeface="Calibri"/>
                <a:cs typeface="Calibri"/>
                <a:sym typeface="Calibri"/>
              </a:rPr>
              <a:t>type-safety</a:t>
            </a:r>
            <a:r>
              <a:rPr b="0" i="0" lang="en-US" sz="180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Don’t use it!!</a:t>
            </a:r>
            <a:endParaRPr b="0" i="1" sz="1800" u="none" cap="none" strike="noStrike">
              <a:solidFill>
                <a:schemeClr val="lt1"/>
              </a:solidFill>
              <a:latin typeface="Calibri"/>
              <a:ea typeface="Calibri"/>
              <a:cs typeface="Calibri"/>
              <a:sym typeface="Calibri"/>
            </a:endParaRPr>
          </a:p>
        </p:txBody>
      </p:sp>
      <p:sp>
        <p:nvSpPr>
          <p:cNvPr id="192" name="Google Shape;192;p12"/>
          <p:cNvSpPr/>
          <p:nvPr/>
        </p:nvSpPr>
        <p:spPr>
          <a:xfrm rot="10800000">
            <a:off x="1368649" y="6120037"/>
            <a:ext cx="282128" cy="399043"/>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2"/>
          <p:cNvSpPr txBox="1"/>
          <p:nvPr/>
        </p:nvSpPr>
        <p:spPr>
          <a:xfrm>
            <a:off x="516364" y="6122094"/>
            <a:ext cx="8522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7" name="Shape 197"/>
        <p:cNvGrpSpPr/>
        <p:nvPr/>
      </p:nvGrpSpPr>
      <p:grpSpPr>
        <a:xfrm>
          <a:off x="0" y="0"/>
          <a:ext cx="0" cy="0"/>
          <a:chOff x="0" y="0"/>
          <a:chExt cx="0" cy="0"/>
        </a:xfrm>
      </p:grpSpPr>
      <p:sp>
        <p:nvSpPr>
          <p:cNvPr id="198" name="Google Shape;198;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Naming Data</a:t>
            </a:r>
            <a:endParaRPr/>
          </a:p>
        </p:txBody>
      </p:sp>
      <p:pic>
        <p:nvPicPr>
          <p:cNvPr descr="Text&#10;&#10;Description automatically generated" id="199" name="Google Shape;199;p13"/>
          <p:cNvPicPr preferRelativeResize="0"/>
          <p:nvPr/>
        </p:nvPicPr>
        <p:blipFill rotWithShape="1">
          <a:blip r:embed="rId3">
            <a:alphaModFix/>
          </a:blip>
          <a:srcRect b="0" l="0" r="0" t="0"/>
          <a:stretch/>
        </p:blipFill>
        <p:spPr>
          <a:xfrm>
            <a:off x="1485899" y="1924843"/>
            <a:ext cx="9224443" cy="2918619"/>
          </a:xfrm>
          <a:prstGeom prst="rect">
            <a:avLst/>
          </a:prstGeom>
          <a:noFill/>
          <a:ln>
            <a:noFill/>
          </a:ln>
        </p:spPr>
      </p:pic>
      <p:cxnSp>
        <p:nvCxnSpPr>
          <p:cNvPr id="200" name="Google Shape;200;p13"/>
          <p:cNvCxnSpPr/>
          <p:nvPr/>
        </p:nvCxnSpPr>
        <p:spPr>
          <a:xfrm flipH="1">
            <a:off x="2438400" y="1674572"/>
            <a:ext cx="728663" cy="573535"/>
          </a:xfrm>
          <a:prstGeom prst="straightConnector1">
            <a:avLst/>
          </a:prstGeom>
          <a:noFill/>
          <a:ln cap="flat" cmpd="sng" w="38100">
            <a:solidFill>
              <a:srgbClr val="C00000"/>
            </a:solidFill>
            <a:prstDash val="solid"/>
            <a:miter lim="800000"/>
            <a:headEnd len="sm" w="sm" type="none"/>
            <a:tailEnd len="med" w="med" type="triangle"/>
          </a:ln>
        </p:spPr>
      </p:cxnSp>
      <p:sp>
        <p:nvSpPr>
          <p:cNvPr id="201" name="Google Shape;201;p13"/>
          <p:cNvSpPr txBox="1"/>
          <p:nvPr/>
        </p:nvSpPr>
        <p:spPr>
          <a:xfrm>
            <a:off x="3124828" y="1422438"/>
            <a:ext cx="614053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var </a:t>
            </a:r>
            <a:r>
              <a:rPr b="0" i="0" lang="en-US" sz="1800" u="none" cap="none" strike="noStrike">
                <a:solidFill>
                  <a:schemeClr val="lt1"/>
                </a:solidFill>
                <a:latin typeface="Calibri"/>
                <a:ea typeface="Calibri"/>
                <a:cs typeface="Calibri"/>
                <a:sym typeface="Calibri"/>
              </a:rPr>
              <a:t>lets the compiler decides on the type of the variable</a:t>
            </a:r>
            <a:endParaRPr b="0" i="1" sz="1800" u="none" cap="none" strike="noStrike">
              <a:solidFill>
                <a:schemeClr val="lt1"/>
              </a:solidFill>
              <a:latin typeface="Calibri"/>
              <a:ea typeface="Calibri"/>
              <a:cs typeface="Calibri"/>
              <a:sym typeface="Calibri"/>
            </a:endParaRPr>
          </a:p>
        </p:txBody>
      </p:sp>
      <p:cxnSp>
        <p:nvCxnSpPr>
          <p:cNvPr id="202" name="Google Shape;202;p13"/>
          <p:cNvCxnSpPr/>
          <p:nvPr/>
        </p:nvCxnSpPr>
        <p:spPr>
          <a:xfrm flipH="1">
            <a:off x="3681456" y="2581275"/>
            <a:ext cx="438108" cy="258104"/>
          </a:xfrm>
          <a:prstGeom prst="straightConnector1">
            <a:avLst/>
          </a:prstGeom>
          <a:noFill/>
          <a:ln cap="flat" cmpd="sng" w="38100">
            <a:solidFill>
              <a:srgbClr val="C00000"/>
            </a:solidFill>
            <a:prstDash val="solid"/>
            <a:miter lim="800000"/>
            <a:headEnd len="sm" w="sm" type="none"/>
            <a:tailEnd len="med" w="med" type="triangle"/>
          </a:ln>
        </p:spPr>
      </p:cxnSp>
      <p:sp>
        <p:nvSpPr>
          <p:cNvPr id="203" name="Google Shape;203;p13"/>
          <p:cNvSpPr txBox="1"/>
          <p:nvPr/>
        </p:nvSpPr>
        <p:spPr>
          <a:xfrm>
            <a:off x="4119564" y="2306261"/>
            <a:ext cx="337435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Still error because </a:t>
            </a:r>
            <a:r>
              <a:rPr b="0" i="1" lang="en-US" sz="1800" u="none" cap="none" strike="noStrike">
                <a:solidFill>
                  <a:schemeClr val="lt1"/>
                </a:solidFill>
                <a:latin typeface="Calibri"/>
                <a:ea typeface="Calibri"/>
                <a:cs typeface="Calibri"/>
                <a:sym typeface="Calibri"/>
              </a:rPr>
              <a:t>type-safety</a:t>
            </a:r>
            <a:endParaRPr b="0" i="0" sz="1800" u="none" cap="none" strike="noStrike">
              <a:solidFill>
                <a:schemeClr val="lt1"/>
              </a:solidFill>
              <a:latin typeface="Calibri"/>
              <a:ea typeface="Calibri"/>
              <a:cs typeface="Calibri"/>
              <a:sym typeface="Calibri"/>
            </a:endParaRPr>
          </a:p>
        </p:txBody>
      </p:sp>
      <p:cxnSp>
        <p:nvCxnSpPr>
          <p:cNvPr id="204" name="Google Shape;204;p13"/>
          <p:cNvCxnSpPr/>
          <p:nvPr/>
        </p:nvCxnSpPr>
        <p:spPr>
          <a:xfrm flipH="1">
            <a:off x="3836216" y="3514725"/>
            <a:ext cx="588147" cy="100013"/>
          </a:xfrm>
          <a:prstGeom prst="straightConnector1">
            <a:avLst/>
          </a:prstGeom>
          <a:noFill/>
          <a:ln cap="flat" cmpd="sng" w="38100">
            <a:solidFill>
              <a:srgbClr val="C00000"/>
            </a:solidFill>
            <a:prstDash val="solid"/>
            <a:miter lim="800000"/>
            <a:headEnd len="sm" w="sm" type="none"/>
            <a:tailEnd len="med" w="med" type="triangle"/>
          </a:ln>
        </p:spPr>
      </p:cxnSp>
      <p:sp>
        <p:nvSpPr>
          <p:cNvPr id="205" name="Google Shape;205;p13"/>
          <p:cNvSpPr txBox="1"/>
          <p:nvPr/>
        </p:nvSpPr>
        <p:spPr>
          <a:xfrm>
            <a:off x="4363879" y="3245406"/>
            <a:ext cx="44510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Error because </a:t>
            </a:r>
            <a:r>
              <a:rPr b="0" i="1" lang="en-US" sz="1800" u="none" cap="none" strike="noStrike">
                <a:solidFill>
                  <a:schemeClr val="lt1"/>
                </a:solidFill>
                <a:latin typeface="Calibri"/>
                <a:ea typeface="Calibri"/>
                <a:cs typeface="Calibri"/>
                <a:sym typeface="Calibri"/>
              </a:rPr>
              <a:t>const </a:t>
            </a:r>
            <a:r>
              <a:rPr b="0" i="0" lang="en-US" sz="1800" u="none" cap="none" strike="noStrike">
                <a:solidFill>
                  <a:schemeClr val="lt1"/>
                </a:solidFill>
                <a:latin typeface="Calibri"/>
                <a:ea typeface="Calibri"/>
                <a:cs typeface="Calibri"/>
                <a:sym typeface="Calibri"/>
              </a:rPr>
              <a:t>cannot be changed</a:t>
            </a:r>
            <a:endParaRPr b="0" i="0" sz="1400" u="none" cap="none" strike="noStrike">
              <a:solidFill>
                <a:srgbClr val="000000"/>
              </a:solidFill>
              <a:latin typeface="Arial"/>
              <a:ea typeface="Arial"/>
              <a:cs typeface="Arial"/>
              <a:sym typeface="Arial"/>
            </a:endParaRPr>
          </a:p>
        </p:txBody>
      </p:sp>
      <p:cxnSp>
        <p:nvCxnSpPr>
          <p:cNvPr id="206" name="Google Shape;206;p13"/>
          <p:cNvCxnSpPr/>
          <p:nvPr/>
        </p:nvCxnSpPr>
        <p:spPr>
          <a:xfrm flipH="1">
            <a:off x="2783149" y="2904539"/>
            <a:ext cx="1465001" cy="106712"/>
          </a:xfrm>
          <a:prstGeom prst="straightConnector1">
            <a:avLst/>
          </a:prstGeom>
          <a:noFill/>
          <a:ln cap="flat" cmpd="sng" w="38100">
            <a:solidFill>
              <a:srgbClr val="C00000"/>
            </a:solidFill>
            <a:prstDash val="solid"/>
            <a:miter lim="800000"/>
            <a:headEnd len="sm" w="sm" type="none"/>
            <a:tailEnd len="med" w="med" type="triangle"/>
          </a:ln>
        </p:spPr>
      </p:cxnSp>
      <p:sp>
        <p:nvSpPr>
          <p:cNvPr id="207" name="Google Shape;207;p13"/>
          <p:cNvSpPr txBox="1"/>
          <p:nvPr/>
        </p:nvSpPr>
        <p:spPr>
          <a:xfrm>
            <a:off x="4248150" y="2654713"/>
            <a:ext cx="387971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const </a:t>
            </a:r>
            <a:r>
              <a:rPr b="0" i="0" lang="en-US" sz="1800" u="none" cap="none" strike="noStrike">
                <a:solidFill>
                  <a:schemeClr val="lt1"/>
                </a:solidFill>
                <a:latin typeface="Calibri"/>
                <a:ea typeface="Calibri"/>
                <a:cs typeface="Calibri"/>
                <a:sym typeface="Calibri"/>
              </a:rPr>
              <a:t>type is for compile-time constants</a:t>
            </a:r>
            <a:endParaRPr b="0" i="1" sz="1800" u="none" cap="none" strike="noStrike">
              <a:solidFill>
                <a:schemeClr val="lt1"/>
              </a:solidFill>
              <a:latin typeface="Calibri"/>
              <a:ea typeface="Calibri"/>
              <a:cs typeface="Calibri"/>
              <a:sym typeface="Calibri"/>
            </a:endParaRPr>
          </a:p>
        </p:txBody>
      </p:sp>
      <p:pic>
        <p:nvPicPr>
          <p:cNvPr id="208" name="Google Shape;208;p13"/>
          <p:cNvPicPr preferRelativeResize="0"/>
          <p:nvPr/>
        </p:nvPicPr>
        <p:blipFill rotWithShape="1">
          <a:blip r:embed="rId4">
            <a:alphaModFix/>
          </a:blip>
          <a:srcRect b="0" l="0" r="0" t="0"/>
          <a:stretch/>
        </p:blipFill>
        <p:spPr>
          <a:xfrm>
            <a:off x="1485899" y="5435562"/>
            <a:ext cx="7367589" cy="704850"/>
          </a:xfrm>
          <a:prstGeom prst="rect">
            <a:avLst/>
          </a:prstGeom>
          <a:noFill/>
          <a:ln>
            <a:noFill/>
          </a:ln>
        </p:spPr>
      </p:pic>
      <p:cxnSp>
        <p:nvCxnSpPr>
          <p:cNvPr id="209" name="Google Shape;209;p13"/>
          <p:cNvCxnSpPr/>
          <p:nvPr/>
        </p:nvCxnSpPr>
        <p:spPr>
          <a:xfrm rot="10800000">
            <a:off x="6188008" y="4491038"/>
            <a:ext cx="731905" cy="444263"/>
          </a:xfrm>
          <a:prstGeom prst="straightConnector1">
            <a:avLst/>
          </a:prstGeom>
          <a:noFill/>
          <a:ln cap="flat" cmpd="sng" w="38100">
            <a:solidFill>
              <a:srgbClr val="C00000"/>
            </a:solidFill>
            <a:prstDash val="solid"/>
            <a:miter lim="800000"/>
            <a:headEnd len="sm" w="sm" type="none"/>
            <a:tailEnd len="med" w="med" type="triangle"/>
          </a:ln>
        </p:spPr>
      </p:cxnSp>
      <p:sp>
        <p:nvSpPr>
          <p:cNvPr id="210" name="Google Shape;210;p13"/>
          <p:cNvSpPr txBox="1"/>
          <p:nvPr/>
        </p:nvSpPr>
        <p:spPr>
          <a:xfrm>
            <a:off x="6849903" y="4920709"/>
            <a:ext cx="44510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Error because the value changes in </a:t>
            </a:r>
            <a:r>
              <a:rPr b="0" i="1" lang="en-US" sz="1800" u="none" cap="none" strike="noStrike">
                <a:solidFill>
                  <a:schemeClr val="lt1"/>
                </a:solidFill>
                <a:latin typeface="Calibri"/>
                <a:ea typeface="Calibri"/>
                <a:cs typeface="Calibri"/>
                <a:sym typeface="Calibri"/>
              </a:rPr>
              <a:t>runtime</a:t>
            </a:r>
            <a:endParaRPr b="0" i="0" sz="1800" u="none" cap="none" strike="noStrike">
              <a:solidFill>
                <a:schemeClr val="lt1"/>
              </a:solidFill>
              <a:latin typeface="Calibri"/>
              <a:ea typeface="Calibri"/>
              <a:cs typeface="Calibri"/>
              <a:sym typeface="Calibri"/>
            </a:endParaRPr>
          </a:p>
        </p:txBody>
      </p:sp>
      <p:cxnSp>
        <p:nvCxnSpPr>
          <p:cNvPr id="211" name="Google Shape;211;p13"/>
          <p:cNvCxnSpPr/>
          <p:nvPr/>
        </p:nvCxnSpPr>
        <p:spPr>
          <a:xfrm flipH="1">
            <a:off x="2124075" y="3867150"/>
            <a:ext cx="176213" cy="1109385"/>
          </a:xfrm>
          <a:prstGeom prst="straightConnector1">
            <a:avLst/>
          </a:prstGeom>
          <a:noFill/>
          <a:ln cap="flat" cmpd="sng" w="38100">
            <a:solidFill>
              <a:srgbClr val="C00000"/>
            </a:solidFill>
            <a:prstDash val="solid"/>
            <a:miter lim="800000"/>
            <a:headEnd len="sm" w="sm" type="none"/>
            <a:tailEnd len="med" w="med" type="triangle"/>
          </a:ln>
        </p:spPr>
      </p:cxnSp>
      <p:sp>
        <p:nvSpPr>
          <p:cNvPr id="212" name="Google Shape;212;p13"/>
          <p:cNvSpPr txBox="1"/>
          <p:nvPr/>
        </p:nvSpPr>
        <p:spPr>
          <a:xfrm>
            <a:off x="2013615" y="4920709"/>
            <a:ext cx="445106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lt1"/>
                </a:solidFill>
                <a:latin typeface="Calibri"/>
                <a:ea typeface="Calibri"/>
                <a:cs typeface="Calibri"/>
                <a:sym typeface="Calibri"/>
              </a:rPr>
              <a:t>final</a:t>
            </a:r>
            <a:r>
              <a:rPr b="0" i="0" lang="en-US" sz="1800" u="none" cap="none" strike="noStrike">
                <a:solidFill>
                  <a:schemeClr val="lt1"/>
                </a:solidFill>
                <a:latin typeface="Calibri"/>
                <a:ea typeface="Calibri"/>
                <a:cs typeface="Calibri"/>
                <a:sym typeface="Calibri"/>
              </a:rPr>
              <a:t> type is for runtime constant</a:t>
            </a:r>
            <a:endParaRPr b="0" i="1" sz="1800" u="none" cap="none" strike="noStrike">
              <a:solidFill>
                <a:schemeClr val="lt1"/>
              </a:solidFill>
              <a:latin typeface="Calibri"/>
              <a:ea typeface="Calibri"/>
              <a:cs typeface="Calibri"/>
              <a:sym typeface="Calibri"/>
            </a:endParaRPr>
          </a:p>
        </p:txBody>
      </p:sp>
      <p:sp>
        <p:nvSpPr>
          <p:cNvPr id="213" name="Google Shape;213;p13"/>
          <p:cNvSpPr/>
          <p:nvPr/>
        </p:nvSpPr>
        <p:spPr>
          <a:xfrm rot="10800000">
            <a:off x="1316261" y="5591399"/>
            <a:ext cx="282128" cy="399043"/>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0000"/>
              </a:solidFill>
              <a:latin typeface="Calibri"/>
              <a:ea typeface="Calibri"/>
              <a:cs typeface="Calibri"/>
              <a:sym typeface="Calibri"/>
            </a:endParaRPr>
          </a:p>
        </p:txBody>
      </p:sp>
      <p:sp>
        <p:nvSpPr>
          <p:cNvPr id="214" name="Google Shape;214;p13"/>
          <p:cNvSpPr txBox="1"/>
          <p:nvPr/>
        </p:nvSpPr>
        <p:spPr>
          <a:xfrm>
            <a:off x="463976" y="5593456"/>
            <a:ext cx="8522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8" name="Shape 218"/>
        <p:cNvGrpSpPr/>
        <p:nvPr/>
      </p:nvGrpSpPr>
      <p:grpSpPr>
        <a:xfrm>
          <a:off x="0" y="0"/>
          <a:ext cx="0" cy="0"/>
          <a:chOff x="0" y="0"/>
          <a:chExt cx="0" cy="0"/>
        </a:xfrm>
      </p:grpSpPr>
      <p:sp>
        <p:nvSpPr>
          <p:cNvPr id="219" name="Google Shape;21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Naming Data</a:t>
            </a:r>
            <a:endParaRPr/>
          </a:p>
        </p:txBody>
      </p:sp>
      <p:sp>
        <p:nvSpPr>
          <p:cNvPr id="220" name="Google Shape;220;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lang="en-US" u="sng">
                <a:solidFill>
                  <a:schemeClr val="lt1"/>
                </a:solidFill>
              </a:rPr>
              <a:t>Mini-exercises</a:t>
            </a:r>
            <a:endParaRPr/>
          </a:p>
          <a:p>
            <a:pPr indent="0" lvl="0" marL="0" rtl="0" algn="just">
              <a:lnSpc>
                <a:spcPct val="90000"/>
              </a:lnSpc>
              <a:spcBef>
                <a:spcPts val="1000"/>
              </a:spcBef>
              <a:spcAft>
                <a:spcPts val="0"/>
              </a:spcAft>
              <a:buClr>
                <a:schemeClr val="lt1"/>
              </a:buClr>
              <a:buSzPts val="2800"/>
              <a:buNone/>
            </a:pPr>
            <a:r>
              <a:rPr lang="en-US">
                <a:solidFill>
                  <a:schemeClr val="lt1"/>
                </a:solidFill>
              </a:rPr>
              <a:t>1. Declare a constant of type int called myAge and set it to your age.</a:t>
            </a:r>
            <a:endParaRPr/>
          </a:p>
          <a:p>
            <a:pPr indent="0" lvl="0" marL="0" rtl="0" algn="just">
              <a:lnSpc>
                <a:spcPct val="90000"/>
              </a:lnSpc>
              <a:spcBef>
                <a:spcPts val="1000"/>
              </a:spcBef>
              <a:spcAft>
                <a:spcPts val="0"/>
              </a:spcAft>
              <a:buClr>
                <a:schemeClr val="lt1"/>
              </a:buClr>
              <a:buSzPts val="2800"/>
              <a:buNone/>
            </a:pPr>
            <a:r>
              <a:rPr lang="en-US">
                <a:solidFill>
                  <a:schemeClr val="lt1"/>
                </a:solidFill>
              </a:rPr>
              <a:t>2. Declare a variable of type double called averageAge. Initially, set the variable to your own age. Then, set it to the average of your age and your friend’s age.</a:t>
            </a:r>
            <a:endParaRPr/>
          </a:p>
          <a:p>
            <a:pPr indent="0" lvl="0" marL="0" rtl="0" algn="just">
              <a:lnSpc>
                <a:spcPct val="90000"/>
              </a:lnSpc>
              <a:spcBef>
                <a:spcPts val="1000"/>
              </a:spcBef>
              <a:spcAft>
                <a:spcPts val="0"/>
              </a:spcAft>
              <a:buClr>
                <a:schemeClr val="lt1"/>
              </a:buClr>
              <a:buSzPts val="2800"/>
              <a:buNone/>
            </a:pPr>
            <a:r>
              <a:rPr lang="en-US">
                <a:solidFill>
                  <a:schemeClr val="lt1"/>
                </a:solidFill>
              </a:rPr>
              <a:t>3. Create a constant called testNumber and initialize it with whatever integer you’d like. Next, create another constant called evenOdd and set it equal to testNumber modulo 2. Now change testNumber to various numbers. What do you notice about evenOdd?</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4" name="Shape 224"/>
        <p:cNvGrpSpPr/>
        <p:nvPr/>
      </p:nvGrpSpPr>
      <p:grpSpPr>
        <a:xfrm>
          <a:off x="0" y="0"/>
          <a:ext cx="0" cy="0"/>
          <a:chOff x="0" y="0"/>
          <a:chExt cx="0" cy="0"/>
        </a:xfrm>
      </p:grpSpPr>
      <p:sp>
        <p:nvSpPr>
          <p:cNvPr id="225" name="Google Shape;225;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Naming Data</a:t>
            </a:r>
            <a:endParaRPr/>
          </a:p>
        </p:txBody>
      </p:sp>
      <p:sp>
        <p:nvSpPr>
          <p:cNvPr id="226" name="Google Shape;226;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lang="en-US" u="sng">
                <a:solidFill>
                  <a:schemeClr val="lt1"/>
                </a:solidFill>
              </a:rPr>
              <a:t>Solution</a:t>
            </a:r>
            <a:endParaRPr/>
          </a:p>
        </p:txBody>
      </p:sp>
      <p:pic>
        <p:nvPicPr>
          <p:cNvPr descr="Text&#10;&#10;Description automatically generated" id="227" name="Google Shape;227;p15"/>
          <p:cNvPicPr preferRelativeResize="0"/>
          <p:nvPr/>
        </p:nvPicPr>
        <p:blipFill rotWithShape="1">
          <a:blip r:embed="rId3">
            <a:alphaModFix/>
          </a:blip>
          <a:srcRect b="0" l="0" r="0" t="0"/>
          <a:stretch/>
        </p:blipFill>
        <p:spPr>
          <a:xfrm>
            <a:off x="1525925" y="2560807"/>
            <a:ext cx="6581775" cy="2057400"/>
          </a:xfrm>
          <a:prstGeom prst="rect">
            <a:avLst/>
          </a:prstGeom>
          <a:noFill/>
          <a:ln>
            <a:noFill/>
          </a:ln>
        </p:spPr>
      </p:pic>
      <p:pic>
        <p:nvPicPr>
          <p:cNvPr id="228" name="Google Shape;228;p15"/>
          <p:cNvPicPr preferRelativeResize="0"/>
          <p:nvPr/>
        </p:nvPicPr>
        <p:blipFill rotWithShape="1">
          <a:blip r:embed="rId4">
            <a:alphaModFix/>
          </a:blip>
          <a:srcRect b="0" l="0" r="0" t="0"/>
          <a:stretch/>
        </p:blipFill>
        <p:spPr>
          <a:xfrm>
            <a:off x="1525925" y="5026110"/>
            <a:ext cx="6581775" cy="742950"/>
          </a:xfrm>
          <a:prstGeom prst="rect">
            <a:avLst/>
          </a:prstGeom>
          <a:noFill/>
          <a:ln>
            <a:noFill/>
          </a:ln>
        </p:spPr>
      </p:pic>
      <p:sp>
        <p:nvSpPr>
          <p:cNvPr id="229" name="Google Shape;229;p15"/>
          <p:cNvSpPr/>
          <p:nvPr/>
        </p:nvSpPr>
        <p:spPr>
          <a:xfrm rot="10800000">
            <a:off x="1335716" y="5153867"/>
            <a:ext cx="282128" cy="399043"/>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0" name="Google Shape;230;p15"/>
          <p:cNvSpPr txBox="1"/>
          <p:nvPr/>
        </p:nvSpPr>
        <p:spPr>
          <a:xfrm>
            <a:off x="483431" y="5155924"/>
            <a:ext cx="8522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4" name="Shape 234"/>
        <p:cNvGrpSpPr/>
        <p:nvPr/>
      </p:nvGrpSpPr>
      <p:grpSpPr>
        <a:xfrm>
          <a:off x="0" y="0"/>
          <a:ext cx="0" cy="0"/>
          <a:chOff x="0" y="0"/>
          <a:chExt cx="0" cy="0"/>
        </a:xfrm>
      </p:grpSpPr>
      <p:sp>
        <p:nvSpPr>
          <p:cNvPr id="235" name="Google Shape;23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Increment and Decrement </a:t>
            </a:r>
            <a:endParaRPr/>
          </a:p>
        </p:txBody>
      </p:sp>
      <p:pic>
        <p:nvPicPr>
          <p:cNvPr descr="A picture containing text&#10;&#10;Description automatically generated" id="236" name="Google Shape;236;p16"/>
          <p:cNvPicPr preferRelativeResize="0"/>
          <p:nvPr>
            <p:ph idx="1" type="body"/>
          </p:nvPr>
        </p:nvPicPr>
        <p:blipFill rotWithShape="1">
          <a:blip r:embed="rId3">
            <a:alphaModFix/>
          </a:blip>
          <a:srcRect b="0" l="0" r="0" t="0"/>
          <a:stretch/>
        </p:blipFill>
        <p:spPr>
          <a:xfrm>
            <a:off x="1581052" y="1628355"/>
            <a:ext cx="8203818" cy="2877904"/>
          </a:xfrm>
          <a:prstGeom prst="rect">
            <a:avLst/>
          </a:prstGeom>
          <a:noFill/>
          <a:ln>
            <a:noFill/>
          </a:ln>
        </p:spPr>
      </p:pic>
      <p:sp>
        <p:nvSpPr>
          <p:cNvPr id="237" name="Google Shape;237;p16"/>
          <p:cNvSpPr/>
          <p:nvPr/>
        </p:nvSpPr>
        <p:spPr>
          <a:xfrm rot="10800000">
            <a:off x="1825787" y="2527563"/>
            <a:ext cx="282128" cy="399043"/>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8" name="Google Shape;238;p16"/>
          <p:cNvSpPr txBox="1"/>
          <p:nvPr/>
        </p:nvSpPr>
        <p:spPr>
          <a:xfrm>
            <a:off x="806459" y="2527563"/>
            <a:ext cx="82426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Similar</a:t>
            </a:r>
            <a:endParaRPr b="0" i="0" sz="1400" u="none" cap="none" strike="noStrike">
              <a:solidFill>
                <a:srgbClr val="000000"/>
              </a:solidFill>
              <a:latin typeface="Arial"/>
              <a:ea typeface="Arial"/>
              <a:cs typeface="Arial"/>
              <a:sym typeface="Arial"/>
            </a:endParaRPr>
          </a:p>
        </p:txBody>
      </p:sp>
      <p:sp>
        <p:nvSpPr>
          <p:cNvPr id="239" name="Google Shape;239;p16"/>
          <p:cNvSpPr/>
          <p:nvPr/>
        </p:nvSpPr>
        <p:spPr>
          <a:xfrm rot="10800000">
            <a:off x="1825787" y="3429000"/>
            <a:ext cx="282128" cy="399043"/>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16"/>
          <p:cNvSpPr txBox="1"/>
          <p:nvPr/>
        </p:nvSpPr>
        <p:spPr>
          <a:xfrm>
            <a:off x="806459" y="3429000"/>
            <a:ext cx="82426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Similar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sp>
        <p:nvSpPr>
          <p:cNvPr id="245" name="Google Shape;245;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Increment and Decrement</a:t>
            </a:r>
            <a:endParaRPr/>
          </a:p>
        </p:txBody>
      </p:sp>
      <p:sp>
        <p:nvSpPr>
          <p:cNvPr id="246" name="Google Shape;24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lang="en-US" u="sng">
                <a:solidFill>
                  <a:schemeClr val="lt1"/>
                </a:solidFill>
              </a:rPr>
              <a:t>Mini-exercises</a:t>
            </a:r>
            <a:endParaRPr/>
          </a:p>
          <a:p>
            <a:pPr indent="0" lvl="0" marL="0" rtl="0" algn="just">
              <a:lnSpc>
                <a:spcPct val="90000"/>
              </a:lnSpc>
              <a:spcBef>
                <a:spcPts val="1000"/>
              </a:spcBef>
              <a:spcAft>
                <a:spcPts val="0"/>
              </a:spcAft>
              <a:buClr>
                <a:schemeClr val="lt1"/>
              </a:buClr>
              <a:buSzPts val="2800"/>
              <a:buNone/>
            </a:pPr>
            <a:r>
              <a:rPr lang="en-US">
                <a:solidFill>
                  <a:schemeClr val="lt1"/>
                </a:solidFill>
              </a:rPr>
              <a:t>Write a program to</a:t>
            </a:r>
            <a:endParaRPr/>
          </a:p>
          <a:p>
            <a:pPr indent="0" lvl="0" marL="0" rtl="0" algn="just">
              <a:lnSpc>
                <a:spcPct val="90000"/>
              </a:lnSpc>
              <a:spcBef>
                <a:spcPts val="1000"/>
              </a:spcBef>
              <a:spcAft>
                <a:spcPts val="0"/>
              </a:spcAft>
              <a:buClr>
                <a:schemeClr val="lt1"/>
              </a:buClr>
              <a:buSzPts val="2800"/>
              <a:buNone/>
            </a:pPr>
            <a:r>
              <a:rPr lang="en-US">
                <a:solidFill>
                  <a:schemeClr val="lt1"/>
                </a:solidFill>
              </a:rPr>
              <a:t>1. Multiply two floating point variables and print the result. The values are 2.5 and 6.1</a:t>
            </a:r>
            <a:endParaRPr/>
          </a:p>
          <a:p>
            <a:pPr indent="0" lvl="0" marL="0" rtl="0" algn="just">
              <a:lnSpc>
                <a:spcPct val="90000"/>
              </a:lnSpc>
              <a:spcBef>
                <a:spcPts val="1000"/>
              </a:spcBef>
              <a:spcAft>
                <a:spcPts val="0"/>
              </a:spcAft>
              <a:buClr>
                <a:schemeClr val="lt1"/>
              </a:buClr>
              <a:buSzPts val="2800"/>
              <a:buNone/>
            </a:pPr>
            <a:r>
              <a:rPr lang="en-US">
                <a:solidFill>
                  <a:schemeClr val="lt1"/>
                </a:solidFill>
              </a:rPr>
              <a:t>2. Calculate the square of the result from step 1 and print the result.</a:t>
            </a:r>
            <a:endParaRPr/>
          </a:p>
          <a:p>
            <a:pPr indent="0" lvl="0" marL="0" rtl="0" algn="just">
              <a:lnSpc>
                <a:spcPct val="90000"/>
              </a:lnSpc>
              <a:spcBef>
                <a:spcPts val="1000"/>
              </a:spcBef>
              <a:spcAft>
                <a:spcPts val="0"/>
              </a:spcAft>
              <a:buClr>
                <a:schemeClr val="lt1"/>
              </a:buClr>
              <a:buSzPts val="2800"/>
              <a:buNone/>
            </a:pPr>
            <a:r>
              <a:rPr lang="en-US">
                <a:solidFill>
                  <a:schemeClr val="lt1"/>
                </a:solidFill>
              </a:rPr>
              <a:t>3. Increment the result from step 2 by 1 and decrement the result from step 1 by 1. Print both values.</a:t>
            </a:r>
            <a:endParaRPr/>
          </a:p>
          <a:p>
            <a:pPr indent="0" lvl="0" marL="0" rtl="0" algn="just">
              <a:lnSpc>
                <a:spcPct val="90000"/>
              </a:lnSpc>
              <a:spcBef>
                <a:spcPts val="1000"/>
              </a:spcBef>
              <a:spcAft>
                <a:spcPts val="0"/>
              </a:spcAft>
              <a:buClr>
                <a:schemeClr val="lt1"/>
              </a:buClr>
              <a:buSzPts val="2800"/>
              <a:buNone/>
            </a:pPr>
            <a:r>
              <a:rPr lang="en-US">
                <a:solidFill>
                  <a:schemeClr val="lt1"/>
                </a:solidFill>
              </a:rPr>
              <a:t>4. Finally, swap the the two values from step 3 and print the results. (e.g., put the first value in the second variable and vice versa)</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0" name="Shape 250"/>
        <p:cNvGrpSpPr/>
        <p:nvPr/>
      </p:nvGrpSpPr>
      <p:grpSpPr>
        <a:xfrm>
          <a:off x="0" y="0"/>
          <a:ext cx="0" cy="0"/>
          <a:chOff x="0" y="0"/>
          <a:chExt cx="0" cy="0"/>
        </a:xfrm>
      </p:grpSpPr>
      <p:sp>
        <p:nvSpPr>
          <p:cNvPr id="251" name="Google Shape;25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Increment and Decrement</a:t>
            </a:r>
            <a:endParaRPr/>
          </a:p>
        </p:txBody>
      </p:sp>
      <p:sp>
        <p:nvSpPr>
          <p:cNvPr id="252" name="Google Shape;25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lang="en-US" u="sng">
                <a:solidFill>
                  <a:schemeClr val="lt1"/>
                </a:solidFill>
              </a:rPr>
              <a:t>Solution</a:t>
            </a:r>
            <a:endParaRPr/>
          </a:p>
        </p:txBody>
      </p:sp>
      <p:pic>
        <p:nvPicPr>
          <p:cNvPr descr="Text&#10;&#10;Description automatically generated" id="253" name="Google Shape;253;p18"/>
          <p:cNvPicPr preferRelativeResize="0"/>
          <p:nvPr/>
        </p:nvPicPr>
        <p:blipFill rotWithShape="1">
          <a:blip r:embed="rId3">
            <a:alphaModFix/>
          </a:blip>
          <a:srcRect b="0" l="0" r="0" t="0"/>
          <a:stretch/>
        </p:blipFill>
        <p:spPr>
          <a:xfrm>
            <a:off x="1080655" y="2390952"/>
            <a:ext cx="6164207" cy="2554289"/>
          </a:xfrm>
          <a:prstGeom prst="rect">
            <a:avLst/>
          </a:prstGeom>
          <a:noFill/>
          <a:ln>
            <a:noFill/>
          </a:ln>
        </p:spPr>
      </p:pic>
      <p:pic>
        <p:nvPicPr>
          <p:cNvPr descr="Shape&#10;&#10;Description automatically generated with low confidence" id="254" name="Google Shape;254;p18"/>
          <p:cNvPicPr preferRelativeResize="0"/>
          <p:nvPr/>
        </p:nvPicPr>
        <p:blipFill rotWithShape="1">
          <a:blip r:embed="rId4">
            <a:alphaModFix/>
          </a:blip>
          <a:srcRect b="0" l="0" r="0" t="0"/>
          <a:stretch/>
        </p:blipFill>
        <p:spPr>
          <a:xfrm>
            <a:off x="1080655" y="5488122"/>
            <a:ext cx="6164207" cy="957175"/>
          </a:xfrm>
          <a:prstGeom prst="rect">
            <a:avLst/>
          </a:prstGeom>
          <a:noFill/>
          <a:ln>
            <a:noFill/>
          </a:ln>
        </p:spPr>
      </p:pic>
      <p:sp>
        <p:nvSpPr>
          <p:cNvPr id="255" name="Google Shape;255;p18"/>
          <p:cNvSpPr/>
          <p:nvPr/>
        </p:nvSpPr>
        <p:spPr>
          <a:xfrm rot="10800000">
            <a:off x="811316" y="5575920"/>
            <a:ext cx="326888" cy="735979"/>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6" name="Google Shape;256;p18"/>
          <p:cNvSpPr txBox="1"/>
          <p:nvPr/>
        </p:nvSpPr>
        <p:spPr>
          <a:xfrm>
            <a:off x="27539" y="5756467"/>
            <a:ext cx="8522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Chapter 1: Hello, Dart!</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Object Oriented Language</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Developed By Google in 2011</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Primarily used for building websites, servers, and mobile apps</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Provides libraries, an editor, a virtual machine (VM) and a compiler to JavaScript</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DartPad is an online editor used to program and compile Dart codes</a:t>
            </a:r>
            <a:endParaRPr/>
          </a:p>
          <a:p>
            <a:pPr indent="-228600" lvl="0" marL="228600" rtl="0" algn="l">
              <a:lnSpc>
                <a:spcPct val="90000"/>
              </a:lnSpc>
              <a:spcBef>
                <a:spcPts val="1000"/>
              </a:spcBef>
              <a:spcAft>
                <a:spcPts val="0"/>
              </a:spcAft>
              <a:buClr>
                <a:schemeClr val="lt1"/>
              </a:buClr>
              <a:buSzPts val="2800"/>
              <a:buChar char="•"/>
            </a:pPr>
            <a:r>
              <a:rPr lang="en-US">
                <a:solidFill>
                  <a:schemeClr val="lt1"/>
                </a:solidFill>
              </a:rPr>
              <a:t>.dart is the extension of dart files</a:t>
            </a:r>
            <a:endParaRPr>
              <a:solidFill>
                <a:schemeClr val="lt1"/>
              </a:solidFill>
            </a:endParaRPr>
          </a:p>
          <a:p>
            <a:pPr indent="0" lvl="0" marL="0" rtl="0" algn="l">
              <a:lnSpc>
                <a:spcPct val="90000"/>
              </a:lnSpc>
              <a:spcBef>
                <a:spcPts val="1000"/>
              </a:spcBef>
              <a:spcAft>
                <a:spcPts val="0"/>
              </a:spcAft>
              <a:buClr>
                <a:schemeClr val="dk1"/>
              </a:buClr>
              <a:buSzPts val="2800"/>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Sample Code</a:t>
            </a:r>
            <a:endParaRPr/>
          </a:p>
        </p:txBody>
      </p:sp>
      <p:pic>
        <p:nvPicPr>
          <p:cNvPr id="97" name="Google Shape;97;p3"/>
          <p:cNvPicPr preferRelativeResize="0"/>
          <p:nvPr/>
        </p:nvPicPr>
        <p:blipFill rotWithShape="1">
          <a:blip r:embed="rId3">
            <a:alphaModFix/>
          </a:blip>
          <a:srcRect b="0" l="0" r="0" t="0"/>
          <a:stretch/>
        </p:blipFill>
        <p:spPr>
          <a:xfrm>
            <a:off x="1547815" y="2804160"/>
            <a:ext cx="9096370" cy="909637"/>
          </a:xfrm>
          <a:prstGeom prst="rect">
            <a:avLst/>
          </a:prstGeom>
          <a:noFill/>
          <a:ln>
            <a:noFill/>
          </a:ln>
        </p:spPr>
      </p:pic>
      <p:cxnSp>
        <p:nvCxnSpPr>
          <p:cNvPr id="98" name="Google Shape;98;p3"/>
          <p:cNvCxnSpPr/>
          <p:nvPr/>
        </p:nvCxnSpPr>
        <p:spPr>
          <a:xfrm flipH="1">
            <a:off x="2734110" y="1878381"/>
            <a:ext cx="701040" cy="1032192"/>
          </a:xfrm>
          <a:prstGeom prst="straightConnector1">
            <a:avLst/>
          </a:prstGeom>
          <a:noFill/>
          <a:ln cap="flat" cmpd="sng" w="38100">
            <a:solidFill>
              <a:srgbClr val="C00000"/>
            </a:solidFill>
            <a:prstDash val="solid"/>
            <a:miter lim="800000"/>
            <a:headEnd len="sm" w="sm" type="none"/>
            <a:tailEnd len="med" w="med" type="triangle"/>
          </a:ln>
        </p:spPr>
      </p:cxnSp>
      <p:sp>
        <p:nvSpPr>
          <p:cNvPr id="99" name="Google Shape;99;p3"/>
          <p:cNvSpPr txBox="1"/>
          <p:nvPr/>
        </p:nvSpPr>
        <p:spPr>
          <a:xfrm>
            <a:off x="3383279" y="1599869"/>
            <a:ext cx="430605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Dart program starts from the </a:t>
            </a:r>
            <a:r>
              <a:rPr b="1" i="1" lang="en-US" sz="1800" u="none" cap="none" strike="noStrike">
                <a:solidFill>
                  <a:schemeClr val="lt1"/>
                </a:solidFill>
                <a:latin typeface="Calibri"/>
                <a:ea typeface="Calibri"/>
                <a:cs typeface="Calibri"/>
                <a:sym typeface="Calibri"/>
              </a:rPr>
              <a:t>main</a:t>
            </a:r>
            <a:r>
              <a:rPr b="0" i="0" lang="en-US" sz="1800" u="none" cap="none" strike="noStrike">
                <a:solidFill>
                  <a:schemeClr val="lt1"/>
                </a:solidFill>
                <a:latin typeface="Calibri"/>
                <a:ea typeface="Calibri"/>
                <a:cs typeface="Calibri"/>
                <a:sym typeface="Calibri"/>
              </a:rPr>
              <a:t> function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3" name="Shape 103"/>
        <p:cNvGrpSpPr/>
        <p:nvPr/>
      </p:nvGrpSpPr>
      <p:grpSpPr>
        <a:xfrm>
          <a:off x="0" y="0"/>
          <a:ext cx="0" cy="0"/>
          <a:chOff x="0" y="0"/>
          <a:chExt cx="0" cy="0"/>
        </a:xfrm>
      </p:grpSpPr>
      <p:sp>
        <p:nvSpPr>
          <p:cNvPr id="104" name="Google Shape;10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Chapter 2: Expressions, Variables &amp; Constants</a:t>
            </a:r>
            <a:endParaRPr/>
          </a:p>
        </p:txBody>
      </p:sp>
      <p:sp>
        <p:nvSpPr>
          <p:cNvPr id="105" name="Google Shape;105;p4"/>
          <p:cNvSpPr txBox="1"/>
          <p:nvPr>
            <p:ph idx="1" type="body"/>
          </p:nvPr>
        </p:nvSpPr>
        <p:spPr>
          <a:xfrm>
            <a:off x="838200" y="1440615"/>
            <a:ext cx="10515600" cy="51815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800"/>
              <a:buChar char="•"/>
            </a:pPr>
            <a:r>
              <a:rPr lang="en-US">
                <a:solidFill>
                  <a:schemeClr val="lt1"/>
                </a:solidFill>
              </a:rPr>
              <a:t>Commenting the codes</a:t>
            </a:r>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Single line</a:t>
            </a:r>
            <a:endParaRPr/>
          </a:p>
          <a:p>
            <a:pPr indent="0" lvl="1" marL="457200" rtl="0" algn="l">
              <a:lnSpc>
                <a:spcPct val="90000"/>
              </a:lnSpc>
              <a:spcBef>
                <a:spcPts val="500"/>
              </a:spcBef>
              <a:spcAft>
                <a:spcPts val="0"/>
              </a:spcAft>
              <a:buClr>
                <a:schemeClr val="dk1"/>
              </a:buClr>
              <a:buSzPts val="2400"/>
              <a:buNone/>
            </a:pPr>
            <a:r>
              <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Multiple lines</a:t>
            </a:r>
            <a:endParaRPr/>
          </a:p>
          <a:p>
            <a:pPr indent="-76200" lvl="1" marL="685800" rtl="0" algn="l">
              <a:lnSpc>
                <a:spcPct val="90000"/>
              </a:lnSpc>
              <a:spcBef>
                <a:spcPts val="500"/>
              </a:spcBef>
              <a:spcAft>
                <a:spcPts val="0"/>
              </a:spcAft>
              <a:buClr>
                <a:schemeClr val="dk1"/>
              </a:buClr>
              <a:buSzPts val="2400"/>
              <a:buNone/>
            </a:pPr>
            <a:r>
              <a:t/>
            </a:r>
            <a:endParaRPr>
              <a:solidFill>
                <a:schemeClr val="lt1"/>
              </a:solidFill>
            </a:endParaRPr>
          </a:p>
          <a:p>
            <a:pPr indent="-76200" lvl="1" marL="685800" rtl="0" algn="l">
              <a:lnSpc>
                <a:spcPct val="90000"/>
              </a:lnSpc>
              <a:spcBef>
                <a:spcPts val="500"/>
              </a:spcBef>
              <a:spcAft>
                <a:spcPts val="0"/>
              </a:spcAft>
              <a:buClr>
                <a:schemeClr val="dk1"/>
              </a:buClr>
              <a:buSzPts val="2400"/>
              <a:buNone/>
            </a:pPr>
            <a:r>
              <a:t/>
            </a:r>
            <a:endParaRPr>
              <a:solidFill>
                <a:schemeClr val="lt1"/>
              </a:solidFill>
            </a:endParaRPr>
          </a:p>
          <a:p>
            <a:pPr indent="-76200" lvl="1" marL="685800" rtl="0" algn="l">
              <a:lnSpc>
                <a:spcPct val="90000"/>
              </a:lnSpc>
              <a:spcBef>
                <a:spcPts val="500"/>
              </a:spcBef>
              <a:spcAft>
                <a:spcPts val="0"/>
              </a:spcAft>
              <a:buClr>
                <a:schemeClr val="dk1"/>
              </a:buClr>
              <a:buSzPts val="2400"/>
              <a:buNone/>
            </a:pPr>
            <a:r>
              <a:t/>
            </a:r>
            <a:endParaRPr>
              <a:solidFill>
                <a:schemeClr val="lt1"/>
              </a:solidFill>
            </a:endParaRPr>
          </a:p>
          <a:p>
            <a:pPr indent="-228600" lvl="1" marL="685800" rtl="0" algn="l">
              <a:lnSpc>
                <a:spcPct val="90000"/>
              </a:lnSpc>
              <a:spcBef>
                <a:spcPts val="500"/>
              </a:spcBef>
              <a:spcAft>
                <a:spcPts val="0"/>
              </a:spcAft>
              <a:buClr>
                <a:schemeClr val="lt1"/>
              </a:buClr>
              <a:buSzPts val="2400"/>
              <a:buChar char="•"/>
            </a:pPr>
            <a:r>
              <a:rPr lang="en-US">
                <a:solidFill>
                  <a:schemeClr val="lt1"/>
                </a:solidFill>
              </a:rPr>
              <a:t>Documentation comments (for writing documentation, supports </a:t>
            </a:r>
            <a:r>
              <a:rPr b="1" i="1" lang="en-US">
                <a:solidFill>
                  <a:schemeClr val="lt1"/>
                </a:solidFill>
              </a:rPr>
              <a:t>Markdown</a:t>
            </a:r>
            <a:r>
              <a:rPr lang="en-US">
                <a:solidFill>
                  <a:schemeClr val="lt1"/>
                </a:solidFill>
              </a:rPr>
              <a:t>) </a:t>
            </a:r>
            <a:endParaRPr/>
          </a:p>
        </p:txBody>
      </p:sp>
      <p:pic>
        <p:nvPicPr>
          <p:cNvPr id="106" name="Google Shape;106;p4"/>
          <p:cNvPicPr preferRelativeResize="0"/>
          <p:nvPr/>
        </p:nvPicPr>
        <p:blipFill rotWithShape="1">
          <a:blip r:embed="rId3">
            <a:alphaModFix/>
          </a:blip>
          <a:srcRect b="0" l="0" r="0" t="0"/>
          <a:stretch/>
        </p:blipFill>
        <p:spPr>
          <a:xfrm>
            <a:off x="3122443" y="2072840"/>
            <a:ext cx="6524625" cy="657225"/>
          </a:xfrm>
          <a:prstGeom prst="rect">
            <a:avLst/>
          </a:prstGeom>
          <a:noFill/>
          <a:ln>
            <a:noFill/>
          </a:ln>
        </p:spPr>
      </p:pic>
      <p:pic>
        <p:nvPicPr>
          <p:cNvPr descr="A picture containing shape&#10;&#10;Description automatically generated" id="107" name="Google Shape;107;p4"/>
          <p:cNvPicPr preferRelativeResize="0"/>
          <p:nvPr/>
        </p:nvPicPr>
        <p:blipFill rotWithShape="1">
          <a:blip r:embed="rId4">
            <a:alphaModFix/>
          </a:blip>
          <a:srcRect b="0" l="0" r="0" t="0"/>
          <a:stretch/>
        </p:blipFill>
        <p:spPr>
          <a:xfrm>
            <a:off x="3122442" y="3102108"/>
            <a:ext cx="6524625" cy="1114425"/>
          </a:xfrm>
          <a:prstGeom prst="rect">
            <a:avLst/>
          </a:prstGeom>
          <a:noFill/>
          <a:ln>
            <a:noFill/>
          </a:ln>
        </p:spPr>
      </p:pic>
      <p:pic>
        <p:nvPicPr>
          <p:cNvPr descr="Graphical user interface, text&#10;&#10;Description automatically generated with medium confidence" id="108" name="Google Shape;108;p4"/>
          <p:cNvPicPr preferRelativeResize="0"/>
          <p:nvPr/>
        </p:nvPicPr>
        <p:blipFill rotWithShape="1">
          <a:blip r:embed="rId5">
            <a:alphaModFix/>
          </a:blip>
          <a:srcRect b="0" l="0" r="0" t="0"/>
          <a:stretch/>
        </p:blipFill>
        <p:spPr>
          <a:xfrm>
            <a:off x="3122442" y="4751653"/>
            <a:ext cx="6524625" cy="1752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Statements and Expressions</a:t>
            </a:r>
            <a:endParaRPr/>
          </a:p>
        </p:txBody>
      </p:sp>
      <p:sp>
        <p:nvSpPr>
          <p:cNvPr id="114" name="Google Shape;114;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lt1"/>
              </a:buClr>
              <a:buSzPct val="100000"/>
              <a:buChar char="•"/>
            </a:pPr>
            <a:r>
              <a:rPr lang="en-US">
                <a:solidFill>
                  <a:schemeClr val="lt1"/>
                </a:solidFill>
              </a:rPr>
              <a:t>In Dart, all simple statements end with a semicolon(;)</a:t>
            </a:r>
            <a:endParaRPr/>
          </a:p>
          <a:p>
            <a:pPr indent="-64135" lvl="0" marL="228600" rtl="0" algn="l">
              <a:lnSpc>
                <a:spcPct val="90000"/>
              </a:lnSpc>
              <a:spcBef>
                <a:spcPts val="1000"/>
              </a:spcBef>
              <a:spcAft>
                <a:spcPts val="0"/>
              </a:spcAft>
              <a:buClr>
                <a:schemeClr val="dk1"/>
              </a:buClr>
              <a:buSzPct val="100000"/>
              <a:buNone/>
            </a:pPr>
            <a:r>
              <a:t/>
            </a:r>
            <a:endParaRPr>
              <a:solidFill>
                <a:schemeClr val="lt1"/>
              </a:solidFill>
            </a:endParaRPr>
          </a:p>
          <a:p>
            <a:pPr indent="-64135" lvl="0" marL="228600" rtl="0" algn="l">
              <a:lnSpc>
                <a:spcPct val="90000"/>
              </a:lnSpc>
              <a:spcBef>
                <a:spcPts val="1000"/>
              </a:spcBef>
              <a:spcAft>
                <a:spcPts val="0"/>
              </a:spcAft>
              <a:buClr>
                <a:schemeClr val="dk1"/>
              </a:buClr>
              <a:buSzPct val="100000"/>
              <a:buNone/>
            </a:pPr>
            <a:r>
              <a:t/>
            </a:r>
            <a:endParaRPr>
              <a:solidFill>
                <a:schemeClr val="lt1"/>
              </a:solidFill>
            </a:endParaRPr>
          </a:p>
          <a:p>
            <a:pPr indent="-64135" lvl="0" marL="228600" rtl="0" algn="l">
              <a:lnSpc>
                <a:spcPct val="90000"/>
              </a:lnSpc>
              <a:spcBef>
                <a:spcPts val="1000"/>
              </a:spcBef>
              <a:spcAft>
                <a:spcPts val="0"/>
              </a:spcAft>
              <a:buClr>
                <a:schemeClr val="dk1"/>
              </a:buClr>
              <a:buSzPct val="100000"/>
              <a:buNone/>
            </a:pPr>
            <a:r>
              <a:t/>
            </a:r>
            <a:endParaRPr>
              <a:solidFill>
                <a:schemeClr val="lt1"/>
              </a:solidFill>
            </a:endParaRPr>
          </a:p>
          <a:p>
            <a:pPr indent="-228600" lvl="0" marL="228600" rtl="0" algn="l">
              <a:lnSpc>
                <a:spcPct val="90000"/>
              </a:lnSpc>
              <a:spcBef>
                <a:spcPts val="1000"/>
              </a:spcBef>
              <a:spcAft>
                <a:spcPts val="0"/>
              </a:spcAft>
              <a:buClr>
                <a:schemeClr val="lt1"/>
              </a:buClr>
              <a:buSzPct val="100000"/>
              <a:buChar char="•"/>
            </a:pPr>
            <a:r>
              <a:rPr lang="en-US">
                <a:solidFill>
                  <a:schemeClr val="lt1"/>
                </a:solidFill>
              </a:rPr>
              <a:t>An expression is a value or is something that can be calculated as a value.</a:t>
            </a:r>
            <a:endParaRPr/>
          </a:p>
          <a:p>
            <a:pPr indent="0" lvl="0" marL="0" rtl="0" algn="l">
              <a:lnSpc>
                <a:spcPct val="90000"/>
              </a:lnSpc>
              <a:spcBef>
                <a:spcPts val="1000"/>
              </a:spcBef>
              <a:spcAft>
                <a:spcPts val="0"/>
              </a:spcAft>
              <a:buClr>
                <a:schemeClr val="lt1"/>
              </a:buClr>
              <a:buSzPct val="100000"/>
              <a:buNone/>
            </a:pPr>
            <a:r>
              <a:rPr lang="en-US">
                <a:solidFill>
                  <a:schemeClr val="lt1"/>
                </a:solidFill>
              </a:rPr>
              <a:t>			        42</a:t>
            </a:r>
            <a:endParaRPr/>
          </a:p>
          <a:p>
            <a:pPr indent="0" lvl="0" marL="0" rtl="0" algn="l">
              <a:lnSpc>
                <a:spcPct val="90000"/>
              </a:lnSpc>
              <a:spcBef>
                <a:spcPts val="1000"/>
              </a:spcBef>
              <a:spcAft>
                <a:spcPts val="0"/>
              </a:spcAft>
              <a:buClr>
                <a:schemeClr val="lt1"/>
              </a:buClr>
              <a:buSzPct val="100000"/>
              <a:buNone/>
            </a:pPr>
            <a:r>
              <a:rPr lang="en-US">
                <a:solidFill>
                  <a:schemeClr val="lt1"/>
                </a:solidFill>
              </a:rPr>
              <a:t>			        3 + 2</a:t>
            </a:r>
            <a:endParaRPr/>
          </a:p>
          <a:p>
            <a:pPr indent="0" lvl="0" marL="0" rtl="0" algn="l">
              <a:lnSpc>
                <a:spcPct val="90000"/>
              </a:lnSpc>
              <a:spcBef>
                <a:spcPts val="1000"/>
              </a:spcBef>
              <a:spcAft>
                <a:spcPts val="0"/>
              </a:spcAft>
              <a:buClr>
                <a:schemeClr val="lt1"/>
              </a:buClr>
              <a:buSzPct val="100000"/>
              <a:buNone/>
            </a:pPr>
            <a:r>
              <a:rPr lang="en-US">
                <a:solidFill>
                  <a:schemeClr val="lt1"/>
                </a:solidFill>
              </a:rPr>
              <a:t>		‘ Hello World’</a:t>
            </a:r>
            <a:endParaRPr/>
          </a:p>
          <a:p>
            <a:pPr indent="0" lvl="0" marL="0" rtl="0" algn="l">
              <a:lnSpc>
                <a:spcPct val="90000"/>
              </a:lnSpc>
              <a:spcBef>
                <a:spcPts val="1000"/>
              </a:spcBef>
              <a:spcAft>
                <a:spcPts val="0"/>
              </a:spcAft>
              <a:buClr>
                <a:schemeClr val="lt1"/>
              </a:buClr>
              <a:buSzPct val="100000"/>
              <a:buNone/>
            </a:pPr>
            <a:r>
              <a:rPr lang="en-US">
                <a:solidFill>
                  <a:schemeClr val="lt1"/>
                </a:solidFill>
              </a:rPr>
              <a:t> </a:t>
            </a:r>
            <a:endParaRPr>
              <a:solidFill>
                <a:schemeClr val="lt1"/>
              </a:solidFill>
            </a:endParaRPr>
          </a:p>
        </p:txBody>
      </p:sp>
      <p:pic>
        <p:nvPicPr>
          <p:cNvPr id="115" name="Google Shape;115;p5"/>
          <p:cNvPicPr preferRelativeResize="0"/>
          <p:nvPr/>
        </p:nvPicPr>
        <p:blipFill rotWithShape="1">
          <a:blip r:embed="rId3">
            <a:alphaModFix/>
          </a:blip>
          <a:srcRect b="0" l="0" r="0" t="0"/>
          <a:stretch/>
        </p:blipFill>
        <p:spPr>
          <a:xfrm>
            <a:off x="1547815" y="2623943"/>
            <a:ext cx="9096370" cy="909637"/>
          </a:xfrm>
          <a:prstGeom prst="rect">
            <a:avLst/>
          </a:prstGeom>
          <a:noFill/>
          <a:ln>
            <a:noFill/>
          </a:ln>
        </p:spPr>
      </p:pic>
      <p:cxnSp>
        <p:nvCxnSpPr>
          <p:cNvPr id="116" name="Google Shape;116;p5"/>
          <p:cNvCxnSpPr/>
          <p:nvPr/>
        </p:nvCxnSpPr>
        <p:spPr>
          <a:xfrm flipH="1">
            <a:off x="4519597" y="2489006"/>
            <a:ext cx="706921" cy="467107"/>
          </a:xfrm>
          <a:prstGeom prst="straightConnector1">
            <a:avLst/>
          </a:prstGeom>
          <a:noFill/>
          <a:ln cap="flat" cmpd="sng" w="38100">
            <a:solidFill>
              <a:srgbClr val="C00000"/>
            </a:solidFill>
            <a:prstDash val="solid"/>
            <a:miter lim="800000"/>
            <a:headEnd len="sm" w="sm" type="none"/>
            <a:tailEnd len="med" w="med" type="triangle"/>
          </a:ln>
        </p:spPr>
      </p:cxnSp>
      <p:sp>
        <p:nvSpPr>
          <p:cNvPr id="117" name="Google Shape;117;p5"/>
          <p:cNvSpPr txBox="1"/>
          <p:nvPr/>
        </p:nvSpPr>
        <p:spPr>
          <a:xfrm>
            <a:off x="5226518" y="2169403"/>
            <a:ext cx="115935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Statement</a:t>
            </a:r>
            <a:endParaRPr b="0" i="0" sz="1400" u="none" cap="none" strike="noStrike">
              <a:solidFill>
                <a:srgbClr val="000000"/>
              </a:solidFill>
              <a:latin typeface="Arial"/>
              <a:ea typeface="Arial"/>
              <a:cs typeface="Arial"/>
              <a:sym typeface="Arial"/>
            </a:endParaRPr>
          </a:p>
        </p:txBody>
      </p:sp>
      <p:sp>
        <p:nvSpPr>
          <p:cNvPr id="118" name="Google Shape;118;p5"/>
          <p:cNvSpPr/>
          <p:nvPr/>
        </p:nvSpPr>
        <p:spPr>
          <a:xfrm>
            <a:off x="4682691" y="4331898"/>
            <a:ext cx="794084" cy="1183427"/>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5"/>
          <p:cNvSpPr txBox="1"/>
          <p:nvPr/>
        </p:nvSpPr>
        <p:spPr>
          <a:xfrm>
            <a:off x="5476775" y="4738945"/>
            <a:ext cx="127650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Expressions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Arthematic Operations</a:t>
            </a:r>
            <a:endParaRPr/>
          </a:p>
        </p:txBody>
      </p:sp>
      <p:graphicFrame>
        <p:nvGraphicFramePr>
          <p:cNvPr id="125" name="Google Shape;125;p6"/>
          <p:cNvGraphicFramePr/>
          <p:nvPr/>
        </p:nvGraphicFramePr>
        <p:xfrm>
          <a:off x="1511166" y="1575369"/>
          <a:ext cx="3000000" cy="3000000"/>
        </p:xfrm>
        <a:graphic>
          <a:graphicData uri="http://schemas.openxmlformats.org/drawingml/2006/table">
            <a:tbl>
              <a:tblPr bandRow="1" firstRow="1">
                <a:noFill/>
                <a:tableStyleId>{4F358F4E-52EB-4E88-830A-D59762EC3ACE}</a:tableStyleId>
              </a:tblPr>
              <a:tblGrid>
                <a:gridCol w="4586450"/>
                <a:gridCol w="1833625"/>
                <a:gridCol w="1530425"/>
                <a:gridCol w="11887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Operation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Expression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Example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Results</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Addition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 + 2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Subtraction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3 - 1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Multiplication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 * 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Division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1.5</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truncating division operator (Integer Division)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Modulo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3 % 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Math Functions</a:t>
            </a:r>
            <a:endParaRPr/>
          </a:p>
        </p:txBody>
      </p:sp>
      <p:pic>
        <p:nvPicPr>
          <p:cNvPr descr="A picture containing text&#10;&#10;Description automatically generated" id="131" name="Google Shape;131;p7"/>
          <p:cNvPicPr preferRelativeResize="0"/>
          <p:nvPr>
            <p:ph idx="1" type="body"/>
          </p:nvPr>
        </p:nvPicPr>
        <p:blipFill rotWithShape="1">
          <a:blip r:embed="rId3">
            <a:alphaModFix/>
          </a:blip>
          <a:srcRect b="0" l="0" r="0" t="0"/>
          <a:stretch/>
        </p:blipFill>
        <p:spPr>
          <a:xfrm>
            <a:off x="1523999" y="1610519"/>
            <a:ext cx="6619875" cy="1495425"/>
          </a:xfrm>
          <a:prstGeom prst="rect">
            <a:avLst/>
          </a:prstGeom>
          <a:noFill/>
          <a:ln>
            <a:noFill/>
          </a:ln>
        </p:spPr>
      </p:pic>
      <p:pic>
        <p:nvPicPr>
          <p:cNvPr descr="Shape&#10;&#10;Description automatically generated with low confidence" id="132" name="Google Shape;132;p7"/>
          <p:cNvPicPr preferRelativeResize="0"/>
          <p:nvPr/>
        </p:nvPicPr>
        <p:blipFill rotWithShape="1">
          <a:blip r:embed="rId4">
            <a:alphaModFix/>
          </a:blip>
          <a:srcRect b="0" l="0" r="0" t="0"/>
          <a:stretch/>
        </p:blipFill>
        <p:spPr>
          <a:xfrm>
            <a:off x="1523999" y="3752057"/>
            <a:ext cx="6619875" cy="1181100"/>
          </a:xfrm>
          <a:prstGeom prst="rect">
            <a:avLst/>
          </a:prstGeom>
          <a:noFill/>
          <a:ln>
            <a:noFill/>
          </a:ln>
        </p:spPr>
      </p:pic>
      <p:cxnSp>
        <p:nvCxnSpPr>
          <p:cNvPr id="133" name="Google Shape;133;p7"/>
          <p:cNvCxnSpPr>
            <a:stCxn id="134" idx="1"/>
          </p:cNvCxnSpPr>
          <p:nvPr/>
        </p:nvCxnSpPr>
        <p:spPr>
          <a:xfrm flipH="1">
            <a:off x="3043118" y="1361144"/>
            <a:ext cx="1002300" cy="259200"/>
          </a:xfrm>
          <a:prstGeom prst="straightConnector1">
            <a:avLst/>
          </a:prstGeom>
          <a:noFill/>
          <a:ln cap="flat" cmpd="sng" w="38100">
            <a:solidFill>
              <a:srgbClr val="C00000"/>
            </a:solidFill>
            <a:prstDash val="solid"/>
            <a:miter lim="800000"/>
            <a:headEnd len="sm" w="sm" type="none"/>
            <a:tailEnd len="med" w="med" type="triangle"/>
          </a:ln>
        </p:spPr>
      </p:cxnSp>
      <p:sp>
        <p:nvSpPr>
          <p:cNvPr id="134" name="Google Shape;134;p7"/>
          <p:cNvSpPr txBox="1"/>
          <p:nvPr/>
        </p:nvSpPr>
        <p:spPr>
          <a:xfrm>
            <a:off x="4045418" y="1176478"/>
            <a:ext cx="301101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Import statement is necessary</a:t>
            </a:r>
            <a:endParaRPr b="0" i="0" sz="1400" u="none" cap="none" strike="noStrike">
              <a:solidFill>
                <a:srgbClr val="000000"/>
              </a:solidFill>
              <a:latin typeface="Arial"/>
              <a:ea typeface="Arial"/>
              <a:cs typeface="Arial"/>
              <a:sym typeface="Arial"/>
            </a:endParaRPr>
          </a:p>
        </p:txBody>
      </p:sp>
      <p:cxnSp>
        <p:nvCxnSpPr>
          <p:cNvPr id="135" name="Google Shape;135;p7"/>
          <p:cNvCxnSpPr/>
          <p:nvPr/>
        </p:nvCxnSpPr>
        <p:spPr>
          <a:xfrm flipH="1" rot="10800000">
            <a:off x="1066800" y="2124075"/>
            <a:ext cx="1462088" cy="1195388"/>
          </a:xfrm>
          <a:prstGeom prst="straightConnector1">
            <a:avLst/>
          </a:prstGeom>
          <a:noFill/>
          <a:ln cap="flat" cmpd="sng" w="38100">
            <a:solidFill>
              <a:srgbClr val="C00000"/>
            </a:solidFill>
            <a:prstDash val="solid"/>
            <a:miter lim="800000"/>
            <a:headEnd len="sm" w="sm" type="none"/>
            <a:tailEnd len="med" w="med" type="triangle"/>
          </a:ln>
        </p:spPr>
      </p:cxnSp>
      <p:sp>
        <p:nvSpPr>
          <p:cNvPr id="136" name="Google Shape;136;p7"/>
          <p:cNvSpPr txBox="1"/>
          <p:nvPr/>
        </p:nvSpPr>
        <p:spPr>
          <a:xfrm>
            <a:off x="221487" y="3244334"/>
            <a:ext cx="282173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Example of a math function</a:t>
            </a:r>
            <a:endParaRPr b="0" i="0" sz="1400" u="none" cap="none" strike="noStrike">
              <a:solidFill>
                <a:srgbClr val="000000"/>
              </a:solidFill>
              <a:latin typeface="Arial"/>
              <a:ea typeface="Arial"/>
              <a:cs typeface="Arial"/>
              <a:sym typeface="Arial"/>
            </a:endParaRPr>
          </a:p>
        </p:txBody>
      </p:sp>
      <p:sp>
        <p:nvSpPr>
          <p:cNvPr id="137" name="Google Shape;137;p7"/>
          <p:cNvSpPr/>
          <p:nvPr/>
        </p:nvSpPr>
        <p:spPr>
          <a:xfrm rot="10800000">
            <a:off x="838200" y="3759624"/>
            <a:ext cx="794084" cy="1183427"/>
          </a:xfrm>
          <a:prstGeom prst="rightBrace">
            <a:avLst>
              <a:gd fmla="val 8333" name="adj1"/>
              <a:gd fmla="val 50000"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8" name="Google Shape;138;p7"/>
          <p:cNvSpPr txBox="1"/>
          <p:nvPr/>
        </p:nvSpPr>
        <p:spPr>
          <a:xfrm>
            <a:off x="42863" y="4119820"/>
            <a:ext cx="8522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sp>
        <p:nvSpPr>
          <p:cNvPr id="143" name="Google Shape;14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Math Functions</a:t>
            </a:r>
            <a:endParaRPr/>
          </a:p>
        </p:txBody>
      </p:sp>
      <p:sp>
        <p:nvSpPr>
          <p:cNvPr id="144" name="Google Shape;144;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lang="en-US" u="sng">
                <a:solidFill>
                  <a:schemeClr val="lt1"/>
                </a:solidFill>
              </a:rPr>
              <a:t>Mini-exercise</a:t>
            </a:r>
            <a:endParaRPr/>
          </a:p>
          <a:p>
            <a:pPr indent="0" lvl="0" marL="0" rtl="0" algn="just">
              <a:lnSpc>
                <a:spcPct val="90000"/>
              </a:lnSpc>
              <a:spcBef>
                <a:spcPts val="1000"/>
              </a:spcBef>
              <a:spcAft>
                <a:spcPts val="0"/>
              </a:spcAft>
              <a:buClr>
                <a:schemeClr val="lt1"/>
              </a:buClr>
              <a:buSzPts val="2800"/>
              <a:buNone/>
            </a:pPr>
            <a:r>
              <a:rPr lang="en-US">
                <a:solidFill>
                  <a:schemeClr val="lt1"/>
                </a:solidFill>
              </a:rPr>
              <a:t>In the example before you found the sine of 45° by first converting 45° to radians and then using the Dart sin function, which works in radians, to calculate the result. Now print the value of 1 over the square root of 2 in Dart. Confirm that it equals the sine of 45°.</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8" name="Shape 148"/>
        <p:cNvGrpSpPr/>
        <p:nvPr/>
      </p:nvGrpSpPr>
      <p:grpSpPr>
        <a:xfrm>
          <a:off x="0" y="0"/>
          <a:ext cx="0" cy="0"/>
          <a:chOff x="0" y="0"/>
          <a:chExt cx="0" cy="0"/>
        </a:xfrm>
      </p:grpSpPr>
      <p:sp>
        <p:nvSpPr>
          <p:cNvPr id="149" name="Google Shape;14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Math Functions</a:t>
            </a:r>
            <a:endParaRPr/>
          </a:p>
        </p:txBody>
      </p:sp>
      <p:sp>
        <p:nvSpPr>
          <p:cNvPr id="150" name="Google Shape;15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None/>
            </a:pPr>
            <a:r>
              <a:rPr b="1" lang="en-US" u="sng">
                <a:solidFill>
                  <a:schemeClr val="lt1"/>
                </a:solidFill>
              </a:rPr>
              <a:t>Solution</a:t>
            </a:r>
            <a:endParaRPr/>
          </a:p>
          <a:p>
            <a:pPr indent="0" lvl="0" marL="0" rtl="0" algn="l">
              <a:lnSpc>
                <a:spcPct val="90000"/>
              </a:lnSpc>
              <a:spcBef>
                <a:spcPts val="1000"/>
              </a:spcBef>
              <a:spcAft>
                <a:spcPts val="0"/>
              </a:spcAft>
              <a:buClr>
                <a:schemeClr val="dk1"/>
              </a:buClr>
              <a:buSzPts val="2800"/>
              <a:buNone/>
            </a:pPr>
            <a:r>
              <a:t/>
            </a:r>
            <a:endParaRPr b="1" u="sng">
              <a:solidFill>
                <a:schemeClr val="lt1"/>
              </a:solidFill>
            </a:endParaRPr>
          </a:p>
        </p:txBody>
      </p:sp>
      <p:pic>
        <p:nvPicPr>
          <p:cNvPr descr="A picture containing shape&#10;&#10;Description automatically generated" id="151" name="Google Shape;151;p9"/>
          <p:cNvPicPr preferRelativeResize="0"/>
          <p:nvPr/>
        </p:nvPicPr>
        <p:blipFill rotWithShape="1">
          <a:blip r:embed="rId3">
            <a:alphaModFix/>
          </a:blip>
          <a:srcRect b="0" l="0" r="0" t="0"/>
          <a:stretch/>
        </p:blipFill>
        <p:spPr>
          <a:xfrm>
            <a:off x="1590675" y="2690812"/>
            <a:ext cx="6562725" cy="1009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2022-12-11T18:43:10Z</dcterms:created>
  <dc:creator>mftaah.com</dc:creator>
</cp:coreProperties>
</file>