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709" r:id="rId2"/>
    <p:sldId id="815" r:id="rId3"/>
    <p:sldId id="816" r:id="rId4"/>
    <p:sldId id="817" r:id="rId5"/>
    <p:sldId id="818" r:id="rId6"/>
    <p:sldId id="819" r:id="rId7"/>
    <p:sldId id="820" r:id="rId8"/>
    <p:sldId id="823" r:id="rId9"/>
    <p:sldId id="710" r:id="rId10"/>
    <p:sldId id="711" r:id="rId11"/>
    <p:sldId id="712" r:id="rId12"/>
    <p:sldId id="707" r:id="rId13"/>
    <p:sldId id="713" r:id="rId14"/>
    <p:sldId id="714" r:id="rId15"/>
    <p:sldId id="71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2" autoAdjust="0"/>
    <p:restoredTop sz="87762" autoAdjust="0"/>
  </p:normalViewPr>
  <p:slideViewPr>
    <p:cSldViewPr>
      <p:cViewPr>
        <p:scale>
          <a:sx n="112" d="100"/>
          <a:sy n="112" d="100"/>
        </p:scale>
        <p:origin x="-552" y="162"/>
      </p:cViewPr>
      <p:guideLst>
        <p:guide orient="horz" pos="2160"/>
        <p:guide pos="2880"/>
      </p:guideLst>
    </p:cSldViewPr>
  </p:slideViewPr>
  <p:outlineViewPr>
    <p:cViewPr>
      <p:scale>
        <a:sx n="33" d="100"/>
        <a:sy n="33" d="100"/>
      </p:scale>
      <p:origin x="0" y="-14965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7CC95-1805-4589-B3C5-62CD2CD2AA07}" type="datetimeFigureOut">
              <a:rPr lang="en-US" smtClean="0"/>
              <a:pPr/>
              <a:t>3/23/2020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B922-0DC4-4F8B-823D-B8E7EC574980}" type="slidenum">
              <a:rPr lang="en-US" smtClean="0"/>
              <a:pPr/>
              <a:t>‹#›</a:t>
            </a:fld>
            <a:endParaRPr lang="en-US" dirty="0"/>
          </a:p>
        </p:txBody>
      </p:sp>
    </p:spTree>
    <p:extLst>
      <p:ext uri="{BB962C8B-B14F-4D97-AF65-F5344CB8AC3E}">
        <p14:creationId xmlns:p14="http://schemas.microsoft.com/office/powerpoint/2010/main" val="417458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E29F1-AC24-401B-AE48-BFF8CB282FE9}" type="datetime1">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290D5-AE05-49EC-8540-F01B5CFEA829}" type="datetime1">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720C5-B36B-4C90-B1DC-58C94FB16EE6}" type="datetime1">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6BCA-F241-498E-B60E-9685C1CC9996}" type="datetime1">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6ED54-FE33-48FC-B768-53420673B322}" type="datetime1">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1B534-49E3-4366-90D6-60AD87C516B6}" type="datetime1">
              <a:rPr lang="en-US" smtClean="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78506-2230-47EC-89E9-2E7277A6738D}" type="datetime1">
              <a:rPr lang="en-US" smtClean="0"/>
              <a:t>3/23/2020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46FBFB-CB8B-428F-AF87-D12AD43DA750}" type="datetime1">
              <a:rPr lang="en-US" smtClean="0"/>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393FB-C974-44DE-889F-A223199B1388}" type="datetime1">
              <a:rPr lang="en-US" smtClean="0"/>
              <a:t>3/23/2020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45911-3199-4EAC-B62F-D81987DC5F4D}" type="datetime1">
              <a:rPr lang="en-US" smtClean="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ACE8A-4E9A-4525-ABEE-2126F0570F37}" type="datetime1">
              <a:rPr lang="en-US" smtClean="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83D5C7D-DA96-4C6D-AFC9-813A7AFBF29D}" type="datetime1">
              <a:rPr lang="en-US" smtClean="0"/>
              <a:t>3/23/2020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DF4E671-2CE7-4BC4-9D6E-ED7B9AC9541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dirty="0" smtClean="0"/>
              <a:t>Classes</a:t>
            </a:r>
            <a:r>
              <a:rPr lang="en-US" sz="6000" dirty="0"/>
              <a:t>, inheritance and type compatibility</a:t>
            </a:r>
          </a:p>
        </p:txBody>
      </p:sp>
      <p:sp>
        <p:nvSpPr>
          <p:cNvPr id="4" name="Footer Placeholder 3"/>
          <p:cNvSpPr>
            <a:spLocks noGrp="1"/>
          </p:cNvSpPr>
          <p:nvPr>
            <p:ph type="ftr" sz="quarter" idx="11"/>
          </p:nvPr>
        </p:nvSpPr>
        <p:spPr/>
        <p:txBody>
          <a:bodyPr/>
          <a:lstStyle/>
          <a:p>
            <a:r>
              <a:rPr lang="en-US" smtClean="0"/>
              <a:t>refercence: www.netacad.com</a:t>
            </a:r>
            <a:endParaRPr lang="en-US"/>
          </a:p>
        </p:txBody>
      </p:sp>
    </p:spTree>
    <p:extLst>
      <p:ext uri="{BB962C8B-B14F-4D97-AF65-F5344CB8AC3E}">
        <p14:creationId xmlns:p14="http://schemas.microsoft.com/office/powerpoint/2010/main" val="133122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t>
            </a:r>
            <a:r>
              <a:rPr lang="en-US" dirty="0"/>
              <a:t>compatibility – the simplest </a:t>
            </a:r>
            <a:r>
              <a:rPr lang="en-US" dirty="0" smtClean="0"/>
              <a:t>case cont’d</a:t>
            </a:r>
            <a:endParaRPr lang="en-US" dirty="0"/>
          </a:p>
        </p:txBody>
      </p:sp>
      <p:sp>
        <p:nvSpPr>
          <p:cNvPr id="3" name="Content Placeholder 2"/>
          <p:cNvSpPr>
            <a:spLocks noGrp="1"/>
          </p:cNvSpPr>
          <p:nvPr>
            <p:ph idx="1"/>
          </p:nvPr>
        </p:nvSpPr>
        <p:spPr>
          <a:xfrm>
            <a:off x="822959" y="1845734"/>
            <a:ext cx="7543801" cy="4326466"/>
          </a:xfrm>
        </p:spPr>
        <p:txBody>
          <a:bodyPr>
            <a:normAutofit/>
          </a:bodyPr>
          <a:lstStyle/>
          <a:p>
            <a:pPr marL="0" indent="0">
              <a:lnSpc>
                <a:spcPct val="120000"/>
              </a:lnSpc>
              <a:buNone/>
            </a:pPr>
            <a:r>
              <a:rPr lang="en-US" sz="1400" dirty="0"/>
              <a:t>The objects of the Cat class are not compatible with the objects of the Dog class, although the structure of both classes is identical. Neither of the following assignments is valid and both of them will cause a compiler error</a:t>
            </a:r>
            <a:r>
              <a:rPr lang="en-US" sz="1400" dirty="0" smtClean="0"/>
              <a:t>:</a:t>
            </a:r>
            <a:endParaRPr lang="en-US" sz="1400" dirty="0"/>
          </a:p>
          <a:p>
            <a:pPr marL="0" indent="0">
              <a:lnSpc>
                <a:spcPct val="120000"/>
              </a:lnSpc>
              <a:buNone/>
            </a:pPr>
            <a:r>
              <a:rPr lang="en-US" sz="1400" dirty="0" err="1">
                <a:solidFill>
                  <a:srgbClr val="FF0000"/>
                </a:solidFill>
              </a:rPr>
              <a:t>a_dog</a:t>
            </a:r>
            <a:r>
              <a:rPr lang="en-US" sz="1400" dirty="0">
                <a:solidFill>
                  <a:srgbClr val="FF0000"/>
                </a:solidFill>
              </a:rPr>
              <a:t> = </a:t>
            </a:r>
            <a:r>
              <a:rPr lang="en-US" sz="1400" dirty="0" err="1">
                <a:solidFill>
                  <a:srgbClr val="FF0000"/>
                </a:solidFill>
              </a:rPr>
              <a:t>a_cat</a:t>
            </a:r>
            <a:r>
              <a:rPr lang="en-US" sz="1400" dirty="0" smtClean="0">
                <a:solidFill>
                  <a:srgbClr val="FF0000"/>
                </a:solidFill>
              </a:rPr>
              <a:t>;</a:t>
            </a:r>
            <a:endParaRPr lang="en-US" sz="1400" dirty="0">
              <a:solidFill>
                <a:srgbClr val="FF0000"/>
              </a:solidFill>
            </a:endParaRPr>
          </a:p>
          <a:p>
            <a:pPr marL="0" indent="0">
              <a:lnSpc>
                <a:spcPct val="120000"/>
              </a:lnSpc>
              <a:buNone/>
            </a:pPr>
            <a:r>
              <a:rPr lang="en-US" sz="1400" dirty="0" err="1">
                <a:solidFill>
                  <a:srgbClr val="FF0000"/>
                </a:solidFill>
              </a:rPr>
              <a:t>a_cat</a:t>
            </a:r>
            <a:r>
              <a:rPr lang="en-US" sz="1400" dirty="0">
                <a:solidFill>
                  <a:srgbClr val="FF0000"/>
                </a:solidFill>
              </a:rPr>
              <a:t> = </a:t>
            </a:r>
            <a:r>
              <a:rPr lang="en-US" sz="1400" dirty="0" err="1">
                <a:solidFill>
                  <a:srgbClr val="FF0000"/>
                </a:solidFill>
              </a:rPr>
              <a:t>a_dog</a:t>
            </a:r>
            <a:r>
              <a:rPr lang="en-US" sz="1400" dirty="0" smtClean="0">
                <a:solidFill>
                  <a:srgbClr val="FF0000"/>
                </a:solidFill>
              </a:rPr>
              <a:t>;</a:t>
            </a:r>
            <a:endParaRPr lang="en-US" sz="1400" dirty="0">
              <a:solidFill>
                <a:srgbClr val="FF0000"/>
              </a:solidFill>
            </a:endParaRPr>
          </a:p>
          <a:p>
            <a:pPr marL="0" indent="0">
              <a:lnSpc>
                <a:spcPct val="120000"/>
              </a:lnSpc>
              <a:buNone/>
            </a:pPr>
            <a:r>
              <a:rPr lang="en-US" sz="1400" dirty="0"/>
              <a:t>As you see, the Dog and Cat classes have nothing in common in the sense of inheritance – they’re both completely independent</a:t>
            </a:r>
            <a:r>
              <a:rPr lang="en-US" sz="1400" dirty="0" smtClean="0"/>
              <a:t>.</a:t>
            </a:r>
          </a:p>
          <a:p>
            <a:pPr marL="0" indent="0">
              <a:lnSpc>
                <a:spcPct val="120000"/>
              </a:lnSpc>
              <a:buNone/>
            </a:pPr>
            <a:r>
              <a:rPr lang="en-US" sz="1400" dirty="0" smtClean="0"/>
              <a:t>So </a:t>
            </a:r>
            <a:r>
              <a:rPr lang="en-US" sz="1400" dirty="0"/>
              <a:t>we can say that </a:t>
            </a:r>
            <a:r>
              <a:rPr lang="en-US" sz="1400" b="1" dirty="0"/>
              <a:t>objects derived from classes which lie in different branches of the inheritance tree are always incompatible</a:t>
            </a:r>
            <a:r>
              <a:rPr lang="en-US" sz="1400" b="1" dirty="0" smtClean="0"/>
              <a:t>.</a:t>
            </a:r>
            <a:endParaRPr lang="en-US" sz="1400" b="1" dirty="0"/>
          </a:p>
          <a:p>
            <a:pPr marL="0" indent="0">
              <a:lnSpc>
                <a:spcPct val="120000"/>
              </a:lnSpc>
              <a:buNone/>
            </a:pPr>
            <a:r>
              <a:rPr lang="en-US" sz="1400" dirty="0"/>
              <a:t>The program will produce the following output</a:t>
            </a:r>
            <a:r>
              <a:rPr lang="en-US" sz="1400" dirty="0" smtClean="0"/>
              <a:t>:</a:t>
            </a:r>
            <a:endParaRPr lang="en-US" sz="1400" dirty="0"/>
          </a:p>
          <a:p>
            <a:pPr marL="0" indent="0">
              <a:lnSpc>
                <a:spcPct val="120000"/>
              </a:lnSpc>
              <a:buNone/>
            </a:pPr>
            <a:r>
              <a:rPr lang="en-US" sz="1400" b="1" dirty="0"/>
              <a:t>Meow! </a:t>
            </a:r>
            <a:r>
              <a:rPr lang="en-US" sz="1400" b="1" dirty="0" smtClean="0"/>
              <a:t>Meow!</a:t>
            </a:r>
            <a:endParaRPr lang="en-US" sz="1400" b="1" dirty="0"/>
          </a:p>
          <a:p>
            <a:pPr marL="0" indent="0">
              <a:lnSpc>
                <a:spcPct val="120000"/>
              </a:lnSpc>
              <a:buNone/>
            </a:pPr>
            <a:r>
              <a:rPr lang="en-US" sz="1400" b="1" dirty="0"/>
              <a:t>Woof! </a:t>
            </a:r>
            <a:r>
              <a:rPr lang="en-US" sz="1400" b="1" dirty="0" smtClean="0"/>
              <a:t>Woof</a:t>
            </a:r>
            <a:endParaRPr lang="en-US" sz="1400" b="1" dirty="0"/>
          </a:p>
        </p:txBody>
      </p:sp>
      <p:sp>
        <p:nvSpPr>
          <p:cNvPr id="4" name="Footer Placeholder 3"/>
          <p:cNvSpPr>
            <a:spLocks noGrp="1"/>
          </p:cNvSpPr>
          <p:nvPr>
            <p:ph type="ftr" sz="quarter" idx="11"/>
          </p:nvPr>
        </p:nvSpPr>
        <p:spPr/>
        <p:txBody>
          <a:bodyPr/>
          <a:lstStyle/>
          <a:p>
            <a:r>
              <a:rPr lang="en-US" smtClean="0"/>
              <a:t>refercence: www.netacad.com</a:t>
            </a:r>
            <a:endParaRPr lang="en-US"/>
          </a:p>
        </p:txBody>
      </p:sp>
    </p:spTree>
    <p:extLst>
      <p:ext uri="{BB962C8B-B14F-4D97-AF65-F5344CB8AC3E}">
        <p14:creationId xmlns:p14="http://schemas.microsoft.com/office/powerpoint/2010/main" val="172553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t>
            </a:r>
            <a:r>
              <a:rPr lang="en-US" dirty="0"/>
              <a:t>compatibility – more complex case (1)</a:t>
            </a:r>
          </a:p>
        </p:txBody>
      </p:sp>
      <p:sp>
        <p:nvSpPr>
          <p:cNvPr id="3" name="Content Placeholder 2"/>
          <p:cNvSpPr>
            <a:spLocks noGrp="1"/>
          </p:cNvSpPr>
          <p:nvPr>
            <p:ph idx="1"/>
          </p:nvPr>
        </p:nvSpPr>
        <p:spPr>
          <a:xfrm>
            <a:off x="822959" y="1845734"/>
            <a:ext cx="3291841" cy="4023360"/>
          </a:xfrm>
        </p:spPr>
        <p:txBody>
          <a:bodyPr/>
          <a:lstStyle/>
          <a:p>
            <a:pPr marL="0" indent="0">
              <a:buNone/>
            </a:pPr>
            <a:r>
              <a:rPr lang="en-US" dirty="0"/>
              <a:t>We’ve rebuilt our example significantly. We still have the two previous classes Dog and Cat, but we’ve put them into the same inheritance tree. Take a look →</a:t>
            </a:r>
          </a:p>
        </p:txBody>
      </p:sp>
      <p:sp>
        <p:nvSpPr>
          <p:cNvPr id="4" name="Footer Placeholder 3"/>
          <p:cNvSpPr>
            <a:spLocks noGrp="1"/>
          </p:cNvSpPr>
          <p:nvPr>
            <p:ph type="ftr" sz="quarter" idx="11"/>
          </p:nvPr>
        </p:nvSpPr>
        <p:spPr/>
        <p:txBody>
          <a:bodyPr/>
          <a:lstStyle/>
          <a:p>
            <a:r>
              <a:rPr lang="en-US" smtClean="0"/>
              <a:t>refercence: www.netacad.com</a:t>
            </a:r>
            <a:endParaRPr lang="en-US"/>
          </a:p>
        </p:txBody>
      </p:sp>
      <p:pic>
        <p:nvPicPr>
          <p:cNvPr id="5" name="Picture 4" descr="Screen Shot 2018-09-14 at 9.3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478" y="1842657"/>
            <a:ext cx="3909025" cy="4253343"/>
          </a:xfrm>
          <a:prstGeom prst="rect">
            <a:avLst/>
          </a:prstGeom>
        </p:spPr>
      </p:pic>
    </p:spTree>
    <p:extLst>
      <p:ext uri="{BB962C8B-B14F-4D97-AF65-F5344CB8AC3E}">
        <p14:creationId xmlns:p14="http://schemas.microsoft.com/office/powerpoint/2010/main" val="1369591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t>
            </a:r>
            <a:r>
              <a:rPr lang="en-US" dirty="0"/>
              <a:t>compatibility – more complex case (1) cont’d</a:t>
            </a:r>
          </a:p>
        </p:txBody>
      </p:sp>
      <p:sp>
        <p:nvSpPr>
          <p:cNvPr id="3" name="Content Placeholder 2"/>
          <p:cNvSpPr>
            <a:spLocks noGrp="1"/>
          </p:cNvSpPr>
          <p:nvPr>
            <p:ph idx="1"/>
          </p:nvPr>
        </p:nvSpPr>
        <p:spPr>
          <a:xfrm>
            <a:off x="822959" y="1845734"/>
            <a:ext cx="7543801" cy="4326466"/>
          </a:xfrm>
        </p:spPr>
        <p:txBody>
          <a:bodyPr>
            <a:noAutofit/>
          </a:bodyPr>
          <a:lstStyle/>
          <a:p>
            <a:pPr algn="just"/>
            <a:r>
              <a:rPr lang="en-US" b="1" dirty="0" smtClean="0">
                <a:solidFill>
                  <a:srgbClr val="262626"/>
                </a:solidFill>
                <a:latin typeface="Arial"/>
                <a:cs typeface="Arial"/>
              </a:rPr>
              <a:t>objects </a:t>
            </a:r>
            <a:r>
              <a:rPr lang="en-US" b="1" dirty="0">
                <a:solidFill>
                  <a:srgbClr val="262626"/>
                </a:solidFill>
                <a:latin typeface="Arial"/>
                <a:cs typeface="Arial"/>
              </a:rPr>
              <a:t>of the superclass </a:t>
            </a:r>
            <a:r>
              <a:rPr lang="en-US" b="1" u="sng" dirty="0">
                <a:solidFill>
                  <a:srgbClr val="262626"/>
                </a:solidFill>
                <a:latin typeface="Arial"/>
                <a:cs typeface="Arial"/>
              </a:rPr>
              <a:t>are compatible with objects of the </a:t>
            </a:r>
            <a:r>
              <a:rPr lang="en-US" b="1" u="sng" dirty="0" smtClean="0">
                <a:solidFill>
                  <a:srgbClr val="262626"/>
                </a:solidFill>
                <a:latin typeface="Arial"/>
                <a:cs typeface="Arial"/>
              </a:rPr>
              <a:t>subclass</a:t>
            </a:r>
            <a:endParaRPr lang="en-US" b="1" u="sng" dirty="0">
              <a:solidFill>
                <a:srgbClr val="262626"/>
              </a:solidFill>
              <a:latin typeface="Arial"/>
              <a:cs typeface="Arial"/>
            </a:endParaRPr>
          </a:p>
          <a:p>
            <a:pPr algn="just"/>
            <a:r>
              <a:rPr lang="en-US" b="1" u="sng" dirty="0" smtClean="0">
                <a:solidFill>
                  <a:srgbClr val="262626"/>
                </a:solidFill>
                <a:latin typeface="Arial"/>
                <a:cs typeface="Arial"/>
              </a:rPr>
              <a:t> objects </a:t>
            </a:r>
            <a:r>
              <a:rPr lang="en-US" b="1" u="sng" dirty="0">
                <a:solidFill>
                  <a:srgbClr val="262626"/>
                </a:solidFill>
                <a:latin typeface="Arial"/>
                <a:cs typeface="Arial"/>
              </a:rPr>
              <a:t>of the subclass are not compatible with objects of the </a:t>
            </a:r>
            <a:r>
              <a:rPr lang="en-US" b="1" u="sng" dirty="0" smtClean="0">
                <a:solidFill>
                  <a:srgbClr val="262626"/>
                </a:solidFill>
                <a:latin typeface="Arial"/>
                <a:cs typeface="Arial"/>
              </a:rPr>
              <a:t>superclass</a:t>
            </a:r>
          </a:p>
          <a:p>
            <a:pPr marL="0" indent="0" algn="just">
              <a:buNone/>
            </a:pPr>
            <a:endParaRPr lang="sk-SK" u="sng" dirty="0">
              <a:solidFill>
                <a:srgbClr val="262626"/>
              </a:solidFill>
              <a:latin typeface="Arial"/>
              <a:cs typeface="Arial"/>
            </a:endParaRPr>
          </a:p>
          <a:p>
            <a:pPr marL="0" indent="0" algn="just">
              <a:buNone/>
            </a:pPr>
            <a:r>
              <a:rPr lang="en-US" u="sng" dirty="0">
                <a:solidFill>
                  <a:srgbClr val="262626"/>
                </a:solidFill>
                <a:latin typeface="Arial"/>
                <a:cs typeface="Arial"/>
              </a:rPr>
              <a:t>This means that:</a:t>
            </a:r>
          </a:p>
          <a:p>
            <a:pPr marL="0" indent="0" algn="just">
              <a:buNone/>
            </a:pPr>
            <a:r>
              <a:rPr lang="en-US" u="sng" dirty="0" smtClean="0">
                <a:solidFill>
                  <a:srgbClr val="262626"/>
                </a:solidFill>
                <a:latin typeface="Arial"/>
                <a:cs typeface="Arial"/>
              </a:rPr>
              <a:t> you </a:t>
            </a:r>
            <a:r>
              <a:rPr lang="en-US" b="1" u="sng" dirty="0">
                <a:solidFill>
                  <a:srgbClr val="262626"/>
                </a:solidFill>
                <a:latin typeface="Arial"/>
                <a:cs typeface="Arial"/>
              </a:rPr>
              <a:t>can</a:t>
            </a:r>
            <a:r>
              <a:rPr lang="en-US" u="sng" dirty="0">
                <a:solidFill>
                  <a:srgbClr val="262626"/>
                </a:solidFill>
                <a:latin typeface="Arial"/>
                <a:cs typeface="Arial"/>
              </a:rPr>
              <a:t> do the following</a:t>
            </a:r>
            <a:r>
              <a:rPr lang="en-US" u="sng" dirty="0" smtClean="0">
                <a:solidFill>
                  <a:srgbClr val="262626"/>
                </a:solidFill>
                <a:latin typeface="Arial"/>
                <a:cs typeface="Arial"/>
              </a:rPr>
              <a:t>:</a:t>
            </a:r>
          </a:p>
          <a:p>
            <a:pPr marL="0" indent="0" algn="just">
              <a:buNone/>
            </a:pPr>
            <a:endParaRPr lang="sk-SK" u="sng" dirty="0">
              <a:solidFill>
                <a:srgbClr val="262626"/>
              </a:solidFill>
              <a:latin typeface="Arial"/>
              <a:cs typeface="Arial"/>
            </a:endParaRPr>
          </a:p>
          <a:p>
            <a:pPr marL="384048" lvl="2" indent="0" algn="just">
              <a:buNone/>
            </a:pPr>
            <a:r>
              <a:rPr lang="en-US" sz="2000" dirty="0" err="1">
                <a:solidFill>
                  <a:srgbClr val="262626"/>
                </a:solidFill>
                <a:latin typeface="Arial"/>
                <a:cs typeface="Arial"/>
              </a:rPr>
              <a:t>a_pet</a:t>
            </a:r>
            <a:r>
              <a:rPr lang="en-US" sz="2000" dirty="0">
                <a:solidFill>
                  <a:srgbClr val="262626"/>
                </a:solidFill>
                <a:latin typeface="Arial"/>
                <a:cs typeface="Arial"/>
              </a:rPr>
              <a:t> = </a:t>
            </a:r>
            <a:r>
              <a:rPr lang="en-US" sz="2000" b="1" dirty="0">
                <a:solidFill>
                  <a:srgbClr val="262626"/>
                </a:solidFill>
                <a:latin typeface="Arial"/>
                <a:cs typeface="Arial"/>
              </a:rPr>
              <a:t>new</a:t>
            </a:r>
            <a:r>
              <a:rPr lang="en-US" sz="2000" dirty="0">
                <a:solidFill>
                  <a:srgbClr val="262626"/>
                </a:solidFill>
                <a:latin typeface="Arial"/>
                <a:cs typeface="Arial"/>
              </a:rPr>
              <a:t> Dog("Huckleberry")</a:t>
            </a:r>
            <a:r>
              <a:rPr lang="en-US" sz="2000" dirty="0" smtClean="0">
                <a:solidFill>
                  <a:srgbClr val="262626"/>
                </a:solidFill>
                <a:latin typeface="Arial"/>
                <a:cs typeface="Arial"/>
              </a:rPr>
              <a:t>;</a:t>
            </a:r>
            <a:endParaRPr lang="en-US" sz="2000" dirty="0">
              <a:solidFill>
                <a:srgbClr val="262626"/>
              </a:solidFill>
              <a:latin typeface="Arial"/>
              <a:cs typeface="Arial"/>
            </a:endParaRPr>
          </a:p>
          <a:p>
            <a:pPr marL="384048" lvl="2" indent="0" algn="just">
              <a:buNone/>
            </a:pPr>
            <a:r>
              <a:rPr lang="mr-IN" sz="2000" dirty="0">
                <a:solidFill>
                  <a:srgbClr val="262626"/>
                </a:solidFill>
                <a:latin typeface="Arial"/>
                <a:cs typeface="Arial"/>
              </a:rPr>
              <a:t>a_pet -&gt; Run();</a:t>
            </a:r>
            <a:endParaRPr lang="en-US" sz="2000" dirty="0">
              <a:latin typeface="Arial"/>
              <a:cs typeface="Arial"/>
            </a:endParaRPr>
          </a:p>
        </p:txBody>
      </p:sp>
      <p:sp>
        <p:nvSpPr>
          <p:cNvPr id="4" name="Footer Placeholder 3"/>
          <p:cNvSpPr>
            <a:spLocks noGrp="1"/>
          </p:cNvSpPr>
          <p:nvPr>
            <p:ph type="ftr" sz="quarter" idx="11"/>
          </p:nvPr>
        </p:nvSpPr>
        <p:spPr/>
        <p:txBody>
          <a:bodyPr/>
          <a:lstStyle/>
          <a:p>
            <a:r>
              <a:rPr lang="en-US" smtClean="0"/>
              <a:t>refercence: www.netacad.com</a:t>
            </a:r>
            <a:endParaRPr lang="en-US"/>
          </a:p>
        </p:txBody>
      </p:sp>
    </p:spTree>
    <p:extLst>
      <p:ext uri="{BB962C8B-B14F-4D97-AF65-F5344CB8AC3E}">
        <p14:creationId xmlns:p14="http://schemas.microsoft.com/office/powerpoint/2010/main" val="1972975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t>
            </a:r>
            <a:r>
              <a:rPr lang="en-US" dirty="0"/>
              <a:t>compatibility – more complex case (1) cont’d</a:t>
            </a:r>
          </a:p>
        </p:txBody>
      </p:sp>
      <p:sp>
        <p:nvSpPr>
          <p:cNvPr id="3" name="Content Placeholder 2"/>
          <p:cNvSpPr>
            <a:spLocks noGrp="1"/>
          </p:cNvSpPr>
          <p:nvPr>
            <p:ph idx="1"/>
          </p:nvPr>
        </p:nvSpPr>
        <p:spPr/>
        <p:txBody>
          <a:bodyPr>
            <a:normAutofit/>
          </a:bodyPr>
          <a:lstStyle/>
          <a:p>
            <a:pPr algn="just">
              <a:buFont typeface="Wingdings" charset="2"/>
              <a:buChar char="v"/>
            </a:pPr>
            <a:r>
              <a:rPr lang="en-US" dirty="0" smtClean="0">
                <a:solidFill>
                  <a:srgbClr val="262626"/>
                </a:solidFill>
                <a:latin typeface="Verdana"/>
              </a:rPr>
              <a:t> but </a:t>
            </a:r>
            <a:r>
              <a:rPr lang="en-US" dirty="0">
                <a:solidFill>
                  <a:srgbClr val="262626"/>
                </a:solidFill>
                <a:latin typeface="Verdana"/>
              </a:rPr>
              <a:t>you </a:t>
            </a:r>
            <a:r>
              <a:rPr lang="en-US" b="1" dirty="0">
                <a:solidFill>
                  <a:srgbClr val="262626"/>
                </a:solidFill>
                <a:latin typeface="Verdana"/>
              </a:rPr>
              <a:t>cannot</a:t>
            </a:r>
            <a:r>
              <a:rPr lang="en-US" dirty="0">
                <a:solidFill>
                  <a:srgbClr val="262626"/>
                </a:solidFill>
                <a:latin typeface="Verdana"/>
              </a:rPr>
              <a:t> do anything like this</a:t>
            </a:r>
            <a:r>
              <a:rPr lang="en-US" dirty="0" smtClean="0">
                <a:solidFill>
                  <a:srgbClr val="262626"/>
                </a:solidFill>
                <a:latin typeface="Verdana"/>
              </a:rPr>
              <a:t>:</a:t>
            </a:r>
            <a:endParaRPr lang="sk-SK" dirty="0">
              <a:solidFill>
                <a:srgbClr val="262626"/>
              </a:solidFill>
              <a:latin typeface="Verdana"/>
            </a:endParaRPr>
          </a:p>
          <a:p>
            <a:pPr marL="0" indent="0" algn="just">
              <a:buNone/>
            </a:pPr>
            <a:r>
              <a:rPr lang="mr-IN" sz="1800" strike="sngStrike" dirty="0">
                <a:solidFill>
                  <a:srgbClr val="262626"/>
                </a:solidFill>
                <a:latin typeface="Verdana"/>
              </a:rPr>
              <a:t>a_pet -&gt; MakeSound();</a:t>
            </a:r>
            <a:endParaRPr lang="mr-IN" dirty="0">
              <a:solidFill>
                <a:srgbClr val="262626"/>
              </a:solidFill>
              <a:latin typeface="Verdana"/>
            </a:endParaRPr>
          </a:p>
          <a:p>
            <a:pPr marL="0" indent="0" algn="just">
              <a:buNone/>
            </a:pPr>
            <a:r>
              <a:rPr lang="sk-SK" dirty="0">
                <a:solidFill>
                  <a:srgbClr val="262626"/>
                </a:solidFill>
                <a:latin typeface="Verdana"/>
              </a:rPr>
              <a:t> </a:t>
            </a:r>
          </a:p>
          <a:p>
            <a:pPr marL="0" indent="0" algn="just">
              <a:buNone/>
            </a:pPr>
            <a:r>
              <a:rPr lang="en-US" dirty="0">
                <a:solidFill>
                  <a:srgbClr val="262626"/>
                </a:solidFill>
                <a:latin typeface="Verdana"/>
              </a:rPr>
              <a:t>because </a:t>
            </a:r>
            <a:r>
              <a:rPr lang="en-US" i="1" dirty="0">
                <a:solidFill>
                  <a:srgbClr val="262626"/>
                </a:solidFill>
                <a:latin typeface="Verdana"/>
              </a:rPr>
              <a:t>Pets</a:t>
            </a:r>
            <a:r>
              <a:rPr lang="en-US" dirty="0">
                <a:solidFill>
                  <a:srgbClr val="262626"/>
                </a:solidFill>
                <a:latin typeface="Verdana"/>
              </a:rPr>
              <a:t> don’t know how to make sounds (in our world of classes, at least)</a:t>
            </a:r>
          </a:p>
          <a:p>
            <a:pPr marL="0" indent="0" algn="just">
              <a:buNone/>
            </a:pPr>
            <a:r>
              <a:rPr lang="sk-SK" dirty="0">
                <a:solidFill>
                  <a:srgbClr val="262626"/>
                </a:solidFill>
                <a:latin typeface="Verdana"/>
              </a:rPr>
              <a:t> </a:t>
            </a:r>
          </a:p>
          <a:p>
            <a:pPr algn="just">
              <a:buFont typeface="Wingdings" charset="2"/>
              <a:buChar char="v"/>
            </a:pPr>
            <a:r>
              <a:rPr lang="en-US" dirty="0" smtClean="0">
                <a:solidFill>
                  <a:srgbClr val="262626"/>
                </a:solidFill>
                <a:latin typeface="Verdana"/>
              </a:rPr>
              <a:t> you </a:t>
            </a:r>
            <a:r>
              <a:rPr lang="en-US" dirty="0">
                <a:solidFill>
                  <a:srgbClr val="262626"/>
                </a:solidFill>
                <a:latin typeface="Verdana"/>
              </a:rPr>
              <a:t>are </a:t>
            </a:r>
            <a:r>
              <a:rPr lang="en-US" b="1" dirty="0">
                <a:solidFill>
                  <a:srgbClr val="262626"/>
                </a:solidFill>
                <a:latin typeface="Verdana"/>
              </a:rPr>
              <a:t>not allowed</a:t>
            </a:r>
            <a:r>
              <a:rPr lang="en-US" dirty="0">
                <a:solidFill>
                  <a:srgbClr val="262626"/>
                </a:solidFill>
                <a:latin typeface="Verdana"/>
              </a:rPr>
              <a:t> to do the following</a:t>
            </a:r>
            <a:r>
              <a:rPr lang="en-US" dirty="0" smtClean="0">
                <a:solidFill>
                  <a:srgbClr val="262626"/>
                </a:solidFill>
                <a:latin typeface="Verdana"/>
              </a:rPr>
              <a:t>:</a:t>
            </a:r>
            <a:endParaRPr lang="sk-SK" dirty="0">
              <a:solidFill>
                <a:srgbClr val="262626"/>
              </a:solidFill>
              <a:latin typeface="Verdana"/>
            </a:endParaRPr>
          </a:p>
          <a:p>
            <a:pPr marL="0" indent="0" algn="just">
              <a:buNone/>
            </a:pPr>
            <a:r>
              <a:rPr lang="en-US" sz="1800" strike="sngStrike" dirty="0" err="1">
                <a:solidFill>
                  <a:srgbClr val="262626"/>
                </a:solidFill>
                <a:latin typeface="Verdana"/>
              </a:rPr>
              <a:t>a_dog</a:t>
            </a:r>
            <a:r>
              <a:rPr lang="en-US" sz="1800" strike="sngStrike" dirty="0">
                <a:solidFill>
                  <a:srgbClr val="262626"/>
                </a:solidFill>
                <a:latin typeface="Verdana"/>
              </a:rPr>
              <a:t> = new Pet("Strange pet");</a:t>
            </a:r>
            <a:endParaRPr lang="en-US" dirty="0"/>
          </a:p>
        </p:txBody>
      </p:sp>
      <p:sp>
        <p:nvSpPr>
          <p:cNvPr id="4" name="Footer Placeholder 3"/>
          <p:cNvSpPr>
            <a:spLocks noGrp="1"/>
          </p:cNvSpPr>
          <p:nvPr>
            <p:ph type="ftr" sz="quarter" idx="11"/>
          </p:nvPr>
        </p:nvSpPr>
        <p:spPr/>
        <p:txBody>
          <a:bodyPr/>
          <a:lstStyle/>
          <a:p>
            <a:r>
              <a:rPr lang="en-US" smtClean="0"/>
              <a:t>refercence: www.netacad.com</a:t>
            </a:r>
            <a:endParaRPr lang="en-US"/>
          </a:p>
        </p:txBody>
      </p:sp>
    </p:spTree>
    <p:extLst>
      <p:ext uri="{BB962C8B-B14F-4D97-AF65-F5344CB8AC3E}">
        <p14:creationId xmlns:p14="http://schemas.microsoft.com/office/powerpoint/2010/main" val="1097727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t>
            </a:r>
            <a:r>
              <a:rPr lang="en-US" dirty="0"/>
              <a:t>compatibility – more complex case (2)</a:t>
            </a:r>
          </a:p>
        </p:txBody>
      </p:sp>
      <p:sp>
        <p:nvSpPr>
          <p:cNvPr id="3" name="Content Placeholder 2"/>
          <p:cNvSpPr>
            <a:spLocks noGrp="1"/>
          </p:cNvSpPr>
          <p:nvPr>
            <p:ph idx="1"/>
          </p:nvPr>
        </p:nvSpPr>
        <p:spPr>
          <a:xfrm>
            <a:off x="457201" y="1845734"/>
            <a:ext cx="4186808" cy="3815514"/>
          </a:xfrm>
        </p:spPr>
        <p:txBody>
          <a:bodyPr>
            <a:noAutofit/>
          </a:bodyPr>
          <a:lstStyle/>
          <a:p>
            <a:pPr marL="0" indent="0" algn="just">
              <a:buNone/>
            </a:pPr>
            <a:r>
              <a:rPr lang="en-US" sz="1800" dirty="0">
                <a:solidFill>
                  <a:srgbClr val="262626"/>
                </a:solidFill>
                <a:latin typeface="Arial"/>
                <a:cs typeface="Arial"/>
              </a:rPr>
              <a:t>The sample code here → </a:t>
            </a:r>
            <a:endParaRPr lang="en-US" sz="1800" dirty="0" smtClean="0">
              <a:solidFill>
                <a:srgbClr val="262626"/>
              </a:solidFill>
              <a:latin typeface="Arial"/>
              <a:cs typeface="Arial"/>
            </a:endParaRPr>
          </a:p>
          <a:p>
            <a:pPr marL="0" indent="0" algn="just">
              <a:buNone/>
            </a:pPr>
            <a:r>
              <a:rPr lang="en-US" sz="1800" dirty="0" smtClean="0">
                <a:solidFill>
                  <a:srgbClr val="262626"/>
                </a:solidFill>
                <a:latin typeface="Arial"/>
                <a:cs typeface="Arial"/>
              </a:rPr>
              <a:t>illustrates </a:t>
            </a:r>
            <a:r>
              <a:rPr lang="en-US" sz="1800" dirty="0">
                <a:solidFill>
                  <a:srgbClr val="262626"/>
                </a:solidFill>
                <a:latin typeface="Arial"/>
                <a:cs typeface="Arial"/>
              </a:rPr>
              <a:t>the rules we’ve just described.</a:t>
            </a:r>
          </a:p>
          <a:p>
            <a:pPr marL="0" indent="0" algn="just">
              <a:buNone/>
            </a:pPr>
            <a:r>
              <a:rPr lang="en-US" sz="1800" dirty="0" smtClean="0">
                <a:solidFill>
                  <a:srgbClr val="262626"/>
                </a:solidFill>
                <a:latin typeface="Arial"/>
                <a:cs typeface="Arial"/>
              </a:rPr>
              <a:t>Analyze </a:t>
            </a:r>
            <a:r>
              <a:rPr lang="en-US" sz="1800" dirty="0">
                <a:solidFill>
                  <a:srgbClr val="262626"/>
                </a:solidFill>
                <a:latin typeface="Arial"/>
                <a:cs typeface="Arial"/>
              </a:rPr>
              <a:t>the code and pay attention to how the pointer to the superclass objects (a pointer of type </a:t>
            </a:r>
            <a:r>
              <a:rPr lang="en-US" sz="1800" i="1" dirty="0">
                <a:solidFill>
                  <a:srgbClr val="262626"/>
                </a:solidFill>
                <a:latin typeface="Arial"/>
                <a:cs typeface="Arial"/>
              </a:rPr>
              <a:t>Pet *</a:t>
            </a:r>
            <a:r>
              <a:rPr lang="en-US" sz="1800" dirty="0">
                <a:solidFill>
                  <a:srgbClr val="262626"/>
                </a:solidFill>
                <a:latin typeface="Arial"/>
                <a:cs typeface="Arial"/>
              </a:rPr>
              <a:t>) may serve as a pointer to subclass objects.</a:t>
            </a:r>
          </a:p>
          <a:p>
            <a:pPr marL="0" indent="0" algn="just">
              <a:buNone/>
            </a:pPr>
            <a:r>
              <a:rPr lang="en-US" sz="1800" dirty="0">
                <a:solidFill>
                  <a:srgbClr val="262626"/>
                </a:solidFill>
                <a:latin typeface="Arial"/>
                <a:cs typeface="Arial"/>
              </a:rPr>
              <a:t>The comments mark the statements that would be illegal in this context.</a:t>
            </a:r>
          </a:p>
          <a:p>
            <a:pPr marL="0" indent="0" algn="just">
              <a:buNone/>
            </a:pPr>
            <a:r>
              <a:rPr lang="sk-SK" sz="1800" dirty="0">
                <a:solidFill>
                  <a:srgbClr val="262626"/>
                </a:solidFill>
                <a:latin typeface="Arial"/>
                <a:cs typeface="Arial"/>
              </a:rPr>
              <a:t> </a:t>
            </a:r>
          </a:p>
          <a:p>
            <a:pPr marL="0" indent="0" algn="just">
              <a:buNone/>
            </a:pPr>
            <a:r>
              <a:rPr lang="en-US" sz="1800" dirty="0">
                <a:solidFill>
                  <a:srgbClr val="262626"/>
                </a:solidFill>
                <a:latin typeface="Arial"/>
                <a:cs typeface="Arial"/>
              </a:rPr>
              <a:t>The code produces the following output:</a:t>
            </a:r>
          </a:p>
          <a:p>
            <a:pPr marL="0" indent="0" algn="just">
              <a:buNone/>
            </a:pPr>
            <a:r>
              <a:rPr lang="sk-SK" sz="1800" dirty="0">
                <a:solidFill>
                  <a:srgbClr val="262626"/>
                </a:solidFill>
                <a:latin typeface="Arial"/>
                <a:cs typeface="Arial"/>
              </a:rPr>
              <a:t> </a:t>
            </a:r>
          </a:p>
          <a:p>
            <a:pPr marL="0" indent="0" algn="just">
              <a:buNone/>
            </a:pPr>
            <a:r>
              <a:rPr lang="en-US" sz="1800" dirty="0">
                <a:solidFill>
                  <a:srgbClr val="262626"/>
                </a:solidFill>
                <a:latin typeface="Arial"/>
                <a:cs typeface="Arial"/>
              </a:rPr>
              <a:t>Tom: I'm running</a:t>
            </a:r>
          </a:p>
          <a:p>
            <a:pPr marL="0" indent="0" algn="just">
              <a:buNone/>
            </a:pPr>
            <a:r>
              <a:rPr lang="en-US" sz="1800" dirty="0">
                <a:solidFill>
                  <a:srgbClr val="262626"/>
                </a:solidFill>
                <a:latin typeface="Arial"/>
                <a:cs typeface="Arial"/>
              </a:rPr>
              <a:t>Spike: I'm running</a:t>
            </a:r>
          </a:p>
          <a:p>
            <a:pPr marL="0" indent="0" algn="just">
              <a:buNone/>
            </a:pPr>
            <a:r>
              <a:rPr lang="sk-SK" sz="1400" dirty="0">
                <a:solidFill>
                  <a:srgbClr val="262626"/>
                </a:solidFill>
                <a:latin typeface="Arial"/>
                <a:cs typeface="Arial"/>
              </a:rPr>
              <a:t> </a:t>
            </a:r>
            <a:endParaRPr lang="en-US" sz="1400" dirty="0">
              <a:latin typeface="Arial"/>
              <a:cs typeface="Arial"/>
            </a:endParaRPr>
          </a:p>
        </p:txBody>
      </p:sp>
      <p:sp>
        <p:nvSpPr>
          <p:cNvPr id="4" name="Footer Placeholder 3"/>
          <p:cNvSpPr>
            <a:spLocks noGrp="1"/>
          </p:cNvSpPr>
          <p:nvPr>
            <p:ph type="ftr" sz="quarter" idx="11"/>
          </p:nvPr>
        </p:nvSpPr>
        <p:spPr/>
        <p:txBody>
          <a:bodyPr/>
          <a:lstStyle/>
          <a:p>
            <a:r>
              <a:rPr lang="en-US" smtClean="0"/>
              <a:t>refercence: www.netacad.com</a:t>
            </a:r>
            <a:endParaRPr lang="en-US"/>
          </a:p>
        </p:txBody>
      </p:sp>
      <p:pic>
        <p:nvPicPr>
          <p:cNvPr id="5" name="Picture 4" descr="Screen Shot 2018-09-14 at 10.35.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733504"/>
            <a:ext cx="3657600" cy="4856720"/>
          </a:xfrm>
          <a:prstGeom prst="rect">
            <a:avLst/>
          </a:prstGeom>
        </p:spPr>
      </p:pic>
    </p:spTree>
    <p:extLst>
      <p:ext uri="{BB962C8B-B14F-4D97-AF65-F5344CB8AC3E}">
        <p14:creationId xmlns:p14="http://schemas.microsoft.com/office/powerpoint/2010/main" val="681258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t>
            </a:r>
            <a:r>
              <a:rPr lang="en-US" dirty="0"/>
              <a:t>compatibility – final case</a:t>
            </a:r>
          </a:p>
        </p:txBody>
      </p:sp>
      <p:sp>
        <p:nvSpPr>
          <p:cNvPr id="3" name="Content Placeholder 2"/>
          <p:cNvSpPr>
            <a:spLocks noGrp="1"/>
          </p:cNvSpPr>
          <p:nvPr>
            <p:ph idx="1"/>
          </p:nvPr>
        </p:nvSpPr>
        <p:spPr>
          <a:xfrm>
            <a:off x="611561" y="1524000"/>
            <a:ext cx="3503240" cy="4345094"/>
          </a:xfrm>
        </p:spPr>
        <p:txBody>
          <a:bodyPr>
            <a:normAutofit fontScale="70000" lnSpcReduction="20000"/>
          </a:bodyPr>
          <a:lstStyle/>
          <a:p>
            <a:pPr marL="0" indent="0">
              <a:buNone/>
            </a:pPr>
            <a:r>
              <a:rPr lang="en-US" dirty="0"/>
              <a:t>The rule stating that </a:t>
            </a:r>
            <a:r>
              <a:rPr lang="en-US" b="1" dirty="0"/>
              <a:t>objects lying at higher levels are compatible with objects at lower levels</a:t>
            </a:r>
            <a:r>
              <a:rPr lang="en-US" dirty="0"/>
              <a:t> of the class hierarchy works even when the </a:t>
            </a:r>
            <a:r>
              <a:rPr lang="en-US" b="1" dirty="0"/>
              <a:t>inheritance chain is arbitrarily long</a:t>
            </a:r>
            <a:r>
              <a:rPr lang="en-US" dirty="0"/>
              <a:t>.</a:t>
            </a:r>
          </a:p>
          <a:p>
            <a:pPr marL="0" indent="0">
              <a:buNone/>
            </a:pPr>
            <a:r>
              <a:rPr lang="en-US" dirty="0"/>
              <a:t>The example here → shows a chain of three classes. The pointer to the top-most superclass works perfectly for the bottom-most objects too. </a:t>
            </a:r>
          </a:p>
          <a:p>
            <a:pPr marL="0" indent="0">
              <a:buNone/>
            </a:pPr>
            <a:r>
              <a:rPr lang="en-US" dirty="0"/>
              <a:t>The program emits the following text:</a:t>
            </a:r>
          </a:p>
          <a:p>
            <a:pPr marL="0" indent="0">
              <a:buNone/>
            </a:pPr>
            <a:r>
              <a:rPr lang="en-US" dirty="0"/>
              <a:t> </a:t>
            </a:r>
          </a:p>
          <a:p>
            <a:pPr marL="0" indent="0">
              <a:buNone/>
            </a:pPr>
            <a:r>
              <a:rPr lang="en-US" dirty="0"/>
              <a:t>Mr. </a:t>
            </a:r>
            <a:r>
              <a:rPr lang="en-US" dirty="0" err="1"/>
              <a:t>Bigglesworth</a:t>
            </a:r>
            <a:r>
              <a:rPr lang="en-US" dirty="0"/>
              <a:t>: Meow! Meow!</a:t>
            </a:r>
          </a:p>
          <a:p>
            <a:pPr marL="0" indent="0">
              <a:buNone/>
            </a:pPr>
            <a:r>
              <a:rPr lang="en-US" dirty="0"/>
              <a:t>Mr. </a:t>
            </a:r>
            <a:r>
              <a:rPr lang="en-US" dirty="0" err="1"/>
              <a:t>Bigglesworth</a:t>
            </a:r>
            <a:r>
              <a:rPr lang="en-US" dirty="0"/>
              <a:t>: Meow! Meow!</a:t>
            </a:r>
          </a:p>
        </p:txBody>
      </p:sp>
      <p:sp>
        <p:nvSpPr>
          <p:cNvPr id="4" name="Footer Placeholder 3"/>
          <p:cNvSpPr>
            <a:spLocks noGrp="1"/>
          </p:cNvSpPr>
          <p:nvPr>
            <p:ph type="ftr" sz="quarter" idx="11"/>
          </p:nvPr>
        </p:nvSpPr>
        <p:spPr/>
        <p:txBody>
          <a:bodyPr/>
          <a:lstStyle/>
          <a:p>
            <a:r>
              <a:rPr lang="en-US" smtClean="0"/>
              <a:t>refercence: www.netacad.com</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09774"/>
            <a:ext cx="3740143" cy="4514826"/>
          </a:xfrm>
          <a:prstGeom prst="rect">
            <a:avLst/>
          </a:prstGeom>
        </p:spPr>
      </p:pic>
    </p:spTree>
    <p:extLst>
      <p:ext uri="{BB962C8B-B14F-4D97-AF65-F5344CB8AC3E}">
        <p14:creationId xmlns:p14="http://schemas.microsoft.com/office/powerpoint/2010/main" val="875580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254B967C-33DB-584A-A373-4D896A311084}" type="slidenum">
              <a:rPr lang="en-US" altLang="en-US" sz="1000"/>
              <a:pPr>
                <a:spcBef>
                  <a:spcPct val="0"/>
                </a:spcBef>
                <a:buClrTx/>
                <a:buFontTx/>
                <a:buNone/>
              </a:pPr>
              <a:t>2</a:t>
            </a:fld>
            <a:endParaRPr lang="en-US" altLang="en-US" sz="1000"/>
          </a:p>
        </p:txBody>
      </p:sp>
      <p:sp>
        <p:nvSpPr>
          <p:cNvPr id="84996" name="Rectangle 3"/>
          <p:cNvSpPr>
            <a:spLocks noGrp="1" noChangeArrowheads="1"/>
          </p:cNvSpPr>
          <p:nvPr>
            <p:ph type="body" idx="1"/>
          </p:nvPr>
        </p:nvSpPr>
        <p:spPr/>
        <p:txBody>
          <a:bodyPr/>
          <a:lstStyle/>
          <a:p>
            <a:pPr eaLnBrk="1" hangingPunct="1"/>
            <a:r>
              <a:rPr lang="en-US" altLang="en-US" dirty="0"/>
              <a:t>You can pass an object  of a derived class to a formal parameter of the base class type</a:t>
            </a:r>
          </a:p>
        </p:txBody>
      </p:sp>
      <p:pic>
        <p:nvPicPr>
          <p:cNvPr id="849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19400"/>
            <a:ext cx="3986213"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65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636588"/>
            <a:ext cx="647065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647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63" y="101600"/>
            <a:ext cx="354647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1066800"/>
            <a:ext cx="68294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4876800"/>
            <a:ext cx="501650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7577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EEB22317-EC57-1648-B69C-0D92E9CC62D0}" type="slidenum">
              <a:rPr lang="en-US" altLang="en-US" sz="1000"/>
              <a:pPr>
                <a:spcBef>
                  <a:spcPct val="0"/>
                </a:spcBef>
                <a:buClrTx/>
                <a:buFontTx/>
                <a:buNone/>
              </a:pPr>
              <a:t>5</a:t>
            </a:fld>
            <a:endParaRPr lang="en-US" altLang="en-US" sz="1000"/>
          </a:p>
        </p:txBody>
      </p:sp>
      <p:sp>
        <p:nvSpPr>
          <p:cNvPr id="88068" name="Rectangle 3"/>
          <p:cNvSpPr>
            <a:spLocks noGrp="1" noChangeArrowheads="1"/>
          </p:cNvSpPr>
          <p:nvPr>
            <p:ph type="body" idx="1"/>
          </p:nvPr>
        </p:nvSpPr>
        <p:spPr/>
        <p:txBody>
          <a:bodyPr/>
          <a:lstStyle/>
          <a:p>
            <a:pPr eaLnBrk="1" hangingPunct="1"/>
            <a:r>
              <a:rPr lang="en-US" altLang="en-US"/>
              <a:t>For both statements (Lines 6 and 7), member function </a:t>
            </a:r>
            <a:r>
              <a:rPr lang="en-US" altLang="en-US">
                <a:latin typeface="Courier New" charset="0"/>
              </a:rPr>
              <a:t>print</a:t>
            </a:r>
            <a:r>
              <a:rPr lang="en-US" altLang="en-US"/>
              <a:t> of </a:t>
            </a:r>
            <a:r>
              <a:rPr lang="en-US" altLang="en-US">
                <a:latin typeface="Courier New" charset="0"/>
              </a:rPr>
              <a:t>baseClass</a:t>
            </a:r>
            <a:r>
              <a:rPr lang="en-US" altLang="en-US"/>
              <a:t> was executed</a:t>
            </a:r>
          </a:p>
          <a:p>
            <a:pPr lvl="1" eaLnBrk="1" hangingPunct="1"/>
            <a:r>
              <a:rPr lang="en-US" altLang="en-US" sz="2800"/>
              <a:t>Because the binding of </a:t>
            </a:r>
            <a:r>
              <a:rPr lang="en-US" altLang="en-US" sz="2800">
                <a:latin typeface="Courier New" charset="0"/>
              </a:rPr>
              <a:t>print</a:t>
            </a:r>
            <a:r>
              <a:rPr lang="en-US" altLang="en-US" sz="2800"/>
              <a:t>, in the body of </a:t>
            </a:r>
            <a:r>
              <a:rPr lang="en-US" altLang="en-US" sz="2800">
                <a:latin typeface="Courier New" charset="0"/>
              </a:rPr>
              <a:t>callPrint</a:t>
            </a:r>
            <a:r>
              <a:rPr lang="en-US" altLang="en-US" sz="2800"/>
              <a:t>, occurred at compile time</a:t>
            </a:r>
          </a:p>
          <a:p>
            <a:pPr eaLnBrk="1" hangingPunct="1"/>
            <a:r>
              <a:rPr lang="en-US" altLang="en-US" u="sng"/>
              <a:t>Compile-time binding</a:t>
            </a:r>
            <a:r>
              <a:rPr lang="en-US" altLang="en-US"/>
              <a:t>: the necessary code to call a specific function is generated by the compiler</a:t>
            </a:r>
          </a:p>
          <a:p>
            <a:pPr lvl="1" eaLnBrk="1" hangingPunct="1"/>
            <a:r>
              <a:rPr lang="en-US" altLang="en-US" sz="2800"/>
              <a:t>Also known as </a:t>
            </a:r>
            <a:r>
              <a:rPr lang="en-US" altLang="en-US" sz="2800" b="1"/>
              <a:t>static binding</a:t>
            </a:r>
          </a:p>
          <a:p>
            <a:pPr eaLnBrk="1" hangingPunct="1"/>
            <a:endParaRPr lang="en-US" altLang="en-US"/>
          </a:p>
        </p:txBody>
      </p:sp>
    </p:spTree>
    <p:extLst>
      <p:ext uri="{BB962C8B-B14F-4D97-AF65-F5344CB8AC3E}">
        <p14:creationId xmlns:p14="http://schemas.microsoft.com/office/powerpoint/2010/main" val="1183112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1A8CE59E-5DBB-C541-86C2-204A48822A63}" type="slidenum">
              <a:rPr lang="en-US" altLang="en-US" sz="1000"/>
              <a:pPr>
                <a:spcBef>
                  <a:spcPct val="0"/>
                </a:spcBef>
                <a:buClrTx/>
                <a:buFontTx/>
                <a:buNone/>
              </a:pPr>
              <a:t>6</a:t>
            </a:fld>
            <a:endParaRPr lang="en-US" altLang="en-US" sz="1000"/>
          </a:p>
        </p:txBody>
      </p:sp>
      <p:sp>
        <p:nvSpPr>
          <p:cNvPr id="89092" name="Rectangle 3"/>
          <p:cNvSpPr>
            <a:spLocks noGrp="1" noChangeArrowheads="1"/>
          </p:cNvSpPr>
          <p:nvPr>
            <p:ph type="body" idx="1"/>
          </p:nvPr>
        </p:nvSpPr>
        <p:spPr/>
        <p:txBody>
          <a:bodyPr/>
          <a:lstStyle/>
          <a:p>
            <a:pPr eaLnBrk="1" hangingPunct="1">
              <a:lnSpc>
                <a:spcPct val="98000"/>
              </a:lnSpc>
              <a:spcBef>
                <a:spcPct val="18000"/>
              </a:spcBef>
            </a:pPr>
            <a:r>
              <a:rPr lang="en-US" altLang="en-US" dirty="0"/>
              <a:t>How can we avoid this problem? </a:t>
            </a:r>
          </a:p>
          <a:p>
            <a:pPr lvl="1" eaLnBrk="1" hangingPunct="1">
              <a:lnSpc>
                <a:spcPct val="98000"/>
              </a:lnSpc>
              <a:spcBef>
                <a:spcPct val="18000"/>
              </a:spcBef>
            </a:pPr>
            <a:r>
              <a:rPr lang="en-US" altLang="en-US" dirty="0"/>
              <a:t>Virtual functions (reserved word </a:t>
            </a:r>
            <a:r>
              <a:rPr lang="en-US" altLang="en-US" dirty="0">
                <a:solidFill>
                  <a:srgbClr val="3333FF"/>
                </a:solidFill>
                <a:latin typeface="Courier New" charset="0"/>
              </a:rPr>
              <a:t>virtual</a:t>
            </a:r>
            <a:r>
              <a:rPr lang="en-US" altLang="en-US" dirty="0"/>
              <a:t>)</a:t>
            </a:r>
          </a:p>
          <a:p>
            <a:pPr eaLnBrk="1" hangingPunct="1">
              <a:lnSpc>
                <a:spcPct val="98000"/>
              </a:lnSpc>
              <a:spcBef>
                <a:spcPct val="18000"/>
              </a:spcBef>
            </a:pPr>
            <a:r>
              <a:rPr lang="en-US" altLang="en-US" u="sng" dirty="0"/>
              <a:t>Virtual function</a:t>
            </a:r>
            <a:r>
              <a:rPr lang="en-US" altLang="en-US" dirty="0"/>
              <a:t>: binding occurs at program execution time, not at compile time</a:t>
            </a:r>
          </a:p>
          <a:p>
            <a:pPr lvl="1" eaLnBrk="1" hangingPunct="1">
              <a:lnSpc>
                <a:spcPct val="98000"/>
              </a:lnSpc>
              <a:spcBef>
                <a:spcPct val="18000"/>
              </a:spcBef>
            </a:pPr>
            <a:r>
              <a:rPr lang="en-US" altLang="en-US" dirty="0"/>
              <a:t>This kind of binding is called run-time binding</a:t>
            </a:r>
          </a:p>
          <a:p>
            <a:pPr eaLnBrk="1" hangingPunct="1">
              <a:lnSpc>
                <a:spcPct val="98000"/>
              </a:lnSpc>
              <a:spcBef>
                <a:spcPct val="18000"/>
              </a:spcBef>
            </a:pPr>
            <a:r>
              <a:rPr lang="en-US" altLang="en-US" u="sng" dirty="0"/>
              <a:t>Run-time binding</a:t>
            </a:r>
            <a:r>
              <a:rPr lang="en-US" altLang="en-US" dirty="0"/>
              <a:t>: compiler does not generate code to call a specific function; it generates information to enable run-time system to generate specific code for the function call</a:t>
            </a:r>
          </a:p>
          <a:p>
            <a:pPr lvl="1" eaLnBrk="1" hangingPunct="1">
              <a:lnSpc>
                <a:spcPct val="98000"/>
              </a:lnSpc>
              <a:spcBef>
                <a:spcPct val="18000"/>
              </a:spcBef>
            </a:pPr>
            <a:r>
              <a:rPr lang="en-US" altLang="en-US" dirty="0"/>
              <a:t>Also known as </a:t>
            </a:r>
            <a:r>
              <a:rPr lang="en-US" altLang="en-US" b="1" dirty="0"/>
              <a:t>dynamic binding</a:t>
            </a:r>
            <a:endParaRPr lang="en-US" altLang="en-US" dirty="0"/>
          </a:p>
        </p:txBody>
      </p:sp>
    </p:spTree>
    <p:extLst>
      <p:ext uri="{BB962C8B-B14F-4D97-AF65-F5344CB8AC3E}">
        <p14:creationId xmlns:p14="http://schemas.microsoft.com/office/powerpoint/2010/main" val="102211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01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D81F4541-A536-4948-AC16-915ED74DE918}" type="slidenum">
              <a:rPr lang="en-US" altLang="en-US" sz="1000"/>
              <a:pPr>
                <a:spcBef>
                  <a:spcPct val="0"/>
                </a:spcBef>
                <a:buClrTx/>
                <a:buFontTx/>
                <a:buNone/>
              </a:pPr>
              <a:t>7</a:t>
            </a:fld>
            <a:endParaRPr lang="en-US" altLang="en-US" sz="1000"/>
          </a:p>
        </p:txBody>
      </p:sp>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624013"/>
            <a:ext cx="711835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4"/>
          <p:cNvSpPr>
            <a:spLocks noGrp="1" noChangeArrowheads="1"/>
          </p:cNvSpPr>
          <p:nvPr>
            <p:ph type="title"/>
          </p:nvPr>
        </p:nvSpPr>
        <p:spPr/>
        <p:txBody>
          <a:bodyPr>
            <a:normAutofit fontScale="90000"/>
          </a:bodyPr>
          <a:lstStyle/>
          <a:p>
            <a:pPr eaLnBrk="1" hangingPunct="1"/>
            <a:r>
              <a:rPr lang="en-US" altLang="en-US"/>
              <a:t>Inheritance, Pointers, and Virtual Functions (continued)</a:t>
            </a:r>
          </a:p>
        </p:txBody>
      </p:sp>
    </p:spTree>
    <p:extLst>
      <p:ext uri="{BB962C8B-B14F-4D97-AF65-F5344CB8AC3E}">
        <p14:creationId xmlns:p14="http://schemas.microsoft.com/office/powerpoint/2010/main" val="28100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endParaRPr lang="en-US" altLang="en-US"/>
          </a:p>
        </p:txBody>
      </p:sp>
      <p:pic>
        <p:nvPicPr>
          <p:cNvPr id="105475" name="Picture 3" descr="untitle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 y="57150"/>
            <a:ext cx="6019800" cy="3981450"/>
          </a:xfrm>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05476" name="Picture 4" descr="untitled"/>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0" y="2828925"/>
            <a:ext cx="6096000" cy="4029075"/>
          </a:xfrm>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8336153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ox(in)">
                                      <p:cBhvr>
                                        <p:cTn id="7" dur="5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t>
            </a:r>
            <a:r>
              <a:rPr lang="en-US" dirty="0"/>
              <a:t>compatibility – the simplest case</a:t>
            </a:r>
          </a:p>
        </p:txBody>
      </p:sp>
      <p:sp>
        <p:nvSpPr>
          <p:cNvPr id="3" name="Content Placeholder 2"/>
          <p:cNvSpPr>
            <a:spLocks noGrp="1"/>
          </p:cNvSpPr>
          <p:nvPr>
            <p:ph idx="1"/>
          </p:nvPr>
        </p:nvSpPr>
        <p:spPr>
          <a:xfrm>
            <a:off x="822959" y="1845734"/>
            <a:ext cx="3444241" cy="4023360"/>
          </a:xfrm>
        </p:spPr>
        <p:txBody>
          <a:bodyPr>
            <a:normAutofit fontScale="85000" lnSpcReduction="10000"/>
          </a:bodyPr>
          <a:lstStyle/>
          <a:p>
            <a:pPr marL="0" indent="0">
              <a:lnSpc>
                <a:spcPct val="110000"/>
              </a:lnSpc>
              <a:buNone/>
            </a:pPr>
            <a:r>
              <a:rPr lang="en-US" dirty="0"/>
              <a:t>Each new class constitutes a new type of data. Each object constructed on the basis of such a class is like a value of the new type</a:t>
            </a:r>
            <a:r>
              <a:rPr lang="en-US" dirty="0" smtClean="0"/>
              <a:t>.</a:t>
            </a:r>
            <a:endParaRPr lang="en-US" dirty="0"/>
          </a:p>
          <a:p>
            <a:pPr marL="0" indent="0">
              <a:lnSpc>
                <a:spcPct val="110000"/>
              </a:lnSpc>
              <a:buNone/>
            </a:pPr>
            <a:r>
              <a:rPr lang="en-US" dirty="0"/>
              <a:t>This means that any two objects may (or may not) be compatible in the sense of their types</a:t>
            </a:r>
            <a:r>
              <a:rPr lang="en-US" dirty="0" smtClean="0"/>
              <a:t>.</a:t>
            </a:r>
            <a:endParaRPr lang="en-US" dirty="0"/>
          </a:p>
          <a:p>
            <a:pPr marL="0" indent="0">
              <a:lnSpc>
                <a:spcPct val="110000"/>
              </a:lnSpc>
              <a:buNone/>
            </a:pPr>
            <a:r>
              <a:rPr lang="en-US" dirty="0"/>
              <a:t>Take a look at the very simple example on the right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refercence: www.netacad.com</a:t>
            </a:r>
            <a:endParaRPr lang="en-US"/>
          </a:p>
        </p:txBody>
      </p:sp>
      <p:pic>
        <p:nvPicPr>
          <p:cNvPr id="5" name="Picture 4" descr="Screen Shot 2018-09-14 at 9.2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981200"/>
            <a:ext cx="3962400" cy="3784600"/>
          </a:xfrm>
          <a:prstGeom prst="rect">
            <a:avLst/>
          </a:prstGeom>
        </p:spPr>
      </p:pic>
    </p:spTree>
    <p:extLst>
      <p:ext uri="{BB962C8B-B14F-4D97-AF65-F5344CB8AC3E}">
        <p14:creationId xmlns:p14="http://schemas.microsoft.com/office/powerpoint/2010/main" val="1405990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cs101</Template>
  <TotalTime>26228</TotalTime>
  <Words>589</Words>
  <Application>Microsoft Office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Classes, inheritance and type compatibility</vt:lpstr>
      <vt:lpstr>PowerPoint Presentation</vt:lpstr>
      <vt:lpstr>PowerPoint Presentation</vt:lpstr>
      <vt:lpstr>PowerPoint Presentation</vt:lpstr>
      <vt:lpstr>PowerPoint Presentation</vt:lpstr>
      <vt:lpstr>PowerPoint Presentation</vt:lpstr>
      <vt:lpstr>Inheritance, Pointers, and Virtual Functions (continued)</vt:lpstr>
      <vt:lpstr>PowerPoint Presentation</vt:lpstr>
      <vt:lpstr>Type compatibility – the simplest case</vt:lpstr>
      <vt:lpstr>Type compatibility – the simplest case cont’d</vt:lpstr>
      <vt:lpstr>Type compatibility – more complex case (1)</vt:lpstr>
      <vt:lpstr>Type compatibility – more complex case (1) cont’d</vt:lpstr>
      <vt:lpstr>Type compatibility – more complex case (1) cont’d</vt:lpstr>
      <vt:lpstr>Type compatibility – more complex case (2)</vt:lpstr>
      <vt:lpstr>Type compatibility – final 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Dr Wail Mardini</dc:creator>
  <cp:lastModifiedBy>0wner</cp:lastModifiedBy>
  <cp:revision>1521</cp:revision>
  <cp:lastPrinted>2018-11-18T16:27:40Z</cp:lastPrinted>
  <dcterms:created xsi:type="dcterms:W3CDTF">2017-12-20T08:30:18Z</dcterms:created>
  <dcterms:modified xsi:type="dcterms:W3CDTF">2020-03-23T11:58:26Z</dcterms:modified>
</cp:coreProperties>
</file>