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E7FF"/>
    <a:srgbClr val="8FE2FF"/>
    <a:srgbClr val="7DF874"/>
    <a:srgbClr val="CDBAFC"/>
    <a:srgbClr val="EF8D4B"/>
    <a:srgbClr val="BCA3FB"/>
    <a:srgbClr val="F68EF6"/>
    <a:srgbClr val="AA8AFA"/>
    <a:srgbClr val="FFA3A3"/>
    <a:srgbClr val="F88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D52A-F446-4001-8B72-FE4F8F277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E0354-9025-471C-8243-262D0D329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61441-EA73-414A-811C-9EF5B7AC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F87C-C316-4BB7-8DB4-EE45DAF5586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C09EC-19E4-4DFB-B963-16A95A96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54723-3FDF-4258-A197-229D756A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D897-B450-49FC-95FB-36672899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5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909F-4FB1-45C1-BC39-3E8C5795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7B87E-40E4-448C-8B62-08E6317D6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3AF26-B084-49DC-9E12-BA4A13DA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F87C-C316-4BB7-8DB4-EE45DAF5586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7F026-38A7-4D6C-A536-FCF5BF0A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0D898-C5F4-4BFD-8E33-15AF6016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D897-B450-49FC-95FB-36672899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9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110AD-1AE9-4902-9560-E594BA419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37518-EC25-4D75-966E-4D725006D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A2EAB-32F4-4A0F-B156-B1751438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F87C-C316-4BB7-8DB4-EE45DAF5586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D73C3-1EF3-46D2-AD37-14075AB9C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AF173-CC03-41E8-BB33-64CA8F88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D897-B450-49FC-95FB-36672899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1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E7ED-6738-4AA3-AF44-369367EC4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5DBA5-7A36-420B-9456-FB831A494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C5905-994F-4B2A-99D1-5D76AF6B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F87C-C316-4BB7-8DB4-EE45DAF5586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6439A-F2BB-4EE9-907C-3CD6E7CC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F1B98-6220-4C30-8F98-04469C08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D897-B450-49FC-95FB-36672899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0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3F1F-DFAD-4D0B-ADA4-B70214C1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E77EE-7EAB-4FF7-922F-2448869AC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8BBE2-9AD3-4ED0-BAFE-24C8C879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F87C-C316-4BB7-8DB4-EE45DAF5586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40E3E-47D5-4712-BF1B-E205D159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EF6A2-8177-44D6-BBF9-F4FC5E9C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D897-B450-49FC-95FB-36672899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5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F4C1-046E-45DB-8750-4635609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454C-796D-4AEE-95EB-5BB61724F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30589-A267-4677-8557-34943C288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5A8CB-1B6A-41D9-A037-EEAC4247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F87C-C316-4BB7-8DB4-EE45DAF5586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DBF9B-9C98-4C30-B713-E74372845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3DC8E-4A3C-4830-A7E5-6B6B605D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D897-B450-49FC-95FB-36672899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1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32AE-DFD4-4C4A-B6CB-952E13A55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5E748-D185-49AF-A0A3-01B8DA0E3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964BD-BEA5-4771-B3FA-096F825ED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D5D03-D762-4B21-912C-0A29D86A0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BC545-A7F3-49BD-AB5F-3EF52AE36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C385DD-CC32-47E5-B57B-AE411220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F87C-C316-4BB7-8DB4-EE45DAF5586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6FE75-3642-4F5F-98B2-0312A61A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9B5B03-A2D5-4474-8BAF-3CFD9E83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D897-B450-49FC-95FB-36672899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4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9A51-9FD5-4960-A81A-99953AFB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E908B-F007-41EB-9EF1-2FFC6E11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F87C-C316-4BB7-8DB4-EE45DAF5586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CD2B1-A625-44EF-BF5F-AF260A40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DB26D-27A5-4E99-A635-8B1C7A16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D897-B450-49FC-95FB-36672899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7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FFF1F-D05C-481C-B25E-0E700E66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F87C-C316-4BB7-8DB4-EE45DAF5586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F564F-558D-4483-BD3B-098DE1998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E622E-C72E-494E-819F-4A94EAAD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D897-B450-49FC-95FB-36672899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5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61AC-6655-4EA7-A49F-3B30CEF6B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91EA3-5FE3-4DCC-A0A1-D832E6A91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1B9CD-E2F2-4850-892A-C5BAB0760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BC49B-530B-4DE1-9F62-20500B9A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F87C-C316-4BB7-8DB4-EE45DAF5586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0D9DF-E1AC-4457-9802-6315F764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8D5EF-8F23-438C-BAE6-D2EE30A3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D897-B450-49FC-95FB-36672899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1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94ED-F5A3-4A9F-A7C7-38F7F2D2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86958D-BC39-4651-A49C-1A006FF32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C0DDF-9096-4509-8541-C981430DB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C6F5C-998F-4033-B843-B397F780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F87C-C316-4BB7-8DB4-EE45DAF5586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8031A-4FDA-49AA-A7C3-8836FC9D5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E94BD-978C-41D9-8B18-17E5CFBF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D897-B450-49FC-95FB-36672899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0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334E62-589E-43A8-9ED8-F3572B6E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E7B19-24B2-407F-8569-CDC7C9BCB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2963B-CA4A-4E8E-9E48-DB339E3F4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6F87C-C316-4BB7-8DB4-EE45DAF5586E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31D47-CBE3-4B23-B0A1-51CDF6BE3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F6B6D-1960-4513-9AFD-FA1453621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1D897-B450-49FC-95FB-36672899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6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EEBD34-A654-475A-ACDD-42AC5F8A5D62}"/>
              </a:ext>
            </a:extLst>
          </p:cNvPr>
          <p:cNvSpPr/>
          <p:nvPr/>
        </p:nvSpPr>
        <p:spPr>
          <a:xfrm>
            <a:off x="675861" y="583096"/>
            <a:ext cx="4852742" cy="4931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B5CFB1-039C-49B4-BF1F-C11CC34427B0}"/>
              </a:ext>
            </a:extLst>
          </p:cNvPr>
          <p:cNvSpPr/>
          <p:nvPr/>
        </p:nvSpPr>
        <p:spPr>
          <a:xfrm>
            <a:off x="6428318" y="583096"/>
            <a:ext cx="2120348" cy="4931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745850-357D-4192-ADB6-C1E14D2031FB}"/>
              </a:ext>
            </a:extLst>
          </p:cNvPr>
          <p:cNvSpPr/>
          <p:nvPr/>
        </p:nvSpPr>
        <p:spPr>
          <a:xfrm>
            <a:off x="9433305" y="583096"/>
            <a:ext cx="2120348" cy="4931439"/>
          </a:xfrm>
          <a:prstGeom prst="rect">
            <a:avLst/>
          </a:prstGeom>
          <a:solidFill>
            <a:srgbClr val="A7FBA3"/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4277CDC-5781-471B-8860-AA78243F426E}"/>
              </a:ext>
            </a:extLst>
          </p:cNvPr>
          <p:cNvSpPr/>
          <p:nvPr/>
        </p:nvSpPr>
        <p:spPr>
          <a:xfrm>
            <a:off x="901148" y="1126434"/>
            <a:ext cx="4388304" cy="1308651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u="sn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BB2A6C-B502-4211-B3FF-C3462CB530AB}"/>
              </a:ext>
            </a:extLst>
          </p:cNvPr>
          <p:cNvSpPr/>
          <p:nvPr/>
        </p:nvSpPr>
        <p:spPr>
          <a:xfrm>
            <a:off x="914400" y="2748242"/>
            <a:ext cx="4375052" cy="2514601"/>
          </a:xfrm>
          <a:prstGeom prst="roundRect">
            <a:avLst/>
          </a:prstGeom>
          <a:solidFill>
            <a:schemeClr val="accent2"/>
          </a:solidFill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u="sn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A191EFF-781E-4E24-98C1-C965765457E7}"/>
              </a:ext>
            </a:extLst>
          </p:cNvPr>
          <p:cNvSpPr/>
          <p:nvPr/>
        </p:nvSpPr>
        <p:spPr>
          <a:xfrm>
            <a:off x="2432692" y="4298263"/>
            <a:ext cx="1338468" cy="70567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Categorical Noise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48F3B5F-9782-425D-AE4A-C50BD07AF5B1}"/>
              </a:ext>
            </a:extLst>
          </p:cNvPr>
          <p:cNvSpPr/>
          <p:nvPr/>
        </p:nvSpPr>
        <p:spPr>
          <a:xfrm>
            <a:off x="2432692" y="3429000"/>
            <a:ext cx="1338468" cy="6195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Gaussian Noise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732289-4A88-4B71-8705-D08C7B39F0F4}"/>
              </a:ext>
            </a:extLst>
          </p:cNvPr>
          <p:cNvSpPr txBox="1"/>
          <p:nvPr/>
        </p:nvSpPr>
        <p:spPr>
          <a:xfrm>
            <a:off x="2594467" y="2824539"/>
            <a:ext cx="112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Noise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1E0E21-E1F4-45B8-A052-9E08A099998D}"/>
              </a:ext>
            </a:extLst>
          </p:cNvPr>
          <p:cNvSpPr txBox="1"/>
          <p:nvPr/>
        </p:nvSpPr>
        <p:spPr>
          <a:xfrm>
            <a:off x="6441570" y="629175"/>
            <a:ext cx="2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Data Pre-processing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5F653B0-751B-44E6-908E-8EBEB30CFBCE}"/>
              </a:ext>
            </a:extLst>
          </p:cNvPr>
          <p:cNvSpPr/>
          <p:nvPr/>
        </p:nvSpPr>
        <p:spPr>
          <a:xfrm>
            <a:off x="6666857" y="1389820"/>
            <a:ext cx="1643270" cy="78187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Drop Missing Rows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9758AA-C444-4723-A7F8-AADB7DFE2C4F}"/>
              </a:ext>
            </a:extLst>
          </p:cNvPr>
          <p:cNvSpPr/>
          <p:nvPr/>
        </p:nvSpPr>
        <p:spPr>
          <a:xfrm>
            <a:off x="9671844" y="3692386"/>
            <a:ext cx="1643270" cy="1182352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Cross Validation Evaluation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CE8FC32-0FF8-46E9-B2BE-5A28E4E11C5E}"/>
              </a:ext>
            </a:extLst>
          </p:cNvPr>
          <p:cNvSpPr/>
          <p:nvPr/>
        </p:nvSpPr>
        <p:spPr>
          <a:xfrm>
            <a:off x="9671844" y="1440390"/>
            <a:ext cx="1643270" cy="185239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Hyper Parameter Tuning Of ML Algorithm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B008E7-1C77-4EBD-9927-6F68111E7BCE}"/>
              </a:ext>
            </a:extLst>
          </p:cNvPr>
          <p:cNvSpPr txBox="1"/>
          <p:nvPr/>
        </p:nvSpPr>
        <p:spPr>
          <a:xfrm>
            <a:off x="9433305" y="636601"/>
            <a:ext cx="2120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Classification &amp; Evaluation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698515-19A7-4E3B-B257-5889A28DAAA5}"/>
              </a:ext>
            </a:extLst>
          </p:cNvPr>
          <p:cNvSpPr txBox="1"/>
          <p:nvPr/>
        </p:nvSpPr>
        <p:spPr>
          <a:xfrm>
            <a:off x="2097510" y="629175"/>
            <a:ext cx="2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Introducing Noise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AB5B9D1-8726-4DF5-B6D3-048F581612AC}"/>
              </a:ext>
            </a:extLst>
          </p:cNvPr>
          <p:cNvSpPr/>
          <p:nvPr/>
        </p:nvSpPr>
        <p:spPr>
          <a:xfrm>
            <a:off x="3558106" y="1602236"/>
            <a:ext cx="1338468" cy="6195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Gaussian Noise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B0E30EC-6120-469F-8D2D-A25B4474F54E}"/>
              </a:ext>
            </a:extLst>
          </p:cNvPr>
          <p:cNvSpPr/>
          <p:nvPr/>
        </p:nvSpPr>
        <p:spPr>
          <a:xfrm>
            <a:off x="1255999" y="1598543"/>
            <a:ext cx="1338468" cy="6195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Gaussian Noise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612A17-246C-4A46-B917-B5D392FE04A5}"/>
              </a:ext>
            </a:extLst>
          </p:cNvPr>
          <p:cNvSpPr txBox="1"/>
          <p:nvPr/>
        </p:nvSpPr>
        <p:spPr>
          <a:xfrm>
            <a:off x="2525453" y="1126998"/>
            <a:ext cx="112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40" name="Arrow: Curved Right 39">
            <a:extLst>
              <a:ext uri="{FF2B5EF4-FFF2-40B4-BE49-F238E27FC236}">
                <a16:creationId xmlns:a16="http://schemas.microsoft.com/office/drawing/2014/main" id="{708D044A-CA7F-4ADB-AEDA-E0C92774B7A0}"/>
              </a:ext>
            </a:extLst>
          </p:cNvPr>
          <p:cNvSpPr/>
          <p:nvPr/>
        </p:nvSpPr>
        <p:spPr>
          <a:xfrm>
            <a:off x="1686610" y="2234980"/>
            <a:ext cx="746081" cy="15976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D250A4-AC2D-44B9-890C-110B7FBFFABD}"/>
              </a:ext>
            </a:extLst>
          </p:cNvPr>
          <p:cNvSpPr/>
          <p:nvPr/>
        </p:nvSpPr>
        <p:spPr>
          <a:xfrm>
            <a:off x="6504131" y="2510875"/>
            <a:ext cx="1947265" cy="275196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u="sng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7F5EF1F-BE3E-48C8-A142-F85306FC2EF8}"/>
              </a:ext>
            </a:extLst>
          </p:cNvPr>
          <p:cNvSpPr/>
          <p:nvPr/>
        </p:nvSpPr>
        <p:spPr>
          <a:xfrm>
            <a:off x="6594853" y="3234936"/>
            <a:ext cx="1765822" cy="80471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Standardization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0CD9BE6-A297-4FC0-8251-7C35F2A6BA92}"/>
              </a:ext>
            </a:extLst>
          </p:cNvPr>
          <p:cNvSpPr/>
          <p:nvPr/>
        </p:nvSpPr>
        <p:spPr>
          <a:xfrm>
            <a:off x="6832510" y="4298262"/>
            <a:ext cx="1338468" cy="70567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One Hot Encoding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52394568-A87E-41E2-A1A8-68C83D61DC00}"/>
              </a:ext>
            </a:extLst>
          </p:cNvPr>
          <p:cNvSpPr/>
          <p:nvPr/>
        </p:nvSpPr>
        <p:spPr>
          <a:xfrm>
            <a:off x="3771159" y="4623453"/>
            <a:ext cx="3036585" cy="140258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8355A4FD-CE51-409D-BFEF-7494F7104E14}"/>
              </a:ext>
            </a:extLst>
          </p:cNvPr>
          <p:cNvSpPr/>
          <p:nvPr/>
        </p:nvSpPr>
        <p:spPr>
          <a:xfrm>
            <a:off x="3787374" y="3692386"/>
            <a:ext cx="2798928" cy="140258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Curved Left 58">
            <a:extLst>
              <a:ext uri="{FF2B5EF4-FFF2-40B4-BE49-F238E27FC236}">
                <a16:creationId xmlns:a16="http://schemas.microsoft.com/office/drawing/2014/main" id="{7773DF0A-4A8B-41E1-83F8-77573E3BC451}"/>
              </a:ext>
            </a:extLst>
          </p:cNvPr>
          <p:cNvSpPr/>
          <p:nvPr/>
        </p:nvSpPr>
        <p:spPr>
          <a:xfrm>
            <a:off x="3787374" y="2234980"/>
            <a:ext cx="942384" cy="240124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1F7DA12A-38C9-49D0-89D7-E5FBF267DAEC}"/>
              </a:ext>
            </a:extLst>
          </p:cNvPr>
          <p:cNvSpPr/>
          <p:nvPr/>
        </p:nvSpPr>
        <p:spPr>
          <a:xfrm>
            <a:off x="5528603" y="2510875"/>
            <a:ext cx="869706" cy="23736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01FA0E9E-55DF-4C5A-B933-F39E2742009C}"/>
              </a:ext>
            </a:extLst>
          </p:cNvPr>
          <p:cNvSpPr/>
          <p:nvPr/>
        </p:nvSpPr>
        <p:spPr>
          <a:xfrm>
            <a:off x="8550347" y="2510875"/>
            <a:ext cx="869706" cy="23736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2800EF9F-1D0A-4275-B5A2-B4F662E5A747}"/>
              </a:ext>
            </a:extLst>
          </p:cNvPr>
          <p:cNvSpPr/>
          <p:nvPr/>
        </p:nvSpPr>
        <p:spPr>
          <a:xfrm>
            <a:off x="10394495" y="3291337"/>
            <a:ext cx="197967" cy="402500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3352B84F-90E5-43DF-9FA4-E4C86ED0A88E}"/>
              </a:ext>
            </a:extLst>
          </p:cNvPr>
          <p:cNvSpPr/>
          <p:nvPr/>
        </p:nvSpPr>
        <p:spPr>
          <a:xfrm>
            <a:off x="3017007" y="2432831"/>
            <a:ext cx="140677" cy="313157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E7146E9F-1E95-4D1C-8734-478AC0774079}"/>
              </a:ext>
            </a:extLst>
          </p:cNvPr>
          <p:cNvSpPr/>
          <p:nvPr/>
        </p:nvSpPr>
        <p:spPr>
          <a:xfrm>
            <a:off x="7418153" y="2171698"/>
            <a:ext cx="140677" cy="313157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EEBD34-A654-475A-ACDD-42AC5F8A5D62}"/>
              </a:ext>
            </a:extLst>
          </p:cNvPr>
          <p:cNvSpPr/>
          <p:nvPr/>
        </p:nvSpPr>
        <p:spPr>
          <a:xfrm>
            <a:off x="675861" y="914794"/>
            <a:ext cx="4852742" cy="4931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B5CFB1-039C-49B4-BF1F-C11CC34427B0}"/>
              </a:ext>
            </a:extLst>
          </p:cNvPr>
          <p:cNvSpPr/>
          <p:nvPr/>
        </p:nvSpPr>
        <p:spPr>
          <a:xfrm>
            <a:off x="6428318" y="914794"/>
            <a:ext cx="2120348" cy="4931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745850-357D-4192-ADB6-C1E14D2031FB}"/>
              </a:ext>
            </a:extLst>
          </p:cNvPr>
          <p:cNvSpPr/>
          <p:nvPr/>
        </p:nvSpPr>
        <p:spPr>
          <a:xfrm>
            <a:off x="9433305" y="914794"/>
            <a:ext cx="2120348" cy="4931439"/>
          </a:xfrm>
          <a:prstGeom prst="rect">
            <a:avLst/>
          </a:prstGeom>
          <a:solidFill>
            <a:srgbClr val="A7FBA3"/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4277CDC-5781-471B-8860-AA78243F426E}"/>
              </a:ext>
            </a:extLst>
          </p:cNvPr>
          <p:cNvSpPr/>
          <p:nvPr/>
        </p:nvSpPr>
        <p:spPr>
          <a:xfrm>
            <a:off x="901148" y="1458132"/>
            <a:ext cx="4388304" cy="1308651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u="sn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BB2A6C-B502-4211-B3FF-C3462CB530AB}"/>
              </a:ext>
            </a:extLst>
          </p:cNvPr>
          <p:cNvSpPr/>
          <p:nvPr/>
        </p:nvSpPr>
        <p:spPr>
          <a:xfrm>
            <a:off x="914400" y="3079940"/>
            <a:ext cx="4375052" cy="2514601"/>
          </a:xfrm>
          <a:prstGeom prst="roundRect">
            <a:avLst/>
          </a:prstGeom>
          <a:solidFill>
            <a:schemeClr val="accent2"/>
          </a:solidFill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u="sng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A191EFF-781E-4E24-98C1-C965765457E7}"/>
              </a:ext>
            </a:extLst>
          </p:cNvPr>
          <p:cNvSpPr/>
          <p:nvPr/>
        </p:nvSpPr>
        <p:spPr>
          <a:xfrm>
            <a:off x="2432692" y="4629961"/>
            <a:ext cx="1338468" cy="70567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Categorical Noise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48F3B5F-9782-425D-AE4A-C50BD07AF5B1}"/>
              </a:ext>
            </a:extLst>
          </p:cNvPr>
          <p:cNvSpPr/>
          <p:nvPr/>
        </p:nvSpPr>
        <p:spPr>
          <a:xfrm>
            <a:off x="2432692" y="3760698"/>
            <a:ext cx="1338468" cy="6195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Gaussian Noise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732289-4A88-4B71-8705-D08C7B39F0F4}"/>
              </a:ext>
            </a:extLst>
          </p:cNvPr>
          <p:cNvSpPr txBox="1"/>
          <p:nvPr/>
        </p:nvSpPr>
        <p:spPr>
          <a:xfrm>
            <a:off x="2594467" y="3156237"/>
            <a:ext cx="112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Noise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1E0E21-E1F4-45B8-A052-9E08A099998D}"/>
              </a:ext>
            </a:extLst>
          </p:cNvPr>
          <p:cNvSpPr txBox="1"/>
          <p:nvPr/>
        </p:nvSpPr>
        <p:spPr>
          <a:xfrm>
            <a:off x="6441570" y="960873"/>
            <a:ext cx="2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Data Pre-processing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5F653B0-751B-44E6-908E-8EBEB30CFBCE}"/>
              </a:ext>
            </a:extLst>
          </p:cNvPr>
          <p:cNvSpPr/>
          <p:nvPr/>
        </p:nvSpPr>
        <p:spPr>
          <a:xfrm>
            <a:off x="6666857" y="1721518"/>
            <a:ext cx="1643270" cy="78187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Drop Missing Rows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9758AA-C444-4723-A7F8-AADB7DFE2C4F}"/>
              </a:ext>
            </a:extLst>
          </p:cNvPr>
          <p:cNvSpPr/>
          <p:nvPr/>
        </p:nvSpPr>
        <p:spPr>
          <a:xfrm>
            <a:off x="9671844" y="4024084"/>
            <a:ext cx="1643270" cy="1182352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Cross Validation Evaluation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CE8FC32-0FF8-46E9-B2BE-5A28E4E11C5E}"/>
              </a:ext>
            </a:extLst>
          </p:cNvPr>
          <p:cNvSpPr/>
          <p:nvPr/>
        </p:nvSpPr>
        <p:spPr>
          <a:xfrm>
            <a:off x="9671844" y="1772088"/>
            <a:ext cx="1643270" cy="185239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Hyper Parameter Tuning Of ML Algorithm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B008E7-1C77-4EBD-9927-6F68111E7BCE}"/>
              </a:ext>
            </a:extLst>
          </p:cNvPr>
          <p:cNvSpPr txBox="1"/>
          <p:nvPr/>
        </p:nvSpPr>
        <p:spPr>
          <a:xfrm>
            <a:off x="9433305" y="968299"/>
            <a:ext cx="2120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Classification &amp; Evaluation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698515-19A7-4E3B-B257-5889A28DAAA5}"/>
              </a:ext>
            </a:extLst>
          </p:cNvPr>
          <p:cNvSpPr txBox="1"/>
          <p:nvPr/>
        </p:nvSpPr>
        <p:spPr>
          <a:xfrm>
            <a:off x="2097510" y="960873"/>
            <a:ext cx="2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Introducing Noise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AB5B9D1-8726-4DF5-B6D3-048F581612AC}"/>
              </a:ext>
            </a:extLst>
          </p:cNvPr>
          <p:cNvSpPr/>
          <p:nvPr/>
        </p:nvSpPr>
        <p:spPr>
          <a:xfrm>
            <a:off x="3558106" y="1933934"/>
            <a:ext cx="1338468" cy="6195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Gaussian Noise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B0E30EC-6120-469F-8D2D-A25B4474F54E}"/>
              </a:ext>
            </a:extLst>
          </p:cNvPr>
          <p:cNvSpPr/>
          <p:nvPr/>
        </p:nvSpPr>
        <p:spPr>
          <a:xfrm>
            <a:off x="1255999" y="1930241"/>
            <a:ext cx="1338468" cy="61953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Gaussian Noise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612A17-246C-4A46-B917-B5D392FE04A5}"/>
              </a:ext>
            </a:extLst>
          </p:cNvPr>
          <p:cNvSpPr txBox="1"/>
          <p:nvPr/>
        </p:nvSpPr>
        <p:spPr>
          <a:xfrm>
            <a:off x="2525453" y="1458696"/>
            <a:ext cx="112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D250A4-AC2D-44B9-890C-110B7FBFFABD}"/>
              </a:ext>
            </a:extLst>
          </p:cNvPr>
          <p:cNvSpPr/>
          <p:nvPr/>
        </p:nvSpPr>
        <p:spPr>
          <a:xfrm>
            <a:off x="6504131" y="2842573"/>
            <a:ext cx="1947265" cy="275196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u="sng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7F5EF1F-BE3E-48C8-A142-F85306FC2EF8}"/>
              </a:ext>
            </a:extLst>
          </p:cNvPr>
          <p:cNvSpPr/>
          <p:nvPr/>
        </p:nvSpPr>
        <p:spPr>
          <a:xfrm>
            <a:off x="6594853" y="3566634"/>
            <a:ext cx="1765822" cy="80471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Standardization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0CD9BE6-A297-4FC0-8251-7C35F2A6BA92}"/>
              </a:ext>
            </a:extLst>
          </p:cNvPr>
          <p:cNvSpPr/>
          <p:nvPr/>
        </p:nvSpPr>
        <p:spPr>
          <a:xfrm>
            <a:off x="6832510" y="4629960"/>
            <a:ext cx="1338468" cy="70567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One Hot Encoding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52394568-A87E-41E2-A1A8-68C83D61DC00}"/>
              </a:ext>
            </a:extLst>
          </p:cNvPr>
          <p:cNvSpPr/>
          <p:nvPr/>
        </p:nvSpPr>
        <p:spPr>
          <a:xfrm>
            <a:off x="3784412" y="5039217"/>
            <a:ext cx="3036585" cy="140258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8355A4FD-CE51-409D-BFEF-7494F7104E14}"/>
              </a:ext>
            </a:extLst>
          </p:cNvPr>
          <p:cNvSpPr/>
          <p:nvPr/>
        </p:nvSpPr>
        <p:spPr>
          <a:xfrm>
            <a:off x="3787374" y="4024084"/>
            <a:ext cx="2798928" cy="140258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C69B5199-693B-4B64-92EE-4AE185EF8308}"/>
              </a:ext>
            </a:extLst>
          </p:cNvPr>
          <p:cNvCxnSpPr>
            <a:stCxn id="32" idx="2"/>
            <a:endCxn id="20" idx="1"/>
          </p:cNvCxnSpPr>
          <p:nvPr/>
        </p:nvCxnSpPr>
        <p:spPr>
          <a:xfrm rot="16200000" flipH="1">
            <a:off x="1418618" y="3056394"/>
            <a:ext cx="1520688" cy="507459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438DDAE-AE42-4F82-B7DD-6E9A285C7279}"/>
              </a:ext>
            </a:extLst>
          </p:cNvPr>
          <p:cNvCxnSpPr>
            <a:cxnSpLocks/>
            <a:endCxn id="19" idx="3"/>
          </p:cNvCxnSpPr>
          <p:nvPr/>
        </p:nvCxnSpPr>
        <p:spPr>
          <a:xfrm rot="5400000">
            <a:off x="2794613" y="3550073"/>
            <a:ext cx="2409276" cy="456181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0D5F08CC-2B9C-481E-A327-220911FEDC05}"/>
              </a:ext>
            </a:extLst>
          </p:cNvPr>
          <p:cNvSpPr/>
          <p:nvPr/>
        </p:nvSpPr>
        <p:spPr>
          <a:xfrm>
            <a:off x="3123028" y="5866053"/>
            <a:ext cx="4572000" cy="745587"/>
          </a:xfrm>
          <a:prstGeom prst="curvedUp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5AFEC7E3-3211-4B9C-A3A7-92705A40837D}"/>
              </a:ext>
            </a:extLst>
          </p:cNvPr>
          <p:cNvSpPr/>
          <p:nvPr/>
        </p:nvSpPr>
        <p:spPr>
          <a:xfrm>
            <a:off x="7308951" y="246360"/>
            <a:ext cx="3312157" cy="668434"/>
          </a:xfrm>
          <a:prstGeom prst="curved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DB8DC90-242D-4E48-ACB5-028FD34788FC}"/>
              </a:ext>
            </a:extLst>
          </p:cNvPr>
          <p:cNvSpPr/>
          <p:nvPr/>
        </p:nvSpPr>
        <p:spPr>
          <a:xfrm>
            <a:off x="3003452" y="2766783"/>
            <a:ext cx="140677" cy="313157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9CEA2124-3145-4174-8E39-EBF874F307D5}"/>
              </a:ext>
            </a:extLst>
          </p:cNvPr>
          <p:cNvSpPr/>
          <p:nvPr/>
        </p:nvSpPr>
        <p:spPr>
          <a:xfrm>
            <a:off x="10423140" y="3621584"/>
            <a:ext cx="197967" cy="402500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8607B0B0-7F36-4246-B9C9-C97580DD9493}"/>
              </a:ext>
            </a:extLst>
          </p:cNvPr>
          <p:cNvSpPr/>
          <p:nvPr/>
        </p:nvSpPr>
        <p:spPr>
          <a:xfrm>
            <a:off x="7407424" y="2509596"/>
            <a:ext cx="140677" cy="313157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3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EEBD34-A654-475A-ACDD-42AC5F8A5D62}"/>
              </a:ext>
            </a:extLst>
          </p:cNvPr>
          <p:cNvSpPr/>
          <p:nvPr/>
        </p:nvSpPr>
        <p:spPr>
          <a:xfrm>
            <a:off x="1570892" y="914794"/>
            <a:ext cx="2869197" cy="4931439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B5CFB1-039C-49B4-BF1F-C11CC34427B0}"/>
              </a:ext>
            </a:extLst>
          </p:cNvPr>
          <p:cNvSpPr/>
          <p:nvPr/>
        </p:nvSpPr>
        <p:spPr>
          <a:xfrm>
            <a:off x="5730517" y="899549"/>
            <a:ext cx="2120348" cy="4931439"/>
          </a:xfrm>
          <a:prstGeom prst="rect">
            <a:avLst/>
          </a:prstGeom>
          <a:solidFill>
            <a:srgbClr val="8FE2FF"/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745850-357D-4192-ADB6-C1E14D2031FB}"/>
              </a:ext>
            </a:extLst>
          </p:cNvPr>
          <p:cNvSpPr/>
          <p:nvPr/>
        </p:nvSpPr>
        <p:spPr>
          <a:xfrm>
            <a:off x="9147198" y="899549"/>
            <a:ext cx="2120348" cy="4931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48F3B5F-9782-425D-AE4A-C50BD07AF5B1}"/>
              </a:ext>
            </a:extLst>
          </p:cNvPr>
          <p:cNvSpPr/>
          <p:nvPr/>
        </p:nvSpPr>
        <p:spPr>
          <a:xfrm>
            <a:off x="1978556" y="3031457"/>
            <a:ext cx="2038243" cy="11139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Remove time feature and scale amount feature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1E0E21-E1F4-45B8-A052-9E08A099998D}"/>
              </a:ext>
            </a:extLst>
          </p:cNvPr>
          <p:cNvSpPr txBox="1"/>
          <p:nvPr/>
        </p:nvSpPr>
        <p:spPr>
          <a:xfrm>
            <a:off x="5730517" y="1064681"/>
            <a:ext cx="2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Introduce Noise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5F653B0-751B-44E6-908E-8EBEB30CFBCE}"/>
              </a:ext>
            </a:extLst>
          </p:cNvPr>
          <p:cNvSpPr/>
          <p:nvPr/>
        </p:nvSpPr>
        <p:spPr>
          <a:xfrm>
            <a:off x="5969056" y="1706272"/>
            <a:ext cx="1643270" cy="10115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Noisy Dataset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9758AA-C444-4723-A7F8-AADB7DFE2C4F}"/>
              </a:ext>
            </a:extLst>
          </p:cNvPr>
          <p:cNvSpPr/>
          <p:nvPr/>
        </p:nvSpPr>
        <p:spPr>
          <a:xfrm>
            <a:off x="9385737" y="4094876"/>
            <a:ext cx="1643270" cy="11823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Cross Validation Evaluation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CE8FC32-0FF8-46E9-B2BE-5A28E4E11C5E}"/>
              </a:ext>
            </a:extLst>
          </p:cNvPr>
          <p:cNvSpPr/>
          <p:nvPr/>
        </p:nvSpPr>
        <p:spPr>
          <a:xfrm>
            <a:off x="9385737" y="1756843"/>
            <a:ext cx="1643270" cy="185239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Hyper Parameter Tuning Of ML Algorithm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B008E7-1C77-4EBD-9927-6F68111E7BCE}"/>
              </a:ext>
            </a:extLst>
          </p:cNvPr>
          <p:cNvSpPr txBox="1"/>
          <p:nvPr/>
        </p:nvSpPr>
        <p:spPr>
          <a:xfrm>
            <a:off x="9147198" y="953054"/>
            <a:ext cx="2120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Classification &amp; Evaluation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698515-19A7-4E3B-B257-5889A28DAAA5}"/>
              </a:ext>
            </a:extLst>
          </p:cNvPr>
          <p:cNvSpPr txBox="1"/>
          <p:nvPr/>
        </p:nvSpPr>
        <p:spPr>
          <a:xfrm>
            <a:off x="1945316" y="988401"/>
            <a:ext cx="212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Data Pre-processing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BD250A4-AC2D-44B9-890C-110B7FBFFABD}"/>
              </a:ext>
            </a:extLst>
          </p:cNvPr>
          <p:cNvSpPr/>
          <p:nvPr/>
        </p:nvSpPr>
        <p:spPr>
          <a:xfrm>
            <a:off x="5969057" y="3174728"/>
            <a:ext cx="1643270" cy="240456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Add n% of Gaussian Noise to dataset</a:t>
            </a:r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0D5F08CC-2B9C-481E-A327-220911FEDC05}"/>
              </a:ext>
            </a:extLst>
          </p:cNvPr>
          <p:cNvSpPr/>
          <p:nvPr/>
        </p:nvSpPr>
        <p:spPr>
          <a:xfrm>
            <a:off x="2916430" y="5582043"/>
            <a:ext cx="3978953" cy="872345"/>
          </a:xfrm>
          <a:prstGeom prst="curvedUp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5AFEC7E3-3211-4B9C-A3A7-92705A40837D}"/>
              </a:ext>
            </a:extLst>
          </p:cNvPr>
          <p:cNvSpPr/>
          <p:nvPr/>
        </p:nvSpPr>
        <p:spPr>
          <a:xfrm>
            <a:off x="6790691" y="216362"/>
            <a:ext cx="3312157" cy="668434"/>
          </a:xfrm>
          <a:prstGeom prst="curved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9CEA2124-3145-4174-8E39-EBF874F307D5}"/>
              </a:ext>
            </a:extLst>
          </p:cNvPr>
          <p:cNvSpPr/>
          <p:nvPr/>
        </p:nvSpPr>
        <p:spPr>
          <a:xfrm>
            <a:off x="10108388" y="3606339"/>
            <a:ext cx="197968" cy="488537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F9C09A4-9A3E-4EA0-A5C1-64D0B03250D5}"/>
              </a:ext>
            </a:extLst>
          </p:cNvPr>
          <p:cNvSpPr/>
          <p:nvPr/>
        </p:nvSpPr>
        <p:spPr>
          <a:xfrm>
            <a:off x="1980296" y="4489217"/>
            <a:ext cx="2038243" cy="11139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Processed Dataset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E7BA5A1-2B68-49A2-A043-C98EA635B575}"/>
              </a:ext>
            </a:extLst>
          </p:cNvPr>
          <p:cNvSpPr/>
          <p:nvPr/>
        </p:nvSpPr>
        <p:spPr>
          <a:xfrm>
            <a:off x="1984628" y="1594175"/>
            <a:ext cx="2038243" cy="11139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43366FF3-9F56-42DE-AD01-2349DAC44BBE}"/>
              </a:ext>
            </a:extLst>
          </p:cNvPr>
          <p:cNvSpPr/>
          <p:nvPr/>
        </p:nvSpPr>
        <p:spPr>
          <a:xfrm>
            <a:off x="2907922" y="2725883"/>
            <a:ext cx="123658" cy="305574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0ECAE81B-919A-4586-9E6E-B1B9BE4620CC}"/>
              </a:ext>
            </a:extLst>
          </p:cNvPr>
          <p:cNvSpPr/>
          <p:nvPr/>
        </p:nvSpPr>
        <p:spPr>
          <a:xfrm>
            <a:off x="2916431" y="4162718"/>
            <a:ext cx="123658" cy="305574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816E286E-DF1C-48E7-9998-39137E40B91E}"/>
              </a:ext>
            </a:extLst>
          </p:cNvPr>
          <p:cNvSpPr/>
          <p:nvPr/>
        </p:nvSpPr>
        <p:spPr>
          <a:xfrm>
            <a:off x="6708287" y="2708195"/>
            <a:ext cx="164808" cy="466585"/>
          </a:xfrm>
          <a:prstGeom prst="up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5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4B01EA9-A91C-4F91-A314-76267F22F8CC}"/>
              </a:ext>
            </a:extLst>
          </p:cNvPr>
          <p:cNvSpPr/>
          <p:nvPr/>
        </p:nvSpPr>
        <p:spPr>
          <a:xfrm>
            <a:off x="1125415" y="0"/>
            <a:ext cx="3080841" cy="227362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DEA3A56-4BF6-48D3-A8CB-B9D14312E501}"/>
              </a:ext>
            </a:extLst>
          </p:cNvPr>
          <p:cNvSpPr/>
          <p:nvPr/>
        </p:nvSpPr>
        <p:spPr>
          <a:xfrm>
            <a:off x="6548774" y="388528"/>
            <a:ext cx="2717410" cy="14864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8BFD110-6DDF-4D6B-9439-9F8763D159E6}"/>
              </a:ext>
            </a:extLst>
          </p:cNvPr>
          <p:cNvSpPr/>
          <p:nvPr/>
        </p:nvSpPr>
        <p:spPr>
          <a:xfrm>
            <a:off x="1125415" y="4330799"/>
            <a:ext cx="3086193" cy="25272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AB71476-94DE-4ED0-98A1-DBF5677608E0}"/>
              </a:ext>
            </a:extLst>
          </p:cNvPr>
          <p:cNvSpPr/>
          <p:nvPr/>
        </p:nvSpPr>
        <p:spPr>
          <a:xfrm>
            <a:off x="436101" y="2387020"/>
            <a:ext cx="9355010" cy="1586474"/>
          </a:xfrm>
          <a:prstGeom prst="roundRect">
            <a:avLst/>
          </a:prstGeom>
          <a:solidFill>
            <a:srgbClr val="EF8D4B"/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69046E9-54E1-4859-9CA6-EF7A01E77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775681"/>
              </p:ext>
            </p:extLst>
          </p:nvPr>
        </p:nvGraphicFramePr>
        <p:xfrm>
          <a:off x="1770578" y="416225"/>
          <a:ext cx="1226247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083B7F5E-7293-460E-A242-E01DD7524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356257"/>
              </p:ext>
            </p:extLst>
          </p:nvPr>
        </p:nvGraphicFramePr>
        <p:xfrm>
          <a:off x="3387095" y="416225"/>
          <a:ext cx="315017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3D9F4F-B512-49B5-9173-A22E605AE71E}"/>
              </a:ext>
            </a:extLst>
          </p:cNvPr>
          <p:cNvSpPr txBox="1"/>
          <p:nvPr/>
        </p:nvSpPr>
        <p:spPr>
          <a:xfrm>
            <a:off x="1653443" y="46893"/>
            <a:ext cx="11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Features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520FBD-4F80-4A55-9450-D3438E10A11B}"/>
              </a:ext>
            </a:extLst>
          </p:cNvPr>
          <p:cNvSpPr txBox="1"/>
          <p:nvPr/>
        </p:nvSpPr>
        <p:spPr>
          <a:xfrm>
            <a:off x="3097340" y="46893"/>
            <a:ext cx="86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Labels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CF08A0-BE75-41FF-8754-8B4606EBC07F}"/>
              </a:ext>
            </a:extLst>
          </p:cNvPr>
          <p:cNvSpPr txBox="1"/>
          <p:nvPr/>
        </p:nvSpPr>
        <p:spPr>
          <a:xfrm>
            <a:off x="1408587" y="1986596"/>
            <a:ext cx="2123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SD   0.16   0.23   0.16     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BE111360-DB1C-4FE8-ABE8-DD080F991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973967"/>
              </p:ext>
            </p:extLst>
          </p:nvPr>
        </p:nvGraphicFramePr>
        <p:xfrm>
          <a:off x="6705449" y="944310"/>
          <a:ext cx="156615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3CBAFCED-785C-420A-9477-09B2EEC35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597564"/>
              </p:ext>
            </p:extLst>
          </p:nvPr>
        </p:nvGraphicFramePr>
        <p:xfrm>
          <a:off x="8661875" y="944310"/>
          <a:ext cx="315017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A051077C-94EF-4BE7-8A24-93E33937139A}"/>
              </a:ext>
            </a:extLst>
          </p:cNvPr>
          <p:cNvSpPr txBox="1"/>
          <p:nvPr/>
        </p:nvSpPr>
        <p:spPr>
          <a:xfrm>
            <a:off x="6663246" y="467126"/>
            <a:ext cx="11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Features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E581D4-0057-49FA-B674-4806344068DB}"/>
              </a:ext>
            </a:extLst>
          </p:cNvPr>
          <p:cNvSpPr txBox="1"/>
          <p:nvPr/>
        </p:nvSpPr>
        <p:spPr>
          <a:xfrm>
            <a:off x="8348430" y="467126"/>
            <a:ext cx="86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Labels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C90697C-8F98-4DDB-908F-5E5438A5502F}"/>
              </a:ext>
            </a:extLst>
          </p:cNvPr>
          <p:cNvSpPr/>
          <p:nvPr/>
        </p:nvSpPr>
        <p:spPr>
          <a:xfrm>
            <a:off x="5014017" y="2546252"/>
            <a:ext cx="3874929" cy="1300369"/>
          </a:xfrm>
          <a:prstGeom prst="roundRect">
            <a:avLst/>
          </a:prstGeom>
          <a:solidFill>
            <a:srgbClr val="CDBAFC"/>
          </a:solidFill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A6EB8F9-6B55-4779-A748-1A7099161C5F}"/>
              </a:ext>
            </a:extLst>
          </p:cNvPr>
          <p:cNvSpPr/>
          <p:nvPr/>
        </p:nvSpPr>
        <p:spPr>
          <a:xfrm>
            <a:off x="1125415" y="2534057"/>
            <a:ext cx="3075152" cy="1312564"/>
          </a:xfrm>
          <a:prstGeom prst="roundRect">
            <a:avLst/>
          </a:prstGeom>
          <a:solidFill>
            <a:srgbClr val="CDBAFC"/>
          </a:solidFill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CBCEE1EC-EC31-42F9-A8E9-8563FDA58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740255"/>
              </p:ext>
            </p:extLst>
          </p:nvPr>
        </p:nvGraphicFramePr>
        <p:xfrm>
          <a:off x="1408587" y="3044165"/>
          <a:ext cx="1566156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C61B017B-F7EB-421E-B388-FF5779F6C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271558"/>
              </p:ext>
            </p:extLst>
          </p:nvPr>
        </p:nvGraphicFramePr>
        <p:xfrm>
          <a:off x="3297916" y="3044165"/>
          <a:ext cx="315017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C5AD1100-82D8-415B-8C37-669F2ACE1FB7}"/>
              </a:ext>
            </a:extLst>
          </p:cNvPr>
          <p:cNvSpPr txBox="1"/>
          <p:nvPr/>
        </p:nvSpPr>
        <p:spPr>
          <a:xfrm>
            <a:off x="1355060" y="2571633"/>
            <a:ext cx="11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Features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A2BB79-4D6E-4FEF-967B-347CB8401614}"/>
              </a:ext>
            </a:extLst>
          </p:cNvPr>
          <p:cNvSpPr txBox="1"/>
          <p:nvPr/>
        </p:nvSpPr>
        <p:spPr>
          <a:xfrm>
            <a:off x="3099099" y="2587496"/>
            <a:ext cx="86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Labels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1798C27C-29FB-413F-8D81-445AE6596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819632"/>
              </p:ext>
            </p:extLst>
          </p:nvPr>
        </p:nvGraphicFramePr>
        <p:xfrm>
          <a:off x="5218985" y="3070472"/>
          <a:ext cx="2766491" cy="6229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1019">
                <a:tc>
                  <a:txBody>
                    <a:bodyPr/>
                    <a:lstStyle/>
                    <a:p>
                      <a:r>
                        <a:rPr lang="en-GB" sz="1400" dirty="0"/>
                        <a:t>0.3</a:t>
                      </a:r>
                      <a:r>
                        <a:rPr lang="en-GB" sz="1400" baseline="0" dirty="0"/>
                        <a:t> + 0.12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0.6</a:t>
                      </a:r>
                      <a:r>
                        <a:rPr lang="en-GB" sz="1400" baseline="0" dirty="0"/>
                        <a:t> + 0.15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0.5 – 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141">
                <a:tc>
                  <a:txBody>
                    <a:bodyPr/>
                    <a:lstStyle/>
                    <a:p>
                      <a:r>
                        <a:rPr lang="en-GB" sz="1400" dirty="0"/>
                        <a:t>0.1</a:t>
                      </a:r>
                      <a:r>
                        <a:rPr lang="en-GB" sz="1400" baseline="0" dirty="0"/>
                        <a:t> + 0.05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0.35 -0.02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0.3</a:t>
                      </a:r>
                      <a:r>
                        <a:rPr lang="en-GB" sz="1400" baseline="0" dirty="0"/>
                        <a:t> + 0.06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7973749B-2591-4034-AA71-3D1400C39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673122"/>
              </p:ext>
            </p:extLst>
          </p:nvPr>
        </p:nvGraphicFramePr>
        <p:xfrm>
          <a:off x="8246170" y="3083373"/>
          <a:ext cx="315471" cy="61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02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02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918F2E5B-2E6E-4CA2-88C2-ED92FBB2F6D9}"/>
              </a:ext>
            </a:extLst>
          </p:cNvPr>
          <p:cNvSpPr txBox="1"/>
          <p:nvPr/>
        </p:nvSpPr>
        <p:spPr>
          <a:xfrm>
            <a:off x="5109391" y="2571633"/>
            <a:ext cx="11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Features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648A2C-40FD-4043-9FB1-A3E00CDA33E8}"/>
              </a:ext>
            </a:extLst>
          </p:cNvPr>
          <p:cNvSpPr txBox="1"/>
          <p:nvPr/>
        </p:nvSpPr>
        <p:spPr>
          <a:xfrm>
            <a:off x="8023879" y="2603298"/>
            <a:ext cx="86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Labels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F1F49270-3AE8-4FC3-9316-6966F69B3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863804"/>
              </p:ext>
            </p:extLst>
          </p:nvPr>
        </p:nvGraphicFramePr>
        <p:xfrm>
          <a:off x="1554300" y="4643322"/>
          <a:ext cx="1514376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9DE7BCD-E3AC-404D-B2D8-8993886F9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478700"/>
              </p:ext>
            </p:extLst>
          </p:nvPr>
        </p:nvGraphicFramePr>
        <p:xfrm>
          <a:off x="3448872" y="4656518"/>
          <a:ext cx="315017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0877CB1C-FD69-45A6-AAEB-0175498F22AD}"/>
              </a:ext>
            </a:extLst>
          </p:cNvPr>
          <p:cNvSpPr txBox="1"/>
          <p:nvPr/>
        </p:nvSpPr>
        <p:spPr>
          <a:xfrm>
            <a:off x="4226025" y="785852"/>
            <a:ext cx="2207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</a:rPr>
              <a:t>Select 20% rows at random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BE5286-89EB-4916-AB4A-D5FE5FE7A1C1}"/>
              </a:ext>
            </a:extLst>
          </p:cNvPr>
          <p:cNvCxnSpPr>
            <a:cxnSpLocks/>
            <a:stCxn id="3" idx="3"/>
            <a:endCxn id="23" idx="1"/>
          </p:cNvCxnSpPr>
          <p:nvPr/>
        </p:nvCxnSpPr>
        <p:spPr>
          <a:xfrm flipV="1">
            <a:off x="4206256" y="1131771"/>
            <a:ext cx="2342518" cy="5041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4E2C426-2423-4518-9925-0B42F1D2C7AA}"/>
              </a:ext>
            </a:extLst>
          </p:cNvPr>
          <p:cNvSpPr txBox="1"/>
          <p:nvPr/>
        </p:nvSpPr>
        <p:spPr>
          <a:xfrm>
            <a:off x="5834364" y="1829783"/>
            <a:ext cx="212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</a:rPr>
              <a:t>Add random number from (–SD to +SD) to each row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C220C9-8776-41A5-9035-16F66B37E3A9}"/>
              </a:ext>
            </a:extLst>
          </p:cNvPr>
          <p:cNvCxnSpPr>
            <a:cxnSpLocks/>
          </p:cNvCxnSpPr>
          <p:nvPr/>
        </p:nvCxnSpPr>
        <p:spPr>
          <a:xfrm>
            <a:off x="7974168" y="1862959"/>
            <a:ext cx="0" cy="524060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EDA5765-4E12-4175-975B-00C8EC5BAE24}"/>
              </a:ext>
            </a:extLst>
          </p:cNvPr>
          <p:cNvCxnSpPr>
            <a:cxnSpLocks/>
          </p:cNvCxnSpPr>
          <p:nvPr/>
        </p:nvCxnSpPr>
        <p:spPr>
          <a:xfrm flipH="1">
            <a:off x="4209075" y="3228764"/>
            <a:ext cx="804942" cy="0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F4E390B-1C88-409D-8C85-A1FEC18C3A6C}"/>
              </a:ext>
            </a:extLst>
          </p:cNvPr>
          <p:cNvSpPr txBox="1"/>
          <p:nvPr/>
        </p:nvSpPr>
        <p:spPr>
          <a:xfrm>
            <a:off x="1554300" y="4245182"/>
            <a:ext cx="11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Features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0FB5513-BABF-4183-B226-80E7E42043D3}"/>
              </a:ext>
            </a:extLst>
          </p:cNvPr>
          <p:cNvSpPr txBox="1"/>
          <p:nvPr/>
        </p:nvSpPr>
        <p:spPr>
          <a:xfrm>
            <a:off x="3239484" y="4245182"/>
            <a:ext cx="86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Labels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832184FA-55F0-4653-AFDD-5B630E18A6CB}"/>
              </a:ext>
            </a:extLst>
          </p:cNvPr>
          <p:cNvSpPr/>
          <p:nvPr/>
        </p:nvSpPr>
        <p:spPr>
          <a:xfrm>
            <a:off x="6144439" y="4391160"/>
            <a:ext cx="3221885" cy="2320862"/>
          </a:xfrm>
          <a:prstGeom prst="roundRect">
            <a:avLst/>
          </a:prstGeom>
          <a:solidFill>
            <a:srgbClr val="A3E7FF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549DB7B4-6BFA-48C8-8505-56B0D7B68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755671"/>
              </p:ext>
            </p:extLst>
          </p:nvPr>
        </p:nvGraphicFramePr>
        <p:xfrm>
          <a:off x="6702109" y="4945236"/>
          <a:ext cx="1514376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F6C9D032-DCE7-4DEA-9B78-1A24E1817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83307"/>
              </p:ext>
            </p:extLst>
          </p:nvPr>
        </p:nvGraphicFramePr>
        <p:xfrm>
          <a:off x="8664996" y="4945236"/>
          <a:ext cx="315017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52F78F87-89E8-4636-B31C-3FE4AF0E6A14}"/>
              </a:ext>
            </a:extLst>
          </p:cNvPr>
          <p:cNvSpPr txBox="1"/>
          <p:nvPr/>
        </p:nvSpPr>
        <p:spPr>
          <a:xfrm>
            <a:off x="6702447" y="4526732"/>
            <a:ext cx="11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Features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5EC2B36-AD54-45AA-B6D5-A14C51CA6B75}"/>
              </a:ext>
            </a:extLst>
          </p:cNvPr>
          <p:cNvSpPr txBox="1"/>
          <p:nvPr/>
        </p:nvSpPr>
        <p:spPr>
          <a:xfrm>
            <a:off x="8387631" y="4526732"/>
            <a:ext cx="86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Labels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5F4120D-1CD8-4A93-8217-C463999C8909}"/>
              </a:ext>
            </a:extLst>
          </p:cNvPr>
          <p:cNvSpPr/>
          <p:nvPr/>
        </p:nvSpPr>
        <p:spPr>
          <a:xfrm>
            <a:off x="4159663" y="5036281"/>
            <a:ext cx="19847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</a:rPr>
              <a:t>Shuffle all rows &amp; select randomly number of original rows 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C3D9D7F-8408-4619-8A3F-321D81D76F5D}"/>
              </a:ext>
            </a:extLst>
          </p:cNvPr>
          <p:cNvCxnSpPr>
            <a:cxnSpLocks/>
          </p:cNvCxnSpPr>
          <p:nvPr/>
        </p:nvCxnSpPr>
        <p:spPr>
          <a:xfrm flipV="1">
            <a:off x="4211608" y="5823279"/>
            <a:ext cx="1932831" cy="1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0F6C184-0816-4CFF-B01C-A7D9A26C5A3A}"/>
              </a:ext>
            </a:extLst>
          </p:cNvPr>
          <p:cNvCxnSpPr>
            <a:cxnSpLocks/>
            <a:stCxn id="51" idx="2"/>
            <a:endCxn id="24" idx="0"/>
          </p:cNvCxnSpPr>
          <p:nvPr/>
        </p:nvCxnSpPr>
        <p:spPr>
          <a:xfrm>
            <a:off x="2662991" y="3846621"/>
            <a:ext cx="5521" cy="484178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65F4A1C-9674-4A3B-822B-8B18DCCC4A4A}"/>
              </a:ext>
            </a:extLst>
          </p:cNvPr>
          <p:cNvSpPr txBox="1"/>
          <p:nvPr/>
        </p:nvSpPr>
        <p:spPr>
          <a:xfrm>
            <a:off x="2628632" y="3961463"/>
            <a:ext cx="2539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</a:rPr>
              <a:t>Add noise rows to existing data</a:t>
            </a:r>
          </a:p>
        </p:txBody>
      </p:sp>
    </p:spTree>
    <p:extLst>
      <p:ext uri="{BB962C8B-B14F-4D97-AF65-F5344CB8AC3E}">
        <p14:creationId xmlns:p14="http://schemas.microsoft.com/office/powerpoint/2010/main" val="127509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4B01EA9-A91C-4F91-A314-76267F22F8CC}"/>
              </a:ext>
            </a:extLst>
          </p:cNvPr>
          <p:cNvSpPr/>
          <p:nvPr/>
        </p:nvSpPr>
        <p:spPr>
          <a:xfrm>
            <a:off x="1899147" y="0"/>
            <a:ext cx="3080841" cy="227362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DEA3A56-4BF6-48D3-A8CB-B9D14312E501}"/>
              </a:ext>
            </a:extLst>
          </p:cNvPr>
          <p:cNvSpPr/>
          <p:nvPr/>
        </p:nvSpPr>
        <p:spPr>
          <a:xfrm>
            <a:off x="7322506" y="388528"/>
            <a:ext cx="2717410" cy="14864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8BFD110-6DDF-4D6B-9439-9F8763D159E6}"/>
              </a:ext>
            </a:extLst>
          </p:cNvPr>
          <p:cNvSpPr/>
          <p:nvPr/>
        </p:nvSpPr>
        <p:spPr>
          <a:xfrm>
            <a:off x="382935" y="4289617"/>
            <a:ext cx="3086193" cy="25272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AB71476-94DE-4ED0-98A1-DBF5677608E0}"/>
              </a:ext>
            </a:extLst>
          </p:cNvPr>
          <p:cNvSpPr/>
          <p:nvPr/>
        </p:nvSpPr>
        <p:spPr>
          <a:xfrm>
            <a:off x="1266103" y="2387020"/>
            <a:ext cx="9551959" cy="1586474"/>
          </a:xfrm>
          <a:prstGeom prst="roundRect">
            <a:avLst/>
          </a:prstGeom>
          <a:solidFill>
            <a:srgbClr val="EF8D4B"/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69046E9-54E1-4859-9CA6-EF7A01E77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93630"/>
              </p:ext>
            </p:extLst>
          </p:nvPr>
        </p:nvGraphicFramePr>
        <p:xfrm>
          <a:off x="2313497" y="416225"/>
          <a:ext cx="1663872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662">
                  <a:extLst>
                    <a:ext uri="{9D8B030D-6E8A-4147-A177-3AD203B41FA5}">
                      <a16:colId xmlns:a16="http://schemas.microsoft.com/office/drawing/2014/main" val="27573218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083B7F5E-7293-460E-A242-E01DD7524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933451"/>
              </p:ext>
            </p:extLst>
          </p:nvPr>
        </p:nvGraphicFramePr>
        <p:xfrm>
          <a:off x="4160827" y="416225"/>
          <a:ext cx="315017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3D9F4F-B512-49B5-9173-A22E605AE71E}"/>
              </a:ext>
            </a:extLst>
          </p:cNvPr>
          <p:cNvSpPr txBox="1"/>
          <p:nvPr/>
        </p:nvSpPr>
        <p:spPr>
          <a:xfrm>
            <a:off x="2427175" y="46893"/>
            <a:ext cx="11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Features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520FBD-4F80-4A55-9450-D3438E10A11B}"/>
              </a:ext>
            </a:extLst>
          </p:cNvPr>
          <p:cNvSpPr txBox="1"/>
          <p:nvPr/>
        </p:nvSpPr>
        <p:spPr>
          <a:xfrm>
            <a:off x="4040968" y="46893"/>
            <a:ext cx="86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Labels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CF08A0-BE75-41FF-8754-8B4606EBC07F}"/>
              </a:ext>
            </a:extLst>
          </p:cNvPr>
          <p:cNvSpPr txBox="1"/>
          <p:nvPr/>
        </p:nvSpPr>
        <p:spPr>
          <a:xfrm>
            <a:off x="2003900" y="1943399"/>
            <a:ext cx="2123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SD   0.16   0.23   0.16     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BE111360-DB1C-4FE8-ABE8-DD080F991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178077"/>
              </p:ext>
            </p:extLst>
          </p:nvPr>
        </p:nvGraphicFramePr>
        <p:xfrm>
          <a:off x="7475841" y="944310"/>
          <a:ext cx="1696303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24">
                  <a:extLst>
                    <a:ext uri="{9D8B030D-6E8A-4147-A177-3AD203B41FA5}">
                      <a16:colId xmlns:a16="http://schemas.microsoft.com/office/drawing/2014/main" val="24454453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3CBAFCED-785C-420A-9477-09B2EEC35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491665"/>
              </p:ext>
            </p:extLst>
          </p:nvPr>
        </p:nvGraphicFramePr>
        <p:xfrm>
          <a:off x="9435607" y="944310"/>
          <a:ext cx="315017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A051077C-94EF-4BE7-8A24-93E33937139A}"/>
              </a:ext>
            </a:extLst>
          </p:cNvPr>
          <p:cNvSpPr txBox="1"/>
          <p:nvPr/>
        </p:nvSpPr>
        <p:spPr>
          <a:xfrm>
            <a:off x="7436978" y="467126"/>
            <a:ext cx="11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Features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E581D4-0057-49FA-B674-4806344068DB}"/>
              </a:ext>
            </a:extLst>
          </p:cNvPr>
          <p:cNvSpPr txBox="1"/>
          <p:nvPr/>
        </p:nvSpPr>
        <p:spPr>
          <a:xfrm>
            <a:off x="9191203" y="467126"/>
            <a:ext cx="86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Labels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C90697C-8F98-4DDB-908F-5E5438A5502F}"/>
              </a:ext>
            </a:extLst>
          </p:cNvPr>
          <p:cNvSpPr/>
          <p:nvPr/>
        </p:nvSpPr>
        <p:spPr>
          <a:xfrm>
            <a:off x="5787749" y="2546252"/>
            <a:ext cx="4514992" cy="1300369"/>
          </a:xfrm>
          <a:prstGeom prst="roundRect">
            <a:avLst/>
          </a:prstGeom>
          <a:solidFill>
            <a:srgbClr val="CDBAFC"/>
          </a:solidFill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A6EB8F9-6B55-4779-A748-1A7099161C5F}"/>
              </a:ext>
            </a:extLst>
          </p:cNvPr>
          <p:cNvSpPr/>
          <p:nvPr/>
        </p:nvSpPr>
        <p:spPr>
          <a:xfrm>
            <a:off x="1899147" y="2534057"/>
            <a:ext cx="3075152" cy="1312564"/>
          </a:xfrm>
          <a:prstGeom prst="roundRect">
            <a:avLst/>
          </a:prstGeom>
          <a:solidFill>
            <a:srgbClr val="CDBAFC"/>
          </a:solidFill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CBCEE1EC-EC31-42F9-A8E9-8563FDA58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214936"/>
              </p:ext>
            </p:extLst>
          </p:nvPr>
        </p:nvGraphicFramePr>
        <p:xfrm>
          <a:off x="2039735" y="3030055"/>
          <a:ext cx="2024699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259">
                  <a:extLst>
                    <a:ext uri="{9D8B030D-6E8A-4147-A177-3AD203B41FA5}">
                      <a16:colId xmlns:a16="http://schemas.microsoft.com/office/drawing/2014/main" val="4141317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C61B017B-F7EB-421E-B388-FF5779F6C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843645"/>
              </p:ext>
            </p:extLst>
          </p:nvPr>
        </p:nvGraphicFramePr>
        <p:xfrm>
          <a:off x="4318335" y="3042445"/>
          <a:ext cx="315017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C5AD1100-82D8-415B-8C37-669F2ACE1FB7}"/>
              </a:ext>
            </a:extLst>
          </p:cNvPr>
          <p:cNvSpPr txBox="1"/>
          <p:nvPr/>
        </p:nvSpPr>
        <p:spPr>
          <a:xfrm>
            <a:off x="2128792" y="2571633"/>
            <a:ext cx="11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Features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A2BB79-4D6E-4FEF-967B-347CB8401614}"/>
              </a:ext>
            </a:extLst>
          </p:cNvPr>
          <p:cNvSpPr txBox="1"/>
          <p:nvPr/>
        </p:nvSpPr>
        <p:spPr>
          <a:xfrm>
            <a:off x="4083975" y="2587326"/>
            <a:ext cx="86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Labels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1798C27C-29FB-413F-8D81-445AE6596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476695"/>
              </p:ext>
            </p:extLst>
          </p:nvPr>
        </p:nvGraphicFramePr>
        <p:xfrm>
          <a:off x="5992717" y="3070472"/>
          <a:ext cx="3510579" cy="6229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164">
                  <a:extLst>
                    <a:ext uri="{9D8B030D-6E8A-4147-A177-3AD203B41FA5}">
                      <a16:colId xmlns:a16="http://schemas.microsoft.com/office/drawing/2014/main" val="4131912413"/>
                    </a:ext>
                  </a:extLst>
                </a:gridCol>
              </a:tblGrid>
              <a:tr h="291019">
                <a:tc>
                  <a:txBody>
                    <a:bodyPr/>
                    <a:lstStyle/>
                    <a:p>
                      <a:r>
                        <a:rPr lang="en-GB" sz="1400" dirty="0"/>
                        <a:t>0.3</a:t>
                      </a:r>
                      <a:r>
                        <a:rPr lang="en-GB" sz="1400" baseline="0" dirty="0"/>
                        <a:t> + 0.12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0.6</a:t>
                      </a:r>
                      <a:r>
                        <a:rPr lang="en-GB" sz="1400" baseline="0" dirty="0"/>
                        <a:t> + 0.15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0.5 – 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141">
                <a:tc>
                  <a:txBody>
                    <a:bodyPr/>
                    <a:lstStyle/>
                    <a:p>
                      <a:r>
                        <a:rPr lang="en-GB" sz="1400" dirty="0"/>
                        <a:t>0.1</a:t>
                      </a:r>
                      <a:r>
                        <a:rPr lang="en-GB" sz="1400" baseline="0" dirty="0"/>
                        <a:t> + 0.05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0.35 -0.02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0.3</a:t>
                      </a:r>
                      <a:r>
                        <a:rPr lang="en-GB" sz="1400" baseline="0" dirty="0"/>
                        <a:t> + 0.06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7973749B-2591-4034-AA71-3D1400C39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153158"/>
              </p:ext>
            </p:extLst>
          </p:nvPr>
        </p:nvGraphicFramePr>
        <p:xfrm>
          <a:off x="9753745" y="3070472"/>
          <a:ext cx="315471" cy="61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02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02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918F2E5B-2E6E-4CA2-88C2-ED92FBB2F6D9}"/>
              </a:ext>
            </a:extLst>
          </p:cNvPr>
          <p:cNvSpPr txBox="1"/>
          <p:nvPr/>
        </p:nvSpPr>
        <p:spPr>
          <a:xfrm>
            <a:off x="5883123" y="2571633"/>
            <a:ext cx="11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Features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648A2C-40FD-4043-9FB1-A3E00CDA33E8}"/>
              </a:ext>
            </a:extLst>
          </p:cNvPr>
          <p:cNvSpPr txBox="1"/>
          <p:nvPr/>
        </p:nvSpPr>
        <p:spPr>
          <a:xfrm>
            <a:off x="9503296" y="2608103"/>
            <a:ext cx="86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Labels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F1F49270-3AE8-4FC3-9316-6966F69B3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942534"/>
              </p:ext>
            </p:extLst>
          </p:nvPr>
        </p:nvGraphicFramePr>
        <p:xfrm>
          <a:off x="559536" y="4599254"/>
          <a:ext cx="1994034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594">
                  <a:extLst>
                    <a:ext uri="{9D8B030D-6E8A-4147-A177-3AD203B41FA5}">
                      <a16:colId xmlns:a16="http://schemas.microsoft.com/office/drawing/2014/main" val="13639696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9DE7BCD-E3AC-404D-B2D8-8993886F9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239226"/>
              </p:ext>
            </p:extLst>
          </p:nvPr>
        </p:nvGraphicFramePr>
        <p:xfrm>
          <a:off x="2805106" y="4607161"/>
          <a:ext cx="315017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0877CB1C-FD69-45A6-AAEB-0175498F22AD}"/>
              </a:ext>
            </a:extLst>
          </p:cNvPr>
          <p:cNvSpPr txBox="1"/>
          <p:nvPr/>
        </p:nvSpPr>
        <p:spPr>
          <a:xfrm>
            <a:off x="4999757" y="785852"/>
            <a:ext cx="2207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</a:rPr>
              <a:t>Select 20% rows at random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BE5286-89EB-4916-AB4A-D5FE5FE7A1C1}"/>
              </a:ext>
            </a:extLst>
          </p:cNvPr>
          <p:cNvCxnSpPr>
            <a:cxnSpLocks/>
            <a:stCxn id="3" idx="3"/>
            <a:endCxn id="23" idx="1"/>
          </p:cNvCxnSpPr>
          <p:nvPr/>
        </p:nvCxnSpPr>
        <p:spPr>
          <a:xfrm flipV="1">
            <a:off x="4979988" y="1131771"/>
            <a:ext cx="2342518" cy="5041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4E2C426-2423-4518-9925-0B42F1D2C7AA}"/>
              </a:ext>
            </a:extLst>
          </p:cNvPr>
          <p:cNvSpPr txBox="1"/>
          <p:nvPr/>
        </p:nvSpPr>
        <p:spPr>
          <a:xfrm>
            <a:off x="5984141" y="1871070"/>
            <a:ext cx="2717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</a:rPr>
              <a:t>In numerical features add random </a:t>
            </a:r>
          </a:p>
          <a:p>
            <a:r>
              <a:rPr lang="en-GB" sz="1400" b="1" dirty="0">
                <a:solidFill>
                  <a:srgbClr val="C00000"/>
                </a:solidFill>
              </a:rPr>
              <a:t>numbers in range (–SD to +SD)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C220C9-8776-41A5-9035-16F66B37E3A9}"/>
              </a:ext>
            </a:extLst>
          </p:cNvPr>
          <p:cNvCxnSpPr>
            <a:cxnSpLocks/>
          </p:cNvCxnSpPr>
          <p:nvPr/>
        </p:nvCxnSpPr>
        <p:spPr>
          <a:xfrm>
            <a:off x="8747900" y="1862959"/>
            <a:ext cx="0" cy="524060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EDA5765-4E12-4175-975B-00C8EC5BAE24}"/>
              </a:ext>
            </a:extLst>
          </p:cNvPr>
          <p:cNvCxnSpPr>
            <a:cxnSpLocks/>
          </p:cNvCxnSpPr>
          <p:nvPr/>
        </p:nvCxnSpPr>
        <p:spPr>
          <a:xfrm flipH="1">
            <a:off x="4982807" y="3228764"/>
            <a:ext cx="804942" cy="0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F4E390B-1C88-409D-8C85-A1FEC18C3A6C}"/>
              </a:ext>
            </a:extLst>
          </p:cNvPr>
          <p:cNvSpPr txBox="1"/>
          <p:nvPr/>
        </p:nvSpPr>
        <p:spPr>
          <a:xfrm>
            <a:off x="811820" y="4204000"/>
            <a:ext cx="11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Features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0FB5513-BABF-4183-B226-80E7E42043D3}"/>
              </a:ext>
            </a:extLst>
          </p:cNvPr>
          <p:cNvSpPr txBox="1"/>
          <p:nvPr/>
        </p:nvSpPr>
        <p:spPr>
          <a:xfrm>
            <a:off x="2497004" y="4204000"/>
            <a:ext cx="86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Labels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832184FA-55F0-4653-AFDD-5B630E18A6CB}"/>
              </a:ext>
            </a:extLst>
          </p:cNvPr>
          <p:cNvSpPr/>
          <p:nvPr/>
        </p:nvSpPr>
        <p:spPr>
          <a:xfrm>
            <a:off x="4864892" y="4435299"/>
            <a:ext cx="2855775" cy="2320862"/>
          </a:xfrm>
          <a:prstGeom prst="roundRect">
            <a:avLst/>
          </a:prstGeom>
          <a:solidFill>
            <a:srgbClr val="A3E7FF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549DB7B4-6BFA-48C8-8505-56B0D7B68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979783"/>
              </p:ext>
            </p:extLst>
          </p:nvPr>
        </p:nvGraphicFramePr>
        <p:xfrm>
          <a:off x="4987124" y="4989326"/>
          <a:ext cx="1994034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594">
                  <a:extLst>
                    <a:ext uri="{9D8B030D-6E8A-4147-A177-3AD203B41FA5}">
                      <a16:colId xmlns:a16="http://schemas.microsoft.com/office/drawing/2014/main" val="4614691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F6C9D032-DCE7-4DEA-9B78-1A24E1817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714480"/>
              </p:ext>
            </p:extLst>
          </p:nvPr>
        </p:nvGraphicFramePr>
        <p:xfrm>
          <a:off x="7268960" y="4989326"/>
          <a:ext cx="315017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52F78F87-89E8-4636-B31C-3FE4AF0E6A14}"/>
              </a:ext>
            </a:extLst>
          </p:cNvPr>
          <p:cNvSpPr txBox="1"/>
          <p:nvPr/>
        </p:nvSpPr>
        <p:spPr>
          <a:xfrm>
            <a:off x="5306411" y="4570822"/>
            <a:ext cx="11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Features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5EC2B36-AD54-45AA-B6D5-A14C51CA6B75}"/>
              </a:ext>
            </a:extLst>
          </p:cNvPr>
          <p:cNvSpPr txBox="1"/>
          <p:nvPr/>
        </p:nvSpPr>
        <p:spPr>
          <a:xfrm>
            <a:off x="6991595" y="4570822"/>
            <a:ext cx="86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Labels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5F4120D-1CD8-4A93-8217-C463999C8909}"/>
              </a:ext>
            </a:extLst>
          </p:cNvPr>
          <p:cNvSpPr/>
          <p:nvPr/>
        </p:nvSpPr>
        <p:spPr>
          <a:xfrm>
            <a:off x="3417183" y="5286561"/>
            <a:ext cx="14935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</a:rPr>
              <a:t>Shuffle all rows &amp; select randomly number of original rows 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C3D9D7F-8408-4619-8A3F-321D81D76F5D}"/>
              </a:ext>
            </a:extLst>
          </p:cNvPr>
          <p:cNvCxnSpPr>
            <a:cxnSpLocks/>
          </p:cNvCxnSpPr>
          <p:nvPr/>
        </p:nvCxnSpPr>
        <p:spPr>
          <a:xfrm flipV="1">
            <a:off x="3469128" y="5782099"/>
            <a:ext cx="1395764" cy="1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0F6C184-0816-4CFF-B01C-A7D9A26C5A3A}"/>
              </a:ext>
            </a:extLst>
          </p:cNvPr>
          <p:cNvCxnSpPr>
            <a:cxnSpLocks/>
          </p:cNvCxnSpPr>
          <p:nvPr/>
        </p:nvCxnSpPr>
        <p:spPr>
          <a:xfrm>
            <a:off x="2686462" y="3853920"/>
            <a:ext cx="0" cy="442996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65F4A1C-9674-4A3B-822B-8B18DCCC4A4A}"/>
              </a:ext>
            </a:extLst>
          </p:cNvPr>
          <p:cNvSpPr txBox="1"/>
          <p:nvPr/>
        </p:nvSpPr>
        <p:spPr>
          <a:xfrm>
            <a:off x="2686462" y="3989139"/>
            <a:ext cx="2539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</a:rPr>
              <a:t>Add noise rows to existing 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DFA906-3609-4732-AF43-C8FA4E2E4FFD}"/>
              </a:ext>
            </a:extLst>
          </p:cNvPr>
          <p:cNvSpPr txBox="1"/>
          <p:nvPr/>
        </p:nvSpPr>
        <p:spPr>
          <a:xfrm>
            <a:off x="8791084" y="1869144"/>
            <a:ext cx="2969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</a:rPr>
              <a:t>In categorical features, choose values randomly except the original value 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DC7A07E-EB69-4FAF-A8AA-6CAB5042D374}"/>
              </a:ext>
            </a:extLst>
          </p:cNvPr>
          <p:cNvSpPr/>
          <p:nvPr/>
        </p:nvSpPr>
        <p:spPr>
          <a:xfrm>
            <a:off x="8870894" y="4435299"/>
            <a:ext cx="3240976" cy="2320862"/>
          </a:xfrm>
          <a:prstGeom prst="roundRect">
            <a:avLst/>
          </a:prstGeom>
          <a:solidFill>
            <a:srgbClr val="A3E7FF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AD70AD81-556B-403A-A522-B0D202005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044822"/>
              </p:ext>
            </p:extLst>
          </p:nvPr>
        </p:nvGraphicFramePr>
        <p:xfrm>
          <a:off x="9054844" y="4989326"/>
          <a:ext cx="2242165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179">
                  <a:extLst>
                    <a:ext uri="{9D8B030D-6E8A-4147-A177-3AD203B41FA5}">
                      <a16:colId xmlns:a16="http://schemas.microsoft.com/office/drawing/2014/main" val="461469174"/>
                    </a:ext>
                  </a:extLst>
                </a:gridCol>
                <a:gridCol w="309028">
                  <a:extLst>
                    <a:ext uri="{9D8B030D-6E8A-4147-A177-3AD203B41FA5}">
                      <a16:colId xmlns:a16="http://schemas.microsoft.com/office/drawing/2014/main" val="40832538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7540CF2B-BD3A-4AEE-928C-306D40A5D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532241"/>
              </p:ext>
            </p:extLst>
          </p:nvPr>
        </p:nvGraphicFramePr>
        <p:xfrm>
          <a:off x="11705031" y="4989326"/>
          <a:ext cx="305953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A0CA37CA-6DBE-4DC7-895D-67EDAA04CB8E}"/>
              </a:ext>
            </a:extLst>
          </p:cNvPr>
          <p:cNvSpPr txBox="1"/>
          <p:nvPr/>
        </p:nvSpPr>
        <p:spPr>
          <a:xfrm>
            <a:off x="9312412" y="4570822"/>
            <a:ext cx="108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Features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CE5B63-9226-4BB9-89E0-99AC437D71CC}"/>
              </a:ext>
            </a:extLst>
          </p:cNvPr>
          <p:cNvSpPr txBox="1"/>
          <p:nvPr/>
        </p:nvSpPr>
        <p:spPr>
          <a:xfrm>
            <a:off x="11338138" y="4570822"/>
            <a:ext cx="84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Labels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A176435-98E5-43F1-94CF-C7D3E6D30418}"/>
              </a:ext>
            </a:extLst>
          </p:cNvPr>
          <p:cNvCxnSpPr>
            <a:cxnSpLocks/>
          </p:cNvCxnSpPr>
          <p:nvPr/>
        </p:nvCxnSpPr>
        <p:spPr>
          <a:xfrm flipV="1">
            <a:off x="7719147" y="5774708"/>
            <a:ext cx="1151747" cy="7393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8E489C1-8C5A-4A83-93E9-837133F05EC8}"/>
              </a:ext>
            </a:extLst>
          </p:cNvPr>
          <p:cNvSpPr txBox="1"/>
          <p:nvPr/>
        </p:nvSpPr>
        <p:spPr>
          <a:xfrm>
            <a:off x="10616579" y="4666766"/>
            <a:ext cx="26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2DA99D-CD3C-4E5F-8816-84402922C428}"/>
              </a:ext>
            </a:extLst>
          </p:cNvPr>
          <p:cNvSpPr txBox="1"/>
          <p:nvPr/>
        </p:nvSpPr>
        <p:spPr>
          <a:xfrm>
            <a:off x="10965493" y="4666766"/>
            <a:ext cx="26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4E5BD4-AC99-4C5A-B290-6BDCF304242D}"/>
              </a:ext>
            </a:extLst>
          </p:cNvPr>
          <p:cNvSpPr txBox="1"/>
          <p:nvPr/>
        </p:nvSpPr>
        <p:spPr>
          <a:xfrm>
            <a:off x="7655944" y="5466931"/>
            <a:ext cx="1332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Pre-processing</a:t>
            </a:r>
          </a:p>
        </p:txBody>
      </p:sp>
    </p:spTree>
    <p:extLst>
      <p:ext uri="{BB962C8B-B14F-4D97-AF65-F5344CB8AC3E}">
        <p14:creationId xmlns:p14="http://schemas.microsoft.com/office/powerpoint/2010/main" val="78344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957876-CC52-442C-810C-39A6D803C852}"/>
              </a:ext>
            </a:extLst>
          </p:cNvPr>
          <p:cNvSpPr/>
          <p:nvPr/>
        </p:nvSpPr>
        <p:spPr>
          <a:xfrm>
            <a:off x="548640" y="0"/>
            <a:ext cx="1084619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FB15315-F83F-4C90-B708-83B39E69A9DB}"/>
              </a:ext>
            </a:extLst>
          </p:cNvPr>
          <p:cNvSpPr/>
          <p:nvPr/>
        </p:nvSpPr>
        <p:spPr>
          <a:xfrm>
            <a:off x="1751688" y="55976"/>
            <a:ext cx="3080841" cy="2273623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668C72C-5591-42EF-83E0-0A73E4402D11}"/>
              </a:ext>
            </a:extLst>
          </p:cNvPr>
          <p:cNvSpPr/>
          <p:nvPr/>
        </p:nvSpPr>
        <p:spPr>
          <a:xfrm>
            <a:off x="7175047" y="388528"/>
            <a:ext cx="2717410" cy="14864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0D90795-E871-44AA-91A9-18A7234529BA}"/>
              </a:ext>
            </a:extLst>
          </p:cNvPr>
          <p:cNvSpPr/>
          <p:nvPr/>
        </p:nvSpPr>
        <p:spPr>
          <a:xfrm>
            <a:off x="1615996" y="4284463"/>
            <a:ext cx="3221885" cy="25272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ACC996D-C154-4394-BC2F-F10CCDA1B0A4}"/>
              </a:ext>
            </a:extLst>
          </p:cNvPr>
          <p:cNvSpPr/>
          <p:nvPr/>
        </p:nvSpPr>
        <p:spPr>
          <a:xfrm>
            <a:off x="1118644" y="2387020"/>
            <a:ext cx="9551959" cy="1586474"/>
          </a:xfrm>
          <a:prstGeom prst="roundRect">
            <a:avLst/>
          </a:prstGeom>
          <a:solidFill>
            <a:srgbClr val="EF8D4B"/>
          </a:solidFill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9948D549-3AD1-41CF-ACF4-518288DE0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026"/>
              </p:ext>
            </p:extLst>
          </p:nvPr>
        </p:nvGraphicFramePr>
        <p:xfrm>
          <a:off x="2166038" y="416225"/>
          <a:ext cx="1663872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662">
                  <a:extLst>
                    <a:ext uri="{9D8B030D-6E8A-4147-A177-3AD203B41FA5}">
                      <a16:colId xmlns:a16="http://schemas.microsoft.com/office/drawing/2014/main" val="27573218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17C1D276-188C-44BC-AA65-966D2B5FE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162728"/>
              </p:ext>
            </p:extLst>
          </p:nvPr>
        </p:nvGraphicFramePr>
        <p:xfrm>
          <a:off x="4013368" y="416225"/>
          <a:ext cx="315017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id="{EE1BEE55-2C58-4792-809E-13A18DB119E8}"/>
              </a:ext>
            </a:extLst>
          </p:cNvPr>
          <p:cNvSpPr txBox="1"/>
          <p:nvPr/>
        </p:nvSpPr>
        <p:spPr>
          <a:xfrm>
            <a:off x="2279716" y="46893"/>
            <a:ext cx="11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Features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43D7F8-0426-4352-B7F1-041A147765DD}"/>
              </a:ext>
            </a:extLst>
          </p:cNvPr>
          <p:cNvSpPr txBox="1"/>
          <p:nvPr/>
        </p:nvSpPr>
        <p:spPr>
          <a:xfrm>
            <a:off x="3893509" y="46893"/>
            <a:ext cx="86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Labels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5B89644-E553-469B-A16E-00DE763AAC32}"/>
              </a:ext>
            </a:extLst>
          </p:cNvPr>
          <p:cNvSpPr txBox="1"/>
          <p:nvPr/>
        </p:nvSpPr>
        <p:spPr>
          <a:xfrm>
            <a:off x="1856441" y="1943399"/>
            <a:ext cx="2123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SD   0.16   0.23   0.16     </a:t>
            </a:r>
          </a:p>
        </p:txBody>
      </p:sp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15511D88-1423-4A97-8718-286C1BAA4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264071"/>
              </p:ext>
            </p:extLst>
          </p:nvPr>
        </p:nvGraphicFramePr>
        <p:xfrm>
          <a:off x="7328382" y="944310"/>
          <a:ext cx="1696303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24">
                  <a:extLst>
                    <a:ext uri="{9D8B030D-6E8A-4147-A177-3AD203B41FA5}">
                      <a16:colId xmlns:a16="http://schemas.microsoft.com/office/drawing/2014/main" val="24454453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52F9995D-0885-45DB-8955-3B46908E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549755"/>
              </p:ext>
            </p:extLst>
          </p:nvPr>
        </p:nvGraphicFramePr>
        <p:xfrm>
          <a:off x="9288148" y="944310"/>
          <a:ext cx="315017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id="{AFAA624C-5C8D-4511-A963-7F7DEED8FE2A}"/>
              </a:ext>
            </a:extLst>
          </p:cNvPr>
          <p:cNvSpPr txBox="1"/>
          <p:nvPr/>
        </p:nvSpPr>
        <p:spPr>
          <a:xfrm>
            <a:off x="7289519" y="467126"/>
            <a:ext cx="11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Features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5B608C1-CC17-47B6-AC7D-734FAECDD77F}"/>
              </a:ext>
            </a:extLst>
          </p:cNvPr>
          <p:cNvSpPr txBox="1"/>
          <p:nvPr/>
        </p:nvSpPr>
        <p:spPr>
          <a:xfrm>
            <a:off x="9043744" y="467126"/>
            <a:ext cx="86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Labels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E45734B-9129-4223-A115-05512B2D39A5}"/>
              </a:ext>
            </a:extLst>
          </p:cNvPr>
          <p:cNvSpPr/>
          <p:nvPr/>
        </p:nvSpPr>
        <p:spPr>
          <a:xfrm>
            <a:off x="5640290" y="2546252"/>
            <a:ext cx="4514992" cy="1300369"/>
          </a:xfrm>
          <a:prstGeom prst="roundRect">
            <a:avLst/>
          </a:prstGeom>
          <a:solidFill>
            <a:srgbClr val="CDBAFC"/>
          </a:solidFill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3185F8C-7B8E-4AAF-B850-D545E4B3CDE6}"/>
              </a:ext>
            </a:extLst>
          </p:cNvPr>
          <p:cNvSpPr/>
          <p:nvPr/>
        </p:nvSpPr>
        <p:spPr>
          <a:xfrm>
            <a:off x="1751688" y="2534057"/>
            <a:ext cx="3075152" cy="1312564"/>
          </a:xfrm>
          <a:prstGeom prst="roundRect">
            <a:avLst/>
          </a:prstGeom>
          <a:solidFill>
            <a:srgbClr val="CDBAFC"/>
          </a:solidFill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20748D51-5ED8-4362-89D2-794DF32BE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48118"/>
              </p:ext>
            </p:extLst>
          </p:nvPr>
        </p:nvGraphicFramePr>
        <p:xfrm>
          <a:off x="1892276" y="3030055"/>
          <a:ext cx="2024699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259">
                  <a:extLst>
                    <a:ext uri="{9D8B030D-6E8A-4147-A177-3AD203B41FA5}">
                      <a16:colId xmlns:a16="http://schemas.microsoft.com/office/drawing/2014/main" val="4141317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98641E9A-7673-477C-A2A8-62D03F53D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867850"/>
              </p:ext>
            </p:extLst>
          </p:nvPr>
        </p:nvGraphicFramePr>
        <p:xfrm>
          <a:off x="4170876" y="3042445"/>
          <a:ext cx="315017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9" name="TextBox 88">
            <a:extLst>
              <a:ext uri="{FF2B5EF4-FFF2-40B4-BE49-F238E27FC236}">
                <a16:creationId xmlns:a16="http://schemas.microsoft.com/office/drawing/2014/main" id="{D60C6ADB-C054-459B-A0EA-9D2005E7108C}"/>
              </a:ext>
            </a:extLst>
          </p:cNvPr>
          <p:cNvSpPr txBox="1"/>
          <p:nvPr/>
        </p:nvSpPr>
        <p:spPr>
          <a:xfrm>
            <a:off x="1981333" y="2571633"/>
            <a:ext cx="11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Features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C70A215-C7DE-46F1-AE57-F07501A1492F}"/>
              </a:ext>
            </a:extLst>
          </p:cNvPr>
          <p:cNvSpPr txBox="1"/>
          <p:nvPr/>
        </p:nvSpPr>
        <p:spPr>
          <a:xfrm>
            <a:off x="3936516" y="2587326"/>
            <a:ext cx="86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Labels</a:t>
            </a:r>
          </a:p>
        </p:txBody>
      </p:sp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A3F670D9-00CE-48F5-8843-21B49C3E6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910225"/>
              </p:ext>
            </p:extLst>
          </p:nvPr>
        </p:nvGraphicFramePr>
        <p:xfrm>
          <a:off x="5845258" y="3070472"/>
          <a:ext cx="3510579" cy="6229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164">
                  <a:extLst>
                    <a:ext uri="{9D8B030D-6E8A-4147-A177-3AD203B41FA5}">
                      <a16:colId xmlns:a16="http://schemas.microsoft.com/office/drawing/2014/main" val="4131912413"/>
                    </a:ext>
                  </a:extLst>
                </a:gridCol>
              </a:tblGrid>
              <a:tr h="291019">
                <a:tc>
                  <a:txBody>
                    <a:bodyPr/>
                    <a:lstStyle/>
                    <a:p>
                      <a:r>
                        <a:rPr lang="en-GB" sz="1400" dirty="0"/>
                        <a:t>0.3</a:t>
                      </a:r>
                      <a:r>
                        <a:rPr lang="en-GB" sz="1400" baseline="0" dirty="0"/>
                        <a:t> + 0.12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0.6</a:t>
                      </a:r>
                      <a:r>
                        <a:rPr lang="en-GB" sz="1400" baseline="0" dirty="0"/>
                        <a:t> + 0.15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0.5 – 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141">
                <a:tc>
                  <a:txBody>
                    <a:bodyPr/>
                    <a:lstStyle/>
                    <a:p>
                      <a:r>
                        <a:rPr lang="en-GB" sz="1400" dirty="0"/>
                        <a:t>0.1</a:t>
                      </a:r>
                      <a:r>
                        <a:rPr lang="en-GB" sz="1400" baseline="0" dirty="0"/>
                        <a:t> + 0.05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0.35 -0.02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0.3</a:t>
                      </a:r>
                      <a:r>
                        <a:rPr lang="en-GB" sz="1400" baseline="0" dirty="0"/>
                        <a:t> + 0.06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5673AAA0-8767-47BA-A4A2-43AFCE428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039272"/>
              </p:ext>
            </p:extLst>
          </p:nvPr>
        </p:nvGraphicFramePr>
        <p:xfrm>
          <a:off x="9606286" y="3070472"/>
          <a:ext cx="315471" cy="61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02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02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4" name="TextBox 93">
            <a:extLst>
              <a:ext uri="{FF2B5EF4-FFF2-40B4-BE49-F238E27FC236}">
                <a16:creationId xmlns:a16="http://schemas.microsoft.com/office/drawing/2014/main" id="{C8BC5988-B3E4-4BAF-AD3B-604888504C14}"/>
              </a:ext>
            </a:extLst>
          </p:cNvPr>
          <p:cNvSpPr txBox="1"/>
          <p:nvPr/>
        </p:nvSpPr>
        <p:spPr>
          <a:xfrm>
            <a:off x="5735664" y="2571633"/>
            <a:ext cx="11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Features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D21AD0A-6F2F-4934-BCBF-4FB117F5DD29}"/>
              </a:ext>
            </a:extLst>
          </p:cNvPr>
          <p:cNvSpPr txBox="1"/>
          <p:nvPr/>
        </p:nvSpPr>
        <p:spPr>
          <a:xfrm>
            <a:off x="9355837" y="2608103"/>
            <a:ext cx="86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Labels</a:t>
            </a:r>
          </a:p>
        </p:txBody>
      </p:sp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6DF6A466-B8E9-489E-9A0D-D96251278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611655"/>
              </p:ext>
            </p:extLst>
          </p:nvPr>
        </p:nvGraphicFramePr>
        <p:xfrm>
          <a:off x="1928289" y="4640436"/>
          <a:ext cx="1994034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594">
                  <a:extLst>
                    <a:ext uri="{9D8B030D-6E8A-4147-A177-3AD203B41FA5}">
                      <a16:colId xmlns:a16="http://schemas.microsoft.com/office/drawing/2014/main" val="13639696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7" name="Table 96">
            <a:extLst>
              <a:ext uri="{FF2B5EF4-FFF2-40B4-BE49-F238E27FC236}">
                <a16:creationId xmlns:a16="http://schemas.microsoft.com/office/drawing/2014/main" id="{A9F645E7-9CAB-41E5-9430-23476760D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029209"/>
              </p:ext>
            </p:extLst>
          </p:nvPr>
        </p:nvGraphicFramePr>
        <p:xfrm>
          <a:off x="4173859" y="4648343"/>
          <a:ext cx="315017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3C97A6E1-55D3-44AF-9776-30EBB1DE91A9}"/>
              </a:ext>
            </a:extLst>
          </p:cNvPr>
          <p:cNvSpPr txBox="1"/>
          <p:nvPr/>
        </p:nvSpPr>
        <p:spPr>
          <a:xfrm>
            <a:off x="4891298" y="801378"/>
            <a:ext cx="2207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</a:rPr>
              <a:t>Select 20% rows at random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AF799D4-4B69-4206-97AC-A6E23585E24A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4832529" y="1178225"/>
            <a:ext cx="2342518" cy="14563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5CB27B58-54C6-421D-AC79-2CB99E36C770}"/>
              </a:ext>
            </a:extLst>
          </p:cNvPr>
          <p:cNvSpPr txBox="1"/>
          <p:nvPr/>
        </p:nvSpPr>
        <p:spPr>
          <a:xfrm>
            <a:off x="6460637" y="1829783"/>
            <a:ext cx="212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</a:rPr>
              <a:t>Add random number from (–SD to +SD) to each row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ED8A602-9951-45B3-8456-69EAF066ED7A}"/>
              </a:ext>
            </a:extLst>
          </p:cNvPr>
          <p:cNvCxnSpPr>
            <a:cxnSpLocks/>
          </p:cNvCxnSpPr>
          <p:nvPr/>
        </p:nvCxnSpPr>
        <p:spPr>
          <a:xfrm>
            <a:off x="8600441" y="1862959"/>
            <a:ext cx="0" cy="524060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B392583-FA80-45D7-8422-995EBA9EA4AC}"/>
              </a:ext>
            </a:extLst>
          </p:cNvPr>
          <p:cNvCxnSpPr>
            <a:cxnSpLocks/>
          </p:cNvCxnSpPr>
          <p:nvPr/>
        </p:nvCxnSpPr>
        <p:spPr>
          <a:xfrm flipH="1">
            <a:off x="4835348" y="3228764"/>
            <a:ext cx="804942" cy="0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5DC0B09-9CC9-45B4-B34E-C304E81571B3}"/>
              </a:ext>
            </a:extLst>
          </p:cNvPr>
          <p:cNvSpPr txBox="1"/>
          <p:nvPr/>
        </p:nvSpPr>
        <p:spPr>
          <a:xfrm>
            <a:off x="2180573" y="4245182"/>
            <a:ext cx="11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Features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1EBEB7E-6949-4BCF-81B8-A250C8404676}"/>
              </a:ext>
            </a:extLst>
          </p:cNvPr>
          <p:cNvSpPr txBox="1"/>
          <p:nvPr/>
        </p:nvSpPr>
        <p:spPr>
          <a:xfrm>
            <a:off x="3865757" y="4245182"/>
            <a:ext cx="86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Labels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4451CA4E-D29F-4B42-9C36-4105C701B9E7}"/>
              </a:ext>
            </a:extLst>
          </p:cNvPr>
          <p:cNvSpPr/>
          <p:nvPr/>
        </p:nvSpPr>
        <p:spPr>
          <a:xfrm>
            <a:off x="6770712" y="4391160"/>
            <a:ext cx="3221885" cy="2320862"/>
          </a:xfrm>
          <a:prstGeom prst="roundRect">
            <a:avLst/>
          </a:prstGeom>
          <a:solidFill>
            <a:srgbClr val="A3E7FF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7" name="Table 106">
            <a:extLst>
              <a:ext uri="{FF2B5EF4-FFF2-40B4-BE49-F238E27FC236}">
                <a16:creationId xmlns:a16="http://schemas.microsoft.com/office/drawing/2014/main" id="{B67E661A-301C-4648-AAB6-C3B2F36FC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596773"/>
              </p:ext>
            </p:extLst>
          </p:nvPr>
        </p:nvGraphicFramePr>
        <p:xfrm>
          <a:off x="7009433" y="4945236"/>
          <a:ext cx="1994034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594">
                  <a:extLst>
                    <a:ext uri="{9D8B030D-6E8A-4147-A177-3AD203B41FA5}">
                      <a16:colId xmlns:a16="http://schemas.microsoft.com/office/drawing/2014/main" val="4614691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8" name="Table 107">
            <a:extLst>
              <a:ext uri="{FF2B5EF4-FFF2-40B4-BE49-F238E27FC236}">
                <a16:creationId xmlns:a16="http://schemas.microsoft.com/office/drawing/2014/main" id="{DC39A19E-4F19-427C-B3FC-3D02CB243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741326"/>
              </p:ext>
            </p:extLst>
          </p:nvPr>
        </p:nvGraphicFramePr>
        <p:xfrm>
          <a:off x="9291269" y="4945236"/>
          <a:ext cx="315017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9" name="TextBox 108">
            <a:extLst>
              <a:ext uri="{FF2B5EF4-FFF2-40B4-BE49-F238E27FC236}">
                <a16:creationId xmlns:a16="http://schemas.microsoft.com/office/drawing/2014/main" id="{F984FED7-4EB0-4D7E-BBA6-2A0A56BCBF57}"/>
              </a:ext>
            </a:extLst>
          </p:cNvPr>
          <p:cNvSpPr txBox="1"/>
          <p:nvPr/>
        </p:nvSpPr>
        <p:spPr>
          <a:xfrm>
            <a:off x="7328720" y="4526732"/>
            <a:ext cx="11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Features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EB3C962-8216-4DCB-BDDF-B98B8253CE13}"/>
              </a:ext>
            </a:extLst>
          </p:cNvPr>
          <p:cNvSpPr txBox="1"/>
          <p:nvPr/>
        </p:nvSpPr>
        <p:spPr>
          <a:xfrm>
            <a:off x="9013904" y="4526732"/>
            <a:ext cx="86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Labels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FB4475E-298C-4830-B951-C27CE23E65D9}"/>
              </a:ext>
            </a:extLst>
          </p:cNvPr>
          <p:cNvSpPr/>
          <p:nvPr/>
        </p:nvSpPr>
        <p:spPr>
          <a:xfrm>
            <a:off x="4785936" y="5036281"/>
            <a:ext cx="19847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</a:rPr>
              <a:t>Shuffle all rows &amp; select randomly number of original rows 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1092A36-26E1-4EB9-9CBD-55E8F9AC2D33}"/>
              </a:ext>
            </a:extLst>
          </p:cNvPr>
          <p:cNvCxnSpPr>
            <a:cxnSpLocks/>
          </p:cNvCxnSpPr>
          <p:nvPr/>
        </p:nvCxnSpPr>
        <p:spPr>
          <a:xfrm flipV="1">
            <a:off x="4837881" y="5823279"/>
            <a:ext cx="1932831" cy="1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E3FA060-8E29-4C4B-8634-E6FB94DE5A7D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3226939" y="3846621"/>
            <a:ext cx="0" cy="437842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CD5F46A-A74C-46A7-BE09-F20AC622E0FA}"/>
              </a:ext>
            </a:extLst>
          </p:cNvPr>
          <p:cNvSpPr txBox="1"/>
          <p:nvPr/>
        </p:nvSpPr>
        <p:spPr>
          <a:xfrm>
            <a:off x="3254905" y="3961463"/>
            <a:ext cx="2539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</a:rPr>
              <a:t>Add noise rows to existing data</a:t>
            </a:r>
          </a:p>
        </p:txBody>
      </p:sp>
    </p:spTree>
    <p:extLst>
      <p:ext uri="{BB962C8B-B14F-4D97-AF65-F5344CB8AC3E}">
        <p14:creationId xmlns:p14="http://schemas.microsoft.com/office/powerpoint/2010/main" val="3866850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644</Words>
  <Application>Microsoft Office PowerPoint</Application>
  <PresentationFormat>Widescreen</PresentationFormat>
  <Paragraphs>432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Tiwari</dc:creator>
  <cp:lastModifiedBy>Neha Tiwari</cp:lastModifiedBy>
  <cp:revision>26</cp:revision>
  <dcterms:created xsi:type="dcterms:W3CDTF">2018-12-17T14:20:42Z</dcterms:created>
  <dcterms:modified xsi:type="dcterms:W3CDTF">2018-12-17T18:58:45Z</dcterms:modified>
</cp:coreProperties>
</file>