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1"/>
  </p:notesMasterIdLst>
  <p:sldIdLst>
    <p:sldId id="297" r:id="rId2"/>
    <p:sldId id="258" r:id="rId3"/>
    <p:sldId id="269" r:id="rId4"/>
    <p:sldId id="270" r:id="rId5"/>
    <p:sldId id="261" r:id="rId6"/>
    <p:sldId id="259" r:id="rId7"/>
    <p:sldId id="298" r:id="rId8"/>
    <p:sldId id="299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D9B77E-DB08-45A2-9EB0-B4089BED4511}">
  <a:tblStyle styleId="{40D9B77E-DB08-45A2-9EB0-B4089BED4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85067" autoAdjust="0"/>
  </p:normalViewPr>
  <p:slideViewPr>
    <p:cSldViewPr snapToGrid="0">
      <p:cViewPr varScale="1">
        <p:scale>
          <a:sx n="50" d="100"/>
          <a:sy n="50" d="100"/>
        </p:scale>
        <p:origin x="2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928E486D-4073-8C4A-03C5-D41761840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>
            <a:extLst>
              <a:ext uri="{FF2B5EF4-FFF2-40B4-BE49-F238E27FC236}">
                <a16:creationId xmlns:a16="http://schemas.microsoft.com/office/drawing/2014/main" id="{9CE1064C-6653-3100-2D1A-2D7AF5EA7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01F6C842-6B80-FFD4-39D8-9386C241D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4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04774484-D1B1-F231-B374-E2C2CEB92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>
            <a:extLst>
              <a:ext uri="{FF2B5EF4-FFF2-40B4-BE49-F238E27FC236}">
                <a16:creationId xmlns:a16="http://schemas.microsoft.com/office/drawing/2014/main" id="{82631898-5628-163B-A634-7447DBBDD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6BD7D8B3-A189-DFCD-E831-88B1828C5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07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0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8127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Development Initiative</a:t>
            </a:r>
          </a:p>
          <a:p>
            <a:pPr marL="0" lvl="0" indent="0"/>
            <a:r>
              <a:rPr lang="en-US" dirty="0">
                <a:solidFill>
                  <a:schemeClr val="accent2"/>
                </a:solidFill>
                <a:latin typeface="Share Tech"/>
                <a:sym typeface="Share Tech"/>
              </a:rPr>
              <a:t>Muhammad Septian Nugroho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708094" y="597244"/>
            <a:ext cx="772779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Capstone Project Data Classification and Summarization</a:t>
            </a:r>
            <a:br>
              <a:rPr lang="en" sz="3600" dirty="0"/>
            </a:br>
            <a:r>
              <a:rPr lang="en" sz="3600" dirty="0">
                <a:solidFill>
                  <a:schemeClr val="accent2"/>
                </a:solidFill>
              </a:rPr>
              <a:t>Breast Cancer Witconsin (diagnostic) </a:t>
            </a:r>
            <a:endParaRPr sz="3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Accuracy, Precision, Recall, F1 Score, ROC AUC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 benign vs malignant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Regression, Random Forest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81;p27">
            <a:extLst>
              <a:ext uri="{FF2B5EF4-FFF2-40B4-BE49-F238E27FC236}">
                <a16:creationId xmlns:a16="http://schemas.microsoft.com/office/drawing/2014/main" id="{9F4CEBAB-C740-4216-3A2C-80D78181C7EC}"/>
              </a:ext>
            </a:extLst>
          </p:cNvPr>
          <p:cNvSpPr/>
          <p:nvPr/>
        </p:nvSpPr>
        <p:spPr>
          <a:xfrm>
            <a:off x="1233015" y="155404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89;p27">
            <a:extLst>
              <a:ext uri="{FF2B5EF4-FFF2-40B4-BE49-F238E27FC236}">
                <a16:creationId xmlns:a16="http://schemas.microsoft.com/office/drawing/2014/main" id="{79FA3C43-65FF-B488-0B2F-94CA6B725270}"/>
              </a:ext>
            </a:extLst>
          </p:cNvPr>
          <p:cNvSpPr/>
          <p:nvPr/>
        </p:nvSpPr>
        <p:spPr>
          <a:xfrm>
            <a:off x="1356464" y="166056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Process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7956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Load dataset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T</a:t>
            </a:r>
            <a:r>
              <a:rPr lang="en" sz="1400" dirty="0"/>
              <a:t>arget: diagnosis (0=malignant, 1=benign)</a:t>
            </a:r>
            <a:endParaRPr sz="14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31224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Visualize ROC + C</a:t>
            </a:r>
            <a:r>
              <a:rPr lang="en-ID" sz="1400" dirty="0"/>
              <a:t>o</a:t>
            </a:r>
            <a:r>
              <a:rPr lang="en" sz="1400" dirty="0"/>
              <a:t>nfusion matrix;</a:t>
            </a:r>
            <a:br>
              <a:rPr lang="en" sz="1400" dirty="0"/>
            </a:br>
            <a:r>
              <a:rPr lang="en" sz="1400" dirty="0"/>
              <a:t>Feature Importances</a:t>
            </a:r>
            <a:endParaRPr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33402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Train/test split (stratified)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707683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 &amp; evaluate models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04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6021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Insight &amp; Findings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744824" y="1220917"/>
            <a:ext cx="756097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model: Logistic regression (AUC=0.995)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492825" y="147804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40822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3;p39">
            <a:extLst>
              <a:ext uri="{FF2B5EF4-FFF2-40B4-BE49-F238E27FC236}">
                <a16:creationId xmlns:a16="http://schemas.microsoft.com/office/drawing/2014/main" id="{0003A8B5-7327-0D6C-ED5C-DF50FEA6BD9E}"/>
              </a:ext>
            </a:extLst>
          </p:cNvPr>
          <p:cNvSpPr txBox="1">
            <a:spLocks/>
          </p:cNvSpPr>
          <p:nvPr/>
        </p:nvSpPr>
        <p:spPr>
          <a:xfrm>
            <a:off x="757349" y="2193209"/>
            <a:ext cx="756097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 dirty="0"/>
              <a:t>Important features: texture, concavity, worst area/perimeter, etc.</a:t>
            </a:r>
          </a:p>
        </p:txBody>
      </p:sp>
      <p:sp>
        <p:nvSpPr>
          <p:cNvPr id="4" name="Google Shape;1127;p39">
            <a:extLst>
              <a:ext uri="{FF2B5EF4-FFF2-40B4-BE49-F238E27FC236}">
                <a16:creationId xmlns:a16="http://schemas.microsoft.com/office/drawing/2014/main" id="{6596AFEC-981F-EA27-BA4F-CC08D081B8B4}"/>
              </a:ext>
            </a:extLst>
          </p:cNvPr>
          <p:cNvSpPr/>
          <p:nvPr/>
        </p:nvSpPr>
        <p:spPr>
          <a:xfrm>
            <a:off x="492825" y="2082034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7;p39">
            <a:extLst>
              <a:ext uri="{FF2B5EF4-FFF2-40B4-BE49-F238E27FC236}">
                <a16:creationId xmlns:a16="http://schemas.microsoft.com/office/drawing/2014/main" id="{2551A854-A7AA-9F38-D382-C93C069737DB}"/>
              </a:ext>
            </a:extLst>
          </p:cNvPr>
          <p:cNvSpPr/>
          <p:nvPr/>
        </p:nvSpPr>
        <p:spPr>
          <a:xfrm>
            <a:off x="492825" y="3022451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23;p39">
            <a:extLst>
              <a:ext uri="{FF2B5EF4-FFF2-40B4-BE49-F238E27FC236}">
                <a16:creationId xmlns:a16="http://schemas.microsoft.com/office/drawing/2014/main" id="{D0315EAA-02F7-CD86-3487-7E6A83C76316}"/>
              </a:ext>
            </a:extLst>
          </p:cNvPr>
          <p:cNvSpPr txBox="1">
            <a:spLocks/>
          </p:cNvSpPr>
          <p:nvPr/>
        </p:nvSpPr>
        <p:spPr>
          <a:xfrm>
            <a:off x="770049" y="2777409"/>
            <a:ext cx="756097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ID" dirty="0"/>
              <a:t>Great separability; both linear &amp; tree models strong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6275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 &amp; Recommendations</a:t>
            </a:r>
            <a:endParaRPr sz="3200" dirty="0"/>
          </a:p>
        </p:txBody>
      </p:sp>
      <p:sp>
        <p:nvSpPr>
          <p:cNvPr id="18" name="Google Shape;506;p28">
            <a:extLst>
              <a:ext uri="{FF2B5EF4-FFF2-40B4-BE49-F238E27FC236}">
                <a16:creationId xmlns:a16="http://schemas.microsoft.com/office/drawing/2014/main" id="{FFFC3158-CB66-6F8B-003A-62F042460CAA}"/>
              </a:ext>
            </a:extLst>
          </p:cNvPr>
          <p:cNvSpPr txBox="1">
            <a:spLocks/>
          </p:cNvSpPr>
          <p:nvPr/>
        </p:nvSpPr>
        <p:spPr>
          <a:xfrm>
            <a:off x="621631" y="1539475"/>
            <a:ext cx="386147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Use RF or tuned Logistic Regression; calibrate threshold to reduce FN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Consider calibration &amp; hyperparameter tuning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External validation for robustness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C8E85B-DDEB-D712-EB64-EC5624E0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76070-E931-E1E9-A92E-9C1C04C8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162050"/>
            <a:ext cx="5020947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C05E0AC4-36E9-C612-5667-2B7B37A3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799A04-2952-02DC-C9F2-56E9DA55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153575" cy="577800"/>
          </a:xfrm>
        </p:spPr>
        <p:txBody>
          <a:bodyPr/>
          <a:lstStyle/>
          <a:p>
            <a:r>
              <a:rPr lang="en-US" dirty="0"/>
              <a:t>Confusion Matrix – Logistic Regression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F1E55-9B01-3B44-DA38-96C94DA8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70" y="1218075"/>
            <a:ext cx="4054733" cy="32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7DE53EC7-D83E-0AD7-7A00-1ED3E5DE5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2A72E-2960-7BF0-237A-A4157BDEC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153575" cy="577800"/>
          </a:xfrm>
        </p:spPr>
        <p:txBody>
          <a:bodyPr/>
          <a:lstStyle/>
          <a:p>
            <a:r>
              <a:rPr lang="en-US" dirty="0"/>
              <a:t>Top 20 Feature Importances (RF)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70137-C40A-442F-5DC9-52C34F3E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5" y="1085850"/>
            <a:ext cx="5484597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6021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Support (IBM Granite in watsonx.ai) 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618825" y="1409700"/>
            <a:ext cx="5841191" cy="1969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Use Granite Chat for summarization / Classification</a:t>
            </a:r>
            <a:br>
              <a:rPr lang="en" dirty="0"/>
            </a:br>
            <a:r>
              <a:rPr lang="en" dirty="0"/>
              <a:t>- Prompt: Summarize these metrics into 3 insights + actions</a:t>
            </a:r>
            <a:br>
              <a:rPr lang="en" dirty="0"/>
            </a:br>
            <a:r>
              <a:rPr lang="en" dirty="0"/>
              <a:t>- Flows engine for chaining steps</a:t>
            </a:r>
            <a:endParaRPr dirty="0"/>
          </a:p>
        </p:txBody>
      </p: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618824" y="2394262"/>
            <a:ext cx="2543691" cy="911661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6754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8275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31512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201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Advent Pro SemiBold</vt:lpstr>
      <vt:lpstr>Fira Sans Extra Condensed Medium</vt:lpstr>
      <vt:lpstr>Share Tech</vt:lpstr>
      <vt:lpstr>Arial</vt:lpstr>
      <vt:lpstr>Fira Sans Condensed Medium</vt:lpstr>
      <vt:lpstr>Maven Pro</vt:lpstr>
      <vt:lpstr>Data Science Consulting by Slidesgo</vt:lpstr>
      <vt:lpstr>Capstone Project Data Classification and Summarization Breast Cancer Witconsin (diagnostic) </vt:lpstr>
      <vt:lpstr>Metrics</vt:lpstr>
      <vt:lpstr>Analysis Process</vt:lpstr>
      <vt:lpstr>Insight &amp; Findings</vt:lpstr>
      <vt:lpstr>Conclusion &amp; Recommendations</vt:lpstr>
      <vt:lpstr>ROC Curve</vt:lpstr>
      <vt:lpstr>Confusion Matrix – Logistic Regression</vt:lpstr>
      <vt:lpstr>Top 20 Feature Importances (RF)</vt:lpstr>
      <vt:lpstr>AI Support (IBM Granite in watsonx.ai)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Black Lotus</cp:lastModifiedBy>
  <cp:revision>3</cp:revision>
  <dcterms:modified xsi:type="dcterms:W3CDTF">2025-08-25T10:57:33Z</dcterms:modified>
</cp:coreProperties>
</file>