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106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5" r:id="rId3"/>
    <p:sldId id="288" r:id="rId4"/>
    <p:sldId id="287" r:id="rId5"/>
    <p:sldId id="289" r:id="rId6"/>
    <p:sldId id="277" r:id="rId7"/>
    <p:sldId id="290" r:id="rId8"/>
    <p:sldId id="268" r:id="rId9"/>
    <p:sldId id="278" r:id="rId10"/>
    <p:sldId id="291" r:id="rId11"/>
    <p:sldId id="269" r:id="rId12"/>
    <p:sldId id="293" r:id="rId13"/>
    <p:sldId id="294" r:id="rId14"/>
    <p:sldId id="270" r:id="rId15"/>
    <p:sldId id="296" r:id="rId16"/>
    <p:sldId id="297" r:id="rId17"/>
    <p:sldId id="299" r:id="rId18"/>
    <p:sldId id="298" r:id="rId19"/>
    <p:sldId id="271" r:id="rId20"/>
    <p:sldId id="300" r:id="rId21"/>
    <p:sldId id="275" r:id="rId22"/>
    <p:sldId id="280" r:id="rId23"/>
    <p:sldId id="281" r:id="rId24"/>
    <p:sldId id="283" r:id="rId25"/>
    <p:sldId id="286" r:id="rId26"/>
    <p:sldId id="285" r:id="rId27"/>
    <p:sldId id="273" r:id="rId28"/>
    <p:sldId id="274" r:id="rId2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4627" autoAdjust="0"/>
  </p:normalViewPr>
  <p:slideViewPr>
    <p:cSldViewPr>
      <p:cViewPr varScale="1">
        <p:scale>
          <a:sx n="84" d="100"/>
          <a:sy n="84" d="100"/>
        </p:scale>
        <p:origin x="15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7C9A329A-B511-4828-A3F5-43B89DAA9166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922174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5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15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A573257F-2EE4-4F3A-BB1F-64BBD773EAC1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77169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89F7-F798-43DA-BA4C-D42E2713BA39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18633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B16-3C1B-40B6-BD56-40600F687B2C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86065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82EC-A031-4EDC-B8AD-D1F10816242F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9114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0456E-E5A4-46EB-BB66-CD248689D55D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31417243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5A7D-D08B-47C6-B6E1-A1969891D0ED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71059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24E2-C0D6-433E-8941-455B757C480A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23376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E596B-6EAA-4B1B-B8DD-FF7B3F895F33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16791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069E-40A5-4EF3-BD87-8A1E35E64A9A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78541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FB0F-75DF-47BF-BD4B-22A670C65958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04580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4C5B-166F-45BC-947D-B249DFD3EC48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1485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5799C-4765-4787-831B-6CDFF0005506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09529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F266-5F59-4208-AA3C-89206C58949F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0038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417CE-2A3E-4C8A-AC5E-12ED5FA0BC35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3450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  <p:sldLayoutId id="214748411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5"/>
          <p:cNvSpPr>
            <a:spLocks noGrp="1" noChangeArrowheads="1"/>
          </p:cNvSpPr>
          <p:nvPr>
            <p:ph idx="1"/>
          </p:nvPr>
        </p:nvSpPr>
        <p:spPr>
          <a:xfrm>
            <a:off x="468313" y="1946275"/>
            <a:ext cx="8275637" cy="4114800"/>
          </a:xfrm>
        </p:spPr>
        <p:txBody>
          <a:bodyPr rtlCol="0">
            <a:normAutofit fontScale="62500" lnSpcReduction="20000"/>
          </a:bodyPr>
          <a:lstStyle/>
          <a:p>
            <a:pPr algn="ctr" eaLnBrk="1" fontAlgn="auto" hangingPunct="1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sz="5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IMPLEMENTAÇÃO DE UM SISTEMA DE CONTROLE PARA O ROBÔ PUMA 560 USANDO UMA REDE NEURAL AUTO-ORGANIZÁVEL</a:t>
            </a:r>
          </a:p>
          <a:p>
            <a:pPr algn="ctr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pt-BR" sz="36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pt-BR" sz="36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pt-BR" sz="36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HIGOR BARBOSA SANTOS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PROF. </a:t>
            </a:r>
            <a:r>
              <a:rPr lang="pt-BR" sz="2400" smtClean="0">
                <a:latin typeface="Arial" panose="020B0604020202020204" pitchFamily="34" charset="0"/>
                <a:cs typeface="Arial" panose="020B0604020202020204" pitchFamily="34" charset="0"/>
              </a:rPr>
              <a:t>DRA.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LÚCIA VALÉRIA RAMOS DE ARRUDA</a:t>
            </a:r>
          </a:p>
        </p:txBody>
      </p:sp>
      <p:sp>
        <p:nvSpPr>
          <p:cNvPr id="3075" name="Rectangle 17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6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3675"/>
            <a:ext cx="30480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7"/>
          <p:cNvSpPr>
            <a:spLocks noChangeArrowheads="1"/>
          </p:cNvSpPr>
          <p:nvPr/>
        </p:nvSpPr>
        <p:spPr bwMode="auto">
          <a:xfrm>
            <a:off x="0" y="1635125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8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500063"/>
            <a:ext cx="5595938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4613"/>
            <a:ext cx="7775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Regras de Seleção e Ativação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0" y="635000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74613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59532" y="859379"/>
                <a:ext cx="8424936" cy="5497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Valores de ativação decaem </a:t>
                </a:r>
                <a:r>
                  <a:rPr lang="pt-BR" dirty="0"/>
                  <a:t>linearmente de um valor </a:t>
                </a:r>
                <a:r>
                  <a:rPr lang="pt-BR" dirty="0" smtClean="0"/>
                  <a:t>máximo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 atribuído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para um mínimo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/>
                  <a:t> atribuído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, de acordo com a seguinte equação:</a:t>
                </a:r>
                <a:endParaRPr lang="pt-BR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𝑚𝑎𝑥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𝑚𝑖𝑛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b="0" i="0" smtClean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𝑝𝑎𝑟𝑎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𝑝𝑎𝑟𝑎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 algn="just"/>
                <a:endParaRPr lang="pt-BR" dirty="0" smtClean="0"/>
              </a:p>
              <a:p>
                <a:pPr algn="just" defTabSz="536575"/>
                <a:r>
                  <a:rPr lang="pt-BR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pt-BR" dirty="0" smtClean="0"/>
                  <a:t> são especificados pelo usuário	</a:t>
                </a:r>
              </a:p>
              <a:p>
                <a:pPr algn="just"/>
                <a:endParaRPr lang="pt-BR" dirty="0" smtClean="0"/>
              </a:p>
              <a:p>
                <a:pPr algn="just" defTabSz="536575"/>
                <a:r>
                  <a:rPr lang="pt-BR" dirty="0"/>
                  <a:t>	</a:t>
                </a:r>
                <a:r>
                  <a:rPr lang="pt-BR" dirty="0" smtClean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 para todo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pt-BR" dirty="0" smtClean="0"/>
              </a:p>
              <a:p>
                <a:pPr algn="just"/>
                <a:endParaRPr lang="pt-BR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Atualização da função responsabilidade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dirty="0" smtClean="0"/>
                  <a:t> para cada novo padrão de ativação:</a:t>
                </a:r>
              </a:p>
              <a:p>
                <a:pPr lvl="1" algn="just"/>
                <a:endParaRPr lang="pt-BR" dirty="0"/>
              </a:p>
              <a:p>
                <a:pPr lvl="1" algn="just">
                  <a:tabLst>
                    <a:tab pos="536575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 smtClean="0"/>
              </a:p>
              <a:p>
                <a:pPr lvl="1" algn="just">
                  <a:tabLst>
                    <a:tab pos="536575" algn="l"/>
                  </a:tabLst>
                </a:pPr>
                <a:endParaRPr lang="pt-BR" dirty="0"/>
              </a:p>
              <a:p>
                <a:pPr lvl="1" algn="just">
                  <a:tabLst>
                    <a:tab pos="536575" algn="l"/>
                  </a:tabLst>
                </a:pP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≫0</m:t>
                    </m:r>
                  </m:oMath>
                </a14:m>
                <a:r>
                  <a:rPr lang="pt-BR" dirty="0" smtClean="0"/>
                  <a:t> é chamada de constante de exclusão</a:t>
                </a:r>
              </a:p>
              <a:p>
                <a:pPr lvl="1" algn="just">
                  <a:tabLst>
                    <a:tab pos="536575" algn="l"/>
                  </a:tabLst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para todo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859379"/>
                <a:ext cx="8424936" cy="5497852"/>
              </a:xfrm>
              <a:prstGeom prst="rect">
                <a:avLst/>
              </a:prstGeom>
              <a:blipFill rotWithShape="0">
                <a:blip r:embed="rId3"/>
                <a:stretch>
                  <a:fillRect l="-507" t="-665" r="-579" b="-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924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4613"/>
            <a:ext cx="7775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Regras de Aprendizagem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0" y="635000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74613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95536" y="1124744"/>
                <a:ext cx="8352928" cy="5274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Após a seleção dos K neurônios vencedores da competição atual e a determinação de suas ativações, o vetor de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é ajustado: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 smtClean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/>
              </a:p>
              <a:p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/>
              </a:p>
              <a:p>
                <a:endParaRPr lang="pt-BR" dirty="0" smtClean="0"/>
              </a:p>
              <a:p>
                <a:pPr defTabSz="536575"/>
                <a:r>
                  <a:rPr lang="pt-BR" dirty="0"/>
                  <a:t>	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pt-BR" dirty="0" smtClean="0"/>
                  <a:t> é a taxa de aprendizagem</a:t>
                </a:r>
              </a:p>
              <a:p>
                <a:pPr defTabSz="536575"/>
                <a:endParaRPr lang="pt-BR" dirty="0" smtClean="0"/>
              </a:p>
              <a:p>
                <a:pPr defTabSz="536575"/>
                <a:r>
                  <a:rPr lang="pt-BR" dirty="0"/>
                  <a:t>	</a:t>
                </a:r>
                <a:r>
                  <a:rPr lang="pt-BR" dirty="0" smtClean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pt-BR" dirty="0" smtClean="0"/>
                  <a:t> recebe valores aleatórios entre 0 e 1</a:t>
                </a:r>
              </a:p>
              <a:p>
                <a:pPr defTabSz="536575"/>
                <a:endParaRPr lang="pt-BR" dirty="0" smtClean="0"/>
              </a:p>
              <a:p>
                <a:pPr defTabSz="536575"/>
                <a:r>
                  <a:rPr lang="pt-BR" dirty="0"/>
                  <a:t>	</a:t>
                </a:r>
                <a:r>
                  <a:rPr lang="pt-BR" dirty="0" smtClean="0"/>
                  <a:t>A intensidade do ajuste dos pesos é dado pela ordem decrescente dos 	valores da função escolha e que está refletido no padrão de ativação</a:t>
                </a:r>
              </a:p>
              <a:p>
                <a:pPr defTabSz="536575"/>
                <a:endParaRPr lang="pt-BR" dirty="0"/>
              </a:p>
              <a:p>
                <a:pPr defTabSz="536575"/>
                <a:r>
                  <a:rPr lang="pt-BR" dirty="0" smtClean="0"/>
                  <a:t>	Caso se adote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cada trajetória é aprendida muito rapidamente: única 	apresentação no treinamento para memorização</a:t>
                </a:r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8352928" cy="5274649"/>
              </a:xfrm>
              <a:prstGeom prst="rect">
                <a:avLst/>
              </a:prstGeom>
              <a:blipFill rotWithShape="0">
                <a:blip r:embed="rId3"/>
                <a:stretch>
                  <a:fillRect l="-511" t="-694" r="-511" b="-9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42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4613"/>
            <a:ext cx="7775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Regras de Aprendizagem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0" y="635000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74613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95536" y="1124744"/>
                <a:ext cx="8424936" cy="330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Regra de aprendizagem para os pesos sinápticos laterais: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𝑗𝑟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𝑗𝑟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)≠0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𝑐𝑎𝑠𝑜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𝑐𝑜𝑛𝑡𝑟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𝑟𝑖𝑜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endParaRPr lang="pt-BR" dirty="0"/>
              </a:p>
              <a:p>
                <a:pPr defTabSz="536575"/>
                <a:r>
                  <a:rPr lang="pt-BR" dirty="0" smtClean="0"/>
                  <a:t>	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pt-BR" dirty="0" smtClean="0"/>
                  <a:t> é a taxa de aprendizagem para os pesos laterais</a:t>
                </a:r>
              </a:p>
              <a:p>
                <a:pPr defTabSz="536575"/>
                <a:endParaRPr lang="pt-BR" dirty="0" smtClean="0"/>
              </a:p>
              <a:p>
                <a:pPr defTabSz="536575"/>
                <a:r>
                  <a:rPr lang="pt-BR" dirty="0"/>
                  <a:t>	</a:t>
                </a:r>
                <a:r>
                  <a:rPr lang="pt-BR" dirty="0" smtClean="0"/>
                  <a:t>Rede CHT “olha” um passo de tempo atrás: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defTabSz="536575"/>
                <a:endParaRPr lang="pt-BR" dirty="0" smtClean="0"/>
              </a:p>
              <a:p>
                <a:pPr defTabSz="536575"/>
                <a:r>
                  <a:rPr lang="pt-BR" dirty="0"/>
                  <a:t>	</a:t>
                </a:r>
                <a:r>
                  <a:rPr lang="pt-BR" dirty="0" smtClean="0"/>
                  <a:t>Regra de aprendizagem do tipo </a:t>
                </a:r>
                <a:r>
                  <a:rPr lang="pt-BR" dirty="0" err="1" smtClean="0"/>
                  <a:t>Hebbiana</a:t>
                </a:r>
                <a:r>
                  <a:rPr lang="pt-BR" dirty="0" smtClean="0"/>
                  <a:t>, porém de natureza temporal</a:t>
                </a:r>
              </a:p>
              <a:p>
                <a:pPr defTabSz="536575"/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8424936" cy="3304751"/>
              </a:xfrm>
              <a:prstGeom prst="rect">
                <a:avLst/>
              </a:prstGeom>
              <a:blipFill rotWithShape="0">
                <a:blip r:embed="rId3"/>
                <a:stretch>
                  <a:fillRect l="-507" t="-1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946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4613"/>
            <a:ext cx="7775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Regras de Aprendizagem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0" y="635000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74613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 txBox="1">
            <a:spLocks noChangeArrowheads="1"/>
          </p:cNvSpPr>
          <p:nvPr/>
        </p:nvSpPr>
        <p:spPr bwMode="auto">
          <a:xfrm>
            <a:off x="17463" y="809625"/>
            <a:ext cx="77755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pt-BR" altLang="pt-BR" sz="3300" b="1" dirty="0"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1928812"/>
            <a:ext cx="58769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90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4613"/>
            <a:ext cx="7775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Reprodução de Trajetórias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0" y="650875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74613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95536" y="980728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Uma vez que dada trajetória tenha sido memorizada, ela pode </a:t>
            </a:r>
            <a:r>
              <a:rPr lang="pt-BR" smtClean="0"/>
              <a:t>ser recuperada </a:t>
            </a:r>
            <a:r>
              <a:rPr lang="pt-BR" dirty="0" smtClean="0"/>
              <a:t>a partir de seu estado inicial ou de qual estado intermediário. O processo de reprodução é um esquema de controle em malha fechada: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92450"/>
            <a:ext cx="6583460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98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4613"/>
            <a:ext cx="7775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Reprodução de Trajetórias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0" y="650875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74613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95536" y="980728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 processo de reprodução consiste em 5 passos: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Início de Reprodução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Cálculo das ativações neurais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Cálculo das saídas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Geração dos sinais de controle do robô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 smtClean="0"/>
              <a:t>Determinação das entradas sensórias s(t)</a:t>
            </a:r>
          </a:p>
          <a:p>
            <a:pPr marL="800100" lvl="1" indent="-342900">
              <a:buFont typeface="+mj-lt"/>
              <a:buAutoNum type="arabicPeriod"/>
            </a:pPr>
            <a:endParaRPr lang="pt-BR" dirty="0"/>
          </a:p>
          <a:p>
            <a:pPr lvl="1"/>
            <a:r>
              <a:rPr lang="pt-BR" dirty="0" smtClean="0"/>
              <a:t>Para fins de reprodução da trajetória, o parâmetro K é sempre igual a 1</a:t>
            </a:r>
          </a:p>
        </p:txBody>
      </p:sp>
    </p:spTree>
    <p:extLst>
      <p:ext uri="{BB962C8B-B14F-4D97-AF65-F5344CB8AC3E}">
        <p14:creationId xmlns:p14="http://schemas.microsoft.com/office/powerpoint/2010/main" val="3480679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4613"/>
            <a:ext cx="7775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Reprodução de Trajetórias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0" y="650875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74613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95536" y="980728"/>
                <a:ext cx="8280920" cy="4578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pt-BR" dirty="0" smtClean="0"/>
                  <a:t>Início da reprodução</a:t>
                </a:r>
              </a:p>
              <a:p>
                <a:endParaRPr lang="pt-BR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Estado </a:t>
                </a:r>
                <a:r>
                  <a:rPr lang="pt-BR" dirty="0" smtClean="0"/>
                  <a:t>disparador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Contexto global assume o valor do último estado desta </a:t>
                </a:r>
                <a:r>
                  <a:rPr lang="pt-BR" dirty="0" smtClean="0"/>
                  <a:t>trajetória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Contexto local assume o valor do estado </a:t>
                </a:r>
                <a:r>
                  <a:rPr lang="pt-BR" dirty="0" smtClean="0"/>
                  <a:t>disparador</a:t>
                </a:r>
                <a:endParaRPr lang="pt-BR" dirty="0"/>
              </a:p>
              <a:p>
                <a:pPr marL="342900" indent="-342900">
                  <a:buFont typeface="+mj-lt"/>
                  <a:buAutoNum type="arabicPeriod"/>
                </a:pPr>
                <a:endParaRPr lang="pt-BR" dirty="0" smtClean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pt-BR" dirty="0" smtClean="0"/>
                  <a:t>Cálculo das Ativações</a:t>
                </a:r>
              </a:p>
              <a:p>
                <a:pPr marL="342900" indent="-342900">
                  <a:buFont typeface="+mj-lt"/>
                  <a:buAutoNum type="arabicPeriod" startAt="2"/>
                </a:pPr>
                <a:endParaRPr lang="pt-BR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Calcula-se o valor da ativação do neurônio vencedor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é o mais próximo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lvl="1"/>
                <a:endParaRPr lang="pt-BR" dirty="0" smtClean="0"/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80728"/>
                <a:ext cx="8280920" cy="4578689"/>
              </a:xfrm>
              <a:prstGeom prst="rect">
                <a:avLst/>
              </a:prstGeom>
              <a:blipFill rotWithShape="0">
                <a:blip r:embed="rId3"/>
                <a:stretch>
                  <a:fillRect l="-515" t="-7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280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4613"/>
            <a:ext cx="7775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Reprodução de Trajetórias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0" y="650875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74613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95536" y="980728"/>
                <a:ext cx="8280920" cy="5264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pt-BR" dirty="0" smtClean="0"/>
                  <a:t>Cálculo da Saída:</a:t>
                </a:r>
              </a:p>
              <a:p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𝑗𝑟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pt-BR" dirty="0" smtClean="0"/>
              </a:p>
              <a:p>
                <a:endParaRPr lang="pt-BR" dirty="0"/>
              </a:p>
              <a:p>
                <a:r>
                  <a:rPr lang="pt-BR" b="0" dirty="0" smtClean="0"/>
                  <a:t>Em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)≥0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den>
                    </m:f>
                  </m:oMath>
                </a14:m>
                <a:endParaRPr lang="pt-BR" dirty="0" smtClean="0"/>
              </a:p>
              <a:p>
                <a:endParaRPr lang="pt-BR" dirty="0"/>
              </a:p>
              <a:p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m:rPr>
                                <m:nor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se</m:t>
                            </m:r>
                            <m:r>
                              <m:rPr>
                                <m:nor/>
                              </m:rPr>
                              <a:rPr lang="pt-BR" dirty="0"/>
                              <m:t> </m:t>
                            </m:r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caso</m:t>
                            </m:r>
                            <m:r>
                              <m:rPr>
                                <m:nor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contr</m:t>
                            </m:r>
                            <m:r>
                              <m:rPr>
                                <m:nor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m:rPr>
                                <m:nor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rio</m:t>
                            </m:r>
                            <m:r>
                              <m:rPr>
                                <m:nor/>
                              </m:rPr>
                              <a:rPr lang="pt-BR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pt-BR" dirty="0" smtClean="0"/>
                  <a:t> </a:t>
                </a:r>
              </a:p>
              <a:p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fator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é definido em função das distâncias de contexto global e local: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p>
                                  </m:sSub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  <a:p>
                <a:pPr lvl="1"/>
                <a:endParaRPr lang="pt-BR" dirty="0" smtClean="0"/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Se não houver estados repetidos/compartilhados nas trajetórias, não será necessário o fator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 no cálculo da saída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80728"/>
                <a:ext cx="8280920" cy="5264903"/>
              </a:xfrm>
              <a:prstGeom prst="rect">
                <a:avLst/>
              </a:prstGeom>
              <a:blipFill rotWithShape="0">
                <a:blip r:embed="rId3"/>
                <a:stretch>
                  <a:fillRect l="-663" t="-694" b="-8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808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4613"/>
            <a:ext cx="7775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Reprodução de Trajetórias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0" y="650875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74613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467544" y="1124744"/>
                <a:ext cx="8136904" cy="2645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pt-BR" dirty="0" smtClean="0"/>
                  <a:t>Determinação dos Sinais de Controle</a:t>
                </a:r>
              </a:p>
              <a:p>
                <a:pPr marL="342900" indent="-342900">
                  <a:buFont typeface="+mj-lt"/>
                  <a:buAutoNum type="arabicPeriod" startAt="4"/>
                </a:pPr>
                <a:endParaRPr lang="pt-BR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𝑐𝑡𝑟𝑙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b="0" dirty="0" smtClean="0"/>
              </a:p>
              <a:p>
                <a:pPr lvl="1"/>
                <a:endParaRPr lang="pt-BR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pt-BR" b="0" dirty="0" smtClean="0"/>
              </a:p>
              <a:p>
                <a:pPr lvl="1"/>
                <a:endParaRPr lang="pt-BR" dirty="0" smtClean="0"/>
              </a:p>
              <a:p>
                <a:pPr marL="342900" lvl="1" indent="-342900">
                  <a:buFont typeface="+mj-lt"/>
                  <a:buAutoNum type="arabicPeriod" startAt="5"/>
                </a:pPr>
                <a:r>
                  <a:rPr lang="pt-BR" dirty="0" smtClean="0"/>
                  <a:t>Determinação de Novas Entradas Sensoriais</a:t>
                </a:r>
              </a:p>
              <a:p>
                <a:pPr marL="342900" lvl="1" indent="-342900">
                  <a:buFont typeface="+mj-lt"/>
                  <a:buAutoNum type="arabicPeriod" startAt="5"/>
                </a:pPr>
                <a:endParaRPr lang="pt-BR" dirty="0"/>
              </a:p>
              <a:p>
                <a:pPr marL="342900" lvl="1" indent="-342900">
                  <a:buFont typeface="+mj-lt"/>
                  <a:buAutoNum type="arabicPeriod" startAt="5"/>
                </a:pPr>
                <a:endParaRPr lang="pt-BR" dirty="0" smtClean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24744"/>
                <a:ext cx="8136904" cy="2645083"/>
              </a:xfrm>
              <a:prstGeom prst="rect">
                <a:avLst/>
              </a:prstGeom>
              <a:blipFill rotWithShape="0">
                <a:blip r:embed="rId3"/>
                <a:stretch>
                  <a:fillRect l="-525" t="-13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3429000"/>
            <a:ext cx="5112568" cy="257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84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4613"/>
            <a:ext cx="7775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Simulação 1 da rede CHT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0" y="635000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74613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467544" y="1124744"/>
                <a:ext cx="7992244" cy="3701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Robô Puma 560 com 6 graus de liberdade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3 trajetórias com o ponto inicial em comum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Contexto local com profundidade T =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</m:d>
                  </m:oMath>
                </a14:m>
                <a:endParaRPr lang="pt-BR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M = 250,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pt-BR" dirty="0" smtClean="0"/>
                  <a:t>, K = 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=0,98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=0,8</m:t>
                    </m:r>
                  </m:oMath>
                </a14:m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Cada </a:t>
                </a:r>
                <a:r>
                  <a:rPr lang="pt-BR" dirty="0"/>
                  <a:t>trajetória </a:t>
                </a:r>
                <a:r>
                  <a:rPr lang="pt-BR" dirty="0" smtClean="0"/>
                  <a:t>foi apresentada uma única vez para a rede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24744"/>
                <a:ext cx="7992244" cy="3701334"/>
              </a:xfrm>
              <a:prstGeom prst="rect">
                <a:avLst/>
              </a:prstGeom>
              <a:blipFill rotWithShape="0">
                <a:blip r:embed="rId3"/>
                <a:stretch>
                  <a:fillRect l="-534" t="-9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115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4613"/>
            <a:ext cx="7775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0" y="635000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74613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75556" y="1148385"/>
            <a:ext cx="799288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Problema: Aprendizagem de trajetórias de robôs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i="1" dirty="0" err="1" smtClean="0"/>
              <a:t>Walk-through</a:t>
            </a:r>
            <a:r>
              <a:rPr lang="pt-BR" sz="2400" dirty="0" smtClean="0"/>
              <a:t>: alguém guia o robô pela sequência de posições desejadas. Estas posições são armazenadas na memória do controlador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Processo de aprendizagem rápido e com mínima intervenção humana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Proposta de uma rede </a:t>
            </a:r>
            <a:r>
              <a:rPr lang="pt-BR" sz="2400" dirty="0" err="1" smtClean="0"/>
              <a:t>auto-organizável</a:t>
            </a:r>
            <a:r>
              <a:rPr lang="pt-BR" sz="2400" dirty="0" smtClean="0"/>
              <a:t>, chamada rede Competitiva e </a:t>
            </a:r>
            <a:r>
              <a:rPr lang="pt-BR" sz="2400" dirty="0" err="1" smtClean="0"/>
              <a:t>Hebbiana</a:t>
            </a:r>
            <a:r>
              <a:rPr lang="pt-BR" sz="2400" dirty="0" smtClean="0"/>
              <a:t> Temporal (CHT)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4613"/>
            <a:ext cx="7775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Simulação 1 da rede CHT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0" y="635000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74613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903288"/>
            <a:ext cx="6667998" cy="50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11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4613"/>
            <a:ext cx="7775575" cy="576262"/>
          </a:xfrm>
        </p:spPr>
        <p:txBody>
          <a:bodyPr>
            <a:normAutofit fontScale="90000"/>
          </a:bodyPr>
          <a:lstStyle/>
          <a:p>
            <a:r>
              <a:rPr lang="pt-BR" alt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Simulação </a:t>
            </a:r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 da </a:t>
            </a:r>
            <a:r>
              <a:rPr lang="pt-BR" alt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rede </a:t>
            </a:r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CHT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0" y="635000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74613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 txBox="1">
            <a:spLocks noChangeArrowheads="1"/>
          </p:cNvSpPr>
          <p:nvPr/>
        </p:nvSpPr>
        <p:spPr bwMode="auto">
          <a:xfrm>
            <a:off x="17463" y="809625"/>
            <a:ext cx="77755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pt-BR" altLang="pt-BR" sz="3300" b="1" dirty="0"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1733550"/>
            <a:ext cx="53149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98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4613"/>
            <a:ext cx="7775575" cy="576262"/>
          </a:xfrm>
        </p:spPr>
        <p:txBody>
          <a:bodyPr>
            <a:normAutofit fontScale="90000"/>
          </a:bodyPr>
          <a:lstStyle/>
          <a:p>
            <a:r>
              <a:rPr lang="pt-BR" alt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Simulação </a:t>
            </a:r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 da </a:t>
            </a:r>
            <a:r>
              <a:rPr lang="pt-BR" alt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rede </a:t>
            </a:r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CHT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0" y="635000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74613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 txBox="1">
            <a:spLocks noChangeArrowheads="1"/>
          </p:cNvSpPr>
          <p:nvPr/>
        </p:nvSpPr>
        <p:spPr bwMode="auto">
          <a:xfrm>
            <a:off x="17463" y="809625"/>
            <a:ext cx="77755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pt-BR" altLang="pt-BR" sz="3300" b="1" dirty="0"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2" y="1314450"/>
            <a:ext cx="57435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21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4613"/>
            <a:ext cx="7775575" cy="576262"/>
          </a:xfrm>
        </p:spPr>
        <p:txBody>
          <a:bodyPr>
            <a:normAutofit fontScale="90000"/>
          </a:bodyPr>
          <a:lstStyle/>
          <a:p>
            <a:r>
              <a:rPr lang="pt-BR" alt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Simulação </a:t>
            </a:r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 da </a:t>
            </a:r>
            <a:r>
              <a:rPr lang="pt-BR" alt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rede </a:t>
            </a:r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CHT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0" y="635000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74613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 txBox="1">
            <a:spLocks noChangeArrowheads="1"/>
          </p:cNvSpPr>
          <p:nvPr/>
        </p:nvSpPr>
        <p:spPr bwMode="auto">
          <a:xfrm>
            <a:off x="17463" y="809625"/>
            <a:ext cx="77755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pt-BR" altLang="pt-BR" sz="3300" b="1" dirty="0"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1223962"/>
            <a:ext cx="57721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62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4613"/>
            <a:ext cx="7775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Teste prático 1 da rede CHT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0" y="635000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74613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 txBox="1">
            <a:spLocks noChangeArrowheads="1"/>
          </p:cNvSpPr>
          <p:nvPr/>
        </p:nvSpPr>
        <p:spPr bwMode="auto">
          <a:xfrm>
            <a:off x="17463" y="809625"/>
            <a:ext cx="77755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pt-BR" altLang="pt-BR" sz="3300" b="1" dirty="0"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575003"/>
            <a:ext cx="8055683" cy="378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33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4613"/>
            <a:ext cx="7775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Teste prático 2 da rede CHT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0" y="635000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74613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 txBox="1">
            <a:spLocks noChangeArrowheads="1"/>
          </p:cNvSpPr>
          <p:nvPr/>
        </p:nvSpPr>
        <p:spPr bwMode="auto">
          <a:xfrm>
            <a:off x="17463" y="809625"/>
            <a:ext cx="77755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pt-BR" altLang="pt-BR" sz="3300" b="1" dirty="0"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1497013"/>
            <a:ext cx="71723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41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4613"/>
            <a:ext cx="7775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Teste prático 3 da rede CHT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0" y="635000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74613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 txBox="1">
            <a:spLocks noChangeArrowheads="1"/>
          </p:cNvSpPr>
          <p:nvPr/>
        </p:nvSpPr>
        <p:spPr bwMode="auto">
          <a:xfrm>
            <a:off x="17463" y="809625"/>
            <a:ext cx="77755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pt-BR" altLang="pt-BR" sz="3300" b="1" dirty="0"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20" y="2516833"/>
            <a:ext cx="7297559" cy="245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75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4613"/>
            <a:ext cx="7775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0" y="635000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74613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39552" y="1124744"/>
            <a:ext cx="80648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Simples, mas poderoso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Armazena e reproduz com precisão trajetórias complexas, ou seja, contendo estados repetidos e/ou compartilhados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Uso eficiente de memória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Aplicação de redes </a:t>
            </a:r>
            <a:r>
              <a:rPr lang="pt-BR" sz="2400" dirty="0" err="1" smtClean="0"/>
              <a:t>auto-organizáveis</a:t>
            </a:r>
            <a:r>
              <a:rPr lang="pt-BR" sz="2400" dirty="0" smtClean="0"/>
              <a:t> em robótica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Robustez da rede ao ruído e falhas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18007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4613"/>
            <a:ext cx="7775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0" y="635000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74613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 txBox="1">
            <a:spLocks noChangeArrowheads="1"/>
          </p:cNvSpPr>
          <p:nvPr/>
        </p:nvSpPr>
        <p:spPr bwMode="auto">
          <a:xfrm>
            <a:off x="467544" y="1116012"/>
            <a:ext cx="8280919" cy="538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pt-BR" dirty="0"/>
              <a:t>BARRETO, Guilherme de A.; DUCKER, </a:t>
            </a:r>
            <a:r>
              <a:rPr lang="pt-BR" dirty="0" err="1"/>
              <a:t>Christof</a:t>
            </a:r>
            <a:r>
              <a:rPr lang="pt-BR" dirty="0"/>
              <a:t>; ARAUJO, </a:t>
            </a:r>
            <a:r>
              <a:rPr lang="pt-BR" dirty="0" err="1"/>
              <a:t>Aluizio</a:t>
            </a:r>
            <a:r>
              <a:rPr lang="pt-BR" dirty="0"/>
              <a:t> F. R.  </a:t>
            </a:r>
            <a:r>
              <a:rPr lang="pt-BR" smtClean="0"/>
              <a:t>e  </a:t>
            </a:r>
            <a:r>
              <a:rPr lang="pt-BR" dirty="0"/>
              <a:t>RITTER, </a:t>
            </a:r>
            <a:r>
              <a:rPr lang="pt-BR" dirty="0" err="1" smtClean="0"/>
              <a:t>Helge</a:t>
            </a:r>
            <a:r>
              <a:rPr lang="pt-BR" dirty="0" smtClean="0"/>
              <a:t>. </a:t>
            </a:r>
            <a:r>
              <a:rPr lang="pt-BR" b="1" dirty="0"/>
              <a:t>Implementação de um sistema de controle para o robô puma 560 usando uma rede neural </a:t>
            </a:r>
            <a:r>
              <a:rPr lang="pt-BR" b="1" dirty="0" err="1"/>
              <a:t>auto-organizável</a:t>
            </a:r>
            <a:r>
              <a:rPr lang="pt-BR" dirty="0"/>
              <a:t>.</a:t>
            </a:r>
            <a:r>
              <a:rPr lang="pt-BR" b="1" dirty="0"/>
              <a:t> </a:t>
            </a:r>
            <a:r>
              <a:rPr lang="pt-BR" dirty="0" err="1"/>
              <a:t>Sba</a:t>
            </a:r>
            <a:r>
              <a:rPr lang="pt-BR" dirty="0"/>
              <a:t> Controle &amp; Automação,  Campinas ,  v. 13, n. 2, p. 141-155, </a:t>
            </a:r>
            <a:r>
              <a:rPr lang="pt-BR" dirty="0" err="1"/>
              <a:t>Aug</a:t>
            </a:r>
            <a:r>
              <a:rPr lang="pt-BR" dirty="0"/>
              <a:t>.  </a:t>
            </a:r>
            <a:r>
              <a:rPr lang="pt-BR" dirty="0" smtClean="0"/>
              <a:t>2002. Disponível em &lt;http</a:t>
            </a:r>
            <a:r>
              <a:rPr lang="pt-BR" dirty="0"/>
              <a:t>://www.scielo.br/scielo.php?script=sci_arttext&amp;pid=S0103-17592002000200006&amp;lng=en&amp;nrm=iso&gt;. </a:t>
            </a:r>
            <a:r>
              <a:rPr lang="pt-BR" dirty="0" smtClean="0"/>
              <a:t>Acessado em</a:t>
            </a:r>
            <a:r>
              <a:rPr lang="pt-BR" dirty="0"/>
              <a:t>  29  Nov.  2015</a:t>
            </a:r>
            <a:r>
              <a:rPr lang="pt-BR" dirty="0" smtClean="0"/>
              <a:t>.</a:t>
            </a:r>
          </a:p>
          <a:p>
            <a:pPr algn="just" eaLnBrk="1" hangingPunct="1">
              <a:lnSpc>
                <a:spcPct val="90000"/>
              </a:lnSpc>
            </a:pPr>
            <a:endParaRPr lang="pt-BR" altLang="pt-BR" b="1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pt-BR" altLang="pt-BR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273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4613"/>
            <a:ext cx="7775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0" y="635000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74613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86696"/>
            <a:ext cx="6025398" cy="451904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84213" y="1052736"/>
            <a:ext cx="777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Controle de trajetória do robô PUMA 560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3963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4613"/>
            <a:ext cx="7775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Arquitetura da rede CHT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0" y="635000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74613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887412"/>
            <a:ext cx="5934075" cy="2686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684213" y="3618296"/>
                <a:ext cx="7632203" cy="3021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9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pt-B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sz="1900" dirty="0" smtClean="0"/>
                  <a:t>: vetor de ativação</a:t>
                </a:r>
              </a:p>
              <a:p>
                <a14:m>
                  <m:oMath xmlns:m="http://schemas.openxmlformats.org/officeDocument/2006/math">
                    <m:r>
                      <a:rPr lang="pt-BR" sz="19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9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sz="1900" dirty="0"/>
                  <a:t>: vetor de </a:t>
                </a:r>
                <a:r>
                  <a:rPr lang="pt-BR" sz="1900" dirty="0" smtClean="0"/>
                  <a:t>saída</a:t>
                </a:r>
                <a:endParaRPr lang="pt-BR" sz="1900" dirty="0"/>
              </a:p>
              <a:p>
                <a14:m>
                  <m:oMath xmlns:m="http://schemas.openxmlformats.org/officeDocument/2006/math">
                    <m:r>
                      <a:rPr lang="pt-BR" sz="19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pt-BR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9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sz="1900" dirty="0"/>
                  <a:t>: </a:t>
                </a:r>
                <a:r>
                  <a:rPr lang="pt-BR" sz="1900" dirty="0" smtClean="0"/>
                  <a:t>unidades sensoriais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pt-BR" sz="1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d>
                      <m:dPr>
                        <m:ctrlPr>
                          <a:rPr lang="pt-BR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9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sz="1900" dirty="0"/>
                  <a:t>: </a:t>
                </a:r>
                <a:r>
                  <a:rPr lang="pt-BR" sz="1900" dirty="0" smtClean="0"/>
                  <a:t>unidades de contexto global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pt-BR" sz="19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d>
                      <m:dPr>
                        <m:ctrlPr>
                          <a:rPr lang="pt-BR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9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sz="1900" dirty="0"/>
                  <a:t>: </a:t>
                </a:r>
                <a:r>
                  <a:rPr lang="pt-BR" sz="1900" dirty="0" smtClean="0"/>
                  <a:t>unidades de contexto local</a:t>
                </a:r>
                <a:endParaRPr lang="pt-BR" sz="1900" dirty="0"/>
              </a:p>
              <a:p>
                <a:endParaRPr lang="pt-BR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sz="1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pt-B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900" dirty="0" smtClean="0"/>
              </a:p>
              <a:p>
                <a14:m>
                  <m:oMath xmlns:m="http://schemas.openxmlformats.org/officeDocument/2006/math">
                    <m:r>
                      <a:rPr lang="pt-BR" sz="19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pt-BR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9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sz="19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pt-BR" sz="1900" dirty="0" smtClean="0">
                    <a:cs typeface="Arial" panose="020B0604020202020204" pitchFamily="34" charset="0"/>
                  </a:rPr>
                  <a:t>: coordenada cartesiana do robô em relação a origem da base</a:t>
                </a:r>
                <a:endParaRPr lang="pt-BR" sz="190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pt-B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sz="190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: vetor de ângulos das juntas</a:t>
                </a:r>
              </a:p>
              <a:p>
                <a14:m>
                  <m:oMath xmlns:m="http://schemas.openxmlformats.org/officeDocument/2006/math">
                    <m:r>
                      <a:rPr lang="pt-B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pt-B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sz="1900" dirty="0" smtClean="0"/>
                  <a:t>: torques aplicados nas juntas para movê-las até a posição </a:t>
                </a:r>
                <a14:m>
                  <m:oMath xmlns:m="http://schemas.openxmlformats.org/officeDocument/2006/math">
                    <m:r>
                      <a:rPr lang="pt-BR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pt-B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dirty="0" smtClean="0"/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3" y="3618296"/>
                <a:ext cx="7632203" cy="3021468"/>
              </a:xfrm>
              <a:prstGeom prst="rect">
                <a:avLst/>
              </a:prstGeom>
              <a:blipFill rotWithShape="0">
                <a:blip r:embed="rId4"/>
                <a:stretch>
                  <a:fillRect t="-1212" b="-26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434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4613"/>
            <a:ext cx="7775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Arquitetura da rede CHT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0" y="635000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74613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51520" y="1196752"/>
            <a:ext cx="85689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Contexto global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Invariante no tempo e seu valor é feito ao de um estado qualquer da trajetória, sendo o estado final a opção usual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Identificador da trajetória a ser memorizada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Compartilhamento de estados entre trajetórias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Ausência de estados repetidos entre as trajetórias: não há necessidade do contexto local</a:t>
            </a:r>
          </a:p>
          <a:p>
            <a:pPr marL="0" lvl="1"/>
            <a:endParaRPr lang="pt-BR" dirty="0" smtClean="0"/>
          </a:p>
          <a:p>
            <a:pPr marL="342900" lvl="1" indent="-342900">
              <a:buFont typeface="+mj-lt"/>
              <a:buAutoNum type="arabicPeriod" startAt="2"/>
            </a:pPr>
            <a:r>
              <a:rPr lang="pt-BR" dirty="0" smtClean="0"/>
              <a:t>Contexto local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pt-BR" dirty="0" smtClean="0"/>
              <a:t>Estados repetidos em uma mesma trajetória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pt-BR" dirty="0" smtClean="0"/>
              <a:t>Variante no tempo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pt-BR" dirty="0" smtClean="0"/>
              <a:t>Formado por estados anteriores da trajetória que precedem o estado atual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/>
            <a:r>
              <a:rPr lang="pt-BR" dirty="0" smtClean="0"/>
              <a:t>T </a:t>
            </a:r>
            <a:r>
              <a:rPr lang="pt-BR" dirty="0"/>
              <a:t>é </a:t>
            </a:r>
            <a:r>
              <a:rPr lang="pt-BR" dirty="0" smtClean="0"/>
              <a:t>chamado </a:t>
            </a:r>
            <a:r>
              <a:rPr lang="pt-BR" dirty="0"/>
              <a:t>de profundidade </a:t>
            </a:r>
            <a:r>
              <a:rPr lang="pt-BR" dirty="0" smtClean="0"/>
              <a:t>da memória </a:t>
            </a:r>
            <a:r>
              <a:rPr lang="pt-BR" i="1" dirty="0" smtClean="0"/>
              <a:t>(</a:t>
            </a:r>
            <a:r>
              <a:rPr lang="pt-BR" i="1" dirty="0" err="1" smtClean="0"/>
              <a:t>memory</a:t>
            </a:r>
            <a:r>
              <a:rPr lang="pt-BR" i="1" dirty="0" smtClean="0"/>
              <a:t> </a:t>
            </a:r>
            <a:r>
              <a:rPr lang="pt-BR" i="1" dirty="0" err="1" smtClean="0"/>
              <a:t>depth</a:t>
            </a:r>
            <a:r>
              <a:rPr lang="pt-BR" i="1" dirty="0" smtClean="0"/>
              <a:t>)</a:t>
            </a:r>
            <a:endParaRPr lang="pt-BR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339752" y="4005064"/>
            <a:ext cx="2808312" cy="46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pt-BR" altLang="pt-BR" b="1" dirty="0" smtClean="0">
                <a:cs typeface="Arial" panose="020B0604020202020204" pitchFamily="34" charset="0"/>
              </a:rPr>
              <a:t>a</a:t>
            </a:r>
            <a:r>
              <a:rPr lang="pt-BR" altLang="pt-BR" b="1" dirty="0" smtClean="0">
                <a:latin typeface="Calibri" panose="020F0502020204030204" pitchFamily="34" charset="0"/>
                <a:cs typeface="Arial" panose="020B0604020202020204" pitchFamily="34" charset="0"/>
              </a:rPr>
              <a:t>→ b → c → d → e → c → f</a:t>
            </a:r>
            <a:endParaRPr lang="pt-BR" altLang="pt-BR" b="1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411760" y="5229200"/>
                <a:ext cx="4320480" cy="651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,}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5229200"/>
                <a:ext cx="4320480" cy="6515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631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4613"/>
            <a:ext cx="7775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Arquitetura da rede CHT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0" y="635000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74613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62224" y="1111884"/>
                <a:ext cx="8280920" cy="5169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pt-BR" dirty="0" smtClean="0"/>
                  <a:t>Conexões sinápticas:</a:t>
                </a:r>
              </a:p>
              <a:p>
                <a:endParaRPr lang="pt-BR" dirty="0"/>
              </a:p>
              <a:p>
                <a:pPr marL="857250" lvl="1" indent="-400050">
                  <a:buFont typeface="+mj-lt"/>
                  <a:buAutoNum type="romanLcPeriod"/>
                </a:pPr>
                <a:r>
                  <a:rPr lang="pt-BR" dirty="0" smtClean="0"/>
                  <a:t>Pesos de propagação para frente: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 smtClean="0"/>
              </a:p>
              <a:p>
                <a:endParaRPr lang="pt-BR" dirty="0"/>
              </a:p>
              <a:p>
                <a:pPr marL="892175">
                  <a:tabLst>
                    <a:tab pos="536575" algn="l"/>
                  </a:tabLst>
                </a:pPr>
                <a:r>
                  <a:rPr lang="pt-BR" dirty="0" smtClean="0"/>
                  <a:t>Onde </a:t>
                </a:r>
                <a:r>
                  <a:rPr lang="pt-BR" dirty="0"/>
                  <a:t>j = 1,2,...,M</a:t>
                </a:r>
                <a:r>
                  <a:rPr lang="pt-BR" dirty="0" smtClean="0"/>
                  <a:t>.</a:t>
                </a:r>
              </a:p>
              <a:p>
                <a:pPr marL="892175" indent="365125">
                  <a:buFont typeface="Arial" panose="020B0604020202020204" pitchFamily="34" charset="0"/>
                  <a:buChar char="•"/>
                  <a:tabLst>
                    <a:tab pos="536575" algn="l"/>
                  </a:tabLst>
                </a:pPr>
                <a:endParaRPr lang="pt-BR" dirty="0"/>
              </a:p>
              <a:p>
                <a:pPr marL="892175" indent="365125">
                  <a:buFont typeface="Arial" panose="020B0604020202020204" pitchFamily="34" charset="0"/>
                  <a:buChar char="•"/>
                  <a:tabLst>
                    <a:tab pos="536575" algn="l"/>
                  </a:tabLst>
                </a:pPr>
                <a:r>
                  <a:rPr lang="pt-BR" dirty="0" smtClean="0"/>
                  <a:t>São ajustados em primeiro lugar, para depois os pesos laterais serem modificados</a:t>
                </a:r>
              </a:p>
              <a:p>
                <a:pPr marL="892175" indent="365125">
                  <a:buFont typeface="Arial" panose="020B0604020202020204" pitchFamily="34" charset="0"/>
                  <a:buChar char="•"/>
                  <a:tabLst>
                    <a:tab pos="536575" algn="l"/>
                  </a:tabLst>
                </a:pPr>
                <a:endParaRPr lang="pt-BR" dirty="0"/>
              </a:p>
              <a:p>
                <a:pPr marL="892175" indent="365125">
                  <a:buFont typeface="Arial" panose="020B0604020202020204" pitchFamily="34" charset="0"/>
                  <a:buChar char="•"/>
                  <a:tabLst>
                    <a:tab pos="536575" algn="l"/>
                  </a:tabLst>
                </a:pPr>
                <a:r>
                  <a:rPr lang="pt-BR" dirty="0" smtClean="0"/>
                  <a:t>Armazenam os estados da trajetória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pt-BR" dirty="0" smtClean="0"/>
              </a:p>
              <a:p>
                <a:pPr marL="857250" lvl="1" indent="-400050">
                  <a:buFont typeface="+mj-lt"/>
                  <a:buAutoNum type="romanLcPeriod" startAt="2"/>
                </a:pPr>
                <a:r>
                  <a:rPr lang="pt-BR" dirty="0" smtClean="0"/>
                  <a:t>Pesos laterais:</a:t>
                </a:r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endParaRPr lang="pt-BR" dirty="0" smtClean="0"/>
              </a:p>
              <a:p>
                <a:pPr marL="1257300" indent="-285750">
                  <a:buFont typeface="Arial" panose="020B0604020202020204" pitchFamily="34" charset="0"/>
                  <a:buChar char="•"/>
                  <a:tabLst>
                    <a:tab pos="1257300" algn="l"/>
                  </a:tabLst>
                </a:pPr>
                <a:r>
                  <a:rPr lang="pt-BR" dirty="0" smtClean="0"/>
                  <a:t>Codificam a ordem temporal dos estados da trajetória</a:t>
                </a:r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24" y="1111884"/>
                <a:ext cx="8280920" cy="5169941"/>
              </a:xfrm>
              <a:prstGeom prst="rect">
                <a:avLst/>
              </a:prstGeom>
              <a:blipFill rotWithShape="0">
                <a:blip r:embed="rId3"/>
                <a:stretch>
                  <a:fillRect l="-442" t="-590" b="-9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801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4613"/>
            <a:ext cx="7775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Regras de Seleção e Ativação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0" y="635000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74613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684213" y="980728"/>
                <a:ext cx="8064251" cy="4918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>
                    <a:cs typeface="Arial" panose="020B0604020202020204" pitchFamily="34" charset="0"/>
                  </a:rPr>
                  <a:t>Se uma trajetória possui </a:t>
                </a:r>
                <a:r>
                  <a:rPr lang="pt-BR" i="1" dirty="0" smtClean="0">
                    <a:cs typeface="Arial" panose="020B0604020202020204" pitchFamily="34" charset="0"/>
                  </a:rPr>
                  <a:t>n</a:t>
                </a:r>
                <a:r>
                  <a:rPr lang="pt-BR" dirty="0" smtClean="0">
                    <a:cs typeface="Arial" panose="020B0604020202020204" pitchFamily="34" charset="0"/>
                  </a:rPr>
                  <a:t> estados, serão necessários </a:t>
                </a:r>
                <a:r>
                  <a:rPr lang="pt-BR" i="1" dirty="0" smtClean="0">
                    <a:cs typeface="Arial" panose="020B0604020202020204" pitchFamily="34" charset="0"/>
                  </a:rPr>
                  <a:t>n</a:t>
                </a:r>
                <a:r>
                  <a:rPr lang="pt-BR" dirty="0" smtClean="0">
                    <a:cs typeface="Arial" panose="020B0604020202020204" pitchFamily="34" charset="0"/>
                  </a:rPr>
                  <a:t> passos de treinamento da rede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>
                    <a:cs typeface="Arial" panose="020B0604020202020204" pitchFamily="34" charset="0"/>
                  </a:rPr>
                  <a:t>Para cada estado apresentado à rede, a entrada s(t) é comparada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dirty="0" smtClean="0">
                    <a:cs typeface="Arial" panose="020B0604020202020204" pitchFamily="34" charset="0"/>
                  </a:rPr>
                  <a:t> via distância euclidiana: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 smtClean="0">
                  <a:cs typeface="Arial" panose="020B0604020202020204" pitchFamily="34" charset="0"/>
                </a:endParaRPr>
              </a:p>
              <a:p>
                <a:endParaRPr lang="pt-BR" dirty="0" smtClean="0">
                  <a:cs typeface="Arial" panose="020B0604020202020204" pitchFamily="34" charset="0"/>
                </a:endParaRPr>
              </a:p>
              <a:p>
                <a:r>
                  <a:rPr lang="pt-BR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dirty="0"/>
                  <a:t> é a distância sensorial, utilizada na determinação dos </a:t>
                </a:r>
                <a:r>
                  <a:rPr lang="pt-BR" dirty="0" smtClean="0"/>
                  <a:t>	neurônios </a:t>
                </a:r>
                <a:r>
                  <a:rPr lang="pt-BR" dirty="0"/>
                  <a:t>vencedores da competição </a:t>
                </a:r>
                <a:r>
                  <a:rPr lang="pt-BR" dirty="0" smtClean="0"/>
                  <a:t>atual</a:t>
                </a:r>
                <a:endParaRPr lang="pt-BR" dirty="0" smtClean="0"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>
                    <a:cs typeface="Arial" panose="020B0604020202020204" pitchFamily="34" charset="0"/>
                  </a:rPr>
                  <a:t>Processo de competição dos neurônios: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pt-BR" b="0" dirty="0" smtClean="0">
                    <a:cs typeface="Arial" panose="020B0604020202020204" pitchFamily="34" charset="0"/>
                  </a:rPr>
                  <a:t>Comparação do estado atual com os pesos sinápticos correspondentes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pt-BR" dirty="0" smtClean="0">
                    <a:cs typeface="Arial" panose="020B0604020202020204" pitchFamily="34" charset="0"/>
                  </a:rPr>
                  <a:t>Determinação daqueles neurônios cujos pesos estão mais próximos de s(t) </a:t>
                </a:r>
                <a:r>
                  <a:rPr lang="pt-BR" dirty="0" smtClean="0">
                    <a:latin typeface="Calibri" panose="020F0502020204030204" pitchFamily="34" charset="0"/>
                    <a:cs typeface="Arial" panose="020B0604020202020204" pitchFamily="34" charset="0"/>
                  </a:rPr>
                  <a:t>→ </a:t>
                </a:r>
                <a:r>
                  <a:rPr lang="pt-BR" dirty="0" smtClean="0">
                    <a:cs typeface="Arial" panose="020B0604020202020204" pitchFamily="34" charset="0"/>
                  </a:rPr>
                  <a:t>Tolerância a falha e ruídos</a:t>
                </a:r>
                <a:endParaRPr lang="pt-BR" b="0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3" y="980728"/>
                <a:ext cx="8064251" cy="4918013"/>
              </a:xfrm>
              <a:prstGeom prst="rect">
                <a:avLst/>
              </a:prstGeom>
              <a:blipFill rotWithShape="0">
                <a:blip r:embed="rId3"/>
                <a:stretch>
                  <a:fillRect l="-454" t="-7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750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4613"/>
            <a:ext cx="7775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Regras de Seleção e Ativação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0" y="635000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74613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1" y="980728"/>
                <a:ext cx="8496943" cy="5449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Resolução de ambiguidades:</a:t>
                </a:r>
              </a:p>
              <a:p>
                <a:endParaRPr lang="pt-BR" sz="2000" dirty="0" smtClean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bSup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sSubSup>
                          <m:sSub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  <m:d>
                          <m:d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2000" dirty="0" smtClean="0"/>
                  <a:t>    e   </a:t>
                </a:r>
                <a14:m>
                  <m:oMath xmlns:m="http://schemas.openxmlformats.org/officeDocument/2006/math">
                    <m:r>
                      <a:rPr lang="pt-BR" sz="2000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sSubSup>
                          <m:sSub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d>
                          <m:d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pt-BR" sz="2000" dirty="0" smtClean="0"/>
              </a:p>
              <a:p>
                <a:pPr algn="ctr"/>
                <a:endParaRPr lang="pt-BR" sz="2000" dirty="0"/>
              </a:p>
              <a:p>
                <a:pPr marL="263525" defTabSz="314325">
                  <a:tabLst>
                    <a:tab pos="354013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bSup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sz="2000" dirty="0" smtClean="0"/>
                  <a:t> é a distância de contexto global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sz="2000" dirty="0" smtClean="0"/>
                  <a:t> é a distância de contexto local</a:t>
                </a:r>
              </a:p>
              <a:p>
                <a:pPr algn="ctr"/>
                <a:endParaRPr lang="pt-BR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Redes Competitivas: </a:t>
                </a:r>
                <a:r>
                  <a:rPr lang="pt-BR" sz="2000" i="1" dirty="0" smtClean="0"/>
                  <a:t>cluster</a:t>
                </a:r>
                <a:r>
                  <a:rPr lang="pt-BR" sz="2000" dirty="0" smtClean="0"/>
                  <a:t>              penalização</a:t>
                </a:r>
              </a:p>
              <a:p>
                <a:pPr algn="just"/>
                <a:endParaRPr lang="pt-BR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2000" dirty="0" smtClean="0"/>
                  <a:t>Mecanismo de exclusão: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sz="2000" dirty="0"/>
              </a:p>
              <a:p>
                <a:pPr algn="just" defTabSz="354013"/>
                <a:r>
                  <a:rPr lang="pt-BR" sz="2000" dirty="0"/>
                  <a:t>	</a:t>
                </a:r>
                <a:r>
                  <a:rPr lang="pt-BR" sz="2000" dirty="0" smtClean="0"/>
                  <a:t>Função de responsabilidade:</a:t>
                </a:r>
              </a:p>
              <a:p>
                <a:pPr algn="just" defTabSz="354013"/>
                <a:r>
                  <a:rPr lang="pt-B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&gt;0, 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𝑛𝑒𝑢𝑟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ô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𝑛𝑖𝑜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 é 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𝑒𝑥𝑐𝑙𝑢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í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𝑑𝑜</m:t>
                            </m:r>
                          </m:e>
                          <m:e>
                            <m:sSub>
                              <m:sSub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=0, 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𝑛𝑒𝑢𝑟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ô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𝑛𝑖𝑜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𝑝𝑜𝑑𝑒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𝑝𝑎𝑟𝑡𝑖𝑐𝑖𝑝𝑎𝑟</m:t>
                            </m:r>
                          </m:e>
                        </m:eqArr>
                      </m:e>
                    </m:d>
                  </m:oMath>
                </a14:m>
                <a:endParaRPr lang="pt-BR" sz="2000" b="0" dirty="0" smtClean="0"/>
              </a:p>
              <a:p>
                <a:pPr algn="just"/>
                <a:endParaRPr lang="pt-BR" sz="2000" dirty="0" smtClean="0"/>
              </a:p>
              <a:p>
                <a:pPr algn="just"/>
                <a:endParaRPr lang="pt-BR" sz="20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1" y="980728"/>
                <a:ext cx="8496943" cy="5449056"/>
              </a:xfrm>
              <a:prstGeom prst="rect">
                <a:avLst/>
              </a:prstGeom>
              <a:blipFill rotWithShape="0">
                <a:blip r:embed="rId3"/>
                <a:stretch>
                  <a:fillRect l="-646" t="-559" r="-11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ta para a direita 2"/>
          <p:cNvSpPr/>
          <p:nvPr/>
        </p:nvSpPr>
        <p:spPr>
          <a:xfrm>
            <a:off x="4090814" y="3527743"/>
            <a:ext cx="432048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646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4613"/>
            <a:ext cx="7775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Regras de Seleção e Ativação</a:t>
            </a:r>
            <a:endParaRPr lang="pt-BR" altLang="pt-B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0" y="635000"/>
            <a:ext cx="9144000" cy="188913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80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1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8" y="74613"/>
            <a:ext cx="1001712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359532" y="859379"/>
                <a:ext cx="8424936" cy="6684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Eficiência no uso da memória:</a:t>
                </a:r>
              </a:p>
              <a:p>
                <a:pPr lvl="1" defTabSz="536575"/>
                <a:endParaRPr lang="pt-BR" dirty="0"/>
              </a:p>
              <a:p>
                <a:pPr lvl="1" defTabSz="536575"/>
                <a:r>
                  <a:rPr lang="pt-BR" dirty="0" smtClean="0"/>
                  <a:t>Raio de similaridade: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pt-BR" dirty="0" smtClean="0"/>
                  <a:t> </a:t>
                </a:r>
                <a:endParaRPr lang="pt-BR" dirty="0"/>
              </a:p>
              <a:p>
                <a:pPr lvl="1" defTabSz="536575"/>
                <a:endParaRPr lang="pt-BR" dirty="0" smtClean="0"/>
              </a:p>
              <a:p>
                <a:pPr lvl="1" defTabSz="536575"/>
                <a:r>
                  <a:rPr lang="pt-BR" dirty="0" smtClean="0"/>
                  <a:t>Similaridade entre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pt-BR" b="0" dirty="0" smtClean="0">
                    <a:cs typeface="Arial" panose="020B0604020202020204" pitchFamily="34" charset="0"/>
                  </a:rPr>
                  <a:t>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dirty="0" smtClean="0"/>
                  <a:t> </a:t>
                </a:r>
                <a:r>
                  <a:rPr lang="pt-BR" dirty="0" smtClean="0">
                    <a:latin typeface="Calibri" panose="020F0502020204030204" pitchFamily="34" charset="0"/>
                  </a:rPr>
                  <a:t>→ </a:t>
                </a:r>
                <a:r>
                  <a:rPr lang="pt-BR" dirty="0" smtClean="0">
                    <a:cs typeface="Arial" panose="020B0604020202020204" pitchFamily="34" charset="0"/>
                  </a:rPr>
                  <a:t>região em torno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pt-BR" dirty="0" smtClean="0">
                  <a:cs typeface="Arial" panose="020B0604020202020204" pitchFamily="34" charset="0"/>
                </a:endParaRPr>
              </a:p>
              <a:p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 Função escolha:</a:t>
                </a:r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𝑐𝑜𝑛𝑡𝑟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𝑟𝑖𝑜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0" dirty="0" smtClean="0"/>
              </a:p>
              <a:p>
                <a:pPr algn="just"/>
                <a:endParaRPr lang="pt-BR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Ordenação dos neurônios de saída: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 smtClean="0"/>
              </a:p>
              <a:p>
                <a:pPr algn="just"/>
                <a:endParaRPr lang="pt-BR" dirty="0" smtClean="0"/>
              </a:p>
              <a:p>
                <a:pPr algn="just"/>
                <a:r>
                  <a:rPr lang="pt-BR" dirty="0"/>
                  <a:t>	</a:t>
                </a: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, correspondem aos índices (posições) dos neurônios na rede. Destes, são escolhidos K neurônios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), como os vencedores da presente competição. A constante K é definida como grau de redundância</a:t>
                </a:r>
              </a:p>
              <a:p>
                <a:pPr algn="just"/>
                <a:endParaRPr lang="pt-BR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K: fator de tolerância ao ruído e a falhas</a:t>
                </a:r>
                <a:endParaRPr lang="pt-BR" dirty="0"/>
              </a:p>
              <a:p>
                <a:pPr algn="just"/>
                <a:endParaRPr lang="pt-BR" dirty="0" smtClean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2" y="859379"/>
                <a:ext cx="8424936" cy="6684843"/>
              </a:xfrm>
              <a:prstGeom prst="rect">
                <a:avLst/>
              </a:prstGeom>
              <a:blipFill rotWithShape="0">
                <a:blip r:embed="rId3"/>
                <a:stretch>
                  <a:fillRect l="-651" t="-547" r="-5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517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3005</TotalTime>
  <Words>617</Words>
  <Application>Microsoft Office PowerPoint</Application>
  <PresentationFormat>Apresentação na tela (4:3)</PresentationFormat>
  <Paragraphs>230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Wingdings</vt:lpstr>
      <vt:lpstr>Tema do Office</vt:lpstr>
      <vt:lpstr>Apresentação do PowerPoint</vt:lpstr>
      <vt:lpstr>Introdução</vt:lpstr>
      <vt:lpstr>Introdução</vt:lpstr>
      <vt:lpstr>Arquitetura da rede CHT</vt:lpstr>
      <vt:lpstr>Arquitetura da rede CHT</vt:lpstr>
      <vt:lpstr>Arquitetura da rede CHT</vt:lpstr>
      <vt:lpstr>Regras de Seleção e Ativação</vt:lpstr>
      <vt:lpstr>Regras de Seleção e Ativação</vt:lpstr>
      <vt:lpstr>Regras de Seleção e Ativação</vt:lpstr>
      <vt:lpstr>Regras de Seleção e Ativação</vt:lpstr>
      <vt:lpstr>Regras de Aprendizagem</vt:lpstr>
      <vt:lpstr>Regras de Aprendizagem</vt:lpstr>
      <vt:lpstr>Regras de Aprendizagem</vt:lpstr>
      <vt:lpstr>Reprodução de Trajetórias</vt:lpstr>
      <vt:lpstr>Reprodução de Trajetórias</vt:lpstr>
      <vt:lpstr>Reprodução de Trajetórias</vt:lpstr>
      <vt:lpstr>Reprodução de Trajetórias</vt:lpstr>
      <vt:lpstr>Reprodução de Trajetórias</vt:lpstr>
      <vt:lpstr>Simulação 1 da rede CHT</vt:lpstr>
      <vt:lpstr>Simulação 1 da rede CHT</vt:lpstr>
      <vt:lpstr>Simulação 2 da rede CHT</vt:lpstr>
      <vt:lpstr>Simulação 2 da rede CHT</vt:lpstr>
      <vt:lpstr>Simulação 2 da rede CHT</vt:lpstr>
      <vt:lpstr>Teste prático 1 da rede CHT</vt:lpstr>
      <vt:lpstr>Teste prático 2 da rede CHT</vt:lpstr>
      <vt:lpstr>Teste prático 3 da rede CHT</vt:lpstr>
      <vt:lpstr>Conclusão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Higor</dc:creator>
  <cp:lastModifiedBy>Higor</cp:lastModifiedBy>
  <cp:revision>270</cp:revision>
  <dcterms:created xsi:type="dcterms:W3CDTF">2007-07-26T22:02:53Z</dcterms:created>
  <dcterms:modified xsi:type="dcterms:W3CDTF">2015-12-02T11:09:55Z</dcterms:modified>
</cp:coreProperties>
</file>