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77182-8DD6-417D-B24D-50DA6362A086}" type="datetimeFigureOut">
              <a:rPr lang="pt-BR" smtClean="0"/>
              <a:pPr/>
              <a:t>19/09/2012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67EBD-59AA-41B2-97E5-C77C8929AF3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6415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3568" y="332656"/>
            <a:ext cx="7920880" cy="936104"/>
          </a:xfrm>
        </p:spPr>
        <p:txBody>
          <a:bodyPr>
            <a:noAutofit/>
          </a:bodyPr>
          <a:lstStyle>
            <a:lvl1pPr>
              <a:defRPr sz="3600" baseline="0"/>
            </a:lvl1pPr>
          </a:lstStyle>
          <a:p>
            <a:r>
              <a:rPr lang="pt-BR" dirty="0" smtClean="0"/>
              <a:t>Clique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7920880" cy="42484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0C0C-51D7-4442-B973-5F3FC1EEADB4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Número de Slide 3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D2B75-1432-435D-AA34-6233D7F6807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ector reto 10"/>
          <p:cNvCxnSpPr/>
          <p:nvPr userDrawn="1"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683568" y="1196752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AE3A-AA67-4E80-8C71-E8EDE168EB70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02C7-FF64-49C6-AFE1-C4A07D5271A4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4A44-B55E-4183-BA8D-1E4E438D9320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D4E-1B1F-42B9-83FE-3E68F7B09823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2CFF-AF75-445B-92BB-C218549186DD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612-9392-488A-AFD1-ECCC6C79F356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603C-484B-4BFB-92AF-96C35245F50B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58B5-7A06-4E5E-B752-156382060E02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515-3A19-4B66-B759-DE1C3F082720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F373-7AF0-4722-A7AA-769D58D134AE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2138-B1B4-416A-A5EA-A0270AF3A3E9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4A44-B55E-4183-BA8D-1E4E438D9320}" type="datetime1">
              <a:rPr lang="pt-BR" smtClean="0"/>
              <a:pPr/>
              <a:t>19/09/2012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2B75-1432-435D-AA34-6233D7F680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vrarruda@utfpr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296144"/>
          </a:xfrm>
        </p:spPr>
        <p:txBody>
          <a:bodyPr/>
          <a:lstStyle/>
          <a:p>
            <a:r>
              <a:rPr lang="pt-BR" b="1" dirty="0" smtClean="0">
                <a:solidFill>
                  <a:srgbClr val="7030A0"/>
                </a:solidFill>
              </a:rPr>
              <a:t>REDES NEURAIS ARTIFICIAIS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CPGEI – FASE III – 2012</a:t>
            </a:r>
          </a:p>
          <a:p>
            <a:r>
              <a:rPr lang="pt-BR" dirty="0" err="1" smtClean="0"/>
              <a:t>Profa</a:t>
            </a:r>
            <a:r>
              <a:rPr lang="pt-BR" dirty="0" smtClean="0"/>
              <a:t>. Valéria Arruda</a:t>
            </a:r>
          </a:p>
          <a:p>
            <a:r>
              <a:rPr lang="pt-BR" dirty="0" smtClean="0">
                <a:hlinkClick r:id="rId2"/>
              </a:rPr>
              <a:t>lvrarruda@utfpr.edu.br</a:t>
            </a:r>
            <a:endParaRPr lang="pt-BR" dirty="0" smtClean="0"/>
          </a:p>
          <a:p>
            <a:r>
              <a:rPr lang="pt-BR" dirty="0" err="1" smtClean="0"/>
              <a:t>Tel</a:t>
            </a:r>
            <a:r>
              <a:rPr lang="pt-BR" dirty="0" smtClean="0"/>
              <a:t>: 33104689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pt-BR" dirty="0"/>
              <a:t>Histórico de RNA</a:t>
            </a:r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1943: McCulloch–Pitts : </a:t>
            </a:r>
            <a:r>
              <a:rPr lang="en-US" sz="2000" dirty="0" err="1" smtClean="0"/>
              <a:t>primeiro</a:t>
            </a:r>
            <a:r>
              <a:rPr lang="en-US" sz="2000" dirty="0" smtClean="0"/>
              <a:t> </a:t>
            </a:r>
            <a:r>
              <a:rPr lang="en-US" sz="2000" dirty="0" err="1" smtClean="0"/>
              <a:t>neurônio</a:t>
            </a:r>
            <a:r>
              <a:rPr lang="en-US" sz="2000" dirty="0" smtClean="0"/>
              <a:t> (</a:t>
            </a:r>
            <a:r>
              <a:rPr lang="en-US" sz="2000" dirty="0" err="1" smtClean="0"/>
              <a:t>início</a:t>
            </a:r>
            <a:r>
              <a:rPr lang="en-US" sz="2000" dirty="0" smtClean="0"/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1949: </a:t>
            </a:r>
            <a:r>
              <a:rPr lang="en-US" sz="2000" dirty="0" err="1" smtClean="0"/>
              <a:t>Hebb</a:t>
            </a:r>
            <a:r>
              <a:rPr lang="en-US" sz="2000" dirty="0" smtClean="0"/>
              <a:t>: </a:t>
            </a:r>
            <a:r>
              <a:rPr lang="en-US" sz="2000" dirty="0" err="1" smtClean="0"/>
              <a:t>primeira</a:t>
            </a:r>
            <a:r>
              <a:rPr lang="en-US" sz="2000" dirty="0" smtClean="0"/>
              <a:t> </a:t>
            </a:r>
            <a:r>
              <a:rPr lang="en-US" sz="2000" dirty="0" err="1" smtClean="0"/>
              <a:t>regra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aprendizagem</a:t>
            </a:r>
            <a:r>
              <a:rPr lang="en-US" sz="2000" dirty="0" smtClean="0"/>
              <a:t> p/ </a:t>
            </a:r>
            <a:r>
              <a:rPr lang="en-US" sz="2000" dirty="0" err="1" smtClean="0"/>
              <a:t>cálculo</a:t>
            </a:r>
            <a:r>
              <a:rPr lang="en-US" sz="2000" dirty="0" smtClean="0"/>
              <a:t> de pesos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1962: Rosenblatt:  </a:t>
            </a:r>
            <a:r>
              <a:rPr lang="en-US" sz="2000" dirty="0" err="1" smtClean="0"/>
              <a:t>neurônio</a:t>
            </a:r>
            <a:r>
              <a:rPr lang="en-US" sz="2000" dirty="0" smtClean="0"/>
              <a:t> </a:t>
            </a:r>
            <a:r>
              <a:rPr lang="en-US" sz="2000" dirty="0" err="1" smtClean="0"/>
              <a:t>Perceptron</a:t>
            </a:r>
            <a:r>
              <a:rPr lang="en-US" sz="2000" dirty="0" smtClean="0"/>
              <a:t>, </a:t>
            </a:r>
            <a:r>
              <a:rPr lang="en-US" sz="2000" dirty="0" err="1" smtClean="0"/>
              <a:t>aprendizado</a:t>
            </a:r>
            <a:r>
              <a:rPr lang="en-US" sz="2000" dirty="0" smtClean="0"/>
              <a:t>, </a:t>
            </a:r>
            <a:r>
              <a:rPr lang="en-US" sz="2000" dirty="0" err="1" smtClean="0"/>
              <a:t>prova</a:t>
            </a:r>
            <a:r>
              <a:rPr lang="en-US" sz="2000" dirty="0" smtClean="0"/>
              <a:t> de </a:t>
            </a:r>
            <a:r>
              <a:rPr lang="en-US" sz="2000" dirty="0" err="1" smtClean="0"/>
              <a:t>convergência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1969: </a:t>
            </a:r>
            <a:r>
              <a:rPr lang="en-US" sz="2000" dirty="0" err="1" smtClean="0"/>
              <a:t>Minsky</a:t>
            </a:r>
            <a:r>
              <a:rPr lang="en-US" sz="2000" dirty="0" smtClean="0"/>
              <a:t> &amp; </a:t>
            </a:r>
            <a:r>
              <a:rPr lang="en-US" sz="2000" dirty="0" err="1" smtClean="0"/>
              <a:t>Papert</a:t>
            </a:r>
            <a:r>
              <a:rPr lang="en-US" sz="2000" dirty="0" smtClean="0"/>
              <a:t>: </a:t>
            </a:r>
            <a:r>
              <a:rPr lang="en-US" sz="2000" dirty="0" err="1" smtClean="0"/>
              <a:t>livro</a:t>
            </a:r>
            <a:r>
              <a:rPr lang="en-US" sz="2000" dirty="0" smtClean="0"/>
              <a:t> </a:t>
            </a:r>
            <a:r>
              <a:rPr lang="en-US" sz="2000" dirty="0" err="1" smtClean="0"/>
              <a:t>Perceptrons</a:t>
            </a:r>
            <a:r>
              <a:rPr lang="en-US" sz="2000" dirty="0" smtClean="0"/>
              <a:t>, </a:t>
            </a:r>
            <a:r>
              <a:rPr lang="en-US" sz="2000" dirty="0" err="1" smtClean="0"/>
              <a:t>limitações</a:t>
            </a:r>
            <a:r>
              <a:rPr lang="en-US" sz="2000" dirty="0" smtClean="0"/>
              <a:t> das </a:t>
            </a:r>
            <a:r>
              <a:rPr lang="en-US" sz="2000" dirty="0" err="1" smtClean="0"/>
              <a:t>redes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1960-62: </a:t>
            </a:r>
            <a:r>
              <a:rPr lang="en-US" sz="2000" dirty="0" err="1"/>
              <a:t>Widrow</a:t>
            </a:r>
            <a:r>
              <a:rPr lang="en-US" sz="2000" dirty="0"/>
              <a:t> and Hoff </a:t>
            </a:r>
            <a:r>
              <a:rPr lang="en-US" sz="2000" dirty="0" smtClean="0"/>
              <a:t>:  </a:t>
            </a:r>
            <a:r>
              <a:rPr lang="en-US" sz="2000" dirty="0" err="1" smtClean="0"/>
              <a:t>Adaline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/>
              <a:t>regra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aprendizado</a:t>
            </a:r>
            <a:r>
              <a:rPr lang="en-US" sz="2000" dirty="0" smtClean="0"/>
              <a:t> LMS  (delta)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13 </a:t>
            </a:r>
            <a:r>
              <a:rPr lang="en-US" sz="2000" b="1" dirty="0" err="1" smtClean="0">
                <a:solidFill>
                  <a:srgbClr val="FF0000"/>
                </a:solidFill>
              </a:rPr>
              <a:t>anos</a:t>
            </a:r>
            <a:r>
              <a:rPr lang="en-US" sz="2000" b="1" dirty="0" smtClean="0">
                <a:solidFill>
                  <a:srgbClr val="FF0000"/>
                </a:solidFill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</a:rPr>
              <a:t>Hibernação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1982: Hopfield: </a:t>
            </a:r>
            <a:r>
              <a:rPr lang="en-US" sz="2000" dirty="0" err="1" smtClean="0"/>
              <a:t>redes</a:t>
            </a:r>
            <a:r>
              <a:rPr lang="en-US" sz="2000" dirty="0" smtClean="0"/>
              <a:t> </a:t>
            </a:r>
            <a:r>
              <a:rPr lang="en-US" sz="2000" dirty="0" err="1" smtClean="0"/>
              <a:t>recorrentes</a:t>
            </a:r>
            <a:r>
              <a:rPr lang="en-US" sz="2000" dirty="0" smtClean="0"/>
              <a:t> </a:t>
            </a:r>
            <a:r>
              <a:rPr lang="en-US" sz="2000" dirty="0" err="1" smtClean="0"/>
              <a:t>simétricas</a:t>
            </a:r>
            <a:r>
              <a:rPr lang="en-US" sz="2000" dirty="0" smtClean="0"/>
              <a:t>, </a:t>
            </a:r>
            <a:r>
              <a:rPr lang="en-US" sz="2000" dirty="0" err="1" smtClean="0"/>
              <a:t>funções</a:t>
            </a:r>
            <a:r>
              <a:rPr lang="en-US" sz="2000" dirty="0" smtClean="0"/>
              <a:t> de </a:t>
            </a:r>
            <a:r>
              <a:rPr lang="en-US" sz="2000" dirty="0" err="1" smtClean="0"/>
              <a:t>energia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1982: </a:t>
            </a:r>
            <a:r>
              <a:rPr lang="en-US" sz="2000" dirty="0" err="1" smtClean="0"/>
              <a:t>Kohonen</a:t>
            </a:r>
            <a:r>
              <a:rPr lang="en-US" sz="2000" dirty="0" smtClean="0"/>
              <a:t>: </a:t>
            </a:r>
            <a:r>
              <a:rPr lang="en-US" sz="2000" dirty="0" err="1" smtClean="0"/>
              <a:t>mapas</a:t>
            </a:r>
            <a:r>
              <a:rPr lang="en-US" sz="2000" dirty="0" smtClean="0"/>
              <a:t> auto-</a:t>
            </a:r>
            <a:r>
              <a:rPr lang="en-US" sz="2000" dirty="0" err="1" smtClean="0"/>
              <a:t>organizaveis</a:t>
            </a:r>
            <a:r>
              <a:rPr lang="en-US" sz="2000" dirty="0" smtClean="0"/>
              <a:t>, </a:t>
            </a:r>
            <a:r>
              <a:rPr lang="en-US" sz="2000" dirty="0" err="1" smtClean="0"/>
              <a:t>aprendizado</a:t>
            </a:r>
            <a:r>
              <a:rPr lang="en-US" sz="2000" dirty="0" smtClean="0"/>
              <a:t> </a:t>
            </a:r>
            <a:r>
              <a:rPr lang="en-US" sz="2000" dirty="0" err="1" smtClean="0"/>
              <a:t>competitivo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1986: </a:t>
            </a:r>
            <a:r>
              <a:rPr lang="en-US" sz="2000" dirty="0" err="1" smtClean="0"/>
              <a:t>Rumelhart</a:t>
            </a:r>
            <a:r>
              <a:rPr lang="en-US" sz="2000" dirty="0" smtClean="0"/>
              <a:t>: </a:t>
            </a:r>
            <a:r>
              <a:rPr lang="en-US" sz="2000" dirty="0" err="1" smtClean="0"/>
              <a:t>Algoritmo</a:t>
            </a:r>
            <a:r>
              <a:rPr lang="en-US" sz="2000" dirty="0" smtClean="0"/>
              <a:t> de </a:t>
            </a:r>
            <a:r>
              <a:rPr lang="en-US" sz="2000" dirty="0" err="1" smtClean="0"/>
              <a:t>retropropagação</a:t>
            </a:r>
            <a:r>
              <a:rPr lang="en-US" sz="2000" dirty="0" smtClean="0"/>
              <a:t> do </a:t>
            </a:r>
            <a:r>
              <a:rPr lang="en-US" sz="2000" dirty="0" err="1" smtClean="0"/>
              <a:t>erro</a:t>
            </a:r>
            <a:endParaRPr lang="en-US" sz="2000" dirty="0" smtClean="0"/>
          </a:p>
          <a:p>
            <a:pPr algn="l">
              <a:buFont typeface="Arial" pitchFamily="34" charset="0"/>
              <a:buChar char="•"/>
            </a:pPr>
            <a:r>
              <a:rPr lang="en-US" sz="2000" dirty="0" err="1" smtClean="0"/>
              <a:t>Presente</a:t>
            </a:r>
            <a:r>
              <a:rPr lang="en-US" sz="2000" dirty="0" smtClean="0"/>
              <a:t>: </a:t>
            </a:r>
            <a:r>
              <a:rPr lang="en-US" sz="2000" dirty="0" err="1" smtClean="0"/>
              <a:t>interpretação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probabilistica</a:t>
            </a:r>
            <a:r>
              <a:rPr lang="en-US" sz="2000" dirty="0" smtClean="0"/>
              <a:t>, </a:t>
            </a:r>
            <a:r>
              <a:rPr lang="en-US" sz="2000" dirty="0" err="1" smtClean="0"/>
              <a:t>redes</a:t>
            </a:r>
            <a:r>
              <a:rPr lang="en-US" sz="2000" dirty="0" smtClean="0"/>
              <a:t> </a:t>
            </a:r>
            <a:r>
              <a:rPr lang="en-US" sz="2000" dirty="0" err="1" smtClean="0"/>
              <a:t>bayesianas</a:t>
            </a:r>
            <a:r>
              <a:rPr lang="en-US" sz="2000" dirty="0" smtClean="0"/>
              <a:t>, </a:t>
            </a:r>
            <a:r>
              <a:rPr lang="en-US" sz="2000" dirty="0" err="1" smtClean="0"/>
              <a:t>redes</a:t>
            </a:r>
            <a:r>
              <a:rPr lang="en-US" sz="2000" dirty="0" smtClean="0"/>
              <a:t> </a:t>
            </a:r>
            <a:r>
              <a:rPr lang="en-US" sz="2000" i="1" dirty="0" smtClean="0"/>
              <a:t>spiking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pt-BR" dirty="0" smtClean="0"/>
              <a:t>Propriedades das RNAs</a:t>
            </a:r>
            <a:endParaRPr lang="pt-BR" dirty="0"/>
          </a:p>
        </p:txBody>
      </p: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Nivel de abstração alto – mapeamento entre a entrada e a saída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 São usadas quando os dados ou funções são incertos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 São capazes de “aprender” a partir de um conjunto de dados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Podem generalizar as instancias aprendidas para dados não usados</a:t>
            </a:r>
          </a:p>
          <a:p>
            <a:r>
              <a:rPr lang="pt-BR" sz="2400" b="1" dirty="0" smtClean="0">
                <a:solidFill>
                  <a:srgbClr val="7030A0"/>
                </a:solidFill>
              </a:rPr>
              <a:t>ATRIBUTOS CHAVES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Computação paralela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Representação distribuida e armazenamento de dados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Aprendizado ( as redes se autoadaptam para resolver problemas)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Tolerantes a falhas (insensíveis a falhas nos componentes</a:t>
            </a:r>
            <a:r>
              <a:rPr lang="en-US" sz="2000" dirty="0" smtClean="0"/>
              <a:t>)</a:t>
            </a:r>
          </a:p>
          <a:p>
            <a:pPr algn="l">
              <a:buFont typeface="Arial" pitchFamily="34" charset="0"/>
              <a:buChar char="•"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79712" y="5229200"/>
            <a:ext cx="558961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C00000"/>
                </a:solidFill>
              </a:rPr>
              <a:t>APROXIMADOR UNIVERSAL</a:t>
            </a:r>
            <a:endParaRPr lang="pt-BR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78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pt-BR" dirty="0" smtClean="0"/>
              <a:t>Topologias das RNAs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920965" y="2219777"/>
            <a:ext cx="1828800" cy="3032125"/>
            <a:chOff x="432" y="1344"/>
            <a:chExt cx="1152" cy="1910"/>
          </a:xfrm>
        </p:grpSpPr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528" y="1776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576" y="2208"/>
              <a:ext cx="43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1008" y="2160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1392" y="1728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528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528" y="1536"/>
              <a:ext cx="67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1200" y="1536"/>
              <a:ext cx="192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576" y="2160"/>
              <a:ext cx="81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V="1">
              <a:off x="576" y="1440"/>
              <a:ext cx="24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816" y="1440"/>
              <a:ext cx="67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1008" y="1728"/>
              <a:ext cx="48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816" y="1440"/>
              <a:ext cx="576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H="1" flipV="1">
              <a:off x="528" y="1776"/>
              <a:ext cx="86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V="1">
              <a:off x="576" y="1536"/>
              <a:ext cx="624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V="1">
              <a:off x="576" y="1728"/>
              <a:ext cx="91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816" y="1440"/>
              <a:ext cx="192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 flipV="1">
              <a:off x="1008" y="1536"/>
              <a:ext cx="19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528" y="1728"/>
              <a:ext cx="96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720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912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432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1104" y="144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" name="Oval 29"/>
            <p:cNvSpPr>
              <a:spLocks noChangeArrowheads="1"/>
            </p:cNvSpPr>
            <p:nvPr/>
          </p:nvSpPr>
          <p:spPr bwMode="auto">
            <a:xfrm>
              <a:off x="1296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1392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480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89" y="2736"/>
              <a:ext cx="946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i="1"/>
                <a:t>completely</a:t>
              </a:r>
              <a:br>
                <a:rPr lang="en-US" i="1"/>
              </a:br>
              <a:r>
                <a:rPr lang="en-US" i="1"/>
                <a:t>connected</a:t>
              </a:r>
            </a:p>
          </p:txBody>
        </p:sp>
      </p:grpSp>
      <p:grpSp>
        <p:nvGrpSpPr>
          <p:cNvPr id="43" name="Group 33"/>
          <p:cNvGrpSpPr>
            <a:grpSpLocks/>
          </p:cNvGrpSpPr>
          <p:nvPr/>
        </p:nvGrpSpPr>
        <p:grpSpPr bwMode="auto">
          <a:xfrm>
            <a:off x="3170237" y="1912937"/>
            <a:ext cx="2498725" cy="3565525"/>
            <a:chOff x="1892" y="1296"/>
            <a:chExt cx="1574" cy="2246"/>
          </a:xfrm>
        </p:grpSpPr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216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V="1">
              <a:off x="2256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Oval 36"/>
            <p:cNvSpPr>
              <a:spLocks noChangeArrowheads="1"/>
            </p:cNvSpPr>
            <p:nvPr/>
          </p:nvSpPr>
          <p:spPr bwMode="auto">
            <a:xfrm>
              <a:off x="24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254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Oval 38"/>
            <p:cNvSpPr>
              <a:spLocks noChangeArrowheads="1"/>
            </p:cNvSpPr>
            <p:nvPr/>
          </p:nvSpPr>
          <p:spPr bwMode="auto">
            <a:xfrm>
              <a:off x="297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" name="Oval 39"/>
            <p:cNvSpPr>
              <a:spLocks noChangeArrowheads="1"/>
            </p:cNvSpPr>
            <p:nvPr/>
          </p:nvSpPr>
          <p:spPr bwMode="auto">
            <a:xfrm>
              <a:off x="2832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" name="Oval 40"/>
            <p:cNvSpPr>
              <a:spLocks noChangeArrowheads="1"/>
            </p:cNvSpPr>
            <p:nvPr/>
          </p:nvSpPr>
          <p:spPr bwMode="auto">
            <a:xfrm>
              <a:off x="230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" name="Oval 41"/>
            <p:cNvSpPr>
              <a:spLocks noChangeArrowheads="1"/>
            </p:cNvSpPr>
            <p:nvPr/>
          </p:nvSpPr>
          <p:spPr bwMode="auto">
            <a:xfrm>
              <a:off x="2688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31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flipV="1">
              <a:off x="2640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 flipH="1" flipV="1">
              <a:off x="2928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H="1" flipV="1">
              <a:off x="2544" y="2112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 flipV="1">
              <a:off x="2256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2544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V="1">
              <a:off x="2544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V="1">
              <a:off x="2928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 flipH="1" flipV="1">
              <a:off x="2784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H="1" flipV="1">
              <a:off x="2400" y="1488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1892" y="3024"/>
              <a:ext cx="1574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i="1"/>
                <a:t>feedforward</a:t>
              </a:r>
            </a:p>
            <a:p>
              <a:pPr algn="ctr" defTabSz="762000"/>
              <a:r>
                <a:rPr lang="en-US" i="1"/>
                <a:t>(directed, a-cyclic)</a:t>
              </a:r>
            </a:p>
          </p:txBody>
        </p:sp>
      </p:grpSp>
      <p:grpSp>
        <p:nvGrpSpPr>
          <p:cNvPr id="66" name="Group 55"/>
          <p:cNvGrpSpPr>
            <a:grpSpLocks/>
          </p:cNvGrpSpPr>
          <p:nvPr/>
        </p:nvGrpSpPr>
        <p:grpSpPr bwMode="auto">
          <a:xfrm>
            <a:off x="5716588" y="2057400"/>
            <a:ext cx="2998787" cy="3454400"/>
            <a:chOff x="3601" y="1296"/>
            <a:chExt cx="1889" cy="2176"/>
          </a:xfrm>
        </p:grpSpPr>
        <p:sp>
          <p:nvSpPr>
            <p:cNvPr id="67" name="Line 56"/>
            <p:cNvSpPr>
              <a:spLocks noChangeShapeType="1"/>
            </p:cNvSpPr>
            <p:nvPr/>
          </p:nvSpPr>
          <p:spPr bwMode="auto">
            <a:xfrm flipV="1">
              <a:off x="4464" y="2112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 flipH="1" flipV="1">
              <a:off x="4752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 flipV="1">
              <a:off x="4080" y="2112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0" name="Line 59"/>
            <p:cNvSpPr>
              <a:spLocks noChangeShapeType="1"/>
            </p:cNvSpPr>
            <p:nvPr/>
          </p:nvSpPr>
          <p:spPr bwMode="auto">
            <a:xfrm flipV="1">
              <a:off x="4368" y="1488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" name="Line 60"/>
            <p:cNvSpPr>
              <a:spLocks noChangeShapeType="1"/>
            </p:cNvSpPr>
            <p:nvPr/>
          </p:nvSpPr>
          <p:spPr bwMode="auto">
            <a:xfrm flipV="1">
              <a:off x="4368" y="1488"/>
              <a:ext cx="67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2" name="Line 61"/>
            <p:cNvSpPr>
              <a:spLocks noChangeShapeType="1"/>
            </p:cNvSpPr>
            <p:nvPr/>
          </p:nvSpPr>
          <p:spPr bwMode="auto">
            <a:xfrm flipV="1">
              <a:off x="4752" y="1488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 flipH="1" flipV="1">
              <a:off x="4608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4" name="AutoShape 63"/>
            <p:cNvSpPr>
              <a:spLocks noChangeArrowheads="1"/>
            </p:cNvSpPr>
            <p:nvPr/>
          </p:nvSpPr>
          <p:spPr bwMode="auto">
            <a:xfrm rot="-3218701">
              <a:off x="4308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AutoShape 64"/>
            <p:cNvSpPr>
              <a:spLocks noChangeArrowheads="1"/>
            </p:cNvSpPr>
            <p:nvPr/>
          </p:nvSpPr>
          <p:spPr bwMode="auto">
            <a:xfrm rot="-3218701">
              <a:off x="4740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AutoShape 65"/>
            <p:cNvSpPr>
              <a:spLocks noChangeArrowheads="1"/>
            </p:cNvSpPr>
            <p:nvPr/>
          </p:nvSpPr>
          <p:spPr bwMode="auto">
            <a:xfrm rot="-3218701">
              <a:off x="4452" y="1932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AutoShape 66"/>
            <p:cNvSpPr>
              <a:spLocks noChangeArrowheads="1"/>
            </p:cNvSpPr>
            <p:nvPr/>
          </p:nvSpPr>
          <p:spPr bwMode="auto">
            <a:xfrm rot="-3218701">
              <a:off x="3876" y="1308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8" name="AutoShape 67"/>
            <p:cNvSpPr>
              <a:spLocks noChangeArrowheads="1"/>
            </p:cNvSpPr>
            <p:nvPr/>
          </p:nvSpPr>
          <p:spPr bwMode="auto">
            <a:xfrm rot="-3218701">
              <a:off x="4020" y="1932"/>
              <a:ext cx="240" cy="216"/>
            </a:xfrm>
            <a:custGeom>
              <a:avLst/>
              <a:gdLst>
                <a:gd name="G0" fmla="+- 0 0 0"/>
                <a:gd name="G1" fmla="+- 1955710 0 0"/>
                <a:gd name="G2" fmla="+- 0 0 195571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10683 0 0"/>
                <a:gd name="G9" fmla="+- 0 0 1955710"/>
                <a:gd name="G10" fmla="+- 10683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10683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10683 0"/>
                <a:gd name="G29" fmla="sin 10683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955710"/>
                <a:gd name="G36" fmla="sin G34 1955710"/>
                <a:gd name="G37" fmla="+/ 195571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10683 G39"/>
                <a:gd name="G43" fmla="sin 10683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364 w 21600"/>
                <a:gd name="T5" fmla="*/ 8019 h 21600"/>
                <a:gd name="T6" fmla="*/ 20117 w 21600"/>
                <a:gd name="T7" fmla="*/ 16145 h 21600"/>
                <a:gd name="T8" fmla="*/ 477 w 21600"/>
                <a:gd name="T9" fmla="*/ 8049 h 21600"/>
                <a:gd name="T10" fmla="*/ 24300 w 21600"/>
                <a:gd name="T11" fmla="*/ 10800 h 21600"/>
                <a:gd name="T12" fmla="*/ 21542 w 21600"/>
                <a:gd name="T13" fmla="*/ 13559 h 21600"/>
                <a:gd name="T14" fmla="*/ 18783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21483" y="10800"/>
                  </a:moveTo>
                  <a:cubicBezTo>
                    <a:pt x="21483" y="4899"/>
                    <a:pt x="16700" y="117"/>
                    <a:pt x="10800" y="117"/>
                  </a:cubicBezTo>
                  <a:cubicBezTo>
                    <a:pt x="4899" y="117"/>
                    <a:pt x="117" y="4899"/>
                    <a:pt x="117" y="10800"/>
                  </a:cubicBezTo>
                  <a:cubicBezTo>
                    <a:pt x="117" y="16700"/>
                    <a:pt x="4899" y="21483"/>
                    <a:pt x="10800" y="21483"/>
                  </a:cubicBezTo>
                  <a:cubicBezTo>
                    <a:pt x="14627" y="21483"/>
                    <a:pt x="18162" y="19435"/>
                    <a:pt x="20066" y="16115"/>
                  </a:cubicBezTo>
                  <a:lnTo>
                    <a:pt x="20167" y="16174"/>
                  </a:lnTo>
                  <a:cubicBezTo>
                    <a:pt x="18242" y="19530"/>
                    <a:pt x="1466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21542" y="13559"/>
                  </a:lnTo>
                  <a:lnTo>
                    <a:pt x="18783" y="10800"/>
                  </a:lnTo>
                  <a:lnTo>
                    <a:pt x="21483" y="1080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Line 68"/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Line 69"/>
            <p:cNvSpPr>
              <a:spLocks noChangeShapeType="1"/>
            </p:cNvSpPr>
            <p:nvPr/>
          </p:nvSpPr>
          <p:spPr bwMode="auto">
            <a:xfrm flipH="1" flipV="1">
              <a:off x="4320" y="2112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V="1">
              <a:off x="4080" y="2112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" name="Line 71"/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14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 flipH="1" flipV="1">
              <a:off x="4176" y="1488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4" name="Oval 73"/>
            <p:cNvSpPr>
              <a:spLocks noChangeArrowheads="1"/>
            </p:cNvSpPr>
            <p:nvPr/>
          </p:nvSpPr>
          <p:spPr bwMode="auto">
            <a:xfrm>
              <a:off x="3984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5" name="Oval 74"/>
            <p:cNvSpPr>
              <a:spLocks noChangeArrowheads="1"/>
            </p:cNvSpPr>
            <p:nvPr/>
          </p:nvSpPr>
          <p:spPr bwMode="auto">
            <a:xfrm>
              <a:off x="4224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" name="Oval 75"/>
            <p:cNvSpPr>
              <a:spLocks noChangeArrowheads="1"/>
            </p:cNvSpPr>
            <p:nvPr/>
          </p:nvSpPr>
          <p:spPr bwMode="auto">
            <a:xfrm>
              <a:off x="4368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7" name="Oval 76"/>
            <p:cNvSpPr>
              <a:spLocks noChangeArrowheads="1"/>
            </p:cNvSpPr>
            <p:nvPr/>
          </p:nvSpPr>
          <p:spPr bwMode="auto">
            <a:xfrm>
              <a:off x="480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8" name="Oval 77"/>
            <p:cNvSpPr>
              <a:spLocks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408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0" name="Oval 79"/>
            <p:cNvSpPr>
              <a:spLocks noChangeArrowheads="1"/>
            </p:cNvSpPr>
            <p:nvPr/>
          </p:nvSpPr>
          <p:spPr bwMode="auto">
            <a:xfrm>
              <a:off x="4512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1" name="Oval 80"/>
            <p:cNvSpPr>
              <a:spLocks noChangeArrowheads="1"/>
            </p:cNvSpPr>
            <p:nvPr/>
          </p:nvSpPr>
          <p:spPr bwMode="auto">
            <a:xfrm>
              <a:off x="4944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" name="Text Box 81"/>
            <p:cNvSpPr txBox="1">
              <a:spLocks noChangeArrowheads="1"/>
            </p:cNvSpPr>
            <p:nvPr/>
          </p:nvSpPr>
          <p:spPr bwMode="auto">
            <a:xfrm>
              <a:off x="3601" y="2954"/>
              <a:ext cx="1889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defTabSz="762000"/>
              <a:r>
                <a:rPr lang="en-US" i="1" dirty="0"/>
                <a:t>recurrent</a:t>
              </a:r>
            </a:p>
            <a:p>
              <a:pPr algn="ctr" defTabSz="762000"/>
              <a:r>
                <a:rPr lang="en-US" i="1" dirty="0"/>
                <a:t>(feedback connections)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853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pt-BR" dirty="0" smtClean="0"/>
              <a:t>Topologias das RNAs (cont)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82" descr="E:\Classes\CSE 599\Spring99\Slides\Week6\Figures\elmannew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033" y="1885949"/>
            <a:ext cx="3248025" cy="2887663"/>
          </a:xfrm>
          <a:prstGeom prst="rect">
            <a:avLst/>
          </a:prstGeom>
          <a:noFill/>
        </p:spPr>
      </p:pic>
      <p:pic>
        <p:nvPicPr>
          <p:cNvPr id="1026" name="Picture 2" descr="http://www.lncc.br/~labinfo/tutorialRN/imagens/ilustracaoKohon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56792"/>
            <a:ext cx="3200400" cy="2152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3.gstatic.com/images?q=tbn:ANd9GcRackR3553_UST4Omk0LMuM75lL74QWxGhGyJeXXMGikWbjC_DLow&amp;t=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92" y="4390468"/>
            <a:ext cx="1943100" cy="1504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477361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Rede recorrente dinâmica </a:t>
            </a:r>
            <a:endParaRPr lang="pt-BR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804391" y="5165247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Rede de Hopfield</a:t>
            </a:r>
            <a:endParaRPr lang="pt-B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14309" y="3748390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Mapa de Kohonen</a:t>
            </a:r>
            <a:endParaRPr lang="pt-BR" i="1" dirty="0"/>
          </a:p>
        </p:txBody>
      </p:sp>
    </p:spTree>
    <p:extLst>
      <p:ext uri="{BB962C8B-B14F-4D97-AF65-F5344CB8AC3E}">
        <p14:creationId xmlns="" xmlns:p14="http://schemas.microsoft.com/office/powerpoint/2010/main" val="30619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pt-BR" dirty="0" smtClean="0"/>
              <a:t>Regras de Aprendizagem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7920880" cy="4608512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Aprendizagem supervisionado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Um conjunto de exemplos representativos do comportamento desejado apra a rede é apresentado (entradas/targets):</a:t>
            </a:r>
          </a:p>
          <a:p>
            <a:pPr algn="l">
              <a:buFont typeface="Arial" pitchFamily="34" charset="0"/>
              <a:buChar char="•"/>
            </a:pPr>
            <a:endParaRPr lang="pt-BR" sz="2000" dirty="0" smtClean="0"/>
          </a:p>
          <a:p>
            <a:pPr algn="l">
              <a:buFont typeface="Arial" pitchFamily="34" charset="0"/>
              <a:buChar char="•"/>
            </a:pPr>
            <a:endParaRPr lang="pt-BR" sz="2000" dirty="0" smtClean="0"/>
          </a:p>
          <a:p>
            <a:r>
              <a:rPr lang="pt-BR" sz="2400" b="1" dirty="0" smtClean="0">
                <a:solidFill>
                  <a:srgbClr val="FF0000"/>
                </a:solidFill>
              </a:rPr>
              <a:t>Aprendizagem por reforço</a:t>
            </a: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Um índice de desempenho ou um score é fornecido a rede para avaliar o seu desempenho (recompensa /punição)</a:t>
            </a:r>
          </a:p>
          <a:p>
            <a:pPr algn="l">
              <a:buFont typeface="Arial" pitchFamily="34" charset="0"/>
              <a:buChar char="•"/>
            </a:pPr>
            <a:endParaRPr lang="pt-BR" sz="2000" dirty="0"/>
          </a:p>
          <a:p>
            <a:r>
              <a:rPr lang="pt-BR" sz="2400" b="1" dirty="0" smtClean="0">
                <a:solidFill>
                  <a:srgbClr val="FF0000"/>
                </a:solidFill>
              </a:rPr>
              <a:t>Aprendizagem não-supervisionado</a:t>
            </a:r>
            <a:endParaRPr lang="pt-BR" sz="2400" b="1" dirty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2000" dirty="0" smtClean="0"/>
              <a:t>Somente as entradas são apresentadas a rede que aprende a agrupar (classificar) as entradas – </a:t>
            </a:r>
            <a:r>
              <a:rPr lang="pt-BR" sz="2000" i="1" dirty="0" smtClean="0"/>
              <a:t>clusterização.</a:t>
            </a:r>
            <a:endParaRPr lang="pt-BR" sz="2000" dirty="0"/>
          </a:p>
        </p:txBody>
      </p:sp>
      <p:pic>
        <p:nvPicPr>
          <p:cNvPr id="16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2580639"/>
            <a:ext cx="30353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692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pt-BR" dirty="0" smtClean="0"/>
              <a:t>AVISOS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920880" cy="489654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2600" dirty="0" smtClean="0"/>
              <a:t>Criação, treinamento e testes de um modelo RNA requer </a:t>
            </a:r>
            <a:r>
              <a:rPr lang="nl-NL" sz="2600" b="1" dirty="0" smtClean="0">
                <a:solidFill>
                  <a:srgbClr val="FF0000"/>
                </a:solidFill>
              </a:rPr>
              <a:t>90%</a:t>
            </a:r>
            <a:r>
              <a:rPr lang="nl-NL" sz="2600" dirty="0" smtClean="0"/>
              <a:t> de tempo e esforço.</a:t>
            </a:r>
          </a:p>
          <a:p>
            <a:pPr algn="l">
              <a:buFont typeface="Arial" pitchFamily="34" charset="0"/>
              <a:buChar char="•"/>
            </a:pPr>
            <a:r>
              <a:rPr lang="nl-NL" sz="2600" dirty="0" smtClean="0"/>
              <a:t>O pré-processamento dos dados e a formação dos conjuntos de treinamento e validação são passos “</a:t>
            </a:r>
            <a:r>
              <a:rPr lang="nl-NL" sz="2600" dirty="0" smtClean="0">
                <a:solidFill>
                  <a:srgbClr val="FF0000"/>
                </a:solidFill>
              </a:rPr>
              <a:t>cruciais</a:t>
            </a:r>
            <a:r>
              <a:rPr lang="nl-NL" sz="2600" dirty="0" smtClean="0"/>
              <a:t>”.</a:t>
            </a:r>
          </a:p>
          <a:p>
            <a:pPr algn="l">
              <a:buFont typeface="Arial" pitchFamily="34" charset="0"/>
              <a:buChar char="•"/>
            </a:pPr>
            <a:r>
              <a:rPr lang="nl-NL" sz="2600" dirty="0" smtClean="0"/>
              <a:t>A escolha da arquitetura da rede </a:t>
            </a:r>
            <a:r>
              <a:rPr lang="nl-NL" sz="2600" dirty="0" smtClean="0">
                <a:solidFill>
                  <a:srgbClr val="FF0000"/>
                </a:solidFill>
              </a:rPr>
              <a:t>NÃO</a:t>
            </a:r>
            <a:r>
              <a:rPr lang="nl-NL" sz="2600" dirty="0" smtClean="0"/>
              <a:t> é uma tarefa </a:t>
            </a:r>
            <a:r>
              <a:rPr lang="nl-NL" sz="2600" dirty="0" smtClean="0">
                <a:solidFill>
                  <a:srgbClr val="FF0000"/>
                </a:solidFill>
              </a:rPr>
              <a:t>TRIVIAL</a:t>
            </a:r>
            <a:r>
              <a:rPr lang="nl-NL" sz="2600" dirty="0" smtClean="0"/>
              <a:t>: a rede deve ser grande o bastante para permitir um erro pequeno (aprender) MAS pequena o suficiente para generalizar :</a:t>
            </a:r>
          </a:p>
          <a:p>
            <a:pPr algn="l">
              <a:buFont typeface="Arial" pitchFamily="34" charset="0"/>
              <a:buChar char="•"/>
            </a:pPr>
            <a:endParaRPr lang="nl-NL" sz="2600" dirty="0" smtClean="0"/>
          </a:p>
          <a:p>
            <a:r>
              <a:rPr lang="nl-NL" sz="3300" b="1" dirty="0" smtClean="0">
                <a:solidFill>
                  <a:srgbClr val="7030A0"/>
                </a:solidFill>
              </a:rPr>
              <a:t>PLASTICIDADE vs APRENDIZADO</a:t>
            </a:r>
          </a:p>
          <a:p>
            <a:pPr algn="l">
              <a:buFont typeface="Arial" pitchFamily="34" charset="0"/>
              <a:buChar char="•"/>
            </a:pPr>
            <a:endParaRPr lang="nl-NL" sz="2600" dirty="0" smtClean="0"/>
          </a:p>
          <a:p>
            <a:pPr algn="l">
              <a:buFont typeface="Arial" pitchFamily="34" charset="0"/>
              <a:buChar char="•"/>
            </a:pPr>
            <a:r>
              <a:rPr lang="nl-NL" sz="2600" dirty="0" smtClean="0"/>
              <a:t>Pontos chaves</a:t>
            </a:r>
          </a:p>
          <a:p>
            <a:pPr lvl="1" algn="l">
              <a:buFont typeface="Arial" pitchFamily="34" charset="0"/>
              <a:buChar char="•"/>
            </a:pPr>
            <a:r>
              <a:rPr lang="nl-NL" sz="2600" dirty="0" smtClean="0"/>
              <a:t>Sobretreinamento</a:t>
            </a:r>
          </a:p>
          <a:p>
            <a:pPr lvl="1" algn="l">
              <a:buFont typeface="Arial" pitchFamily="34" charset="0"/>
              <a:buChar char="•"/>
            </a:pPr>
            <a:r>
              <a:rPr lang="nl-NL" sz="2600" dirty="0" smtClean="0"/>
              <a:t>Tempo computacional (número de neurônios, tamanho do passo de aprendizado)</a:t>
            </a:r>
          </a:p>
          <a:p>
            <a:pPr lvl="1" algn="l">
              <a:buFont typeface="Arial" pitchFamily="34" charset="0"/>
              <a:buChar char="•"/>
            </a:pPr>
            <a:r>
              <a:rPr lang="nl-NL" sz="2600" dirty="0" smtClean="0"/>
              <a:t>Inicialização dos pesos.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8698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10"/>
          <p:cNvSpPr>
            <a:spLocks noGrp="1"/>
          </p:cNvSpPr>
          <p:nvPr>
            <p:ph type="subTitle" idx="1"/>
          </p:nvPr>
        </p:nvSpPr>
        <p:spPr>
          <a:xfrm>
            <a:off x="827584" y="1556792"/>
            <a:ext cx="7920880" cy="4608512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nl-NL" sz="3400" dirty="0" smtClean="0"/>
              <a:t>RNA são ferramentas alternativas para tratamento de informações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/>
          </a:p>
          <a:p>
            <a:pPr algn="l">
              <a:buFont typeface="Arial" pitchFamily="34" charset="0"/>
              <a:buChar char="•"/>
            </a:pPr>
            <a:r>
              <a:rPr lang="nl-NL" sz="3400" dirty="0" smtClean="0"/>
              <a:t>RNA </a:t>
            </a:r>
            <a:r>
              <a:rPr lang="nl-NL" sz="3400" dirty="0" smtClean="0">
                <a:solidFill>
                  <a:srgbClr val="FF0000"/>
                </a:solidFill>
              </a:rPr>
              <a:t>não</a:t>
            </a:r>
            <a:r>
              <a:rPr lang="nl-NL" sz="3400" dirty="0" smtClean="0"/>
              <a:t> são </a:t>
            </a:r>
            <a:r>
              <a:rPr lang="nl-NL" sz="3400" dirty="0" smtClean="0">
                <a:solidFill>
                  <a:srgbClr val="FF0000"/>
                </a:solidFill>
              </a:rPr>
              <a:t>MÁGICAS</a:t>
            </a:r>
            <a:r>
              <a:rPr lang="nl-NL" sz="3400" dirty="0" smtClean="0"/>
              <a:t> mas baseadas em forte metodos matemáticos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/>
          </a:p>
          <a:p>
            <a:pPr algn="l">
              <a:buFont typeface="Arial" pitchFamily="34" charset="0"/>
              <a:buChar char="•"/>
            </a:pPr>
            <a:r>
              <a:rPr lang="nl-NL" sz="3400" dirty="0" smtClean="0"/>
              <a:t>RNA são soluções interessantes quando </a:t>
            </a:r>
            <a:r>
              <a:rPr lang="nl-NL" sz="3400" dirty="0" smtClean="0">
                <a:solidFill>
                  <a:srgbClr val="FF0000"/>
                </a:solidFill>
              </a:rPr>
              <a:t>existem muitos dados </a:t>
            </a:r>
            <a:r>
              <a:rPr lang="nl-NL" sz="3400" dirty="0" smtClean="0"/>
              <a:t>(exemplos) disponiveis, e o problema não pode ser estabelecido através de regras simples;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/>
          </a:p>
          <a:p>
            <a:pPr algn="l">
              <a:buFont typeface="Arial" pitchFamily="34" charset="0"/>
              <a:buChar char="•"/>
            </a:pPr>
            <a:r>
              <a:rPr lang="nl-NL" sz="3400" dirty="0" smtClean="0"/>
              <a:t>RNA são aplicaveis em processamento de dados “</a:t>
            </a:r>
            <a:r>
              <a:rPr lang="nl-NL" sz="3400" dirty="0" smtClean="0">
                <a:solidFill>
                  <a:srgbClr val="FF0000"/>
                </a:solidFill>
              </a:rPr>
              <a:t>sensoriais</a:t>
            </a:r>
            <a:r>
              <a:rPr lang="nl-NL" sz="3400" dirty="0" smtClean="0"/>
              <a:t>” tais que visão, fala, imagem, robotico, controle, etc.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/>
          </a:p>
          <a:p>
            <a:pPr algn="l">
              <a:buFont typeface="Arial" pitchFamily="34" charset="0"/>
              <a:buChar char="•"/>
            </a:pPr>
            <a:r>
              <a:rPr lang="nl-NL" sz="3400" dirty="0" smtClean="0"/>
              <a:t>RNA tornam possiveis “</a:t>
            </a:r>
            <a:r>
              <a:rPr lang="nl-NL" sz="3400" dirty="0" smtClean="0">
                <a:solidFill>
                  <a:srgbClr val="FF0000"/>
                </a:solidFill>
              </a:rPr>
              <a:t>experimentos incriveis</a:t>
            </a:r>
            <a:r>
              <a:rPr lang="nl-NL" sz="3400" dirty="0" smtClean="0"/>
              <a:t>” como dispositivos controlado por voz, por sinais cerebrais, etc..</a:t>
            </a:r>
            <a:endParaRPr lang="pt-BR" sz="34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38698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OBJETIVOS 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Conceitos</a:t>
            </a:r>
            <a:r>
              <a:rPr lang="en-US" sz="2400" dirty="0" smtClean="0"/>
              <a:t> </a:t>
            </a:r>
            <a:r>
              <a:rPr lang="en-US" sz="2400" dirty="0" err="1" smtClean="0"/>
              <a:t>básicos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as </a:t>
            </a:r>
            <a:r>
              <a:rPr lang="en-US" sz="2400" dirty="0" err="1" smtClean="0"/>
              <a:t>arquiteturas</a:t>
            </a:r>
            <a:r>
              <a:rPr lang="en-US" sz="2400" dirty="0" smtClean="0"/>
              <a:t> de </a:t>
            </a:r>
            <a:r>
              <a:rPr lang="en-US" sz="2400" dirty="0" err="1" smtClean="0"/>
              <a:t>redes</a:t>
            </a:r>
            <a:r>
              <a:rPr lang="en-US" sz="2400" dirty="0" smtClean="0"/>
              <a:t> </a:t>
            </a:r>
            <a:r>
              <a:rPr lang="en-US" sz="2400" dirty="0" err="1" smtClean="0"/>
              <a:t>neurais</a:t>
            </a:r>
            <a:r>
              <a:rPr lang="en-US" sz="2400" dirty="0" smtClean="0"/>
              <a:t> e das </a:t>
            </a:r>
            <a:r>
              <a:rPr lang="en-US" sz="2400" dirty="0" err="1" smtClean="0"/>
              <a:t>regras</a:t>
            </a:r>
            <a:r>
              <a:rPr lang="en-US" sz="2400" dirty="0" smtClean="0"/>
              <a:t> de </a:t>
            </a:r>
            <a:r>
              <a:rPr lang="en-US" sz="2400" dirty="0" err="1" smtClean="0"/>
              <a:t>aprendizado</a:t>
            </a:r>
            <a:r>
              <a:rPr lang="en-US" sz="24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Ênfase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análise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MATEMÁTICA</a:t>
            </a:r>
            <a:r>
              <a:rPr lang="en-US" sz="2400" dirty="0" smtClean="0"/>
              <a:t> das </a:t>
            </a:r>
            <a:r>
              <a:rPr lang="en-US" sz="2400" dirty="0" err="1" smtClean="0"/>
              <a:t>redes</a:t>
            </a:r>
            <a:r>
              <a:rPr lang="en-US" sz="2400" dirty="0" smtClean="0"/>
              <a:t> e dos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 de </a:t>
            </a:r>
            <a:r>
              <a:rPr lang="en-US" sz="2400" dirty="0" err="1" smtClean="0"/>
              <a:t>treinamento</a:t>
            </a:r>
            <a:r>
              <a:rPr lang="en-US" sz="24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Aplicações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problemas</a:t>
            </a:r>
            <a:r>
              <a:rPr lang="en-US" sz="2400" dirty="0" smtClean="0"/>
              <a:t> de </a:t>
            </a:r>
            <a:r>
              <a:rPr lang="en-US" sz="2400" dirty="0" err="1" smtClean="0"/>
              <a:t>engenharia</a:t>
            </a:r>
            <a:r>
              <a:rPr lang="en-US" sz="2400" dirty="0" smtClean="0"/>
              <a:t> </a:t>
            </a:r>
            <a:r>
              <a:rPr lang="en-US" sz="2400" dirty="0" err="1" smtClean="0"/>
              <a:t>tais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processamento</a:t>
            </a:r>
            <a:r>
              <a:rPr lang="en-US" sz="2400" dirty="0" smtClean="0"/>
              <a:t> de </a:t>
            </a:r>
            <a:r>
              <a:rPr lang="en-US" sz="2400" dirty="0" err="1" smtClean="0"/>
              <a:t>sinais</a:t>
            </a:r>
            <a:r>
              <a:rPr lang="en-US" sz="2400" dirty="0" smtClean="0"/>
              <a:t> e </a:t>
            </a:r>
            <a:r>
              <a:rPr lang="en-US" sz="2400" dirty="0" err="1" smtClean="0"/>
              <a:t>imagens</a:t>
            </a:r>
            <a:r>
              <a:rPr lang="en-US" sz="2400" dirty="0" smtClean="0"/>
              <a:t>, </a:t>
            </a:r>
            <a:r>
              <a:rPr lang="en-US" sz="2400" dirty="0" err="1" smtClean="0"/>
              <a:t>reconhecimentos</a:t>
            </a:r>
            <a:r>
              <a:rPr lang="en-US" sz="2400" dirty="0" smtClean="0"/>
              <a:t> de </a:t>
            </a:r>
            <a:r>
              <a:rPr lang="en-US" sz="2400" dirty="0" err="1" smtClean="0"/>
              <a:t>padrões</a:t>
            </a:r>
            <a:r>
              <a:rPr lang="en-US" sz="2400" dirty="0" smtClean="0"/>
              <a:t> e </a:t>
            </a:r>
            <a:r>
              <a:rPr lang="en-US" sz="2400" dirty="0" err="1" smtClean="0"/>
              <a:t>sistemas</a:t>
            </a:r>
            <a:r>
              <a:rPr lang="en-US" sz="2400" dirty="0" smtClean="0"/>
              <a:t> de </a:t>
            </a:r>
            <a:r>
              <a:rPr lang="en-US" sz="2400" dirty="0" err="1" smtClean="0"/>
              <a:t>controle</a:t>
            </a:r>
            <a:r>
              <a:rPr lang="en-US" sz="24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2400" dirty="0"/>
          </a:p>
          <a:p>
            <a:pPr algn="l">
              <a:buFont typeface="Arial" pitchFamily="34" charset="0"/>
              <a:buChar char="•"/>
            </a:pPr>
            <a:r>
              <a:rPr lang="en-US" sz="2400" dirty="0" err="1" smtClean="0"/>
              <a:t>Não</a:t>
            </a:r>
            <a:r>
              <a:rPr lang="en-US" sz="2400" dirty="0" smtClean="0"/>
              <a:t>: </a:t>
            </a:r>
            <a:r>
              <a:rPr lang="en-US" sz="2400" strike="sngStrike" dirty="0" err="1" smtClean="0">
                <a:solidFill>
                  <a:srgbClr val="FF0000"/>
                </a:solidFill>
              </a:rPr>
              <a:t>Todas</a:t>
            </a:r>
            <a:r>
              <a:rPr lang="en-US" sz="2400" strike="sngStrike" dirty="0" smtClean="0">
                <a:solidFill>
                  <a:srgbClr val="FF0000"/>
                </a:solidFill>
              </a:rPr>
              <a:t> as </a:t>
            </a:r>
            <a:r>
              <a:rPr lang="en-US" sz="2400" strike="sngStrike" dirty="0" err="1" smtClean="0">
                <a:solidFill>
                  <a:srgbClr val="FF0000"/>
                </a:solidFill>
              </a:rPr>
              <a:t>arquiteturas</a:t>
            </a:r>
            <a:r>
              <a:rPr lang="en-US" sz="2400" strike="sngStrike" dirty="0" smtClean="0">
                <a:solidFill>
                  <a:srgbClr val="FF0000"/>
                </a:solidFill>
              </a:rPr>
              <a:t>, </a:t>
            </a:r>
            <a:r>
              <a:rPr lang="en-US" sz="2400" strike="sngStrike" dirty="0" err="1" smtClean="0">
                <a:solidFill>
                  <a:srgbClr val="FF0000"/>
                </a:solidFill>
              </a:rPr>
              <a:t>implementação</a:t>
            </a:r>
            <a:r>
              <a:rPr lang="en-US" sz="2400" strike="sngStrike" dirty="0" smtClean="0">
                <a:solidFill>
                  <a:srgbClr val="FF0000"/>
                </a:solidFill>
              </a:rPr>
              <a:t> (VLSI, </a:t>
            </a:r>
            <a:r>
              <a:rPr lang="en-US" sz="2400" strike="sngStrike" dirty="0" err="1" smtClean="0">
                <a:solidFill>
                  <a:srgbClr val="FF0000"/>
                </a:solidFill>
              </a:rPr>
              <a:t>ótica</a:t>
            </a:r>
            <a:r>
              <a:rPr lang="en-US" sz="2400" strike="sngStrike" dirty="0" smtClean="0">
                <a:solidFill>
                  <a:srgbClr val="FF0000"/>
                </a:solidFill>
              </a:rPr>
              <a:t>, etc), </a:t>
            </a:r>
            <a:r>
              <a:rPr lang="en-US" sz="2400" strike="sngStrike" dirty="0" err="1" smtClean="0">
                <a:solidFill>
                  <a:srgbClr val="FF0000"/>
                </a:solidFill>
              </a:rPr>
              <a:t>Biologia</a:t>
            </a:r>
            <a:r>
              <a:rPr lang="en-US" sz="2400" strike="sngStrike" dirty="0" smtClean="0">
                <a:solidFill>
                  <a:srgbClr val="FF0000"/>
                </a:solidFill>
              </a:rPr>
              <a:t>  e </a:t>
            </a:r>
            <a:r>
              <a:rPr lang="en-US" sz="2400" strike="sngStrike" dirty="0" err="1" smtClean="0">
                <a:solidFill>
                  <a:srgbClr val="FF0000"/>
                </a:solidFill>
              </a:rPr>
              <a:t>psicologia</a:t>
            </a:r>
            <a:r>
              <a:rPr lang="en-US" sz="2400" strike="sngStrike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Cronograma 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sz="2400" dirty="0" smtClean="0"/>
              <a:t>1ª. Semana: Introdução</a:t>
            </a:r>
          </a:p>
          <a:p>
            <a:pPr algn="l"/>
            <a:r>
              <a:rPr lang="pt-BR" sz="2400" dirty="0" smtClean="0"/>
              <a:t>2ª. Semana: Aprendizagem</a:t>
            </a:r>
          </a:p>
          <a:p>
            <a:pPr algn="l"/>
            <a:r>
              <a:rPr lang="pt-BR" sz="2400" dirty="0" smtClean="0"/>
              <a:t>3ª. Semana: </a:t>
            </a:r>
            <a:r>
              <a:rPr lang="pt-BR" sz="2400" dirty="0" err="1" smtClean="0"/>
              <a:t>Perceptrons</a:t>
            </a:r>
            <a:endParaRPr lang="pt-BR" sz="2400" dirty="0" smtClean="0"/>
          </a:p>
          <a:p>
            <a:pPr algn="l"/>
            <a:r>
              <a:rPr lang="pt-BR" sz="2400" dirty="0" smtClean="0"/>
              <a:t>4ª. Semana: </a:t>
            </a:r>
            <a:r>
              <a:rPr lang="pt-BR" sz="2400" dirty="0" err="1" smtClean="0"/>
              <a:t>Multiperceptron</a:t>
            </a:r>
            <a:endParaRPr lang="pt-BR" sz="2400" dirty="0" smtClean="0"/>
          </a:p>
          <a:p>
            <a:pPr algn="l"/>
            <a:r>
              <a:rPr lang="pt-BR" sz="2400" dirty="0" smtClean="0"/>
              <a:t>5ª. Semana: Algoritmo de retropropagação do erro</a:t>
            </a:r>
          </a:p>
          <a:p>
            <a:pPr algn="l"/>
            <a:r>
              <a:rPr lang="pt-BR" sz="2400" dirty="0" smtClean="0"/>
              <a:t>6ª. Semana: Redes RBF</a:t>
            </a:r>
          </a:p>
          <a:p>
            <a:pPr algn="l"/>
            <a:r>
              <a:rPr lang="pt-BR" sz="2400" dirty="0" smtClean="0"/>
              <a:t>7ª. Semana: Mapas </a:t>
            </a:r>
            <a:r>
              <a:rPr lang="pt-BR" sz="2400" dirty="0" err="1" smtClean="0"/>
              <a:t>Auto-organizaveis</a:t>
            </a:r>
            <a:endParaRPr lang="pt-BR" sz="2400" dirty="0" smtClean="0"/>
          </a:p>
          <a:p>
            <a:pPr algn="l"/>
            <a:r>
              <a:rPr lang="pt-BR" sz="2400" dirty="0" smtClean="0"/>
              <a:t>8ª. Semana: Redes Recorrentes</a:t>
            </a:r>
          </a:p>
          <a:p>
            <a:pPr algn="l"/>
            <a:r>
              <a:rPr lang="pt-BR" sz="2400" dirty="0" smtClean="0"/>
              <a:t>9ª. Semana: Outras redes</a:t>
            </a:r>
          </a:p>
          <a:p>
            <a:pPr algn="l"/>
            <a:r>
              <a:rPr lang="pt-BR" sz="2400" dirty="0" smtClean="0"/>
              <a:t>10ª. Semana: Redes recorrentes dinâmicas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é um neurônio natural?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3600400" cy="4608512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dirty="0" err="1" smtClean="0">
                <a:solidFill>
                  <a:srgbClr val="FF0000"/>
                </a:solidFill>
              </a:rPr>
              <a:t>Entrada</a:t>
            </a:r>
            <a:r>
              <a:rPr lang="en-US" sz="6200" b="1" dirty="0" smtClean="0">
                <a:solidFill>
                  <a:srgbClr val="FF0000"/>
                </a:solidFill>
              </a:rPr>
              <a:t>:  </a:t>
            </a:r>
            <a:r>
              <a:rPr lang="en-US" sz="6200" dirty="0" err="1"/>
              <a:t>Sinapses</a:t>
            </a:r>
            <a:r>
              <a:rPr lang="en-US" sz="6200" dirty="0"/>
              <a:t> </a:t>
            </a:r>
            <a:r>
              <a:rPr lang="en-US" sz="6200" dirty="0" err="1"/>
              <a:t>são</a:t>
            </a:r>
            <a:r>
              <a:rPr lang="en-US" sz="6200" dirty="0"/>
              <a:t> as </a:t>
            </a:r>
            <a:r>
              <a:rPr lang="en-US" sz="6200" dirty="0" err="1"/>
              <a:t>ligações</a:t>
            </a:r>
            <a:r>
              <a:rPr lang="en-US" sz="6200" dirty="0"/>
              <a:t> entre </a:t>
            </a:r>
            <a:r>
              <a:rPr lang="en-US" sz="6200" dirty="0" err="1"/>
              <a:t>os</a:t>
            </a:r>
            <a:r>
              <a:rPr lang="en-US" sz="6200" dirty="0"/>
              <a:t> </a:t>
            </a:r>
            <a:r>
              <a:rPr lang="en-US" sz="6200" dirty="0" err="1"/>
              <a:t>dendritos</a:t>
            </a:r>
            <a:r>
              <a:rPr lang="en-US" sz="6200" dirty="0"/>
              <a:t> e o </a:t>
            </a:r>
            <a:r>
              <a:rPr lang="en-US" sz="6200" dirty="0" err="1"/>
              <a:t>corpo</a:t>
            </a:r>
            <a:r>
              <a:rPr lang="en-US" sz="6200" dirty="0"/>
              <a:t> </a:t>
            </a:r>
            <a:r>
              <a:rPr lang="en-US" sz="6200" dirty="0" err="1"/>
              <a:t>da</a:t>
            </a:r>
            <a:r>
              <a:rPr lang="en-US" sz="6200" dirty="0"/>
              <a:t> </a:t>
            </a:r>
            <a:r>
              <a:rPr lang="en-US" sz="6200" dirty="0" err="1"/>
              <a:t>célula</a:t>
            </a:r>
            <a:r>
              <a:rPr lang="en-US" sz="6200" dirty="0"/>
              <a:t> (soma</a:t>
            </a:r>
            <a:r>
              <a:rPr lang="en-US" sz="6200" dirty="0" smtClean="0"/>
              <a:t>)</a:t>
            </a:r>
          </a:p>
          <a:p>
            <a:pPr algn="l"/>
            <a:endParaRPr lang="pt-BR" sz="6200" dirty="0"/>
          </a:p>
          <a:p>
            <a:r>
              <a:rPr lang="en-US" sz="6200" b="1" dirty="0" err="1">
                <a:solidFill>
                  <a:srgbClr val="FF0000"/>
                </a:solidFill>
              </a:rPr>
              <a:t>Saída</a:t>
            </a:r>
            <a:r>
              <a:rPr lang="en-US" sz="6200" b="1" dirty="0">
                <a:solidFill>
                  <a:srgbClr val="FF0000"/>
                </a:solidFill>
              </a:rPr>
              <a:t>:</a:t>
            </a:r>
            <a:r>
              <a:rPr lang="en-US" sz="6200" dirty="0">
                <a:solidFill>
                  <a:srgbClr val="FF0000"/>
                </a:solidFill>
              </a:rPr>
              <a:t> </a:t>
            </a:r>
            <a:r>
              <a:rPr lang="en-US" sz="6200" dirty="0" err="1"/>
              <a:t>Axônio</a:t>
            </a:r>
            <a:r>
              <a:rPr lang="en-US" sz="6200" dirty="0"/>
              <a:t> </a:t>
            </a:r>
            <a:r>
              <a:rPr lang="en-US" sz="6200" dirty="0" err="1" smtClean="0"/>
              <a:t>repleto</a:t>
            </a:r>
            <a:r>
              <a:rPr lang="en-US" sz="6200" dirty="0" smtClean="0"/>
              <a:t> </a:t>
            </a:r>
            <a:r>
              <a:rPr lang="en-US" sz="6200" dirty="0"/>
              <a:t>de </a:t>
            </a:r>
            <a:r>
              <a:rPr lang="en-US" sz="6200" dirty="0" err="1"/>
              <a:t>mielina</a:t>
            </a:r>
            <a:r>
              <a:rPr lang="en-US" sz="6200" dirty="0"/>
              <a:t> </a:t>
            </a:r>
            <a:r>
              <a:rPr lang="en-US" sz="6200" dirty="0" err="1"/>
              <a:t>garante</a:t>
            </a:r>
            <a:r>
              <a:rPr lang="en-US" sz="6200" dirty="0"/>
              <a:t> </a:t>
            </a:r>
            <a:r>
              <a:rPr lang="en-US" sz="6200" dirty="0" err="1"/>
              <a:t>uma</a:t>
            </a:r>
            <a:r>
              <a:rPr lang="en-US" sz="6200" dirty="0"/>
              <a:t> </a:t>
            </a:r>
            <a:r>
              <a:rPr lang="en-US" sz="6200" dirty="0" err="1"/>
              <a:t>propagação</a:t>
            </a:r>
            <a:r>
              <a:rPr lang="en-US" sz="6200" dirty="0"/>
              <a:t> </a:t>
            </a:r>
            <a:r>
              <a:rPr lang="en-US" sz="6200" dirty="0" err="1"/>
              <a:t>rápida</a:t>
            </a:r>
            <a:r>
              <a:rPr lang="en-US" sz="6200" dirty="0" smtClean="0"/>
              <a:t>,</a:t>
            </a:r>
          </a:p>
          <a:p>
            <a:pPr algn="l"/>
            <a:endParaRPr lang="pt-BR" sz="6200" dirty="0"/>
          </a:p>
          <a:p>
            <a:r>
              <a:rPr lang="en-US" sz="6200" b="1" dirty="0" err="1">
                <a:solidFill>
                  <a:srgbClr val="FF0000"/>
                </a:solidFill>
              </a:rPr>
              <a:t>Funcionamento</a:t>
            </a:r>
            <a:r>
              <a:rPr lang="en-US" sz="6200" b="1" dirty="0">
                <a:solidFill>
                  <a:srgbClr val="FF0000"/>
                </a:solidFill>
              </a:rPr>
              <a:t> do </a:t>
            </a:r>
            <a:r>
              <a:rPr lang="en-US" sz="6200" b="1" dirty="0" err="1">
                <a:solidFill>
                  <a:srgbClr val="FF0000"/>
                </a:solidFill>
              </a:rPr>
              <a:t>neurônio</a:t>
            </a:r>
            <a:r>
              <a:rPr lang="en-US" sz="6200" b="1" dirty="0">
                <a:solidFill>
                  <a:srgbClr val="FF0000"/>
                </a:solidFill>
              </a:rPr>
              <a:t>:</a:t>
            </a:r>
            <a:endParaRPr lang="pt-BR" sz="6200" b="1" dirty="0">
              <a:solidFill>
                <a:srgbClr val="FF0000"/>
              </a:solidFill>
            </a:endParaRPr>
          </a:p>
          <a:p>
            <a:r>
              <a:rPr lang="en-US" sz="6200" dirty="0"/>
              <a:t>Um </a:t>
            </a:r>
            <a:r>
              <a:rPr lang="en-US" sz="6200" dirty="0" err="1"/>
              <a:t>sinal</a:t>
            </a:r>
            <a:r>
              <a:rPr lang="en-US" sz="6200" dirty="0"/>
              <a:t> </a:t>
            </a:r>
            <a:r>
              <a:rPr lang="en-US" sz="6200" dirty="0" err="1"/>
              <a:t>na</a:t>
            </a:r>
            <a:r>
              <a:rPr lang="en-US" sz="6200" dirty="0"/>
              <a:t> </a:t>
            </a:r>
            <a:r>
              <a:rPr lang="en-US" sz="6200" dirty="0" err="1"/>
              <a:t>sinapses</a:t>
            </a:r>
            <a:r>
              <a:rPr lang="en-US" sz="6200" dirty="0"/>
              <a:t> </a:t>
            </a:r>
            <a:r>
              <a:rPr lang="en-US" sz="6200" dirty="0" err="1"/>
              <a:t>aciona</a:t>
            </a:r>
            <a:r>
              <a:rPr lang="en-US" sz="6200" dirty="0"/>
              <a:t> </a:t>
            </a:r>
            <a:r>
              <a:rPr lang="en-US" sz="6200" dirty="0" err="1"/>
              <a:t>os</a:t>
            </a:r>
            <a:r>
              <a:rPr lang="en-US" sz="6200" dirty="0"/>
              <a:t> </a:t>
            </a:r>
            <a:r>
              <a:rPr lang="en-US" sz="6200" dirty="0" err="1"/>
              <a:t>neurotransmissores</a:t>
            </a:r>
            <a:r>
              <a:rPr lang="en-US" sz="6200" dirty="0"/>
              <a:t> (Na/K/</a:t>
            </a:r>
            <a:r>
              <a:rPr lang="en-US" sz="6200" dirty="0" err="1"/>
              <a:t>Cl</a:t>
            </a:r>
            <a:r>
              <a:rPr lang="en-US" sz="6200" dirty="0"/>
              <a:t>) </a:t>
            </a:r>
            <a:r>
              <a:rPr lang="en-US" sz="6200" dirty="0" err="1"/>
              <a:t>que</a:t>
            </a:r>
            <a:r>
              <a:rPr lang="en-US" sz="6200" dirty="0"/>
              <a:t> </a:t>
            </a:r>
            <a:r>
              <a:rPr lang="en-US" sz="6200" dirty="0" err="1"/>
              <a:t>aumentam</a:t>
            </a:r>
            <a:r>
              <a:rPr lang="en-US" sz="6200" dirty="0"/>
              <a:t> </a:t>
            </a:r>
            <a:r>
              <a:rPr lang="en-US" sz="6200" dirty="0" err="1"/>
              <a:t>ou</a:t>
            </a:r>
            <a:r>
              <a:rPr lang="en-US" sz="6200" dirty="0"/>
              <a:t> </a:t>
            </a:r>
            <a:r>
              <a:rPr lang="en-US" sz="6200" dirty="0" err="1"/>
              <a:t>diminuem</a:t>
            </a:r>
            <a:r>
              <a:rPr lang="en-US" sz="6200" dirty="0"/>
              <a:t> a </a:t>
            </a:r>
            <a:r>
              <a:rPr lang="en-US" sz="6200" dirty="0" err="1"/>
              <a:t>tensão</a:t>
            </a:r>
            <a:r>
              <a:rPr lang="en-US" sz="6200" dirty="0"/>
              <a:t>(Volts) </a:t>
            </a:r>
            <a:r>
              <a:rPr lang="en-US" sz="6200" dirty="0" err="1"/>
              <a:t>na</a:t>
            </a:r>
            <a:r>
              <a:rPr lang="en-US" sz="6200" dirty="0"/>
              <a:t> </a:t>
            </a:r>
            <a:r>
              <a:rPr lang="en-US" sz="6200" dirty="0" err="1"/>
              <a:t>membrana</a:t>
            </a:r>
            <a:r>
              <a:rPr lang="en-US" sz="6200" dirty="0"/>
              <a:t> </a:t>
            </a:r>
            <a:r>
              <a:rPr lang="en-US" sz="6200" dirty="0" err="1"/>
              <a:t>da</a:t>
            </a:r>
            <a:r>
              <a:rPr lang="en-US" sz="6200" dirty="0"/>
              <a:t> </a:t>
            </a:r>
            <a:r>
              <a:rPr lang="en-US" sz="6200" dirty="0" err="1"/>
              <a:t>célula</a:t>
            </a:r>
            <a:r>
              <a:rPr lang="en-US" sz="6200" dirty="0"/>
              <a:t> </a:t>
            </a:r>
            <a:endParaRPr lang="en-US" sz="6200" dirty="0" smtClean="0"/>
          </a:p>
          <a:p>
            <a:endParaRPr lang="pt-BR" sz="6200" dirty="0"/>
          </a:p>
          <a:p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Grandes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variações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tensão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6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6200" dirty="0" smtClean="0"/>
          </a:p>
          <a:p>
            <a:endParaRPr lang="en-US" sz="6200" dirty="0"/>
          </a:p>
          <a:p>
            <a:r>
              <a:rPr lang="en-US" sz="6200" dirty="0" smtClean="0"/>
              <a:t>   </a:t>
            </a:r>
            <a:r>
              <a:rPr lang="en-US" sz="6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tensão</a:t>
            </a:r>
            <a:r>
              <a:rPr lang="en-US" sz="6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excede</a:t>
            </a:r>
            <a:r>
              <a:rPr lang="en-US" sz="6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 </a:t>
            </a:r>
            <a:r>
              <a:rPr lang="en-US" sz="6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limiar</a:t>
            </a:r>
            <a:endParaRPr lang="en-US" sz="6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6200" dirty="0"/>
          </a:p>
          <a:p>
            <a:endParaRPr lang="en-US" sz="6200" dirty="0" smtClean="0"/>
          </a:p>
          <a:p>
            <a:r>
              <a:rPr lang="en-US" sz="6200" dirty="0" smtClean="0"/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gera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uma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potencial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ação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</a:t>
            </a:r>
            <a:r>
              <a:rPr lang="en-US" sz="6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um </a:t>
            </a:r>
            <a:r>
              <a:rPr lang="en-US" sz="6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pico</a:t>
            </a:r>
            <a:endParaRPr lang="pt-BR" sz="6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pt-BR" sz="3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1482"/>
          <a:stretch>
            <a:fillRect/>
          </a:stretch>
        </p:blipFill>
        <p:spPr bwMode="auto">
          <a:xfrm>
            <a:off x="4499992" y="1484784"/>
            <a:ext cx="41148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ta para baixo 10"/>
          <p:cNvSpPr/>
          <p:nvPr/>
        </p:nvSpPr>
        <p:spPr>
          <a:xfrm>
            <a:off x="2411760" y="458112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2411760" y="5301208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é um neurônio artificial?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2160240" cy="424847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O NA faz a soma ponderada de sua entrada e aplica uma função de ativação </a:t>
            </a:r>
          </a:p>
          <a:p>
            <a:r>
              <a:rPr lang="pt-BR" sz="2200" dirty="0" smtClean="0"/>
              <a:t>NÃO LINEAR</a:t>
            </a:r>
          </a:p>
          <a:p>
            <a:endParaRPr lang="pt-BR" sz="2200" dirty="0"/>
          </a:p>
          <a:p>
            <a:pPr algn="l">
              <a:buFont typeface="Arial" pitchFamily="34" charset="0"/>
              <a:buChar char="•"/>
            </a:pPr>
            <a:r>
              <a:rPr lang="pt-BR" sz="2200" dirty="0" smtClean="0"/>
              <a:t>No. de entradas</a:t>
            </a:r>
          </a:p>
          <a:p>
            <a:pPr algn="l">
              <a:buFont typeface="Arial" pitchFamily="34" charset="0"/>
              <a:buChar char="•"/>
            </a:pPr>
            <a:r>
              <a:rPr lang="pt-BR" sz="2200" dirty="0" smtClean="0"/>
              <a:t>Valor do peso</a:t>
            </a:r>
          </a:p>
          <a:p>
            <a:pPr algn="l">
              <a:buFont typeface="Arial" pitchFamily="34" charset="0"/>
              <a:buChar char="•"/>
            </a:pPr>
            <a:r>
              <a:rPr lang="pt-BR" sz="2200" dirty="0" smtClean="0"/>
              <a:t>Tipo de função</a:t>
            </a:r>
            <a:endParaRPr lang="pt-BR" sz="22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484784"/>
            <a:ext cx="5935389" cy="4525963"/>
          </a:xfrm>
          <a:prstGeom prst="rect">
            <a:avLst/>
          </a:prstGeom>
          <a:solidFill>
            <a:srgbClr val="3399FF"/>
          </a:solidFill>
          <a:ln w="9525">
            <a:noFill/>
            <a:round/>
            <a:headEnd/>
            <a:tailEnd/>
          </a:ln>
          <a:effectLst/>
        </p:spPr>
      </p:pic>
      <p:sp>
        <p:nvSpPr>
          <p:cNvPr id="10" name="Seta para baixo 9"/>
          <p:cNvSpPr/>
          <p:nvPr/>
        </p:nvSpPr>
        <p:spPr>
          <a:xfrm>
            <a:off x="1619672" y="4077072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 Neural Natural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5400600" cy="1440160"/>
          </a:xfrm>
        </p:spPr>
        <p:txBody>
          <a:bodyPr>
            <a:normAutofit/>
          </a:bodyPr>
          <a:lstStyle/>
          <a:p>
            <a:endParaRPr lang="pt-BR" sz="6200" dirty="0"/>
          </a:p>
          <a:p>
            <a:endParaRPr lang="pt-BR" sz="3600" dirty="0"/>
          </a:p>
        </p:txBody>
      </p:sp>
      <p:pic>
        <p:nvPicPr>
          <p:cNvPr id="13" name="Picture 6" descr="2 com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556791"/>
            <a:ext cx="2520280" cy="4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4.bp.blogspot.com/-BiiZ0h_6vIk/TVOuv8J48VI/AAAAAAAAF7I/-DPKO-6heJc/s1600/RedNeuronal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87624" y="3140968"/>
            <a:ext cx="4824536" cy="2780928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755576" y="1412776"/>
            <a:ext cx="5472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Os sinais das sinapses são somados no “soma’” através de “produto interno </a:t>
            </a:r>
            <a:r>
              <a:rPr lang="pt-BR" sz="2000" dirty="0" smtClean="0"/>
              <a:t>biológico”, </a:t>
            </a:r>
            <a:r>
              <a:rPr lang="pt-BR" sz="2000" dirty="0"/>
              <a:t>se o resultado da soma excede o limiar uma descarga ocorre através dos axônios acionando as outras sinapses conectadas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 Neural Artificial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3816424" cy="4248472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pt-BR" sz="2200" dirty="0" smtClean="0"/>
              <a:t>Os sinais na entrada dos neurônios são somados e comparados a um limiar, a diferença é propagada para a próxima camada.</a:t>
            </a:r>
          </a:p>
          <a:p>
            <a:endParaRPr lang="pt-BR" sz="2200" dirty="0" smtClean="0"/>
          </a:p>
          <a:p>
            <a:r>
              <a:rPr lang="pt-BR" sz="2200" dirty="0" smtClean="0"/>
              <a:t>Modelo matemático de uma Rede Neural Artificial</a:t>
            </a:r>
          </a:p>
          <a:p>
            <a:r>
              <a:rPr lang="pt-BR" sz="3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≠</a:t>
            </a:r>
            <a:endParaRPr lang="pt-BR" sz="3600" b="1" dirty="0">
              <a:solidFill>
                <a:srgbClr val="FF0000"/>
              </a:solidFill>
            </a:endParaRPr>
          </a:p>
          <a:p>
            <a:r>
              <a:rPr lang="pt-BR" sz="2200" dirty="0" smtClean="0"/>
              <a:t>Rede Neural Biológica</a:t>
            </a:r>
            <a:endParaRPr lang="pt-BR" sz="2200" dirty="0"/>
          </a:p>
        </p:txBody>
      </p:sp>
      <p:pic>
        <p:nvPicPr>
          <p:cNvPr id="1026" name="Picture 2" descr="http://www.lncc.br/~labinfo/tutorialRN/imagens/esquemaRedeMulticamada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628800"/>
            <a:ext cx="3095625" cy="310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RNA  </a:t>
            </a:r>
            <a:r>
              <a:rPr lang="pt-BR" i="1" dirty="0" err="1" smtClean="0"/>
              <a:t>vs</a:t>
            </a:r>
            <a:r>
              <a:rPr lang="pt-BR" dirty="0" smtClean="0"/>
              <a:t>  RNB?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755576" y="1556792"/>
            <a:ext cx="3888432" cy="259228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1800" dirty="0" smtClean="0">
                <a:solidFill>
                  <a:srgbClr val="FF0000"/>
                </a:solidFill>
              </a:rPr>
              <a:t> Baixa complexidade: </a:t>
            </a:r>
            <a:r>
              <a:rPr lang="pt-BR" sz="1800" dirty="0" smtClean="0"/>
              <a:t>chip VLSI ordem 10</a:t>
            </a:r>
            <a:r>
              <a:rPr lang="pt-BR" sz="1800" baseline="30000" dirty="0" smtClean="0"/>
              <a:t>6</a:t>
            </a:r>
            <a:r>
              <a:rPr lang="pt-BR" sz="1800" dirty="0" smtClean="0"/>
              <a:t> neurônios, simulação 100 mil neurônios</a:t>
            </a:r>
          </a:p>
          <a:p>
            <a:pPr algn="l">
              <a:buFont typeface="Arial" pitchFamily="34" charset="0"/>
              <a:buChar char="•"/>
            </a:pPr>
            <a:r>
              <a:rPr lang="pt-BR" sz="1800" dirty="0" smtClean="0">
                <a:solidFill>
                  <a:srgbClr val="FF0000"/>
                </a:solidFill>
              </a:rPr>
              <a:t> Velocidade de processamento alta</a:t>
            </a:r>
            <a:r>
              <a:rPr lang="pt-BR" sz="1800" dirty="0" smtClean="0"/>
              <a:t>: 30 a 200 milhões de operações por segundo</a:t>
            </a:r>
          </a:p>
          <a:p>
            <a:pPr algn="l">
              <a:buFont typeface="Arial" pitchFamily="34" charset="0"/>
              <a:buChar char="•"/>
            </a:pPr>
            <a:r>
              <a:rPr lang="pt-BR" sz="1800" dirty="0" smtClean="0">
                <a:solidFill>
                  <a:srgbClr val="FF0000"/>
                </a:solidFill>
              </a:rPr>
              <a:t>Eficiência energética: </a:t>
            </a:r>
            <a:r>
              <a:rPr lang="pt-BR" sz="1800" dirty="0" smtClean="0"/>
              <a:t>melhores computadores 10</a:t>
            </a:r>
            <a:r>
              <a:rPr lang="pt-BR" sz="1800" baseline="30000" dirty="0" smtClean="0"/>
              <a:t>-6</a:t>
            </a:r>
            <a:r>
              <a:rPr lang="pt-BR" sz="1800" dirty="0" smtClean="0"/>
              <a:t> J / operação /s</a:t>
            </a:r>
            <a:endParaRPr lang="pt-BR" sz="1800" dirty="0"/>
          </a:p>
        </p:txBody>
      </p:sp>
      <p:sp>
        <p:nvSpPr>
          <p:cNvPr id="9" name="Subtítulo 6"/>
          <p:cNvSpPr txBox="1">
            <a:spLocks/>
          </p:cNvSpPr>
          <p:nvPr/>
        </p:nvSpPr>
        <p:spPr>
          <a:xfrm>
            <a:off x="4716016" y="1556792"/>
            <a:ext cx="4104456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Alta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complexidade: 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cérebro humano 10</a:t>
            </a:r>
            <a:r>
              <a:rPr kumimoji="0" lang="pt-BR" sz="1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neurônios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Velocidade de processamento baixa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tempo de reação biológico da ordem de 1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2 </a:t>
            </a:r>
            <a:r>
              <a:rPr kumimoji="0" lang="pt-BR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milisegundos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Eficiência energética: </a:t>
            </a:r>
            <a:r>
              <a:rPr lang="pt-BR" dirty="0">
                <a:solidFill>
                  <a:schemeClr val="tx1">
                    <a:tint val="75000"/>
                  </a:schemeClr>
                </a:solidFill>
              </a:rPr>
              <a:t>cérebro </a:t>
            </a:r>
            <a:r>
              <a:rPr lang="pt-BR" dirty="0" smtClean="0">
                <a:solidFill>
                  <a:schemeClr val="tx1">
                    <a:tint val="75000"/>
                  </a:schemeClr>
                </a:solidFill>
              </a:rPr>
              <a:t>10</a:t>
            </a:r>
            <a:r>
              <a:rPr lang="pt-BR" baseline="30000" dirty="0" smtClean="0">
                <a:solidFill>
                  <a:schemeClr val="tx1">
                    <a:tint val="75000"/>
                  </a:schemeClr>
                </a:solidFill>
              </a:rPr>
              <a:t>-16</a:t>
            </a:r>
            <a:r>
              <a:rPr lang="pt-BR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tint val="75000"/>
                  </a:schemeClr>
                </a:solidFill>
              </a:rPr>
              <a:t>J / operação /s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27584" y="4725144"/>
            <a:ext cx="77048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nl-NL" sz="20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nl-NL" sz="2000" dirty="0" smtClean="0">
                <a:solidFill>
                  <a:srgbClr val="FF0000"/>
                </a:solidFill>
              </a:rPr>
              <a:t>Valor das RHA repousa na análise matemática de funções não lineares, modelagem de sistemas dinâmicos e em simulações por computador. </a:t>
            </a:r>
          </a:p>
          <a:p>
            <a:endParaRPr lang="pt-BR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Seta para baixo 12"/>
          <p:cNvSpPr/>
          <p:nvPr/>
        </p:nvSpPr>
        <p:spPr>
          <a:xfrm>
            <a:off x="4139952" y="4149080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195736" y="4293096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Analogia fraca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076056" y="4293096"/>
            <a:ext cx="22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Engenharia e Ciências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2B75-1432-435D-AA34-6233D7F6807A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95736" y="6237312"/>
            <a:ext cx="4032448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pt-BR" sz="2400" i="1" dirty="0">
                <a:solidFill>
                  <a:schemeClr val="tx1"/>
                </a:solidFill>
              </a:rPr>
              <a:t>/ </a:t>
            </a:r>
            <a:r>
              <a:rPr lang="pt-BR" sz="2400" i="1" dirty="0" smtClean="0">
                <a:solidFill>
                  <a:schemeClr val="tx1"/>
                </a:solidFill>
              </a:rPr>
              <a:t>CPGEI  - </a:t>
            </a:r>
            <a:r>
              <a:rPr lang="pt-BR" sz="2400" i="1" dirty="0" err="1" smtClean="0">
                <a:solidFill>
                  <a:schemeClr val="tx1"/>
                </a:solidFill>
              </a:rPr>
              <a:t>profa</a:t>
            </a:r>
            <a:r>
              <a:rPr lang="pt-BR" sz="2400" i="1" dirty="0" smtClean="0">
                <a:solidFill>
                  <a:schemeClr val="tx1"/>
                </a:solidFill>
              </a:rPr>
              <a:t>. Valéria Arruda</a:t>
            </a:r>
            <a:endParaRPr lang="pt-BR" sz="2400" i="1" dirty="0">
              <a:solidFill>
                <a:schemeClr val="tx1"/>
              </a:solidFill>
            </a:endParaRPr>
          </a:p>
        </p:txBody>
      </p:sp>
      <p:pic>
        <p:nvPicPr>
          <p:cNvPr id="10" name="Picture 8" descr="lasc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165303"/>
            <a:ext cx="1432470" cy="5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  <a:ln w="31750">
            <a:solidFill>
              <a:schemeClr val="accent4">
                <a:lumMod val="75000"/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10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208912" cy="4536504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Aerospacial</a:t>
            </a:r>
            <a:r>
              <a:rPr lang="en-US" sz="8000" b="1" dirty="0" smtClean="0">
                <a:solidFill>
                  <a:srgbClr val="7030A0"/>
                </a:solidFill>
              </a:rPr>
              <a:t>: </a:t>
            </a:r>
            <a:r>
              <a:rPr lang="en-US" sz="8000" dirty="0" err="1" smtClean="0"/>
              <a:t>piloto</a:t>
            </a:r>
            <a:r>
              <a:rPr lang="en-US" sz="8000" dirty="0" smtClean="0"/>
              <a:t> </a:t>
            </a:r>
            <a:r>
              <a:rPr lang="en-US" sz="8000" dirty="0" err="1" smtClean="0"/>
              <a:t>automatico</a:t>
            </a:r>
            <a:r>
              <a:rPr lang="en-US" sz="8000" dirty="0" smtClean="0"/>
              <a:t>, </a:t>
            </a:r>
            <a:r>
              <a:rPr lang="en-US" sz="8000" dirty="0" err="1" smtClean="0"/>
              <a:t>simulador</a:t>
            </a:r>
            <a:r>
              <a:rPr lang="en-US" sz="8000" dirty="0" smtClean="0"/>
              <a:t> de </a:t>
            </a:r>
            <a:r>
              <a:rPr lang="en-US" sz="8000" dirty="0" err="1" smtClean="0"/>
              <a:t>voo</a:t>
            </a:r>
            <a:r>
              <a:rPr lang="en-US" sz="8000" dirty="0" smtClean="0"/>
              <a:t>, </a:t>
            </a:r>
            <a:r>
              <a:rPr lang="en-US" sz="8000" dirty="0" err="1" smtClean="0"/>
              <a:t>controle</a:t>
            </a:r>
            <a:r>
              <a:rPr lang="en-US" sz="8000" dirty="0" smtClean="0"/>
              <a:t> de </a:t>
            </a:r>
            <a:r>
              <a:rPr lang="en-US" sz="8000" dirty="0" err="1" smtClean="0"/>
              <a:t>tráfeo</a:t>
            </a:r>
            <a:r>
              <a:rPr lang="en-US" sz="8000" dirty="0" smtClean="0"/>
              <a:t> </a:t>
            </a:r>
            <a:r>
              <a:rPr lang="en-US" sz="8000" dirty="0" err="1" smtClean="0"/>
              <a:t>aéreo</a:t>
            </a:r>
            <a:r>
              <a:rPr lang="en-US" sz="8000" dirty="0" smtClean="0"/>
              <a:t>, </a:t>
            </a:r>
            <a:r>
              <a:rPr lang="en-US" sz="8000" dirty="0" err="1" smtClean="0"/>
              <a:t>deteção</a:t>
            </a:r>
            <a:r>
              <a:rPr lang="en-US" sz="8000" dirty="0" smtClean="0"/>
              <a:t> de </a:t>
            </a:r>
            <a:r>
              <a:rPr lang="en-US" sz="8000" dirty="0" err="1" smtClean="0"/>
              <a:t>faltas</a:t>
            </a:r>
            <a:r>
              <a:rPr lang="en-US" sz="8000" dirty="0" smtClean="0"/>
              <a:t> </a:t>
            </a:r>
            <a:r>
              <a:rPr lang="en-US" sz="8000" dirty="0" err="1" smtClean="0"/>
              <a:t>em</a:t>
            </a:r>
            <a:r>
              <a:rPr lang="en-US" sz="8000" dirty="0" smtClean="0"/>
              <a:t> </a:t>
            </a:r>
            <a:r>
              <a:rPr lang="en-US" sz="8000" dirty="0" err="1" smtClean="0"/>
              <a:t>componentes</a:t>
            </a:r>
            <a:endParaRPr lang="en-US" sz="8000" dirty="0"/>
          </a:p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Defesa</a:t>
            </a:r>
            <a:r>
              <a:rPr lang="en-US" sz="8000" b="1" dirty="0" smtClean="0">
                <a:solidFill>
                  <a:srgbClr val="7030A0"/>
                </a:solidFill>
              </a:rPr>
              <a:t>: </a:t>
            </a:r>
            <a:r>
              <a:rPr lang="en-US" sz="8000" dirty="0" smtClean="0"/>
              <a:t>anti-</a:t>
            </a:r>
            <a:r>
              <a:rPr lang="en-US" sz="8000" dirty="0" err="1" smtClean="0"/>
              <a:t>missil</a:t>
            </a:r>
            <a:r>
              <a:rPr lang="en-US" sz="8000" dirty="0" smtClean="0"/>
              <a:t>, </a:t>
            </a:r>
            <a:r>
              <a:rPr lang="en-US" sz="8000" dirty="0" err="1" smtClean="0"/>
              <a:t>discriminação</a:t>
            </a:r>
            <a:r>
              <a:rPr lang="en-US" sz="8000" dirty="0" smtClean="0"/>
              <a:t> de </a:t>
            </a:r>
            <a:r>
              <a:rPr lang="en-US" sz="8000" dirty="0" err="1" smtClean="0"/>
              <a:t>objetos</a:t>
            </a:r>
            <a:r>
              <a:rPr lang="en-US" sz="8000" dirty="0" smtClean="0"/>
              <a:t>, </a:t>
            </a:r>
            <a:r>
              <a:rPr lang="en-US" sz="8000" dirty="0" err="1" smtClean="0"/>
              <a:t>reconhecimento</a:t>
            </a:r>
            <a:r>
              <a:rPr lang="en-US" sz="8000" dirty="0" smtClean="0"/>
              <a:t> de face, </a:t>
            </a:r>
            <a:r>
              <a:rPr lang="en-US" sz="8000" dirty="0" err="1" smtClean="0"/>
              <a:t>extraçãode</a:t>
            </a:r>
            <a:r>
              <a:rPr lang="en-US" sz="8000" dirty="0" smtClean="0"/>
              <a:t> </a:t>
            </a:r>
            <a:r>
              <a:rPr lang="en-US" sz="8000" dirty="0" err="1" smtClean="0"/>
              <a:t>caracteristicas</a:t>
            </a:r>
            <a:r>
              <a:rPr lang="en-US" sz="8000" dirty="0" smtClean="0"/>
              <a:t>, sonar, radar, </a:t>
            </a:r>
            <a:r>
              <a:rPr lang="en-US" sz="8000" dirty="0" err="1" smtClean="0"/>
              <a:t>processamento</a:t>
            </a:r>
            <a:r>
              <a:rPr lang="en-US" sz="8000" dirty="0" smtClean="0"/>
              <a:t> de </a:t>
            </a:r>
            <a:r>
              <a:rPr lang="en-US" sz="8000" dirty="0" err="1" smtClean="0"/>
              <a:t>imagens</a:t>
            </a:r>
            <a:r>
              <a:rPr lang="en-US" sz="8000" dirty="0" smtClean="0"/>
              <a:t>,</a:t>
            </a:r>
            <a:endParaRPr lang="en-US" sz="8000" dirty="0"/>
          </a:p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Eletrônica</a:t>
            </a:r>
            <a:r>
              <a:rPr lang="en-US" sz="8000" b="1" dirty="0" smtClean="0">
                <a:solidFill>
                  <a:srgbClr val="7030A0"/>
                </a:solidFill>
              </a:rPr>
              <a:t>: </a:t>
            </a:r>
            <a:r>
              <a:rPr lang="en-US" sz="8000" dirty="0" err="1" smtClean="0"/>
              <a:t>predição</a:t>
            </a:r>
            <a:r>
              <a:rPr lang="en-US" sz="8000" dirty="0" smtClean="0"/>
              <a:t> de </a:t>
            </a:r>
            <a:r>
              <a:rPr lang="en-US" sz="8000" dirty="0" err="1" smtClean="0"/>
              <a:t>sequencia</a:t>
            </a:r>
            <a:r>
              <a:rPr lang="en-US" sz="8000" dirty="0" smtClean="0"/>
              <a:t> de </a:t>
            </a:r>
            <a:r>
              <a:rPr lang="en-US" sz="8000" dirty="0" err="1" smtClean="0"/>
              <a:t>códigos</a:t>
            </a:r>
            <a:r>
              <a:rPr lang="en-US" sz="8000" dirty="0" smtClean="0"/>
              <a:t>, lay-out de chips, </a:t>
            </a:r>
            <a:r>
              <a:rPr lang="en-US" sz="8000" dirty="0" err="1" smtClean="0"/>
              <a:t>analise</a:t>
            </a:r>
            <a:r>
              <a:rPr lang="en-US" sz="8000" dirty="0" smtClean="0"/>
              <a:t> de </a:t>
            </a:r>
            <a:r>
              <a:rPr lang="en-US" sz="8000" dirty="0" err="1" smtClean="0"/>
              <a:t>falhas</a:t>
            </a:r>
            <a:r>
              <a:rPr lang="en-US" sz="8000" dirty="0" smtClean="0"/>
              <a:t> , </a:t>
            </a:r>
            <a:r>
              <a:rPr lang="en-US" sz="8000" dirty="0" err="1" smtClean="0"/>
              <a:t>modelagem</a:t>
            </a:r>
            <a:r>
              <a:rPr lang="en-US" sz="8000" dirty="0" smtClean="0"/>
              <a:t> </a:t>
            </a:r>
            <a:r>
              <a:rPr lang="en-US" sz="8000" dirty="0" err="1" smtClean="0"/>
              <a:t>não</a:t>
            </a:r>
            <a:r>
              <a:rPr lang="en-US" sz="8000" dirty="0" smtClean="0"/>
              <a:t>-linear e </a:t>
            </a:r>
            <a:r>
              <a:rPr lang="en-US" sz="8000" dirty="0" err="1" smtClean="0"/>
              <a:t>controle</a:t>
            </a:r>
            <a:r>
              <a:rPr lang="en-US" sz="8000" dirty="0" smtClean="0"/>
              <a:t>, </a:t>
            </a:r>
            <a:r>
              <a:rPr lang="en-US" sz="8000" dirty="0" err="1" smtClean="0"/>
              <a:t>sintese</a:t>
            </a:r>
            <a:r>
              <a:rPr lang="en-US" sz="8000" dirty="0" smtClean="0"/>
              <a:t> de </a:t>
            </a:r>
            <a:r>
              <a:rPr lang="en-US" sz="8000" dirty="0" err="1" smtClean="0"/>
              <a:t>voz</a:t>
            </a:r>
            <a:r>
              <a:rPr lang="en-US" sz="8000" dirty="0" smtClean="0"/>
              <a:t>.</a:t>
            </a:r>
            <a:endParaRPr lang="en-US" sz="8000" dirty="0"/>
          </a:p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Robótica</a:t>
            </a:r>
            <a:r>
              <a:rPr lang="en-US" sz="8000" b="1" dirty="0">
                <a:solidFill>
                  <a:srgbClr val="7030A0"/>
                </a:solidFill>
              </a:rPr>
              <a:t>: </a:t>
            </a:r>
            <a:r>
              <a:rPr lang="en-US" sz="8000" dirty="0" err="1"/>
              <a:t>controle</a:t>
            </a:r>
            <a:r>
              <a:rPr lang="en-US" sz="8000" dirty="0"/>
              <a:t> de </a:t>
            </a:r>
            <a:r>
              <a:rPr lang="en-US" sz="8000" dirty="0" err="1"/>
              <a:t>trajetória</a:t>
            </a:r>
            <a:r>
              <a:rPr lang="en-US" sz="8000" dirty="0"/>
              <a:t>, </a:t>
            </a:r>
            <a:r>
              <a:rPr lang="en-US" sz="8000" dirty="0" err="1"/>
              <a:t>sistemas</a:t>
            </a:r>
            <a:r>
              <a:rPr lang="en-US" sz="8000" dirty="0"/>
              <a:t> de </a:t>
            </a:r>
            <a:r>
              <a:rPr lang="en-US" sz="8000" dirty="0" err="1"/>
              <a:t>visão</a:t>
            </a:r>
            <a:r>
              <a:rPr lang="en-US" sz="8000" dirty="0"/>
              <a:t>, </a:t>
            </a:r>
            <a:r>
              <a:rPr lang="en-US" sz="8000" dirty="0" err="1"/>
              <a:t>controle</a:t>
            </a:r>
            <a:r>
              <a:rPr lang="en-US" sz="8000" dirty="0"/>
              <a:t> de </a:t>
            </a:r>
            <a:r>
              <a:rPr lang="en-US" sz="8000" dirty="0" err="1"/>
              <a:t>manipuladores</a:t>
            </a:r>
            <a:r>
              <a:rPr lang="en-US" sz="8000" dirty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Voz</a:t>
            </a:r>
            <a:r>
              <a:rPr lang="en-US" sz="8000" b="1" dirty="0" smtClean="0">
                <a:solidFill>
                  <a:srgbClr val="7030A0"/>
                </a:solidFill>
              </a:rPr>
              <a:t>: </a:t>
            </a:r>
            <a:r>
              <a:rPr lang="en-US" sz="8000" dirty="0" err="1" smtClean="0"/>
              <a:t>reconhecimento</a:t>
            </a:r>
            <a:r>
              <a:rPr lang="en-US" sz="8000" dirty="0" smtClean="0"/>
              <a:t> de </a:t>
            </a:r>
            <a:r>
              <a:rPr lang="en-US" sz="8000" dirty="0" err="1" smtClean="0"/>
              <a:t>fala</a:t>
            </a:r>
            <a:r>
              <a:rPr lang="en-US" sz="8000" dirty="0" smtClean="0"/>
              <a:t>, </a:t>
            </a:r>
            <a:r>
              <a:rPr lang="en-US" sz="8000" dirty="0" err="1" smtClean="0"/>
              <a:t>compressão</a:t>
            </a:r>
            <a:r>
              <a:rPr lang="en-US" sz="8000" dirty="0" smtClean="0"/>
              <a:t> de </a:t>
            </a:r>
            <a:r>
              <a:rPr lang="en-US" sz="8000" dirty="0" err="1" smtClean="0"/>
              <a:t>fala</a:t>
            </a:r>
            <a:r>
              <a:rPr lang="en-US" sz="8000" dirty="0" smtClean="0"/>
              <a:t>, </a:t>
            </a:r>
            <a:r>
              <a:rPr lang="en-US" sz="8000" dirty="0" err="1" smtClean="0"/>
              <a:t>classificação</a:t>
            </a:r>
            <a:r>
              <a:rPr lang="en-US" sz="8000" dirty="0" smtClean="0"/>
              <a:t> de </a:t>
            </a:r>
            <a:r>
              <a:rPr lang="en-US" sz="8000" dirty="0" err="1" smtClean="0"/>
              <a:t>vogais</a:t>
            </a:r>
            <a:r>
              <a:rPr lang="en-US" sz="8000" dirty="0" smtClean="0"/>
              <a:t>, </a:t>
            </a:r>
            <a:r>
              <a:rPr lang="en-US" sz="8000" dirty="0" err="1" smtClean="0"/>
              <a:t>sintese</a:t>
            </a:r>
            <a:r>
              <a:rPr lang="en-US" sz="8000" dirty="0" smtClean="0"/>
              <a:t> de </a:t>
            </a:r>
            <a:r>
              <a:rPr lang="en-US" sz="8000" dirty="0" err="1" smtClean="0"/>
              <a:t>voz</a:t>
            </a:r>
            <a:r>
              <a:rPr lang="en-US" sz="80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Banco</a:t>
            </a:r>
            <a:r>
              <a:rPr lang="en-US" sz="8000" b="1" dirty="0" smtClean="0">
                <a:solidFill>
                  <a:srgbClr val="7030A0"/>
                </a:solidFill>
              </a:rPr>
              <a:t>/</a:t>
            </a:r>
            <a:r>
              <a:rPr lang="en-US" sz="8000" b="1" dirty="0" err="1" smtClean="0">
                <a:solidFill>
                  <a:srgbClr val="7030A0"/>
                </a:solidFill>
              </a:rPr>
              <a:t>seguros</a:t>
            </a:r>
            <a:r>
              <a:rPr lang="en-US" sz="8000" b="1" dirty="0" smtClean="0">
                <a:solidFill>
                  <a:srgbClr val="7030A0"/>
                </a:solidFill>
              </a:rPr>
              <a:t>: </a:t>
            </a:r>
            <a:r>
              <a:rPr lang="en-US" sz="8000" dirty="0" err="1" smtClean="0"/>
              <a:t>análise</a:t>
            </a:r>
            <a:r>
              <a:rPr lang="en-US" sz="8000" dirty="0" smtClean="0"/>
              <a:t> de </a:t>
            </a:r>
            <a:r>
              <a:rPr lang="en-US" sz="8000" dirty="0" err="1" smtClean="0"/>
              <a:t>mercado</a:t>
            </a:r>
            <a:r>
              <a:rPr lang="en-US" sz="8000" dirty="0" smtClean="0"/>
              <a:t>, </a:t>
            </a:r>
            <a:r>
              <a:rPr lang="en-US" sz="8000" dirty="0" err="1" smtClean="0"/>
              <a:t>taxa</a:t>
            </a:r>
            <a:r>
              <a:rPr lang="en-US" sz="8000" dirty="0" smtClean="0"/>
              <a:t> de </a:t>
            </a:r>
            <a:r>
              <a:rPr lang="en-US" sz="8000" dirty="0" err="1" smtClean="0"/>
              <a:t>juros</a:t>
            </a:r>
            <a:r>
              <a:rPr lang="en-US" sz="8000" dirty="0" smtClean="0"/>
              <a:t> </a:t>
            </a:r>
            <a:r>
              <a:rPr lang="en-US" sz="8000" dirty="0" err="1" smtClean="0"/>
              <a:t>automático</a:t>
            </a:r>
            <a:r>
              <a:rPr lang="en-US" sz="8000" dirty="0" smtClean="0"/>
              <a:t>, </a:t>
            </a:r>
            <a:r>
              <a:rPr lang="en-US" sz="8000" dirty="0" err="1" smtClean="0"/>
              <a:t>sistemas</a:t>
            </a:r>
            <a:r>
              <a:rPr lang="en-US" sz="8000" dirty="0" smtClean="0"/>
              <a:t> de </a:t>
            </a:r>
            <a:r>
              <a:rPr lang="en-US" sz="8000" dirty="0" err="1" smtClean="0"/>
              <a:t>emprestimos</a:t>
            </a:r>
            <a:r>
              <a:rPr lang="en-US" sz="8000" dirty="0" smtClean="0"/>
              <a:t>, </a:t>
            </a:r>
            <a:r>
              <a:rPr lang="en-US" sz="8000" dirty="0" err="1" smtClean="0"/>
              <a:t>reconhecimento</a:t>
            </a:r>
            <a:r>
              <a:rPr lang="en-US" sz="8000" dirty="0" smtClean="0"/>
              <a:t> de </a:t>
            </a:r>
            <a:r>
              <a:rPr lang="en-US" sz="8000" dirty="0" err="1" smtClean="0"/>
              <a:t>cheques</a:t>
            </a:r>
            <a:r>
              <a:rPr lang="en-US" sz="8000" dirty="0" smtClean="0"/>
              <a:t>, 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Telecomunicações</a:t>
            </a:r>
            <a:r>
              <a:rPr lang="en-US" sz="8000" b="1" dirty="0" smtClean="0">
                <a:solidFill>
                  <a:srgbClr val="7030A0"/>
                </a:solidFill>
              </a:rPr>
              <a:t>: </a:t>
            </a:r>
            <a:r>
              <a:rPr lang="en-US" sz="8000" dirty="0" err="1" smtClean="0"/>
              <a:t>comprensão</a:t>
            </a:r>
            <a:r>
              <a:rPr lang="en-US" sz="8000" dirty="0" smtClean="0"/>
              <a:t> de </a:t>
            </a:r>
            <a:r>
              <a:rPr lang="en-US" sz="8000" dirty="0" err="1" smtClean="0"/>
              <a:t>imagens</a:t>
            </a:r>
            <a:r>
              <a:rPr lang="en-US" sz="8000" dirty="0" smtClean="0"/>
              <a:t> e dados, </a:t>
            </a:r>
            <a:r>
              <a:rPr lang="en-US" sz="8000" dirty="0" err="1" smtClean="0"/>
              <a:t>trqadução</a:t>
            </a:r>
            <a:r>
              <a:rPr lang="en-US" sz="8000" dirty="0" smtClean="0"/>
              <a:t> </a:t>
            </a:r>
            <a:r>
              <a:rPr lang="en-US" sz="8000" dirty="0" err="1" smtClean="0"/>
              <a:t>em</a:t>
            </a:r>
            <a:r>
              <a:rPr lang="en-US" sz="8000" dirty="0" smtClean="0"/>
              <a:t> tempo real, </a:t>
            </a:r>
            <a:r>
              <a:rPr lang="en-US" sz="8000" dirty="0" err="1" smtClean="0"/>
              <a:t>qualidade</a:t>
            </a:r>
            <a:r>
              <a:rPr lang="en-US" sz="8000" dirty="0" smtClean="0"/>
              <a:t> de video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b="1" dirty="0" err="1" smtClean="0">
                <a:solidFill>
                  <a:srgbClr val="7030A0"/>
                </a:solidFill>
              </a:rPr>
              <a:t>Sistemas</a:t>
            </a:r>
            <a:r>
              <a:rPr lang="en-US" sz="8000" b="1" dirty="0" smtClean="0">
                <a:solidFill>
                  <a:srgbClr val="7030A0"/>
                </a:solidFill>
              </a:rPr>
              <a:t> de </a:t>
            </a:r>
            <a:r>
              <a:rPr lang="en-US" sz="8000" b="1" dirty="0" err="1" smtClean="0">
                <a:solidFill>
                  <a:srgbClr val="7030A0"/>
                </a:solidFill>
              </a:rPr>
              <a:t>transporte</a:t>
            </a:r>
            <a:r>
              <a:rPr lang="en-US" sz="8000" b="1" dirty="0" smtClean="0">
                <a:solidFill>
                  <a:srgbClr val="7030A0"/>
                </a:solidFill>
              </a:rPr>
              <a:t>: </a:t>
            </a:r>
            <a:r>
              <a:rPr lang="en-US" sz="8000" dirty="0" err="1" smtClean="0"/>
              <a:t>Diagnósticos</a:t>
            </a:r>
            <a:r>
              <a:rPr lang="en-US" sz="8000" dirty="0" smtClean="0"/>
              <a:t> de </a:t>
            </a:r>
            <a:r>
              <a:rPr lang="en-US" sz="8000" dirty="0" err="1" smtClean="0"/>
              <a:t>freios</a:t>
            </a:r>
            <a:r>
              <a:rPr lang="en-US" sz="8000" dirty="0" smtClean="0"/>
              <a:t> </a:t>
            </a:r>
            <a:r>
              <a:rPr lang="en-US" sz="8000" dirty="0" err="1" smtClean="0"/>
              <a:t>em</a:t>
            </a:r>
            <a:r>
              <a:rPr lang="en-US" sz="8000" dirty="0" smtClean="0"/>
              <a:t> </a:t>
            </a:r>
            <a:r>
              <a:rPr lang="en-US" sz="8000" dirty="0" err="1" smtClean="0"/>
              <a:t>caminhos</a:t>
            </a:r>
            <a:r>
              <a:rPr lang="en-US" sz="8000" dirty="0" smtClean="0"/>
              <a:t>, scheduling de </a:t>
            </a:r>
            <a:r>
              <a:rPr lang="en-US" sz="8000" dirty="0" err="1" smtClean="0"/>
              <a:t>veículos</a:t>
            </a:r>
            <a:r>
              <a:rPr lang="en-US" sz="8000" dirty="0" smtClean="0"/>
              <a:t>, </a:t>
            </a:r>
            <a:r>
              <a:rPr lang="en-US" sz="8000" dirty="0" err="1" smtClean="0"/>
              <a:t>sistemas</a:t>
            </a:r>
            <a:r>
              <a:rPr lang="en-US" sz="8000" dirty="0" smtClean="0"/>
              <a:t> de </a:t>
            </a:r>
            <a:r>
              <a:rPr lang="en-US" sz="8000" dirty="0" err="1" smtClean="0"/>
              <a:t>roteamento</a:t>
            </a:r>
            <a:endParaRPr lang="en-US" sz="8000" dirty="0" smtClean="0"/>
          </a:p>
          <a:p>
            <a:pPr lvl="1" algn="l">
              <a:buFont typeface="Arial" pitchFamily="34" charset="0"/>
              <a:buChar char="•"/>
            </a:pPr>
            <a:endParaRPr lang="en-US" dirty="0" smtClean="0"/>
          </a:p>
          <a:p>
            <a:endParaRPr lang="pt-BR" dirty="0"/>
          </a:p>
        </p:txBody>
      </p:sp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920880" cy="936104"/>
          </a:xfrm>
        </p:spPr>
        <p:txBody>
          <a:bodyPr/>
          <a:lstStyle/>
          <a:p>
            <a:pPr lvl="0">
              <a:defRPr/>
            </a:pPr>
            <a:r>
              <a:rPr lang="pt-BR" dirty="0" smtClean="0"/>
              <a:t>Aplicações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1131</Words>
  <Application>Microsoft Office PowerPoint</Application>
  <PresentationFormat>Apresentação na tela (4:3)</PresentationFormat>
  <Paragraphs>163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REDES NEURAIS ARTIFICIAIS</vt:lpstr>
      <vt:lpstr>OBJETIVOS </vt:lpstr>
      <vt:lpstr>Cronograma </vt:lpstr>
      <vt:lpstr>O que é um neurônio natural? </vt:lpstr>
      <vt:lpstr>O que é um neurônio artificial? </vt:lpstr>
      <vt:lpstr>Rede Neural Natural </vt:lpstr>
      <vt:lpstr>Rede Neural Artificial</vt:lpstr>
      <vt:lpstr>RNA  vs  RNB? </vt:lpstr>
      <vt:lpstr>Aplicações</vt:lpstr>
      <vt:lpstr>Histórico de RNA</vt:lpstr>
      <vt:lpstr>Propriedades das RNAs</vt:lpstr>
      <vt:lpstr>Topologias das RNAs</vt:lpstr>
      <vt:lpstr>Topologias das RNAs (cont)</vt:lpstr>
      <vt:lpstr>Regras de Aprendizagem</vt:lpstr>
      <vt:lpstr>AVISOS</vt:lpstr>
      <vt:lpstr>Conclusões</vt:lpstr>
    </vt:vector>
  </TitlesOfParts>
  <Company>UTFPR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</dc:title>
  <dc:creator>lvrarruda</dc:creator>
  <cp:lastModifiedBy>lvrarruda</cp:lastModifiedBy>
  <cp:revision>60</cp:revision>
  <dcterms:created xsi:type="dcterms:W3CDTF">2012-09-18T11:52:56Z</dcterms:created>
  <dcterms:modified xsi:type="dcterms:W3CDTF">2012-09-19T10:51:55Z</dcterms:modified>
</cp:coreProperties>
</file>