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60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F64D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6" autoAdjust="0"/>
    <p:restoredTop sz="94660"/>
  </p:normalViewPr>
  <p:slideViewPr>
    <p:cSldViewPr>
      <p:cViewPr>
        <p:scale>
          <a:sx n="50" d="100"/>
          <a:sy n="50" d="100"/>
        </p:scale>
        <p:origin x="-1638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9B3CC-A076-4A66-A013-FAE801E637EC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EE5B-C490-4642-9D64-44EBC34943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BC45-3244-4100-960F-7D99C45DD79D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B553E-9632-419D-B14D-5DC93F064A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B3572-7684-4B88-B8B8-36F7C6AF1B69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3A0E-62F9-4F0A-95EA-579AFD4C8D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5600-5F76-4EFF-818A-001566FC3C5A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1A85-F29E-4EF8-B8CA-9F2533F743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6A32E-136D-4727-9FB9-FDBF43308785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68EC6-EC5B-4192-BAE4-7F8B13FB7F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5138-469B-4351-9D54-9BDFD8C5B699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F2114-FF7D-4DBD-B2FF-04FB0ACC8B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F8B6-FDAD-4715-9DB6-50ADC4F7F3B7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20F0-3F48-46B5-BE74-B6C13DCBA1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BD1B-B19C-4337-B3E0-B5661226AE07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BD199-9CB0-4564-9F66-3573EA57B6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54D5C-6A9E-413B-88E7-D4B39C2F201F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572BB-CA66-461D-81D7-4C044F7FD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EACD-C79B-4004-855B-6BEC26A5411B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20729-D91A-499E-998E-59864C20DF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00F41-783D-4270-ADA7-1EFD341C84BF}" type="datetimeFigureOut">
              <a:rPr lang="pt-BR"/>
              <a:pPr>
                <a:defRPr/>
              </a:pPr>
              <a:t>27/09/2012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11413" y="6356350"/>
            <a:ext cx="3608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637C-BFC0-4B2E-A005-0EC180AB2E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62BDC5-BA99-43EC-92DF-4EC6ECA1D1FA}" type="datetimeFigureOut">
              <a:rPr lang="pt-BR"/>
              <a:pPr>
                <a:defRPr/>
              </a:pPr>
              <a:t>27/09/2012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9F860C-CBAE-4E16-85FE-D713BA20ED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6165850"/>
            <a:ext cx="8207375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539750" y="1196975"/>
            <a:ext cx="8208963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asc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 userDrawn="1"/>
        </p:nvSpPr>
        <p:spPr>
          <a:xfrm>
            <a:off x="5724525" y="6308725"/>
            <a:ext cx="2932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  <a:cs typeface="+mn-cs"/>
              </a:rPr>
              <a:t>CPGEI  - </a:t>
            </a:r>
            <a:r>
              <a:rPr lang="pt-BR" i="1" dirty="0" err="1">
                <a:latin typeface="+mn-lt"/>
                <a:cs typeface="+mn-cs"/>
              </a:rPr>
              <a:t>profa</a:t>
            </a:r>
            <a:r>
              <a:rPr lang="pt-BR" i="1" dirty="0">
                <a:latin typeface="+mn-lt"/>
                <a:cs typeface="+mn-cs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4000" smtClean="0"/>
              <a:t>Redes elementares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pt-BR" sz="3200" smtClean="0"/>
              <a:t>Rede de Mac-Cullochs Pitts </a:t>
            </a:r>
          </a:p>
          <a:p>
            <a:r>
              <a:rPr lang="pt-BR" sz="3200" smtClean="0"/>
              <a:t>Rede de Hebb</a:t>
            </a:r>
          </a:p>
          <a:p>
            <a:r>
              <a:rPr lang="pt-BR" sz="3200" smtClean="0"/>
              <a:t>Rede Perceptron</a:t>
            </a:r>
          </a:p>
          <a:p>
            <a:r>
              <a:rPr lang="pt-BR" sz="3200" smtClean="0"/>
              <a:t>Rede Madaline</a:t>
            </a:r>
          </a:p>
          <a:p>
            <a:endParaRPr lang="pt-BR" sz="3200" smtClean="0"/>
          </a:p>
          <a:p>
            <a:r>
              <a:rPr lang="pt-BR" sz="3200" smtClean="0"/>
              <a:t>Aprendizado de Hebb</a:t>
            </a:r>
          </a:p>
          <a:p>
            <a:r>
              <a:rPr lang="pt-BR" sz="3200" smtClean="0"/>
              <a:t>Aprendizado do perceptron</a:t>
            </a:r>
          </a:p>
          <a:p>
            <a:r>
              <a:rPr lang="pt-BR" sz="3200" smtClean="0"/>
              <a:t>Regra delta</a:t>
            </a:r>
          </a:p>
          <a:p>
            <a:endParaRPr lang="pt-BR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Exemplo: aprendizado de Hebb (cont)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>
                <a:ea typeface="Arial Unicode MS" pitchFamily="34" charset="-128"/>
                <a:cs typeface="Arial Unicode MS" pitchFamily="34" charset="-128"/>
              </a:rPr>
              <a:t>O treinamento pode ser repetido quantas vezes desejado, apresentando alternadamente X e O </a:t>
            </a:r>
            <a:r>
              <a:rPr lang="pt-BR" b="1" smtClean="0">
                <a:solidFill>
                  <a:srgbClr val="006600"/>
                </a:solidFill>
                <a:ea typeface="Arial Unicode MS" pitchFamily="34" charset="-128"/>
                <a:cs typeface="Arial Unicode MS" pitchFamily="34" charset="-128"/>
              </a:rPr>
              <a:t>(época).</a:t>
            </a:r>
            <a:endParaRPr lang="pt-BR" sz="3600" b="1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pt-BR" smtClean="0"/>
              <a:t>W = [2-2-2-2 2 </a:t>
            </a:r>
            <a:r>
              <a:rPr lang="pt-BR" smtClean="0">
                <a:solidFill>
                  <a:srgbClr val="FF0000"/>
                </a:solidFill>
              </a:rPr>
              <a:t>-2202-2 </a:t>
            </a:r>
            <a:r>
              <a:rPr lang="pt-BR" smtClean="0">
                <a:solidFill>
                  <a:schemeClr val="tx2"/>
                </a:solidFill>
              </a:rPr>
              <a:t>-2-020-2 </a:t>
            </a:r>
            <a:r>
              <a:rPr lang="pt-BR" smtClean="0">
                <a:solidFill>
                  <a:srgbClr val="FF0000"/>
                </a:solidFill>
              </a:rPr>
              <a:t>-2202-2 </a:t>
            </a:r>
            <a:r>
              <a:rPr lang="pt-BR" smtClean="0"/>
              <a:t>2-2-2-2 2]x no. épocas.</a:t>
            </a:r>
          </a:p>
          <a:p>
            <a:pPr>
              <a:lnSpc>
                <a:spcPct val="90000"/>
              </a:lnSpc>
            </a:pPr>
            <a:r>
              <a:rPr lang="pt-BR" b="1" smtClean="0">
                <a:solidFill>
                  <a:srgbClr val="FF0000"/>
                </a:solidFill>
              </a:rPr>
              <a:t>Funcionamento:</a:t>
            </a:r>
            <a:r>
              <a:rPr lang="pt-BR" smtClean="0"/>
              <a:t> após treinada, apresenta-se os padrões “X” e “O”, os quais podem ser mesmos corrompidos por ruídos.</a:t>
            </a:r>
          </a:p>
          <a:p>
            <a:pPr>
              <a:lnSpc>
                <a:spcPct val="90000"/>
              </a:lnSpc>
            </a:pPr>
            <a:r>
              <a:rPr lang="pt-BR" smtClean="0"/>
              <a:t>X: </a:t>
            </a:r>
            <a:r>
              <a:rPr lang="pt-BR" smtClean="0">
                <a:solidFill>
                  <a:schemeClr val="folHlink"/>
                </a:solidFill>
              </a:rPr>
              <a:t>y = sign(W</a:t>
            </a:r>
            <a:r>
              <a:rPr lang="pt-BR" baseline="30000" smtClean="0">
                <a:solidFill>
                  <a:schemeClr val="folHlink"/>
                </a:solidFill>
              </a:rPr>
              <a:t>t</a:t>
            </a:r>
            <a:r>
              <a:rPr lang="pt-BR" smtClean="0">
                <a:solidFill>
                  <a:schemeClr val="folHlink"/>
                </a:solidFill>
              </a:rPr>
              <a:t>X - b) = sign(42-0) = sign(42) = 1 = X.</a:t>
            </a:r>
          </a:p>
          <a:p>
            <a:pPr>
              <a:lnSpc>
                <a:spcPct val="90000"/>
              </a:lnSpc>
            </a:pPr>
            <a:r>
              <a:rPr lang="pt-BR" smtClean="0"/>
              <a:t>O: </a:t>
            </a:r>
            <a:r>
              <a:rPr lang="pt-BR" smtClean="0">
                <a:solidFill>
                  <a:schemeClr val="folHlink"/>
                </a:solidFill>
              </a:rPr>
              <a:t>y = sign(W</a:t>
            </a:r>
            <a:r>
              <a:rPr lang="pt-BR" baseline="30000" smtClean="0">
                <a:solidFill>
                  <a:schemeClr val="folHlink"/>
                </a:solidFill>
              </a:rPr>
              <a:t>t</a:t>
            </a:r>
            <a:r>
              <a:rPr lang="pt-BR" smtClean="0">
                <a:solidFill>
                  <a:schemeClr val="folHlink"/>
                </a:solidFill>
              </a:rPr>
              <a:t>O - b) = sign(-42-0) =sign(-42) = -1 = O.</a:t>
            </a:r>
          </a:p>
          <a:p>
            <a:pPr>
              <a:lnSpc>
                <a:spcPct val="90000"/>
              </a:lnSpc>
            </a:pPr>
            <a:r>
              <a:rPr lang="pt-BR" smtClean="0"/>
              <a:t>E = 1 </a:t>
            </a:r>
            <a:r>
              <a:rPr lang="pt-BR" smtClean="0">
                <a:solidFill>
                  <a:srgbClr val="FF0000"/>
                </a:solidFill>
              </a:rPr>
              <a:t>1 1 1</a:t>
            </a:r>
            <a:r>
              <a:rPr lang="pt-BR" smtClean="0"/>
              <a:t> 1 -1 1-1 1-1 -1-1 1-1-1 -1 1-1 1-1 1 </a:t>
            </a:r>
            <a:r>
              <a:rPr lang="pt-BR" smtClean="0">
                <a:solidFill>
                  <a:srgbClr val="FF0000"/>
                </a:solidFill>
              </a:rPr>
              <a:t>1 1 1</a:t>
            </a:r>
            <a:r>
              <a:rPr lang="pt-BR" smtClean="0"/>
              <a:t> 1 </a:t>
            </a:r>
            <a:endParaRPr lang="pt-BR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pt-BR" smtClean="0">
                <a:solidFill>
                  <a:schemeClr val="folHlink"/>
                </a:solidFill>
              </a:rPr>
              <a:t>          y = sign(W</a:t>
            </a:r>
            <a:r>
              <a:rPr lang="pt-BR" baseline="30000" smtClean="0">
                <a:solidFill>
                  <a:schemeClr val="folHlink"/>
                </a:solidFill>
              </a:rPr>
              <a:t>t</a:t>
            </a:r>
            <a:r>
              <a:rPr lang="pt-BR" smtClean="0">
                <a:solidFill>
                  <a:schemeClr val="folHlink"/>
                </a:solidFill>
              </a:rPr>
              <a:t>E - b) = sign(30-0) =sign(30) = 1 = X.</a:t>
            </a:r>
          </a:p>
          <a:p>
            <a:pPr>
              <a:lnSpc>
                <a:spcPct val="90000"/>
              </a:lnSpc>
            </a:pPr>
            <a:r>
              <a:rPr lang="pt-BR" smtClean="0"/>
              <a:t>M= 1-1-1-1 1 -1 1</a:t>
            </a:r>
            <a:r>
              <a:rPr lang="pt-BR" smtClean="0">
                <a:solidFill>
                  <a:srgbClr val="006600"/>
                </a:solidFill>
              </a:rPr>
              <a:t>-1</a:t>
            </a:r>
            <a:r>
              <a:rPr lang="pt-BR" smtClean="0"/>
              <a:t> 1-1 </a:t>
            </a:r>
            <a:r>
              <a:rPr lang="pt-BR" smtClean="0">
                <a:solidFill>
                  <a:srgbClr val="FF0000"/>
                </a:solidFill>
              </a:rPr>
              <a:t>1 </a:t>
            </a:r>
            <a:r>
              <a:rPr lang="pt-BR" smtClean="0">
                <a:solidFill>
                  <a:srgbClr val="006600"/>
                </a:solidFill>
              </a:rPr>
              <a:t>-1</a:t>
            </a:r>
            <a:r>
              <a:rPr lang="pt-BR" smtClean="0"/>
              <a:t> 1</a:t>
            </a:r>
            <a:r>
              <a:rPr lang="pt-BR" smtClean="0">
                <a:solidFill>
                  <a:srgbClr val="006600"/>
                </a:solidFill>
              </a:rPr>
              <a:t>-1</a:t>
            </a:r>
            <a:r>
              <a:rPr lang="pt-BR" smtClean="0"/>
              <a:t>-1</a:t>
            </a:r>
            <a:r>
              <a:rPr lang="pt-BR" smtClean="0">
                <a:solidFill>
                  <a:schemeClr val="tx2"/>
                </a:solidFill>
              </a:rPr>
              <a:t> </a:t>
            </a:r>
            <a:r>
              <a:rPr lang="pt-BR" smtClean="0">
                <a:solidFill>
                  <a:srgbClr val="FF0000"/>
                </a:solidFill>
              </a:rPr>
              <a:t>1-1</a:t>
            </a:r>
            <a:r>
              <a:rPr lang="pt-BR" smtClean="0">
                <a:solidFill>
                  <a:srgbClr val="006600"/>
                </a:solidFill>
              </a:rPr>
              <a:t>-1</a:t>
            </a:r>
            <a:r>
              <a:rPr lang="pt-BR" smtClean="0">
                <a:solidFill>
                  <a:srgbClr val="FF0000"/>
                </a:solidFill>
              </a:rPr>
              <a:t>-1 1-1 1 1 1-1</a:t>
            </a:r>
            <a:r>
              <a:rPr lang="pt-BR" smtClean="0"/>
              <a:t> </a:t>
            </a:r>
            <a:r>
              <a:rPr lang="pt-BR" smtClean="0">
                <a:sym typeface="Symbol" pitchFamily="18" charset="2"/>
              </a:rPr>
              <a:t> </a:t>
            </a:r>
            <a:r>
              <a:rPr lang="pt-BR" smtClean="0">
                <a:solidFill>
                  <a:schemeClr val="folHlink"/>
                </a:solidFill>
              </a:rPr>
              <a:t>y = X</a:t>
            </a:r>
            <a:endParaRPr lang="pt-BR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pt-BR" smtClean="0"/>
              <a:t>P= 1-1-1-1 1 -1 1</a:t>
            </a:r>
            <a:r>
              <a:rPr lang="pt-BR" smtClean="0">
                <a:solidFill>
                  <a:srgbClr val="006600"/>
                </a:solidFill>
              </a:rPr>
              <a:t>#</a:t>
            </a:r>
            <a:r>
              <a:rPr lang="pt-BR" smtClean="0"/>
              <a:t> 1-1 </a:t>
            </a:r>
            <a:r>
              <a:rPr lang="pt-BR" smtClean="0">
                <a:solidFill>
                  <a:srgbClr val="FF0000"/>
                </a:solidFill>
              </a:rPr>
              <a:t>1 </a:t>
            </a:r>
            <a:r>
              <a:rPr lang="pt-BR" smtClean="0">
                <a:solidFill>
                  <a:srgbClr val="006600"/>
                </a:solidFill>
              </a:rPr>
              <a:t>#</a:t>
            </a:r>
            <a:r>
              <a:rPr lang="pt-BR" smtClean="0"/>
              <a:t> 1</a:t>
            </a:r>
            <a:r>
              <a:rPr lang="pt-BR" smtClean="0">
                <a:solidFill>
                  <a:srgbClr val="006600"/>
                </a:solidFill>
              </a:rPr>
              <a:t># </a:t>
            </a:r>
            <a:r>
              <a:rPr lang="pt-BR" smtClean="0">
                <a:solidFill>
                  <a:srgbClr val="FF0000"/>
                </a:solidFill>
              </a:rPr>
              <a:t>1</a:t>
            </a:r>
            <a:r>
              <a:rPr lang="pt-BR" smtClean="0">
                <a:solidFill>
                  <a:schemeClr val="tx2"/>
                </a:solidFill>
              </a:rPr>
              <a:t> </a:t>
            </a:r>
            <a:r>
              <a:rPr lang="pt-BR" smtClean="0">
                <a:solidFill>
                  <a:srgbClr val="FF0000"/>
                </a:solidFill>
              </a:rPr>
              <a:t>1-1</a:t>
            </a:r>
            <a:r>
              <a:rPr lang="pt-BR" smtClean="0">
                <a:solidFill>
                  <a:srgbClr val="006600"/>
                </a:solidFill>
              </a:rPr>
              <a:t>#</a:t>
            </a:r>
            <a:r>
              <a:rPr lang="pt-BR" smtClean="0">
                <a:solidFill>
                  <a:srgbClr val="FF0000"/>
                </a:solidFill>
              </a:rPr>
              <a:t>-1 1-1 1 1 1-1</a:t>
            </a:r>
            <a:r>
              <a:rPr lang="pt-BR" smtClean="0"/>
              <a:t> </a:t>
            </a:r>
            <a:r>
              <a:rPr lang="pt-BR" smtClean="0">
                <a:sym typeface="Symbol" pitchFamily="18" charset="2"/>
              </a:rPr>
              <a:t> </a:t>
            </a:r>
            <a:r>
              <a:rPr lang="pt-BR" smtClean="0">
                <a:solidFill>
                  <a:schemeClr val="folHlink"/>
                </a:solidFill>
              </a:rPr>
              <a:t>y = 0</a:t>
            </a:r>
            <a:endParaRPr lang="pt-BR" smtClean="0"/>
          </a:p>
          <a:p>
            <a:pPr lvl="4">
              <a:lnSpc>
                <a:spcPct val="90000"/>
              </a:lnSpc>
              <a:buFontTx/>
              <a:buNone/>
            </a:pPr>
            <a:endParaRPr lang="pt-BR" sz="240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0" name="Rectangle 16"/>
          <p:cNvSpPr>
            <a:spLocks noGrp="1"/>
          </p:cNvSpPr>
          <p:nvPr>
            <p:ph type="title" sz="quarter" idx="4294967295"/>
          </p:nvPr>
        </p:nvSpPr>
        <p:spPr/>
        <p:txBody>
          <a:bodyPr/>
          <a:lstStyle/>
          <a:p>
            <a:r>
              <a:rPr lang="pt-BR" smtClean="0"/>
              <a:t>Exemplo: aprendizado de Hebb (cont)</a:t>
            </a:r>
          </a:p>
        </p:txBody>
      </p:sp>
      <p:pic>
        <p:nvPicPr>
          <p:cNvPr id="52238" name="Picture 1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628775"/>
            <a:ext cx="2852737" cy="2185988"/>
          </a:xfrm>
        </p:spPr>
      </p:pic>
      <p:pic>
        <p:nvPicPr>
          <p:cNvPr id="52245" name="Picture 2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92725" y="1557338"/>
            <a:ext cx="2762250" cy="2185987"/>
          </a:xfrm>
          <a:ln/>
        </p:spPr>
      </p:pic>
      <p:pic>
        <p:nvPicPr>
          <p:cNvPr id="52246" name="Picture 2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92725" y="3933825"/>
            <a:ext cx="2794000" cy="2187575"/>
          </a:xfrm>
          <a:ln/>
        </p:spPr>
      </p:pic>
      <p:pic>
        <p:nvPicPr>
          <p:cNvPr id="52248" name="Picture 2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16013" y="3933825"/>
            <a:ext cx="2754312" cy="2187575"/>
          </a:xfrm>
          <a:ln/>
        </p:spPr>
      </p:pic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476375" y="1268413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Matriz de pesos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ctrTitle" idx="4294967295"/>
          </p:nvPr>
        </p:nvSpPr>
        <p:spPr>
          <a:xfrm>
            <a:off x="755650" y="333375"/>
            <a:ext cx="7772400" cy="603250"/>
          </a:xfrm>
        </p:spPr>
        <p:txBody>
          <a:bodyPr/>
          <a:lstStyle/>
          <a:p>
            <a:pPr eaLnBrk="1" hangingPunct="1"/>
            <a:r>
              <a:rPr lang="pt-BR" sz="3200" smtClean="0"/>
              <a:t/>
            </a:r>
            <a:br>
              <a:rPr lang="pt-BR" sz="3200" smtClean="0"/>
            </a:br>
            <a:r>
              <a:rPr lang="pt-BR" sz="3200" smtClean="0"/>
              <a:t>Perceptron</a:t>
            </a:r>
            <a:br>
              <a:rPr lang="pt-BR" sz="3200" smtClean="0"/>
            </a:br>
            <a:endParaRPr lang="pt-BR" sz="3200" smtClean="0"/>
          </a:p>
        </p:txBody>
      </p:sp>
      <p:sp>
        <p:nvSpPr>
          <p:cNvPr id="32770" name="Subtítulo 2"/>
          <p:cNvSpPr>
            <a:spLocks noGrp="1"/>
          </p:cNvSpPr>
          <p:nvPr>
            <p:ph type="subTitle" idx="4294967295"/>
          </p:nvPr>
        </p:nvSpPr>
        <p:spPr>
          <a:xfrm>
            <a:off x="900113" y="4581525"/>
            <a:ext cx="7920359" cy="1439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pt-BR" sz="2600" dirty="0" smtClean="0"/>
              <a:t> m entradas </a:t>
            </a:r>
            <a:r>
              <a:rPr lang="pt-BR" sz="2600" dirty="0" smtClean="0"/>
              <a:t>bipolares/contínuas </a:t>
            </a:r>
            <a:r>
              <a:rPr lang="pt-BR" sz="2600" dirty="0" smtClean="0"/>
              <a:t>(x</a:t>
            </a:r>
            <a:r>
              <a:rPr lang="pt-BR" sz="2800" baseline="-25000" dirty="0" smtClean="0"/>
              <a:t>i</a:t>
            </a:r>
            <a:r>
              <a:rPr lang="pt-BR" sz="2600" dirty="0" smtClean="0"/>
              <a:t>) e </a:t>
            </a:r>
            <a:r>
              <a:rPr lang="pt-BR" sz="2600" dirty="0" smtClean="0"/>
              <a:t>uma </a:t>
            </a:r>
            <a:r>
              <a:rPr lang="pt-BR" sz="2600" dirty="0" smtClean="0"/>
              <a:t>saída </a:t>
            </a:r>
            <a:r>
              <a:rPr lang="pt-BR" sz="2600" dirty="0" smtClean="0"/>
              <a:t>bipolar </a:t>
            </a:r>
            <a:r>
              <a:rPr lang="pt-BR" sz="2600" dirty="0" smtClean="0"/>
              <a:t>(y)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sz="2600" dirty="0" smtClean="0"/>
              <a:t> m pesos sinápticos (</a:t>
            </a:r>
            <a:r>
              <a:rPr lang="pt-BR" sz="2600" dirty="0" err="1" smtClean="0"/>
              <a:t>w</a:t>
            </a:r>
            <a:r>
              <a:rPr lang="pt-BR" sz="2600" baseline="-25000" dirty="0" err="1" smtClean="0"/>
              <a:t>i</a:t>
            </a:r>
            <a:r>
              <a:rPr lang="pt-BR" sz="2600" dirty="0" smtClean="0"/>
              <a:t>) e um limiar (b)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sz="2600" dirty="0" smtClean="0"/>
              <a:t> Função de ativação sinal (ativado / não ativado)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268413"/>
            <a:ext cx="72485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3500438"/>
            <a:ext cx="2808287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Perceptron (cont)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mtClean="0"/>
              <a:t>Classifica corretamente um conjunto de pontos em 2 classes.</a:t>
            </a:r>
          </a:p>
          <a:p>
            <a:r>
              <a:rPr lang="pt-BR" smtClean="0"/>
              <a:t>Se a saída é </a:t>
            </a:r>
            <a:r>
              <a:rPr lang="pt-BR" b="1" smtClean="0">
                <a:solidFill>
                  <a:schemeClr val="tx2"/>
                </a:solidFill>
              </a:rPr>
              <a:t>+1</a:t>
            </a:r>
            <a:r>
              <a:rPr lang="pt-BR" smtClean="0"/>
              <a:t>, a entrada pertence a classe </a:t>
            </a:r>
            <a:r>
              <a:rPr lang="pt-BR" b="1" smtClean="0">
                <a:solidFill>
                  <a:schemeClr val="tx2"/>
                </a:solidFill>
              </a:rPr>
              <a:t>C1</a:t>
            </a:r>
            <a:r>
              <a:rPr lang="pt-BR" smtClean="0"/>
              <a:t>.</a:t>
            </a:r>
          </a:p>
          <a:p>
            <a:r>
              <a:rPr lang="pt-BR" smtClean="0"/>
              <a:t>Se a saída é </a:t>
            </a:r>
            <a:r>
              <a:rPr lang="pt-BR" b="1" smtClean="0">
                <a:solidFill>
                  <a:srgbClr val="FF0000"/>
                </a:solidFill>
              </a:rPr>
              <a:t>-1</a:t>
            </a:r>
            <a:r>
              <a:rPr lang="pt-BR" smtClean="0"/>
              <a:t>, a entrada pertence a classe </a:t>
            </a:r>
            <a:r>
              <a:rPr lang="pt-BR" b="1" smtClean="0">
                <a:solidFill>
                  <a:srgbClr val="FF0000"/>
                </a:solidFill>
              </a:rPr>
              <a:t>C2</a:t>
            </a:r>
            <a:r>
              <a:rPr lang="pt-BR" smtClean="0"/>
              <a:t>.</a:t>
            </a:r>
          </a:p>
          <a:p>
            <a:r>
              <a:rPr lang="pt-BR" smtClean="0"/>
              <a:t>A equação descreve um hiperplano no espaço de entrada.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284538"/>
            <a:ext cx="655161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Limitações do Perceptron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perceptron</a:t>
            </a:r>
            <a:r>
              <a:rPr lang="pt-BR" dirty="0" smtClean="0"/>
              <a:t> modela apenas funções linearmente separáveis.</a:t>
            </a:r>
          </a:p>
          <a:p>
            <a:r>
              <a:rPr lang="pt-BR" dirty="0" smtClean="0"/>
              <a:t>Por exemplo: </a:t>
            </a:r>
            <a:r>
              <a:rPr lang="pt-BR" dirty="0" err="1" smtClean="0"/>
              <a:t>and</a:t>
            </a:r>
            <a:r>
              <a:rPr lang="pt-BR" dirty="0" smtClean="0"/>
              <a:t>, </a:t>
            </a:r>
            <a:r>
              <a:rPr lang="pt-BR" dirty="0" err="1" smtClean="0"/>
              <a:t>or</a:t>
            </a:r>
            <a:r>
              <a:rPr lang="pt-BR" dirty="0" smtClean="0"/>
              <a:t> e complemento → função booleana</a:t>
            </a:r>
          </a:p>
          <a:p>
            <a:r>
              <a:rPr lang="pt-BR" dirty="0" smtClean="0"/>
              <a:t>Não consegue modelar XOR.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4032448" cy="279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644008" y="3212976"/>
            <a:ext cx="42116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t-BR" sz="2400" dirty="0"/>
              <a:t> </a:t>
            </a:r>
            <a:r>
              <a:rPr lang="pt-BR" sz="2400" dirty="0">
                <a:latin typeface="Calibri" pitchFamily="34" charset="0"/>
              </a:rPr>
              <a:t>É impossível separar as classes    </a:t>
            </a:r>
            <a:r>
              <a:rPr lang="pt-BR" sz="2400" dirty="0">
                <a:solidFill>
                  <a:srgbClr val="006600"/>
                </a:solidFill>
                <a:latin typeface="Calibri" pitchFamily="34" charset="0"/>
              </a:rPr>
              <a:t>C1</a:t>
            </a:r>
            <a:r>
              <a:rPr lang="pt-BR" sz="2400" dirty="0">
                <a:latin typeface="Calibri" pitchFamily="34" charset="0"/>
              </a:rPr>
              <a:t> e </a:t>
            </a:r>
            <a:r>
              <a:rPr lang="pt-BR" sz="2400" dirty="0">
                <a:solidFill>
                  <a:srgbClr val="FF0000"/>
                </a:solidFill>
                <a:latin typeface="Calibri" pitchFamily="34" charset="0"/>
              </a:rPr>
              <a:t>C2</a:t>
            </a:r>
            <a:r>
              <a:rPr lang="pt-BR" sz="2400" dirty="0">
                <a:latin typeface="Calibri" pitchFamily="34" charset="0"/>
              </a:rPr>
              <a:t> com apenas 1 linha</a:t>
            </a:r>
            <a:r>
              <a:rPr lang="pt-BR" sz="2400" dirty="0" smtClean="0">
                <a:latin typeface="Calibri" pitchFamily="34" charset="0"/>
              </a:rPr>
              <a:t>.</a:t>
            </a:r>
            <a:endParaRPr lang="pt-BR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pt-BR" sz="2400" dirty="0">
                <a:latin typeface="Calibri" pitchFamily="34" charset="0"/>
              </a:rPr>
              <a:t> A saída da rede é bipolar</a:t>
            </a:r>
            <a:r>
              <a:rPr lang="pt-BR" sz="2400" dirty="0" smtClean="0">
                <a:latin typeface="Calibri" pitchFamily="34" charset="0"/>
              </a:rPr>
              <a:t>.</a:t>
            </a:r>
            <a:endParaRPr lang="pt-BR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pt-BR" sz="2400" dirty="0">
                <a:latin typeface="Calibri" pitchFamily="34" charset="0"/>
              </a:rPr>
              <a:t> A rede pode ter mais de uma camada, mas os pesos são escolhidos de forma aleatória</a:t>
            </a:r>
          </a:p>
          <a:p>
            <a:r>
              <a:rPr lang="pt-BR" sz="2400" dirty="0">
                <a:latin typeface="Calibri" pitchFamily="34" charset="0"/>
              </a:rPr>
              <a:t>(Rede de </a:t>
            </a:r>
            <a:r>
              <a:rPr lang="pt-BR" sz="2400" dirty="0" err="1">
                <a:latin typeface="Calibri" pitchFamily="34" charset="0"/>
              </a:rPr>
              <a:t>Elman</a:t>
            </a:r>
            <a:r>
              <a:rPr lang="pt-BR" sz="2400" dirty="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Lei do aprendizado do perceptron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Treinamento: </a:t>
            </a:r>
            <a:r>
              <a:rPr lang="pt-BR" sz="2800" dirty="0" smtClean="0"/>
              <a:t>é feito através de exemplos </a:t>
            </a:r>
            <a:r>
              <a:rPr lang="pt-BR" sz="2800" i="1" dirty="0" smtClean="0">
                <a:solidFill>
                  <a:schemeClr val="folHlink"/>
                </a:solidFill>
              </a:rPr>
              <a:t>(igual a </a:t>
            </a:r>
            <a:r>
              <a:rPr lang="pt-BR" sz="2800" i="1" dirty="0" err="1" smtClean="0">
                <a:solidFill>
                  <a:schemeClr val="folHlink"/>
                </a:solidFill>
              </a:rPr>
              <a:t>Hebb</a:t>
            </a:r>
            <a:r>
              <a:rPr lang="pt-BR" sz="2800" i="1" dirty="0" smtClean="0">
                <a:solidFill>
                  <a:schemeClr val="folHlink"/>
                </a:solidFill>
              </a:rPr>
              <a:t>)</a:t>
            </a:r>
            <a:r>
              <a:rPr lang="pt-BR" sz="2800" dirty="0" smtClean="0"/>
              <a:t>, um conjunto de treinamento formado por N pares (x*,y*) é apresentado sucessivamente à rede até que esta </a:t>
            </a:r>
            <a:r>
              <a:rPr lang="pt-BR" sz="2800" b="1" dirty="0" smtClean="0">
                <a:solidFill>
                  <a:schemeClr val="folHlink"/>
                </a:solidFill>
              </a:rPr>
              <a:t>APRENDA</a:t>
            </a:r>
            <a:r>
              <a:rPr lang="pt-BR" sz="2800" dirty="0" smtClean="0"/>
              <a:t> o comportamento correto. </a:t>
            </a:r>
          </a:p>
          <a:p>
            <a:r>
              <a:rPr lang="pt-BR" sz="2800" dirty="0" smtClean="0"/>
              <a:t>Os pesos são ajustados quando a saída da rede é </a:t>
            </a:r>
            <a:r>
              <a:rPr lang="pt-BR" sz="2800" b="1" dirty="0" smtClean="0">
                <a:solidFill>
                  <a:schemeClr val="accent2"/>
                </a:solidFill>
              </a:rPr>
              <a:t> </a:t>
            </a:r>
            <a:r>
              <a:rPr lang="pt-BR" sz="2800" b="1" dirty="0" smtClean="0">
                <a:solidFill>
                  <a:srgbClr val="006600"/>
                </a:solidFill>
              </a:rPr>
              <a:t>DIFERENTE</a:t>
            </a:r>
            <a:r>
              <a:rPr lang="pt-BR" sz="2800" dirty="0" smtClean="0"/>
              <a:t> da saída desejada.</a:t>
            </a:r>
          </a:p>
          <a:p>
            <a:pPr algn="ctr">
              <a:buFont typeface="Arial" charset="0"/>
              <a:buNone/>
            </a:pPr>
            <a:r>
              <a:rPr lang="pt-BR" b="1" dirty="0" smtClean="0">
                <a:solidFill>
                  <a:srgbClr val="FF0000"/>
                </a:solidFill>
              </a:rPr>
              <a:t>w(novo) = w(velho) + </a:t>
            </a:r>
            <a:r>
              <a:rPr lang="pt-BR" b="1" dirty="0" err="1" smtClean="0">
                <a:solidFill>
                  <a:srgbClr val="FF0000"/>
                </a:solidFill>
                <a:latin typeface="Symbol" pitchFamily="18" charset="2"/>
              </a:rPr>
              <a:t>h.</a:t>
            </a:r>
            <a:r>
              <a:rPr lang="pt-BR" b="1" dirty="0" err="1" smtClean="0">
                <a:solidFill>
                  <a:srgbClr val="FF0000"/>
                </a:solidFill>
              </a:rPr>
              <a:t>x.</a:t>
            </a:r>
            <a:r>
              <a:rPr lang="pt-BR" b="1" dirty="0" smtClean="0">
                <a:solidFill>
                  <a:srgbClr val="FF0000"/>
                </a:solidFill>
              </a:rPr>
              <a:t>y</a:t>
            </a:r>
          </a:p>
          <a:p>
            <a:pPr algn="ctr">
              <a:buFont typeface="Arial" charset="0"/>
              <a:buNone/>
            </a:pPr>
            <a:r>
              <a:rPr lang="pt-BR" b="1" dirty="0" smtClean="0">
                <a:solidFill>
                  <a:srgbClr val="FF0000"/>
                </a:solidFill>
              </a:rPr>
              <a:t>b(novo) = b(velho) + </a:t>
            </a:r>
            <a:r>
              <a:rPr lang="pt-BR" b="1" dirty="0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pt-BR" b="1" dirty="0" smtClean="0">
                <a:solidFill>
                  <a:srgbClr val="FF0000"/>
                </a:solidFill>
              </a:rPr>
              <a:t>.y</a:t>
            </a:r>
          </a:p>
          <a:p>
            <a:r>
              <a:rPr lang="pt-BR" dirty="0" smtClean="0">
                <a:latin typeface="Symbol" pitchFamily="18" charset="2"/>
              </a:rPr>
              <a:t>h</a:t>
            </a:r>
            <a:r>
              <a:rPr lang="pt-BR" dirty="0" smtClean="0"/>
              <a:t> é a taxa de aprendizado (fixa) e reflete a proporção (velocidade) com que os pesos são atualizados.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Algoritmo de aprendizado do perceptron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Passo 0: Inicialize todos os pesos e as polarizações com valores aleatórios pequenos. 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Passo 1: Escolha a taxa de aprendizado: 0 &lt; </a:t>
            </a:r>
            <a:r>
              <a:rPr lang="pt-BR" sz="2000" dirty="0" smtClean="0">
                <a:latin typeface="Symbol" pitchFamily="18" charset="2"/>
              </a:rPr>
              <a:t>h</a:t>
            </a:r>
            <a:r>
              <a:rPr lang="pt-BR" sz="2000" dirty="0" smtClean="0"/>
              <a:t> &lt;= 1.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Passo 2: Para cada par de treinamento (x*,y*), faça: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z="2000" dirty="0" smtClean="0"/>
              <a:t>Passo 3: Ative a entrada da rede: x = x*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z="2000" dirty="0" smtClean="0"/>
              <a:t>Passo 4: Calcule a saída da rede: y = </a:t>
            </a:r>
            <a:r>
              <a:rPr lang="pt-BR" sz="2000" dirty="0" err="1" smtClean="0"/>
              <a:t>sign</a:t>
            </a:r>
            <a:r>
              <a:rPr lang="pt-BR" sz="2000" dirty="0" smtClean="0"/>
              <a:t>(</a:t>
            </a:r>
            <a:r>
              <a:rPr lang="pt-BR" sz="2000" dirty="0" err="1" smtClean="0"/>
              <a:t>w</a:t>
            </a:r>
            <a:r>
              <a:rPr lang="pt-BR" sz="2000" baseline="30000" dirty="0" err="1" smtClean="0"/>
              <a:t>t</a:t>
            </a:r>
            <a:r>
              <a:rPr lang="pt-BR" sz="2000" dirty="0" err="1" smtClean="0"/>
              <a:t>x</a:t>
            </a:r>
            <a:r>
              <a:rPr lang="pt-BR" sz="2000" dirty="0" smtClean="0"/>
              <a:t> - b)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z="2000" dirty="0" smtClean="0"/>
              <a:t>Passo 5: Se a saída da rede é diferente da saída desejada, faça: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             </a:t>
            </a:r>
            <a:r>
              <a:rPr lang="pt-BR" sz="2000" b="1" dirty="0" smtClean="0">
                <a:solidFill>
                  <a:srgbClr val="FF0000"/>
                </a:solidFill>
              </a:rPr>
              <a:t>w(novo) = w(velho) + </a:t>
            </a:r>
            <a:r>
              <a:rPr lang="pt-BR" sz="2000" b="1" dirty="0" err="1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pt-BR" sz="2000" b="1" dirty="0" err="1" smtClean="0">
                <a:solidFill>
                  <a:srgbClr val="FF0000"/>
                </a:solidFill>
              </a:rPr>
              <a:t>.x.</a:t>
            </a:r>
            <a:r>
              <a:rPr lang="pt-BR" sz="2000" b="1" dirty="0" smtClean="0">
                <a:solidFill>
                  <a:srgbClr val="FF0000"/>
                </a:solidFill>
              </a:rPr>
              <a:t>y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           b(novo) = b(velho) + </a:t>
            </a:r>
            <a:r>
              <a:rPr lang="pt-BR" sz="2000" b="1" dirty="0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pt-BR" sz="2000" b="1" dirty="0" smtClean="0">
                <a:solidFill>
                  <a:srgbClr val="FF0000"/>
                </a:solidFill>
              </a:rPr>
              <a:t>.y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dirty="0" smtClean="0"/>
              <a:t>senão: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             </a:t>
            </a:r>
            <a:r>
              <a:rPr lang="pt-BR" sz="2000" b="1" dirty="0" smtClean="0">
                <a:solidFill>
                  <a:srgbClr val="FF0000"/>
                </a:solidFill>
              </a:rPr>
              <a:t>w(novo) = w(velho)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           b(novo) = b(velho)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Passo 6: Repita os passos </a:t>
            </a:r>
            <a:r>
              <a:rPr lang="pt-BR" sz="2000" dirty="0" smtClean="0"/>
              <a:t>2 </a:t>
            </a:r>
            <a:r>
              <a:rPr lang="pt-BR" sz="2000" dirty="0" smtClean="0"/>
              <a:t>a 4 até que a rede tenha aprendido todos os pares de treinamento.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Exemplo: aprendizado do perceptron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pt-BR" smtClean="0"/>
              <a:t>Exemplo anterior: classificar “X” e “O”.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Mesmo espaço de entrada e arquitetura anteriores.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O valor de W e b são sempre os mesmos, basta treinar 1 vez.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1700213"/>
            <a:ext cx="1655763" cy="1309687"/>
          </a:xfrm>
          <a:prstGeom prst="rect">
            <a:avLst/>
          </a:prstGeom>
          <a:noFill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1700213"/>
            <a:ext cx="1655762" cy="1296987"/>
          </a:xfrm>
          <a:prstGeom prst="rect">
            <a:avLst/>
          </a:prstGeom>
          <a:noFill/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348038" y="21336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X =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011863" y="22050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O =</a:t>
            </a:r>
          </a:p>
        </p:txBody>
      </p:sp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3573463"/>
            <a:ext cx="2232025" cy="1766887"/>
          </a:xfrm>
          <a:prstGeom prst="rect">
            <a:avLst/>
          </a:prstGeom>
          <a:noFill/>
        </p:spPr>
      </p:pic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55650" y="41497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W =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5373688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b = -1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3959225" y="3500438"/>
            <a:ext cx="51847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/>
              <a:t>X: </a:t>
            </a:r>
            <a:r>
              <a:rPr lang="pt-BR" sz="2000">
                <a:solidFill>
                  <a:schemeClr val="folHlink"/>
                </a:solidFill>
              </a:rPr>
              <a:t>y = sign(W</a:t>
            </a:r>
            <a:r>
              <a:rPr lang="pt-BR" sz="2000" baseline="30000">
                <a:solidFill>
                  <a:schemeClr val="folHlink"/>
                </a:solidFill>
              </a:rPr>
              <a:t>t</a:t>
            </a:r>
            <a:r>
              <a:rPr lang="pt-BR" sz="2000">
                <a:solidFill>
                  <a:schemeClr val="folHlink"/>
                </a:solidFill>
              </a:rPr>
              <a:t>X - b) = sign(17+1) = 1 = X.</a:t>
            </a:r>
          </a:p>
          <a:p>
            <a:r>
              <a:rPr lang="pt-BR" sz="2000"/>
              <a:t>O: </a:t>
            </a:r>
            <a:r>
              <a:rPr lang="pt-BR" sz="2000">
                <a:solidFill>
                  <a:schemeClr val="folHlink"/>
                </a:solidFill>
              </a:rPr>
              <a:t>y = sign(W</a:t>
            </a:r>
            <a:r>
              <a:rPr lang="pt-BR" sz="2000" baseline="30000">
                <a:solidFill>
                  <a:schemeClr val="folHlink"/>
                </a:solidFill>
              </a:rPr>
              <a:t>t</a:t>
            </a:r>
            <a:r>
              <a:rPr lang="pt-BR" sz="2000">
                <a:solidFill>
                  <a:schemeClr val="folHlink"/>
                </a:solidFill>
              </a:rPr>
              <a:t>O - b) = sign(-25+1) = -1 = O.</a:t>
            </a:r>
          </a:p>
          <a:p>
            <a:r>
              <a:rPr lang="pt-BR" sz="2000"/>
              <a:t>E: </a:t>
            </a:r>
            <a:r>
              <a:rPr lang="pt-BR" sz="2000">
                <a:solidFill>
                  <a:schemeClr val="folHlink"/>
                </a:solidFill>
              </a:rPr>
              <a:t>y = sign(W</a:t>
            </a:r>
            <a:r>
              <a:rPr lang="pt-BR" sz="2000" baseline="30000">
                <a:solidFill>
                  <a:schemeClr val="folHlink"/>
                </a:solidFill>
              </a:rPr>
              <a:t>t</a:t>
            </a:r>
            <a:r>
              <a:rPr lang="pt-BR" sz="2000">
                <a:solidFill>
                  <a:schemeClr val="folHlink"/>
                </a:solidFill>
              </a:rPr>
              <a:t>E - b) = sign(5+1) = 1 = X.</a:t>
            </a:r>
          </a:p>
          <a:p>
            <a:r>
              <a:rPr lang="pt-BR" sz="2000"/>
              <a:t>M: </a:t>
            </a:r>
            <a:r>
              <a:rPr lang="pt-BR" sz="2000">
                <a:solidFill>
                  <a:schemeClr val="folHlink"/>
                </a:solidFill>
              </a:rPr>
              <a:t>y = sign(W</a:t>
            </a:r>
            <a:r>
              <a:rPr lang="pt-BR" sz="2000" baseline="30000">
                <a:solidFill>
                  <a:schemeClr val="folHlink"/>
                </a:solidFill>
              </a:rPr>
              <a:t>t</a:t>
            </a:r>
            <a:r>
              <a:rPr lang="pt-BR" sz="2000">
                <a:solidFill>
                  <a:schemeClr val="folHlink"/>
                </a:solidFill>
              </a:rPr>
              <a:t>O - b) = sign(-3+1) = -1 = O.</a:t>
            </a:r>
          </a:p>
          <a:p>
            <a:r>
              <a:rPr lang="pt-BR" sz="2000"/>
              <a:t>P: </a:t>
            </a:r>
            <a:r>
              <a:rPr lang="pt-BR" sz="2000">
                <a:solidFill>
                  <a:schemeClr val="folHlink"/>
                </a:solidFill>
              </a:rPr>
              <a:t>y = sign(W</a:t>
            </a:r>
            <a:r>
              <a:rPr lang="pt-BR" sz="2000" baseline="30000">
                <a:solidFill>
                  <a:schemeClr val="folHlink"/>
                </a:solidFill>
              </a:rPr>
              <a:t>t</a:t>
            </a:r>
            <a:r>
              <a:rPr lang="pt-BR" sz="2000">
                <a:solidFill>
                  <a:schemeClr val="folHlink"/>
                </a:solidFill>
              </a:rPr>
              <a:t>O - b) = sign(-5+1) = -1 = O.</a:t>
            </a:r>
          </a:p>
          <a:p>
            <a:endParaRPr lang="pt-BR" sz="2000">
              <a:solidFill>
                <a:schemeClr val="folHlink"/>
              </a:solidFill>
            </a:endParaRPr>
          </a:p>
          <a:p>
            <a:pPr>
              <a:buFontTx/>
              <a:buChar char="•"/>
            </a:pPr>
            <a:r>
              <a:rPr lang="pt-BR" sz="2000"/>
              <a:t>A saída para M é diferente de Hebb.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ctrTitle" idx="4294967295"/>
          </p:nvPr>
        </p:nvSpPr>
        <p:spPr>
          <a:xfrm>
            <a:off x="755650" y="333375"/>
            <a:ext cx="7772400" cy="603250"/>
          </a:xfrm>
        </p:spPr>
        <p:txBody>
          <a:bodyPr/>
          <a:lstStyle/>
          <a:p>
            <a:pPr eaLnBrk="1" hangingPunct="1"/>
            <a:r>
              <a:rPr lang="pt-BR" sz="3200" smtClean="0"/>
              <a:t/>
            </a:r>
            <a:br>
              <a:rPr lang="pt-BR" sz="3200" smtClean="0"/>
            </a:br>
            <a:r>
              <a:rPr lang="pt-BR" sz="3200" smtClean="0"/>
              <a:t>Neurônio ADALINE</a:t>
            </a:r>
            <a:br>
              <a:rPr lang="pt-BR" sz="3200" smtClean="0"/>
            </a:br>
            <a:endParaRPr lang="pt-BR" sz="3200" smtClean="0"/>
          </a:p>
        </p:txBody>
      </p:sp>
      <p:sp>
        <p:nvSpPr>
          <p:cNvPr id="33794" name="Subtítulo 2"/>
          <p:cNvSpPr>
            <a:spLocks noGrp="1"/>
          </p:cNvSpPr>
          <p:nvPr>
            <p:ph type="subTitle" idx="4294967295"/>
          </p:nvPr>
        </p:nvSpPr>
        <p:spPr>
          <a:xfrm>
            <a:off x="900113" y="4581525"/>
            <a:ext cx="7632700" cy="1223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m entradas binárias (x</a:t>
            </a:r>
            <a:r>
              <a:rPr lang="pt-BR" sz="2000" baseline="-25000" dirty="0" smtClean="0"/>
              <a:t>i</a:t>
            </a:r>
            <a:r>
              <a:rPr lang="pt-BR" sz="2200" dirty="0" smtClean="0"/>
              <a:t>) e </a:t>
            </a:r>
            <a:r>
              <a:rPr lang="pt-BR" sz="2200" dirty="0" smtClean="0"/>
              <a:t>uma </a:t>
            </a:r>
            <a:r>
              <a:rPr lang="pt-BR" sz="2200" dirty="0" smtClean="0"/>
              <a:t>saída (y)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m pesos sinápticos (</a:t>
            </a:r>
            <a:r>
              <a:rPr lang="pt-BR" sz="2200" dirty="0" err="1" smtClean="0"/>
              <a:t>w</a:t>
            </a:r>
            <a:r>
              <a:rPr lang="pt-BR" sz="2200" baseline="-25000" dirty="0" err="1" smtClean="0"/>
              <a:t>i</a:t>
            </a:r>
            <a:r>
              <a:rPr lang="pt-BR" sz="2200" dirty="0" smtClean="0"/>
              <a:t>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Semelhante </a:t>
            </a:r>
            <a:r>
              <a:rPr lang="pt-BR" sz="2200" dirty="0" smtClean="0"/>
              <a:t>ao </a:t>
            </a:r>
            <a:r>
              <a:rPr lang="pt-BR" sz="2200" dirty="0" err="1" smtClean="0"/>
              <a:t>perceptron</a:t>
            </a:r>
            <a:r>
              <a:rPr lang="pt-BR" sz="2200" dirty="0" smtClean="0"/>
              <a:t> mas usa o LMS para treinamento.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412875"/>
            <a:ext cx="561657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067175" y="1484313"/>
            <a:ext cx="426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FF0000"/>
                </a:solidFill>
              </a:rPr>
              <a:t>ADA</a:t>
            </a:r>
            <a:r>
              <a:rPr lang="pt-BR" sz="2400" b="1"/>
              <a:t>ptive </a:t>
            </a:r>
            <a:r>
              <a:rPr lang="pt-BR" sz="2400" b="1">
                <a:solidFill>
                  <a:srgbClr val="FF0000"/>
                </a:solidFill>
              </a:rPr>
              <a:t>LIN</a:t>
            </a:r>
            <a:r>
              <a:rPr lang="pt-BR" sz="2400" b="1"/>
              <a:t>ear </a:t>
            </a:r>
            <a:r>
              <a:rPr lang="pt-BR" sz="2400" b="1">
                <a:solidFill>
                  <a:srgbClr val="FF0000"/>
                </a:solidFill>
              </a:rPr>
              <a:t>E</a:t>
            </a:r>
            <a:r>
              <a:rPr lang="pt-BR" sz="2400" b="1"/>
              <a:t>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ctrTitle" idx="4294967295"/>
          </p:nvPr>
        </p:nvSpPr>
        <p:spPr>
          <a:xfrm>
            <a:off x="755650" y="333375"/>
            <a:ext cx="7772400" cy="603250"/>
          </a:xfrm>
        </p:spPr>
        <p:txBody>
          <a:bodyPr/>
          <a:lstStyle/>
          <a:p>
            <a:pPr eaLnBrk="1" hangingPunct="1"/>
            <a:r>
              <a:rPr lang="pt-BR" sz="3200" smtClean="0"/>
              <a:t/>
            </a:r>
            <a:br>
              <a:rPr lang="pt-BR" sz="3200" smtClean="0"/>
            </a:br>
            <a:r>
              <a:rPr lang="pt-BR" sz="3200" smtClean="0"/>
              <a:t>Rede MADALINE</a:t>
            </a:r>
            <a:br>
              <a:rPr lang="pt-BR" sz="3200" smtClean="0"/>
            </a:br>
            <a:endParaRPr lang="pt-BR" sz="3200" smtClean="0"/>
          </a:p>
        </p:txBody>
      </p:sp>
      <p:sp>
        <p:nvSpPr>
          <p:cNvPr id="63491" name="Subtítulo 2"/>
          <p:cNvSpPr>
            <a:spLocks noGrp="1"/>
          </p:cNvSpPr>
          <p:nvPr>
            <p:ph type="subTitle" idx="4294967295"/>
          </p:nvPr>
        </p:nvSpPr>
        <p:spPr>
          <a:xfrm>
            <a:off x="827088" y="1341438"/>
            <a:ext cx="7632700" cy="48958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pt-BR" sz="2600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/>
              <a:t>últiplos elementos </a:t>
            </a:r>
            <a:r>
              <a:rPr lang="pt-BR" dirty="0" smtClean="0">
                <a:solidFill>
                  <a:srgbClr val="FF0000"/>
                </a:solidFill>
              </a:rPr>
              <a:t>ADALINE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dirty="0" smtClean="0"/>
              <a:t> Usa o modelo de neurônio linear e um algoritmo baseado no LMS (</a:t>
            </a:r>
            <a:r>
              <a:rPr lang="pt-BR" i="1" dirty="0" err="1" smtClean="0"/>
              <a:t>Least</a:t>
            </a:r>
            <a:r>
              <a:rPr lang="pt-BR" i="1" dirty="0" smtClean="0"/>
              <a:t> </a:t>
            </a:r>
            <a:r>
              <a:rPr lang="pt-BR" i="1" dirty="0" err="1" smtClean="0"/>
              <a:t>Means</a:t>
            </a:r>
            <a:r>
              <a:rPr lang="pt-BR" i="1" dirty="0" smtClean="0"/>
              <a:t> </a:t>
            </a:r>
            <a:r>
              <a:rPr lang="pt-BR" i="1" dirty="0" err="1" smtClean="0"/>
              <a:t>Square</a:t>
            </a:r>
            <a:r>
              <a:rPr lang="pt-BR" i="1" dirty="0" smtClean="0"/>
              <a:t>)</a:t>
            </a:r>
            <a:endParaRPr lang="pt-BR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pt-BR" dirty="0" smtClean="0"/>
              <a:t> Objetivo: encontrar o conjunto de pesos W que minimizem o erro quadrático médio:</a:t>
            </a:r>
          </a:p>
          <a:p>
            <a:pPr marL="0" indent="0" eaLnBrk="1" hangingPunct="1">
              <a:lnSpc>
                <a:spcPct val="90000"/>
              </a:lnSpc>
            </a:pPr>
            <a:endParaRPr lang="pt-BR" dirty="0" smtClean="0"/>
          </a:p>
          <a:p>
            <a:pPr marL="0" indent="0" eaLnBrk="1" hangingPunct="1">
              <a:lnSpc>
                <a:spcPct val="90000"/>
              </a:lnSpc>
            </a:pPr>
            <a:endParaRPr lang="pt-BR" dirty="0" smtClean="0"/>
          </a:p>
          <a:p>
            <a:pPr marL="0" indent="0" eaLnBrk="1" hangingPunct="1">
              <a:lnSpc>
                <a:spcPct val="90000"/>
              </a:lnSpc>
            </a:pPr>
            <a:endParaRPr lang="pt-BR" dirty="0" smtClean="0"/>
          </a:p>
          <a:p>
            <a:pPr marL="0" indent="0" eaLnBrk="1" hangingPunct="1">
              <a:lnSpc>
                <a:spcPct val="90000"/>
              </a:lnSpc>
            </a:pPr>
            <a:endParaRPr lang="pt-BR" dirty="0" smtClean="0"/>
          </a:p>
          <a:p>
            <a:pPr marL="0" indent="0" eaLnBrk="1" hangingPunct="1">
              <a:lnSpc>
                <a:spcPct val="90000"/>
              </a:lnSpc>
            </a:pPr>
            <a:endParaRPr lang="pt-BR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pt-BR" dirty="0" smtClean="0"/>
              <a:t>O valor de </a:t>
            </a:r>
            <a:r>
              <a:rPr lang="pt-BR" dirty="0" smtClean="0"/>
              <a:t>W </a:t>
            </a:r>
            <a:r>
              <a:rPr lang="pt-BR" dirty="0" smtClean="0"/>
              <a:t>que gera o menor valor de E pode ser encontrado com o método do gradiente descendente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3357563"/>
            <a:ext cx="3733800" cy="1973262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31775" y="280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333375"/>
            <a:ext cx="7772400" cy="603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Neurônio de </a:t>
            </a:r>
            <a:r>
              <a:rPr lang="pt-BR" dirty="0" err="1" smtClean="0"/>
              <a:t>Mac-Cullochs</a:t>
            </a:r>
            <a:r>
              <a:rPr lang="pt-BR" dirty="0" smtClean="0"/>
              <a:t> </a:t>
            </a:r>
            <a:r>
              <a:rPr lang="pt-BR" dirty="0" err="1" smtClean="0"/>
              <a:t>Pitts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900113" y="4581525"/>
            <a:ext cx="7632700" cy="12239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m entradas binárias (x</a:t>
            </a:r>
            <a:r>
              <a:rPr lang="pt-BR" baseline="-25000" dirty="0" smtClean="0">
                <a:solidFill>
                  <a:schemeClr val="tx1"/>
                </a:solidFill>
              </a:rPr>
              <a:t>i</a:t>
            </a:r>
            <a:r>
              <a:rPr lang="pt-BR" dirty="0" smtClean="0">
                <a:solidFill>
                  <a:schemeClr val="tx1"/>
                </a:solidFill>
              </a:rPr>
              <a:t>) e </a:t>
            </a:r>
            <a:r>
              <a:rPr lang="pt-BR" dirty="0" smtClean="0">
                <a:solidFill>
                  <a:schemeClr val="tx1"/>
                </a:solidFill>
              </a:rPr>
              <a:t>uma </a:t>
            </a:r>
            <a:r>
              <a:rPr lang="pt-BR" dirty="0" smtClean="0">
                <a:solidFill>
                  <a:schemeClr val="tx1"/>
                </a:solidFill>
              </a:rPr>
              <a:t>saída (y)</a:t>
            </a:r>
          </a:p>
          <a:p>
            <a:pPr algn="l" eaLnBrk="1" hangingPunct="1">
              <a:lnSpc>
                <a:spcPct val="8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m pesos sinápticos (</a:t>
            </a:r>
            <a:r>
              <a:rPr lang="pt-BR" dirty="0" err="1" smtClean="0">
                <a:solidFill>
                  <a:schemeClr val="tx1"/>
                </a:solidFill>
              </a:rPr>
              <a:t>w</a:t>
            </a:r>
            <a:r>
              <a:rPr lang="pt-BR" baseline="-25000" dirty="0" err="1" smtClean="0">
                <a:solidFill>
                  <a:schemeClr val="tx1"/>
                </a:solidFill>
              </a:rPr>
              <a:t>i</a:t>
            </a:r>
            <a:r>
              <a:rPr lang="pt-BR" dirty="0" smtClean="0">
                <a:solidFill>
                  <a:schemeClr val="tx1"/>
                </a:solidFill>
              </a:rPr>
              <a:t>) e um limiar (b)</a:t>
            </a:r>
          </a:p>
          <a:p>
            <a:pPr algn="l" eaLnBrk="1" hangingPunct="1">
              <a:lnSpc>
                <a:spcPct val="8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Função de ativação degrau (ativado / não ativado)</a:t>
            </a:r>
          </a:p>
          <a:p>
            <a:pPr eaLnBrk="1" hangingPunct="1">
              <a:lnSpc>
                <a:spcPct val="80000"/>
              </a:lnSpc>
            </a:pP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268413"/>
            <a:ext cx="72485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3500438"/>
            <a:ext cx="26955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Algoritmo do gradiente descendente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 smtClean="0"/>
              <a:t>Comece em um ponto arbitrário.</a:t>
            </a:r>
          </a:p>
          <a:p>
            <a:r>
              <a:rPr lang="pt-BR" dirty="0" smtClean="0"/>
              <a:t>Calcule a direção a partir deste ponto, na qual E diminui o máximo possível.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Faça um pequeno passo nesta direção.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Pare, </a:t>
            </a:r>
            <a:r>
              <a:rPr lang="pt-BR" dirty="0" smtClean="0"/>
              <a:t>quando E não diminui mais.</a:t>
            </a:r>
          </a:p>
          <a:p>
            <a:endParaRPr lang="pt-BR" dirty="0" smtClean="0"/>
          </a:p>
        </p:txBody>
      </p:sp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827338"/>
            <a:ext cx="6172200" cy="1203325"/>
          </a:xfrm>
          <a:prstGeom prst="rect">
            <a:avLst/>
          </a:prstGeom>
          <a:noFill/>
        </p:spPr>
      </p:pic>
      <p:pic>
        <p:nvPicPr>
          <p:cNvPr id="6452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4652963"/>
            <a:ext cx="5791200" cy="709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Algoritmo LMS (Widrow-Hoff)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Cálculo do gradiente de E: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A regra para cálculo dos pesos torna-se: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pt-BR" sz="2800" b="1" smtClean="0">
                <a:solidFill>
                  <a:srgbClr val="FF0000"/>
                </a:solidFill>
              </a:rPr>
              <a:t>REGRA DELTA</a:t>
            </a:r>
            <a:endParaRPr lang="pt-BR" sz="2000" smtClean="0"/>
          </a:p>
          <a:p>
            <a:pPr>
              <a:lnSpc>
                <a:spcPct val="90000"/>
              </a:lnSpc>
            </a:pPr>
            <a:endParaRPr lang="pt-BR" sz="2000" smtClean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700213"/>
            <a:ext cx="3744912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221163"/>
            <a:ext cx="604837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Regra Delta Generalizada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196975"/>
            <a:ext cx="8229600" cy="4824413"/>
          </a:xfrm>
        </p:spPr>
        <p:txBody>
          <a:bodyPr/>
          <a:lstStyle/>
          <a:p>
            <a:r>
              <a:rPr lang="pt-BR" dirty="0" smtClean="0"/>
              <a:t>Minimiza o erro entre a saída da rede e a saída desejada.</a:t>
            </a:r>
          </a:p>
          <a:p>
            <a:r>
              <a:rPr lang="pt-BR" dirty="0" smtClean="0"/>
              <a:t>Calcula o </a:t>
            </a:r>
            <a:r>
              <a:rPr lang="pt-BR" b="1" dirty="0" smtClean="0">
                <a:solidFill>
                  <a:srgbClr val="006600"/>
                </a:solidFill>
              </a:rPr>
              <a:t>W</a:t>
            </a:r>
            <a:r>
              <a:rPr lang="pt-BR" dirty="0" smtClean="0"/>
              <a:t> que minimiza o erro quadrático médio sobre todos os pares de dados do conjunto de treinamento.</a:t>
            </a:r>
          </a:p>
          <a:p>
            <a:r>
              <a:rPr lang="pt-BR" dirty="0" smtClean="0"/>
              <a:t>Pode ser implementado recursivamente ou em batelada (considerando todos os dados de uma só vez).</a:t>
            </a:r>
          </a:p>
          <a:p>
            <a:r>
              <a:rPr lang="pt-BR" dirty="0" smtClean="0"/>
              <a:t>O coeficiente de aprendizado é escolhido a partir do conjunto de dados, a fim de acelerar o treinamento</a:t>
            </a:r>
          </a:p>
          <a:p>
            <a:pPr lvl="1"/>
            <a:r>
              <a:rPr lang="pt-BR" dirty="0" smtClean="0">
                <a:latin typeface="Symbol" pitchFamily="18" charset="2"/>
              </a:rPr>
              <a:t>h</a:t>
            </a:r>
            <a:r>
              <a:rPr lang="pt-BR" dirty="0" smtClean="0"/>
              <a:t> &lt; metade do maior autovalor de R.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0.1 &lt;= m.</a:t>
            </a:r>
            <a:r>
              <a:rPr lang="pt-BR" dirty="0" smtClean="0">
                <a:latin typeface="Symbol" pitchFamily="18" charset="2"/>
              </a:rPr>
              <a:t>h</a:t>
            </a:r>
            <a:r>
              <a:rPr lang="pt-BR" dirty="0" smtClean="0"/>
              <a:t> &lt;=1.0    (m é a ordem da entrada)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763713" y="4437063"/>
          <a:ext cx="2736850" cy="946150"/>
        </p:xfrm>
        <a:graphic>
          <a:graphicData uri="http://schemas.openxmlformats.org/presentationml/2006/ole">
            <p:oleObj spid="_x0000_s66564" name="Equation" r:id="rId3" imgW="1257300" imgH="431800" progId="Equation.3">
              <p:embed/>
            </p:oleObj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932363" y="4724400"/>
            <a:ext cx="3816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</a:rPr>
              <a:t>Matriz de informação de Fisher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Algoritmo de aprendizado da Madaline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Passo 0: Inicialize todos os pesos e as polarizações com valores aleatórios pequenos. 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Passo 1: Escolha a taxa de aprendizado: 0.1 &lt;= m.</a:t>
            </a:r>
            <a:r>
              <a:rPr lang="pt-BR" sz="2000" dirty="0" smtClean="0">
                <a:latin typeface="Symbol" pitchFamily="18" charset="2"/>
              </a:rPr>
              <a:t>h</a:t>
            </a:r>
            <a:r>
              <a:rPr lang="pt-BR" sz="2000" dirty="0" smtClean="0"/>
              <a:t> &lt;=1.0 .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Passo 2: Para cada par de treinamento (x*,y*), faça: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z="2000" dirty="0" smtClean="0"/>
              <a:t>Passo 3: Ative a entrada da rede: x = x*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z="2000" dirty="0" smtClean="0"/>
              <a:t>Passo 4: Calcule a saída da rede: y = </a:t>
            </a:r>
            <a:r>
              <a:rPr lang="pt-BR" sz="2000" dirty="0" err="1" smtClean="0"/>
              <a:t>w</a:t>
            </a:r>
            <a:r>
              <a:rPr lang="pt-BR" sz="2000" baseline="30000" dirty="0" err="1" smtClean="0"/>
              <a:t>t</a:t>
            </a:r>
            <a:r>
              <a:rPr lang="pt-BR" sz="2000" dirty="0" err="1" smtClean="0"/>
              <a:t>x</a:t>
            </a:r>
            <a:r>
              <a:rPr lang="pt-BR" sz="2000" dirty="0" smtClean="0"/>
              <a:t> - b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z="2000" dirty="0" smtClean="0"/>
              <a:t>Passo 5: Se a saída da rede é diferente da saída desejada, faça: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             </a:t>
            </a:r>
            <a:r>
              <a:rPr lang="pt-BR" sz="2000" b="1" dirty="0" smtClean="0">
                <a:solidFill>
                  <a:srgbClr val="FF0000"/>
                </a:solidFill>
              </a:rPr>
              <a:t>w(novo) = w(velho) + </a:t>
            </a:r>
            <a:r>
              <a:rPr lang="pt-BR" sz="2000" b="1" dirty="0" smtClean="0">
                <a:solidFill>
                  <a:srgbClr val="FF0000"/>
                </a:solidFill>
                <a:latin typeface="Symbol" pitchFamily="18" charset="2"/>
              </a:rPr>
              <a:t>h</a:t>
            </a:r>
            <a:r>
              <a:rPr lang="pt-BR" sz="2000" b="1" dirty="0" smtClean="0">
                <a:solidFill>
                  <a:srgbClr val="FF0000"/>
                </a:solidFill>
              </a:rPr>
              <a:t>.(y*-y).x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           b(novo) = b(velho) + </a:t>
            </a:r>
            <a:r>
              <a:rPr lang="pt-BR" sz="2000" b="1" dirty="0" smtClean="0">
                <a:solidFill>
                  <a:srgbClr val="FF0000"/>
                </a:solidFill>
                <a:latin typeface="Symbol" pitchFamily="18" charset="2"/>
              </a:rPr>
              <a:t>h </a:t>
            </a:r>
            <a:r>
              <a:rPr lang="pt-BR" sz="2000" b="1" dirty="0" smtClean="0">
                <a:solidFill>
                  <a:srgbClr val="FF0000"/>
                </a:solidFill>
              </a:rPr>
              <a:t>.(y*-y)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dirty="0" smtClean="0"/>
              <a:t>senão: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             </a:t>
            </a:r>
            <a:r>
              <a:rPr lang="pt-BR" sz="2000" b="1" dirty="0" smtClean="0">
                <a:solidFill>
                  <a:srgbClr val="FF0000"/>
                </a:solidFill>
              </a:rPr>
              <a:t>w(novo) = w(velho)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           b(novo) = b(velho)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Passo 6: Repita os </a:t>
            </a:r>
            <a:r>
              <a:rPr lang="pt-BR" sz="2000" smtClean="0"/>
              <a:t>passos </a:t>
            </a:r>
            <a:r>
              <a:rPr lang="pt-BR" sz="2000" smtClean="0"/>
              <a:t>2 </a:t>
            </a:r>
            <a:r>
              <a:rPr lang="pt-BR" sz="2000" dirty="0" smtClean="0"/>
              <a:t>a 4 até que a rede tenha aprendido todos os pares de treinamento.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/>
            <a:r>
              <a:rPr lang="pt-BR" smtClean="0"/>
              <a:t>A saída do neurônio vale 1, se a soma ponderado das entradas for maior ou igual ao limiar : 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rede não possui camadas </a:t>
            </a:r>
            <a:r>
              <a:rPr lang="pt-BR" smtClean="0">
                <a:solidFill>
                  <a:srgbClr val="FF0000"/>
                </a:solidFill>
              </a:rPr>
              <a:t>organizadas.</a:t>
            </a:r>
          </a:p>
          <a:p>
            <a:pPr eaLnBrk="1" hangingPunct="1"/>
            <a:r>
              <a:rPr lang="pt-BR" smtClean="0"/>
              <a:t>A rede é síncrona – o neurônio introduz um </a:t>
            </a:r>
            <a:r>
              <a:rPr lang="pt-BR" smtClean="0">
                <a:solidFill>
                  <a:srgbClr val="FF0000"/>
                </a:solidFill>
              </a:rPr>
              <a:t>atraso </a:t>
            </a:r>
            <a:r>
              <a:rPr lang="pt-BR" smtClean="0"/>
              <a:t>discreto.</a:t>
            </a:r>
          </a:p>
          <a:p>
            <a:pPr eaLnBrk="1" hangingPunct="1"/>
            <a:r>
              <a:rPr lang="pt-BR" smtClean="0"/>
              <a:t>O comportamento da rede pode se simulada por um </a:t>
            </a:r>
            <a:r>
              <a:rPr lang="pt-BR" smtClean="0">
                <a:solidFill>
                  <a:schemeClr val="folHlink"/>
                </a:solidFill>
              </a:rPr>
              <a:t>autômato finito.</a:t>
            </a:r>
          </a:p>
          <a:p>
            <a:pPr eaLnBrk="1" hangingPunct="1"/>
            <a:r>
              <a:rPr lang="pt-BR" smtClean="0"/>
              <a:t>Qualquer </a:t>
            </a:r>
            <a:r>
              <a:rPr lang="pt-BR" smtClean="0">
                <a:solidFill>
                  <a:schemeClr val="folHlink"/>
                </a:solidFill>
              </a:rPr>
              <a:t>função booleana</a:t>
            </a:r>
            <a:r>
              <a:rPr lang="pt-BR" smtClean="0"/>
              <a:t> pode ser mapeada por uma rede MP.</a:t>
            </a:r>
          </a:p>
        </p:txBody>
      </p:sp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rede de Mac-Cullochs Pitts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2420938"/>
            <a:ext cx="2808287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492375"/>
            <a:ext cx="4176712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Exemplo de redes de Mac-Cullochs Pitts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2428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77072"/>
            <a:ext cx="2667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5148064" y="522920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Rede MP p/ modelar a percepção quente / frio</a:t>
            </a:r>
            <a:endParaRPr lang="pt-BR" dirty="0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700808"/>
            <a:ext cx="4238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 idx="4294967295"/>
          </p:nvPr>
        </p:nvSpPr>
        <p:spPr>
          <a:xfrm>
            <a:off x="755650" y="333375"/>
            <a:ext cx="7772400" cy="603250"/>
          </a:xfrm>
        </p:spPr>
        <p:txBody>
          <a:bodyPr/>
          <a:lstStyle/>
          <a:p>
            <a:pPr eaLnBrk="1" hangingPunct="1"/>
            <a:r>
              <a:rPr lang="pt-BR" sz="3200" smtClean="0"/>
              <a:t/>
            </a:r>
            <a:br>
              <a:rPr lang="pt-BR" sz="3200" smtClean="0"/>
            </a:br>
            <a:r>
              <a:rPr lang="pt-BR" sz="3200" smtClean="0"/>
              <a:t>Neurônio de Hebb</a:t>
            </a:r>
            <a:br>
              <a:rPr lang="pt-BR" sz="3200" smtClean="0"/>
            </a:br>
            <a:endParaRPr lang="pt-BR" sz="3200" smtClean="0"/>
          </a:p>
        </p:txBody>
      </p:sp>
      <p:sp>
        <p:nvSpPr>
          <p:cNvPr id="16386" name="Subtítulo 2"/>
          <p:cNvSpPr>
            <a:spLocks noGrp="1"/>
          </p:cNvSpPr>
          <p:nvPr>
            <p:ph type="subTitle" idx="4294967295"/>
          </p:nvPr>
        </p:nvSpPr>
        <p:spPr>
          <a:xfrm>
            <a:off x="900113" y="4581525"/>
            <a:ext cx="7632700" cy="1223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m entradas bipolares (x</a:t>
            </a:r>
            <a:r>
              <a:rPr lang="pt-BR" sz="2000" baseline="-25000" dirty="0" smtClean="0"/>
              <a:t>i</a:t>
            </a:r>
            <a:r>
              <a:rPr lang="pt-BR" sz="2200" dirty="0" smtClean="0"/>
              <a:t>) e </a:t>
            </a:r>
            <a:r>
              <a:rPr lang="pt-BR" sz="2200" dirty="0" smtClean="0"/>
              <a:t>uma saída </a:t>
            </a:r>
            <a:r>
              <a:rPr lang="pt-BR" sz="2200" dirty="0" smtClean="0"/>
              <a:t>(y)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m pesos sinápticos (</a:t>
            </a:r>
            <a:r>
              <a:rPr lang="pt-BR" sz="2200" dirty="0" err="1" smtClean="0"/>
              <a:t>w</a:t>
            </a:r>
            <a:r>
              <a:rPr lang="pt-BR" sz="2200" baseline="-25000" dirty="0" err="1" smtClean="0"/>
              <a:t>i</a:t>
            </a:r>
            <a:r>
              <a:rPr lang="pt-BR" sz="2200" dirty="0" smtClean="0"/>
              <a:t>) e um limiar (b)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pt-BR" sz="2200" dirty="0" smtClean="0"/>
              <a:t> Função de ativação sinal (ativado / não ativado)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pt-BR" sz="2200" dirty="0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268413"/>
            <a:ext cx="72485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3500438"/>
            <a:ext cx="2808287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Princípio de aprendizado de Hebb</a:t>
            </a:r>
          </a:p>
        </p:txBody>
      </p:sp>
      <p:sp>
        <p:nvSpPr>
          <p:cNvPr id="3175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95288" y="1412875"/>
            <a:ext cx="8362950" cy="1584325"/>
          </a:xfrm>
        </p:spPr>
        <p:txBody>
          <a:bodyPr/>
          <a:lstStyle/>
          <a:p>
            <a:r>
              <a:rPr lang="pt-BR" b="1" smtClean="0">
                <a:solidFill>
                  <a:srgbClr val="FF0000"/>
                </a:solidFill>
              </a:rPr>
              <a:t>Idéia:</a:t>
            </a:r>
            <a:r>
              <a:rPr lang="pt-BR" smtClean="0"/>
              <a:t> se dois neurônios interconectados são ativados, então o peso entre eles deve ser alterado, do contrário o valor do peso permanece o mesmo.</a:t>
            </a:r>
          </a:p>
          <a:p>
            <a:r>
              <a:rPr lang="pt-BR" b="1" smtClean="0">
                <a:solidFill>
                  <a:srgbClr val="FF0000"/>
                </a:solidFill>
              </a:rPr>
              <a:t>Rede:</a:t>
            </a:r>
            <a:r>
              <a:rPr lang="pt-BR" smtClean="0"/>
              <a:t> bipolar de camada única.</a:t>
            </a:r>
          </a:p>
          <a:p>
            <a:endParaRPr lang="pt-BR" smtClean="0"/>
          </a:p>
          <a:p>
            <a:r>
              <a:rPr lang="pt-BR" b="1" smtClean="0">
                <a:solidFill>
                  <a:srgbClr val="FF0000"/>
                </a:solidFill>
              </a:rPr>
              <a:t>Saída:</a:t>
            </a:r>
          </a:p>
          <a:p>
            <a:endParaRPr lang="pt-BR" b="1" smtClean="0">
              <a:solidFill>
                <a:srgbClr val="FF0000"/>
              </a:solidFill>
            </a:endParaRPr>
          </a:p>
          <a:p>
            <a:endParaRPr lang="pt-BR" b="1" smtClean="0">
              <a:solidFill>
                <a:srgbClr val="FF0000"/>
              </a:solidFill>
            </a:endParaRPr>
          </a:p>
          <a:p>
            <a:r>
              <a:rPr lang="pt-BR" b="1" smtClean="0">
                <a:solidFill>
                  <a:srgbClr val="FF0000"/>
                </a:solidFill>
              </a:rPr>
              <a:t>Treinamento: </a:t>
            </a:r>
            <a:r>
              <a:rPr lang="pt-BR" smtClean="0"/>
              <a:t>é feito através de exemplos, um conjunto de treinamento formado por N pares (x*,y*) é apresentado à rede até que esta </a:t>
            </a:r>
            <a:r>
              <a:rPr lang="pt-BR" b="1" smtClean="0">
                <a:solidFill>
                  <a:schemeClr val="folHlink"/>
                </a:solidFill>
              </a:rPr>
              <a:t>APRENDA</a:t>
            </a:r>
            <a:r>
              <a:rPr lang="pt-BR" smtClean="0"/>
              <a:t> o comportamento correto.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835150" y="3141663"/>
          <a:ext cx="3527425" cy="1025525"/>
        </p:xfrm>
        <a:graphic>
          <a:graphicData uri="http://schemas.openxmlformats.org/presentationml/2006/ole">
            <p:oleObj spid="_x0000_s31752" name="Equação" r:id="rId3" imgW="1485720" imgH="431640" progId="Equation.3">
              <p:embed/>
            </p:oleObj>
          </a:graphicData>
        </a:graphic>
      </p:graphicFrame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349500"/>
            <a:ext cx="2500313" cy="237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Algoritmo de aprendizado de Hebb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mtClean="0"/>
              <a:t>Passo 0: Inicialize todos os pesos e as polarizações</a:t>
            </a:r>
          </a:p>
          <a:p>
            <a:pPr>
              <a:lnSpc>
                <a:spcPct val="90000"/>
              </a:lnSpc>
            </a:pPr>
            <a:r>
              <a:rPr lang="pt-BR" smtClean="0"/>
              <a:t>Passo 1: Para cada par de treinamento (x*,y*), faça: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mtClean="0"/>
              <a:t>Passo 2: Ative a entrada da rede: x = x*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mtClean="0"/>
              <a:t>Passo 3: Calcule a saída da rede: y = sign(w</a:t>
            </a:r>
            <a:r>
              <a:rPr lang="pt-BR" baseline="30000" smtClean="0"/>
              <a:t>t</a:t>
            </a:r>
            <a:r>
              <a:rPr lang="pt-BR" smtClean="0"/>
              <a:t>x - b)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smtClean="0"/>
              <a:t>Passo 4: Se a saída da rede é igual a saída desejada, faça: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smtClean="0">
                <a:solidFill>
                  <a:srgbClr val="FF0000"/>
                </a:solidFill>
              </a:rPr>
              <a:t>              </a:t>
            </a:r>
            <a:r>
              <a:rPr lang="pt-BR" sz="2000" b="1" smtClean="0">
                <a:solidFill>
                  <a:srgbClr val="FF0000"/>
                </a:solidFill>
              </a:rPr>
              <a:t>w(novo) = w(velho) + x.y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b="1" smtClean="0">
                <a:solidFill>
                  <a:srgbClr val="FF0000"/>
                </a:solidFill>
              </a:rPr>
              <a:t>               b(novo) = b(velho) + y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400" smtClean="0"/>
              <a:t>senão: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smtClean="0">
                <a:solidFill>
                  <a:srgbClr val="FF0000"/>
                </a:solidFill>
              </a:rPr>
              <a:t>              </a:t>
            </a:r>
            <a:r>
              <a:rPr lang="pt-BR" sz="2000" b="1" smtClean="0">
                <a:solidFill>
                  <a:srgbClr val="FF0000"/>
                </a:solidFill>
              </a:rPr>
              <a:t>w(novo) = w(velho)</a:t>
            </a:r>
            <a:r>
              <a:rPr lang="pt-BR" sz="2000" smtClean="0">
                <a:solidFill>
                  <a:srgbClr val="FF0000"/>
                </a:solidFill>
              </a:rPr>
              <a:t>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pt-BR" sz="2000" b="1" smtClean="0">
                <a:solidFill>
                  <a:srgbClr val="FF0000"/>
                </a:solidFill>
              </a:rPr>
              <a:t>               b(novo) = b(velho)</a:t>
            </a:r>
          </a:p>
          <a:p>
            <a:pPr>
              <a:lnSpc>
                <a:spcPct val="90000"/>
              </a:lnSpc>
            </a:pPr>
            <a:r>
              <a:rPr lang="pt-BR" smtClean="0"/>
              <a:t>Passo 5: Repita os passos 1 a 4 até que a rede tenha aprendido todos os pares de treinamento.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Exemplo: aprendizado de Hebb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mtClean="0"/>
              <a:t>Rede de Hebb para classificar (distinguir) os caracteres “X” e “O” na forma matricial.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>
                <a:solidFill>
                  <a:srgbClr val="FF0000"/>
                </a:solidFill>
              </a:rPr>
              <a:t>Solução:</a:t>
            </a:r>
            <a:r>
              <a:rPr lang="pt-BR" smtClean="0"/>
              <a:t> escolher o espaço de entrada e de saída</a:t>
            </a:r>
          </a:p>
          <a:p>
            <a:pPr>
              <a:buFont typeface="Arial" charset="0"/>
              <a:buNone/>
            </a:pPr>
            <a:r>
              <a:rPr lang="pt-BR" smtClean="0"/>
              <a:t>      X = 1-1-1-1 1 </a:t>
            </a:r>
            <a:r>
              <a:rPr lang="pt-BR" smtClean="0">
                <a:solidFill>
                  <a:srgbClr val="FF0000"/>
                </a:solidFill>
              </a:rPr>
              <a:t>-1 1-1 1-1 </a:t>
            </a:r>
            <a:r>
              <a:rPr lang="pt-BR" smtClean="0">
                <a:solidFill>
                  <a:schemeClr val="tx2"/>
                </a:solidFill>
              </a:rPr>
              <a:t>-1-1 1-1-1 </a:t>
            </a:r>
            <a:r>
              <a:rPr lang="pt-BR" smtClean="0">
                <a:solidFill>
                  <a:srgbClr val="FF0000"/>
                </a:solidFill>
              </a:rPr>
              <a:t>-1 1-1 1-1 </a:t>
            </a:r>
            <a:r>
              <a:rPr lang="pt-BR" smtClean="0"/>
              <a:t>1-1-1-1 1 </a:t>
            </a:r>
          </a:p>
          <a:p>
            <a:pPr>
              <a:buFont typeface="Arial" charset="0"/>
              <a:buNone/>
            </a:pPr>
            <a:r>
              <a:rPr lang="pt-BR" smtClean="0"/>
              <a:t>      O= -1 1 1 1-1  </a:t>
            </a:r>
            <a:r>
              <a:rPr lang="pt-BR" smtClean="0">
                <a:solidFill>
                  <a:srgbClr val="FF0000"/>
                </a:solidFill>
              </a:rPr>
              <a:t>1-1-1-1 1  1-1-1-1 1  1-1-1-1 1</a:t>
            </a:r>
            <a:r>
              <a:rPr lang="pt-BR" smtClean="0"/>
              <a:t>-1 1 1 1-1 </a:t>
            </a:r>
          </a:p>
          <a:p>
            <a:pPr>
              <a:buFont typeface="Arial" charset="0"/>
              <a:buNone/>
            </a:pPr>
            <a:r>
              <a:rPr lang="pt-BR" smtClean="0"/>
              <a:t>       y = 1 se a entrada é “X” ou y=-1 se a entrada é “O” (não X).</a:t>
            </a:r>
          </a:p>
          <a:p>
            <a:r>
              <a:rPr lang="pt-BR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Arquitetura da Rede: </a:t>
            </a:r>
            <a:r>
              <a:rPr lang="pt-BR" b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pt-BR" b="1" baseline="30000" smtClean="0">
                <a:ea typeface="Arial Unicode MS" pitchFamily="34" charset="-128"/>
                <a:cs typeface="Arial Unicode MS" pitchFamily="34" charset="-128"/>
              </a:rPr>
              <a:t>25</a:t>
            </a:r>
            <a:r>
              <a:rPr lang="pt-BR" b="1" smtClean="0">
                <a:ea typeface="Arial Unicode MS" pitchFamily="34" charset="-128"/>
                <a:cs typeface="Arial Unicode MS" pitchFamily="34" charset="-128"/>
              </a:rPr>
              <a:t> → B, W </a:t>
            </a:r>
            <a:r>
              <a:rPr lang="ru-RU" b="1" smtClean="0">
                <a:ea typeface="Arial Unicode MS" pitchFamily="34" charset="-128"/>
                <a:cs typeface="Arial Unicode MS" pitchFamily="34" charset="-128"/>
              </a:rPr>
              <a:t>Є </a:t>
            </a:r>
            <a:r>
              <a:rPr lang="pt-BR" b="1" smtClean="0">
                <a:ea typeface="Arial Unicode MS" pitchFamily="34" charset="-128"/>
                <a:cs typeface="Arial Unicode MS" pitchFamily="34" charset="-128"/>
              </a:rPr>
              <a:t>Z</a:t>
            </a:r>
            <a:r>
              <a:rPr lang="pt-BR" b="1" baseline="30000" smtClean="0">
                <a:ea typeface="Arial Unicode MS" pitchFamily="34" charset="-128"/>
                <a:cs typeface="Arial Unicode MS" pitchFamily="34" charset="-128"/>
              </a:rPr>
              <a:t>25</a:t>
            </a:r>
            <a:endParaRPr lang="ru-RU" b="1" baseline="3000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7200" name="Picture 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2205038"/>
            <a:ext cx="1655763" cy="1309687"/>
          </a:xfrm>
          <a:prstGeom prst="rect">
            <a:avLst/>
          </a:prstGeom>
          <a:noFill/>
        </p:spPr>
      </p:pic>
      <p:pic>
        <p:nvPicPr>
          <p:cNvPr id="47201" name="Picture 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2205038"/>
            <a:ext cx="1655763" cy="1296987"/>
          </a:xfrm>
          <a:prstGeom prst="rect">
            <a:avLst/>
          </a:prstGeom>
          <a:noFill/>
        </p:spPr>
      </p:pic>
      <p:sp>
        <p:nvSpPr>
          <p:cNvPr id="47202" name="Text Box 98"/>
          <p:cNvSpPr txBox="1">
            <a:spLocks noChangeArrowheads="1"/>
          </p:cNvSpPr>
          <p:nvPr/>
        </p:nvSpPr>
        <p:spPr bwMode="auto">
          <a:xfrm>
            <a:off x="3348038" y="27082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X =</a:t>
            </a:r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6011863" y="27082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O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Exemplo: aprendizado de Hebb (cont)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 smtClean="0">
                <a:ea typeface="Arial Unicode MS" pitchFamily="34" charset="-128"/>
                <a:cs typeface="Arial Unicode MS" pitchFamily="34" charset="-128"/>
              </a:rPr>
              <a:t>Os pesos e o limiar são inicializados como nulos: </a:t>
            </a:r>
            <a:r>
              <a:rPr lang="pt-BR" dirty="0" smtClean="0">
                <a:solidFill>
                  <a:schemeClr val="folHlink"/>
                </a:solidFill>
                <a:ea typeface="Arial Unicode MS" pitchFamily="34" charset="-128"/>
                <a:cs typeface="Arial Unicode MS" pitchFamily="34" charset="-128"/>
              </a:rPr>
              <a:t>w=0 e b=0</a:t>
            </a:r>
            <a:r>
              <a:rPr lang="pt-BR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pt-BR" dirty="0" smtClean="0">
                <a:ea typeface="Arial Unicode MS" pitchFamily="34" charset="-128"/>
                <a:cs typeface="Arial Unicode MS" pitchFamily="34" charset="-128"/>
              </a:rPr>
              <a:t>Apresente o par x*=X e y*=1.</a:t>
            </a:r>
          </a:p>
          <a:p>
            <a:r>
              <a:rPr lang="pt-BR" dirty="0" smtClean="0">
                <a:ea typeface="Arial Unicode MS" pitchFamily="34" charset="-128"/>
                <a:cs typeface="Arial Unicode MS" pitchFamily="34" charset="-128"/>
              </a:rPr>
              <a:t>Calcule </a:t>
            </a:r>
            <a:r>
              <a:rPr lang="pt-BR" dirty="0" smtClean="0">
                <a:solidFill>
                  <a:schemeClr val="folHlink"/>
                </a:solidFill>
              </a:rPr>
              <a:t>y = </a:t>
            </a:r>
            <a:r>
              <a:rPr lang="pt-BR" dirty="0" err="1" smtClean="0">
                <a:solidFill>
                  <a:schemeClr val="folHlink"/>
                </a:solidFill>
              </a:rPr>
              <a:t>sign</a:t>
            </a:r>
            <a:r>
              <a:rPr lang="pt-BR" dirty="0" smtClean="0">
                <a:solidFill>
                  <a:schemeClr val="folHlink"/>
                </a:solidFill>
              </a:rPr>
              <a:t>(</a:t>
            </a:r>
            <a:r>
              <a:rPr lang="pt-BR" dirty="0" err="1" smtClean="0">
                <a:solidFill>
                  <a:schemeClr val="folHlink"/>
                </a:solidFill>
              </a:rPr>
              <a:t>w</a:t>
            </a:r>
            <a:r>
              <a:rPr lang="pt-BR" baseline="30000" dirty="0" err="1" smtClean="0">
                <a:solidFill>
                  <a:schemeClr val="folHlink"/>
                </a:solidFill>
              </a:rPr>
              <a:t>t</a:t>
            </a:r>
            <a:r>
              <a:rPr lang="pt-BR" dirty="0" err="1" smtClean="0">
                <a:solidFill>
                  <a:schemeClr val="folHlink"/>
                </a:solidFill>
              </a:rPr>
              <a:t>x</a:t>
            </a:r>
            <a:r>
              <a:rPr lang="pt-BR" dirty="0" smtClean="0">
                <a:solidFill>
                  <a:schemeClr val="folHlink"/>
                </a:solidFill>
              </a:rPr>
              <a:t> - b) = </a:t>
            </a:r>
            <a:r>
              <a:rPr lang="pt-BR" dirty="0" err="1" smtClean="0">
                <a:solidFill>
                  <a:schemeClr val="folHlink"/>
                </a:solidFill>
              </a:rPr>
              <a:t>sign</a:t>
            </a:r>
            <a:r>
              <a:rPr lang="pt-BR" dirty="0" smtClean="0">
                <a:solidFill>
                  <a:schemeClr val="folHlink"/>
                </a:solidFill>
              </a:rPr>
              <a:t>(0) = 1 = y*.</a:t>
            </a:r>
          </a:p>
          <a:p>
            <a:r>
              <a:rPr lang="pt-BR" dirty="0" smtClean="0"/>
              <a:t>Atualize os pesos: w(novo)= w(velho) + x*y = </a:t>
            </a:r>
            <a:r>
              <a:rPr lang="pt-BR" dirty="0" smtClean="0">
                <a:solidFill>
                  <a:schemeClr val="folHlink"/>
                </a:solidFill>
              </a:rPr>
              <a:t>0+x*1 = x</a:t>
            </a:r>
          </a:p>
          <a:p>
            <a:pPr lvl="4">
              <a:buFontTx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           </a:t>
            </a:r>
            <a:r>
              <a:rPr lang="pt-BR" sz="2400" dirty="0" smtClean="0"/>
              <a:t>b(novo) = b(velho) + y = </a:t>
            </a:r>
            <a:r>
              <a:rPr lang="pt-BR" sz="2400" dirty="0" smtClean="0">
                <a:solidFill>
                  <a:schemeClr val="folHlink"/>
                </a:solidFill>
              </a:rPr>
              <a:t>0+1 = 1.</a:t>
            </a:r>
          </a:p>
          <a:p>
            <a:r>
              <a:rPr lang="pt-BR" dirty="0" smtClean="0">
                <a:ea typeface="Arial Unicode MS" pitchFamily="34" charset="-128"/>
                <a:cs typeface="Arial Unicode MS" pitchFamily="34" charset="-128"/>
              </a:rPr>
              <a:t>Apresenta o par x*=O e y*=-1.</a:t>
            </a:r>
          </a:p>
          <a:p>
            <a:r>
              <a:rPr lang="pt-BR" dirty="0" smtClean="0">
                <a:ea typeface="Arial Unicode MS" pitchFamily="34" charset="-128"/>
                <a:cs typeface="Arial Unicode MS" pitchFamily="34" charset="-128"/>
              </a:rPr>
              <a:t>Calcule </a:t>
            </a:r>
            <a:r>
              <a:rPr lang="pt-BR" dirty="0" smtClean="0">
                <a:solidFill>
                  <a:schemeClr val="folHlink"/>
                </a:solidFill>
              </a:rPr>
              <a:t>y = </a:t>
            </a:r>
            <a:r>
              <a:rPr lang="pt-BR" dirty="0" err="1" smtClean="0">
                <a:solidFill>
                  <a:schemeClr val="folHlink"/>
                </a:solidFill>
              </a:rPr>
              <a:t>sign</a:t>
            </a:r>
            <a:r>
              <a:rPr lang="pt-BR" dirty="0" smtClean="0">
                <a:solidFill>
                  <a:schemeClr val="folHlink"/>
                </a:solidFill>
              </a:rPr>
              <a:t>(</a:t>
            </a:r>
            <a:r>
              <a:rPr lang="pt-BR" dirty="0" err="1" smtClean="0">
                <a:solidFill>
                  <a:schemeClr val="folHlink"/>
                </a:solidFill>
              </a:rPr>
              <a:t>w</a:t>
            </a:r>
            <a:r>
              <a:rPr lang="pt-BR" baseline="30000" dirty="0" err="1" smtClean="0">
                <a:solidFill>
                  <a:schemeClr val="folHlink"/>
                </a:solidFill>
              </a:rPr>
              <a:t>t</a:t>
            </a:r>
            <a:r>
              <a:rPr lang="pt-BR" dirty="0" err="1" smtClean="0">
                <a:solidFill>
                  <a:schemeClr val="folHlink"/>
                </a:solidFill>
              </a:rPr>
              <a:t>x</a:t>
            </a:r>
            <a:r>
              <a:rPr lang="pt-BR" dirty="0" smtClean="0">
                <a:solidFill>
                  <a:schemeClr val="folHlink"/>
                </a:solidFill>
              </a:rPr>
              <a:t> - b) = </a:t>
            </a:r>
            <a:r>
              <a:rPr lang="pt-BR" dirty="0" err="1" smtClean="0">
                <a:solidFill>
                  <a:schemeClr val="folHlink"/>
                </a:solidFill>
              </a:rPr>
              <a:t>sign</a:t>
            </a:r>
            <a:r>
              <a:rPr lang="pt-BR" dirty="0" smtClean="0">
                <a:solidFill>
                  <a:schemeClr val="folHlink"/>
                </a:solidFill>
              </a:rPr>
              <a:t>(X.O-1) =</a:t>
            </a:r>
            <a:r>
              <a:rPr lang="pt-BR" dirty="0" err="1" smtClean="0">
                <a:solidFill>
                  <a:schemeClr val="folHlink"/>
                </a:solidFill>
              </a:rPr>
              <a:t>sign</a:t>
            </a:r>
            <a:r>
              <a:rPr lang="pt-BR" dirty="0" smtClean="0">
                <a:solidFill>
                  <a:schemeClr val="folHlink"/>
                </a:solidFill>
              </a:rPr>
              <a:t>( -17-1) = -1=y*.</a:t>
            </a:r>
          </a:p>
          <a:p>
            <a:r>
              <a:rPr lang="pt-BR" dirty="0" smtClean="0"/>
              <a:t>Atualize os pesos: w(novo)= w(velho) + x*y = </a:t>
            </a:r>
            <a:r>
              <a:rPr lang="pt-BR" dirty="0" smtClean="0">
                <a:solidFill>
                  <a:schemeClr val="folHlink"/>
                </a:solidFill>
              </a:rPr>
              <a:t>X+O*-1 = X-O.</a:t>
            </a:r>
          </a:p>
          <a:p>
            <a:pPr lvl="4">
              <a:buFontTx/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               </a:t>
            </a:r>
            <a:r>
              <a:rPr lang="pt-BR" sz="2400" dirty="0" smtClean="0"/>
              <a:t>b(novo) = b(velho) + y = </a:t>
            </a:r>
            <a:r>
              <a:rPr lang="pt-BR" sz="2400" dirty="0" smtClean="0">
                <a:solidFill>
                  <a:schemeClr val="folHlink"/>
                </a:solidFill>
              </a:rPr>
              <a:t>1-1 = 0.</a:t>
            </a:r>
          </a:p>
          <a:p>
            <a:r>
              <a:rPr lang="pt-BR" dirty="0" smtClean="0"/>
              <a:t>W = 2-2-2-2 2 </a:t>
            </a:r>
            <a:r>
              <a:rPr lang="pt-BR" dirty="0" smtClean="0">
                <a:solidFill>
                  <a:srgbClr val="FF0000"/>
                </a:solidFill>
              </a:rPr>
              <a:t>-2 2 0 2-2 </a:t>
            </a:r>
            <a:r>
              <a:rPr lang="pt-BR" dirty="0" smtClean="0">
                <a:solidFill>
                  <a:schemeClr val="tx2"/>
                </a:solidFill>
              </a:rPr>
              <a:t>-2-0 2 0-2 </a:t>
            </a:r>
            <a:r>
              <a:rPr lang="pt-BR" dirty="0" smtClean="0">
                <a:solidFill>
                  <a:srgbClr val="FF0000"/>
                </a:solidFill>
              </a:rPr>
              <a:t>-2 2 0 2-2 </a:t>
            </a:r>
            <a:r>
              <a:rPr lang="pt-BR" dirty="0" smtClean="0"/>
              <a:t>2-2-2-2 2 </a:t>
            </a:r>
          </a:p>
          <a:p>
            <a:pPr lvl="4">
              <a:buFontTx/>
              <a:buNone/>
            </a:pPr>
            <a:endParaRPr lang="pt-BR" sz="24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1811</Words>
  <Application>Microsoft Office PowerPoint</Application>
  <PresentationFormat>Apresentação na tela (4:3)</PresentationFormat>
  <Paragraphs>204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Tema do Office</vt:lpstr>
      <vt:lpstr>Equação</vt:lpstr>
      <vt:lpstr>Equation</vt:lpstr>
      <vt:lpstr>Redes elementares</vt:lpstr>
      <vt:lpstr> Neurônio de Mac-Cullochs Pitts </vt:lpstr>
      <vt:lpstr>A rede de Mac-Cullochs Pitts</vt:lpstr>
      <vt:lpstr>Exemplo de redes de Mac-Cullochs Pitts</vt:lpstr>
      <vt:lpstr> Neurônio de Hebb </vt:lpstr>
      <vt:lpstr>Princípio de aprendizado de Hebb</vt:lpstr>
      <vt:lpstr>Algoritmo de aprendizado de Hebb</vt:lpstr>
      <vt:lpstr>Exemplo: aprendizado de Hebb</vt:lpstr>
      <vt:lpstr>Exemplo: aprendizado de Hebb (cont)</vt:lpstr>
      <vt:lpstr>Exemplo: aprendizado de Hebb (cont)</vt:lpstr>
      <vt:lpstr>Exemplo: aprendizado de Hebb (cont)</vt:lpstr>
      <vt:lpstr> Perceptron </vt:lpstr>
      <vt:lpstr>Perceptron (cont)</vt:lpstr>
      <vt:lpstr>Limitações do Perceptron</vt:lpstr>
      <vt:lpstr>Lei do aprendizado do perceptron</vt:lpstr>
      <vt:lpstr>Algoritmo de aprendizado do perceptron</vt:lpstr>
      <vt:lpstr>Exemplo: aprendizado do perceptron</vt:lpstr>
      <vt:lpstr> Neurônio ADALINE </vt:lpstr>
      <vt:lpstr> Rede MADALINE </vt:lpstr>
      <vt:lpstr>Algoritmo do gradiente descendente</vt:lpstr>
      <vt:lpstr>Algoritmo LMS (Widrow-Hoff)</vt:lpstr>
      <vt:lpstr>Regra Delta Generalizada</vt:lpstr>
      <vt:lpstr>Algoritmo de aprendizado da Madaline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45</cp:revision>
  <dcterms:created xsi:type="dcterms:W3CDTF">2012-09-20T18:13:39Z</dcterms:created>
  <dcterms:modified xsi:type="dcterms:W3CDTF">2012-09-27T10:46:32Z</dcterms:modified>
</cp:coreProperties>
</file>