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5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59" r:id="rId2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6.wmf"/><Relationship Id="rId7" Type="http://schemas.openxmlformats.org/officeDocument/2006/relationships/image" Target="../media/image2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27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E050560-BED2-44C0-BC58-20EDB43E65D3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30D79E-A7EE-4D4E-B1D4-1BF7AA31C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058" y="4861443"/>
            <a:ext cx="5207561" cy="46037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Klare Struktur, Informationsfluss vorwaerts.</a:t>
            </a:r>
          </a:p>
          <a:p>
            <a:r>
              <a:rPr lang="en-US"/>
              <a:t>Mit nur einer verdeckten Schicht, lässt sich jede beliebige Funktion approximieren (man braucht evtl halt viele Neuronen…)</a:t>
            </a:r>
          </a:p>
          <a:p>
            <a:r>
              <a:rPr lang="en-US"/>
              <a:t>Andere Ausgabefunktionen fuehren zu anderen Netztypen, dazu spaeter mehr.</a:t>
            </a:r>
          </a:p>
          <a:p>
            <a:r>
              <a:rPr lang="en-US"/>
              <a:t>Uebergang zur Stufenfunktion fuer </a:t>
            </a:r>
            <a:r>
              <a:rPr lang="en-US" i="1">
                <a:sym typeface="Symbol" pitchFamily="18" charset="2"/>
              </a:rPr>
              <a:t>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058" y="4861443"/>
            <a:ext cx="5207561" cy="46037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Beispiel:</a:t>
            </a:r>
          </a:p>
          <a:p>
            <a:r>
              <a:rPr lang="en-US"/>
              <a:t>2 Eingaben, eine Ausgabe. Stufenfunktion in den Neuronen. 1er-Neuron fuer Schwellwert der Stufenfunktion: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Wie sieht die Ausgabe des MLP abhängig von den zwei Eingaben x und y aus?</a:t>
            </a:r>
          </a:p>
          <a:p>
            <a:endParaRPr lang="en-US"/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1880374" y="5768602"/>
          <a:ext cx="1620563" cy="676343"/>
        </p:xfrm>
        <a:graphic>
          <a:graphicData uri="http://schemas.openxmlformats.org/presentationml/2006/ole">
            <p:oleObj spid="_x0000_s26626" name="Equation" r:id="rId4" imgW="1206360" imgH="457200" progId="Equation.3">
              <p:embed/>
            </p:oleObj>
          </a:graphicData>
        </a:graphic>
      </p:graphicFrame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058" y="4861443"/>
            <a:ext cx="5207561" cy="46037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Ok, oben also Ausgabe des roten Neurons 1, unten 0.</a:t>
            </a:r>
          </a:p>
          <a:p>
            <a:r>
              <a:rPr lang="en-US"/>
              <a:t>-&gt; Entscheidungsgerade (-ebene im 3D)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058" y="4861443"/>
            <a:ext cx="5207561" cy="46037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Ebenso das zweite (blaue) Neuron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058" y="4861443"/>
            <a:ext cx="5207561" cy="46037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Abgrenzung eines Bereichs, abhängig von der Lage der Hyperebenen, die durch die verdeckten Neuronen aufgespannt werden.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058" y="4861443"/>
            <a:ext cx="5207561" cy="46037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Message:</a:t>
            </a:r>
          </a:p>
          <a:p>
            <a:r>
              <a:rPr lang="en-US"/>
              <a:t>Man kann beliebige Region abgrenzen, wenn man nur genuegend Neuronen in der verdeckten Schicht spendiert.</a:t>
            </a:r>
          </a:p>
          <a:p>
            <a:r>
              <a:rPr lang="en-US"/>
              <a:t>Was kann denn nun ein Trainingsalgorithmus alles automatisch, d.h. beispieldatengetrieben einstellen?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7198-B90E-4606-98C4-C3D383CAA7EF}" type="datetimeFigureOut">
              <a:rPr lang="pt-BR" smtClean="0"/>
              <a:pPr/>
              <a:t>05/10/2012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7198-B90E-4606-98C4-C3D383CAA7EF}" type="datetimeFigureOut">
              <a:rPr lang="pt-BR" smtClean="0"/>
              <a:pPr/>
              <a:t>05/10/2012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AE28-3BE9-4004-B8B4-9B3827CBC11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7544" y="1052736"/>
            <a:ext cx="8208963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395536" y="6165304"/>
            <a:ext cx="8208963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asc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 userDrawn="1"/>
        </p:nvSpPr>
        <p:spPr>
          <a:xfrm>
            <a:off x="5796136" y="6309320"/>
            <a:ext cx="293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 smtClean="0">
                <a:latin typeface="+mn-lt"/>
                <a:cs typeface="+mn-cs"/>
              </a:rPr>
              <a:t>CPGEI  - </a:t>
            </a:r>
            <a:r>
              <a:rPr lang="pt-BR" i="1" dirty="0" err="1" smtClean="0">
                <a:latin typeface="+mn-lt"/>
                <a:cs typeface="+mn-cs"/>
              </a:rPr>
              <a:t>profa</a:t>
            </a:r>
            <a:r>
              <a:rPr lang="pt-BR" i="1" dirty="0" smtClean="0">
                <a:latin typeface="+mn-lt"/>
                <a:cs typeface="+mn-cs"/>
              </a:rPr>
              <a:t>. Valéria Arruda</a:t>
            </a:r>
            <a:endParaRPr lang="pt-BR" i="1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22511"/>
          </a:xfrm>
        </p:spPr>
        <p:txBody>
          <a:bodyPr/>
          <a:lstStyle/>
          <a:p>
            <a:r>
              <a:rPr lang="pt-BR" dirty="0" smtClean="0"/>
              <a:t>PERCEPTRONS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4010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Funções de ativação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Algoritmo de treinamento de passo fixo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Convergência do treinamento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Problema da inseparabilidade linear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Redes </a:t>
            </a:r>
            <a:r>
              <a:rPr lang="pt-BR" sz="2800" dirty="0" err="1" smtClean="0"/>
              <a:t>multiperceptron</a:t>
            </a:r>
            <a:endParaRPr lang="pt-BR" sz="2800" dirty="0" smtClean="0"/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Interpretação geométrica das </a:t>
            </a:r>
            <a:r>
              <a:rPr lang="pt-BR" sz="2800" dirty="0" err="1" smtClean="0"/>
              <a:t>MLPs</a:t>
            </a:r>
            <a:endParaRPr lang="pt-BR" sz="2800" dirty="0" smtClean="0"/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Vantagens e desvantagens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Teorema da convergência (prova) - </a:t>
            </a:r>
            <a:r>
              <a:rPr lang="pt-BR" dirty="0" err="1" smtClean="0"/>
              <a:t>cont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3"/>
            <a:ext cx="8496944" cy="491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Inseparabilidade linear</a:t>
            </a:r>
            <a:endParaRPr lang="pt-BR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356992"/>
            <a:ext cx="26384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611560" y="1196752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</a:t>
            </a:r>
            <a:r>
              <a:rPr lang="pt-BR" sz="2400" dirty="0" err="1" smtClean="0"/>
              <a:t>Perceptron</a:t>
            </a:r>
            <a:r>
              <a:rPr lang="pt-BR" sz="2400" dirty="0" smtClean="0"/>
              <a:t> de uma camada com limiar unitário não funcionam se o problema não for linearmente separável. Exemplo: OR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Pode-se usar alguns </a:t>
            </a:r>
            <a:r>
              <a:rPr lang="pt-BR" sz="2400" dirty="0" err="1" smtClean="0"/>
              <a:t>artificios</a:t>
            </a:r>
            <a:r>
              <a:rPr lang="pt-BR" sz="2400" dirty="0" smtClean="0"/>
              <a:t> (funções de ativação mais sofisticadas) mas a complexidade aumenta.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3568" y="3356992"/>
            <a:ext cx="496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O livro de </a:t>
            </a:r>
            <a:r>
              <a:rPr lang="pt-BR" sz="2400" dirty="0" err="1" smtClean="0"/>
              <a:t>Minsky</a:t>
            </a:r>
            <a:r>
              <a:rPr lang="pt-BR" sz="2400" dirty="0" smtClean="0"/>
              <a:t> e </a:t>
            </a:r>
            <a:r>
              <a:rPr lang="pt-BR" sz="2400" dirty="0" err="1" smtClean="0"/>
              <a:t>Papert</a:t>
            </a:r>
            <a:r>
              <a:rPr lang="pt-BR" sz="2400" dirty="0" smtClean="0"/>
              <a:t> mostraram esses resultados negativos e influenciaram o desenvolvimento das redes neurais.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544522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SOLUÇÃO: </a:t>
            </a:r>
            <a:r>
              <a:rPr lang="pt-BR" sz="2800" dirty="0" smtClean="0"/>
              <a:t>Redes multicamadas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2843808" y="486916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Redes Multicamadas de </a:t>
            </a:r>
            <a:r>
              <a:rPr lang="pt-BR" dirty="0" err="1" smtClean="0"/>
              <a:t>Perceptrons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187220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Redes </a:t>
            </a:r>
            <a:r>
              <a:rPr lang="pt-BR" sz="2400" dirty="0" err="1" smtClean="0"/>
              <a:t>Multiperceptron</a:t>
            </a:r>
            <a:r>
              <a:rPr lang="pt-BR" sz="2400" dirty="0" smtClean="0"/>
              <a:t> (</a:t>
            </a:r>
            <a:r>
              <a:rPr lang="pt-BR" sz="2400" b="1" dirty="0" smtClean="0">
                <a:solidFill>
                  <a:srgbClr val="00B050"/>
                </a:solidFill>
              </a:rPr>
              <a:t>MLP</a:t>
            </a:r>
            <a:r>
              <a:rPr lang="pt-BR" sz="2400" dirty="0" smtClean="0"/>
              <a:t>): solucionam alguns problemas das redes de uma camada. 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Exemplo: </a:t>
            </a:r>
            <a:r>
              <a:rPr lang="pt-BR" sz="2400" dirty="0" smtClean="0"/>
              <a:t>Monte uma rede de duas camadas que resolve o problema </a:t>
            </a:r>
            <a:r>
              <a:rPr lang="pt-BR" sz="2400" dirty="0" smtClean="0">
                <a:solidFill>
                  <a:srgbClr val="FF0000"/>
                </a:solidFill>
              </a:rPr>
              <a:t>XOR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356992"/>
            <a:ext cx="26384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39552" y="3356992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2 entradas bipolares x(1) e x(2)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1 saída bipolar:  </a:t>
            </a:r>
          </a:p>
          <a:p>
            <a:r>
              <a:rPr lang="pt-BR" sz="2400" dirty="0" smtClean="0"/>
              <a:t>           y = 1 (C1) ou y = -1 (C2)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1 camada escondida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Qual os valores dos pesos e do limiar?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Solução do problema XOR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Duas redes de 1 camada: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4365104"/>
            <a:ext cx="227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rgbClr val="FF0000"/>
                </a:solidFill>
              </a:rPr>
              <a:t>Multiperceptron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7584" y="4941169"/>
            <a:ext cx="75608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000" dirty="0" smtClean="0"/>
              <a:t>Para a MLP a saída será 1 se somente se:</a:t>
            </a:r>
          </a:p>
          <a:p>
            <a:r>
              <a:rPr lang="pt-BR" sz="2000" dirty="0" smtClean="0"/>
              <a:t>                      x(1) +  x(2) – 0.5 – 2 * (x(1) +  x(2) – 1.5 ) -0.5 &gt; 0</a:t>
            </a:r>
          </a:p>
          <a:p>
            <a:r>
              <a:rPr lang="pt-BR" sz="2000" dirty="0" smtClean="0"/>
              <a:t>                     -x(1) – x(2) + 2 &gt; 0</a:t>
            </a:r>
          </a:p>
          <a:p>
            <a:endParaRPr lang="pt-BR" sz="2000" dirty="0" smtClean="0"/>
          </a:p>
          <a:p>
            <a:endParaRPr lang="pt-B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2295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484784"/>
            <a:ext cx="21717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4716016" y="4293096"/>
            <a:ext cx="351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Rede de </a:t>
            </a:r>
            <a:r>
              <a:rPr lang="pt-BR" sz="2400" b="1" dirty="0" err="1" smtClean="0">
                <a:solidFill>
                  <a:srgbClr val="FF0000"/>
                </a:solidFill>
              </a:rPr>
              <a:t>Mac-Culloch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</a:rPr>
              <a:t>Pitts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r>
              <a:rPr lang="en-US" dirty="0" err="1" smtClean="0"/>
              <a:t>Multicamada</a:t>
            </a:r>
            <a:endParaRPr lang="en-US" dirty="0"/>
          </a:p>
        </p:txBody>
      </p:sp>
      <p:sp>
        <p:nvSpPr>
          <p:cNvPr id="354307" name="Oval 3"/>
          <p:cNvSpPr>
            <a:spLocks noChangeArrowheads="1"/>
          </p:cNvSpPr>
          <p:nvPr/>
        </p:nvSpPr>
        <p:spPr bwMode="auto">
          <a:xfrm>
            <a:off x="785515" y="51018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 flipV="1">
            <a:off x="937915" y="4416053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09" name="Oval 5"/>
          <p:cNvSpPr>
            <a:spLocks noChangeArrowheads="1"/>
          </p:cNvSpPr>
          <p:nvPr/>
        </p:nvSpPr>
        <p:spPr bwMode="auto">
          <a:xfrm>
            <a:off x="1242715" y="41112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1395115" y="51018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1" name="Oval 7"/>
          <p:cNvSpPr>
            <a:spLocks noChangeArrowheads="1"/>
          </p:cNvSpPr>
          <p:nvPr/>
        </p:nvSpPr>
        <p:spPr bwMode="auto">
          <a:xfrm>
            <a:off x="2080915" y="51018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2" name="Oval 8"/>
          <p:cNvSpPr>
            <a:spLocks noChangeArrowheads="1"/>
          </p:cNvSpPr>
          <p:nvPr/>
        </p:nvSpPr>
        <p:spPr bwMode="auto">
          <a:xfrm>
            <a:off x="1852315" y="41112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3" name="Oval 9"/>
          <p:cNvSpPr>
            <a:spLocks noChangeArrowheads="1"/>
          </p:cNvSpPr>
          <p:nvPr/>
        </p:nvSpPr>
        <p:spPr bwMode="auto">
          <a:xfrm>
            <a:off x="1014115" y="19014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4" name="Oval 10"/>
          <p:cNvSpPr>
            <a:spLocks noChangeArrowheads="1"/>
          </p:cNvSpPr>
          <p:nvPr/>
        </p:nvSpPr>
        <p:spPr bwMode="auto">
          <a:xfrm>
            <a:off x="1623715" y="19014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5" name="Oval 11"/>
          <p:cNvSpPr>
            <a:spLocks noChangeArrowheads="1"/>
          </p:cNvSpPr>
          <p:nvPr/>
        </p:nvSpPr>
        <p:spPr bwMode="auto">
          <a:xfrm>
            <a:off x="2309515" y="1901453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6" name="Line 12"/>
          <p:cNvSpPr>
            <a:spLocks noChangeShapeType="1"/>
          </p:cNvSpPr>
          <p:nvPr/>
        </p:nvSpPr>
        <p:spPr bwMode="auto">
          <a:xfrm flipH="1" flipV="1">
            <a:off x="1395115" y="441605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7" name="Line 13"/>
          <p:cNvSpPr>
            <a:spLocks noChangeShapeType="1"/>
          </p:cNvSpPr>
          <p:nvPr/>
        </p:nvSpPr>
        <p:spPr bwMode="auto">
          <a:xfrm flipV="1">
            <a:off x="1547515" y="4416053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8" name="Line 14"/>
          <p:cNvSpPr>
            <a:spLocks noChangeShapeType="1"/>
          </p:cNvSpPr>
          <p:nvPr/>
        </p:nvSpPr>
        <p:spPr bwMode="auto">
          <a:xfrm flipH="1" flipV="1">
            <a:off x="2004715" y="4416053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19" name="Line 15"/>
          <p:cNvSpPr>
            <a:spLocks noChangeShapeType="1"/>
          </p:cNvSpPr>
          <p:nvPr/>
        </p:nvSpPr>
        <p:spPr bwMode="auto">
          <a:xfrm flipH="1" flipV="1">
            <a:off x="1395115" y="4416053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0" name="Line 16"/>
          <p:cNvSpPr>
            <a:spLocks noChangeShapeType="1"/>
          </p:cNvSpPr>
          <p:nvPr/>
        </p:nvSpPr>
        <p:spPr bwMode="auto">
          <a:xfrm flipV="1">
            <a:off x="937915" y="4416053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1" name="Line 17"/>
          <p:cNvSpPr>
            <a:spLocks noChangeShapeType="1"/>
          </p:cNvSpPr>
          <p:nvPr/>
        </p:nvSpPr>
        <p:spPr bwMode="auto">
          <a:xfrm flipH="1" flipV="1">
            <a:off x="1166515" y="2206253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 flipV="1">
            <a:off x="1395115" y="220625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3" name="Line 19"/>
          <p:cNvSpPr>
            <a:spLocks noChangeShapeType="1"/>
          </p:cNvSpPr>
          <p:nvPr/>
        </p:nvSpPr>
        <p:spPr bwMode="auto">
          <a:xfrm flipV="1">
            <a:off x="1395115" y="2206253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4" name="Line 20"/>
          <p:cNvSpPr>
            <a:spLocks noChangeShapeType="1"/>
          </p:cNvSpPr>
          <p:nvPr/>
        </p:nvSpPr>
        <p:spPr bwMode="auto">
          <a:xfrm flipV="1">
            <a:off x="2004715" y="2206253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5" name="Line 21"/>
          <p:cNvSpPr>
            <a:spLocks noChangeShapeType="1"/>
          </p:cNvSpPr>
          <p:nvPr/>
        </p:nvSpPr>
        <p:spPr bwMode="auto">
          <a:xfrm flipH="1" flipV="1">
            <a:off x="1776115" y="2206253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 flipH="1" flipV="1">
            <a:off x="1166515" y="2206253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H="1" flipV="1">
            <a:off x="1166515" y="3425453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8" name="Line 24"/>
          <p:cNvSpPr>
            <a:spLocks noChangeShapeType="1"/>
          </p:cNvSpPr>
          <p:nvPr/>
        </p:nvSpPr>
        <p:spPr bwMode="auto">
          <a:xfrm flipV="1">
            <a:off x="1395115" y="3425453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 flipV="1">
            <a:off x="1395115" y="3425453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 flipV="1">
            <a:off x="2004715" y="3425453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 flipH="1" flipV="1">
            <a:off x="1776115" y="3425453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 flipH="1" flipV="1">
            <a:off x="1166515" y="3425453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3" name="Oval 29"/>
          <p:cNvSpPr>
            <a:spLocks noChangeArrowheads="1"/>
          </p:cNvSpPr>
          <p:nvPr/>
        </p:nvSpPr>
        <p:spPr bwMode="auto">
          <a:xfrm>
            <a:off x="1242715" y="312065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4" name="Oval 30"/>
          <p:cNvSpPr>
            <a:spLocks noChangeArrowheads="1"/>
          </p:cNvSpPr>
          <p:nvPr/>
        </p:nvSpPr>
        <p:spPr bwMode="auto">
          <a:xfrm>
            <a:off x="1547515" y="312065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5" name="Oval 31"/>
          <p:cNvSpPr>
            <a:spLocks noChangeArrowheads="1"/>
          </p:cNvSpPr>
          <p:nvPr/>
        </p:nvSpPr>
        <p:spPr bwMode="auto">
          <a:xfrm>
            <a:off x="1852315" y="312065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6" name="Oval 32"/>
          <p:cNvSpPr>
            <a:spLocks noChangeArrowheads="1"/>
          </p:cNvSpPr>
          <p:nvPr/>
        </p:nvSpPr>
        <p:spPr bwMode="auto">
          <a:xfrm>
            <a:off x="2157115" y="312065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2750840" y="4990728"/>
            <a:ext cx="22134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 dirty="0" err="1" smtClean="0"/>
              <a:t>Neurônios</a:t>
            </a:r>
            <a:r>
              <a:rPr lang="en-US" i="1" dirty="0" smtClean="0"/>
              <a:t> de </a:t>
            </a:r>
            <a:r>
              <a:rPr lang="en-US" i="1" dirty="0" err="1" smtClean="0"/>
              <a:t>entrada</a:t>
            </a:r>
            <a:endParaRPr lang="en-US" i="1" dirty="0"/>
          </a:p>
        </p:txBody>
      </p:sp>
      <p:sp>
        <p:nvSpPr>
          <p:cNvPr id="354338" name="Text Box 34"/>
          <p:cNvSpPr txBox="1">
            <a:spLocks noChangeArrowheads="1"/>
          </p:cNvSpPr>
          <p:nvPr/>
        </p:nvSpPr>
        <p:spPr bwMode="auto">
          <a:xfrm>
            <a:off x="2827040" y="1866528"/>
            <a:ext cx="19736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 dirty="0" err="1" smtClean="0"/>
              <a:t>Neurônios</a:t>
            </a:r>
            <a:r>
              <a:rPr lang="en-US" i="1" dirty="0" smtClean="0"/>
              <a:t> de </a:t>
            </a:r>
            <a:r>
              <a:rPr lang="en-US" i="1" dirty="0" err="1" smtClean="0"/>
              <a:t>saída</a:t>
            </a:r>
            <a:endParaRPr lang="en-US" i="1" dirty="0"/>
          </a:p>
        </p:txBody>
      </p:sp>
      <p:graphicFrame>
        <p:nvGraphicFramePr>
          <p:cNvPr id="354339" name="Object 35"/>
          <p:cNvGraphicFramePr>
            <a:graphicFrameLocks noChangeAspect="1"/>
          </p:cNvGraphicFramePr>
          <p:nvPr/>
        </p:nvGraphicFramePr>
        <p:xfrm>
          <a:off x="2385715" y="2434853"/>
          <a:ext cx="722313" cy="2393950"/>
        </p:xfrm>
        <a:graphic>
          <a:graphicData uri="http://schemas.openxmlformats.org/presentationml/2006/ole">
            <p:oleObj spid="_x0000_s24578" name="Equation" r:id="rId4" imgW="164880" imgH="215640" progId="Equation.3">
              <p:embed/>
            </p:oleObj>
          </a:graphicData>
        </a:graphic>
      </p:graphicFrame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3131840" y="2780928"/>
            <a:ext cx="2315186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camadas</a:t>
            </a:r>
            <a:endParaRPr lang="en-US" i="1" dirty="0" smtClean="0"/>
          </a:p>
          <a:p>
            <a:pPr defTabSz="762000"/>
            <a:r>
              <a:rPr lang="en-US" i="1" dirty="0" smtClean="0"/>
              <a:t>com </a:t>
            </a:r>
            <a:r>
              <a:rPr lang="en-US" i="1" dirty="0" err="1" smtClean="0"/>
              <a:t>nós</a:t>
            </a:r>
            <a:r>
              <a:rPr lang="en-US" i="1" dirty="0" smtClean="0"/>
              <a:t> </a:t>
            </a:r>
            <a:r>
              <a:rPr lang="en-US" i="1" dirty="0" err="1" smtClean="0"/>
              <a:t>escondidos</a:t>
            </a:r>
            <a:endParaRPr lang="en-US" i="1" dirty="0"/>
          </a:p>
          <a:p>
            <a:pPr defTabSz="762000"/>
            <a:r>
              <a:rPr lang="en-US" i="1" dirty="0"/>
              <a:t>(hidden layers)</a:t>
            </a:r>
          </a:p>
        </p:txBody>
      </p:sp>
      <p:graphicFrame>
        <p:nvGraphicFramePr>
          <p:cNvPr id="354341" name="Object 37"/>
          <p:cNvGraphicFramePr>
            <a:graphicFrameLocks noChangeAspect="1"/>
          </p:cNvGraphicFramePr>
          <p:nvPr/>
        </p:nvGraphicFramePr>
        <p:xfrm>
          <a:off x="6129040" y="3085728"/>
          <a:ext cx="1928813" cy="804863"/>
        </p:xfrm>
        <a:graphic>
          <a:graphicData uri="http://schemas.openxmlformats.org/presentationml/2006/ole">
            <p:oleObj spid="_x0000_s24579" name="Equation" r:id="rId5" imgW="939600" imgH="393480" progId="Equation.3">
              <p:embed/>
            </p:oleObj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51240" y="4076328"/>
            <a:ext cx="2279650" cy="1052513"/>
            <a:chOff x="2496" y="4224"/>
            <a:chExt cx="1436" cy="663"/>
          </a:xfrm>
        </p:grpSpPr>
        <p:sp>
          <p:nvSpPr>
            <p:cNvPr id="354343" name="Line 39"/>
            <p:cNvSpPr>
              <a:spLocks noChangeShapeType="1"/>
            </p:cNvSpPr>
            <p:nvPr/>
          </p:nvSpPr>
          <p:spPr bwMode="auto">
            <a:xfrm>
              <a:off x="2496" y="47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4344" name="Line 40"/>
            <p:cNvSpPr>
              <a:spLocks noChangeShapeType="1"/>
            </p:cNvSpPr>
            <p:nvPr/>
          </p:nvSpPr>
          <p:spPr bwMode="auto">
            <a:xfrm flipV="1">
              <a:off x="3168" y="432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4345" name="Line 41"/>
            <p:cNvSpPr>
              <a:spLocks noChangeShapeType="1"/>
            </p:cNvSpPr>
            <p:nvPr/>
          </p:nvSpPr>
          <p:spPr bwMode="auto">
            <a:xfrm>
              <a:off x="3120" y="44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4346" name="Text Box 42"/>
            <p:cNvSpPr txBox="1">
              <a:spLocks noChangeArrowheads="1"/>
            </p:cNvSpPr>
            <p:nvPr/>
          </p:nvSpPr>
          <p:spPr bwMode="auto">
            <a:xfrm>
              <a:off x="3744" y="4656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800" i="1"/>
                <a:t>a</a:t>
              </a:r>
              <a:endParaRPr lang="en-US" i="1"/>
            </a:p>
          </p:txBody>
        </p:sp>
        <p:sp>
          <p:nvSpPr>
            <p:cNvPr id="354347" name="Text Box 43"/>
            <p:cNvSpPr txBox="1">
              <a:spLocks noChangeArrowheads="1"/>
            </p:cNvSpPr>
            <p:nvPr/>
          </p:nvSpPr>
          <p:spPr bwMode="auto">
            <a:xfrm>
              <a:off x="3120" y="4224"/>
              <a:ext cx="36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600" i="1">
                  <a:sym typeface="Symbol" pitchFamily="18" charset="2"/>
                </a:rPr>
                <a:t>(a)</a:t>
              </a:r>
              <a:endParaRPr lang="en-US" i="1"/>
            </a:p>
          </p:txBody>
        </p:sp>
        <p:sp>
          <p:nvSpPr>
            <p:cNvPr id="354348" name="Freeform 44"/>
            <p:cNvSpPr>
              <a:spLocks/>
            </p:cNvSpPr>
            <p:nvPr/>
          </p:nvSpPr>
          <p:spPr bwMode="auto">
            <a:xfrm>
              <a:off x="2496" y="4416"/>
              <a:ext cx="1248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432" y="240"/>
                </a:cxn>
                <a:cxn ang="0">
                  <a:pos x="672" y="144"/>
                </a:cxn>
                <a:cxn ang="0">
                  <a:pos x="912" y="48"/>
                </a:cxn>
                <a:cxn ang="0">
                  <a:pos x="1248" y="0"/>
                </a:cxn>
              </a:cxnLst>
              <a:rect l="0" t="0" r="r" b="b"/>
              <a:pathLst>
                <a:path w="1248" h="288">
                  <a:moveTo>
                    <a:pt x="0" y="288"/>
                  </a:moveTo>
                  <a:cubicBezTo>
                    <a:pt x="160" y="276"/>
                    <a:pt x="320" y="264"/>
                    <a:pt x="432" y="240"/>
                  </a:cubicBezTo>
                  <a:cubicBezTo>
                    <a:pt x="544" y="216"/>
                    <a:pt x="592" y="176"/>
                    <a:pt x="672" y="144"/>
                  </a:cubicBezTo>
                  <a:cubicBezTo>
                    <a:pt x="752" y="112"/>
                    <a:pt x="816" y="72"/>
                    <a:pt x="912" y="48"/>
                  </a:cubicBezTo>
                  <a:cubicBezTo>
                    <a:pt x="1008" y="24"/>
                    <a:pt x="1128" y="12"/>
                    <a:pt x="1248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4349" name="Text Box 45"/>
            <p:cNvSpPr txBox="1">
              <a:spLocks noChangeArrowheads="1"/>
            </p:cNvSpPr>
            <p:nvPr/>
          </p:nvSpPr>
          <p:spPr bwMode="auto">
            <a:xfrm>
              <a:off x="2976" y="4320"/>
              <a:ext cx="18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sz="1600" i="1"/>
                <a:t>1</a:t>
              </a:r>
              <a:endParaRPr lang="en-US" i="1"/>
            </a:p>
          </p:txBody>
        </p:sp>
      </p:grp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5951240" y="1714128"/>
            <a:ext cx="184390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 dirty="0" smtClean="0"/>
              <a:t>A </a:t>
            </a:r>
            <a:r>
              <a:rPr lang="en-US" i="1" dirty="0" err="1" smtClean="0"/>
              <a:t>função</a:t>
            </a:r>
            <a:r>
              <a:rPr lang="en-US" i="1" dirty="0" smtClean="0"/>
              <a:t> de </a:t>
            </a:r>
            <a:r>
              <a:rPr lang="en-US" i="1" dirty="0" err="1" smtClean="0"/>
              <a:t>saída</a:t>
            </a:r>
            <a:endParaRPr lang="en-US" i="1" dirty="0" smtClean="0"/>
          </a:p>
          <a:p>
            <a:pPr defTabSz="762000"/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comum</a:t>
            </a:r>
            <a:r>
              <a:rPr lang="en-US" i="1" dirty="0" smtClean="0"/>
              <a:t>:</a:t>
            </a:r>
            <a:endParaRPr lang="en-US" i="1" dirty="0"/>
          </a:p>
          <a:p>
            <a:pPr defTabSz="762000"/>
            <a:r>
              <a:rPr lang="en-US" i="1" dirty="0"/>
              <a:t>(Sigmoid):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5951240" y="5143128"/>
            <a:ext cx="25955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(non-linear</a:t>
            </a:r>
            <a:br>
              <a:rPr lang="en-US" i="1"/>
            </a:br>
            <a:r>
              <a:rPr lang="en-US" i="1"/>
              <a:t>squashing function)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7030740" y="3982666"/>
            <a:ext cx="681038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g(a)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Oval 2"/>
          <p:cNvSpPr>
            <a:spLocks noChangeArrowheads="1"/>
          </p:cNvSpPr>
          <p:nvPr/>
        </p:nvSpPr>
        <p:spPr bwMode="auto">
          <a:xfrm>
            <a:off x="943000" y="4885928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55" name="Oval 3"/>
          <p:cNvSpPr>
            <a:spLocks noChangeArrowheads="1"/>
          </p:cNvSpPr>
          <p:nvPr/>
        </p:nvSpPr>
        <p:spPr bwMode="auto">
          <a:xfrm>
            <a:off x="790600" y="3285728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1857400" y="4885928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2009800" y="3285728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1476400" y="1914128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 flipV="1">
            <a:off x="943000" y="3590528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 flipV="1">
            <a:off x="1095400" y="3590528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 flipV="1">
            <a:off x="2009800" y="3590528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 flipH="1" flipV="1">
            <a:off x="943000" y="3590528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 flipV="1">
            <a:off x="943000" y="2218928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 flipH="1" flipV="1">
            <a:off x="1628800" y="2218928"/>
            <a:ext cx="533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943000" y="5114528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1857400" y="5114528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1384325" y="1345803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out</a:t>
            </a:r>
          </a:p>
        </p:txBody>
      </p:sp>
      <p:sp>
        <p:nvSpPr>
          <p:cNvPr id="356368" name="Line 16"/>
          <p:cNvSpPr>
            <a:spLocks noChangeShapeType="1"/>
          </p:cNvSpPr>
          <p:nvPr/>
        </p:nvSpPr>
        <p:spPr bwMode="auto">
          <a:xfrm>
            <a:off x="3708425" y="5425678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69" name="Line 17"/>
          <p:cNvSpPr>
            <a:spLocks noChangeShapeType="1"/>
          </p:cNvSpPr>
          <p:nvPr/>
        </p:nvSpPr>
        <p:spPr bwMode="auto">
          <a:xfrm flipV="1">
            <a:off x="3860825" y="1844278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0" name="Text Box 18"/>
          <p:cNvSpPr txBox="1">
            <a:spLocks noChangeArrowheads="1"/>
          </p:cNvSpPr>
          <p:nvPr/>
        </p:nvSpPr>
        <p:spPr bwMode="auto">
          <a:xfrm>
            <a:off x="8051825" y="5349478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56371" name="Text Box 19"/>
          <p:cNvSpPr txBox="1">
            <a:spLocks noChangeArrowheads="1"/>
          </p:cNvSpPr>
          <p:nvPr/>
        </p:nvSpPr>
        <p:spPr bwMode="auto">
          <a:xfrm>
            <a:off x="3479825" y="1539478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56372" name="Oval 20"/>
          <p:cNvSpPr>
            <a:spLocks noChangeArrowheads="1"/>
          </p:cNvSpPr>
          <p:nvPr/>
        </p:nvSpPr>
        <p:spPr bwMode="auto">
          <a:xfrm>
            <a:off x="2771800" y="4581128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3" name="Text Box 21"/>
          <p:cNvSpPr txBox="1">
            <a:spLocks noChangeArrowheads="1"/>
          </p:cNvSpPr>
          <p:nvPr/>
        </p:nvSpPr>
        <p:spPr bwMode="auto">
          <a:xfrm>
            <a:off x="2771800" y="450810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/>
              <a:t>1</a:t>
            </a:r>
            <a:endParaRPr lang="en-US" i="1"/>
          </a:p>
        </p:txBody>
      </p:sp>
      <p:sp>
        <p:nvSpPr>
          <p:cNvPr id="356374" name="Line 22"/>
          <p:cNvSpPr>
            <a:spLocks noChangeShapeType="1"/>
          </p:cNvSpPr>
          <p:nvPr/>
        </p:nvSpPr>
        <p:spPr bwMode="auto">
          <a:xfrm flipH="1" flipV="1">
            <a:off x="943000" y="3590528"/>
            <a:ext cx="1981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5" name="Line 23"/>
          <p:cNvSpPr>
            <a:spLocks noChangeShapeType="1"/>
          </p:cNvSpPr>
          <p:nvPr/>
        </p:nvSpPr>
        <p:spPr bwMode="auto">
          <a:xfrm flipH="1" flipV="1">
            <a:off x="2162200" y="3590528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6" name="Line 24"/>
          <p:cNvSpPr>
            <a:spLocks noChangeShapeType="1"/>
          </p:cNvSpPr>
          <p:nvPr/>
        </p:nvSpPr>
        <p:spPr bwMode="auto">
          <a:xfrm flipH="1">
            <a:off x="3708425" y="374927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7" name="Line 25"/>
          <p:cNvSpPr>
            <a:spLocks noChangeShapeType="1"/>
          </p:cNvSpPr>
          <p:nvPr/>
        </p:nvSpPr>
        <p:spPr bwMode="auto">
          <a:xfrm flipH="1">
            <a:off x="3708425" y="222527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8" name="Line 26"/>
          <p:cNvSpPr>
            <a:spLocks noChangeShapeType="1"/>
          </p:cNvSpPr>
          <p:nvPr/>
        </p:nvSpPr>
        <p:spPr bwMode="auto">
          <a:xfrm>
            <a:off x="5537225" y="542567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>
            <a:off x="7061225" y="542567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3327425" y="352067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3403625" y="199667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56382" name="Text Box 30"/>
          <p:cNvSpPr txBox="1">
            <a:spLocks noChangeArrowheads="1"/>
          </p:cNvSpPr>
          <p:nvPr/>
        </p:nvSpPr>
        <p:spPr bwMode="auto">
          <a:xfrm>
            <a:off x="5384825" y="550187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6908825" y="550187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graphicFrame>
        <p:nvGraphicFramePr>
          <p:cNvPr id="356384" name="Object 32"/>
          <p:cNvGraphicFramePr>
            <a:graphicFrameLocks noChangeAspect="1"/>
          </p:cNvGraphicFramePr>
          <p:nvPr/>
        </p:nvGraphicFramePr>
        <p:xfrm>
          <a:off x="866800" y="3971528"/>
          <a:ext cx="204788" cy="533400"/>
        </p:xfrm>
        <a:graphic>
          <a:graphicData uri="http://schemas.openxmlformats.org/presentationml/2006/ole">
            <p:oleObj spid="_x0000_s25602" name="Equation" r:id="rId4" imgW="152280" imgH="393480" progId="Equation.3">
              <p:embed/>
            </p:oleObj>
          </a:graphicData>
        </a:graphic>
      </p:graphicFrame>
      <p:graphicFrame>
        <p:nvGraphicFramePr>
          <p:cNvPr id="356385" name="Object 33"/>
          <p:cNvGraphicFramePr>
            <a:graphicFrameLocks noChangeAspect="1"/>
          </p:cNvGraphicFramePr>
          <p:nvPr/>
        </p:nvGraphicFramePr>
        <p:xfrm>
          <a:off x="2324125" y="4200128"/>
          <a:ext cx="131763" cy="247650"/>
        </p:xfrm>
        <a:graphic>
          <a:graphicData uri="http://schemas.openxmlformats.org/presentationml/2006/ole">
            <p:oleObj spid="_x0000_s25603" name="Equation" r:id="rId5" imgW="88560" imgH="164880" progId="Equation.3">
              <p:embed/>
            </p:oleObj>
          </a:graphicData>
        </a:graphic>
      </p:graphicFrame>
      <p:graphicFrame>
        <p:nvGraphicFramePr>
          <p:cNvPr id="356386" name="Object 34"/>
          <p:cNvGraphicFramePr>
            <a:graphicFrameLocks noChangeAspect="1"/>
          </p:cNvGraphicFramePr>
          <p:nvPr/>
        </p:nvGraphicFramePr>
        <p:xfrm>
          <a:off x="1171600" y="4504928"/>
          <a:ext cx="304800" cy="247650"/>
        </p:xfrm>
        <a:graphic>
          <a:graphicData uri="http://schemas.openxmlformats.org/presentationml/2006/ole">
            <p:oleObj spid="_x0000_s25604" name="Equation" r:id="rId6" imgW="203040" imgH="164880" progId="Equation.3">
              <p:embed/>
            </p:oleObj>
          </a:graphicData>
        </a:graphic>
      </p:graphicFrame>
      <p:graphicFrame>
        <p:nvGraphicFramePr>
          <p:cNvPr id="356387" name="Object 35"/>
          <p:cNvGraphicFramePr>
            <a:graphicFrameLocks noChangeAspect="1"/>
          </p:cNvGraphicFramePr>
          <p:nvPr/>
        </p:nvGraphicFramePr>
        <p:xfrm>
          <a:off x="1552600" y="4428728"/>
          <a:ext cx="304800" cy="247650"/>
        </p:xfrm>
        <a:graphic>
          <a:graphicData uri="http://schemas.openxmlformats.org/presentationml/2006/ole">
            <p:oleObj spid="_x0000_s25605" name="Equation" r:id="rId7" imgW="203040" imgH="164880" progId="Equation.3">
              <p:embed/>
            </p:oleObj>
          </a:graphicData>
        </a:graphic>
      </p:graphicFrame>
      <p:graphicFrame>
        <p:nvGraphicFramePr>
          <p:cNvPr id="356388" name="Object 36"/>
          <p:cNvGraphicFramePr>
            <a:graphicFrameLocks noChangeAspect="1"/>
          </p:cNvGraphicFramePr>
          <p:nvPr/>
        </p:nvGraphicFramePr>
        <p:xfrm>
          <a:off x="2390800" y="3895328"/>
          <a:ext cx="188913" cy="247650"/>
        </p:xfrm>
        <a:graphic>
          <a:graphicData uri="http://schemas.openxmlformats.org/presentationml/2006/ole">
            <p:oleObj spid="_x0000_s25606" name="Equation" r:id="rId8" imgW="126720" imgH="164880" progId="Equation.3">
              <p:embed/>
            </p:oleObj>
          </a:graphicData>
        </a:graphic>
      </p:graphicFrame>
      <p:graphicFrame>
        <p:nvGraphicFramePr>
          <p:cNvPr id="356389" name="Object 37"/>
          <p:cNvGraphicFramePr>
            <a:graphicFrameLocks noChangeAspect="1"/>
          </p:cNvGraphicFramePr>
          <p:nvPr/>
        </p:nvGraphicFramePr>
        <p:xfrm>
          <a:off x="1933600" y="4352528"/>
          <a:ext cx="304800" cy="247650"/>
        </p:xfrm>
        <a:graphic>
          <a:graphicData uri="http://schemas.openxmlformats.org/presentationml/2006/ole">
            <p:oleObj spid="_x0000_s25607" name="Equation" r:id="rId9" imgW="203040" imgH="164880" progId="Equation.3">
              <p:embed/>
            </p:oleObj>
          </a:graphicData>
        </a:graphic>
      </p:graphicFrame>
      <p:graphicFrame>
        <p:nvGraphicFramePr>
          <p:cNvPr id="356390" name="Object 38"/>
          <p:cNvGraphicFramePr>
            <a:graphicFrameLocks noChangeAspect="1"/>
          </p:cNvGraphicFramePr>
          <p:nvPr/>
        </p:nvGraphicFramePr>
        <p:xfrm>
          <a:off x="1781200" y="2676128"/>
          <a:ext cx="304800" cy="247650"/>
        </p:xfrm>
        <a:graphic>
          <a:graphicData uri="http://schemas.openxmlformats.org/presentationml/2006/ole">
            <p:oleObj spid="_x0000_s25608" name="Equation" r:id="rId10" imgW="203040" imgH="164880" progId="Equation.3">
              <p:embed/>
            </p:oleObj>
          </a:graphicData>
        </a:graphic>
      </p:graphicFrame>
      <p:graphicFrame>
        <p:nvGraphicFramePr>
          <p:cNvPr id="356391" name="Object 39"/>
          <p:cNvGraphicFramePr>
            <a:graphicFrameLocks noChangeAspect="1"/>
          </p:cNvGraphicFramePr>
          <p:nvPr/>
        </p:nvGraphicFramePr>
        <p:xfrm>
          <a:off x="1171600" y="2676128"/>
          <a:ext cx="131763" cy="247650"/>
        </p:xfrm>
        <a:graphic>
          <a:graphicData uri="http://schemas.openxmlformats.org/presentationml/2006/ole">
            <p:oleObj spid="_x0000_s25609" name="Equation" r:id="rId11" imgW="88560" imgH="164880" progId="Equation.3">
              <p:embed/>
            </p:oleObj>
          </a:graphicData>
        </a:graphic>
      </p:graphicFrame>
      <p:sp>
        <p:nvSpPr>
          <p:cNvPr id="356392" name="Line 40"/>
          <p:cNvSpPr>
            <a:spLocks noChangeShapeType="1"/>
          </p:cNvSpPr>
          <p:nvPr/>
        </p:nvSpPr>
        <p:spPr bwMode="auto">
          <a:xfrm flipH="1" flipV="1">
            <a:off x="2771800" y="3133328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6393" name="Line 41"/>
          <p:cNvSpPr>
            <a:spLocks noChangeShapeType="1"/>
          </p:cNvSpPr>
          <p:nvPr/>
        </p:nvSpPr>
        <p:spPr bwMode="auto">
          <a:xfrm flipH="1" flipV="1">
            <a:off x="1628800" y="2218928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56394" name="Object 42"/>
          <p:cNvGraphicFramePr>
            <a:graphicFrameLocks noChangeAspect="1"/>
          </p:cNvGraphicFramePr>
          <p:nvPr/>
        </p:nvGraphicFramePr>
        <p:xfrm>
          <a:off x="2543200" y="2904728"/>
          <a:ext cx="342900" cy="533400"/>
        </p:xfrm>
        <a:graphic>
          <a:graphicData uri="http://schemas.openxmlformats.org/presentationml/2006/ole">
            <p:oleObj spid="_x0000_s25610" name="Equation" r:id="rId12" imgW="253800" imgH="393480" progId="Equation.3">
              <p:embed/>
            </p:oleObj>
          </a:graphicData>
        </a:graphic>
      </p:graphicFrame>
      <p:sp>
        <p:nvSpPr>
          <p:cNvPr id="356395" name="Text Box 43"/>
          <p:cNvSpPr txBox="1">
            <a:spLocks noChangeArrowheads="1"/>
          </p:cNvSpPr>
          <p:nvPr/>
        </p:nvSpPr>
        <p:spPr bwMode="auto">
          <a:xfrm>
            <a:off x="5689625" y="2911078"/>
            <a:ext cx="522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sz="6000"/>
              <a:t>?</a:t>
            </a:r>
            <a:endParaRPr lang="en-US" i="1"/>
          </a:p>
        </p:txBody>
      </p:sp>
      <p:sp>
        <p:nvSpPr>
          <p:cNvPr id="356396" name="Rectangle 44"/>
          <p:cNvSpPr>
            <a:spLocks noChangeArrowheads="1"/>
          </p:cNvSpPr>
          <p:nvPr/>
        </p:nvSpPr>
        <p:spPr bwMode="auto">
          <a:xfrm>
            <a:off x="467544" y="0"/>
            <a:ext cx="84058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600" dirty="0">
                <a:solidFill>
                  <a:schemeClr val="tx2"/>
                </a:solidFill>
              </a:rPr>
              <a:t>Example: </a:t>
            </a:r>
            <a:r>
              <a:rPr lang="en-US" sz="2600" dirty="0" err="1">
                <a:solidFill>
                  <a:schemeClr val="tx2"/>
                </a:solidFill>
              </a:rPr>
              <a:t>Perceptrons</a:t>
            </a:r>
            <a:r>
              <a:rPr lang="en-US" sz="2600" dirty="0">
                <a:solidFill>
                  <a:schemeClr val="tx2"/>
                </a:solidFill>
              </a:rPr>
              <a:t> as Constraint Satisfaction Networks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Oval 2"/>
          <p:cNvSpPr>
            <a:spLocks noChangeArrowheads="1"/>
          </p:cNvSpPr>
          <p:nvPr/>
        </p:nvSpPr>
        <p:spPr bwMode="auto">
          <a:xfrm>
            <a:off x="913656" y="5003354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1" name="Oval 3"/>
          <p:cNvSpPr>
            <a:spLocks noChangeArrowheads="1"/>
          </p:cNvSpPr>
          <p:nvPr/>
        </p:nvSpPr>
        <p:spPr bwMode="auto">
          <a:xfrm>
            <a:off x="761256" y="3403154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2" name="Oval 4"/>
          <p:cNvSpPr>
            <a:spLocks noChangeArrowheads="1"/>
          </p:cNvSpPr>
          <p:nvPr/>
        </p:nvSpPr>
        <p:spPr bwMode="auto">
          <a:xfrm>
            <a:off x="1828056" y="5003354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1980456" y="3403154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4" name="Oval 6"/>
          <p:cNvSpPr>
            <a:spLocks noChangeArrowheads="1"/>
          </p:cNvSpPr>
          <p:nvPr/>
        </p:nvSpPr>
        <p:spPr bwMode="auto">
          <a:xfrm>
            <a:off x="1447056" y="2031554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 flipH="1" flipV="1">
            <a:off x="913656" y="3707954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6" name="Line 8"/>
          <p:cNvSpPr>
            <a:spLocks noChangeShapeType="1"/>
          </p:cNvSpPr>
          <p:nvPr/>
        </p:nvSpPr>
        <p:spPr bwMode="auto">
          <a:xfrm flipV="1">
            <a:off x="1066056" y="3707954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7" name="Line 9"/>
          <p:cNvSpPr>
            <a:spLocks noChangeShapeType="1"/>
          </p:cNvSpPr>
          <p:nvPr/>
        </p:nvSpPr>
        <p:spPr bwMode="auto">
          <a:xfrm flipV="1">
            <a:off x="1980456" y="3707954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 flipH="1" flipV="1">
            <a:off x="913656" y="3707954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59" name="Line 11"/>
          <p:cNvSpPr>
            <a:spLocks noChangeShapeType="1"/>
          </p:cNvSpPr>
          <p:nvPr/>
        </p:nvSpPr>
        <p:spPr bwMode="auto">
          <a:xfrm flipV="1">
            <a:off x="913656" y="2336354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 flipH="1" flipV="1">
            <a:off x="1599456" y="2336354"/>
            <a:ext cx="533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913656" y="5231954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0462" name="Text Box 14"/>
          <p:cNvSpPr txBox="1">
            <a:spLocks noChangeArrowheads="1"/>
          </p:cNvSpPr>
          <p:nvPr/>
        </p:nvSpPr>
        <p:spPr bwMode="auto">
          <a:xfrm>
            <a:off x="1828056" y="5231954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1354981" y="1463229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out</a:t>
            </a:r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3656856" y="5478016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V="1">
            <a:off x="3809256" y="1896616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66" name="Text Box 18"/>
          <p:cNvSpPr txBox="1">
            <a:spLocks noChangeArrowheads="1"/>
          </p:cNvSpPr>
          <p:nvPr/>
        </p:nvSpPr>
        <p:spPr bwMode="auto">
          <a:xfrm>
            <a:off x="8000256" y="540181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0467" name="Text Box 19"/>
          <p:cNvSpPr txBox="1">
            <a:spLocks noChangeArrowheads="1"/>
          </p:cNvSpPr>
          <p:nvPr/>
        </p:nvSpPr>
        <p:spPr bwMode="auto">
          <a:xfrm>
            <a:off x="3428256" y="159181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0468" name="Oval 20"/>
          <p:cNvSpPr>
            <a:spLocks noChangeArrowheads="1"/>
          </p:cNvSpPr>
          <p:nvPr/>
        </p:nvSpPr>
        <p:spPr bwMode="auto">
          <a:xfrm>
            <a:off x="2742456" y="4698554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69" name="Text Box 21"/>
          <p:cNvSpPr txBox="1">
            <a:spLocks noChangeArrowheads="1"/>
          </p:cNvSpPr>
          <p:nvPr/>
        </p:nvSpPr>
        <p:spPr bwMode="auto">
          <a:xfrm>
            <a:off x="2742456" y="4625529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/>
              <a:t>1</a:t>
            </a:r>
            <a:endParaRPr lang="en-US" i="1"/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 flipH="1" flipV="1">
            <a:off x="913656" y="3707954"/>
            <a:ext cx="1981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 flipH="1" flipV="1">
            <a:off x="2132856" y="3707954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 flipH="1">
            <a:off x="3656856" y="380161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 flipH="1">
            <a:off x="3656856" y="227761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>
            <a:off x="5485656" y="5478016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>
            <a:off x="7009656" y="5478016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76" name="Text Box 28"/>
          <p:cNvSpPr txBox="1">
            <a:spLocks noChangeArrowheads="1"/>
          </p:cNvSpPr>
          <p:nvPr/>
        </p:nvSpPr>
        <p:spPr bwMode="auto">
          <a:xfrm>
            <a:off x="3275856" y="35730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0477" name="Text Box 29"/>
          <p:cNvSpPr txBox="1">
            <a:spLocks noChangeArrowheads="1"/>
          </p:cNvSpPr>
          <p:nvPr/>
        </p:nvSpPr>
        <p:spPr bwMode="auto">
          <a:xfrm>
            <a:off x="3352056" y="20490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0478" name="Text Box 30"/>
          <p:cNvSpPr txBox="1">
            <a:spLocks noChangeArrowheads="1"/>
          </p:cNvSpPr>
          <p:nvPr/>
        </p:nvSpPr>
        <p:spPr bwMode="auto">
          <a:xfrm>
            <a:off x="5333256" y="55542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0479" name="Text Box 31"/>
          <p:cNvSpPr txBox="1">
            <a:spLocks noChangeArrowheads="1"/>
          </p:cNvSpPr>
          <p:nvPr/>
        </p:nvSpPr>
        <p:spPr bwMode="auto">
          <a:xfrm>
            <a:off x="6857256" y="55542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0480" name="Line 32"/>
          <p:cNvSpPr>
            <a:spLocks noChangeShapeType="1"/>
          </p:cNvSpPr>
          <p:nvPr/>
        </p:nvSpPr>
        <p:spPr bwMode="auto">
          <a:xfrm flipV="1">
            <a:off x="3809256" y="1972816"/>
            <a:ext cx="4038600" cy="1828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0481" name="Object 33"/>
          <p:cNvGraphicFramePr>
            <a:graphicFrameLocks noChangeAspect="1"/>
          </p:cNvGraphicFramePr>
          <p:nvPr/>
        </p:nvGraphicFramePr>
        <p:xfrm>
          <a:off x="6247656" y="2811016"/>
          <a:ext cx="2035175" cy="914400"/>
        </p:xfrm>
        <a:graphic>
          <a:graphicData uri="http://schemas.openxmlformats.org/presentationml/2006/ole">
            <p:oleObj spid="_x0000_s27650" name="Equation" r:id="rId4" imgW="876240" imgH="393480" progId="Equation.3">
              <p:embed/>
            </p:oleObj>
          </a:graphicData>
        </a:graphic>
      </p:graphicFrame>
      <p:graphicFrame>
        <p:nvGraphicFramePr>
          <p:cNvPr id="360482" name="Object 34"/>
          <p:cNvGraphicFramePr>
            <a:graphicFrameLocks noChangeAspect="1"/>
          </p:cNvGraphicFramePr>
          <p:nvPr/>
        </p:nvGraphicFramePr>
        <p:xfrm>
          <a:off x="4647456" y="1515616"/>
          <a:ext cx="2035175" cy="914400"/>
        </p:xfrm>
        <a:graphic>
          <a:graphicData uri="http://schemas.openxmlformats.org/presentationml/2006/ole">
            <p:oleObj spid="_x0000_s27651" name="Equation" r:id="rId5" imgW="876240" imgH="393480" progId="Equation.3">
              <p:embed/>
            </p:oleObj>
          </a:graphicData>
        </a:graphic>
      </p:graphicFrame>
      <p:sp>
        <p:nvSpPr>
          <p:cNvPr id="360483" name="Oval 35"/>
          <p:cNvSpPr>
            <a:spLocks noChangeArrowheads="1"/>
          </p:cNvSpPr>
          <p:nvPr/>
        </p:nvSpPr>
        <p:spPr bwMode="auto">
          <a:xfrm>
            <a:off x="6857256" y="159181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84" name="Text Box 36"/>
          <p:cNvSpPr txBox="1">
            <a:spLocks noChangeArrowheads="1"/>
          </p:cNvSpPr>
          <p:nvPr/>
        </p:nvSpPr>
        <p:spPr bwMode="auto">
          <a:xfrm>
            <a:off x="7146181" y="148069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0485" name="Oval 37"/>
          <p:cNvSpPr>
            <a:spLocks noChangeArrowheads="1"/>
          </p:cNvSpPr>
          <p:nvPr/>
        </p:nvSpPr>
        <p:spPr bwMode="auto">
          <a:xfrm>
            <a:off x="7162056" y="243001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86" name="Text Box 38"/>
          <p:cNvSpPr txBox="1">
            <a:spLocks noChangeArrowheads="1"/>
          </p:cNvSpPr>
          <p:nvPr/>
        </p:nvSpPr>
        <p:spPr bwMode="auto">
          <a:xfrm>
            <a:off x="7450981" y="231889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graphicFrame>
        <p:nvGraphicFramePr>
          <p:cNvPr id="360487" name="Object 39"/>
          <p:cNvGraphicFramePr>
            <a:graphicFrameLocks noChangeAspect="1"/>
          </p:cNvGraphicFramePr>
          <p:nvPr/>
        </p:nvGraphicFramePr>
        <p:xfrm>
          <a:off x="837456" y="4088954"/>
          <a:ext cx="204788" cy="533400"/>
        </p:xfrm>
        <a:graphic>
          <a:graphicData uri="http://schemas.openxmlformats.org/presentationml/2006/ole">
            <p:oleObj spid="_x0000_s27652" name="Equation" r:id="rId6" imgW="152280" imgH="393480" progId="Equation.3">
              <p:embed/>
            </p:oleObj>
          </a:graphicData>
        </a:graphic>
      </p:graphicFrame>
      <p:graphicFrame>
        <p:nvGraphicFramePr>
          <p:cNvPr id="360488" name="Object 40"/>
          <p:cNvGraphicFramePr>
            <a:graphicFrameLocks noChangeAspect="1"/>
          </p:cNvGraphicFramePr>
          <p:nvPr/>
        </p:nvGraphicFramePr>
        <p:xfrm>
          <a:off x="2294781" y="4317554"/>
          <a:ext cx="131763" cy="247650"/>
        </p:xfrm>
        <a:graphic>
          <a:graphicData uri="http://schemas.openxmlformats.org/presentationml/2006/ole">
            <p:oleObj spid="_x0000_s27653" name="Equation" r:id="rId7" imgW="88560" imgH="164880" progId="Equation.3">
              <p:embed/>
            </p:oleObj>
          </a:graphicData>
        </a:graphic>
      </p:graphicFrame>
      <p:graphicFrame>
        <p:nvGraphicFramePr>
          <p:cNvPr id="360489" name="Object 41"/>
          <p:cNvGraphicFramePr>
            <a:graphicFrameLocks noChangeAspect="1"/>
          </p:cNvGraphicFramePr>
          <p:nvPr/>
        </p:nvGraphicFramePr>
        <p:xfrm>
          <a:off x="1523256" y="4546154"/>
          <a:ext cx="304800" cy="247650"/>
        </p:xfrm>
        <a:graphic>
          <a:graphicData uri="http://schemas.openxmlformats.org/presentationml/2006/ole">
            <p:oleObj spid="_x0000_s27654" name="Equation" r:id="rId8" imgW="203040" imgH="164880" progId="Equation.3">
              <p:embed/>
            </p:oleObj>
          </a:graphicData>
        </a:graphic>
      </p:graphicFrame>
      <p:sp>
        <p:nvSpPr>
          <p:cNvPr id="360490" name="Line 42"/>
          <p:cNvSpPr>
            <a:spLocks noChangeShapeType="1"/>
          </p:cNvSpPr>
          <p:nvPr/>
        </p:nvSpPr>
        <p:spPr bwMode="auto">
          <a:xfrm flipH="1" flipV="1">
            <a:off x="2742456" y="3250754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91" name="Line 43"/>
          <p:cNvSpPr>
            <a:spLocks noChangeShapeType="1"/>
          </p:cNvSpPr>
          <p:nvPr/>
        </p:nvSpPr>
        <p:spPr bwMode="auto">
          <a:xfrm flipH="1" flipV="1">
            <a:off x="1599456" y="2336354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0492" name="Rectangle 44"/>
          <p:cNvSpPr>
            <a:spLocks noChangeArrowheads="1"/>
          </p:cNvSpPr>
          <p:nvPr/>
        </p:nvSpPr>
        <p:spPr bwMode="auto">
          <a:xfrm>
            <a:off x="611560" y="188640"/>
            <a:ext cx="81057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600" dirty="0">
                <a:solidFill>
                  <a:schemeClr val="tx2"/>
                </a:solidFill>
              </a:rPr>
              <a:t>Example: </a:t>
            </a:r>
            <a:r>
              <a:rPr lang="en-US" sz="2600" dirty="0" err="1">
                <a:solidFill>
                  <a:schemeClr val="tx2"/>
                </a:solidFill>
              </a:rPr>
              <a:t>Perceptrons</a:t>
            </a:r>
            <a:r>
              <a:rPr lang="en-US" sz="2600" dirty="0">
                <a:solidFill>
                  <a:schemeClr val="tx2"/>
                </a:solidFill>
              </a:rPr>
              <a:t> as Constraint Satisfaction Networks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Oval 2"/>
          <p:cNvSpPr>
            <a:spLocks noChangeArrowheads="1"/>
          </p:cNvSpPr>
          <p:nvPr/>
        </p:nvSpPr>
        <p:spPr bwMode="auto">
          <a:xfrm>
            <a:off x="863352" y="487221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499" name="Oval 3"/>
          <p:cNvSpPr>
            <a:spLocks noChangeArrowheads="1"/>
          </p:cNvSpPr>
          <p:nvPr/>
        </p:nvSpPr>
        <p:spPr bwMode="auto">
          <a:xfrm>
            <a:off x="710952" y="3272011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0" name="Oval 4"/>
          <p:cNvSpPr>
            <a:spLocks noChangeArrowheads="1"/>
          </p:cNvSpPr>
          <p:nvPr/>
        </p:nvSpPr>
        <p:spPr bwMode="auto">
          <a:xfrm>
            <a:off x="1777752" y="487221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1" name="Oval 5"/>
          <p:cNvSpPr>
            <a:spLocks noChangeArrowheads="1"/>
          </p:cNvSpPr>
          <p:nvPr/>
        </p:nvSpPr>
        <p:spPr bwMode="auto">
          <a:xfrm>
            <a:off x="1930152" y="3272011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2" name="Oval 6"/>
          <p:cNvSpPr>
            <a:spLocks noChangeArrowheads="1"/>
          </p:cNvSpPr>
          <p:nvPr/>
        </p:nvSpPr>
        <p:spPr bwMode="auto">
          <a:xfrm>
            <a:off x="1396752" y="190041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3" name="Line 7"/>
          <p:cNvSpPr>
            <a:spLocks noChangeShapeType="1"/>
          </p:cNvSpPr>
          <p:nvPr/>
        </p:nvSpPr>
        <p:spPr bwMode="auto">
          <a:xfrm flipH="1" flipV="1">
            <a:off x="863352" y="3576811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4" name="Line 8"/>
          <p:cNvSpPr>
            <a:spLocks noChangeShapeType="1"/>
          </p:cNvSpPr>
          <p:nvPr/>
        </p:nvSpPr>
        <p:spPr bwMode="auto">
          <a:xfrm flipV="1">
            <a:off x="1015752" y="3576811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 flipV="1">
            <a:off x="1930152" y="3576811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6" name="Line 10"/>
          <p:cNvSpPr>
            <a:spLocks noChangeShapeType="1"/>
          </p:cNvSpPr>
          <p:nvPr/>
        </p:nvSpPr>
        <p:spPr bwMode="auto">
          <a:xfrm flipH="1" flipV="1">
            <a:off x="863352" y="3576811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 flipV="1">
            <a:off x="863352" y="2205211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H="1" flipV="1">
            <a:off x="1549152" y="2205211"/>
            <a:ext cx="533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863352" y="5100811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1777752" y="5100811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2511" name="Text Box 15"/>
          <p:cNvSpPr txBox="1">
            <a:spLocks noChangeArrowheads="1"/>
          </p:cNvSpPr>
          <p:nvPr/>
        </p:nvSpPr>
        <p:spPr bwMode="auto">
          <a:xfrm>
            <a:off x="1304677" y="1332086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out</a:t>
            </a:r>
          </a:p>
        </p:txBody>
      </p:sp>
      <p:sp>
        <p:nvSpPr>
          <p:cNvPr id="362512" name="Line 16"/>
          <p:cNvSpPr>
            <a:spLocks noChangeShapeType="1"/>
          </p:cNvSpPr>
          <p:nvPr/>
        </p:nvSpPr>
        <p:spPr bwMode="auto">
          <a:xfrm>
            <a:off x="3606552" y="5491336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13" name="Line 17"/>
          <p:cNvSpPr>
            <a:spLocks noChangeShapeType="1"/>
          </p:cNvSpPr>
          <p:nvPr/>
        </p:nvSpPr>
        <p:spPr bwMode="auto">
          <a:xfrm flipV="1">
            <a:off x="3758952" y="1909936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7949952" y="541513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3377952" y="160513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2516" name="Oval 20"/>
          <p:cNvSpPr>
            <a:spLocks noChangeArrowheads="1"/>
          </p:cNvSpPr>
          <p:nvPr/>
        </p:nvSpPr>
        <p:spPr bwMode="auto">
          <a:xfrm>
            <a:off x="2692152" y="456741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17" name="Text Box 21"/>
          <p:cNvSpPr txBox="1">
            <a:spLocks noChangeArrowheads="1"/>
          </p:cNvSpPr>
          <p:nvPr/>
        </p:nvSpPr>
        <p:spPr bwMode="auto">
          <a:xfrm>
            <a:off x="2692152" y="449438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/>
              <a:t>1</a:t>
            </a:r>
            <a:endParaRPr lang="en-US" i="1"/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 flipH="1" flipV="1">
            <a:off x="863352" y="3576811"/>
            <a:ext cx="1981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19" name="Line 23"/>
          <p:cNvSpPr>
            <a:spLocks noChangeShapeType="1"/>
          </p:cNvSpPr>
          <p:nvPr/>
        </p:nvSpPr>
        <p:spPr bwMode="auto">
          <a:xfrm flipH="1" flipV="1">
            <a:off x="2082552" y="3576811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 flipH="1">
            <a:off x="3606552" y="381493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 flipH="1">
            <a:off x="3606552" y="229093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22" name="Line 26"/>
          <p:cNvSpPr>
            <a:spLocks noChangeShapeType="1"/>
          </p:cNvSpPr>
          <p:nvPr/>
        </p:nvSpPr>
        <p:spPr bwMode="auto">
          <a:xfrm>
            <a:off x="5435352" y="5491336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23" name="Line 27"/>
          <p:cNvSpPr>
            <a:spLocks noChangeShapeType="1"/>
          </p:cNvSpPr>
          <p:nvPr/>
        </p:nvSpPr>
        <p:spPr bwMode="auto">
          <a:xfrm>
            <a:off x="6959352" y="5491336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24" name="Text Box 28"/>
          <p:cNvSpPr txBox="1">
            <a:spLocks noChangeArrowheads="1"/>
          </p:cNvSpPr>
          <p:nvPr/>
        </p:nvSpPr>
        <p:spPr bwMode="auto">
          <a:xfrm>
            <a:off x="3225552" y="358633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2525" name="Text Box 29"/>
          <p:cNvSpPr txBox="1">
            <a:spLocks noChangeArrowheads="1"/>
          </p:cNvSpPr>
          <p:nvPr/>
        </p:nvSpPr>
        <p:spPr bwMode="auto">
          <a:xfrm>
            <a:off x="3301752" y="206233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5282952" y="556753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6806952" y="556753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2528" name="Line 32"/>
          <p:cNvSpPr>
            <a:spLocks noChangeShapeType="1"/>
          </p:cNvSpPr>
          <p:nvPr/>
        </p:nvSpPr>
        <p:spPr bwMode="auto">
          <a:xfrm flipV="1">
            <a:off x="3758952" y="1986136"/>
            <a:ext cx="4038600" cy="1828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29" name="Line 33"/>
          <p:cNvSpPr>
            <a:spLocks noChangeShapeType="1"/>
          </p:cNvSpPr>
          <p:nvPr/>
        </p:nvSpPr>
        <p:spPr bwMode="auto">
          <a:xfrm>
            <a:off x="3758952" y="2290936"/>
            <a:ext cx="3200400" cy="3200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2530" name="Object 34"/>
          <p:cNvGraphicFramePr>
            <a:graphicFrameLocks noChangeAspect="1"/>
          </p:cNvGraphicFramePr>
          <p:nvPr/>
        </p:nvGraphicFramePr>
        <p:xfrm>
          <a:off x="4139952" y="4653136"/>
          <a:ext cx="1828800" cy="469900"/>
        </p:xfrm>
        <a:graphic>
          <a:graphicData uri="http://schemas.openxmlformats.org/presentationml/2006/ole">
            <p:oleObj spid="_x0000_s28674" name="Equation" r:id="rId4" imgW="787320" imgH="203040" progId="Equation.3">
              <p:embed/>
            </p:oleObj>
          </a:graphicData>
        </a:graphic>
      </p:graphicFrame>
      <p:graphicFrame>
        <p:nvGraphicFramePr>
          <p:cNvPr id="362531" name="Object 35"/>
          <p:cNvGraphicFramePr>
            <a:graphicFrameLocks noChangeAspect="1"/>
          </p:cNvGraphicFramePr>
          <p:nvPr/>
        </p:nvGraphicFramePr>
        <p:xfrm>
          <a:off x="6730752" y="4653136"/>
          <a:ext cx="1795463" cy="469900"/>
        </p:xfrm>
        <a:graphic>
          <a:graphicData uri="http://schemas.openxmlformats.org/presentationml/2006/ole">
            <p:oleObj spid="_x0000_s28675" name="Equation" r:id="rId5" imgW="774360" imgH="203040" progId="Equation.3">
              <p:embed/>
            </p:oleObj>
          </a:graphicData>
        </a:graphic>
      </p:graphicFrame>
      <p:sp>
        <p:nvSpPr>
          <p:cNvPr id="362532" name="Oval 36"/>
          <p:cNvSpPr>
            <a:spLocks noChangeArrowheads="1"/>
          </p:cNvSpPr>
          <p:nvPr/>
        </p:nvSpPr>
        <p:spPr bwMode="auto">
          <a:xfrm>
            <a:off x="6806952" y="160513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33" name="Text Box 37"/>
          <p:cNvSpPr txBox="1">
            <a:spLocks noChangeArrowheads="1"/>
          </p:cNvSpPr>
          <p:nvPr/>
        </p:nvSpPr>
        <p:spPr bwMode="auto">
          <a:xfrm>
            <a:off x="7095877" y="149401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2534" name="Oval 38"/>
          <p:cNvSpPr>
            <a:spLocks noChangeArrowheads="1"/>
          </p:cNvSpPr>
          <p:nvPr/>
        </p:nvSpPr>
        <p:spPr bwMode="auto">
          <a:xfrm>
            <a:off x="6730752" y="4272136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35" name="Text Box 39"/>
          <p:cNvSpPr txBox="1">
            <a:spLocks noChangeArrowheads="1"/>
          </p:cNvSpPr>
          <p:nvPr/>
        </p:nvSpPr>
        <p:spPr bwMode="auto">
          <a:xfrm>
            <a:off x="7019677" y="416101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2536" name="Oval 40"/>
          <p:cNvSpPr>
            <a:spLocks noChangeArrowheads="1"/>
          </p:cNvSpPr>
          <p:nvPr/>
        </p:nvSpPr>
        <p:spPr bwMode="auto">
          <a:xfrm>
            <a:off x="4520952" y="4272136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37" name="Text Box 41"/>
          <p:cNvSpPr txBox="1">
            <a:spLocks noChangeArrowheads="1"/>
          </p:cNvSpPr>
          <p:nvPr/>
        </p:nvSpPr>
        <p:spPr bwMode="auto">
          <a:xfrm>
            <a:off x="4809877" y="416101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sp>
        <p:nvSpPr>
          <p:cNvPr id="362538" name="Oval 42"/>
          <p:cNvSpPr>
            <a:spLocks noChangeArrowheads="1"/>
          </p:cNvSpPr>
          <p:nvPr/>
        </p:nvSpPr>
        <p:spPr bwMode="auto">
          <a:xfrm>
            <a:off x="7111752" y="244333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39" name="Text Box 43"/>
          <p:cNvSpPr txBox="1">
            <a:spLocks noChangeArrowheads="1"/>
          </p:cNvSpPr>
          <p:nvPr/>
        </p:nvSpPr>
        <p:spPr bwMode="auto">
          <a:xfrm>
            <a:off x="7400677" y="233221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graphicFrame>
        <p:nvGraphicFramePr>
          <p:cNvPr id="362540" name="Object 44"/>
          <p:cNvGraphicFramePr>
            <a:graphicFrameLocks noChangeAspect="1"/>
          </p:cNvGraphicFramePr>
          <p:nvPr/>
        </p:nvGraphicFramePr>
        <p:xfrm>
          <a:off x="1091952" y="4491211"/>
          <a:ext cx="304800" cy="247650"/>
        </p:xfrm>
        <a:graphic>
          <a:graphicData uri="http://schemas.openxmlformats.org/presentationml/2006/ole">
            <p:oleObj spid="_x0000_s28676" name="Equation" r:id="rId6" imgW="203040" imgH="164880" progId="Equation.3">
              <p:embed/>
            </p:oleObj>
          </a:graphicData>
        </a:graphic>
      </p:graphicFrame>
      <p:graphicFrame>
        <p:nvGraphicFramePr>
          <p:cNvPr id="362541" name="Object 45"/>
          <p:cNvGraphicFramePr>
            <a:graphicFrameLocks noChangeAspect="1"/>
          </p:cNvGraphicFramePr>
          <p:nvPr/>
        </p:nvGraphicFramePr>
        <p:xfrm>
          <a:off x="2311152" y="3881611"/>
          <a:ext cx="188913" cy="247650"/>
        </p:xfrm>
        <a:graphic>
          <a:graphicData uri="http://schemas.openxmlformats.org/presentationml/2006/ole">
            <p:oleObj spid="_x0000_s28677" name="Equation" r:id="rId7" imgW="126720" imgH="164880" progId="Equation.3">
              <p:embed/>
            </p:oleObj>
          </a:graphicData>
        </a:graphic>
      </p:graphicFrame>
      <p:graphicFrame>
        <p:nvGraphicFramePr>
          <p:cNvPr id="362542" name="Object 46"/>
          <p:cNvGraphicFramePr>
            <a:graphicFrameLocks noChangeAspect="1"/>
          </p:cNvGraphicFramePr>
          <p:nvPr/>
        </p:nvGraphicFramePr>
        <p:xfrm>
          <a:off x="1853952" y="4338811"/>
          <a:ext cx="304800" cy="247650"/>
        </p:xfrm>
        <a:graphic>
          <a:graphicData uri="http://schemas.openxmlformats.org/presentationml/2006/ole">
            <p:oleObj spid="_x0000_s28678" name="Equation" r:id="rId8" imgW="203040" imgH="164880" progId="Equation.3">
              <p:embed/>
            </p:oleObj>
          </a:graphicData>
        </a:graphic>
      </p:graphicFrame>
      <p:sp>
        <p:nvSpPr>
          <p:cNvPr id="362543" name="Line 47"/>
          <p:cNvSpPr>
            <a:spLocks noChangeShapeType="1"/>
          </p:cNvSpPr>
          <p:nvPr/>
        </p:nvSpPr>
        <p:spPr bwMode="auto">
          <a:xfrm flipH="1" flipV="1">
            <a:off x="2692152" y="3119611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44" name="Line 48"/>
          <p:cNvSpPr>
            <a:spLocks noChangeShapeType="1"/>
          </p:cNvSpPr>
          <p:nvPr/>
        </p:nvSpPr>
        <p:spPr bwMode="auto">
          <a:xfrm flipH="1" flipV="1">
            <a:off x="1549152" y="2205211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2545" name="Rectangle 49"/>
          <p:cNvSpPr>
            <a:spLocks noChangeArrowheads="1"/>
          </p:cNvSpPr>
          <p:nvPr/>
        </p:nvSpPr>
        <p:spPr bwMode="auto">
          <a:xfrm>
            <a:off x="683568" y="188640"/>
            <a:ext cx="8185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600" dirty="0">
                <a:solidFill>
                  <a:schemeClr val="tx2"/>
                </a:solidFill>
              </a:rPr>
              <a:t>Example: </a:t>
            </a:r>
            <a:r>
              <a:rPr lang="en-US" sz="2600" dirty="0" err="1">
                <a:solidFill>
                  <a:schemeClr val="tx2"/>
                </a:solidFill>
              </a:rPr>
              <a:t>Perceptrons</a:t>
            </a:r>
            <a:r>
              <a:rPr lang="en-US" sz="2600" dirty="0">
                <a:solidFill>
                  <a:schemeClr val="tx2"/>
                </a:solidFill>
              </a:rPr>
              <a:t> as Constraint Satisfaction Networks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Freeform 2"/>
          <p:cNvSpPr>
            <a:spLocks/>
          </p:cNvSpPr>
          <p:nvPr/>
        </p:nvSpPr>
        <p:spPr bwMode="auto">
          <a:xfrm>
            <a:off x="4947915" y="1974205"/>
            <a:ext cx="2971800" cy="35052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1872" y="0"/>
              </a:cxn>
              <a:cxn ang="0">
                <a:pos x="1872" y="2208"/>
              </a:cxn>
              <a:cxn ang="0">
                <a:pos x="1344" y="2208"/>
              </a:cxn>
              <a:cxn ang="0">
                <a:pos x="0" y="864"/>
              </a:cxn>
            </a:cxnLst>
            <a:rect l="0" t="0" r="r" b="b"/>
            <a:pathLst>
              <a:path w="1872" h="2208">
                <a:moveTo>
                  <a:pt x="0" y="864"/>
                </a:moveTo>
                <a:lnTo>
                  <a:pt x="1872" y="0"/>
                </a:lnTo>
                <a:lnTo>
                  <a:pt x="1872" y="2208"/>
                </a:lnTo>
                <a:lnTo>
                  <a:pt x="1344" y="2208"/>
                </a:lnTo>
                <a:lnTo>
                  <a:pt x="0" y="864"/>
                </a:lnTo>
                <a:close/>
              </a:path>
            </a:pathLst>
          </a:cu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5709915" y="3345805"/>
            <a:ext cx="1981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596" name="Oval 4"/>
          <p:cNvSpPr>
            <a:spLocks noChangeArrowheads="1"/>
          </p:cNvSpPr>
          <p:nvPr/>
        </p:nvSpPr>
        <p:spPr bwMode="auto">
          <a:xfrm>
            <a:off x="985515" y="5250805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597" name="Oval 5"/>
          <p:cNvSpPr>
            <a:spLocks noChangeArrowheads="1"/>
          </p:cNvSpPr>
          <p:nvPr/>
        </p:nvSpPr>
        <p:spPr bwMode="auto">
          <a:xfrm>
            <a:off x="833115" y="3650605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1899915" y="5250805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599" name="Oval 7"/>
          <p:cNvSpPr>
            <a:spLocks noChangeArrowheads="1"/>
          </p:cNvSpPr>
          <p:nvPr/>
        </p:nvSpPr>
        <p:spPr bwMode="auto">
          <a:xfrm>
            <a:off x="2052315" y="3650605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0" name="Oval 8"/>
          <p:cNvSpPr>
            <a:spLocks noChangeArrowheads="1"/>
          </p:cNvSpPr>
          <p:nvPr/>
        </p:nvSpPr>
        <p:spPr bwMode="auto">
          <a:xfrm>
            <a:off x="1518915" y="2279005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1" name="Line 9"/>
          <p:cNvSpPr>
            <a:spLocks noChangeShapeType="1"/>
          </p:cNvSpPr>
          <p:nvPr/>
        </p:nvSpPr>
        <p:spPr bwMode="auto">
          <a:xfrm flipH="1" flipV="1">
            <a:off x="985515" y="3955405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2" name="Line 10"/>
          <p:cNvSpPr>
            <a:spLocks noChangeShapeType="1"/>
          </p:cNvSpPr>
          <p:nvPr/>
        </p:nvSpPr>
        <p:spPr bwMode="auto">
          <a:xfrm flipV="1">
            <a:off x="1137915" y="3955405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3" name="Line 11"/>
          <p:cNvSpPr>
            <a:spLocks noChangeShapeType="1"/>
          </p:cNvSpPr>
          <p:nvPr/>
        </p:nvSpPr>
        <p:spPr bwMode="auto">
          <a:xfrm flipV="1">
            <a:off x="2052315" y="3955405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4" name="Line 12"/>
          <p:cNvSpPr>
            <a:spLocks noChangeShapeType="1"/>
          </p:cNvSpPr>
          <p:nvPr/>
        </p:nvSpPr>
        <p:spPr bwMode="auto">
          <a:xfrm flipH="1" flipV="1">
            <a:off x="985515" y="3955405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5" name="Line 13"/>
          <p:cNvSpPr>
            <a:spLocks noChangeShapeType="1"/>
          </p:cNvSpPr>
          <p:nvPr/>
        </p:nvSpPr>
        <p:spPr bwMode="auto">
          <a:xfrm flipV="1">
            <a:off x="985515" y="2583805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6" name="Line 14"/>
          <p:cNvSpPr>
            <a:spLocks noChangeShapeType="1"/>
          </p:cNvSpPr>
          <p:nvPr/>
        </p:nvSpPr>
        <p:spPr bwMode="auto">
          <a:xfrm flipH="1" flipV="1">
            <a:off x="1671315" y="2583805"/>
            <a:ext cx="533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07" name="Text Box 15"/>
          <p:cNvSpPr txBox="1">
            <a:spLocks noChangeArrowheads="1"/>
          </p:cNvSpPr>
          <p:nvPr/>
        </p:nvSpPr>
        <p:spPr bwMode="auto">
          <a:xfrm>
            <a:off x="985515" y="547940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6608" name="Text Box 16"/>
          <p:cNvSpPr txBox="1">
            <a:spLocks noChangeArrowheads="1"/>
          </p:cNvSpPr>
          <p:nvPr/>
        </p:nvSpPr>
        <p:spPr bwMode="auto">
          <a:xfrm>
            <a:off x="1899915" y="547940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1426840" y="1710680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out</a:t>
            </a:r>
          </a:p>
        </p:txBody>
      </p:sp>
      <p:sp>
        <p:nvSpPr>
          <p:cNvPr id="366610" name="Line 18"/>
          <p:cNvSpPr>
            <a:spLocks noChangeShapeType="1"/>
          </p:cNvSpPr>
          <p:nvPr/>
        </p:nvSpPr>
        <p:spPr bwMode="auto">
          <a:xfrm>
            <a:off x="3728715" y="5479405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11" name="Line 19"/>
          <p:cNvSpPr>
            <a:spLocks noChangeShapeType="1"/>
          </p:cNvSpPr>
          <p:nvPr/>
        </p:nvSpPr>
        <p:spPr bwMode="auto">
          <a:xfrm flipV="1">
            <a:off x="3881115" y="1898005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12" name="Text Box 20"/>
          <p:cNvSpPr txBox="1">
            <a:spLocks noChangeArrowheads="1"/>
          </p:cNvSpPr>
          <p:nvPr/>
        </p:nvSpPr>
        <p:spPr bwMode="auto">
          <a:xfrm>
            <a:off x="8072115" y="540320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6613" name="Text Box 21"/>
          <p:cNvSpPr txBox="1">
            <a:spLocks noChangeArrowheads="1"/>
          </p:cNvSpPr>
          <p:nvPr/>
        </p:nvSpPr>
        <p:spPr bwMode="auto">
          <a:xfrm>
            <a:off x="3500115" y="159320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6614" name="Oval 22"/>
          <p:cNvSpPr>
            <a:spLocks noChangeArrowheads="1"/>
          </p:cNvSpPr>
          <p:nvPr/>
        </p:nvSpPr>
        <p:spPr bwMode="auto">
          <a:xfrm>
            <a:off x="2814315" y="4946005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2814315" y="487298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/>
              <a:t>1</a:t>
            </a:r>
            <a:endParaRPr lang="en-US" i="1"/>
          </a:p>
        </p:txBody>
      </p:sp>
      <p:sp>
        <p:nvSpPr>
          <p:cNvPr id="366616" name="Line 24"/>
          <p:cNvSpPr>
            <a:spLocks noChangeShapeType="1"/>
          </p:cNvSpPr>
          <p:nvPr/>
        </p:nvSpPr>
        <p:spPr bwMode="auto">
          <a:xfrm flipH="1" flipV="1">
            <a:off x="985515" y="3955405"/>
            <a:ext cx="1981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 flipH="1" flipV="1">
            <a:off x="2204715" y="3955405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18" name="Line 26"/>
          <p:cNvSpPr>
            <a:spLocks noChangeShapeType="1"/>
          </p:cNvSpPr>
          <p:nvPr/>
        </p:nvSpPr>
        <p:spPr bwMode="auto">
          <a:xfrm flipH="1">
            <a:off x="3728715" y="380300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19" name="Line 27"/>
          <p:cNvSpPr>
            <a:spLocks noChangeShapeType="1"/>
          </p:cNvSpPr>
          <p:nvPr/>
        </p:nvSpPr>
        <p:spPr bwMode="auto">
          <a:xfrm flipH="1">
            <a:off x="3728715" y="227900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>
            <a:off x="5557515" y="547940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7081515" y="547940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22" name="Text Box 30"/>
          <p:cNvSpPr txBox="1">
            <a:spLocks noChangeArrowheads="1"/>
          </p:cNvSpPr>
          <p:nvPr/>
        </p:nvSpPr>
        <p:spPr bwMode="auto">
          <a:xfrm>
            <a:off x="3347715" y="357440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6623" name="Text Box 31"/>
          <p:cNvSpPr txBox="1">
            <a:spLocks noChangeArrowheads="1"/>
          </p:cNvSpPr>
          <p:nvPr/>
        </p:nvSpPr>
        <p:spPr bwMode="auto">
          <a:xfrm>
            <a:off x="3423915" y="205040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6624" name="Text Box 32"/>
          <p:cNvSpPr txBox="1">
            <a:spLocks noChangeArrowheads="1"/>
          </p:cNvSpPr>
          <p:nvPr/>
        </p:nvSpPr>
        <p:spPr bwMode="auto">
          <a:xfrm>
            <a:off x="5334000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6625" name="Text Box 33"/>
          <p:cNvSpPr txBox="1">
            <a:spLocks noChangeArrowheads="1"/>
          </p:cNvSpPr>
          <p:nvPr/>
        </p:nvSpPr>
        <p:spPr bwMode="auto">
          <a:xfrm>
            <a:off x="6858000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6626" name="Line 34"/>
          <p:cNvSpPr>
            <a:spLocks noChangeShapeType="1"/>
          </p:cNvSpPr>
          <p:nvPr/>
        </p:nvSpPr>
        <p:spPr bwMode="auto">
          <a:xfrm flipV="1">
            <a:off x="3881115" y="1974205"/>
            <a:ext cx="4038600" cy="1828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27" name="Line 35"/>
          <p:cNvSpPr>
            <a:spLocks noChangeShapeType="1"/>
          </p:cNvSpPr>
          <p:nvPr/>
        </p:nvSpPr>
        <p:spPr bwMode="auto">
          <a:xfrm>
            <a:off x="3881115" y="2279005"/>
            <a:ext cx="3200400" cy="3200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28" name="Oval 36"/>
          <p:cNvSpPr>
            <a:spLocks noChangeArrowheads="1"/>
          </p:cNvSpPr>
          <p:nvPr/>
        </p:nvSpPr>
        <p:spPr bwMode="auto">
          <a:xfrm>
            <a:off x="6929115" y="1593205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29" name="Text Box 37"/>
          <p:cNvSpPr txBox="1">
            <a:spLocks noChangeArrowheads="1"/>
          </p:cNvSpPr>
          <p:nvPr/>
        </p:nvSpPr>
        <p:spPr bwMode="auto">
          <a:xfrm>
            <a:off x="7218040" y="1482080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6630" name="Oval 38"/>
          <p:cNvSpPr>
            <a:spLocks noChangeArrowheads="1"/>
          </p:cNvSpPr>
          <p:nvPr/>
        </p:nvSpPr>
        <p:spPr bwMode="auto">
          <a:xfrm>
            <a:off x="6852915" y="4260205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31" name="Text Box 39"/>
          <p:cNvSpPr txBox="1">
            <a:spLocks noChangeArrowheads="1"/>
          </p:cNvSpPr>
          <p:nvPr/>
        </p:nvSpPr>
        <p:spPr bwMode="auto">
          <a:xfrm>
            <a:off x="7141840" y="4149080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6632" name="Oval 40"/>
          <p:cNvSpPr>
            <a:spLocks noChangeArrowheads="1"/>
          </p:cNvSpPr>
          <p:nvPr/>
        </p:nvSpPr>
        <p:spPr bwMode="auto">
          <a:xfrm>
            <a:off x="4643115" y="4260205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33" name="Text Box 41"/>
          <p:cNvSpPr txBox="1">
            <a:spLocks noChangeArrowheads="1"/>
          </p:cNvSpPr>
          <p:nvPr/>
        </p:nvSpPr>
        <p:spPr bwMode="auto">
          <a:xfrm>
            <a:off x="4932040" y="4149080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sp>
        <p:nvSpPr>
          <p:cNvPr id="366634" name="Oval 42"/>
          <p:cNvSpPr>
            <a:spLocks noChangeArrowheads="1"/>
          </p:cNvSpPr>
          <p:nvPr/>
        </p:nvSpPr>
        <p:spPr bwMode="auto">
          <a:xfrm>
            <a:off x="6929115" y="2583805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35" name="Text Box 43"/>
          <p:cNvSpPr txBox="1">
            <a:spLocks noChangeArrowheads="1"/>
          </p:cNvSpPr>
          <p:nvPr/>
        </p:nvSpPr>
        <p:spPr bwMode="auto">
          <a:xfrm>
            <a:off x="7218040" y="2472680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graphicFrame>
        <p:nvGraphicFramePr>
          <p:cNvPr id="366636" name="Object 44"/>
          <p:cNvGraphicFramePr>
            <a:graphicFrameLocks noChangeAspect="1"/>
          </p:cNvGraphicFramePr>
          <p:nvPr/>
        </p:nvGraphicFramePr>
        <p:xfrm>
          <a:off x="1823715" y="3041005"/>
          <a:ext cx="304800" cy="247650"/>
        </p:xfrm>
        <a:graphic>
          <a:graphicData uri="http://schemas.openxmlformats.org/presentationml/2006/ole">
            <p:oleObj spid="_x0000_s29698" name="Equation" r:id="rId4" imgW="203040" imgH="164880" progId="Equation.3">
              <p:embed/>
            </p:oleObj>
          </a:graphicData>
        </a:graphic>
      </p:graphicFrame>
      <p:graphicFrame>
        <p:nvGraphicFramePr>
          <p:cNvPr id="366637" name="Object 45"/>
          <p:cNvGraphicFramePr>
            <a:graphicFrameLocks noChangeAspect="1"/>
          </p:cNvGraphicFramePr>
          <p:nvPr/>
        </p:nvGraphicFramePr>
        <p:xfrm>
          <a:off x="1214115" y="3041005"/>
          <a:ext cx="131763" cy="247650"/>
        </p:xfrm>
        <a:graphic>
          <a:graphicData uri="http://schemas.openxmlformats.org/presentationml/2006/ole">
            <p:oleObj spid="_x0000_s29699" name="Equation" r:id="rId5" imgW="88560" imgH="164880" progId="Equation.3">
              <p:embed/>
            </p:oleObj>
          </a:graphicData>
        </a:graphic>
      </p:graphicFrame>
      <p:sp>
        <p:nvSpPr>
          <p:cNvPr id="366638" name="Line 46"/>
          <p:cNvSpPr>
            <a:spLocks noChangeShapeType="1"/>
          </p:cNvSpPr>
          <p:nvPr/>
        </p:nvSpPr>
        <p:spPr bwMode="auto">
          <a:xfrm flipH="1" flipV="1">
            <a:off x="2814315" y="3498205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6639" name="Line 47"/>
          <p:cNvSpPr>
            <a:spLocks noChangeShapeType="1"/>
          </p:cNvSpPr>
          <p:nvPr/>
        </p:nvSpPr>
        <p:spPr bwMode="auto">
          <a:xfrm flipH="1" flipV="1">
            <a:off x="1671315" y="2583805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6640" name="Object 48"/>
          <p:cNvGraphicFramePr>
            <a:graphicFrameLocks noChangeAspect="1"/>
          </p:cNvGraphicFramePr>
          <p:nvPr/>
        </p:nvGraphicFramePr>
        <p:xfrm>
          <a:off x="2585715" y="3269605"/>
          <a:ext cx="342900" cy="533400"/>
        </p:xfrm>
        <a:graphic>
          <a:graphicData uri="http://schemas.openxmlformats.org/presentationml/2006/ole">
            <p:oleObj spid="_x0000_s29700" name="Equation" r:id="rId6" imgW="253800" imgH="393480" progId="Equation.3">
              <p:embed/>
            </p:oleObj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862315" y="3345805"/>
            <a:ext cx="1838325" cy="609600"/>
            <a:chOff x="3648" y="2016"/>
            <a:chExt cx="1158" cy="384"/>
          </a:xfrm>
        </p:grpSpPr>
        <p:sp>
          <p:nvSpPr>
            <p:cNvPr id="366642" name="Oval 50"/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6643" name="Oval 51"/>
            <p:cNvSpPr>
              <a:spLocks noChangeArrowheads="1"/>
            </p:cNvSpPr>
            <p:nvPr/>
          </p:nvSpPr>
          <p:spPr bwMode="auto">
            <a:xfrm>
              <a:off x="3984" y="2112"/>
              <a:ext cx="192" cy="19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6644" name="Text Box 52"/>
            <p:cNvSpPr txBox="1">
              <a:spLocks noChangeArrowheads="1"/>
            </p:cNvSpPr>
            <p:nvPr/>
          </p:nvSpPr>
          <p:spPr bwMode="auto">
            <a:xfrm>
              <a:off x="3830" y="204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i="1"/>
                <a:t>-</a:t>
              </a:r>
            </a:p>
          </p:txBody>
        </p:sp>
        <p:graphicFrame>
          <p:nvGraphicFramePr>
            <p:cNvPr id="366645" name="Object 53"/>
            <p:cNvGraphicFramePr>
              <a:graphicFrameLocks noChangeAspect="1"/>
            </p:cNvGraphicFramePr>
            <p:nvPr/>
          </p:nvGraphicFramePr>
          <p:xfrm>
            <a:off x="4224" y="2016"/>
            <a:ext cx="247" cy="384"/>
          </p:xfrm>
          <a:graphic>
            <a:graphicData uri="http://schemas.openxmlformats.org/presentationml/2006/ole">
              <p:oleObj spid="_x0000_s29701" name="Equation" r:id="rId7" imgW="253800" imgH="393480" progId="Equation.3">
                <p:embed/>
              </p:oleObj>
            </a:graphicData>
          </a:graphic>
        </p:graphicFrame>
        <p:sp>
          <p:nvSpPr>
            <p:cNvPr id="366646" name="Text Box 54"/>
            <p:cNvSpPr txBox="1">
              <a:spLocks noChangeArrowheads="1"/>
            </p:cNvSpPr>
            <p:nvPr/>
          </p:nvSpPr>
          <p:spPr bwMode="auto">
            <a:xfrm>
              <a:off x="4464" y="2064"/>
              <a:ext cx="3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defTabSz="762000"/>
              <a:r>
                <a:rPr lang="en-US" i="1"/>
                <a:t>&gt;0</a:t>
              </a:r>
            </a:p>
          </p:txBody>
        </p:sp>
      </p:grpSp>
      <p:sp>
        <p:nvSpPr>
          <p:cNvPr id="366647" name="Rectangle 55"/>
          <p:cNvSpPr>
            <a:spLocks noChangeArrowheads="1"/>
          </p:cNvSpPr>
          <p:nvPr/>
        </p:nvSpPr>
        <p:spPr bwMode="auto">
          <a:xfrm>
            <a:off x="683568" y="260648"/>
            <a:ext cx="8150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600" dirty="0">
                <a:solidFill>
                  <a:schemeClr val="tx2"/>
                </a:solidFill>
              </a:rPr>
              <a:t>Example: </a:t>
            </a:r>
            <a:r>
              <a:rPr lang="en-US" sz="2600" dirty="0" err="1">
                <a:solidFill>
                  <a:schemeClr val="tx2"/>
                </a:solidFill>
              </a:rPr>
              <a:t>Perceptrons</a:t>
            </a:r>
            <a:r>
              <a:rPr lang="en-US" sz="2600" dirty="0">
                <a:solidFill>
                  <a:schemeClr val="tx2"/>
                </a:solidFill>
              </a:rPr>
              <a:t> as Constraint Satisfaction Networks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Freeform 2"/>
          <p:cNvSpPr>
            <a:spLocks/>
          </p:cNvSpPr>
          <p:nvPr/>
        </p:nvSpPr>
        <p:spPr bwMode="auto">
          <a:xfrm>
            <a:off x="4918720" y="1772816"/>
            <a:ext cx="2971800" cy="3505200"/>
          </a:xfrm>
          <a:custGeom>
            <a:avLst/>
            <a:gdLst/>
            <a:ahLst/>
            <a:cxnLst>
              <a:cxn ang="0">
                <a:pos x="0" y="864"/>
              </a:cxn>
              <a:cxn ang="0">
                <a:pos x="1872" y="0"/>
              </a:cxn>
              <a:cxn ang="0">
                <a:pos x="1872" y="2208"/>
              </a:cxn>
              <a:cxn ang="0">
                <a:pos x="1344" y="2208"/>
              </a:cxn>
              <a:cxn ang="0">
                <a:pos x="0" y="864"/>
              </a:cxn>
            </a:cxnLst>
            <a:rect l="0" t="0" r="r" b="b"/>
            <a:pathLst>
              <a:path w="1872" h="2208">
                <a:moveTo>
                  <a:pt x="0" y="864"/>
                </a:moveTo>
                <a:lnTo>
                  <a:pt x="1872" y="0"/>
                </a:lnTo>
                <a:lnTo>
                  <a:pt x="1872" y="2208"/>
                </a:lnTo>
                <a:lnTo>
                  <a:pt x="1344" y="2208"/>
                </a:lnTo>
                <a:lnTo>
                  <a:pt x="0" y="864"/>
                </a:lnTo>
                <a:close/>
              </a:path>
            </a:pathLst>
          </a:custGeom>
          <a:solidFill>
            <a:srgbClr val="00FF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3" name="Oval 3"/>
          <p:cNvSpPr>
            <a:spLocks noChangeArrowheads="1"/>
          </p:cNvSpPr>
          <p:nvPr/>
        </p:nvSpPr>
        <p:spPr bwMode="auto">
          <a:xfrm>
            <a:off x="956320" y="504941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803920" y="344921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5" name="Oval 5"/>
          <p:cNvSpPr>
            <a:spLocks noChangeArrowheads="1"/>
          </p:cNvSpPr>
          <p:nvPr/>
        </p:nvSpPr>
        <p:spPr bwMode="auto">
          <a:xfrm>
            <a:off x="1870720" y="504941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6" name="Oval 6"/>
          <p:cNvSpPr>
            <a:spLocks noChangeArrowheads="1"/>
          </p:cNvSpPr>
          <p:nvPr/>
        </p:nvSpPr>
        <p:spPr bwMode="auto">
          <a:xfrm>
            <a:off x="2023120" y="3449216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7" name="Oval 7"/>
          <p:cNvSpPr>
            <a:spLocks noChangeArrowheads="1"/>
          </p:cNvSpPr>
          <p:nvPr/>
        </p:nvSpPr>
        <p:spPr bwMode="auto">
          <a:xfrm>
            <a:off x="1489720" y="2077616"/>
            <a:ext cx="304800" cy="3048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 flipH="1" flipV="1">
            <a:off x="956320" y="3754016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49" name="Line 9"/>
          <p:cNvSpPr>
            <a:spLocks noChangeShapeType="1"/>
          </p:cNvSpPr>
          <p:nvPr/>
        </p:nvSpPr>
        <p:spPr bwMode="auto">
          <a:xfrm flipV="1">
            <a:off x="1108720" y="3754016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 flipV="1">
            <a:off x="2023120" y="3754016"/>
            <a:ext cx="152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 flipH="1" flipV="1">
            <a:off x="956320" y="3754016"/>
            <a:ext cx="1066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 flipV="1">
            <a:off x="956320" y="2382416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3" name="Line 13"/>
          <p:cNvSpPr>
            <a:spLocks noChangeShapeType="1"/>
          </p:cNvSpPr>
          <p:nvPr/>
        </p:nvSpPr>
        <p:spPr bwMode="auto">
          <a:xfrm flipH="1" flipV="1">
            <a:off x="1642120" y="2382416"/>
            <a:ext cx="533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956320" y="527801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870720" y="527801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8656" name="Text Box 16"/>
          <p:cNvSpPr txBox="1">
            <a:spLocks noChangeArrowheads="1"/>
          </p:cNvSpPr>
          <p:nvPr/>
        </p:nvSpPr>
        <p:spPr bwMode="auto">
          <a:xfrm>
            <a:off x="1397645" y="1509291"/>
            <a:ext cx="573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out</a:t>
            </a:r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>
            <a:off x="3699520" y="5278016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8" name="Line 18"/>
          <p:cNvSpPr>
            <a:spLocks noChangeShapeType="1"/>
          </p:cNvSpPr>
          <p:nvPr/>
        </p:nvSpPr>
        <p:spPr bwMode="auto">
          <a:xfrm flipV="1">
            <a:off x="3851920" y="1696616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59" name="Text Box 19"/>
          <p:cNvSpPr txBox="1">
            <a:spLocks noChangeArrowheads="1"/>
          </p:cNvSpPr>
          <p:nvPr/>
        </p:nvSpPr>
        <p:spPr bwMode="auto">
          <a:xfrm>
            <a:off x="8042920" y="520181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x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470920" y="1391816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y</a:t>
            </a:r>
          </a:p>
        </p:txBody>
      </p:sp>
      <p:sp>
        <p:nvSpPr>
          <p:cNvPr id="368661" name="Oval 21"/>
          <p:cNvSpPr>
            <a:spLocks noChangeArrowheads="1"/>
          </p:cNvSpPr>
          <p:nvPr/>
        </p:nvSpPr>
        <p:spPr bwMode="auto">
          <a:xfrm>
            <a:off x="2785120" y="4744616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785120" y="4671591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/>
              <a:t>1</a:t>
            </a:r>
            <a:endParaRPr lang="en-US" i="1"/>
          </a:p>
        </p:txBody>
      </p:sp>
      <p:sp>
        <p:nvSpPr>
          <p:cNvPr id="368663" name="Line 23"/>
          <p:cNvSpPr>
            <a:spLocks noChangeShapeType="1"/>
          </p:cNvSpPr>
          <p:nvPr/>
        </p:nvSpPr>
        <p:spPr bwMode="auto">
          <a:xfrm flipH="1" flipV="1">
            <a:off x="956320" y="3754016"/>
            <a:ext cx="1981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4" name="Line 24"/>
          <p:cNvSpPr>
            <a:spLocks noChangeShapeType="1"/>
          </p:cNvSpPr>
          <p:nvPr/>
        </p:nvSpPr>
        <p:spPr bwMode="auto">
          <a:xfrm flipH="1" flipV="1">
            <a:off x="2175520" y="3754016"/>
            <a:ext cx="7620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 flipH="1">
            <a:off x="3699520" y="360161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6" name="Line 26"/>
          <p:cNvSpPr>
            <a:spLocks noChangeShapeType="1"/>
          </p:cNvSpPr>
          <p:nvPr/>
        </p:nvSpPr>
        <p:spPr bwMode="auto">
          <a:xfrm flipH="1">
            <a:off x="3699520" y="2077616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7" name="Line 27"/>
          <p:cNvSpPr>
            <a:spLocks noChangeShapeType="1"/>
          </p:cNvSpPr>
          <p:nvPr/>
        </p:nvSpPr>
        <p:spPr bwMode="auto">
          <a:xfrm>
            <a:off x="5528320" y="5278016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8" name="Line 28"/>
          <p:cNvSpPr>
            <a:spLocks noChangeShapeType="1"/>
          </p:cNvSpPr>
          <p:nvPr/>
        </p:nvSpPr>
        <p:spPr bwMode="auto">
          <a:xfrm>
            <a:off x="7052320" y="5278016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69" name="Text Box 29"/>
          <p:cNvSpPr txBox="1">
            <a:spLocks noChangeArrowheads="1"/>
          </p:cNvSpPr>
          <p:nvPr/>
        </p:nvSpPr>
        <p:spPr bwMode="auto">
          <a:xfrm>
            <a:off x="3318520" y="33730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8670" name="Text Box 30"/>
          <p:cNvSpPr txBox="1">
            <a:spLocks noChangeArrowheads="1"/>
          </p:cNvSpPr>
          <p:nvPr/>
        </p:nvSpPr>
        <p:spPr bwMode="auto">
          <a:xfrm>
            <a:off x="3394720" y="18490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8671" name="Text Box 31"/>
          <p:cNvSpPr txBox="1">
            <a:spLocks noChangeArrowheads="1"/>
          </p:cNvSpPr>
          <p:nvPr/>
        </p:nvSpPr>
        <p:spPr bwMode="auto">
          <a:xfrm>
            <a:off x="5375920" y="53542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1</a:t>
            </a:r>
          </a:p>
        </p:txBody>
      </p:sp>
      <p:sp>
        <p:nvSpPr>
          <p:cNvPr id="368672" name="Text Box 32"/>
          <p:cNvSpPr txBox="1">
            <a:spLocks noChangeArrowheads="1"/>
          </p:cNvSpPr>
          <p:nvPr/>
        </p:nvSpPr>
        <p:spPr bwMode="auto">
          <a:xfrm>
            <a:off x="6899920" y="5354216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2</a:t>
            </a:r>
          </a:p>
        </p:txBody>
      </p:sp>
      <p:sp>
        <p:nvSpPr>
          <p:cNvPr id="368673" name="Line 33"/>
          <p:cNvSpPr>
            <a:spLocks noChangeShapeType="1"/>
          </p:cNvSpPr>
          <p:nvPr/>
        </p:nvSpPr>
        <p:spPr bwMode="auto">
          <a:xfrm flipV="1">
            <a:off x="3851920" y="1772816"/>
            <a:ext cx="4038600" cy="1828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74" name="Line 34"/>
          <p:cNvSpPr>
            <a:spLocks noChangeShapeType="1"/>
          </p:cNvSpPr>
          <p:nvPr/>
        </p:nvSpPr>
        <p:spPr bwMode="auto">
          <a:xfrm>
            <a:off x="3851920" y="2077616"/>
            <a:ext cx="3200400" cy="3200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8675" name="Object 35"/>
          <p:cNvGraphicFramePr>
            <a:graphicFrameLocks noChangeAspect="1"/>
          </p:cNvGraphicFramePr>
          <p:nvPr/>
        </p:nvGraphicFramePr>
        <p:xfrm>
          <a:off x="4232920" y="4439816"/>
          <a:ext cx="1828800" cy="469900"/>
        </p:xfrm>
        <a:graphic>
          <a:graphicData uri="http://schemas.openxmlformats.org/presentationml/2006/ole">
            <p:oleObj spid="_x0000_s30722" name="Equation" r:id="rId4" imgW="787320" imgH="203040" progId="Equation.3">
              <p:embed/>
            </p:oleObj>
          </a:graphicData>
        </a:graphic>
      </p:graphicFrame>
      <p:graphicFrame>
        <p:nvGraphicFramePr>
          <p:cNvPr id="368676" name="Object 36"/>
          <p:cNvGraphicFramePr>
            <a:graphicFrameLocks noChangeAspect="1"/>
          </p:cNvGraphicFramePr>
          <p:nvPr/>
        </p:nvGraphicFramePr>
        <p:xfrm>
          <a:off x="6823720" y="4439816"/>
          <a:ext cx="1795463" cy="469900"/>
        </p:xfrm>
        <a:graphic>
          <a:graphicData uri="http://schemas.openxmlformats.org/presentationml/2006/ole">
            <p:oleObj spid="_x0000_s30723" name="Equation" r:id="rId5" imgW="774360" imgH="203040" progId="Equation.3">
              <p:embed/>
            </p:oleObj>
          </a:graphicData>
        </a:graphic>
      </p:graphicFrame>
      <p:graphicFrame>
        <p:nvGraphicFramePr>
          <p:cNvPr id="368677" name="Object 37"/>
          <p:cNvGraphicFramePr>
            <a:graphicFrameLocks noChangeAspect="1"/>
          </p:cNvGraphicFramePr>
          <p:nvPr/>
        </p:nvGraphicFramePr>
        <p:xfrm>
          <a:off x="6290320" y="2611016"/>
          <a:ext cx="2035175" cy="914400"/>
        </p:xfrm>
        <a:graphic>
          <a:graphicData uri="http://schemas.openxmlformats.org/presentationml/2006/ole">
            <p:oleObj spid="_x0000_s30724" name="Equation" r:id="rId6" imgW="876240" imgH="393480" progId="Equation.3">
              <p:embed/>
            </p:oleObj>
          </a:graphicData>
        </a:graphic>
      </p:graphicFrame>
      <p:graphicFrame>
        <p:nvGraphicFramePr>
          <p:cNvPr id="368678" name="Object 38"/>
          <p:cNvGraphicFramePr>
            <a:graphicFrameLocks noChangeAspect="1"/>
          </p:cNvGraphicFramePr>
          <p:nvPr/>
        </p:nvGraphicFramePr>
        <p:xfrm>
          <a:off x="4690120" y="1315616"/>
          <a:ext cx="2035175" cy="914400"/>
        </p:xfrm>
        <a:graphic>
          <a:graphicData uri="http://schemas.openxmlformats.org/presentationml/2006/ole">
            <p:oleObj spid="_x0000_s30725" name="Equation" r:id="rId7" imgW="876240" imgH="393480" progId="Equation.3">
              <p:embed/>
            </p:oleObj>
          </a:graphicData>
        </a:graphic>
      </p:graphicFrame>
      <p:sp>
        <p:nvSpPr>
          <p:cNvPr id="368679" name="Oval 39"/>
          <p:cNvSpPr>
            <a:spLocks noChangeArrowheads="1"/>
          </p:cNvSpPr>
          <p:nvPr/>
        </p:nvSpPr>
        <p:spPr bwMode="auto">
          <a:xfrm>
            <a:off x="6899920" y="139181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80" name="Text Box 40"/>
          <p:cNvSpPr txBox="1">
            <a:spLocks noChangeArrowheads="1"/>
          </p:cNvSpPr>
          <p:nvPr/>
        </p:nvSpPr>
        <p:spPr bwMode="auto">
          <a:xfrm>
            <a:off x="7188845" y="128069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8681" name="Oval 41"/>
          <p:cNvSpPr>
            <a:spLocks noChangeArrowheads="1"/>
          </p:cNvSpPr>
          <p:nvPr/>
        </p:nvSpPr>
        <p:spPr bwMode="auto">
          <a:xfrm>
            <a:off x="6823720" y="4058816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82" name="Text Box 42"/>
          <p:cNvSpPr txBox="1">
            <a:spLocks noChangeArrowheads="1"/>
          </p:cNvSpPr>
          <p:nvPr/>
        </p:nvSpPr>
        <p:spPr bwMode="auto">
          <a:xfrm>
            <a:off x="7112645" y="394769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=0</a:t>
            </a:r>
          </a:p>
        </p:txBody>
      </p:sp>
      <p:sp>
        <p:nvSpPr>
          <p:cNvPr id="368683" name="Oval 43"/>
          <p:cNvSpPr>
            <a:spLocks noChangeArrowheads="1"/>
          </p:cNvSpPr>
          <p:nvPr/>
        </p:nvSpPr>
        <p:spPr bwMode="auto">
          <a:xfrm>
            <a:off x="4613920" y="4058816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84" name="Text Box 44"/>
          <p:cNvSpPr txBox="1">
            <a:spLocks noChangeArrowheads="1"/>
          </p:cNvSpPr>
          <p:nvPr/>
        </p:nvSpPr>
        <p:spPr bwMode="auto">
          <a:xfrm>
            <a:off x="4902845" y="394769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sp>
        <p:nvSpPr>
          <p:cNvPr id="368685" name="Oval 45"/>
          <p:cNvSpPr>
            <a:spLocks noChangeArrowheads="1"/>
          </p:cNvSpPr>
          <p:nvPr/>
        </p:nvSpPr>
        <p:spPr bwMode="auto">
          <a:xfrm>
            <a:off x="7052320" y="2230016"/>
            <a:ext cx="304800" cy="3048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86" name="Text Box 46"/>
          <p:cNvSpPr txBox="1">
            <a:spLocks noChangeArrowheads="1"/>
          </p:cNvSpPr>
          <p:nvPr/>
        </p:nvSpPr>
        <p:spPr bwMode="auto">
          <a:xfrm>
            <a:off x="7341245" y="2118891"/>
            <a:ext cx="542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i="1"/>
              <a:t>=1</a:t>
            </a:r>
          </a:p>
        </p:txBody>
      </p:sp>
      <p:graphicFrame>
        <p:nvGraphicFramePr>
          <p:cNvPr id="368687" name="Object 47"/>
          <p:cNvGraphicFramePr>
            <a:graphicFrameLocks noChangeAspect="1"/>
          </p:cNvGraphicFramePr>
          <p:nvPr/>
        </p:nvGraphicFramePr>
        <p:xfrm>
          <a:off x="880120" y="4135016"/>
          <a:ext cx="204788" cy="533400"/>
        </p:xfrm>
        <a:graphic>
          <a:graphicData uri="http://schemas.openxmlformats.org/presentationml/2006/ole">
            <p:oleObj spid="_x0000_s30726" name="Equation" r:id="rId8" imgW="152280" imgH="393480" progId="Equation.3">
              <p:embed/>
            </p:oleObj>
          </a:graphicData>
        </a:graphic>
      </p:graphicFrame>
      <p:graphicFrame>
        <p:nvGraphicFramePr>
          <p:cNvPr id="368688" name="Object 48"/>
          <p:cNvGraphicFramePr>
            <a:graphicFrameLocks noChangeAspect="1"/>
          </p:cNvGraphicFramePr>
          <p:nvPr/>
        </p:nvGraphicFramePr>
        <p:xfrm>
          <a:off x="2337445" y="4363616"/>
          <a:ext cx="131763" cy="247650"/>
        </p:xfrm>
        <a:graphic>
          <a:graphicData uri="http://schemas.openxmlformats.org/presentationml/2006/ole">
            <p:oleObj spid="_x0000_s30727" name="Equation" r:id="rId9" imgW="88560" imgH="164880" progId="Equation.3">
              <p:embed/>
            </p:oleObj>
          </a:graphicData>
        </a:graphic>
      </p:graphicFrame>
      <p:graphicFrame>
        <p:nvGraphicFramePr>
          <p:cNvPr id="368689" name="Object 49"/>
          <p:cNvGraphicFramePr>
            <a:graphicFrameLocks noChangeAspect="1"/>
          </p:cNvGraphicFramePr>
          <p:nvPr/>
        </p:nvGraphicFramePr>
        <p:xfrm>
          <a:off x="1184920" y="4668416"/>
          <a:ext cx="304800" cy="247650"/>
        </p:xfrm>
        <a:graphic>
          <a:graphicData uri="http://schemas.openxmlformats.org/presentationml/2006/ole">
            <p:oleObj spid="_x0000_s30728" name="Equation" r:id="rId10" imgW="203040" imgH="164880" progId="Equation.3">
              <p:embed/>
            </p:oleObj>
          </a:graphicData>
        </a:graphic>
      </p:graphicFrame>
      <p:graphicFrame>
        <p:nvGraphicFramePr>
          <p:cNvPr id="368690" name="Object 50"/>
          <p:cNvGraphicFramePr>
            <a:graphicFrameLocks noChangeAspect="1"/>
          </p:cNvGraphicFramePr>
          <p:nvPr/>
        </p:nvGraphicFramePr>
        <p:xfrm>
          <a:off x="1565920" y="4592216"/>
          <a:ext cx="304800" cy="247650"/>
        </p:xfrm>
        <a:graphic>
          <a:graphicData uri="http://schemas.openxmlformats.org/presentationml/2006/ole">
            <p:oleObj spid="_x0000_s30729" name="Equation" r:id="rId11" imgW="203040" imgH="164880" progId="Equation.3">
              <p:embed/>
            </p:oleObj>
          </a:graphicData>
        </a:graphic>
      </p:graphicFrame>
      <p:graphicFrame>
        <p:nvGraphicFramePr>
          <p:cNvPr id="368691" name="Object 51"/>
          <p:cNvGraphicFramePr>
            <a:graphicFrameLocks noChangeAspect="1"/>
          </p:cNvGraphicFramePr>
          <p:nvPr/>
        </p:nvGraphicFramePr>
        <p:xfrm>
          <a:off x="2404120" y="4058816"/>
          <a:ext cx="188913" cy="247650"/>
        </p:xfrm>
        <a:graphic>
          <a:graphicData uri="http://schemas.openxmlformats.org/presentationml/2006/ole">
            <p:oleObj spid="_x0000_s30730" name="Equation" r:id="rId12" imgW="126720" imgH="164880" progId="Equation.3">
              <p:embed/>
            </p:oleObj>
          </a:graphicData>
        </a:graphic>
      </p:graphicFrame>
      <p:graphicFrame>
        <p:nvGraphicFramePr>
          <p:cNvPr id="368692" name="Object 52"/>
          <p:cNvGraphicFramePr>
            <a:graphicFrameLocks noChangeAspect="1"/>
          </p:cNvGraphicFramePr>
          <p:nvPr/>
        </p:nvGraphicFramePr>
        <p:xfrm>
          <a:off x="1946920" y="4516016"/>
          <a:ext cx="304800" cy="247650"/>
        </p:xfrm>
        <a:graphic>
          <a:graphicData uri="http://schemas.openxmlformats.org/presentationml/2006/ole">
            <p:oleObj spid="_x0000_s30731" name="Equation" r:id="rId13" imgW="203040" imgH="164880" progId="Equation.3">
              <p:embed/>
            </p:oleObj>
          </a:graphicData>
        </a:graphic>
      </p:graphicFrame>
      <p:graphicFrame>
        <p:nvGraphicFramePr>
          <p:cNvPr id="368693" name="Object 53"/>
          <p:cNvGraphicFramePr>
            <a:graphicFrameLocks noChangeAspect="1"/>
          </p:cNvGraphicFramePr>
          <p:nvPr/>
        </p:nvGraphicFramePr>
        <p:xfrm>
          <a:off x="1794520" y="2839616"/>
          <a:ext cx="304800" cy="247650"/>
        </p:xfrm>
        <a:graphic>
          <a:graphicData uri="http://schemas.openxmlformats.org/presentationml/2006/ole">
            <p:oleObj spid="_x0000_s30732" name="Equation" r:id="rId14" imgW="203040" imgH="164880" progId="Equation.3">
              <p:embed/>
            </p:oleObj>
          </a:graphicData>
        </a:graphic>
      </p:graphicFrame>
      <p:graphicFrame>
        <p:nvGraphicFramePr>
          <p:cNvPr id="368694" name="Object 54"/>
          <p:cNvGraphicFramePr>
            <a:graphicFrameLocks noChangeAspect="1"/>
          </p:cNvGraphicFramePr>
          <p:nvPr/>
        </p:nvGraphicFramePr>
        <p:xfrm>
          <a:off x="1184920" y="2839616"/>
          <a:ext cx="131763" cy="247650"/>
        </p:xfrm>
        <a:graphic>
          <a:graphicData uri="http://schemas.openxmlformats.org/presentationml/2006/ole">
            <p:oleObj spid="_x0000_s30733" name="Equation" r:id="rId15" imgW="88560" imgH="164880" progId="Equation.3">
              <p:embed/>
            </p:oleObj>
          </a:graphicData>
        </a:graphic>
      </p:graphicFrame>
      <p:sp>
        <p:nvSpPr>
          <p:cNvPr id="368695" name="Line 55"/>
          <p:cNvSpPr>
            <a:spLocks noChangeShapeType="1"/>
          </p:cNvSpPr>
          <p:nvPr/>
        </p:nvSpPr>
        <p:spPr bwMode="auto">
          <a:xfrm flipH="1" flipV="1">
            <a:off x="2785120" y="3296816"/>
            <a:ext cx="152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8696" name="Line 56"/>
          <p:cNvSpPr>
            <a:spLocks noChangeShapeType="1"/>
          </p:cNvSpPr>
          <p:nvPr/>
        </p:nvSpPr>
        <p:spPr bwMode="auto">
          <a:xfrm flipH="1" flipV="1">
            <a:off x="1642120" y="2382416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68697" name="Object 57"/>
          <p:cNvGraphicFramePr>
            <a:graphicFrameLocks noChangeAspect="1"/>
          </p:cNvGraphicFramePr>
          <p:nvPr/>
        </p:nvGraphicFramePr>
        <p:xfrm>
          <a:off x="2556520" y="3068216"/>
          <a:ext cx="342900" cy="533400"/>
        </p:xfrm>
        <a:graphic>
          <a:graphicData uri="http://schemas.openxmlformats.org/presentationml/2006/ole">
            <p:oleObj spid="_x0000_s30734" name="Equation" r:id="rId16" imgW="253800" imgH="393480" progId="Equation.3">
              <p:embed/>
            </p:oleObj>
          </a:graphicData>
        </a:graphic>
      </p:graphicFrame>
      <p:sp>
        <p:nvSpPr>
          <p:cNvPr id="368698" name="Rectangle 58"/>
          <p:cNvSpPr>
            <a:spLocks noChangeArrowheads="1"/>
          </p:cNvSpPr>
          <p:nvPr/>
        </p:nvSpPr>
        <p:spPr bwMode="auto">
          <a:xfrm>
            <a:off x="611560" y="260648"/>
            <a:ext cx="8139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600" dirty="0" err="1">
                <a:solidFill>
                  <a:schemeClr val="tx2"/>
                </a:solidFill>
              </a:rPr>
              <a:t>Perceptrons</a:t>
            </a:r>
            <a:r>
              <a:rPr lang="en-US" sz="2600" dirty="0">
                <a:solidFill>
                  <a:schemeClr val="tx2"/>
                </a:solidFill>
              </a:rPr>
              <a:t> as Constraint Satisfaction Networks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Neurônio </a:t>
            </a:r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301297"/>
            <a:ext cx="8229600" cy="461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4077072"/>
            <a:ext cx="820891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defTabSz="457200">
              <a:lnSpc>
                <a:spcPct val="15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/>
              <a:t>Dadas </a:t>
            </a:r>
            <a:r>
              <a:rPr lang="pt-BR" sz="2000" b="1" dirty="0" smtClean="0">
                <a:solidFill>
                  <a:srgbClr val="FF0000"/>
                </a:solidFill>
              </a:rPr>
              <a:t>p</a:t>
            </a:r>
            <a:r>
              <a:rPr lang="pt-BR" sz="2000" dirty="0" smtClean="0"/>
              <a:t> superfícies lineares, denominadas  hiperplanos (cada hiperplano tem </a:t>
            </a:r>
            <a:r>
              <a:rPr lang="pt-BR" sz="2000" dirty="0" smtClean="0">
                <a:solidFill>
                  <a:srgbClr val="FF0000"/>
                </a:solidFill>
              </a:rPr>
              <a:t>dimensão m-1</a:t>
            </a:r>
            <a:r>
              <a:rPr lang="pt-BR" sz="2000" dirty="0" smtClean="0"/>
              <a:t>) no espaço m-dimensional, qual é o número máximo de regiões produzidas por suas intersecções </a:t>
            </a:r>
            <a:r>
              <a:rPr lang="pt-BR" sz="2000" dirty="0" smtClean="0">
                <a:solidFill>
                  <a:srgbClr val="00B050"/>
                </a:solidFill>
              </a:rPr>
              <a:t>(</a:t>
            </a:r>
            <a:r>
              <a:rPr lang="pt-BR" sz="2000" b="1" dirty="0" err="1" smtClean="0">
                <a:solidFill>
                  <a:srgbClr val="00B050"/>
                </a:solidFill>
              </a:rPr>
              <a:t>R</a:t>
            </a:r>
            <a:r>
              <a:rPr lang="pt-BR" sz="2000" b="1" baseline="-20000" dirty="0" err="1" smtClean="0">
                <a:solidFill>
                  <a:srgbClr val="00B050"/>
                </a:solidFill>
              </a:rPr>
              <a:t>p</a:t>
            </a:r>
            <a:r>
              <a:rPr lang="pt-BR" sz="2000" b="1" baseline="-20000" dirty="0" smtClean="0">
                <a:solidFill>
                  <a:srgbClr val="00B050"/>
                </a:solidFill>
              </a:rPr>
              <a:t>,m</a:t>
            </a:r>
            <a:r>
              <a:rPr lang="pt-BR" sz="2000" dirty="0" smtClean="0">
                <a:solidFill>
                  <a:srgbClr val="00B050"/>
                </a:solidFill>
              </a:rPr>
              <a:t>) </a:t>
            </a:r>
            <a:r>
              <a:rPr lang="pt-BR" sz="2000" dirty="0" smtClean="0"/>
              <a:t>?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1124744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defTabSz="457200">
              <a:lnSpc>
                <a:spcPct val="15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/>
              <a:t>A quantidade de </a:t>
            </a:r>
            <a:r>
              <a:rPr lang="pt-BR" sz="2000" dirty="0" smtClean="0">
                <a:solidFill>
                  <a:srgbClr val="FF0000"/>
                </a:solidFill>
              </a:rPr>
              <a:t>funções de transferências </a:t>
            </a:r>
            <a:r>
              <a:rPr lang="pt-BR" sz="2000" dirty="0" smtClean="0"/>
              <a:t>(equações) que podem ser calculadas por uma </a:t>
            </a:r>
            <a:r>
              <a:rPr lang="pt-BR" sz="2000" dirty="0" smtClean="0">
                <a:solidFill>
                  <a:srgbClr val="00B050"/>
                </a:solidFill>
              </a:rPr>
              <a:t>rede </a:t>
            </a:r>
            <a:r>
              <a:rPr lang="pt-BR" sz="2000" dirty="0" err="1" smtClean="0">
                <a:solidFill>
                  <a:srgbClr val="00B050"/>
                </a:solidFill>
              </a:rPr>
              <a:t>multiperceptron</a:t>
            </a:r>
            <a:r>
              <a:rPr lang="pt-BR" sz="2000" dirty="0" smtClean="0">
                <a:solidFill>
                  <a:srgbClr val="00B050"/>
                </a:solidFill>
              </a:rPr>
              <a:t> </a:t>
            </a:r>
            <a:r>
              <a:rPr lang="pt-BR" sz="2000" dirty="0" smtClean="0"/>
              <a:t>é igual ao número de regiões produzidas por </a:t>
            </a:r>
            <a:r>
              <a:rPr lang="pt-BR" sz="2000" dirty="0" smtClean="0">
                <a:solidFill>
                  <a:srgbClr val="FF0000"/>
                </a:solidFill>
              </a:rPr>
              <a:t>2</a:t>
            </a:r>
            <a:r>
              <a:rPr lang="pt-BR" sz="2000" baseline="30000" dirty="0" smtClean="0">
                <a:solidFill>
                  <a:srgbClr val="FF0000"/>
                </a:solidFill>
              </a:rPr>
              <a:t>m</a:t>
            </a:r>
            <a:r>
              <a:rPr lang="pt-BR" sz="2000" dirty="0" smtClean="0">
                <a:solidFill>
                  <a:srgbClr val="FF0000"/>
                </a:solidFill>
              </a:rPr>
              <a:t> hiperplanos</a:t>
            </a:r>
            <a:r>
              <a:rPr lang="pt-BR" sz="2000" dirty="0" smtClean="0"/>
              <a:t>, obtidos com a aplicação dos valores de entrada </a:t>
            </a:r>
            <a:r>
              <a:rPr lang="pt-BR" sz="2000" dirty="0" smtClean="0">
                <a:solidFill>
                  <a:srgbClr val="00B050"/>
                </a:solidFill>
              </a:rPr>
              <a:t>&lt;x</a:t>
            </a:r>
            <a:r>
              <a:rPr lang="pt-BR" sz="2000" baseline="-25000" dirty="0" smtClean="0">
                <a:solidFill>
                  <a:srgbClr val="00B050"/>
                </a:solidFill>
              </a:rPr>
              <a:t>1</a:t>
            </a:r>
            <a:r>
              <a:rPr lang="pt-BR" sz="2000" dirty="0" smtClean="0">
                <a:solidFill>
                  <a:srgbClr val="00B050"/>
                </a:solidFill>
              </a:rPr>
              <a:t>,x</a:t>
            </a:r>
            <a:r>
              <a:rPr lang="pt-BR" sz="2000" baseline="-25000" dirty="0" smtClean="0">
                <a:solidFill>
                  <a:srgbClr val="00B050"/>
                </a:solidFill>
              </a:rPr>
              <a:t>2</a:t>
            </a:r>
            <a:r>
              <a:rPr lang="pt-BR" sz="2000" dirty="0" smtClean="0">
                <a:solidFill>
                  <a:srgbClr val="00B050"/>
                </a:solidFill>
              </a:rPr>
              <a:t>,x</a:t>
            </a:r>
            <a:r>
              <a:rPr lang="pt-BR" sz="2000" baseline="-25000" dirty="0" smtClean="0">
                <a:solidFill>
                  <a:srgbClr val="00B050"/>
                </a:solidFill>
              </a:rPr>
              <a:t>3</a:t>
            </a:r>
            <a:r>
              <a:rPr lang="pt-BR" sz="2000" dirty="0" smtClean="0">
                <a:solidFill>
                  <a:srgbClr val="00B050"/>
                </a:solidFill>
              </a:rPr>
              <a:t>,…,</a:t>
            </a:r>
            <a:r>
              <a:rPr lang="pt-BR" sz="2000" dirty="0" err="1" smtClean="0">
                <a:solidFill>
                  <a:srgbClr val="00B050"/>
                </a:solidFill>
              </a:rPr>
              <a:t>x</a:t>
            </a:r>
            <a:r>
              <a:rPr lang="pt-BR" sz="2000" baseline="-25000" dirty="0" err="1" smtClean="0">
                <a:solidFill>
                  <a:srgbClr val="00B050"/>
                </a:solidFill>
              </a:rPr>
              <a:t>m</a:t>
            </a:r>
            <a:r>
              <a:rPr lang="pt-BR" sz="2000" dirty="0" smtClean="0">
                <a:solidFill>
                  <a:srgbClr val="00B050"/>
                </a:solidFill>
              </a:rPr>
              <a:t>&gt;  </a:t>
            </a:r>
            <a:r>
              <a:rPr lang="pt-BR" sz="2000" dirty="0" smtClean="0"/>
              <a:t>na equação </a:t>
            </a:r>
            <a:r>
              <a:rPr lang="pt-BR" sz="2400" dirty="0" smtClean="0">
                <a:solidFill>
                  <a:srgbClr val="00B050"/>
                </a:solidFill>
                <a:cs typeface="Arial" charset="0"/>
              </a:rPr>
              <a:t>∑</a:t>
            </a:r>
            <a:r>
              <a:rPr lang="pt-BR" sz="2400" baseline="-25000" dirty="0" smtClean="0">
                <a:solidFill>
                  <a:srgbClr val="00B050"/>
                </a:solidFill>
                <a:cs typeface="Arial" charset="0"/>
              </a:rPr>
              <a:t>i=1</a:t>
            </a:r>
            <a:r>
              <a:rPr lang="pt-BR" sz="2400" baseline="30000" dirty="0" smtClean="0">
                <a:solidFill>
                  <a:srgbClr val="00B050"/>
                </a:solidFill>
                <a:cs typeface="Arial" charset="0"/>
              </a:rPr>
              <a:t>m</a:t>
            </a:r>
            <a:r>
              <a:rPr lang="pt-BR" sz="2400" dirty="0" smtClean="0">
                <a:solidFill>
                  <a:srgbClr val="00B050"/>
                </a:solidFill>
                <a:cs typeface="Arial" charset="0"/>
              </a:rPr>
              <a:t>w</a:t>
            </a:r>
            <a:r>
              <a:rPr lang="pt-BR" sz="2400" baseline="-25000" dirty="0" smtClean="0">
                <a:solidFill>
                  <a:srgbClr val="00B050"/>
                </a:solidFill>
                <a:cs typeface="Arial" charset="0"/>
              </a:rPr>
              <a:t>i</a:t>
            </a:r>
            <a:r>
              <a:rPr lang="pt-BR" sz="2400" dirty="0" smtClean="0">
                <a:solidFill>
                  <a:srgbClr val="00B050"/>
                </a:solidFill>
                <a:cs typeface="Arial" charset="0"/>
              </a:rPr>
              <a:t>x</a:t>
            </a:r>
            <a:r>
              <a:rPr lang="pt-BR" sz="2400" baseline="-25000" dirty="0" smtClean="0">
                <a:solidFill>
                  <a:srgbClr val="00B050"/>
                </a:solidFill>
                <a:cs typeface="Arial" charset="0"/>
              </a:rPr>
              <a:t>i</a:t>
            </a:r>
            <a:r>
              <a:rPr lang="pt-BR" sz="2400" dirty="0" smtClean="0">
                <a:solidFill>
                  <a:srgbClr val="00B050"/>
                </a:solidFill>
                <a:cs typeface="Arial" charset="0"/>
              </a:rPr>
              <a:t>= b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27784" y="3356992"/>
            <a:ext cx="3230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rgbClr val="7030A0"/>
                </a:solidFill>
              </a:rPr>
              <a:t>Abordagem</a:t>
            </a:r>
            <a:r>
              <a:rPr lang="en-GB" sz="2400" b="1" dirty="0" smtClean="0">
                <a:solidFill>
                  <a:srgbClr val="7030A0"/>
                </a:solidFill>
              </a:rPr>
              <a:t> </a:t>
            </a:r>
            <a:r>
              <a:rPr lang="en-GB" sz="2400" b="1" dirty="0" err="1" smtClean="0">
                <a:solidFill>
                  <a:srgbClr val="7030A0"/>
                </a:solidFill>
              </a:rPr>
              <a:t>Geométrica</a:t>
            </a:r>
            <a:endParaRPr lang="pt-BR" sz="2400" b="1" dirty="0">
              <a:solidFill>
                <a:srgbClr val="7030A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63688" y="332656"/>
            <a:ext cx="605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Rede</a:t>
            </a:r>
            <a:r>
              <a:rPr lang="en-US" sz="3600" dirty="0" smtClean="0"/>
              <a:t> </a:t>
            </a:r>
            <a:r>
              <a:rPr lang="en-US" sz="3600" dirty="0" err="1" smtClean="0"/>
              <a:t>Perceptron</a:t>
            </a:r>
            <a:r>
              <a:rPr lang="en-US" sz="3600" dirty="0" smtClean="0"/>
              <a:t> </a:t>
            </a:r>
            <a:r>
              <a:rPr lang="en-US" sz="3600" dirty="0" err="1" smtClean="0"/>
              <a:t>Multicamadas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r>
              <a:rPr lang="en-US" dirty="0" smtClean="0"/>
              <a:t> </a:t>
            </a:r>
            <a:r>
              <a:rPr lang="en-US" dirty="0" err="1" smtClean="0"/>
              <a:t>Multicamadas</a:t>
            </a:r>
            <a:r>
              <a:rPr lang="en-US" dirty="0" smtClean="0"/>
              <a:t> (cont)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hangingPunct="0"/>
            <a:r>
              <a:rPr lang="pt-BR" b="1" dirty="0">
                <a:solidFill>
                  <a:srgbClr val="FF0000"/>
                </a:solidFill>
              </a:rPr>
              <a:t>Desvantagens da MLP</a:t>
            </a:r>
            <a:endParaRPr lang="pt-BR" dirty="0">
              <a:solidFill>
                <a:srgbClr val="FF0000"/>
              </a:solidFill>
            </a:endParaRPr>
          </a:p>
          <a:p>
            <a:pPr lvl="0" hangingPunct="0"/>
            <a:r>
              <a:rPr lang="pt-BR" sz="2900" dirty="0"/>
              <a:t>São redes </a:t>
            </a:r>
            <a:r>
              <a:rPr lang="pt-BR" sz="2900" dirty="0" err="1"/>
              <a:t>não-lineares</a:t>
            </a:r>
            <a:r>
              <a:rPr lang="pt-BR" sz="2900" dirty="0"/>
              <a:t> com pesos </a:t>
            </a:r>
            <a:r>
              <a:rPr lang="pt-BR" sz="2900" dirty="0" err="1"/>
              <a:t>não-lineares</a:t>
            </a:r>
            <a:r>
              <a:rPr lang="pt-BR" sz="2900" dirty="0"/>
              <a:t>, isto é, o aprendizado é </a:t>
            </a:r>
            <a:r>
              <a:rPr lang="pt-BR" sz="2900" dirty="0" err="1"/>
              <a:t>não-linear</a:t>
            </a:r>
            <a:r>
              <a:rPr lang="pt-BR" sz="2900" dirty="0"/>
              <a:t>,</a:t>
            </a:r>
          </a:p>
          <a:p>
            <a:pPr lvl="0" hangingPunct="0"/>
            <a:r>
              <a:rPr lang="pt-BR" sz="2900" dirty="0"/>
              <a:t>as funções custo são imprevisíveis no espaço dos pesos,</a:t>
            </a:r>
          </a:p>
          <a:p>
            <a:pPr lvl="0" hangingPunct="0"/>
            <a:r>
              <a:rPr lang="pt-BR" sz="2900" dirty="0"/>
              <a:t>não </a:t>
            </a:r>
            <a:r>
              <a:rPr lang="pt-BR" sz="2900" dirty="0" smtClean="0"/>
              <a:t>garantem </a:t>
            </a:r>
            <a:r>
              <a:rPr lang="pt-BR" sz="2900" dirty="0"/>
              <a:t>o ponto de mínimo global,</a:t>
            </a:r>
          </a:p>
          <a:p>
            <a:pPr lvl="0" hangingPunct="0"/>
            <a:r>
              <a:rPr lang="pt-BR" sz="2900" dirty="0"/>
              <a:t>a convergência é pobre (depende de </a:t>
            </a:r>
            <a:r>
              <a:rPr lang="pt-BR" sz="2900" dirty="0" smtClean="0"/>
              <a:t>W(0</a:t>
            </a:r>
            <a:r>
              <a:rPr lang="pt-BR" sz="2900" dirty="0"/>
              <a:t>)) e lenta,</a:t>
            </a:r>
          </a:p>
          <a:p>
            <a:pPr lvl="0" hangingPunct="0"/>
            <a:r>
              <a:rPr lang="pt-BR" sz="2900" dirty="0"/>
              <a:t>podem ser temporariamente instáveis.</a:t>
            </a:r>
          </a:p>
          <a:p>
            <a:pPr hangingPunct="0">
              <a:buNone/>
            </a:pPr>
            <a:r>
              <a:rPr lang="pt-BR" dirty="0"/>
              <a:t> </a:t>
            </a:r>
          </a:p>
          <a:p>
            <a:pPr lvl="0" hangingPunct="0"/>
            <a:r>
              <a:rPr lang="pt-BR" b="1" dirty="0">
                <a:solidFill>
                  <a:srgbClr val="00B050"/>
                </a:solidFill>
              </a:rPr>
              <a:t>Vantagens da MLP</a:t>
            </a:r>
            <a:endParaRPr lang="pt-BR" dirty="0">
              <a:solidFill>
                <a:srgbClr val="00B050"/>
              </a:solidFill>
            </a:endParaRPr>
          </a:p>
          <a:p>
            <a:pPr lvl="0" hangingPunct="0"/>
            <a:r>
              <a:rPr lang="pt-BR" sz="2900" dirty="0"/>
              <a:t>Necessitam pouca memória,</a:t>
            </a:r>
          </a:p>
          <a:p>
            <a:pPr lvl="0" hangingPunct="0"/>
            <a:r>
              <a:rPr lang="pt-BR" sz="2900" dirty="0"/>
              <a:t>são simples de implementar,</a:t>
            </a:r>
          </a:p>
          <a:p>
            <a:pPr lvl="0" hangingPunct="0"/>
            <a:r>
              <a:rPr lang="pt-BR" sz="2900" dirty="0"/>
              <a:t>são naturalmente paralelas e o aprendizado é </a:t>
            </a:r>
            <a:r>
              <a:rPr lang="pt-BR" sz="2900" dirty="0" smtClean="0"/>
              <a:t>distribuído </a:t>
            </a:r>
            <a:r>
              <a:rPr lang="pt-BR" sz="2900" dirty="0"/>
              <a:t>igualmente entre os pesos,</a:t>
            </a:r>
          </a:p>
          <a:p>
            <a:pPr lvl="0" hangingPunct="0"/>
            <a:r>
              <a:rPr lang="pt-BR" sz="2900" dirty="0"/>
              <a:t>geram regiões de decisão complexas (superfícies, hiperplanos, etc.).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Funções de Ativação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5373216"/>
            <a:ext cx="7846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Outras: degrau, </a:t>
            </a:r>
            <a:r>
              <a:rPr lang="pt-BR" sz="2400" dirty="0" err="1" smtClean="0"/>
              <a:t>tansig</a:t>
            </a:r>
            <a:r>
              <a:rPr lang="pt-BR" sz="2400" dirty="0" smtClean="0"/>
              <a:t> (tangente hiperbólica) , </a:t>
            </a:r>
            <a:r>
              <a:rPr lang="pt-BR" sz="2400" dirty="0" err="1" smtClean="0"/>
              <a:t>b-splines</a:t>
            </a:r>
            <a:r>
              <a:rPr lang="pt-BR" sz="2400" smtClean="0"/>
              <a:t>,etc. </a:t>
            </a:r>
            <a:endParaRPr lang="pt-BR" sz="24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45447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Variáveis e parâmetros do </a:t>
            </a:r>
            <a:r>
              <a:rPr lang="pt-BR" dirty="0" err="1" smtClean="0"/>
              <a:t>perceptron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7626009" cy="41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 de aprendizado com incremento fixo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3"/>
            <a:ext cx="72008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Considere um conjunto de treinamento C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U C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, onde:</a:t>
            </a:r>
          </a:p>
          <a:p>
            <a:endParaRPr lang="pt-BR" sz="2400" dirty="0"/>
          </a:p>
          <a:p>
            <a:pPr>
              <a:buNone/>
            </a:pPr>
            <a:endParaRPr lang="pt-BR" sz="2400" dirty="0"/>
          </a:p>
          <a:p>
            <a:r>
              <a:rPr lang="pt-BR" sz="2400" dirty="0" smtClean="0"/>
              <a:t>Use o </a:t>
            </a:r>
            <a:r>
              <a:rPr lang="pt-BR" sz="2400" dirty="0" err="1" smtClean="0"/>
              <a:t>perceptron</a:t>
            </a:r>
            <a:r>
              <a:rPr lang="pt-BR" sz="2400" dirty="0" smtClean="0"/>
              <a:t> para classificar estes exemplos</a:t>
            </a:r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Conjunto de treinamento</a:t>
            </a:r>
            <a:endParaRPr lang="pt-BR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5904656" cy="71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12976"/>
            <a:ext cx="1944216" cy="47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780928"/>
            <a:ext cx="4752528" cy="327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212976"/>
            <a:ext cx="792088" cy="45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365104"/>
            <a:ext cx="13335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eta para a direita 14"/>
          <p:cNvSpPr/>
          <p:nvPr/>
        </p:nvSpPr>
        <p:spPr>
          <a:xfrm>
            <a:off x="2123728" y="515719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059832" y="4869160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 = [2 -1]</a:t>
            </a:r>
          </a:p>
          <a:p>
            <a:r>
              <a:rPr lang="pt-BR" dirty="0" smtClean="0"/>
              <a:t>b = 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Convergência do algoritmo de aprendizado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49685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Suponha que dois conjuntos de dados </a:t>
            </a:r>
            <a:r>
              <a:rPr lang="pt-BR" sz="2400" dirty="0" smtClean="0">
                <a:solidFill>
                  <a:srgbClr val="FF0000"/>
                </a:solidFill>
              </a:rPr>
              <a:t>C</a:t>
            </a:r>
            <a:r>
              <a:rPr lang="pt-BR" sz="2400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C</a:t>
            </a:r>
            <a:r>
              <a:rPr lang="pt-BR" sz="2400" baseline="-25000" dirty="0" smtClean="0">
                <a:solidFill>
                  <a:srgbClr val="FF0000"/>
                </a:solidFill>
              </a:rPr>
              <a:t>2</a:t>
            </a:r>
            <a:r>
              <a:rPr lang="pt-BR" sz="2400" baseline="-25000" dirty="0" smtClean="0"/>
              <a:t> </a:t>
            </a:r>
            <a:r>
              <a:rPr lang="pt-BR" sz="2400" dirty="0" smtClean="0"/>
              <a:t>são linearmente separáveis. </a:t>
            </a:r>
            <a:r>
              <a:rPr lang="pt-BR" sz="2400" dirty="0"/>
              <a:t> </a:t>
            </a:r>
            <a:r>
              <a:rPr lang="pt-BR" sz="2400" dirty="0" smtClean="0"/>
              <a:t>O algoritmo de treinamento do </a:t>
            </a:r>
            <a:r>
              <a:rPr lang="pt-BR" sz="2400" dirty="0" err="1" smtClean="0"/>
              <a:t>perceptron</a:t>
            </a:r>
            <a:r>
              <a:rPr lang="pt-BR" sz="2400" dirty="0" smtClean="0"/>
              <a:t> converge depois de n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 (n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 </a:t>
            </a:r>
            <a:r>
              <a:rPr lang="pt-BR" sz="2400" dirty="0" smtClean="0">
                <a:sym typeface="Symbol"/>
              </a:rPr>
              <a:t></a:t>
            </a:r>
            <a:r>
              <a:rPr lang="pt-BR" sz="2400" dirty="0" smtClean="0"/>
              <a:t> </a:t>
            </a:r>
            <a:r>
              <a:rPr lang="pt-BR" sz="2400" dirty="0" err="1" smtClean="0"/>
              <a:t>n</a:t>
            </a:r>
            <a:r>
              <a:rPr lang="pt-BR" sz="2400" baseline="-25000" dirty="0" err="1" smtClean="0"/>
              <a:t>max</a:t>
            </a:r>
            <a:r>
              <a:rPr lang="pt-BR" sz="2400" dirty="0" smtClean="0"/>
              <a:t>) iterações sobre C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U C</a:t>
            </a:r>
            <a:r>
              <a:rPr lang="pt-BR" sz="2400" baseline="-25000" dirty="0" smtClean="0"/>
              <a:t>2</a:t>
            </a:r>
            <a:endParaRPr lang="pt-BR" sz="24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803146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Teorema da convergência (prova)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771704" cy="467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Teorema da convergência (prova) - </a:t>
            </a:r>
            <a:r>
              <a:rPr lang="pt-BR" dirty="0" err="1" smtClean="0"/>
              <a:t>cont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584481" cy="452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799</Words>
  <Application>Microsoft Office PowerPoint</Application>
  <PresentationFormat>Apresentação na tela (4:3)</PresentationFormat>
  <Paragraphs>168</Paragraphs>
  <Slides>21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Tema do Office</vt:lpstr>
      <vt:lpstr>Equation</vt:lpstr>
      <vt:lpstr>PERCEPTRONS</vt:lpstr>
      <vt:lpstr>Neurônio Perceptron</vt:lpstr>
      <vt:lpstr>Funções de Ativação</vt:lpstr>
      <vt:lpstr>Variáveis e parâmetros do perceptron</vt:lpstr>
      <vt:lpstr>Algoritmo de aprendizado com incremento fixo</vt:lpstr>
      <vt:lpstr>EXEMPLO</vt:lpstr>
      <vt:lpstr>Convergência do algoritmo de aprendizado</vt:lpstr>
      <vt:lpstr>Teorema da convergência (prova)</vt:lpstr>
      <vt:lpstr>Teorema da convergência (prova) - cont</vt:lpstr>
      <vt:lpstr>Teorema da convergência (prova) - cont</vt:lpstr>
      <vt:lpstr>Inseparabilidade linear</vt:lpstr>
      <vt:lpstr>Redes Multicamadas de Perceptrons</vt:lpstr>
      <vt:lpstr>Solução do problema XOR</vt:lpstr>
      <vt:lpstr>Perceptron Multicamada</vt:lpstr>
      <vt:lpstr>Slide 15</vt:lpstr>
      <vt:lpstr>Slide 16</vt:lpstr>
      <vt:lpstr>Slide 17</vt:lpstr>
      <vt:lpstr>Slide 18</vt:lpstr>
      <vt:lpstr>Slide 19</vt:lpstr>
      <vt:lpstr>Slide 20</vt:lpstr>
      <vt:lpstr>Rede Perceptron Multicamadas (cont)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lvrarruda</cp:lastModifiedBy>
  <cp:revision>36</cp:revision>
  <dcterms:created xsi:type="dcterms:W3CDTF">2012-10-01T17:29:05Z</dcterms:created>
  <dcterms:modified xsi:type="dcterms:W3CDTF">2012-10-05T10:32:45Z</dcterms:modified>
</cp:coreProperties>
</file>