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7" r:id="rId4"/>
    <p:sldId id="258" r:id="rId5"/>
    <p:sldId id="261" r:id="rId6"/>
    <p:sldId id="260" r:id="rId7"/>
    <p:sldId id="262" r:id="rId8"/>
    <p:sldId id="263" r:id="rId9"/>
    <p:sldId id="264" r:id="rId10"/>
    <p:sldId id="273" r:id="rId11"/>
    <p:sldId id="265" r:id="rId12"/>
    <p:sldId id="266" r:id="rId13"/>
    <p:sldId id="278" r:id="rId14"/>
    <p:sldId id="275" r:id="rId15"/>
    <p:sldId id="267" r:id="rId16"/>
    <p:sldId id="276" r:id="rId17"/>
    <p:sldId id="279" r:id="rId18"/>
    <p:sldId id="280" r:id="rId19"/>
    <p:sldId id="281" r:id="rId20"/>
    <p:sldId id="282" r:id="rId21"/>
    <p:sldId id="283" r:id="rId22"/>
    <p:sldId id="286" r:id="rId23"/>
    <p:sldId id="284" r:id="rId24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9900"/>
    <a:srgbClr val="9933FF"/>
    <a:srgbClr val="FF3300"/>
    <a:srgbClr val="FF00FF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8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D4973237-3247-49AC-8FE3-7A38D7E05DA0}" type="datetimeFigureOut">
              <a:rPr lang="pt-BR"/>
              <a:pPr>
                <a:defRPr/>
              </a:pPr>
              <a:t>18/10/2012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1446846A-F2E7-4EB8-AAC8-D31BEFB58C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2997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0125" y="774700"/>
            <a:ext cx="5097463" cy="38242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4931" y="4861442"/>
            <a:ext cx="5207796" cy="4603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Klare Struktur, Informationsfluss vorwaerts.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Mit nur einer verdeckten Schicht, lässt sich jede beliebige Funktion approximieren (man braucht evtl halt viele Neuronen…)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Andere Ausgabefunktionen fuehren zu anderen Netztypen, dazu spaeter mehr.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Uebergang zur Stufenfunktion fuer </a:t>
            </a:r>
            <a:r>
              <a:rPr lang="en-US" i="1" smtClean="0">
                <a:sym typeface="Symbol" pitchFamily="18" charset="2"/>
              </a:rPr>
              <a:t></a:t>
            </a:r>
            <a:endParaRPr lang="en-US" smtClean="0"/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00CEA-1EF1-41E3-95CC-EDE47DBA31DE}" type="datetimeFigureOut">
              <a:rPr lang="pt-BR"/>
              <a:pPr>
                <a:defRPr/>
              </a:pPr>
              <a:t>18/10/2012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90F15-C041-4B98-B6A5-5F096FB051E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2138E5-3A6D-4F1F-8084-C80F43C6966F}" type="datetimeFigureOut">
              <a:rPr lang="pt-BR"/>
              <a:pPr>
                <a:defRPr/>
              </a:pPr>
              <a:t>18/10/2012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E845C-E3DD-4357-8847-4506D58170F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39080-9F24-452A-8E58-9B1117DE183F}" type="datetimeFigureOut">
              <a:rPr lang="pt-BR"/>
              <a:pPr>
                <a:defRPr/>
              </a:pPr>
              <a:t>18/10/2012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98939-CA7C-4055-8310-D947B4CFB1A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576262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395288" y="1125538"/>
            <a:ext cx="4038600" cy="4967287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586288" y="1125538"/>
            <a:ext cx="4038600" cy="240665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586288" y="3684588"/>
            <a:ext cx="4038600" cy="2408237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A76D20-292B-456A-AA49-015898D48839}" type="datetimeFigureOut">
              <a:rPr lang="pt-BR"/>
              <a:pPr>
                <a:defRPr/>
              </a:pPr>
              <a:t>18/10/2012</a:t>
            </a:fld>
            <a:endParaRPr lang="pt-BR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87DCE-821B-49B5-A72A-7BB8D8FB3D9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576262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395288" y="1125538"/>
            <a:ext cx="4038600" cy="4967287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86288" y="1125538"/>
            <a:ext cx="4038600" cy="4967287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B1608-C8B1-4F90-BDC9-F88BE36507CD}" type="datetimeFigureOut">
              <a:rPr lang="pt-BR"/>
              <a:pPr>
                <a:defRPr/>
              </a:pPr>
              <a:t>18/10/2012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2CD9E-9BB3-40E2-84CE-D8EDBDF6309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24A00-A0B0-4B0C-9855-9630E1DA236E}" type="datetimeFigureOut">
              <a:rPr lang="pt-BR"/>
              <a:pPr>
                <a:defRPr/>
              </a:pPr>
              <a:t>18/10/2012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C9D21-9DC7-4A55-A456-84810A4DFAD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F9B24-21AA-4A31-AB6F-8D3AB4081E7F}" type="datetimeFigureOut">
              <a:rPr lang="pt-BR"/>
              <a:pPr>
                <a:defRPr/>
              </a:pPr>
              <a:t>18/10/2012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F8549-D05E-4D52-842D-3A5B7E64B49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124B6-BFE0-46D8-8C17-77CEDA08D912}" type="datetimeFigureOut">
              <a:rPr lang="pt-BR"/>
              <a:pPr>
                <a:defRPr/>
              </a:pPr>
              <a:t>18/10/2012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A2687-A107-4E35-A595-387C226EAA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967B7-2779-45BC-8897-4B19944AA0A5}" type="datetimeFigureOut">
              <a:rPr lang="pt-BR"/>
              <a:pPr>
                <a:defRPr/>
              </a:pPr>
              <a:t>18/10/2012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17A690-64D5-4D80-AE9F-E7742445D80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4B802-3E50-4EDB-9D0C-7C54640B0EA2}" type="datetimeFigureOut">
              <a:rPr lang="pt-BR"/>
              <a:pPr>
                <a:defRPr/>
              </a:pPr>
              <a:t>18/10/2012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3D8FA-22AF-4482-8BDB-EFDD7D27F8E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FE108-ABDE-43F9-8B93-97E24BE6C2E1}" type="datetimeFigureOut">
              <a:rPr lang="pt-BR"/>
              <a:pPr>
                <a:defRPr/>
              </a:pPr>
              <a:t>18/10/2012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DA7E1-13EA-486D-B3B5-D2966DB8EBC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7DE68-625B-4199-B393-34B90B37C415}" type="datetimeFigureOut">
              <a:rPr lang="pt-BR"/>
              <a:pPr>
                <a:defRPr/>
              </a:pPr>
              <a:t>18/10/2012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95088-A65B-49F9-8CB6-63E9ADCE88C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3C2E6F-8A7E-4CA7-97C2-A1FBDDA1BEA7}" type="datetimeFigureOut">
              <a:rPr lang="pt-BR"/>
              <a:pPr>
                <a:defRPr/>
              </a:pPr>
              <a:t>18/10/2012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F9911-915A-481B-B042-59254023240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68313" y="4048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395288" y="1125538"/>
            <a:ext cx="8229600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4660242-BB0C-4392-8DD6-1529BA50DC39}" type="datetimeFigureOut">
              <a:rPr lang="pt-BR"/>
              <a:pPr>
                <a:defRPr/>
              </a:pPr>
              <a:t>18/10/2012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4EE31F9-F617-4C4A-AC1E-C7842BF08BE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468313" y="1052513"/>
            <a:ext cx="8208962" cy="0"/>
          </a:xfrm>
          <a:prstGeom prst="line">
            <a:avLst/>
          </a:prstGeom>
          <a:ln w="31750">
            <a:solidFill>
              <a:schemeClr val="accent4">
                <a:lumMod val="75000"/>
                <a:alpha val="8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 userDrawn="1"/>
        </p:nvCxnSpPr>
        <p:spPr>
          <a:xfrm>
            <a:off x="395288" y="6165850"/>
            <a:ext cx="8208962" cy="0"/>
          </a:xfrm>
          <a:prstGeom prst="line">
            <a:avLst/>
          </a:prstGeom>
          <a:ln w="31750">
            <a:solidFill>
              <a:schemeClr val="accent4">
                <a:lumMod val="75000"/>
                <a:alpha val="8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8" descr="lasca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55650" y="6165850"/>
            <a:ext cx="1431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tângulo 10"/>
          <p:cNvSpPr/>
          <p:nvPr userDrawn="1"/>
        </p:nvSpPr>
        <p:spPr>
          <a:xfrm>
            <a:off x="5795963" y="6308725"/>
            <a:ext cx="2932112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i="1" dirty="0">
                <a:latin typeface="+mn-lt"/>
              </a:rPr>
              <a:t>CPGEI  - </a:t>
            </a:r>
            <a:r>
              <a:rPr lang="pt-BR" i="1" dirty="0" err="1">
                <a:latin typeface="+mn-lt"/>
              </a:rPr>
              <a:t>profa</a:t>
            </a:r>
            <a:r>
              <a:rPr lang="pt-BR" i="1" dirty="0">
                <a:latin typeface="+mn-lt"/>
              </a:rPr>
              <a:t>. Valéria Arruda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2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2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29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11" Type="http://schemas.openxmlformats.org/officeDocument/2006/relationships/image" Target="../media/image22.wmf"/><Relationship Id="rId5" Type="http://schemas.openxmlformats.org/officeDocument/2006/relationships/image" Target="../media/image16.wmf"/><Relationship Id="rId10" Type="http://schemas.openxmlformats.org/officeDocument/2006/relationships/image" Target="../media/image21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10" Type="http://schemas.openxmlformats.org/officeDocument/2006/relationships/oleObject" Target="../embeddings/oleObject14.bin"/><Relationship Id="rId4" Type="http://schemas.openxmlformats.org/officeDocument/2006/relationships/image" Target="../media/image39.wmf"/><Relationship Id="rId9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ítulo 1"/>
          <p:cNvSpPr>
            <a:spLocks noGrp="1"/>
          </p:cNvSpPr>
          <p:nvPr>
            <p:ph type="ctrTitle"/>
          </p:nvPr>
        </p:nvSpPr>
        <p:spPr>
          <a:xfrm>
            <a:off x="684213" y="260350"/>
            <a:ext cx="7772400" cy="722313"/>
          </a:xfrm>
        </p:spPr>
        <p:txBody>
          <a:bodyPr/>
          <a:lstStyle/>
          <a:p>
            <a:pPr eaLnBrk="1" hangingPunct="1"/>
            <a:r>
              <a:rPr lang="pt-BR" smtClean="0"/>
              <a:t>REDE MULTICAMADAS</a:t>
            </a:r>
          </a:p>
        </p:txBody>
      </p:sp>
      <p:sp>
        <p:nvSpPr>
          <p:cNvPr id="14338" name="Subtítulo 2"/>
          <p:cNvSpPr>
            <a:spLocks noGrp="1"/>
          </p:cNvSpPr>
          <p:nvPr>
            <p:ph type="subTitle" idx="1"/>
          </p:nvPr>
        </p:nvSpPr>
        <p:spPr>
          <a:xfrm>
            <a:off x="1331913" y="1628775"/>
            <a:ext cx="6696075" cy="4010025"/>
          </a:xfrm>
        </p:spPr>
        <p:txBody>
          <a:bodyPr/>
          <a:lstStyle/>
          <a:p>
            <a:pPr algn="l" eaLnBrk="1" hangingPunct="1">
              <a:buFont typeface="Arial" charset="0"/>
              <a:buChar char="•"/>
            </a:pPr>
            <a:r>
              <a:rPr lang="pt-BR" sz="2800" dirty="0" smtClean="0">
                <a:solidFill>
                  <a:srgbClr val="898989"/>
                </a:solidFill>
              </a:rPr>
              <a:t>Algoritmo de retropropagação do erro</a:t>
            </a:r>
          </a:p>
          <a:p>
            <a:pPr algn="l" eaLnBrk="1" hangingPunct="1">
              <a:buFont typeface="Arial" charset="0"/>
              <a:buChar char="•"/>
            </a:pPr>
            <a:r>
              <a:rPr lang="pt-BR" sz="2800" dirty="0" smtClean="0">
                <a:solidFill>
                  <a:srgbClr val="898989"/>
                </a:solidFill>
              </a:rPr>
              <a:t> Regularização, estabilidade e convergência</a:t>
            </a:r>
          </a:p>
          <a:p>
            <a:pPr algn="l" eaLnBrk="1" hangingPunct="1">
              <a:buFont typeface="Arial" charset="0"/>
              <a:buChar char="•"/>
            </a:pPr>
            <a:r>
              <a:rPr lang="pt-BR" sz="2800" dirty="0" smtClean="0">
                <a:solidFill>
                  <a:srgbClr val="898989"/>
                </a:solidFill>
              </a:rPr>
              <a:t> Variantes do algoritmo de retropropagação</a:t>
            </a:r>
          </a:p>
          <a:p>
            <a:pPr algn="l" eaLnBrk="1" hangingPunct="1">
              <a:buFont typeface="Arial" charset="0"/>
              <a:buChar char="•"/>
            </a:pPr>
            <a:r>
              <a:rPr lang="pt-BR" sz="2800" dirty="0" smtClean="0">
                <a:solidFill>
                  <a:srgbClr val="898989"/>
                </a:solidFill>
              </a:rPr>
              <a:t> Heurísticas para melhorar a convergência</a:t>
            </a:r>
          </a:p>
          <a:p>
            <a:pPr algn="l" eaLnBrk="1" hangingPunct="1">
              <a:buFont typeface="Arial" charset="0"/>
              <a:buChar char="•"/>
            </a:pPr>
            <a:r>
              <a:rPr lang="pt-BR" sz="2800" dirty="0" smtClean="0">
                <a:solidFill>
                  <a:srgbClr val="898989"/>
                </a:solidFill>
              </a:rPr>
              <a:t> Algoritmos de podas</a:t>
            </a:r>
          </a:p>
          <a:p>
            <a:pPr algn="l" eaLnBrk="1" hangingPunct="1">
              <a:buFont typeface="Arial" charset="0"/>
              <a:buChar char="•"/>
            </a:pPr>
            <a:r>
              <a:rPr lang="pt-BR" sz="2800" dirty="0" smtClean="0">
                <a:solidFill>
                  <a:srgbClr val="898989"/>
                </a:solidFill>
              </a:rPr>
              <a:t>Algoritmos de crescimento de redes</a:t>
            </a:r>
          </a:p>
          <a:p>
            <a:pPr algn="l" eaLnBrk="1" hangingPunct="1">
              <a:buFont typeface="Arial" charset="0"/>
              <a:buChar char="•"/>
            </a:pPr>
            <a:r>
              <a:rPr lang="pt-BR" sz="2800" dirty="0" smtClean="0">
                <a:solidFill>
                  <a:srgbClr val="898989"/>
                </a:solidFill>
              </a:rPr>
              <a:t>Exemplos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sz="3200" smtClean="0"/>
              <a:t>Propriedades</a:t>
            </a:r>
          </a:p>
        </p:txBody>
      </p:sp>
      <p:sp>
        <p:nvSpPr>
          <p:cNvPr id="39938" name="Espaço Reservado para Conteúdo 2"/>
          <p:cNvSpPr>
            <a:spLocks/>
          </p:cNvSpPr>
          <p:nvPr/>
        </p:nvSpPr>
        <p:spPr bwMode="auto">
          <a:xfrm>
            <a:off x="395288" y="1125538"/>
            <a:ext cx="8424862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1463" indent="-271463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Pode ser usado para redes com um </a:t>
            </a:r>
            <a:r>
              <a:rPr lang="pt-BR" sz="2000">
                <a:solidFill>
                  <a:srgbClr val="FF0000"/>
                </a:solidFill>
                <a:latin typeface="Calibri" pitchFamily="34" charset="0"/>
              </a:rPr>
              <a:t>número arbitrário</a:t>
            </a:r>
            <a:r>
              <a:rPr lang="pt-BR" sz="2000">
                <a:latin typeface="Calibri" pitchFamily="34" charset="0"/>
              </a:rPr>
              <a:t> de camadas.</a:t>
            </a:r>
          </a:p>
          <a:p>
            <a:pPr marL="271463" indent="-271463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Quanto </a:t>
            </a:r>
            <a:r>
              <a:rPr lang="pt-BR" sz="2000">
                <a:solidFill>
                  <a:schemeClr val="hlink"/>
                </a:solidFill>
                <a:latin typeface="Calibri" pitchFamily="34" charset="0"/>
              </a:rPr>
              <a:t>mais camadas</a:t>
            </a:r>
            <a:r>
              <a:rPr lang="pt-BR" sz="2000">
                <a:latin typeface="Calibri" pitchFamily="34" charset="0"/>
              </a:rPr>
              <a:t> maior será o </a:t>
            </a:r>
            <a:r>
              <a:rPr lang="pt-BR" sz="2000">
                <a:solidFill>
                  <a:schemeClr val="hlink"/>
                </a:solidFill>
                <a:latin typeface="Calibri" pitchFamily="34" charset="0"/>
              </a:rPr>
              <a:t>erro retropropagado</a:t>
            </a:r>
            <a:r>
              <a:rPr lang="pt-BR" sz="2000">
                <a:latin typeface="Calibri" pitchFamily="34" charset="0"/>
              </a:rPr>
              <a:t>.</a:t>
            </a:r>
          </a:p>
          <a:p>
            <a:pPr marL="271463" indent="-271463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Pode aproximar qualquer função arbitrária não-linear f(.).</a:t>
            </a:r>
          </a:p>
          <a:p>
            <a:pPr marL="450850" lvl="1" indent="635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pt-BR" sz="2000">
                <a:latin typeface="Calibri" pitchFamily="34" charset="0"/>
              </a:rPr>
              <a:t> </a:t>
            </a:r>
            <a:r>
              <a:rPr lang="pt-BR" sz="2000" b="1">
                <a:solidFill>
                  <a:srgbClr val="9933FF"/>
                </a:solidFill>
                <a:latin typeface="Calibri" pitchFamily="34" charset="0"/>
              </a:rPr>
              <a:t>Teorema de STONE-WEIERSTRASS:</a:t>
            </a:r>
            <a:r>
              <a:rPr lang="pt-BR" sz="2000">
                <a:latin typeface="Calibri" pitchFamily="34" charset="0"/>
              </a:rPr>
              <a:t> MLP com 3 camadas (entrada, escondida, saída), desde que a camada escondida seja larga.</a:t>
            </a:r>
          </a:p>
          <a:p>
            <a:pPr marL="271463" indent="-271463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A rede MLP não gera </a:t>
            </a:r>
            <a:r>
              <a:rPr lang="pt-BR" sz="2000">
                <a:solidFill>
                  <a:srgbClr val="006600"/>
                </a:solidFill>
                <a:latin typeface="Calibri" pitchFamily="34" charset="0"/>
              </a:rPr>
              <a:t>a melhor aproximação</a:t>
            </a:r>
            <a:r>
              <a:rPr lang="pt-BR" sz="2000">
                <a:latin typeface="Calibri" pitchFamily="34" charset="0"/>
              </a:rPr>
              <a:t> de f(.).</a:t>
            </a:r>
          </a:p>
          <a:p>
            <a:pPr marL="271463" indent="-271463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É capaz de </a:t>
            </a:r>
            <a:r>
              <a:rPr lang="pt-BR" sz="2000">
                <a:solidFill>
                  <a:srgbClr val="FF9900"/>
                </a:solidFill>
                <a:latin typeface="Calibri" pitchFamily="34" charset="0"/>
              </a:rPr>
              <a:t>generalizar</a:t>
            </a:r>
            <a:r>
              <a:rPr lang="pt-BR" sz="2000">
                <a:latin typeface="Calibri" pitchFamily="34" charset="0"/>
              </a:rPr>
              <a:t> para exemplos não treinados:</a:t>
            </a:r>
          </a:p>
          <a:p>
            <a:pPr marL="450850" lvl="1" indent="635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pt-BR" sz="2000">
                <a:latin typeface="Calibri" pitchFamily="34" charset="0"/>
              </a:rPr>
              <a:t> número de neurônios escondidos, </a:t>
            </a:r>
          </a:p>
          <a:p>
            <a:pPr marL="450850" lvl="1" indent="635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pt-BR" sz="2000">
                <a:latin typeface="Calibri" pitchFamily="34" charset="0"/>
              </a:rPr>
              <a:t> número de exemplos treinados (</a:t>
            </a:r>
            <a:r>
              <a:rPr lang="pt-BR" sz="2000">
                <a:solidFill>
                  <a:srgbClr val="FF00FF"/>
                </a:solidFill>
                <a:latin typeface="Calibri" pitchFamily="34" charset="0"/>
              </a:rPr>
              <a:t>qualidade</a:t>
            </a:r>
            <a:r>
              <a:rPr lang="pt-BR" sz="2000">
                <a:latin typeface="Calibri" pitchFamily="34" charset="0"/>
              </a:rPr>
              <a:t>).</a:t>
            </a:r>
          </a:p>
          <a:p>
            <a:pPr marL="271463" indent="-271463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O número de nós nas camadas de uma rede MLP é escolhido de acordo com o </a:t>
            </a:r>
            <a:r>
              <a:rPr lang="pt-BR" sz="2000">
                <a:solidFill>
                  <a:srgbClr val="FF0000"/>
                </a:solidFill>
                <a:latin typeface="Calibri" pitchFamily="34" charset="0"/>
              </a:rPr>
              <a:t>número de regiões convexas disjuntas</a:t>
            </a:r>
            <a:r>
              <a:rPr lang="pt-BR" sz="2000">
                <a:latin typeface="Calibri" pitchFamily="34" charset="0"/>
              </a:rPr>
              <a:t> :</a:t>
            </a:r>
          </a:p>
          <a:p>
            <a:pPr marL="450850" lvl="1" indent="635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pt-BR" sz="2000">
                <a:latin typeface="Calibri" pitchFamily="34" charset="0"/>
              </a:rPr>
              <a:t> nós na </a:t>
            </a:r>
            <a:r>
              <a:rPr lang="pt-BR" sz="2000">
                <a:solidFill>
                  <a:schemeClr val="hlink"/>
                </a:solidFill>
                <a:latin typeface="Calibri" pitchFamily="34" charset="0"/>
              </a:rPr>
              <a:t>primeira</a:t>
            </a:r>
            <a:r>
              <a:rPr lang="pt-BR" sz="2000">
                <a:latin typeface="Calibri" pitchFamily="34" charset="0"/>
              </a:rPr>
              <a:t> camada determinam </a:t>
            </a:r>
            <a:r>
              <a:rPr lang="pt-BR" sz="2000">
                <a:solidFill>
                  <a:schemeClr val="hlink"/>
                </a:solidFill>
                <a:latin typeface="Calibri" pitchFamily="34" charset="0"/>
              </a:rPr>
              <a:t>hiperplanos, </a:t>
            </a:r>
          </a:p>
          <a:p>
            <a:pPr marL="450850" lvl="1" indent="635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pt-BR" sz="2000">
                <a:latin typeface="Calibri" pitchFamily="34" charset="0"/>
              </a:rPr>
              <a:t> nós na </a:t>
            </a:r>
            <a:r>
              <a:rPr lang="pt-BR" sz="2000">
                <a:solidFill>
                  <a:srgbClr val="006600"/>
                </a:solidFill>
                <a:latin typeface="Calibri" pitchFamily="34" charset="0"/>
              </a:rPr>
              <a:t>segunda</a:t>
            </a:r>
            <a:r>
              <a:rPr lang="pt-BR" sz="2000">
                <a:latin typeface="Calibri" pitchFamily="34" charset="0"/>
              </a:rPr>
              <a:t> camada geram </a:t>
            </a:r>
            <a:r>
              <a:rPr lang="pt-BR" sz="2000">
                <a:solidFill>
                  <a:srgbClr val="006600"/>
                </a:solidFill>
                <a:latin typeface="Calibri" pitchFamily="34" charset="0"/>
              </a:rPr>
              <a:t>hipervolumes. </a:t>
            </a:r>
          </a:p>
          <a:p>
            <a:pPr marL="450850" lvl="1" indent="635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pt-BR" sz="2000">
                <a:latin typeface="Calibri" pitchFamily="34" charset="0"/>
              </a:rPr>
              <a:t> nós nas </a:t>
            </a:r>
            <a:r>
              <a:rPr lang="pt-BR" sz="2000">
                <a:solidFill>
                  <a:srgbClr val="FF0000"/>
                </a:solidFill>
                <a:latin typeface="Calibri" pitchFamily="34" charset="0"/>
              </a:rPr>
              <a:t>outras camadas</a:t>
            </a:r>
            <a:r>
              <a:rPr lang="pt-BR" sz="2000">
                <a:latin typeface="Calibri" pitchFamily="34" charset="0"/>
              </a:rPr>
              <a:t> determinam </a:t>
            </a:r>
            <a:r>
              <a:rPr lang="pt-BR" sz="2000">
                <a:solidFill>
                  <a:srgbClr val="FF0000"/>
                </a:solidFill>
                <a:latin typeface="Calibri" pitchFamily="34" charset="0"/>
              </a:rPr>
              <a:t>regras de decisão</a:t>
            </a:r>
            <a:r>
              <a:rPr lang="pt-BR" sz="2000">
                <a:latin typeface="Calibri" pitchFamily="34" charset="0"/>
              </a:rPr>
              <a:t> do tipo </a:t>
            </a:r>
            <a:r>
              <a:rPr lang="pt-BR" sz="2000">
                <a:solidFill>
                  <a:srgbClr val="FF0000"/>
                </a:solidFill>
                <a:latin typeface="Calibri" pitchFamily="34" charset="0"/>
              </a:rPr>
              <a:t>AND-OR</a:t>
            </a:r>
            <a:r>
              <a:rPr lang="pt-BR" sz="2000">
                <a:latin typeface="Calibri" pitchFamily="34" charset="0"/>
              </a:rPr>
              <a:t>.</a:t>
            </a:r>
          </a:p>
          <a:p>
            <a:pPr marL="271463" indent="-271463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A superfície </a:t>
            </a:r>
            <a:r>
              <a:rPr lang="pt-BR" sz="2000">
                <a:solidFill>
                  <a:srgbClr val="006600"/>
                </a:solidFill>
                <a:latin typeface="Calibri" pitchFamily="34" charset="0"/>
              </a:rPr>
              <a:t>F(W) é complexa</a:t>
            </a:r>
            <a:r>
              <a:rPr lang="pt-BR" sz="2000">
                <a:latin typeface="Calibri" pitchFamily="34" charset="0"/>
              </a:rPr>
              <a:t> e pode conter vários pontos de </a:t>
            </a:r>
            <a:r>
              <a:rPr lang="pt-BR" sz="2000">
                <a:solidFill>
                  <a:srgbClr val="006600"/>
                </a:solidFill>
                <a:latin typeface="Calibri" pitchFamily="34" charset="0"/>
              </a:rPr>
              <a:t>mínimo local</a:t>
            </a:r>
            <a:r>
              <a:rPr lang="pt-BR" sz="2000">
                <a:latin typeface="Calibri" pitchFamily="34" charset="0"/>
              </a:rPr>
              <a:t>.</a:t>
            </a:r>
          </a:p>
          <a:p>
            <a:pPr marL="271463" indent="-271463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A velocidade de convergência é </a:t>
            </a:r>
            <a:r>
              <a:rPr lang="pt-BR" sz="2000">
                <a:solidFill>
                  <a:srgbClr val="FF9900"/>
                </a:solidFill>
                <a:latin typeface="Calibri" pitchFamily="34" charset="0"/>
              </a:rPr>
              <a:t>lenta</a:t>
            </a:r>
            <a:r>
              <a:rPr lang="pt-BR" sz="2000">
                <a:latin typeface="Calibri" pitchFamily="34" charset="0"/>
              </a:rPr>
              <a:t> e depende das </a:t>
            </a:r>
            <a:r>
              <a:rPr lang="pt-BR" sz="2000">
                <a:solidFill>
                  <a:srgbClr val="FF9900"/>
                </a:solidFill>
                <a:latin typeface="Calibri" pitchFamily="34" charset="0"/>
              </a:rPr>
              <a:t>condições iniciais.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Estabilidade e Convergência: Treinamento MLP</a:t>
            </a:r>
            <a:endParaRPr lang="pt-BR" dirty="0"/>
          </a:p>
        </p:txBody>
      </p:sp>
      <p:sp>
        <p:nvSpPr>
          <p:cNvPr id="4" name="Espaço Reservado para Conteúdo 2"/>
          <p:cNvSpPr>
            <a:spLocks/>
          </p:cNvSpPr>
          <p:nvPr/>
        </p:nvSpPr>
        <p:spPr bwMode="auto">
          <a:xfrm>
            <a:off x="395288" y="1125538"/>
            <a:ext cx="8569325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1463" indent="-271463" hangingPunct="0">
              <a:spcBef>
                <a:spcPts val="600"/>
              </a:spcBef>
              <a:buFont typeface="Arial" charset="0"/>
              <a:buChar char="•"/>
              <a:defRPr/>
            </a:pPr>
            <a:r>
              <a:rPr lang="pt-BR" sz="2000" dirty="0">
                <a:latin typeface="Calibri" pitchFamily="34" charset="0"/>
              </a:rPr>
              <a:t>O </a:t>
            </a:r>
            <a:r>
              <a:rPr lang="pt-BR" sz="2000" b="1" dirty="0">
                <a:solidFill>
                  <a:srgbClr val="FF0000"/>
                </a:solidFill>
                <a:latin typeface="Calibri" pitchFamily="34" charset="0"/>
              </a:rPr>
              <a:t>algoritmo </a:t>
            </a:r>
            <a:r>
              <a:rPr lang="pt-BR" sz="2000" b="1" dirty="0" err="1">
                <a:solidFill>
                  <a:srgbClr val="FF0000"/>
                </a:solidFill>
                <a:latin typeface="Calibri" pitchFamily="34" charset="0"/>
              </a:rPr>
              <a:t>Backprop</a:t>
            </a:r>
            <a:r>
              <a:rPr lang="pt-BR" sz="2000" b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pt-BR" sz="2000" dirty="0">
                <a:latin typeface="Calibri" pitchFamily="34" charset="0"/>
              </a:rPr>
              <a:t>realiza uma aproximação da trajetória da função de erro  (custo) no espaço de parâmetros pelo método do gradiente.</a:t>
            </a:r>
          </a:p>
          <a:p>
            <a:pPr marL="457200" indent="-457200" hangingPunct="0">
              <a:spcBef>
                <a:spcPts val="600"/>
              </a:spcBef>
              <a:buFont typeface="+mj-lt"/>
              <a:buAutoNum type="arabicPeriod"/>
              <a:defRPr/>
            </a:pPr>
            <a:r>
              <a:rPr lang="pt-BR" sz="2000" dirty="0">
                <a:latin typeface="Calibri" pitchFamily="34" charset="0"/>
              </a:rPr>
              <a:t>Se a </a:t>
            </a:r>
            <a:r>
              <a:rPr lang="pt-BR" sz="2000" dirty="0">
                <a:solidFill>
                  <a:srgbClr val="7030A0"/>
                </a:solidFill>
                <a:latin typeface="Calibri" pitchFamily="34" charset="0"/>
              </a:rPr>
              <a:t>taxa de aprendizado </a:t>
            </a:r>
            <a:r>
              <a:rPr lang="pt-BR" sz="2000" dirty="0">
                <a:latin typeface="Calibri" pitchFamily="34" charset="0"/>
              </a:rPr>
              <a:t>for </a:t>
            </a:r>
            <a:r>
              <a:rPr lang="pt-BR" sz="2000" dirty="0">
                <a:solidFill>
                  <a:srgbClr val="00B050"/>
                </a:solidFill>
                <a:latin typeface="Calibri" pitchFamily="34" charset="0"/>
              </a:rPr>
              <a:t>pequena</a:t>
            </a:r>
            <a:r>
              <a:rPr lang="pt-BR" sz="2000" dirty="0">
                <a:latin typeface="Calibri" pitchFamily="34" charset="0"/>
              </a:rPr>
              <a:t>, a convergência é </a:t>
            </a:r>
            <a:r>
              <a:rPr lang="pt-BR" sz="2000" dirty="0">
                <a:solidFill>
                  <a:srgbClr val="00B050"/>
                </a:solidFill>
                <a:latin typeface="Calibri" pitchFamily="34" charset="0"/>
              </a:rPr>
              <a:t>garantida</a:t>
            </a:r>
            <a:r>
              <a:rPr lang="pt-BR" sz="2000" dirty="0">
                <a:latin typeface="Calibri" pitchFamily="34" charset="0"/>
              </a:rPr>
              <a:t> mas </a:t>
            </a:r>
            <a:r>
              <a:rPr lang="pt-BR" sz="2000" b="1" dirty="0">
                <a:solidFill>
                  <a:srgbClr val="00B050"/>
                </a:solidFill>
                <a:latin typeface="Calibri" pitchFamily="34" charset="0"/>
              </a:rPr>
              <a:t>lenta</a:t>
            </a:r>
            <a:r>
              <a:rPr lang="pt-BR" sz="2000" dirty="0">
                <a:latin typeface="Calibri" pitchFamily="34" charset="0"/>
              </a:rPr>
              <a:t>.</a:t>
            </a:r>
          </a:p>
          <a:p>
            <a:pPr marL="457200" indent="-457200" hangingPunct="0">
              <a:spcBef>
                <a:spcPts val="600"/>
              </a:spcBef>
              <a:buFont typeface="+mj-lt"/>
              <a:buAutoNum type="arabicPeriod"/>
              <a:defRPr/>
            </a:pPr>
            <a:r>
              <a:rPr lang="pt-BR" sz="2000" dirty="0">
                <a:latin typeface="Calibri" pitchFamily="34" charset="0"/>
              </a:rPr>
              <a:t>Se a </a:t>
            </a:r>
            <a:r>
              <a:rPr lang="pt-BR" sz="2000" dirty="0">
                <a:solidFill>
                  <a:srgbClr val="9933FF"/>
                </a:solidFill>
                <a:latin typeface="Calibri" pitchFamily="34" charset="0"/>
              </a:rPr>
              <a:t>taxa de aprendizado </a:t>
            </a:r>
            <a:r>
              <a:rPr lang="pt-BR" sz="2000" dirty="0">
                <a:latin typeface="Calibri" pitchFamily="34" charset="0"/>
              </a:rPr>
              <a:t>for </a:t>
            </a:r>
            <a:r>
              <a:rPr lang="pt-BR" sz="2000" dirty="0">
                <a:solidFill>
                  <a:srgbClr val="006600"/>
                </a:solidFill>
                <a:latin typeface="Calibri" pitchFamily="34" charset="0"/>
              </a:rPr>
              <a:t>grande</a:t>
            </a:r>
            <a:r>
              <a:rPr lang="pt-BR" sz="2000" dirty="0">
                <a:latin typeface="Calibri" pitchFamily="34" charset="0"/>
              </a:rPr>
              <a:t>, a rede pode ser tornar </a:t>
            </a:r>
            <a:r>
              <a:rPr lang="pt-BR" sz="2000" dirty="0">
                <a:solidFill>
                  <a:srgbClr val="006600"/>
                </a:solidFill>
                <a:latin typeface="Calibri" pitchFamily="34" charset="0"/>
              </a:rPr>
              <a:t>instável </a:t>
            </a:r>
            <a:r>
              <a:rPr lang="pt-BR" sz="2000" dirty="0">
                <a:latin typeface="Calibri" pitchFamily="34" charset="0"/>
              </a:rPr>
              <a:t>(oscilatória), perde-se a </a:t>
            </a:r>
            <a:r>
              <a:rPr lang="pt-BR" sz="2000" dirty="0">
                <a:solidFill>
                  <a:srgbClr val="006600"/>
                </a:solidFill>
                <a:latin typeface="Calibri" pitchFamily="34" charset="0"/>
              </a:rPr>
              <a:t>convergência</a:t>
            </a:r>
            <a:r>
              <a:rPr lang="pt-BR" sz="2000" dirty="0">
                <a:latin typeface="Calibri" pitchFamily="34" charset="0"/>
              </a:rPr>
              <a:t>.</a:t>
            </a:r>
          </a:p>
          <a:p>
            <a:pPr marL="457200" indent="-457200" hangingPunct="0">
              <a:spcBef>
                <a:spcPts val="600"/>
              </a:spcBef>
              <a:buFont typeface="+mj-lt"/>
              <a:buAutoNum type="arabicPeriod"/>
              <a:defRPr/>
            </a:pPr>
            <a:r>
              <a:rPr lang="pt-BR" sz="2000" dirty="0">
                <a:latin typeface="Calibri" pitchFamily="34" charset="0"/>
              </a:rPr>
              <a:t>Uma rede com </a:t>
            </a:r>
            <a:r>
              <a:rPr lang="pt-BR" sz="2000" dirty="0">
                <a:solidFill>
                  <a:srgbClr val="FF9900"/>
                </a:solidFill>
                <a:latin typeface="Calibri" pitchFamily="34" charset="0"/>
              </a:rPr>
              <a:t>poucos neurônios </a:t>
            </a:r>
            <a:r>
              <a:rPr lang="pt-BR" sz="2000" dirty="0">
                <a:latin typeface="Calibri" pitchFamily="34" charset="0"/>
              </a:rPr>
              <a:t>na camada intermediária pode </a:t>
            </a:r>
            <a:r>
              <a:rPr lang="pt-BR" sz="2000" dirty="0">
                <a:solidFill>
                  <a:srgbClr val="FF9900"/>
                </a:solidFill>
                <a:latin typeface="Calibri" pitchFamily="34" charset="0"/>
              </a:rPr>
              <a:t>não aprender</a:t>
            </a:r>
            <a:r>
              <a:rPr lang="pt-BR" sz="2000" dirty="0">
                <a:latin typeface="Calibri" pitchFamily="34" charset="0"/>
              </a:rPr>
              <a:t> o conjunto completo de padrões.</a:t>
            </a:r>
          </a:p>
          <a:p>
            <a:pPr marL="457200" indent="-457200" hangingPunct="0">
              <a:spcBef>
                <a:spcPts val="600"/>
              </a:spcBef>
              <a:buFont typeface="+mj-lt"/>
              <a:buAutoNum type="arabicPeriod"/>
              <a:defRPr/>
            </a:pPr>
            <a:r>
              <a:rPr lang="pt-BR" sz="2000" dirty="0">
                <a:latin typeface="Calibri" pitchFamily="34" charset="0"/>
              </a:rPr>
              <a:t>Uma rede com </a:t>
            </a:r>
            <a:r>
              <a:rPr lang="pt-BR" sz="2000" dirty="0">
                <a:solidFill>
                  <a:srgbClr val="FF9900"/>
                </a:solidFill>
                <a:latin typeface="Calibri" pitchFamily="34" charset="0"/>
              </a:rPr>
              <a:t>muitos neurônios </a:t>
            </a:r>
            <a:r>
              <a:rPr lang="pt-BR" sz="2000" dirty="0">
                <a:latin typeface="Calibri" pitchFamily="34" charset="0"/>
              </a:rPr>
              <a:t>na camada intermediária, apresenta um função de custo com vários </a:t>
            </a:r>
            <a:r>
              <a:rPr lang="pt-BR" sz="2000" dirty="0">
                <a:solidFill>
                  <a:srgbClr val="FF9900"/>
                </a:solidFill>
                <a:latin typeface="Calibri" pitchFamily="34" charset="0"/>
              </a:rPr>
              <a:t>mínimos locais </a:t>
            </a:r>
            <a:r>
              <a:rPr lang="pt-BR" sz="2000" dirty="0">
                <a:latin typeface="Calibri" pitchFamily="34" charset="0"/>
              </a:rPr>
              <a:t>que podem </a:t>
            </a:r>
            <a:r>
              <a:rPr lang="pt-BR" sz="2000" dirty="0">
                <a:solidFill>
                  <a:srgbClr val="FF0000"/>
                </a:solidFill>
                <a:latin typeface="Calibri" pitchFamily="34" charset="0"/>
              </a:rPr>
              <a:t>travar o treinamento</a:t>
            </a:r>
            <a:r>
              <a:rPr lang="pt-BR" sz="2000" dirty="0">
                <a:latin typeface="Calibri" pitchFamily="34" charset="0"/>
              </a:rPr>
              <a:t>.</a:t>
            </a:r>
          </a:p>
          <a:p>
            <a:pPr marL="457200" indent="-457200" hangingPunct="0">
              <a:spcBef>
                <a:spcPts val="600"/>
              </a:spcBef>
              <a:buFont typeface="+mj-lt"/>
              <a:buAutoNum type="arabicPeriod"/>
              <a:defRPr/>
            </a:pPr>
            <a:r>
              <a:rPr lang="pt-BR" sz="2000" dirty="0">
                <a:latin typeface="Calibri" pitchFamily="34" charset="0"/>
              </a:rPr>
              <a:t>Em caso de </a:t>
            </a:r>
            <a:r>
              <a:rPr lang="pt-BR" sz="2000" dirty="0">
                <a:solidFill>
                  <a:srgbClr val="0070C0"/>
                </a:solidFill>
                <a:latin typeface="Calibri" pitchFamily="34" charset="0"/>
              </a:rPr>
              <a:t>sobretreinamento</a:t>
            </a:r>
            <a:r>
              <a:rPr lang="pt-BR" sz="2000" dirty="0">
                <a:latin typeface="Calibri" pitchFamily="34" charset="0"/>
              </a:rPr>
              <a:t> (</a:t>
            </a:r>
            <a:r>
              <a:rPr lang="pt-BR" sz="2000" i="1" dirty="0" err="1">
                <a:latin typeface="Calibri" pitchFamily="34" charset="0"/>
              </a:rPr>
              <a:t>overfitting</a:t>
            </a:r>
            <a:r>
              <a:rPr lang="pt-BR" sz="2000" dirty="0">
                <a:latin typeface="Calibri" pitchFamily="34" charset="0"/>
              </a:rPr>
              <a:t>), a rede perde </a:t>
            </a:r>
            <a:r>
              <a:rPr lang="pt-BR" sz="2000" dirty="0">
                <a:solidFill>
                  <a:srgbClr val="0070C0"/>
                </a:solidFill>
                <a:latin typeface="Calibri" pitchFamily="34" charset="0"/>
              </a:rPr>
              <a:t>a capacidade de generalização.</a:t>
            </a:r>
          </a:p>
          <a:p>
            <a:pPr marL="457200" indent="-457200" hangingPunct="0">
              <a:spcBef>
                <a:spcPts val="600"/>
              </a:spcBef>
              <a:buFont typeface="+mj-lt"/>
              <a:buAutoNum type="arabicPeriod"/>
              <a:defRPr/>
            </a:pPr>
            <a:r>
              <a:rPr lang="pt-BR" sz="2000" dirty="0">
                <a:latin typeface="Calibri" pitchFamily="34" charset="0"/>
              </a:rPr>
              <a:t>Dependendo da </a:t>
            </a:r>
            <a:r>
              <a:rPr lang="pt-BR" sz="2000" dirty="0">
                <a:solidFill>
                  <a:srgbClr val="0070C0"/>
                </a:solidFill>
                <a:latin typeface="Calibri" pitchFamily="34" charset="0"/>
              </a:rPr>
              <a:t>função de ativação </a:t>
            </a:r>
            <a:r>
              <a:rPr lang="pt-BR" sz="2000" dirty="0">
                <a:latin typeface="Calibri" pitchFamily="34" charset="0"/>
              </a:rPr>
              <a:t>e do número de neurônios na camada intermediária, a função custo pode apresentar </a:t>
            </a:r>
            <a:r>
              <a:rPr lang="pt-BR" sz="2000" dirty="0">
                <a:solidFill>
                  <a:srgbClr val="0070C0"/>
                </a:solidFill>
                <a:latin typeface="Calibri" pitchFamily="34" charset="0"/>
              </a:rPr>
              <a:t>superfícies planas </a:t>
            </a:r>
            <a:r>
              <a:rPr lang="pt-BR" sz="2000" dirty="0">
                <a:latin typeface="Calibri" pitchFamily="34" charset="0"/>
              </a:rPr>
              <a:t>(</a:t>
            </a:r>
            <a:r>
              <a:rPr lang="pt-BR" sz="2000" i="1" dirty="0">
                <a:latin typeface="Calibri" pitchFamily="34" charset="0"/>
              </a:rPr>
              <a:t>flat spots</a:t>
            </a:r>
            <a:r>
              <a:rPr lang="pt-BR" sz="2000" dirty="0">
                <a:latin typeface="Calibri" pitchFamily="34" charset="0"/>
              </a:rPr>
              <a:t>).</a:t>
            </a:r>
          </a:p>
          <a:p>
            <a:pPr marL="457200" indent="-457200" hangingPunct="0">
              <a:spcBef>
                <a:spcPts val="600"/>
              </a:spcBef>
              <a:buFont typeface="+mj-lt"/>
              <a:buAutoNum type="arabicPeriod"/>
              <a:defRPr/>
            </a:pPr>
            <a:r>
              <a:rPr lang="pt-BR" sz="2000" b="1" dirty="0">
                <a:solidFill>
                  <a:srgbClr val="FF0000"/>
                </a:solidFill>
                <a:latin typeface="Calibri" pitchFamily="34" charset="0"/>
              </a:rPr>
              <a:t>Esquecimento catastrófico</a:t>
            </a:r>
            <a:r>
              <a:rPr lang="pt-BR" sz="2000" dirty="0"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SOLUÇÕES</a:t>
            </a:r>
            <a:endParaRPr lang="pt-BR" dirty="0"/>
          </a:p>
        </p:txBody>
      </p:sp>
      <p:sp>
        <p:nvSpPr>
          <p:cNvPr id="41986" name="Espaço Reservado para Conteúdo 2"/>
          <p:cNvSpPr>
            <a:spLocks/>
          </p:cNvSpPr>
          <p:nvPr/>
        </p:nvSpPr>
        <p:spPr bwMode="auto">
          <a:xfrm>
            <a:off x="395288" y="1125538"/>
            <a:ext cx="8569325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1463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solidFill>
                  <a:srgbClr val="7030A0"/>
                </a:solidFill>
                <a:latin typeface="Calibri" pitchFamily="34" charset="0"/>
              </a:rPr>
              <a:t>Problemas 1 e 2: </a:t>
            </a:r>
            <a:r>
              <a:rPr lang="pt-BR" sz="2000">
                <a:latin typeface="Calibri" pitchFamily="34" charset="0"/>
              </a:rPr>
              <a:t>Variar o algoritmo para acelerar a convergência</a:t>
            </a: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Taxa de aprendizado decrescente</a:t>
            </a: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Adicionar um termo de </a:t>
            </a:r>
            <a:r>
              <a:rPr lang="pt-BR" sz="2000" i="1">
                <a:latin typeface="Calibri" pitchFamily="34" charset="0"/>
              </a:rPr>
              <a:t>Momentum</a:t>
            </a:r>
            <a:r>
              <a:rPr lang="pt-BR" sz="2000">
                <a:latin typeface="Calibri" pitchFamily="34" charset="0"/>
              </a:rPr>
              <a:t> na regra de atualização dos pesos.</a:t>
            </a: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Variações baseadas em 2ª. Derivada (QProp, Rprop).</a:t>
            </a:r>
          </a:p>
          <a:p>
            <a:pPr marL="271463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solidFill>
                  <a:srgbClr val="FF9900"/>
                </a:solidFill>
                <a:latin typeface="Calibri" pitchFamily="34" charset="0"/>
              </a:rPr>
              <a:t>Problemas 3 e 4: </a:t>
            </a:r>
            <a:r>
              <a:rPr lang="pt-BR" sz="2000">
                <a:latin typeface="Calibri" pitchFamily="34" charset="0"/>
              </a:rPr>
              <a:t>Modificar o algoritmo de treinamento para variar (aumentar) o número de neurônios na camada intermediária durante o aprendizado.</a:t>
            </a: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Cascade-correlation (Algoritmos Construtivos)</a:t>
            </a: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Tiling, Upstart, etc.</a:t>
            </a:r>
          </a:p>
          <a:p>
            <a:pPr marL="271463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solidFill>
                  <a:srgbClr val="0070C0"/>
                </a:solidFill>
                <a:latin typeface="Calibri" pitchFamily="34" charset="0"/>
              </a:rPr>
              <a:t>Problema 5: </a:t>
            </a:r>
            <a:r>
              <a:rPr lang="pt-BR" sz="2000">
                <a:latin typeface="Calibri" pitchFamily="34" charset="0"/>
              </a:rPr>
              <a:t>Parar prematuramente o treinamento e usar </a:t>
            </a:r>
            <a:r>
              <a:rPr lang="pt-BR" sz="2000">
                <a:solidFill>
                  <a:srgbClr val="FF0000"/>
                </a:solidFill>
                <a:latin typeface="Calibri" pitchFamily="34" charset="0"/>
              </a:rPr>
              <a:t>técnicas de poda</a:t>
            </a:r>
            <a:r>
              <a:rPr lang="pt-BR" sz="2000">
                <a:latin typeface="Calibri" pitchFamily="34" charset="0"/>
              </a:rPr>
              <a:t>.</a:t>
            </a: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Baseadas na Hessiana da função custo e técnicas de </a:t>
            </a:r>
            <a:r>
              <a:rPr lang="pt-BR" sz="2000">
                <a:solidFill>
                  <a:srgbClr val="FF0000"/>
                </a:solidFill>
                <a:latin typeface="Calibri" pitchFamily="34" charset="0"/>
              </a:rPr>
              <a:t>regularização</a:t>
            </a:r>
            <a:r>
              <a:rPr lang="pt-BR" sz="2000">
                <a:latin typeface="Calibri" pitchFamily="34" charset="0"/>
              </a:rPr>
              <a:t>.</a:t>
            </a:r>
          </a:p>
          <a:p>
            <a:pPr marL="271463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solidFill>
                  <a:srgbClr val="0070C0"/>
                </a:solidFill>
                <a:latin typeface="Calibri" pitchFamily="34" charset="0"/>
              </a:rPr>
              <a:t>Problema 6: </a:t>
            </a:r>
            <a:r>
              <a:rPr lang="pt-BR" sz="2000">
                <a:latin typeface="Calibri" pitchFamily="34" charset="0"/>
              </a:rPr>
              <a:t>Alterar a derivada da função de ativação.</a:t>
            </a:r>
          </a:p>
          <a:p>
            <a:pPr marL="271463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solidFill>
                  <a:srgbClr val="FF0000"/>
                </a:solidFill>
                <a:latin typeface="Calibri" pitchFamily="34" charset="0"/>
              </a:rPr>
              <a:t>Problema 7: </a:t>
            </a:r>
            <a:r>
              <a:rPr lang="pt-BR" sz="2000">
                <a:latin typeface="Calibri" pitchFamily="34" charset="0"/>
              </a:rPr>
              <a:t>reapresentar todos os padrões em ordem alternada sempre que retreinar (época) a rede.</a:t>
            </a:r>
          </a:p>
          <a:p>
            <a:pPr marL="271463" indent="-271463" hangingPunct="0">
              <a:spcBef>
                <a:spcPts val="600"/>
              </a:spcBef>
              <a:buFont typeface="Arial" charset="0"/>
              <a:buChar char="•"/>
            </a:pPr>
            <a:endParaRPr lang="pt-BR" sz="20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Modificação da regra de atualização dos pesos</a:t>
            </a:r>
            <a:endParaRPr lang="pt-BR" dirty="0"/>
          </a:p>
        </p:txBody>
      </p:sp>
      <p:sp>
        <p:nvSpPr>
          <p:cNvPr id="38918" name="Espaço Reservado para Conteúdo 2"/>
          <p:cNvSpPr>
            <a:spLocks/>
          </p:cNvSpPr>
          <p:nvPr/>
        </p:nvSpPr>
        <p:spPr bwMode="auto">
          <a:xfrm>
            <a:off x="395288" y="1125538"/>
            <a:ext cx="8569325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1463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solidFill>
                  <a:srgbClr val="7030A0"/>
                </a:solidFill>
                <a:latin typeface="Calibri" pitchFamily="34" charset="0"/>
              </a:rPr>
              <a:t>Taxa de aprendizado decrescente:</a:t>
            </a:r>
            <a:endParaRPr lang="pt-BR" sz="2000">
              <a:latin typeface="Calibri" pitchFamily="34" charset="0"/>
            </a:endParaRP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Inicia o treinamento com uma taxa grande e começa a diminuí-la sempre que o erro quadrático médio parar de diminuir.</a:t>
            </a:r>
          </a:p>
          <a:p>
            <a:pPr marL="271463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solidFill>
                  <a:srgbClr val="7030A0"/>
                </a:solidFill>
                <a:latin typeface="Calibri" pitchFamily="34" charset="0"/>
              </a:rPr>
              <a:t>Adicionar o termo de </a:t>
            </a:r>
            <a:r>
              <a:rPr lang="pt-BR" sz="2000" i="1">
                <a:solidFill>
                  <a:srgbClr val="7030A0"/>
                </a:solidFill>
                <a:latin typeface="Calibri" pitchFamily="34" charset="0"/>
              </a:rPr>
              <a:t>momentum</a:t>
            </a:r>
            <a:r>
              <a:rPr lang="pt-BR" sz="2000">
                <a:solidFill>
                  <a:srgbClr val="7030A0"/>
                </a:solidFill>
                <a:latin typeface="Calibri" pitchFamily="34" charset="0"/>
              </a:rPr>
              <a:t>:</a:t>
            </a:r>
          </a:p>
          <a:p>
            <a:pPr marL="271463" indent="-271463" hangingPunct="0">
              <a:spcBef>
                <a:spcPts val="600"/>
              </a:spcBef>
              <a:buFont typeface="Arial" charset="0"/>
              <a:buChar char="•"/>
            </a:pPr>
            <a:endParaRPr lang="pt-BR" sz="2000">
              <a:solidFill>
                <a:srgbClr val="7030A0"/>
              </a:solidFill>
              <a:latin typeface="Calibri" pitchFamily="34" charset="0"/>
            </a:endParaRPr>
          </a:p>
          <a:p>
            <a:pPr marL="271463" indent="-271463" hangingPunct="0">
              <a:spcBef>
                <a:spcPts val="600"/>
              </a:spcBef>
              <a:buFont typeface="Arial" charset="0"/>
              <a:buChar char="•"/>
            </a:pPr>
            <a:endParaRPr lang="pt-BR" sz="2000">
              <a:solidFill>
                <a:srgbClr val="7030A0"/>
              </a:solidFill>
              <a:latin typeface="Calibri" pitchFamily="34" charset="0"/>
            </a:endParaRPr>
          </a:p>
          <a:p>
            <a:pPr marL="271463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solidFill>
                  <a:srgbClr val="7030A0"/>
                </a:solidFill>
                <a:latin typeface="Calibri" pitchFamily="34" charset="0"/>
              </a:rPr>
              <a:t>Adaptação baseada na 2ª derivada – Algoritmo </a:t>
            </a:r>
            <a:r>
              <a:rPr lang="pt-BR" sz="2000" i="1">
                <a:solidFill>
                  <a:srgbClr val="7030A0"/>
                </a:solidFill>
                <a:latin typeface="Calibri" pitchFamily="34" charset="0"/>
              </a:rPr>
              <a:t>Quick Backpropagation</a:t>
            </a:r>
            <a:endParaRPr lang="pt-BR" sz="2000">
              <a:latin typeface="Calibri" pitchFamily="34" charset="0"/>
            </a:endParaRP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endParaRPr lang="pt-BR" sz="2000">
              <a:latin typeface="Calibri" pitchFamily="34" charset="0"/>
            </a:endParaRPr>
          </a:p>
          <a:p>
            <a:pPr marL="271463" indent="-271463" hangingPunct="0">
              <a:spcBef>
                <a:spcPts val="600"/>
              </a:spcBef>
            </a:pPr>
            <a:endParaRPr lang="pt-BR" sz="2000">
              <a:solidFill>
                <a:srgbClr val="7030A0"/>
              </a:solidFill>
              <a:latin typeface="Calibri" pitchFamily="34" charset="0"/>
            </a:endParaRPr>
          </a:p>
          <a:p>
            <a:pPr marL="271463" indent="-271463" hangingPunct="0">
              <a:lnSpc>
                <a:spcPct val="15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solidFill>
                  <a:srgbClr val="7030A0"/>
                </a:solidFill>
                <a:latin typeface="Calibri" pitchFamily="34" charset="0"/>
              </a:rPr>
              <a:t>Adaptação baseada na 2ª derivada – Algoritmo </a:t>
            </a:r>
            <a:r>
              <a:rPr lang="pt-BR" sz="2000" i="1">
                <a:solidFill>
                  <a:srgbClr val="7030A0"/>
                </a:solidFill>
                <a:latin typeface="Calibri" pitchFamily="34" charset="0"/>
              </a:rPr>
              <a:t>Resilient Backpropagation</a:t>
            </a:r>
          </a:p>
          <a:p>
            <a:pPr marL="271463" indent="-271463" hangingPunct="0">
              <a:spcBef>
                <a:spcPts val="600"/>
              </a:spcBef>
              <a:buFont typeface="Arial" charset="0"/>
              <a:buChar char="•"/>
            </a:pPr>
            <a:endParaRPr lang="pt-BR" sz="2000">
              <a:latin typeface="Calibri" pitchFamily="34" charset="0"/>
            </a:endParaRPr>
          </a:p>
          <a:p>
            <a:pPr marL="271463" indent="-271463" hangingPunct="0">
              <a:spcBef>
                <a:spcPts val="600"/>
              </a:spcBef>
            </a:pPr>
            <a:endParaRPr lang="pt-BR" sz="2000">
              <a:latin typeface="Calibri" pitchFamily="34" charset="0"/>
            </a:endParaRPr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1187450" y="2708275"/>
          <a:ext cx="7092950" cy="504825"/>
        </p:xfrm>
        <a:graphic>
          <a:graphicData uri="http://schemas.openxmlformats.org/presentationml/2006/ole">
            <p:oleObj spid="_x0000_s38923" name="Equação" r:id="rId3" imgW="3403600" imgH="241300" progId="Equation.3">
              <p:embed/>
            </p:oleObj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116013" y="3789363"/>
          <a:ext cx="6264275" cy="723900"/>
        </p:xfrm>
        <a:graphic>
          <a:graphicData uri="http://schemas.openxmlformats.org/presentationml/2006/ole">
            <p:oleObj spid="_x0000_s38924" name="Equação" r:id="rId4" imgW="3644900" imgH="419100" progId="Equation.3">
              <p:embed/>
            </p:oleObj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1619250" y="5084763"/>
          <a:ext cx="5040313" cy="1057275"/>
        </p:xfrm>
        <a:graphic>
          <a:graphicData uri="http://schemas.openxmlformats.org/presentationml/2006/ole">
            <p:oleObj spid="_x0000_s38925" name="Equação" r:id="rId5" imgW="2921000" imgH="609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t-BR" sz="3200" smtClean="0"/>
              <a:t>Heurísticas para melhorar o treinamento</a:t>
            </a:r>
          </a:p>
        </p:txBody>
      </p:sp>
      <p:sp>
        <p:nvSpPr>
          <p:cNvPr id="3" name="Espaço Reservado para Conteúdo 2"/>
          <p:cNvSpPr>
            <a:spLocks/>
          </p:cNvSpPr>
          <p:nvPr/>
        </p:nvSpPr>
        <p:spPr bwMode="auto">
          <a:xfrm>
            <a:off x="395288" y="1125538"/>
            <a:ext cx="8569325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1463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 b="1">
                <a:solidFill>
                  <a:srgbClr val="7030A0"/>
                </a:solidFill>
                <a:latin typeface="Calibri" pitchFamily="34" charset="0"/>
              </a:rPr>
              <a:t>Critérios de parada:</a:t>
            </a: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A norma euclideana do vetor gradiente é menor que um limiar.</a:t>
            </a: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A taxa absoluta de variação do erro quadrático médio por época é pequena:  </a:t>
            </a:r>
            <a:r>
              <a:rPr lang="pt-BR" sz="2000">
                <a:solidFill>
                  <a:srgbClr val="FF00FF"/>
                </a:solidFill>
                <a:latin typeface="Calibri" pitchFamily="34" charset="0"/>
              </a:rPr>
              <a:t>Erms% </a:t>
            </a:r>
            <a:r>
              <a:rPr lang="el-GR" sz="2000">
                <a:solidFill>
                  <a:srgbClr val="FF00FF"/>
                </a:solidFill>
                <a:latin typeface="Calibri" pitchFamily="34" charset="0"/>
              </a:rPr>
              <a:t>ϵ</a:t>
            </a:r>
            <a:r>
              <a:rPr lang="pt-BR" sz="2000">
                <a:solidFill>
                  <a:srgbClr val="FF00FF"/>
                </a:solidFill>
                <a:latin typeface="Calibri" pitchFamily="34" charset="0"/>
              </a:rPr>
              <a:t> [0.1 1] </a:t>
            </a:r>
            <a:r>
              <a:rPr lang="pt-BR" sz="2000">
                <a:latin typeface="Calibri" pitchFamily="34" charset="0"/>
              </a:rPr>
              <a:t>e </a:t>
            </a:r>
            <a:r>
              <a:rPr lang="pt-BR" sz="2000">
                <a:solidFill>
                  <a:srgbClr val="00B050"/>
                </a:solidFill>
                <a:latin typeface="Symbol" pitchFamily="18" charset="2"/>
              </a:rPr>
              <a:t>DE</a:t>
            </a:r>
            <a:r>
              <a:rPr lang="pt-BR" sz="2000">
                <a:solidFill>
                  <a:srgbClr val="00B050"/>
                </a:solidFill>
                <a:latin typeface="Calibri" pitchFamily="34" charset="0"/>
              </a:rPr>
              <a:t>rms% &lt; 0.01 </a:t>
            </a:r>
            <a:r>
              <a:rPr lang="pt-BR" sz="2000">
                <a:latin typeface="Calibri" pitchFamily="34" charset="0"/>
              </a:rPr>
              <a:t>por época.</a:t>
            </a:r>
          </a:p>
          <a:p>
            <a:pPr marL="271463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 b="1">
                <a:solidFill>
                  <a:srgbClr val="7030A0"/>
                </a:solidFill>
                <a:latin typeface="Calibri" pitchFamily="34" charset="0"/>
              </a:rPr>
              <a:t>Inicialização:</a:t>
            </a: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 nenhuma </a:t>
            </a:r>
            <a:r>
              <a:rPr lang="pt-BR" sz="2000">
                <a:solidFill>
                  <a:srgbClr val="FF00FF"/>
                </a:solidFill>
                <a:latin typeface="Calibri" pitchFamily="34" charset="0"/>
              </a:rPr>
              <a:t>informação a priori </a:t>
            </a:r>
            <a:r>
              <a:rPr lang="pt-BR" sz="2000">
                <a:latin typeface="Calibri" pitchFamily="34" charset="0"/>
              </a:rPr>
              <a:t>é disponível, </a:t>
            </a: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Distribuição uniforme com </a:t>
            </a:r>
            <a:r>
              <a:rPr lang="pt-BR" sz="2000">
                <a:solidFill>
                  <a:srgbClr val="006600"/>
                </a:solidFill>
                <a:latin typeface="Calibri" pitchFamily="34" charset="0"/>
              </a:rPr>
              <a:t>média nula </a:t>
            </a:r>
            <a:r>
              <a:rPr lang="pt-BR" sz="2000">
                <a:latin typeface="Calibri" pitchFamily="34" charset="0"/>
              </a:rPr>
              <a:t>e</a:t>
            </a:r>
            <a:r>
              <a:rPr lang="pt-BR" sz="2000">
                <a:solidFill>
                  <a:srgbClr val="006600"/>
                </a:solidFill>
                <a:latin typeface="Calibri" pitchFamily="34" charset="0"/>
              </a:rPr>
              <a:t> desvio padrão </a:t>
            </a:r>
            <a:r>
              <a:rPr lang="pt-BR" sz="2000">
                <a:latin typeface="Calibri" pitchFamily="34" charset="0"/>
              </a:rPr>
              <a:t>tal que os pesos repouse </a:t>
            </a:r>
            <a:r>
              <a:rPr lang="pt-BR" sz="2000">
                <a:solidFill>
                  <a:srgbClr val="006600"/>
                </a:solidFill>
                <a:latin typeface="Calibri" pitchFamily="34" charset="0"/>
              </a:rPr>
              <a:t>na parte linear </a:t>
            </a:r>
            <a:r>
              <a:rPr lang="pt-BR" sz="2000">
                <a:latin typeface="Calibri" pitchFamily="34" charset="0"/>
              </a:rPr>
              <a:t>da função de ativação (sigmoide).</a:t>
            </a: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endParaRPr lang="pt-BR" sz="2800">
              <a:latin typeface="Calibri" pitchFamily="34" charset="0"/>
            </a:endParaRPr>
          </a:p>
          <a:p>
            <a:pPr marL="271463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 b="1">
                <a:solidFill>
                  <a:srgbClr val="7030A0"/>
                </a:solidFill>
                <a:latin typeface="Calibri" pitchFamily="34" charset="0"/>
              </a:rPr>
              <a:t>Função de ativação:  </a:t>
            </a: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antissimétrica </a:t>
            </a:r>
            <a:r>
              <a:rPr lang="pt-BR" sz="2000">
                <a:solidFill>
                  <a:srgbClr val="FF00FF"/>
                </a:solidFill>
                <a:latin typeface="Calibri" pitchFamily="34" charset="0"/>
              </a:rPr>
              <a:t>(f(-v(n) = -f(v(n)) </a:t>
            </a:r>
            <a:r>
              <a:rPr lang="pt-BR" sz="2000">
                <a:latin typeface="Calibri" pitchFamily="34" charset="0"/>
              </a:rPr>
              <a:t>leva a um treinamento mais rápido</a:t>
            </a: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Os valores de alvo devem escolhidos na faixa de ativação da sigmoide </a:t>
            </a:r>
          </a:p>
          <a:p>
            <a:pPr marL="728663" lvl="1" indent="-271463" algn="ctr" hangingPunct="0">
              <a:spcBef>
                <a:spcPts val="600"/>
              </a:spcBef>
            </a:pPr>
            <a:r>
              <a:rPr lang="pt-BR" sz="2000">
                <a:solidFill>
                  <a:srgbClr val="006600"/>
                </a:solidFill>
                <a:latin typeface="Calibri" pitchFamily="34" charset="0"/>
              </a:rPr>
              <a:t>y* </a:t>
            </a:r>
            <a:r>
              <a:rPr lang="el-GR" sz="2000">
                <a:solidFill>
                  <a:srgbClr val="006600"/>
                </a:solidFill>
                <a:latin typeface="Calibri" pitchFamily="34" charset="0"/>
              </a:rPr>
              <a:t>ϵ</a:t>
            </a:r>
            <a:r>
              <a:rPr lang="pt-BR" sz="2000">
                <a:solidFill>
                  <a:srgbClr val="006600"/>
                </a:solidFill>
                <a:latin typeface="Calibri" pitchFamily="34" charset="0"/>
              </a:rPr>
              <a:t> [-sat(f(v(n) + </a:t>
            </a:r>
            <a:r>
              <a:rPr lang="pt-BR" sz="2000">
                <a:solidFill>
                  <a:srgbClr val="006600"/>
                </a:solidFill>
                <a:latin typeface="Symbol" pitchFamily="18" charset="2"/>
              </a:rPr>
              <a:t>e</a:t>
            </a:r>
            <a:r>
              <a:rPr lang="pt-BR" sz="2000">
                <a:solidFill>
                  <a:srgbClr val="006600"/>
                </a:solidFill>
                <a:latin typeface="Calibri" pitchFamily="34" charset="0"/>
              </a:rPr>
              <a:t>    sat(f(v(n) – </a:t>
            </a:r>
            <a:r>
              <a:rPr lang="pt-BR" sz="2000">
                <a:solidFill>
                  <a:srgbClr val="006600"/>
                </a:solidFill>
                <a:latin typeface="Symbol" pitchFamily="18" charset="2"/>
              </a:rPr>
              <a:t>e</a:t>
            </a:r>
            <a:r>
              <a:rPr lang="pt-BR" sz="2000">
                <a:solidFill>
                  <a:srgbClr val="006600"/>
                </a:solidFill>
                <a:latin typeface="Calibri" pitchFamily="34" charset="0"/>
              </a:rPr>
              <a:t>]</a:t>
            </a:r>
            <a:endParaRPr lang="pt-BR" sz="2000">
              <a:latin typeface="Calibri" pitchFamily="34" charset="0"/>
            </a:endParaRPr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1763713" y="4005263"/>
          <a:ext cx="5759450" cy="528637"/>
        </p:xfrm>
        <a:graphic>
          <a:graphicData uri="http://schemas.openxmlformats.org/presentationml/2006/ole">
            <p:oleObj spid="_x0000_s44038" name="Equation" r:id="rId3" imgW="3314700" imgH="304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863600"/>
          </a:xfrm>
        </p:spPr>
        <p:txBody>
          <a:bodyPr>
            <a:normAutofit fontScale="90000"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3200" smtClean="0"/>
              <a:t/>
            </a:r>
            <a:br>
              <a:rPr lang="en-US" sz="3200" smtClean="0"/>
            </a:br>
            <a:r>
              <a:rPr lang="en-US" sz="3200" smtClean="0"/>
              <a:t>Heurísticas: modos de treinamento</a:t>
            </a:r>
            <a:br>
              <a:rPr lang="en-US" sz="3200" smtClean="0"/>
            </a:br>
            <a:endParaRPr lang="en-US" sz="3200" smtClean="0"/>
          </a:p>
        </p:txBody>
      </p:sp>
      <p:sp>
        <p:nvSpPr>
          <p:cNvPr id="45058" name="Espaço Reservado para Conteúdo 2"/>
          <p:cNvSpPr>
            <a:spLocks/>
          </p:cNvSpPr>
          <p:nvPr/>
        </p:nvSpPr>
        <p:spPr bwMode="auto">
          <a:xfrm>
            <a:off x="395288" y="1125538"/>
            <a:ext cx="8569325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1463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 b="1">
                <a:latin typeface="Calibri" pitchFamily="34" charset="0"/>
              </a:rPr>
              <a:t>Sequencial</a:t>
            </a:r>
            <a:r>
              <a:rPr lang="pt-BR" sz="2000">
                <a:latin typeface="Calibri" pitchFamily="34" charset="0"/>
              </a:rPr>
              <a:t> (on-line, estocástico, recursivo): os exemplos são apresentados aleatoriamente em sequência.</a:t>
            </a: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solidFill>
                  <a:srgbClr val="FF0000"/>
                </a:solidFill>
                <a:latin typeface="Calibri" pitchFamily="34" charset="0"/>
              </a:rPr>
              <a:t>Difícil de assegurar a convergência</a:t>
            </a: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solidFill>
                  <a:srgbClr val="FF0000"/>
                </a:solidFill>
                <a:latin typeface="Calibri" pitchFamily="34" charset="0"/>
              </a:rPr>
              <a:t>São atraídos por mínimos locais.</a:t>
            </a: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solidFill>
                  <a:srgbClr val="FF0000"/>
                </a:solidFill>
                <a:latin typeface="Calibri" pitchFamily="34" charset="0"/>
              </a:rPr>
              <a:t>São dependentes das condições iniciais.</a:t>
            </a: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solidFill>
                  <a:srgbClr val="0070C0"/>
                </a:solidFill>
                <a:latin typeface="Calibri" pitchFamily="34" charset="0"/>
              </a:rPr>
              <a:t>São mais simples de implementar e requerem menos memória,</a:t>
            </a: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solidFill>
                  <a:srgbClr val="0070C0"/>
                </a:solidFill>
                <a:latin typeface="Calibri" pitchFamily="34" charset="0"/>
              </a:rPr>
              <a:t>Permitem tratar problemas grandes e difíceis.</a:t>
            </a: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endParaRPr lang="pt-BR" sz="2000">
              <a:solidFill>
                <a:srgbClr val="0070C0"/>
              </a:solidFill>
              <a:latin typeface="Calibri" pitchFamily="34" charset="0"/>
            </a:endParaRPr>
          </a:p>
          <a:p>
            <a:pPr marL="271463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 b="1">
                <a:latin typeface="Calibri" pitchFamily="34" charset="0"/>
              </a:rPr>
              <a:t>Em lotes</a:t>
            </a:r>
            <a:r>
              <a:rPr lang="pt-BR" sz="2000">
                <a:latin typeface="Calibri" pitchFamily="34" charset="0"/>
              </a:rPr>
              <a:t>: todos os exemplos são apresentados de uma só vez.</a:t>
            </a: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solidFill>
                  <a:srgbClr val="FF0000"/>
                </a:solidFill>
                <a:latin typeface="Calibri" pitchFamily="34" charset="0"/>
              </a:rPr>
              <a:t>Apresentam problemas numéricos com dados redundantes.</a:t>
            </a: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solidFill>
                  <a:srgbClr val="FF0000"/>
                </a:solidFill>
                <a:latin typeface="Calibri" pitchFamily="34" charset="0"/>
              </a:rPr>
              <a:t>Requerem muita capacidade de armazenamento.</a:t>
            </a: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solidFill>
                  <a:srgbClr val="0070C0"/>
                </a:solidFill>
                <a:latin typeface="Calibri" pitchFamily="34" charset="0"/>
              </a:rPr>
              <a:t>A convergência é garantida</a:t>
            </a: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solidFill>
                  <a:srgbClr val="0070C0"/>
                </a:solidFill>
                <a:latin typeface="Calibri" pitchFamily="34" charset="0"/>
              </a:rPr>
              <a:t>Podem escapar (não cair) dos mínimos locais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t-BR" sz="3200" smtClean="0"/>
              <a:t>Normalização dos dados de treinamento</a:t>
            </a:r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1128713"/>
            <a:ext cx="6794500" cy="50117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Heurísticas para melhorar a convergência</a:t>
            </a:r>
            <a:endParaRPr lang="pt-BR" sz="3200" smtClean="0"/>
          </a:p>
        </p:txBody>
      </p:sp>
      <p:sp>
        <p:nvSpPr>
          <p:cNvPr id="3" name="Espaço Reservado para Conteúdo 2"/>
          <p:cNvSpPr>
            <a:spLocks/>
          </p:cNvSpPr>
          <p:nvPr/>
        </p:nvSpPr>
        <p:spPr bwMode="auto">
          <a:xfrm>
            <a:off x="395288" y="1125538"/>
            <a:ext cx="8569325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1463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 b="1" dirty="0">
                <a:solidFill>
                  <a:srgbClr val="7030A0"/>
                </a:solidFill>
                <a:latin typeface="Calibri" pitchFamily="34" charset="0"/>
              </a:rPr>
              <a:t>Maximizar o conteúdo de informação dos dados de treinamento:</a:t>
            </a: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Exemplos que resultem em grandes erros de treinamento.</a:t>
            </a: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Exemplos que são radicalmente diferentes entre si. </a:t>
            </a: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 dirty="0">
                <a:solidFill>
                  <a:srgbClr val="FF0000"/>
                </a:solidFill>
                <a:latin typeface="Calibri" pitchFamily="34" charset="0"/>
              </a:rPr>
              <a:t>A distribuição de exemplos em uma época pode afetar o treinamento.</a:t>
            </a: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 dirty="0">
                <a:solidFill>
                  <a:srgbClr val="FF0000"/>
                </a:solidFill>
                <a:latin typeface="Calibri" pitchFamily="34" charset="0"/>
              </a:rPr>
              <a:t>A presença de aberrações (</a:t>
            </a:r>
            <a:r>
              <a:rPr lang="pt-BR" sz="2000" dirty="0" err="1">
                <a:solidFill>
                  <a:srgbClr val="FF0000"/>
                </a:solidFill>
                <a:latin typeface="Calibri" pitchFamily="34" charset="0"/>
              </a:rPr>
              <a:t>outliers</a:t>
            </a:r>
            <a:r>
              <a:rPr lang="pt-BR" sz="2000" dirty="0">
                <a:solidFill>
                  <a:srgbClr val="FF0000"/>
                </a:solidFill>
                <a:latin typeface="Calibri" pitchFamily="34" charset="0"/>
              </a:rPr>
              <a:t>) ou exemplos errados </a:t>
            </a:r>
            <a:r>
              <a:rPr lang="pt-BR" sz="2000" dirty="0" smtClean="0">
                <a:solidFill>
                  <a:srgbClr val="FF0000"/>
                </a:solidFill>
                <a:latin typeface="Calibri" pitchFamily="34" charset="0"/>
              </a:rPr>
              <a:t>(incompletos) </a:t>
            </a:r>
            <a:r>
              <a:rPr lang="pt-BR" sz="2000" dirty="0">
                <a:solidFill>
                  <a:srgbClr val="FF0000"/>
                </a:solidFill>
                <a:latin typeface="Calibri" pitchFamily="34" charset="0"/>
              </a:rPr>
              <a:t>comprometem a habilidade de generalização.</a:t>
            </a:r>
          </a:p>
          <a:p>
            <a:pPr marL="271463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 b="1" dirty="0">
                <a:solidFill>
                  <a:srgbClr val="7030A0"/>
                </a:solidFill>
                <a:latin typeface="Calibri" pitchFamily="34" charset="0"/>
              </a:rPr>
              <a:t>Taxas de aprendizado:</a:t>
            </a: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Todos os neurônios devem ter a mesma taxa de aprendizado, </a:t>
            </a: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A camada de saída deve ter taxa menor porque os valores de gradiente são maiores e nas camadas escondidas esta taxa pode ser maior.</a:t>
            </a: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Matriz de informação de </a:t>
            </a:r>
            <a:r>
              <a:rPr lang="pt-BR" sz="2000" dirty="0" smtClean="0">
                <a:latin typeface="Calibri" pitchFamily="34" charset="0"/>
              </a:rPr>
              <a:t>Fisher</a:t>
            </a:r>
            <a:r>
              <a:rPr lang="pt-BR" sz="2000" dirty="0">
                <a:latin typeface="Calibri" pitchFamily="34" charset="0"/>
              </a:rPr>
              <a:t>.</a:t>
            </a:r>
          </a:p>
          <a:p>
            <a:pPr marL="271463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 b="1" dirty="0">
                <a:solidFill>
                  <a:srgbClr val="7030A0"/>
                </a:solidFill>
                <a:latin typeface="Calibri" pitchFamily="34" charset="0"/>
              </a:rPr>
              <a:t>Conhecimento a priori:  </a:t>
            </a: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Usar informações conhecidas da função a ser mapeada no treinamento</a:t>
            </a:r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/>
        </p:nvGraphicFramePr>
        <p:xfrm>
          <a:off x="4788024" y="4941168"/>
          <a:ext cx="4167992" cy="576064"/>
        </p:xfrm>
        <a:graphic>
          <a:graphicData uri="http://schemas.openxmlformats.org/presentationml/2006/ole">
            <p:oleObj spid="_x0000_s53251" name="Equação" r:id="rId3" imgW="3124200" imgH="431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smtClean="0"/>
              <a:t>GENERALIZAÇÃO</a:t>
            </a:r>
          </a:p>
        </p:txBody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395288" y="1125538"/>
            <a:ext cx="8424862" cy="4967287"/>
          </a:xfrm>
        </p:spPr>
        <p:txBody>
          <a:bodyPr/>
          <a:lstStyle/>
          <a:p>
            <a:r>
              <a:rPr lang="pt-BR" sz="2000" smtClean="0"/>
              <a:t>O aprendizado é um processo de recobrimento de curva (</a:t>
            </a:r>
            <a:r>
              <a:rPr lang="pt-BR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curve fitting</a:t>
            </a:r>
            <a:r>
              <a:rPr lang="pt-BR" sz="2000" smtClean="0"/>
              <a:t>).</a:t>
            </a:r>
          </a:p>
          <a:p>
            <a:r>
              <a:rPr lang="pt-BR" sz="2000" smtClean="0"/>
              <a:t>A generalização é a capacidade de produzir respostas corretas para dados não treinados.</a:t>
            </a:r>
          </a:p>
          <a:p>
            <a:pPr lvl="1"/>
            <a:r>
              <a:rPr lang="pt-BR" sz="1800" smtClean="0"/>
              <a:t>O </a:t>
            </a:r>
            <a:r>
              <a:rPr lang="pt-BR" sz="1800" smtClean="0">
                <a:solidFill>
                  <a:srgbClr val="FF00FF"/>
                </a:solidFill>
              </a:rPr>
              <a:t>tamanho</a:t>
            </a:r>
            <a:r>
              <a:rPr lang="pt-BR" sz="1800" smtClean="0"/>
              <a:t> do conjunto de treinamento e sua </a:t>
            </a:r>
            <a:r>
              <a:rPr lang="pt-BR" sz="1800" smtClean="0">
                <a:solidFill>
                  <a:srgbClr val="006600"/>
                </a:solidFill>
              </a:rPr>
              <a:t>representatividade.</a:t>
            </a:r>
          </a:p>
          <a:p>
            <a:pPr lvl="1"/>
            <a:r>
              <a:rPr lang="pt-BR" sz="1800" smtClean="0"/>
              <a:t>A </a:t>
            </a:r>
            <a:r>
              <a:rPr lang="pt-BR" sz="1800" smtClean="0">
                <a:solidFill>
                  <a:srgbClr val="FF9900"/>
                </a:solidFill>
              </a:rPr>
              <a:t>arquitetura</a:t>
            </a:r>
            <a:r>
              <a:rPr lang="pt-BR" sz="1800" smtClean="0"/>
              <a:t> da rede neural (teorema da aproximação universal)</a:t>
            </a:r>
          </a:p>
          <a:p>
            <a:pPr lvl="1"/>
            <a:r>
              <a:rPr lang="pt-BR" sz="1800" smtClean="0"/>
              <a:t>A </a:t>
            </a:r>
            <a:r>
              <a:rPr lang="pt-BR" sz="1800" smtClean="0">
                <a:solidFill>
                  <a:srgbClr val="9933FF"/>
                </a:solidFill>
              </a:rPr>
              <a:t>complexidade real</a:t>
            </a:r>
            <a:r>
              <a:rPr lang="pt-BR" sz="1800" smtClean="0"/>
              <a:t> (física) do problema a ser modelado.</a:t>
            </a:r>
          </a:p>
          <a:p>
            <a:r>
              <a:rPr lang="pt-BR" sz="2000" smtClean="0"/>
              <a:t>A arquitetura da rede é fixa e escolhe-se o tamanho do conjunto de dados.</a:t>
            </a:r>
          </a:p>
          <a:p>
            <a:r>
              <a:rPr lang="pt-BR" sz="2000" smtClean="0"/>
              <a:t>O conjunto de dados é fixo e se determina a melhor arquitetura da rede.</a:t>
            </a:r>
          </a:p>
          <a:p>
            <a:endParaRPr lang="pt-BR" sz="2000" smtClean="0"/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4005263"/>
            <a:ext cx="2952750" cy="2033587"/>
          </a:xfrm>
          <a:prstGeom prst="rect">
            <a:avLst/>
          </a:prstGeom>
          <a:noFill/>
        </p:spPr>
      </p:pic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3860800"/>
            <a:ext cx="3313112" cy="21796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3059113" y="1484313"/>
            <a:ext cx="1657350" cy="8651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smtClean="0"/>
              <a:t>Generalização (continuação)</a:t>
            </a:r>
          </a:p>
        </p:txBody>
      </p:sp>
      <p:sp>
        <p:nvSpPr>
          <p:cNvPr id="51203" name="Rectangle 3"/>
          <p:cNvSpPr>
            <a:spLocks noGrp="1"/>
          </p:cNvSpPr>
          <p:nvPr>
            <p:ph type="body" sz="half" idx="1"/>
          </p:nvPr>
        </p:nvSpPr>
        <p:spPr>
          <a:xfrm>
            <a:off x="395288" y="1125538"/>
            <a:ext cx="8497887" cy="4895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000" smtClean="0"/>
              <a:t>O tamanho do conjunto de treinamento deve satisfazer a condição:</a:t>
            </a:r>
          </a:p>
          <a:p>
            <a:pPr lvl="1">
              <a:lnSpc>
                <a:spcPct val="90000"/>
              </a:lnSpc>
            </a:pPr>
            <a:endParaRPr lang="pt-BR" sz="2000" smtClean="0"/>
          </a:p>
          <a:p>
            <a:pPr lvl="1">
              <a:lnSpc>
                <a:spcPct val="90000"/>
              </a:lnSpc>
            </a:pPr>
            <a:endParaRPr lang="pt-BR" sz="2000" smtClean="0"/>
          </a:p>
          <a:p>
            <a:pPr>
              <a:lnSpc>
                <a:spcPct val="90000"/>
              </a:lnSpc>
            </a:pPr>
            <a:endParaRPr lang="pt-BR" sz="2000" smtClean="0"/>
          </a:p>
          <a:p>
            <a:pPr>
              <a:lnSpc>
                <a:spcPct val="90000"/>
              </a:lnSpc>
            </a:pPr>
            <a:r>
              <a:rPr lang="pt-BR" sz="2000" smtClean="0">
                <a:solidFill>
                  <a:srgbClr val="FF3300"/>
                </a:solidFill>
              </a:rPr>
              <a:t>Teorema da aproximação universal</a:t>
            </a:r>
            <a:r>
              <a:rPr lang="pt-BR" sz="2000" smtClean="0"/>
              <a:t> estabelece que uma MLP com uma única camada escondida é capaz de calcular uma aproximação </a:t>
            </a:r>
            <a:r>
              <a:rPr lang="pt-BR" sz="2000" smtClean="0">
                <a:solidFill>
                  <a:srgbClr val="FF0000"/>
                </a:solidFill>
                <a:latin typeface="Symbol" pitchFamily="18" charset="2"/>
              </a:rPr>
              <a:t>e</a:t>
            </a:r>
            <a:r>
              <a:rPr lang="pt-BR" sz="2000" smtClean="0">
                <a:solidFill>
                  <a:srgbClr val="FF0000"/>
                </a:solidFill>
              </a:rPr>
              <a:t>-uniforme</a:t>
            </a:r>
            <a:r>
              <a:rPr lang="pt-BR" sz="2000" smtClean="0"/>
              <a:t> para um dado mapeamento </a:t>
            </a:r>
            <a:r>
              <a:rPr lang="pt-BR" sz="2000" smtClean="0">
                <a:sym typeface="Symbol" pitchFamily="18" charset="2"/>
              </a:rPr>
              <a:t></a:t>
            </a:r>
            <a:r>
              <a:rPr lang="pt-BR" sz="2000" baseline="30000" smtClean="0"/>
              <a:t>m</a:t>
            </a:r>
            <a:r>
              <a:rPr lang="pt-BR" sz="2000" smtClean="0"/>
              <a:t> → </a:t>
            </a:r>
            <a:r>
              <a:rPr lang="pt-BR" sz="2000" smtClean="0">
                <a:sym typeface="Symbol" pitchFamily="18" charset="2"/>
              </a:rPr>
              <a:t></a:t>
            </a:r>
            <a:r>
              <a:rPr lang="pt-BR" sz="2000" baseline="30000" smtClean="0"/>
              <a:t>n</a:t>
            </a:r>
            <a:r>
              <a:rPr lang="pt-BR" sz="2000" smtClean="0"/>
              <a:t> sobre um conjunto de dados treinamento.</a:t>
            </a:r>
          </a:p>
          <a:p>
            <a:pPr>
              <a:lnSpc>
                <a:spcPct val="90000"/>
              </a:lnSpc>
            </a:pPr>
            <a:endParaRPr lang="pt-BR" sz="1600" smtClean="0"/>
          </a:p>
          <a:p>
            <a:pPr>
              <a:lnSpc>
                <a:spcPct val="90000"/>
              </a:lnSpc>
            </a:pPr>
            <a:r>
              <a:rPr lang="pt-BR" sz="2000" smtClean="0"/>
              <a:t>Problema da </a:t>
            </a:r>
            <a:r>
              <a:rPr lang="pt-BR" sz="200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Maldição da dimensionalidade</a:t>
            </a:r>
            <a:r>
              <a:rPr lang="pt-BR" sz="2000" smtClean="0"/>
              <a:t>: número de neurônios necessários na camada escondida cresce com a quantidade de dados de treinamento.</a:t>
            </a:r>
          </a:p>
          <a:p>
            <a:pPr>
              <a:lnSpc>
                <a:spcPct val="90000"/>
              </a:lnSpc>
            </a:pPr>
            <a:endParaRPr lang="pt-BR" sz="2000" smtClean="0"/>
          </a:p>
          <a:p>
            <a:pPr>
              <a:lnSpc>
                <a:spcPct val="90000"/>
              </a:lnSpc>
            </a:pPr>
            <a:endParaRPr lang="pt-BR" sz="2000" smtClean="0"/>
          </a:p>
          <a:p>
            <a:pPr>
              <a:lnSpc>
                <a:spcPct val="90000"/>
              </a:lnSpc>
            </a:pPr>
            <a:r>
              <a:rPr lang="pt-BR" sz="2000" smtClean="0">
                <a:solidFill>
                  <a:schemeClr val="hlink"/>
                </a:solidFill>
              </a:rPr>
              <a:t>Interpretação geométrica:</a:t>
            </a:r>
            <a:r>
              <a:rPr lang="pt-BR" sz="2000" smtClean="0"/>
              <a:t> o aprendizado de uma função complexa f(x)com boa generalização requer uma amostragem densa do espaço de entrada: </a:t>
            </a:r>
          </a:p>
          <a:p>
            <a:pPr algn="ctr">
              <a:lnSpc>
                <a:spcPct val="90000"/>
              </a:lnSpc>
              <a:buFont typeface="Arial" charset="0"/>
              <a:buNone/>
            </a:pPr>
            <a:r>
              <a:rPr lang="pt-BR" sz="2000" smtClean="0">
                <a:solidFill>
                  <a:srgbClr val="FF9900"/>
                </a:solidFill>
              </a:rPr>
              <a:t>Densidade amostral é proporcional a N</a:t>
            </a:r>
            <a:r>
              <a:rPr lang="pt-BR" sz="2000" baseline="30000" smtClean="0">
                <a:solidFill>
                  <a:srgbClr val="FF9900"/>
                </a:solidFill>
              </a:rPr>
              <a:t>1/m</a:t>
            </a:r>
          </a:p>
        </p:txBody>
      </p:sp>
      <p:graphicFrame>
        <p:nvGraphicFramePr>
          <p:cNvPr id="51206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348038" y="1628775"/>
          <a:ext cx="1008062" cy="590550"/>
        </p:xfrm>
        <a:graphic>
          <a:graphicData uri="http://schemas.openxmlformats.org/presentationml/2006/ole">
            <p:oleObj spid="_x0000_s51218" name="Equation" r:id="rId3" imgW="736600" imgH="431800" progId="Equation.3">
              <p:embed/>
            </p:oleObj>
          </a:graphicData>
        </a:graphic>
      </p:graphicFrame>
      <p:graphicFrame>
        <p:nvGraphicFramePr>
          <p:cNvPr id="51215" name="Object 1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124075" y="4437063"/>
          <a:ext cx="5184775" cy="706437"/>
        </p:xfrm>
        <a:graphic>
          <a:graphicData uri="http://schemas.openxmlformats.org/presentationml/2006/ole">
            <p:oleObj spid="_x0000_s51219" name="Equation" r:id="rId4" imgW="3733800" imgH="508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sz="3200" smtClean="0"/>
              <a:t>Algoritmo do gradiente descendente</a:t>
            </a:r>
          </a:p>
        </p:txBody>
      </p:sp>
      <p:sp>
        <p:nvSpPr>
          <p:cNvPr id="15372" name="Espaço Reservado para Conteúdo 2"/>
          <p:cNvSpPr>
            <a:spLocks/>
          </p:cNvSpPr>
          <p:nvPr/>
        </p:nvSpPr>
        <p:spPr bwMode="auto">
          <a:xfrm>
            <a:off x="395288" y="1125538"/>
            <a:ext cx="8229600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A </a:t>
            </a:r>
            <a:r>
              <a:rPr lang="pt-BR" sz="2000" b="1">
                <a:solidFill>
                  <a:schemeClr val="accent2"/>
                </a:solidFill>
                <a:latin typeface="Calibri" pitchFamily="34" charset="0"/>
              </a:rPr>
              <a:t>MADALINE</a:t>
            </a:r>
            <a:r>
              <a:rPr lang="pt-BR" sz="2000">
                <a:latin typeface="Calibri" pitchFamily="34" charset="0"/>
              </a:rPr>
              <a:t> era um rede de neurônios lineares treinada com o algoritmo do gradiente descendente (</a:t>
            </a:r>
            <a:r>
              <a:rPr lang="pt-BR" sz="2000" b="1">
                <a:solidFill>
                  <a:schemeClr val="accent2"/>
                </a:solidFill>
                <a:latin typeface="Calibri" pitchFamily="34" charset="0"/>
              </a:rPr>
              <a:t>regra delta</a:t>
            </a:r>
            <a:r>
              <a:rPr lang="pt-BR" sz="2000">
                <a:latin typeface="Calibri" pitchFamily="34" charset="0"/>
              </a:rPr>
              <a:t>, ou </a:t>
            </a:r>
            <a:r>
              <a:rPr lang="pt-BR" sz="2000" b="1">
                <a:solidFill>
                  <a:schemeClr val="accent2"/>
                </a:solidFill>
                <a:latin typeface="Calibri" pitchFamily="34" charset="0"/>
              </a:rPr>
              <a:t>LMS</a:t>
            </a:r>
            <a:r>
              <a:rPr lang="pt-BR" sz="2000">
                <a:latin typeface="Calibri" pitchFamily="34" charset="0"/>
              </a:rPr>
              <a:t>).</a:t>
            </a:r>
          </a:p>
          <a:p>
            <a:pPr marL="342900" indent="-34290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Minimiza uma função de energia baseada no erro quadrático médio, calculado sobre todos os pares de dados do treinamento.</a:t>
            </a:r>
          </a:p>
          <a:p>
            <a:pPr marL="342900" indent="-34290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pt-BR" sz="2000">
              <a:latin typeface="Calibri" pitchFamily="34" charset="0"/>
            </a:endParaRPr>
          </a:p>
          <a:p>
            <a:pPr marL="342900" indent="-34290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pt-BR" sz="2000">
              <a:latin typeface="Calibri" pitchFamily="34" charset="0"/>
            </a:endParaRPr>
          </a:p>
          <a:p>
            <a:pPr marL="342900" indent="-34290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A atualização dos pesos se dá na direção de menores erros.</a:t>
            </a:r>
          </a:p>
          <a:p>
            <a:pPr marL="342900" indent="-34290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pt-BR" sz="2000">
              <a:latin typeface="Calibri" pitchFamily="34" charset="0"/>
            </a:endParaRPr>
          </a:p>
          <a:p>
            <a:pPr marL="342900" indent="-34290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pt-BR" sz="2500">
              <a:solidFill>
                <a:srgbClr val="FF0000"/>
              </a:solidFill>
              <a:latin typeface="Calibri" pitchFamily="34" charset="0"/>
            </a:endParaRPr>
          </a:p>
        </p:txBody>
      </p:sp>
      <p:pic>
        <p:nvPicPr>
          <p:cNvPr id="15373" name="Picture 4" descr="E:\Classes\CSE 599\Spring99\Slides\Week6\Figures\Perceptron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3933825"/>
            <a:ext cx="2881312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74" name="AutoShape 6"/>
          <p:cNvSpPr>
            <a:spLocks noChangeArrowheads="1"/>
          </p:cNvSpPr>
          <p:nvPr/>
        </p:nvSpPr>
        <p:spPr bwMode="auto">
          <a:xfrm>
            <a:off x="5940425" y="4149725"/>
            <a:ext cx="792163" cy="79216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5375" name="Text Box 7"/>
          <p:cNvSpPr txBox="1">
            <a:spLocks noChangeArrowheads="1"/>
          </p:cNvSpPr>
          <p:nvPr/>
        </p:nvSpPr>
        <p:spPr bwMode="auto">
          <a:xfrm>
            <a:off x="4140200" y="5229225"/>
            <a:ext cx="46085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>
                <a:solidFill>
                  <a:srgbClr val="FF00FF"/>
                </a:solidFill>
              </a:rPr>
              <a:t>Usar uma função contínua e diferenciável nos pesos como medida de desempenho.</a:t>
            </a:r>
          </a:p>
        </p:txBody>
      </p:sp>
      <p:pic>
        <p:nvPicPr>
          <p:cNvPr id="15376" name="Picture 8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284538"/>
            <a:ext cx="3238500" cy="774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5377" name="Picture 9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00113" y="3213100"/>
            <a:ext cx="2857500" cy="80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2555875" y="2276475"/>
          <a:ext cx="3529013" cy="560388"/>
        </p:xfrm>
        <a:graphic>
          <a:graphicData uri="http://schemas.openxmlformats.org/presentationml/2006/ole">
            <p:oleObj spid="_x0000_s15372" name="Equation" r:id="rId6" imgW="3035300" imgH="482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smtClean="0"/>
              <a:t>Parada prematura de treinamento</a:t>
            </a:r>
          </a:p>
        </p:txBody>
      </p:sp>
      <p:sp>
        <p:nvSpPr>
          <p:cNvPr id="57347" name="Rectangle 3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7056437" cy="11509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000" smtClean="0"/>
              <a:t>Baseada no teste de </a:t>
            </a:r>
            <a:r>
              <a:rPr lang="pt-BR" sz="2000" smtClean="0">
                <a:solidFill>
                  <a:srgbClr val="FF0000"/>
                </a:solidFill>
              </a:rPr>
              <a:t>validação cruzada</a:t>
            </a:r>
            <a:r>
              <a:rPr lang="pt-BR" sz="2000" smtClean="0"/>
              <a:t>.</a:t>
            </a:r>
          </a:p>
          <a:p>
            <a:pPr>
              <a:lnSpc>
                <a:spcPct val="90000"/>
              </a:lnSpc>
            </a:pPr>
            <a:r>
              <a:rPr lang="pt-BR" sz="2000" smtClean="0"/>
              <a:t>Utiliza dois conjuntos de dados durante o treinamento:</a:t>
            </a:r>
          </a:p>
          <a:p>
            <a:pPr lvl="1">
              <a:lnSpc>
                <a:spcPct val="90000"/>
              </a:lnSpc>
            </a:pPr>
            <a:r>
              <a:rPr lang="pt-BR" sz="2000" smtClean="0"/>
              <a:t>Conjunto de dados de </a:t>
            </a:r>
            <a:r>
              <a:rPr lang="pt-BR" sz="2000" smtClean="0">
                <a:solidFill>
                  <a:srgbClr val="9933FF"/>
                </a:solidFill>
              </a:rPr>
              <a:t>treinamento</a:t>
            </a:r>
          </a:p>
          <a:p>
            <a:pPr lvl="1">
              <a:lnSpc>
                <a:spcPct val="90000"/>
              </a:lnSpc>
            </a:pPr>
            <a:r>
              <a:rPr lang="pt-BR" sz="2000" smtClean="0"/>
              <a:t>Conjunto de dados de </a:t>
            </a:r>
            <a:r>
              <a:rPr lang="pt-BR" sz="2000" smtClean="0">
                <a:solidFill>
                  <a:srgbClr val="006600"/>
                </a:solidFill>
              </a:rPr>
              <a:t>validação</a:t>
            </a:r>
          </a:p>
          <a:p>
            <a:pPr>
              <a:lnSpc>
                <a:spcPct val="90000"/>
              </a:lnSpc>
            </a:pPr>
            <a:r>
              <a:rPr lang="pt-BR" sz="2000" smtClean="0"/>
              <a:t>O treinamento é parado periodicamente e aplica-se o conjunto de validação para cálculo do erro.</a:t>
            </a:r>
          </a:p>
          <a:p>
            <a:pPr lvl="1">
              <a:lnSpc>
                <a:spcPct val="90000"/>
              </a:lnSpc>
            </a:pPr>
            <a:endParaRPr lang="pt-BR" sz="2000" smtClean="0"/>
          </a:p>
          <a:p>
            <a:pPr lvl="1">
              <a:lnSpc>
                <a:spcPct val="90000"/>
              </a:lnSpc>
            </a:pPr>
            <a:endParaRPr lang="pt-BR" sz="2000" smtClean="0"/>
          </a:p>
          <a:p>
            <a:pPr>
              <a:lnSpc>
                <a:spcPct val="90000"/>
              </a:lnSpc>
            </a:pPr>
            <a:endParaRPr lang="pt-BR" sz="1800" smtClean="0"/>
          </a:p>
        </p:txBody>
      </p:sp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263" y="3141663"/>
            <a:ext cx="3116262" cy="2860675"/>
          </a:xfrm>
          <a:prstGeom prst="rect">
            <a:avLst/>
          </a:prstGeom>
          <a:noFill/>
        </p:spPr>
      </p:pic>
      <p:graphicFrame>
        <p:nvGraphicFramePr>
          <p:cNvPr id="57350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1692275" y="4365625"/>
          <a:ext cx="1439863" cy="658813"/>
        </p:xfrm>
        <a:graphic>
          <a:graphicData uri="http://schemas.openxmlformats.org/presentationml/2006/ole">
            <p:oleObj spid="_x0000_s57352" name="Equation" r:id="rId4" imgW="914400" imgH="419100" progId="Equation.3">
              <p:embed/>
            </p:oleObj>
          </a:graphicData>
        </a:graphic>
      </p:graphicFrame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539750" y="3500438"/>
            <a:ext cx="46799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pt-BR" sz="2000">
                <a:latin typeface="Calibri" pitchFamily="34" charset="0"/>
              </a:rPr>
              <a:t> O treinamento é parado no ponto em que a curva de validação começa a divergir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611188" y="5229225"/>
            <a:ext cx="4824412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t-BR" b="1">
                <a:solidFill>
                  <a:srgbClr val="FF0000"/>
                </a:solidFill>
                <a:latin typeface="Calibri" pitchFamily="34" charset="0"/>
              </a:rPr>
              <a:t>Exemplo:</a:t>
            </a:r>
            <a:r>
              <a:rPr lang="pt-BR">
                <a:latin typeface="Calibri" pitchFamily="34" charset="0"/>
              </a:rPr>
              <a:t> Para W= 100, r</a:t>
            </a:r>
            <a:r>
              <a:rPr lang="pt-BR" baseline="-25000">
                <a:latin typeface="Calibri" pitchFamily="34" charset="0"/>
              </a:rPr>
              <a:t>val</a:t>
            </a:r>
            <a:r>
              <a:rPr lang="pt-BR">
                <a:latin typeface="Calibri" pitchFamily="34" charset="0"/>
              </a:rPr>
              <a:t> = 0,07, logo 93%</a:t>
            </a:r>
          </a:p>
          <a:p>
            <a:r>
              <a:rPr lang="pt-BR">
                <a:latin typeface="Calibri" pitchFamily="34" charset="0"/>
              </a:rPr>
              <a:t>dos dados são para treinamento e 7% para validação.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Técnicas de poda baseada em regularização</a:t>
            </a:r>
          </a:p>
        </p:txBody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 smtClean="0"/>
              <a:t>O algoritmo </a:t>
            </a:r>
            <a:r>
              <a:rPr lang="pt-BR" sz="2000" dirty="0" err="1" smtClean="0">
                <a:solidFill>
                  <a:srgbClr val="FF0000"/>
                </a:solidFill>
              </a:rPr>
              <a:t>Backprop</a:t>
            </a:r>
            <a:r>
              <a:rPr lang="pt-BR" sz="2000" dirty="0" smtClean="0"/>
              <a:t> minimiza </a:t>
            </a:r>
            <a:r>
              <a:rPr lang="pt-BR" sz="2000" dirty="0" smtClean="0">
                <a:solidFill>
                  <a:schemeClr val="tx2"/>
                </a:solidFill>
              </a:rPr>
              <a:t>sem restrição </a:t>
            </a:r>
            <a:r>
              <a:rPr lang="pt-BR" sz="2000" dirty="0" smtClean="0"/>
              <a:t>a função custo:</a:t>
            </a:r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r>
              <a:rPr lang="pt-BR" sz="2000" dirty="0" smtClean="0"/>
              <a:t>Regularização minimiza a mesma função acrescentando uma </a:t>
            </a:r>
            <a:r>
              <a:rPr lang="pt-BR" sz="2000" dirty="0" smtClean="0">
                <a:solidFill>
                  <a:schemeClr val="tx2"/>
                </a:solidFill>
              </a:rPr>
              <a:t>restrição </a:t>
            </a:r>
            <a:r>
              <a:rPr lang="pt-BR" sz="2000" dirty="0" smtClean="0"/>
              <a:t>relativa a </a:t>
            </a:r>
            <a:r>
              <a:rPr lang="pt-BR" sz="2000" dirty="0" smtClean="0">
                <a:solidFill>
                  <a:srgbClr val="FF0000"/>
                </a:solidFill>
              </a:rPr>
              <a:t>complexidade</a:t>
            </a:r>
            <a:r>
              <a:rPr lang="pt-BR" sz="2000" dirty="0" smtClean="0"/>
              <a:t> do modelo (rede):</a:t>
            </a:r>
          </a:p>
          <a:p>
            <a:pPr algn="ctr">
              <a:buNone/>
            </a:pPr>
            <a:r>
              <a:rPr lang="pt-BR" sz="2000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pt-BR" sz="2000" i="1" baseline="-25000" dirty="0" err="1" smtClean="0">
                <a:latin typeface="Times New Roman" pitchFamily="18" charset="0"/>
                <a:cs typeface="Times New Roman" pitchFamily="18" charset="0"/>
              </a:rPr>
              <a:t>reg</a:t>
            </a:r>
            <a:r>
              <a:rPr lang="pt-BR" sz="2000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2000" i="1" dirty="0" smtClean="0">
                <a:latin typeface="Times New Roman" pitchFamily="18" charset="0"/>
                <a:cs typeface="Times New Roman" pitchFamily="18" charset="0"/>
              </a:rPr>
              <a:t>energia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) = F(</a:t>
            </a:r>
            <a:r>
              <a:rPr lang="pt-BR" sz="2000" i="1" dirty="0" smtClean="0">
                <a:latin typeface="Times New Roman" pitchFamily="18" charset="0"/>
                <a:cs typeface="Times New Roman" pitchFamily="18" charset="0"/>
              </a:rPr>
              <a:t>energia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pt-BR" sz="2000" dirty="0" err="1" smtClean="0">
                <a:latin typeface="Symbol" pitchFamily="18" charset="2"/>
                <a:cs typeface="Times New Roman" pitchFamily="18" charset="0"/>
              </a:rPr>
              <a:t>l</a:t>
            </a:r>
            <a:r>
              <a:rPr lang="pt-BR" sz="2000" dirty="0" err="1" smtClean="0">
                <a:latin typeface="Times New Roman" pitchFamily="18" charset="0"/>
                <a:cs typeface="Times New Roman" pitchFamily="18" charset="0"/>
              </a:rPr>
              <a:t>.F</a:t>
            </a:r>
            <a:r>
              <a:rPr lang="pt-BR" sz="2000" i="1" baseline="-25000" dirty="0" err="1" smtClean="0">
                <a:latin typeface="Times New Roman" pitchFamily="18" charset="0"/>
                <a:cs typeface="Times New Roman" pitchFamily="18" charset="0"/>
              </a:rPr>
              <a:t>rest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(w)</a:t>
            </a:r>
          </a:p>
          <a:p>
            <a:pPr>
              <a:buNone/>
            </a:pPr>
            <a:endParaRPr lang="pt-BR" sz="2000" dirty="0" smtClean="0"/>
          </a:p>
          <a:p>
            <a:r>
              <a:rPr lang="pt-BR" sz="2000" b="1" dirty="0" smtClean="0">
                <a:solidFill>
                  <a:srgbClr val="7030A0"/>
                </a:solidFill>
              </a:rPr>
              <a:t>Decaimento de pesos: </a:t>
            </a:r>
            <a:r>
              <a:rPr lang="pt-BR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pt-BR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Eliminação de pesos:</a:t>
            </a:r>
          </a:p>
        </p:txBody>
      </p:sp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1979712" y="1628800"/>
          <a:ext cx="4988131" cy="792088"/>
        </p:xfrm>
        <a:graphic>
          <a:graphicData uri="http://schemas.openxmlformats.org/presentationml/2006/ole">
            <p:oleObj spid="_x0000_s58377" name="Equation" r:id="rId3" imgW="3035300" imgH="482600" progId="Equation.3">
              <p:embed/>
            </p:oleObj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/>
        </p:nvGraphicFramePr>
        <p:xfrm>
          <a:off x="3419872" y="3933056"/>
          <a:ext cx="2688299" cy="648072"/>
        </p:xfrm>
        <a:graphic>
          <a:graphicData uri="http://schemas.openxmlformats.org/presentationml/2006/ole">
            <p:oleObj spid="_x0000_s58378" name="Equação" r:id="rId4" imgW="1422400" imgH="342900" progId="Equation.3">
              <p:embed/>
            </p:oleObj>
          </a:graphicData>
        </a:graphic>
      </p:graphicFrame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3349625" y="4475163"/>
          <a:ext cx="2976563" cy="1582737"/>
        </p:xfrm>
        <a:graphic>
          <a:graphicData uri="http://schemas.openxmlformats.org/presentationml/2006/ole">
            <p:oleObj spid="_x0000_s58379" name="Equação" r:id="rId5" imgW="1574800" imgH="838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Técnicas de poda baseada em regularização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b="1" dirty="0" smtClean="0">
                <a:solidFill>
                  <a:srgbClr val="7030A0"/>
                </a:solidFill>
              </a:rPr>
              <a:t>Aproximação suave:</a:t>
            </a:r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r>
              <a:rPr lang="pt-BR" sz="2000" dirty="0" smtClean="0"/>
              <a:t>Onde </a:t>
            </a:r>
            <a:r>
              <a:rPr lang="pt-BR" sz="2000" i="1" dirty="0" err="1" smtClean="0"/>
              <a:t>w</a:t>
            </a:r>
            <a:r>
              <a:rPr lang="pt-BR" sz="2000" i="1" baseline="-25000" dirty="0" err="1" smtClean="0"/>
              <a:t>oj</a:t>
            </a:r>
            <a:r>
              <a:rPr lang="pt-BR" sz="2000" dirty="0" smtClean="0"/>
              <a:t> são os pesos da camada de saída, </a:t>
            </a:r>
            <a:r>
              <a:rPr lang="pt-BR" sz="2000" i="1" dirty="0" err="1" smtClean="0"/>
              <a:t>w</a:t>
            </a:r>
            <a:r>
              <a:rPr lang="pt-BR" sz="2000" i="1" baseline="-25000" dirty="0" err="1" smtClean="0"/>
              <a:t>j</a:t>
            </a:r>
            <a:r>
              <a:rPr lang="pt-BR" sz="2000" dirty="0" smtClean="0"/>
              <a:t> são os pesos da camada escondida e </a:t>
            </a:r>
            <a:r>
              <a:rPr lang="pt-BR" sz="2000" i="1" dirty="0" smtClean="0"/>
              <a:t>k</a:t>
            </a:r>
            <a:r>
              <a:rPr lang="pt-BR" sz="2000" dirty="0" smtClean="0"/>
              <a:t> é ordem de diferenciação da saída da rede em relação a </a:t>
            </a:r>
            <a:r>
              <a:rPr lang="pt-BR" sz="2000" i="1" dirty="0" smtClean="0"/>
              <a:t>x</a:t>
            </a:r>
            <a:r>
              <a:rPr lang="pt-BR" sz="2000" dirty="0" smtClean="0"/>
              <a:t>. </a:t>
            </a:r>
          </a:p>
          <a:p>
            <a:endParaRPr lang="pt-BR" sz="2000" dirty="0" smtClean="0"/>
          </a:p>
          <a:p>
            <a:r>
              <a:rPr lang="pt-BR" sz="2000" b="1" dirty="0" smtClean="0">
                <a:solidFill>
                  <a:srgbClr val="7030A0"/>
                </a:solidFill>
              </a:rPr>
              <a:t>Geral:</a:t>
            </a:r>
          </a:p>
          <a:p>
            <a:endParaRPr lang="pt-BR" sz="2000" b="1" dirty="0" smtClean="0">
              <a:solidFill>
                <a:srgbClr val="7030A0"/>
              </a:solidFill>
            </a:endParaRPr>
          </a:p>
          <a:p>
            <a:endParaRPr lang="pt-BR" sz="2000" b="1" dirty="0" smtClean="0">
              <a:solidFill>
                <a:srgbClr val="7030A0"/>
              </a:solidFill>
            </a:endParaRPr>
          </a:p>
          <a:p>
            <a:r>
              <a:rPr lang="pt-BR" sz="2000" dirty="0" smtClean="0"/>
              <a:t>Onde </a:t>
            </a:r>
            <a:r>
              <a:rPr lang="pt-BR" sz="2000" i="1" dirty="0" smtClean="0"/>
              <a:t>Y(x,w)</a:t>
            </a:r>
            <a:r>
              <a:rPr lang="pt-BR" sz="2000" dirty="0" smtClean="0"/>
              <a:t> é a saída da rede e </a:t>
            </a:r>
            <a:r>
              <a:rPr lang="pt-BR" sz="2000" i="1" dirty="0" smtClean="0">
                <a:latin typeface="Symbol" pitchFamily="18" charset="2"/>
              </a:rPr>
              <a:t>m</a:t>
            </a:r>
            <a:r>
              <a:rPr lang="pt-BR" sz="2000" i="1" dirty="0" smtClean="0"/>
              <a:t>(x)</a:t>
            </a:r>
            <a:r>
              <a:rPr lang="pt-BR" sz="2000" dirty="0" smtClean="0"/>
              <a:t> é uma ponderação que determina a região do espaço de saída que deve ser suavizada.</a:t>
            </a:r>
            <a:endParaRPr lang="pt-BR" sz="2000" dirty="0"/>
          </a:p>
        </p:txBody>
      </p:sp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467544" y="1700808"/>
          <a:ext cx="8307387" cy="863600"/>
        </p:xfrm>
        <a:graphic>
          <a:graphicData uri="http://schemas.openxmlformats.org/presentationml/2006/ole">
            <p:oleObj spid="_x0000_s59401" name="Equação" r:id="rId3" imgW="4394200" imgH="457200" progId="Equation.3">
              <p:embed/>
            </p:oleObj>
          </a:graphicData>
        </a:graphic>
      </p:graphicFrame>
      <p:graphicFrame>
        <p:nvGraphicFramePr>
          <p:cNvPr id="59398" name="Object 6"/>
          <p:cNvGraphicFramePr>
            <a:graphicFrameLocks noChangeAspect="1"/>
          </p:cNvGraphicFramePr>
          <p:nvPr/>
        </p:nvGraphicFramePr>
        <p:xfrm>
          <a:off x="1907704" y="3933056"/>
          <a:ext cx="5400600" cy="982477"/>
        </p:xfrm>
        <a:graphic>
          <a:graphicData uri="http://schemas.openxmlformats.org/presentationml/2006/ole">
            <p:oleObj spid="_x0000_s59402" name="Equação" r:id="rId4" imgW="2298700" imgH="4191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smtClean="0"/>
              <a:t>Técnicas de poda baseada na Hessiana</a:t>
            </a:r>
          </a:p>
        </p:txBody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 smtClean="0"/>
              <a:t>A poda baseada na </a:t>
            </a:r>
            <a:r>
              <a:rPr lang="pt-BR" sz="2000" dirty="0" err="1" smtClean="0"/>
              <a:t>Hessiana</a:t>
            </a:r>
            <a:r>
              <a:rPr lang="pt-BR" sz="2000" dirty="0" smtClean="0"/>
              <a:t> usa a informação d segunda derivada da função custo para controlar o compromisso entre a complexidade da rede e o desempenho do treinamento.</a:t>
            </a:r>
          </a:p>
          <a:p>
            <a:endParaRPr lang="pt-BR" sz="2000" dirty="0" smtClean="0"/>
          </a:p>
          <a:p>
            <a:endParaRPr lang="pt-BR" sz="2000" dirty="0" smtClean="0"/>
          </a:p>
          <a:p>
            <a:r>
              <a:rPr lang="pt-BR" sz="2000" dirty="0" smtClean="0"/>
              <a:t>Os </a:t>
            </a:r>
            <a:r>
              <a:rPr lang="pt-BR" sz="2000" dirty="0" smtClean="0">
                <a:solidFill>
                  <a:srgbClr val="FF9900"/>
                </a:solidFill>
              </a:rPr>
              <a:t>autovalores </a:t>
            </a:r>
            <a:r>
              <a:rPr lang="pt-BR" sz="2000" dirty="0" smtClean="0"/>
              <a:t>da </a:t>
            </a:r>
            <a:r>
              <a:rPr lang="pt-BR" sz="2000" dirty="0" err="1" smtClean="0"/>
              <a:t>hessiana</a:t>
            </a:r>
            <a:r>
              <a:rPr lang="pt-BR" sz="2000" dirty="0" smtClean="0"/>
              <a:t> influenciam a </a:t>
            </a:r>
            <a:r>
              <a:rPr lang="pt-BR" sz="2000" dirty="0" smtClean="0">
                <a:solidFill>
                  <a:srgbClr val="FF9900"/>
                </a:solidFill>
              </a:rPr>
              <a:t>dinâmica </a:t>
            </a:r>
            <a:r>
              <a:rPr lang="pt-BR" sz="2000" dirty="0" smtClean="0"/>
              <a:t>do algoritmo de retropropagação.</a:t>
            </a:r>
          </a:p>
          <a:p>
            <a:r>
              <a:rPr lang="pt-BR" sz="2000" dirty="0" smtClean="0"/>
              <a:t>A inversa da </a:t>
            </a:r>
            <a:r>
              <a:rPr lang="pt-BR" sz="2000" dirty="0" err="1" smtClean="0"/>
              <a:t>Hessiana</a:t>
            </a:r>
            <a:r>
              <a:rPr lang="pt-BR" sz="2000" dirty="0" smtClean="0"/>
              <a:t> contém informações sobre os valores insignificantes de peso, que podem ser usado na poda.</a:t>
            </a:r>
          </a:p>
          <a:p>
            <a:r>
              <a:rPr lang="pt-BR" sz="2000" dirty="0" smtClean="0"/>
              <a:t>O métod</a:t>
            </a:r>
            <a:r>
              <a:rPr lang="pt-BR" sz="2000" dirty="0" smtClean="0"/>
              <a:t>o de </a:t>
            </a:r>
            <a:r>
              <a:rPr lang="pt-BR" sz="2000" b="1" dirty="0" err="1" smtClean="0">
                <a:solidFill>
                  <a:srgbClr val="9933FF"/>
                </a:solidFill>
              </a:rPr>
              <a:t>Levenberg-Marquadt</a:t>
            </a:r>
            <a:r>
              <a:rPr lang="pt-BR" sz="2000" b="1" dirty="0" smtClean="0">
                <a:solidFill>
                  <a:srgbClr val="9933FF"/>
                </a:solidFill>
              </a:rPr>
              <a:t> </a:t>
            </a:r>
            <a:r>
              <a:rPr lang="pt-BR" sz="2000" dirty="0" smtClean="0"/>
              <a:t>é uma variação do </a:t>
            </a:r>
            <a:r>
              <a:rPr lang="pt-BR" sz="2000" dirty="0" err="1" smtClean="0">
                <a:solidFill>
                  <a:srgbClr val="FF0000"/>
                </a:solidFill>
              </a:rPr>
              <a:t>Backprop</a:t>
            </a:r>
            <a:r>
              <a:rPr lang="pt-BR" sz="2000" dirty="0" smtClean="0"/>
              <a:t> baseado numa aproximação da </a:t>
            </a:r>
            <a:r>
              <a:rPr lang="pt-BR" sz="2000" dirty="0" err="1" smtClean="0"/>
              <a:t>Hessiana</a:t>
            </a:r>
            <a:r>
              <a:rPr lang="pt-BR" sz="2000" dirty="0" smtClean="0"/>
              <a:t> e é considerado atualmente a implementação </a:t>
            </a:r>
            <a:r>
              <a:rPr lang="pt-BR" sz="2000" dirty="0" smtClean="0">
                <a:solidFill>
                  <a:srgbClr val="006600"/>
                </a:solidFill>
              </a:rPr>
              <a:t>mais rápida </a:t>
            </a:r>
            <a:r>
              <a:rPr lang="pt-BR" sz="2000" dirty="0" smtClean="0"/>
              <a:t>do algoritmo de retropropagação do erro.</a:t>
            </a:r>
            <a:endParaRPr lang="pt-BR" sz="2000" dirty="0" smtClean="0"/>
          </a:p>
          <a:p>
            <a:endParaRPr lang="pt-BR" sz="2000" dirty="0" smtClean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/>
        </p:nvGraphicFramePr>
        <p:xfrm>
          <a:off x="1397000" y="2133600"/>
          <a:ext cx="6122988" cy="677863"/>
        </p:xfrm>
        <a:graphic>
          <a:graphicData uri="http://schemas.openxmlformats.org/presentationml/2006/ole">
            <p:oleObj spid="_x0000_s61442" name="Equação" r:id="rId3" imgW="4241520" imgH="469800" progId="Equation.3">
              <p:embed/>
            </p:oleObj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827584" y="5373216"/>
          <a:ext cx="7272808" cy="521006"/>
        </p:xfrm>
        <a:graphic>
          <a:graphicData uri="http://schemas.openxmlformats.org/presentationml/2006/ole">
            <p:oleObj spid="_x0000_s61443" name="Equação" r:id="rId4" imgW="2743200" imgH="2793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611188" y="333375"/>
            <a:ext cx="8229600" cy="574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sz="3200" smtClean="0"/>
              <a:t>Algoritmo de retropropagação do erro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eaLnBrk="1">
              <a:lnSpc>
                <a:spcPct val="80000"/>
              </a:lnSpc>
            </a:pPr>
            <a:r>
              <a:rPr lang="pt-BR" sz="1800" smtClean="0"/>
              <a:t>Usa função de ativação </a:t>
            </a:r>
            <a:r>
              <a:rPr lang="pt-BR" sz="1800" smtClean="0">
                <a:solidFill>
                  <a:srgbClr val="FF00FF"/>
                </a:solidFill>
              </a:rPr>
              <a:t>não-lineares</a:t>
            </a:r>
            <a:r>
              <a:rPr lang="pt-BR" sz="1800" smtClean="0"/>
              <a:t>, </a:t>
            </a:r>
            <a:r>
              <a:rPr lang="pt-BR" sz="1800" smtClean="0">
                <a:solidFill>
                  <a:schemeClr val="hlink"/>
                </a:solidFill>
              </a:rPr>
              <a:t>contínuas</a:t>
            </a:r>
            <a:r>
              <a:rPr lang="pt-BR" sz="1800" smtClean="0"/>
              <a:t> e </a:t>
            </a:r>
            <a:r>
              <a:rPr lang="pt-BR" sz="1800" smtClean="0">
                <a:solidFill>
                  <a:srgbClr val="006600"/>
                </a:solidFill>
              </a:rPr>
              <a:t>diferenciáveis</a:t>
            </a:r>
            <a:r>
              <a:rPr lang="pt-BR" sz="1800" smtClean="0"/>
              <a:t>.</a:t>
            </a:r>
            <a:endParaRPr lang="pt-BR" sz="1800" smtClean="0">
              <a:solidFill>
                <a:srgbClr val="FF0000"/>
              </a:solidFill>
            </a:endParaRPr>
          </a:p>
          <a:p>
            <a:pPr eaLnBrk="1">
              <a:lnSpc>
                <a:spcPct val="80000"/>
              </a:lnSpc>
            </a:pPr>
            <a:r>
              <a:rPr lang="pt-BR" sz="1800" smtClean="0"/>
              <a:t>As derivadas são também funções da função de ativação.</a:t>
            </a:r>
          </a:p>
          <a:p>
            <a:pPr eaLnBrk="1">
              <a:lnSpc>
                <a:spcPct val="80000"/>
              </a:lnSpc>
              <a:buFont typeface="Arial" charset="0"/>
              <a:buNone/>
            </a:pPr>
            <a:r>
              <a:rPr lang="pt-BR" sz="1800" smtClean="0"/>
              <a:t>     </a:t>
            </a:r>
            <a:r>
              <a:rPr lang="pt-BR" sz="1800" b="1" smtClean="0">
                <a:solidFill>
                  <a:srgbClr val="E46C0A"/>
                </a:solidFill>
              </a:rPr>
              <a:t>Sigmóide:</a:t>
            </a:r>
          </a:p>
          <a:p>
            <a:pPr eaLnBrk="1">
              <a:lnSpc>
                <a:spcPct val="80000"/>
              </a:lnSpc>
              <a:buFont typeface="Arial" charset="0"/>
              <a:buNone/>
            </a:pPr>
            <a:r>
              <a:rPr lang="pt-BR" sz="1800" smtClean="0"/>
              <a:t>    </a:t>
            </a:r>
          </a:p>
          <a:p>
            <a:pPr eaLnBrk="1">
              <a:lnSpc>
                <a:spcPct val="80000"/>
              </a:lnSpc>
              <a:buFont typeface="Arial" charset="0"/>
              <a:buNone/>
            </a:pPr>
            <a:r>
              <a:rPr lang="pt-BR" sz="1800" b="1" smtClean="0">
                <a:solidFill>
                  <a:srgbClr val="E46C0A"/>
                </a:solidFill>
              </a:rPr>
              <a:t>     Derivada da sigmóide:</a:t>
            </a:r>
          </a:p>
          <a:p>
            <a:pPr eaLnBrk="1">
              <a:lnSpc>
                <a:spcPct val="80000"/>
              </a:lnSpc>
              <a:buFont typeface="Arial" charset="0"/>
              <a:buNone/>
            </a:pPr>
            <a:endParaRPr lang="pt-BR" sz="1800" smtClean="0"/>
          </a:p>
          <a:p>
            <a:pPr eaLnBrk="1">
              <a:lnSpc>
                <a:spcPct val="80000"/>
              </a:lnSpc>
              <a:buFont typeface="Arial" charset="0"/>
              <a:buNone/>
            </a:pPr>
            <a:endParaRPr lang="pt-BR" sz="1800" smtClean="0"/>
          </a:p>
          <a:p>
            <a:pPr eaLnBrk="1">
              <a:lnSpc>
                <a:spcPct val="80000"/>
              </a:lnSpc>
              <a:buFont typeface="Arial" charset="0"/>
              <a:buNone/>
            </a:pPr>
            <a:endParaRPr lang="pt-BR" sz="1800" smtClean="0"/>
          </a:p>
          <a:p>
            <a:pPr eaLnBrk="1">
              <a:lnSpc>
                <a:spcPct val="80000"/>
              </a:lnSpc>
            </a:pPr>
            <a:r>
              <a:rPr lang="pt-BR" sz="1800" smtClean="0"/>
              <a:t>Os erros pode ser propagados para as camadas escondidas.</a:t>
            </a:r>
          </a:p>
          <a:p>
            <a:pPr lvl="1" eaLnBrk="1">
              <a:lnSpc>
                <a:spcPct val="80000"/>
              </a:lnSpc>
            </a:pPr>
            <a:r>
              <a:rPr lang="pt-BR" sz="1800" smtClean="0"/>
              <a:t>propagação é feita no </a:t>
            </a:r>
            <a:r>
              <a:rPr lang="pt-BR" sz="1800" smtClean="0">
                <a:solidFill>
                  <a:srgbClr val="FF0000"/>
                </a:solidFill>
              </a:rPr>
              <a:t>sentido contrário</a:t>
            </a:r>
            <a:r>
              <a:rPr lang="pt-BR" sz="1800" smtClean="0"/>
              <a:t> – da saída para a entrada.</a:t>
            </a:r>
          </a:p>
          <a:p>
            <a:pPr lvl="1" eaLnBrk="1">
              <a:lnSpc>
                <a:spcPct val="80000"/>
              </a:lnSpc>
            </a:pPr>
            <a:r>
              <a:rPr lang="pt-BR" sz="1800" smtClean="0"/>
              <a:t> baseado no algoritmo do </a:t>
            </a:r>
            <a:r>
              <a:rPr lang="pt-BR" sz="1800" smtClean="0">
                <a:solidFill>
                  <a:srgbClr val="FF0000"/>
                </a:solidFill>
              </a:rPr>
              <a:t>gradiente descendente.</a:t>
            </a:r>
          </a:p>
          <a:p>
            <a:pPr lvl="1" eaLnBrk="1">
              <a:lnSpc>
                <a:spcPct val="80000"/>
              </a:lnSpc>
            </a:pPr>
            <a:r>
              <a:rPr lang="pt-BR" sz="1800" smtClean="0"/>
              <a:t>usa a </a:t>
            </a:r>
            <a:r>
              <a:rPr lang="pt-BR" sz="1800" smtClean="0">
                <a:solidFill>
                  <a:srgbClr val="FF0000"/>
                </a:solidFill>
              </a:rPr>
              <a:t>regra da cadeia</a:t>
            </a:r>
            <a:r>
              <a:rPr lang="pt-BR" sz="1800" smtClean="0"/>
              <a:t> para cálculo do erro propagado.</a:t>
            </a:r>
          </a:p>
          <a:p>
            <a:pPr lvl="1" eaLnBrk="1">
              <a:lnSpc>
                <a:spcPct val="80000"/>
              </a:lnSpc>
            </a:pPr>
            <a:endParaRPr lang="pt-BR" sz="1800" smtClean="0"/>
          </a:p>
          <a:p>
            <a:pPr lvl="1" eaLnBrk="1">
              <a:lnSpc>
                <a:spcPct val="80000"/>
              </a:lnSpc>
            </a:pPr>
            <a:endParaRPr lang="pt-BR" sz="1800" smtClean="0"/>
          </a:p>
          <a:p>
            <a:pPr eaLnBrk="1">
              <a:lnSpc>
                <a:spcPct val="80000"/>
              </a:lnSpc>
            </a:pPr>
            <a:r>
              <a:rPr lang="pt-BR" sz="1800" b="1" smtClean="0">
                <a:solidFill>
                  <a:srgbClr val="9933FF"/>
                </a:solidFill>
              </a:rPr>
              <a:t>Exemplo:</a:t>
            </a:r>
          </a:p>
          <a:p>
            <a:pPr eaLnBrk="1">
              <a:lnSpc>
                <a:spcPct val="80000"/>
              </a:lnSpc>
              <a:buFont typeface="Arial" charset="0"/>
              <a:buNone/>
            </a:pPr>
            <a:r>
              <a:rPr lang="pt-BR" sz="2000" smtClean="0"/>
              <a:t> </a:t>
            </a:r>
          </a:p>
        </p:txBody>
      </p:sp>
      <p:pic>
        <p:nvPicPr>
          <p:cNvPr id="32773" name="Picture 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875" y="4365625"/>
            <a:ext cx="3009900" cy="622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2774" name="Picture 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613" y="5084763"/>
            <a:ext cx="16383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2775" name="Picture 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67175" y="5013325"/>
            <a:ext cx="9271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2776" name="Picture 7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51500" y="5013325"/>
            <a:ext cx="22479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2777" name="Picture 8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7088" y="5516563"/>
            <a:ext cx="7429500" cy="622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aphicFrame>
        <p:nvGraphicFramePr>
          <p:cNvPr id="32769" name="Object 1"/>
          <p:cNvGraphicFramePr>
            <a:graphicFrameLocks noChangeAspect="1"/>
          </p:cNvGraphicFramePr>
          <p:nvPr/>
        </p:nvGraphicFramePr>
        <p:xfrm>
          <a:off x="2411413" y="1700213"/>
          <a:ext cx="4078287" cy="503237"/>
        </p:xfrm>
        <a:graphic>
          <a:graphicData uri="http://schemas.openxmlformats.org/presentationml/2006/ole">
            <p:oleObj spid="_x0000_s32773" name="Equação" r:id="rId8" imgW="3390900" imgH="419100" progId="Equation.3">
              <p:embed/>
            </p:oleObj>
          </a:graphicData>
        </a:graphic>
      </p:graphicFrame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2195513" y="2492375"/>
          <a:ext cx="4403725" cy="576263"/>
        </p:xfrm>
        <a:graphic>
          <a:graphicData uri="http://schemas.openxmlformats.org/presentationml/2006/ole">
            <p:oleObj spid="_x0000_s32774" name="Equação" r:id="rId9" imgW="3289300" imgH="431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sz="3200" smtClean="0"/>
              <a:t>Cálculo do gradiente</a:t>
            </a:r>
          </a:p>
        </p:txBody>
      </p:sp>
      <p:pic>
        <p:nvPicPr>
          <p:cNvPr id="33794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713" y="1268413"/>
            <a:ext cx="2146300" cy="850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3795" name="Picture 6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14913" y="1274763"/>
            <a:ext cx="1892300" cy="876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3796" name="Picture 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088" y="2349500"/>
            <a:ext cx="2578100" cy="876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3797" name="Picture 8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95738" y="2492375"/>
            <a:ext cx="1485900" cy="850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3798" name="Picture 9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56325" y="2565400"/>
            <a:ext cx="977900" cy="850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3799" name="Text Box 10"/>
          <p:cNvSpPr txBox="1">
            <a:spLocks noChangeArrowheads="1"/>
          </p:cNvSpPr>
          <p:nvPr/>
        </p:nvSpPr>
        <p:spPr bwMode="auto">
          <a:xfrm>
            <a:off x="827088" y="3644900"/>
            <a:ext cx="1749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pt-BR"/>
              <a:t> Sensibilidade:</a:t>
            </a:r>
          </a:p>
        </p:txBody>
      </p:sp>
      <p:pic>
        <p:nvPicPr>
          <p:cNvPr id="33800" name="Picture 11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00338" y="3500438"/>
            <a:ext cx="952500" cy="80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3801" name="Picture 12"/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411413" y="4365625"/>
            <a:ext cx="1739900" cy="774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3802" name="Picture 13"/>
          <p:cNvPicPr>
            <a:picLocks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08563" y="4365625"/>
            <a:ext cx="1079500" cy="774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3803" name="Text Box 14"/>
          <p:cNvSpPr txBox="1">
            <a:spLocks noChangeArrowheads="1"/>
          </p:cNvSpPr>
          <p:nvPr/>
        </p:nvSpPr>
        <p:spPr bwMode="auto">
          <a:xfrm>
            <a:off x="827088" y="4508500"/>
            <a:ext cx="1508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pt-BR"/>
              <a:t> Gradientes:</a:t>
            </a:r>
          </a:p>
        </p:txBody>
      </p:sp>
      <p:pic>
        <p:nvPicPr>
          <p:cNvPr id="33804" name="Picture 16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195513" y="5445125"/>
            <a:ext cx="3492500" cy="41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3805" name="Picture 17"/>
          <p:cNvPicPr>
            <a:picLocks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011863" y="5445125"/>
            <a:ext cx="2705100" cy="41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3806" name="Text Box 18"/>
          <p:cNvSpPr txBox="1">
            <a:spLocks noChangeArrowheads="1"/>
          </p:cNvSpPr>
          <p:nvPr/>
        </p:nvSpPr>
        <p:spPr bwMode="auto">
          <a:xfrm>
            <a:off x="827088" y="5516563"/>
            <a:ext cx="1685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pt-BR"/>
              <a:t> Atualizações: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000" smtClean="0"/>
              <a:t>Algoritmo do gradiente descendente</a:t>
            </a:r>
          </a:p>
        </p:txBody>
      </p:sp>
      <p:sp>
        <p:nvSpPr>
          <p:cNvPr id="17494" name="AutoShape 86"/>
          <p:cNvSpPr>
            <a:spLocks noChangeArrowheads="1"/>
          </p:cNvSpPr>
          <p:nvPr/>
        </p:nvSpPr>
        <p:spPr bwMode="auto">
          <a:xfrm>
            <a:off x="1042988" y="1412875"/>
            <a:ext cx="7150100" cy="6731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pic>
        <p:nvPicPr>
          <p:cNvPr id="34819" name="Picture 87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7438" y="1501775"/>
            <a:ext cx="38227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4820" name="Picture 88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7488" y="1508125"/>
            <a:ext cx="27305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34821" name="Group 89"/>
          <p:cNvGrpSpPr>
            <a:grpSpLocks/>
          </p:cNvGrpSpPr>
          <p:nvPr/>
        </p:nvGrpSpPr>
        <p:grpSpPr bwMode="auto">
          <a:xfrm>
            <a:off x="3373438" y="2435225"/>
            <a:ext cx="1943100" cy="2863850"/>
            <a:chOff x="2096" y="1944"/>
            <a:chExt cx="1224" cy="1804"/>
          </a:xfrm>
        </p:grpSpPr>
        <p:sp>
          <p:nvSpPr>
            <p:cNvPr id="34823" name="Rectangle 90"/>
            <p:cNvSpPr>
              <a:spLocks noChangeArrowheads="1"/>
            </p:cNvSpPr>
            <p:nvPr/>
          </p:nvSpPr>
          <p:spPr bwMode="auto">
            <a:xfrm>
              <a:off x="2096" y="2699"/>
              <a:ext cx="17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34824" name="Rectangle 91"/>
            <p:cNvSpPr>
              <a:spLocks noChangeArrowheads="1"/>
            </p:cNvSpPr>
            <p:nvPr/>
          </p:nvSpPr>
          <p:spPr bwMode="auto">
            <a:xfrm>
              <a:off x="2164" y="2646"/>
              <a:ext cx="195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i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34825" name="Rectangle 92"/>
            <p:cNvSpPr>
              <a:spLocks noChangeArrowheads="1"/>
            </p:cNvSpPr>
            <p:nvPr/>
          </p:nvSpPr>
          <p:spPr bwMode="auto">
            <a:xfrm>
              <a:off x="2514" y="2633"/>
              <a:ext cx="20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34826" name="Rectangle 93"/>
            <p:cNvSpPr>
              <a:spLocks noChangeArrowheads="1"/>
            </p:cNvSpPr>
            <p:nvPr/>
          </p:nvSpPr>
          <p:spPr bwMode="auto">
            <a:xfrm>
              <a:off x="2533" y="2601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ˆ</a:t>
              </a:r>
            </a:p>
          </p:txBody>
        </p:sp>
        <p:sp>
          <p:nvSpPr>
            <p:cNvPr id="34827" name="Rectangle 94"/>
            <p:cNvSpPr>
              <a:spLocks noChangeArrowheads="1"/>
            </p:cNvSpPr>
            <p:nvPr/>
          </p:nvSpPr>
          <p:spPr bwMode="auto">
            <a:xfrm>
              <a:off x="2441" y="2633"/>
              <a:ext cx="185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¶</a:t>
              </a:r>
            </a:p>
          </p:txBody>
        </p:sp>
        <p:sp>
          <p:nvSpPr>
            <p:cNvPr id="34828" name="Rectangle 95"/>
            <p:cNvSpPr>
              <a:spLocks noChangeArrowheads="1"/>
            </p:cNvSpPr>
            <p:nvPr/>
          </p:nvSpPr>
          <p:spPr bwMode="auto">
            <a:xfrm>
              <a:off x="2469" y="2859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34829" name="Rectangle 96"/>
            <p:cNvSpPr>
              <a:spLocks noChangeArrowheads="1"/>
            </p:cNvSpPr>
            <p:nvPr/>
          </p:nvSpPr>
          <p:spPr bwMode="auto">
            <a:xfrm>
              <a:off x="2564" y="2806"/>
              <a:ext cx="195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i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34830" name="Rectangle 97"/>
            <p:cNvSpPr>
              <a:spLocks noChangeArrowheads="1"/>
            </p:cNvSpPr>
            <p:nvPr/>
          </p:nvSpPr>
          <p:spPr bwMode="auto">
            <a:xfrm>
              <a:off x="2398" y="2873"/>
              <a:ext cx="185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¶</a:t>
              </a:r>
            </a:p>
          </p:txBody>
        </p:sp>
        <p:sp>
          <p:nvSpPr>
            <p:cNvPr id="34831" name="Rectangle 98"/>
            <p:cNvSpPr>
              <a:spLocks noChangeArrowheads="1"/>
            </p:cNvSpPr>
            <p:nvPr/>
          </p:nvSpPr>
          <p:spPr bwMode="auto">
            <a:xfrm>
              <a:off x="2398" y="2713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32" name="Rectangle 99"/>
            <p:cNvSpPr>
              <a:spLocks noChangeArrowheads="1"/>
            </p:cNvSpPr>
            <p:nvPr/>
          </p:nvSpPr>
          <p:spPr bwMode="auto">
            <a:xfrm>
              <a:off x="2422" y="2713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33" name="Rectangle 100"/>
            <p:cNvSpPr>
              <a:spLocks noChangeArrowheads="1"/>
            </p:cNvSpPr>
            <p:nvPr/>
          </p:nvSpPr>
          <p:spPr bwMode="auto">
            <a:xfrm>
              <a:off x="2446" y="2713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34" name="Rectangle 101"/>
            <p:cNvSpPr>
              <a:spLocks noChangeArrowheads="1"/>
            </p:cNvSpPr>
            <p:nvPr/>
          </p:nvSpPr>
          <p:spPr bwMode="auto">
            <a:xfrm>
              <a:off x="2470" y="2713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35" name="Rectangle 102"/>
            <p:cNvSpPr>
              <a:spLocks noChangeArrowheads="1"/>
            </p:cNvSpPr>
            <p:nvPr/>
          </p:nvSpPr>
          <p:spPr bwMode="auto">
            <a:xfrm>
              <a:off x="2494" y="2713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36" name="Rectangle 103"/>
            <p:cNvSpPr>
              <a:spLocks noChangeArrowheads="1"/>
            </p:cNvSpPr>
            <p:nvPr/>
          </p:nvSpPr>
          <p:spPr bwMode="auto">
            <a:xfrm>
              <a:off x="2518" y="2713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37" name="Rectangle 104"/>
            <p:cNvSpPr>
              <a:spLocks noChangeArrowheads="1"/>
            </p:cNvSpPr>
            <p:nvPr/>
          </p:nvSpPr>
          <p:spPr bwMode="auto">
            <a:xfrm>
              <a:off x="2542" y="2713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38" name="Rectangle 105"/>
            <p:cNvSpPr>
              <a:spLocks noChangeArrowheads="1"/>
            </p:cNvSpPr>
            <p:nvPr/>
          </p:nvSpPr>
          <p:spPr bwMode="auto">
            <a:xfrm>
              <a:off x="2566" y="2713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39" name="Rectangle 106"/>
            <p:cNvSpPr>
              <a:spLocks noChangeArrowheads="1"/>
            </p:cNvSpPr>
            <p:nvPr/>
          </p:nvSpPr>
          <p:spPr bwMode="auto">
            <a:xfrm>
              <a:off x="2590" y="2713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40" name="Rectangle 107"/>
            <p:cNvSpPr>
              <a:spLocks noChangeArrowheads="1"/>
            </p:cNvSpPr>
            <p:nvPr/>
          </p:nvSpPr>
          <p:spPr bwMode="auto">
            <a:xfrm>
              <a:off x="2597" y="2713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41" name="Rectangle 108"/>
            <p:cNvSpPr>
              <a:spLocks noChangeArrowheads="1"/>
            </p:cNvSpPr>
            <p:nvPr/>
          </p:nvSpPr>
          <p:spPr bwMode="auto">
            <a:xfrm>
              <a:off x="2280" y="2713"/>
              <a:ext cx="193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º</a:t>
              </a:r>
            </a:p>
          </p:txBody>
        </p:sp>
        <p:sp>
          <p:nvSpPr>
            <p:cNvPr id="34842" name="Rectangle 109"/>
            <p:cNvSpPr>
              <a:spLocks noChangeArrowheads="1"/>
            </p:cNvSpPr>
            <p:nvPr/>
          </p:nvSpPr>
          <p:spPr bwMode="auto">
            <a:xfrm>
              <a:off x="3066" y="1993"/>
              <a:ext cx="20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34843" name="Rectangle 110"/>
            <p:cNvSpPr>
              <a:spLocks noChangeArrowheads="1"/>
            </p:cNvSpPr>
            <p:nvPr/>
          </p:nvSpPr>
          <p:spPr bwMode="auto">
            <a:xfrm>
              <a:off x="3084" y="1961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ˆ</a:t>
              </a:r>
            </a:p>
          </p:txBody>
        </p:sp>
        <p:sp>
          <p:nvSpPr>
            <p:cNvPr id="34844" name="Rectangle 111"/>
            <p:cNvSpPr>
              <a:spLocks noChangeArrowheads="1"/>
            </p:cNvSpPr>
            <p:nvPr/>
          </p:nvSpPr>
          <p:spPr bwMode="auto">
            <a:xfrm>
              <a:off x="2992" y="1993"/>
              <a:ext cx="185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¶</a:t>
              </a:r>
            </a:p>
          </p:txBody>
        </p:sp>
        <p:sp>
          <p:nvSpPr>
            <p:cNvPr id="34845" name="Rectangle 112"/>
            <p:cNvSpPr>
              <a:spLocks noChangeArrowheads="1"/>
            </p:cNvSpPr>
            <p:nvPr/>
          </p:nvSpPr>
          <p:spPr bwMode="auto">
            <a:xfrm>
              <a:off x="3029" y="2233"/>
              <a:ext cx="18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34846" name="Rectangle 113"/>
            <p:cNvSpPr>
              <a:spLocks noChangeArrowheads="1"/>
            </p:cNvSpPr>
            <p:nvPr/>
          </p:nvSpPr>
          <p:spPr bwMode="auto">
            <a:xfrm>
              <a:off x="3107" y="2310"/>
              <a:ext cx="170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4847" name="Rectangle 114"/>
            <p:cNvSpPr>
              <a:spLocks noChangeArrowheads="1"/>
            </p:cNvSpPr>
            <p:nvPr/>
          </p:nvSpPr>
          <p:spPr bwMode="auto">
            <a:xfrm>
              <a:off x="3107" y="2182"/>
              <a:ext cx="195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i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34848" name="Rectangle 115"/>
            <p:cNvSpPr>
              <a:spLocks noChangeArrowheads="1"/>
            </p:cNvSpPr>
            <p:nvPr/>
          </p:nvSpPr>
          <p:spPr bwMode="auto">
            <a:xfrm>
              <a:off x="2958" y="2233"/>
              <a:ext cx="185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¶</a:t>
              </a:r>
            </a:p>
          </p:txBody>
        </p:sp>
        <p:sp>
          <p:nvSpPr>
            <p:cNvPr id="34849" name="Rectangle 116"/>
            <p:cNvSpPr>
              <a:spLocks noChangeArrowheads="1"/>
            </p:cNvSpPr>
            <p:nvPr/>
          </p:nvSpPr>
          <p:spPr bwMode="auto">
            <a:xfrm>
              <a:off x="2958" y="2073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50" name="Rectangle 117"/>
            <p:cNvSpPr>
              <a:spLocks noChangeArrowheads="1"/>
            </p:cNvSpPr>
            <p:nvPr/>
          </p:nvSpPr>
          <p:spPr bwMode="auto">
            <a:xfrm>
              <a:off x="2982" y="2073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51" name="Rectangle 118"/>
            <p:cNvSpPr>
              <a:spLocks noChangeArrowheads="1"/>
            </p:cNvSpPr>
            <p:nvPr/>
          </p:nvSpPr>
          <p:spPr bwMode="auto">
            <a:xfrm>
              <a:off x="3006" y="2073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52" name="Rectangle 119"/>
            <p:cNvSpPr>
              <a:spLocks noChangeArrowheads="1"/>
            </p:cNvSpPr>
            <p:nvPr/>
          </p:nvSpPr>
          <p:spPr bwMode="auto">
            <a:xfrm>
              <a:off x="3030" y="2073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53" name="Rectangle 120"/>
            <p:cNvSpPr>
              <a:spLocks noChangeArrowheads="1"/>
            </p:cNvSpPr>
            <p:nvPr/>
          </p:nvSpPr>
          <p:spPr bwMode="auto">
            <a:xfrm>
              <a:off x="3054" y="2073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54" name="Rectangle 121"/>
            <p:cNvSpPr>
              <a:spLocks noChangeArrowheads="1"/>
            </p:cNvSpPr>
            <p:nvPr/>
          </p:nvSpPr>
          <p:spPr bwMode="auto">
            <a:xfrm>
              <a:off x="3078" y="2073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55" name="Rectangle 122"/>
            <p:cNvSpPr>
              <a:spLocks noChangeArrowheads="1"/>
            </p:cNvSpPr>
            <p:nvPr/>
          </p:nvSpPr>
          <p:spPr bwMode="auto">
            <a:xfrm>
              <a:off x="3102" y="2073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56" name="Rectangle 123"/>
            <p:cNvSpPr>
              <a:spLocks noChangeArrowheads="1"/>
            </p:cNvSpPr>
            <p:nvPr/>
          </p:nvSpPr>
          <p:spPr bwMode="auto">
            <a:xfrm>
              <a:off x="3126" y="2073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57" name="Rectangle 124"/>
            <p:cNvSpPr>
              <a:spLocks noChangeArrowheads="1"/>
            </p:cNvSpPr>
            <p:nvPr/>
          </p:nvSpPr>
          <p:spPr bwMode="auto">
            <a:xfrm>
              <a:off x="3140" y="2073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58" name="Rectangle 125"/>
            <p:cNvSpPr>
              <a:spLocks noChangeArrowheads="1"/>
            </p:cNvSpPr>
            <p:nvPr/>
          </p:nvSpPr>
          <p:spPr bwMode="auto">
            <a:xfrm>
              <a:off x="3066" y="2505"/>
              <a:ext cx="20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34859" name="Rectangle 126"/>
            <p:cNvSpPr>
              <a:spLocks noChangeArrowheads="1"/>
            </p:cNvSpPr>
            <p:nvPr/>
          </p:nvSpPr>
          <p:spPr bwMode="auto">
            <a:xfrm>
              <a:off x="3084" y="2473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ˆ</a:t>
              </a:r>
            </a:p>
          </p:txBody>
        </p:sp>
        <p:sp>
          <p:nvSpPr>
            <p:cNvPr id="34860" name="Rectangle 127"/>
            <p:cNvSpPr>
              <a:spLocks noChangeArrowheads="1"/>
            </p:cNvSpPr>
            <p:nvPr/>
          </p:nvSpPr>
          <p:spPr bwMode="auto">
            <a:xfrm>
              <a:off x="2992" y="2505"/>
              <a:ext cx="185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¶</a:t>
              </a:r>
            </a:p>
          </p:txBody>
        </p:sp>
        <p:sp>
          <p:nvSpPr>
            <p:cNvPr id="34861" name="Rectangle 128"/>
            <p:cNvSpPr>
              <a:spLocks noChangeArrowheads="1"/>
            </p:cNvSpPr>
            <p:nvPr/>
          </p:nvSpPr>
          <p:spPr bwMode="auto">
            <a:xfrm>
              <a:off x="3029" y="2745"/>
              <a:ext cx="18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34862" name="Rectangle 129"/>
            <p:cNvSpPr>
              <a:spLocks noChangeArrowheads="1"/>
            </p:cNvSpPr>
            <p:nvPr/>
          </p:nvSpPr>
          <p:spPr bwMode="auto">
            <a:xfrm>
              <a:off x="3107" y="2806"/>
              <a:ext cx="170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4863" name="Rectangle 130"/>
            <p:cNvSpPr>
              <a:spLocks noChangeArrowheads="1"/>
            </p:cNvSpPr>
            <p:nvPr/>
          </p:nvSpPr>
          <p:spPr bwMode="auto">
            <a:xfrm>
              <a:off x="3107" y="2678"/>
              <a:ext cx="195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i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34864" name="Rectangle 131"/>
            <p:cNvSpPr>
              <a:spLocks noChangeArrowheads="1"/>
            </p:cNvSpPr>
            <p:nvPr/>
          </p:nvSpPr>
          <p:spPr bwMode="auto">
            <a:xfrm>
              <a:off x="2958" y="2745"/>
              <a:ext cx="185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¶</a:t>
              </a:r>
            </a:p>
          </p:txBody>
        </p:sp>
        <p:sp>
          <p:nvSpPr>
            <p:cNvPr id="34865" name="Rectangle 132"/>
            <p:cNvSpPr>
              <a:spLocks noChangeArrowheads="1"/>
            </p:cNvSpPr>
            <p:nvPr/>
          </p:nvSpPr>
          <p:spPr bwMode="auto">
            <a:xfrm>
              <a:off x="2958" y="2585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66" name="Rectangle 133"/>
            <p:cNvSpPr>
              <a:spLocks noChangeArrowheads="1"/>
            </p:cNvSpPr>
            <p:nvPr/>
          </p:nvSpPr>
          <p:spPr bwMode="auto">
            <a:xfrm>
              <a:off x="2982" y="2585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67" name="Rectangle 134"/>
            <p:cNvSpPr>
              <a:spLocks noChangeArrowheads="1"/>
            </p:cNvSpPr>
            <p:nvPr/>
          </p:nvSpPr>
          <p:spPr bwMode="auto">
            <a:xfrm>
              <a:off x="3006" y="2585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68" name="Rectangle 135"/>
            <p:cNvSpPr>
              <a:spLocks noChangeArrowheads="1"/>
            </p:cNvSpPr>
            <p:nvPr/>
          </p:nvSpPr>
          <p:spPr bwMode="auto">
            <a:xfrm>
              <a:off x="3030" y="2585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69" name="Rectangle 136"/>
            <p:cNvSpPr>
              <a:spLocks noChangeArrowheads="1"/>
            </p:cNvSpPr>
            <p:nvPr/>
          </p:nvSpPr>
          <p:spPr bwMode="auto">
            <a:xfrm>
              <a:off x="3054" y="2585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70" name="Rectangle 137"/>
            <p:cNvSpPr>
              <a:spLocks noChangeArrowheads="1"/>
            </p:cNvSpPr>
            <p:nvPr/>
          </p:nvSpPr>
          <p:spPr bwMode="auto">
            <a:xfrm>
              <a:off x="3078" y="2585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71" name="Rectangle 138"/>
            <p:cNvSpPr>
              <a:spLocks noChangeArrowheads="1"/>
            </p:cNvSpPr>
            <p:nvPr/>
          </p:nvSpPr>
          <p:spPr bwMode="auto">
            <a:xfrm>
              <a:off x="3102" y="2585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72" name="Rectangle 139"/>
            <p:cNvSpPr>
              <a:spLocks noChangeArrowheads="1"/>
            </p:cNvSpPr>
            <p:nvPr/>
          </p:nvSpPr>
          <p:spPr bwMode="auto">
            <a:xfrm>
              <a:off x="3126" y="2585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73" name="Rectangle 140"/>
            <p:cNvSpPr>
              <a:spLocks noChangeArrowheads="1"/>
            </p:cNvSpPr>
            <p:nvPr/>
          </p:nvSpPr>
          <p:spPr bwMode="auto">
            <a:xfrm>
              <a:off x="3140" y="2585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74" name="Rectangle 141"/>
            <p:cNvSpPr>
              <a:spLocks noChangeArrowheads="1"/>
            </p:cNvSpPr>
            <p:nvPr/>
          </p:nvSpPr>
          <p:spPr bwMode="auto">
            <a:xfrm rot="-5400000">
              <a:off x="3002" y="2986"/>
              <a:ext cx="25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¼</a:t>
              </a:r>
            </a:p>
          </p:txBody>
        </p:sp>
        <p:sp>
          <p:nvSpPr>
            <p:cNvPr id="34875" name="Rectangle 142"/>
            <p:cNvSpPr>
              <a:spLocks noChangeArrowheads="1"/>
            </p:cNvSpPr>
            <p:nvPr/>
          </p:nvSpPr>
          <p:spPr bwMode="auto">
            <a:xfrm>
              <a:off x="3066" y="3209"/>
              <a:ext cx="20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34876" name="Rectangle 143"/>
            <p:cNvSpPr>
              <a:spLocks noChangeArrowheads="1"/>
            </p:cNvSpPr>
            <p:nvPr/>
          </p:nvSpPr>
          <p:spPr bwMode="auto">
            <a:xfrm>
              <a:off x="3084" y="3177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ˆ</a:t>
              </a:r>
            </a:p>
          </p:txBody>
        </p:sp>
        <p:sp>
          <p:nvSpPr>
            <p:cNvPr id="34877" name="Rectangle 144"/>
            <p:cNvSpPr>
              <a:spLocks noChangeArrowheads="1"/>
            </p:cNvSpPr>
            <p:nvPr/>
          </p:nvSpPr>
          <p:spPr bwMode="auto">
            <a:xfrm>
              <a:off x="2992" y="3209"/>
              <a:ext cx="185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¶</a:t>
              </a:r>
            </a:p>
          </p:txBody>
        </p:sp>
        <p:sp>
          <p:nvSpPr>
            <p:cNvPr id="34878" name="Rectangle 145"/>
            <p:cNvSpPr>
              <a:spLocks noChangeArrowheads="1"/>
            </p:cNvSpPr>
            <p:nvPr/>
          </p:nvSpPr>
          <p:spPr bwMode="auto">
            <a:xfrm>
              <a:off x="3011" y="3449"/>
              <a:ext cx="18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34879" name="Rectangle 146"/>
            <p:cNvSpPr>
              <a:spLocks noChangeArrowheads="1"/>
            </p:cNvSpPr>
            <p:nvPr/>
          </p:nvSpPr>
          <p:spPr bwMode="auto">
            <a:xfrm>
              <a:off x="3088" y="3558"/>
              <a:ext cx="170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i="1">
                  <a:solidFill>
                    <a:srgbClr val="000000"/>
                  </a:solidFill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34880" name="Rectangle 147"/>
            <p:cNvSpPr>
              <a:spLocks noChangeArrowheads="1"/>
            </p:cNvSpPr>
            <p:nvPr/>
          </p:nvSpPr>
          <p:spPr bwMode="auto">
            <a:xfrm>
              <a:off x="3148" y="3523"/>
              <a:ext cx="172" cy="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000" i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34881" name="Rectangle 148"/>
            <p:cNvSpPr>
              <a:spLocks noChangeArrowheads="1"/>
            </p:cNvSpPr>
            <p:nvPr/>
          </p:nvSpPr>
          <p:spPr bwMode="auto">
            <a:xfrm>
              <a:off x="3088" y="3382"/>
              <a:ext cx="195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i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34882" name="Rectangle 149"/>
            <p:cNvSpPr>
              <a:spLocks noChangeArrowheads="1"/>
            </p:cNvSpPr>
            <p:nvPr/>
          </p:nvSpPr>
          <p:spPr bwMode="auto">
            <a:xfrm>
              <a:off x="2939" y="3449"/>
              <a:ext cx="185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¶</a:t>
              </a:r>
            </a:p>
          </p:txBody>
        </p:sp>
        <p:sp>
          <p:nvSpPr>
            <p:cNvPr id="34883" name="Rectangle 150"/>
            <p:cNvSpPr>
              <a:spLocks noChangeArrowheads="1"/>
            </p:cNvSpPr>
            <p:nvPr/>
          </p:nvSpPr>
          <p:spPr bwMode="auto">
            <a:xfrm>
              <a:off x="2939" y="3289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84" name="Rectangle 151"/>
            <p:cNvSpPr>
              <a:spLocks noChangeArrowheads="1"/>
            </p:cNvSpPr>
            <p:nvPr/>
          </p:nvSpPr>
          <p:spPr bwMode="auto">
            <a:xfrm>
              <a:off x="2963" y="3289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85" name="Rectangle 152"/>
            <p:cNvSpPr>
              <a:spLocks noChangeArrowheads="1"/>
            </p:cNvSpPr>
            <p:nvPr/>
          </p:nvSpPr>
          <p:spPr bwMode="auto">
            <a:xfrm>
              <a:off x="2987" y="3289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86" name="Rectangle 153"/>
            <p:cNvSpPr>
              <a:spLocks noChangeArrowheads="1"/>
            </p:cNvSpPr>
            <p:nvPr/>
          </p:nvSpPr>
          <p:spPr bwMode="auto">
            <a:xfrm>
              <a:off x="3011" y="3289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87" name="Rectangle 154"/>
            <p:cNvSpPr>
              <a:spLocks noChangeArrowheads="1"/>
            </p:cNvSpPr>
            <p:nvPr/>
          </p:nvSpPr>
          <p:spPr bwMode="auto">
            <a:xfrm>
              <a:off x="3035" y="3289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88" name="Rectangle 155"/>
            <p:cNvSpPr>
              <a:spLocks noChangeArrowheads="1"/>
            </p:cNvSpPr>
            <p:nvPr/>
          </p:nvSpPr>
          <p:spPr bwMode="auto">
            <a:xfrm>
              <a:off x="3059" y="3289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89" name="Rectangle 156"/>
            <p:cNvSpPr>
              <a:spLocks noChangeArrowheads="1"/>
            </p:cNvSpPr>
            <p:nvPr/>
          </p:nvSpPr>
          <p:spPr bwMode="auto">
            <a:xfrm>
              <a:off x="3083" y="3289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90" name="Rectangle 157"/>
            <p:cNvSpPr>
              <a:spLocks noChangeArrowheads="1"/>
            </p:cNvSpPr>
            <p:nvPr/>
          </p:nvSpPr>
          <p:spPr bwMode="auto">
            <a:xfrm>
              <a:off x="3107" y="3289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91" name="Rectangle 158"/>
            <p:cNvSpPr>
              <a:spLocks noChangeArrowheads="1"/>
            </p:cNvSpPr>
            <p:nvPr/>
          </p:nvSpPr>
          <p:spPr bwMode="auto">
            <a:xfrm>
              <a:off x="3131" y="3289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92" name="Rectangle 159"/>
            <p:cNvSpPr>
              <a:spLocks noChangeArrowheads="1"/>
            </p:cNvSpPr>
            <p:nvPr/>
          </p:nvSpPr>
          <p:spPr bwMode="auto">
            <a:xfrm>
              <a:off x="3155" y="3289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93" name="Rectangle 160"/>
            <p:cNvSpPr>
              <a:spLocks noChangeArrowheads="1"/>
            </p:cNvSpPr>
            <p:nvPr/>
          </p:nvSpPr>
          <p:spPr bwMode="auto">
            <a:xfrm>
              <a:off x="3158" y="3289"/>
              <a:ext cx="1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4894" name="Rectangle 161"/>
            <p:cNvSpPr>
              <a:spLocks noChangeArrowheads="1"/>
            </p:cNvSpPr>
            <p:nvPr/>
          </p:nvSpPr>
          <p:spPr bwMode="auto">
            <a:xfrm>
              <a:off x="2719" y="2713"/>
              <a:ext cx="195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=</a:t>
              </a:r>
            </a:p>
          </p:txBody>
        </p:sp>
        <p:sp>
          <p:nvSpPr>
            <p:cNvPr id="34895" name="Freeform 162"/>
            <p:cNvSpPr>
              <a:spLocks/>
            </p:cNvSpPr>
            <p:nvPr/>
          </p:nvSpPr>
          <p:spPr bwMode="auto">
            <a:xfrm>
              <a:off x="2956" y="1944"/>
              <a:ext cx="49" cy="1761"/>
            </a:xfrm>
            <a:custGeom>
              <a:avLst/>
              <a:gdLst>
                <a:gd name="T0" fmla="*/ 48 w 49"/>
                <a:gd name="T1" fmla="*/ 1760 h 1761"/>
                <a:gd name="T2" fmla="*/ 0 w 49"/>
                <a:gd name="T3" fmla="*/ 1760 h 1761"/>
                <a:gd name="T4" fmla="*/ 0 w 49"/>
                <a:gd name="T5" fmla="*/ 0 h 1761"/>
                <a:gd name="T6" fmla="*/ 0 60000 65536"/>
                <a:gd name="T7" fmla="*/ 0 60000 65536"/>
                <a:gd name="T8" fmla="*/ 0 60000 65536"/>
                <a:gd name="T9" fmla="*/ 0 w 49"/>
                <a:gd name="T10" fmla="*/ 0 h 1761"/>
                <a:gd name="T11" fmla="*/ 49 w 49"/>
                <a:gd name="T12" fmla="*/ 1761 h 17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1761">
                  <a:moveTo>
                    <a:pt x="48" y="1760"/>
                  </a:moveTo>
                  <a:lnTo>
                    <a:pt x="0" y="1760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4896" name="Freeform 163"/>
            <p:cNvSpPr>
              <a:spLocks/>
            </p:cNvSpPr>
            <p:nvPr/>
          </p:nvSpPr>
          <p:spPr bwMode="auto">
            <a:xfrm>
              <a:off x="2956" y="1944"/>
              <a:ext cx="49" cy="1"/>
            </a:xfrm>
            <a:custGeom>
              <a:avLst/>
              <a:gdLst>
                <a:gd name="T0" fmla="*/ 0 w 49"/>
                <a:gd name="T1" fmla="*/ 0 h 1"/>
                <a:gd name="T2" fmla="*/ 48 w 49"/>
                <a:gd name="T3" fmla="*/ 0 h 1"/>
                <a:gd name="T4" fmla="*/ 0 w 49"/>
                <a:gd name="T5" fmla="*/ 0 h 1"/>
                <a:gd name="T6" fmla="*/ 0 60000 65536"/>
                <a:gd name="T7" fmla="*/ 0 60000 65536"/>
                <a:gd name="T8" fmla="*/ 0 60000 65536"/>
                <a:gd name="T9" fmla="*/ 0 w 49"/>
                <a:gd name="T10" fmla="*/ 0 h 1"/>
                <a:gd name="T11" fmla="*/ 49 w 49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1">
                  <a:moveTo>
                    <a:pt x="0" y="0"/>
                  </a:moveTo>
                  <a:lnTo>
                    <a:pt x="48" y="0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4897" name="Freeform 164"/>
            <p:cNvSpPr>
              <a:spLocks/>
            </p:cNvSpPr>
            <p:nvPr/>
          </p:nvSpPr>
          <p:spPr bwMode="auto">
            <a:xfrm>
              <a:off x="3244" y="1944"/>
              <a:ext cx="49" cy="1761"/>
            </a:xfrm>
            <a:custGeom>
              <a:avLst/>
              <a:gdLst>
                <a:gd name="T0" fmla="*/ 0 w 49"/>
                <a:gd name="T1" fmla="*/ 1760 h 1761"/>
                <a:gd name="T2" fmla="*/ 48 w 49"/>
                <a:gd name="T3" fmla="*/ 1760 h 1761"/>
                <a:gd name="T4" fmla="*/ 48 w 49"/>
                <a:gd name="T5" fmla="*/ 0 h 1761"/>
                <a:gd name="T6" fmla="*/ 0 60000 65536"/>
                <a:gd name="T7" fmla="*/ 0 60000 65536"/>
                <a:gd name="T8" fmla="*/ 0 60000 65536"/>
                <a:gd name="T9" fmla="*/ 0 w 49"/>
                <a:gd name="T10" fmla="*/ 0 h 1761"/>
                <a:gd name="T11" fmla="*/ 49 w 49"/>
                <a:gd name="T12" fmla="*/ 1761 h 17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1761">
                  <a:moveTo>
                    <a:pt x="0" y="1760"/>
                  </a:moveTo>
                  <a:lnTo>
                    <a:pt x="48" y="1760"/>
                  </a:lnTo>
                  <a:lnTo>
                    <a:pt x="48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4898" name="Freeform 165"/>
            <p:cNvSpPr>
              <a:spLocks/>
            </p:cNvSpPr>
            <p:nvPr/>
          </p:nvSpPr>
          <p:spPr bwMode="auto">
            <a:xfrm>
              <a:off x="3244" y="1944"/>
              <a:ext cx="49" cy="1"/>
            </a:xfrm>
            <a:custGeom>
              <a:avLst/>
              <a:gdLst>
                <a:gd name="T0" fmla="*/ 48 w 49"/>
                <a:gd name="T1" fmla="*/ 0 h 1"/>
                <a:gd name="T2" fmla="*/ 0 w 49"/>
                <a:gd name="T3" fmla="*/ 0 h 1"/>
                <a:gd name="T4" fmla="*/ 48 w 49"/>
                <a:gd name="T5" fmla="*/ 0 h 1"/>
                <a:gd name="T6" fmla="*/ 0 60000 65536"/>
                <a:gd name="T7" fmla="*/ 0 60000 65536"/>
                <a:gd name="T8" fmla="*/ 0 60000 65536"/>
                <a:gd name="T9" fmla="*/ 0 w 49"/>
                <a:gd name="T10" fmla="*/ 0 h 1"/>
                <a:gd name="T11" fmla="*/ 49 w 49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1">
                  <a:moveTo>
                    <a:pt x="48" y="0"/>
                  </a:move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4822" name="Text Box 166"/>
          <p:cNvSpPr txBox="1">
            <a:spLocks noChangeArrowheads="1"/>
          </p:cNvSpPr>
          <p:nvPr/>
        </p:nvSpPr>
        <p:spPr bwMode="auto">
          <a:xfrm>
            <a:off x="971550" y="5589588"/>
            <a:ext cx="6483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>
                <a:solidFill>
                  <a:srgbClr val="9933FF"/>
                </a:solidFill>
              </a:rPr>
              <a:t>Próximo passo:</a:t>
            </a:r>
            <a:r>
              <a:rPr lang="pt-BR"/>
              <a:t> calcular as sensibilidades e retropropagá-las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sz="3200" smtClean="0"/>
              <a:t>Matriz jacobiana</a:t>
            </a:r>
          </a:p>
        </p:txBody>
      </p:sp>
      <p:grpSp>
        <p:nvGrpSpPr>
          <p:cNvPr id="18730" name="Group 9"/>
          <p:cNvGrpSpPr>
            <a:grpSpLocks/>
          </p:cNvGrpSpPr>
          <p:nvPr/>
        </p:nvGrpSpPr>
        <p:grpSpPr bwMode="auto">
          <a:xfrm>
            <a:off x="254000" y="1149350"/>
            <a:ext cx="3651250" cy="3375025"/>
            <a:chOff x="160" y="724"/>
            <a:chExt cx="2300" cy="2126"/>
          </a:xfrm>
        </p:grpSpPr>
        <p:sp>
          <p:nvSpPr>
            <p:cNvPr id="18732" name="Rectangle 10"/>
            <p:cNvSpPr>
              <a:spLocks noChangeArrowheads="1"/>
            </p:cNvSpPr>
            <p:nvPr/>
          </p:nvSpPr>
          <p:spPr bwMode="auto">
            <a:xfrm>
              <a:off x="232" y="1559"/>
              <a:ext cx="205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8733" name="Rectangle 11"/>
            <p:cNvSpPr>
              <a:spLocks noChangeArrowheads="1"/>
            </p:cNvSpPr>
            <p:nvPr/>
          </p:nvSpPr>
          <p:spPr bwMode="auto">
            <a:xfrm>
              <a:off x="326" y="1506"/>
              <a:ext cx="19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i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8734" name="Rectangle 12"/>
            <p:cNvSpPr>
              <a:spLocks noChangeArrowheads="1"/>
            </p:cNvSpPr>
            <p:nvPr/>
          </p:nvSpPr>
          <p:spPr bwMode="auto">
            <a:xfrm>
              <a:off x="526" y="1506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8735" name="Rectangle 13"/>
            <p:cNvSpPr>
              <a:spLocks noChangeArrowheads="1"/>
            </p:cNvSpPr>
            <p:nvPr/>
          </p:nvSpPr>
          <p:spPr bwMode="auto">
            <a:xfrm>
              <a:off x="435" y="1506"/>
              <a:ext cx="179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8736" name="Rectangle 14"/>
            <p:cNvSpPr>
              <a:spLocks noChangeArrowheads="1"/>
            </p:cNvSpPr>
            <p:nvPr/>
          </p:nvSpPr>
          <p:spPr bwMode="auto">
            <a:xfrm>
              <a:off x="160" y="1573"/>
              <a:ext cx="187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¶</a:t>
              </a:r>
            </a:p>
          </p:txBody>
        </p:sp>
        <p:sp>
          <p:nvSpPr>
            <p:cNvPr id="18737" name="Rectangle 15"/>
            <p:cNvSpPr>
              <a:spLocks noChangeArrowheads="1"/>
            </p:cNvSpPr>
            <p:nvPr/>
          </p:nvSpPr>
          <p:spPr bwMode="auto">
            <a:xfrm>
              <a:off x="319" y="1799"/>
              <a:ext cx="205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8738" name="Rectangle 16"/>
            <p:cNvSpPr>
              <a:spLocks noChangeArrowheads="1"/>
            </p:cNvSpPr>
            <p:nvPr/>
          </p:nvSpPr>
          <p:spPr bwMode="auto">
            <a:xfrm>
              <a:off x="414" y="1746"/>
              <a:ext cx="19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i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8739" name="Rectangle 17"/>
            <p:cNvSpPr>
              <a:spLocks noChangeArrowheads="1"/>
            </p:cNvSpPr>
            <p:nvPr/>
          </p:nvSpPr>
          <p:spPr bwMode="auto">
            <a:xfrm>
              <a:off x="248" y="1813"/>
              <a:ext cx="187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¶</a:t>
              </a:r>
            </a:p>
          </p:txBody>
        </p:sp>
        <p:sp>
          <p:nvSpPr>
            <p:cNvPr id="18740" name="Rectangle 18"/>
            <p:cNvSpPr>
              <a:spLocks noChangeArrowheads="1"/>
            </p:cNvSpPr>
            <p:nvPr/>
          </p:nvSpPr>
          <p:spPr bwMode="auto">
            <a:xfrm>
              <a:off x="160" y="165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741" name="Rectangle 19"/>
            <p:cNvSpPr>
              <a:spLocks noChangeArrowheads="1"/>
            </p:cNvSpPr>
            <p:nvPr/>
          </p:nvSpPr>
          <p:spPr bwMode="auto">
            <a:xfrm>
              <a:off x="184" y="165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742" name="Rectangle 20"/>
            <p:cNvSpPr>
              <a:spLocks noChangeArrowheads="1"/>
            </p:cNvSpPr>
            <p:nvPr/>
          </p:nvSpPr>
          <p:spPr bwMode="auto">
            <a:xfrm>
              <a:off x="208" y="165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743" name="Rectangle 21"/>
            <p:cNvSpPr>
              <a:spLocks noChangeArrowheads="1"/>
            </p:cNvSpPr>
            <p:nvPr/>
          </p:nvSpPr>
          <p:spPr bwMode="auto">
            <a:xfrm>
              <a:off x="232" y="165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744" name="Rectangle 22"/>
            <p:cNvSpPr>
              <a:spLocks noChangeArrowheads="1"/>
            </p:cNvSpPr>
            <p:nvPr/>
          </p:nvSpPr>
          <p:spPr bwMode="auto">
            <a:xfrm>
              <a:off x="256" y="165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745" name="Rectangle 23"/>
            <p:cNvSpPr>
              <a:spLocks noChangeArrowheads="1"/>
            </p:cNvSpPr>
            <p:nvPr/>
          </p:nvSpPr>
          <p:spPr bwMode="auto">
            <a:xfrm>
              <a:off x="280" y="165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746" name="Rectangle 24"/>
            <p:cNvSpPr>
              <a:spLocks noChangeArrowheads="1"/>
            </p:cNvSpPr>
            <p:nvPr/>
          </p:nvSpPr>
          <p:spPr bwMode="auto">
            <a:xfrm>
              <a:off x="304" y="165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747" name="Rectangle 25"/>
            <p:cNvSpPr>
              <a:spLocks noChangeArrowheads="1"/>
            </p:cNvSpPr>
            <p:nvPr/>
          </p:nvSpPr>
          <p:spPr bwMode="auto">
            <a:xfrm>
              <a:off x="328" y="165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748" name="Rectangle 26"/>
            <p:cNvSpPr>
              <a:spLocks noChangeArrowheads="1"/>
            </p:cNvSpPr>
            <p:nvPr/>
          </p:nvSpPr>
          <p:spPr bwMode="auto">
            <a:xfrm>
              <a:off x="352" y="165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749" name="Rectangle 27"/>
            <p:cNvSpPr>
              <a:spLocks noChangeArrowheads="1"/>
            </p:cNvSpPr>
            <p:nvPr/>
          </p:nvSpPr>
          <p:spPr bwMode="auto">
            <a:xfrm>
              <a:off x="376" y="165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750" name="Rectangle 28"/>
            <p:cNvSpPr>
              <a:spLocks noChangeArrowheads="1"/>
            </p:cNvSpPr>
            <p:nvPr/>
          </p:nvSpPr>
          <p:spPr bwMode="auto">
            <a:xfrm>
              <a:off x="400" y="165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751" name="Rectangle 29"/>
            <p:cNvSpPr>
              <a:spLocks noChangeArrowheads="1"/>
            </p:cNvSpPr>
            <p:nvPr/>
          </p:nvSpPr>
          <p:spPr bwMode="auto">
            <a:xfrm>
              <a:off x="424" y="165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752" name="Rectangle 30"/>
            <p:cNvSpPr>
              <a:spLocks noChangeArrowheads="1"/>
            </p:cNvSpPr>
            <p:nvPr/>
          </p:nvSpPr>
          <p:spPr bwMode="auto">
            <a:xfrm>
              <a:off x="448" y="165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753" name="Rectangle 31"/>
            <p:cNvSpPr>
              <a:spLocks noChangeArrowheads="1"/>
            </p:cNvSpPr>
            <p:nvPr/>
          </p:nvSpPr>
          <p:spPr bwMode="auto">
            <a:xfrm>
              <a:off x="472" y="165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754" name="Rectangle 32"/>
            <p:cNvSpPr>
              <a:spLocks noChangeArrowheads="1"/>
            </p:cNvSpPr>
            <p:nvPr/>
          </p:nvSpPr>
          <p:spPr bwMode="auto">
            <a:xfrm>
              <a:off x="496" y="165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755" name="Rectangle 33"/>
            <p:cNvSpPr>
              <a:spLocks noChangeArrowheads="1"/>
            </p:cNvSpPr>
            <p:nvPr/>
          </p:nvSpPr>
          <p:spPr bwMode="auto">
            <a:xfrm>
              <a:off x="520" y="165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756" name="Rectangle 34"/>
            <p:cNvSpPr>
              <a:spLocks noChangeArrowheads="1"/>
            </p:cNvSpPr>
            <p:nvPr/>
          </p:nvSpPr>
          <p:spPr bwMode="auto">
            <a:xfrm>
              <a:off x="534" y="165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757" name="Rectangle 35"/>
            <p:cNvSpPr>
              <a:spLocks noChangeArrowheads="1"/>
            </p:cNvSpPr>
            <p:nvPr/>
          </p:nvSpPr>
          <p:spPr bwMode="auto">
            <a:xfrm>
              <a:off x="874" y="805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8758" name="Rectangle 36"/>
            <p:cNvSpPr>
              <a:spLocks noChangeArrowheads="1"/>
            </p:cNvSpPr>
            <p:nvPr/>
          </p:nvSpPr>
          <p:spPr bwMode="auto">
            <a:xfrm>
              <a:off x="951" y="882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8759" name="Rectangle 37"/>
            <p:cNvSpPr>
              <a:spLocks noChangeArrowheads="1"/>
            </p:cNvSpPr>
            <p:nvPr/>
          </p:nvSpPr>
          <p:spPr bwMode="auto">
            <a:xfrm>
              <a:off x="951" y="754"/>
              <a:ext cx="19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i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8760" name="Rectangle 38"/>
            <p:cNvSpPr>
              <a:spLocks noChangeArrowheads="1"/>
            </p:cNvSpPr>
            <p:nvPr/>
          </p:nvSpPr>
          <p:spPr bwMode="auto">
            <a:xfrm>
              <a:off x="1151" y="754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8761" name="Rectangle 39"/>
            <p:cNvSpPr>
              <a:spLocks noChangeArrowheads="1"/>
            </p:cNvSpPr>
            <p:nvPr/>
          </p:nvSpPr>
          <p:spPr bwMode="auto">
            <a:xfrm>
              <a:off x="1060" y="754"/>
              <a:ext cx="179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8762" name="Rectangle 40"/>
            <p:cNvSpPr>
              <a:spLocks noChangeArrowheads="1"/>
            </p:cNvSpPr>
            <p:nvPr/>
          </p:nvSpPr>
          <p:spPr bwMode="auto">
            <a:xfrm>
              <a:off x="803" y="805"/>
              <a:ext cx="187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¶</a:t>
              </a:r>
            </a:p>
          </p:txBody>
        </p:sp>
        <p:sp>
          <p:nvSpPr>
            <p:cNvPr id="18763" name="Rectangle 41"/>
            <p:cNvSpPr>
              <a:spLocks noChangeArrowheads="1"/>
            </p:cNvSpPr>
            <p:nvPr/>
          </p:nvSpPr>
          <p:spPr bwMode="auto">
            <a:xfrm>
              <a:off x="961" y="1093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8764" name="Rectangle 42"/>
            <p:cNvSpPr>
              <a:spLocks noChangeArrowheads="1"/>
            </p:cNvSpPr>
            <p:nvPr/>
          </p:nvSpPr>
          <p:spPr bwMode="auto">
            <a:xfrm>
              <a:off x="1039" y="1154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8765" name="Rectangle 43"/>
            <p:cNvSpPr>
              <a:spLocks noChangeArrowheads="1"/>
            </p:cNvSpPr>
            <p:nvPr/>
          </p:nvSpPr>
          <p:spPr bwMode="auto">
            <a:xfrm>
              <a:off x="1039" y="1026"/>
              <a:ext cx="19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i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8766" name="Rectangle 44"/>
            <p:cNvSpPr>
              <a:spLocks noChangeArrowheads="1"/>
            </p:cNvSpPr>
            <p:nvPr/>
          </p:nvSpPr>
          <p:spPr bwMode="auto">
            <a:xfrm>
              <a:off x="890" y="1093"/>
              <a:ext cx="187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¶</a:t>
              </a:r>
            </a:p>
          </p:txBody>
        </p:sp>
        <p:sp>
          <p:nvSpPr>
            <p:cNvPr id="18767" name="Rectangle 45"/>
            <p:cNvSpPr>
              <a:spLocks noChangeArrowheads="1"/>
            </p:cNvSpPr>
            <p:nvPr/>
          </p:nvSpPr>
          <p:spPr bwMode="auto">
            <a:xfrm>
              <a:off x="803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768" name="Rectangle 46"/>
            <p:cNvSpPr>
              <a:spLocks noChangeArrowheads="1"/>
            </p:cNvSpPr>
            <p:nvPr/>
          </p:nvSpPr>
          <p:spPr bwMode="auto">
            <a:xfrm>
              <a:off x="827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769" name="Rectangle 47"/>
            <p:cNvSpPr>
              <a:spLocks noChangeArrowheads="1"/>
            </p:cNvSpPr>
            <p:nvPr/>
          </p:nvSpPr>
          <p:spPr bwMode="auto">
            <a:xfrm>
              <a:off x="851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770" name="Rectangle 48"/>
            <p:cNvSpPr>
              <a:spLocks noChangeArrowheads="1"/>
            </p:cNvSpPr>
            <p:nvPr/>
          </p:nvSpPr>
          <p:spPr bwMode="auto">
            <a:xfrm>
              <a:off x="875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771" name="Rectangle 49"/>
            <p:cNvSpPr>
              <a:spLocks noChangeArrowheads="1"/>
            </p:cNvSpPr>
            <p:nvPr/>
          </p:nvSpPr>
          <p:spPr bwMode="auto">
            <a:xfrm>
              <a:off x="898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772" name="Rectangle 50"/>
            <p:cNvSpPr>
              <a:spLocks noChangeArrowheads="1"/>
            </p:cNvSpPr>
            <p:nvPr/>
          </p:nvSpPr>
          <p:spPr bwMode="auto">
            <a:xfrm>
              <a:off x="922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773" name="Rectangle 51"/>
            <p:cNvSpPr>
              <a:spLocks noChangeArrowheads="1"/>
            </p:cNvSpPr>
            <p:nvPr/>
          </p:nvSpPr>
          <p:spPr bwMode="auto">
            <a:xfrm>
              <a:off x="946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774" name="Rectangle 52"/>
            <p:cNvSpPr>
              <a:spLocks noChangeArrowheads="1"/>
            </p:cNvSpPr>
            <p:nvPr/>
          </p:nvSpPr>
          <p:spPr bwMode="auto">
            <a:xfrm>
              <a:off x="970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775" name="Rectangle 53"/>
            <p:cNvSpPr>
              <a:spLocks noChangeArrowheads="1"/>
            </p:cNvSpPr>
            <p:nvPr/>
          </p:nvSpPr>
          <p:spPr bwMode="auto">
            <a:xfrm>
              <a:off x="994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776" name="Rectangle 54"/>
            <p:cNvSpPr>
              <a:spLocks noChangeArrowheads="1"/>
            </p:cNvSpPr>
            <p:nvPr/>
          </p:nvSpPr>
          <p:spPr bwMode="auto">
            <a:xfrm>
              <a:off x="1018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777" name="Rectangle 55"/>
            <p:cNvSpPr>
              <a:spLocks noChangeArrowheads="1"/>
            </p:cNvSpPr>
            <p:nvPr/>
          </p:nvSpPr>
          <p:spPr bwMode="auto">
            <a:xfrm>
              <a:off x="1042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778" name="Rectangle 56"/>
            <p:cNvSpPr>
              <a:spLocks noChangeArrowheads="1"/>
            </p:cNvSpPr>
            <p:nvPr/>
          </p:nvSpPr>
          <p:spPr bwMode="auto">
            <a:xfrm>
              <a:off x="1066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779" name="Rectangle 57"/>
            <p:cNvSpPr>
              <a:spLocks noChangeArrowheads="1"/>
            </p:cNvSpPr>
            <p:nvPr/>
          </p:nvSpPr>
          <p:spPr bwMode="auto">
            <a:xfrm>
              <a:off x="1090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780" name="Rectangle 58"/>
            <p:cNvSpPr>
              <a:spLocks noChangeArrowheads="1"/>
            </p:cNvSpPr>
            <p:nvPr/>
          </p:nvSpPr>
          <p:spPr bwMode="auto">
            <a:xfrm>
              <a:off x="1114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781" name="Rectangle 59"/>
            <p:cNvSpPr>
              <a:spLocks noChangeArrowheads="1"/>
            </p:cNvSpPr>
            <p:nvPr/>
          </p:nvSpPr>
          <p:spPr bwMode="auto">
            <a:xfrm>
              <a:off x="1138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782" name="Rectangle 60"/>
            <p:cNvSpPr>
              <a:spLocks noChangeArrowheads="1"/>
            </p:cNvSpPr>
            <p:nvPr/>
          </p:nvSpPr>
          <p:spPr bwMode="auto">
            <a:xfrm>
              <a:off x="1159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783" name="Rectangle 61"/>
            <p:cNvSpPr>
              <a:spLocks noChangeArrowheads="1"/>
            </p:cNvSpPr>
            <p:nvPr/>
          </p:nvSpPr>
          <p:spPr bwMode="auto">
            <a:xfrm>
              <a:off x="1342" y="805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8784" name="Rectangle 62"/>
            <p:cNvSpPr>
              <a:spLocks noChangeArrowheads="1"/>
            </p:cNvSpPr>
            <p:nvPr/>
          </p:nvSpPr>
          <p:spPr bwMode="auto">
            <a:xfrm>
              <a:off x="1419" y="882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8785" name="Rectangle 63"/>
            <p:cNvSpPr>
              <a:spLocks noChangeArrowheads="1"/>
            </p:cNvSpPr>
            <p:nvPr/>
          </p:nvSpPr>
          <p:spPr bwMode="auto">
            <a:xfrm>
              <a:off x="1419" y="754"/>
              <a:ext cx="19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i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8786" name="Rectangle 64"/>
            <p:cNvSpPr>
              <a:spLocks noChangeArrowheads="1"/>
            </p:cNvSpPr>
            <p:nvPr/>
          </p:nvSpPr>
          <p:spPr bwMode="auto">
            <a:xfrm>
              <a:off x="1619" y="754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8787" name="Rectangle 65"/>
            <p:cNvSpPr>
              <a:spLocks noChangeArrowheads="1"/>
            </p:cNvSpPr>
            <p:nvPr/>
          </p:nvSpPr>
          <p:spPr bwMode="auto">
            <a:xfrm>
              <a:off x="1528" y="754"/>
              <a:ext cx="179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8788" name="Rectangle 66"/>
            <p:cNvSpPr>
              <a:spLocks noChangeArrowheads="1"/>
            </p:cNvSpPr>
            <p:nvPr/>
          </p:nvSpPr>
          <p:spPr bwMode="auto">
            <a:xfrm>
              <a:off x="1270" y="805"/>
              <a:ext cx="187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¶</a:t>
              </a:r>
            </a:p>
          </p:txBody>
        </p:sp>
        <p:sp>
          <p:nvSpPr>
            <p:cNvPr id="18789" name="Rectangle 67"/>
            <p:cNvSpPr>
              <a:spLocks noChangeArrowheads="1"/>
            </p:cNvSpPr>
            <p:nvPr/>
          </p:nvSpPr>
          <p:spPr bwMode="auto">
            <a:xfrm>
              <a:off x="1429" y="1093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8790" name="Rectangle 68"/>
            <p:cNvSpPr>
              <a:spLocks noChangeArrowheads="1"/>
            </p:cNvSpPr>
            <p:nvPr/>
          </p:nvSpPr>
          <p:spPr bwMode="auto">
            <a:xfrm>
              <a:off x="1507" y="1154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8791" name="Rectangle 69"/>
            <p:cNvSpPr>
              <a:spLocks noChangeArrowheads="1"/>
            </p:cNvSpPr>
            <p:nvPr/>
          </p:nvSpPr>
          <p:spPr bwMode="auto">
            <a:xfrm>
              <a:off x="1507" y="1026"/>
              <a:ext cx="19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i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8792" name="Rectangle 70"/>
            <p:cNvSpPr>
              <a:spLocks noChangeArrowheads="1"/>
            </p:cNvSpPr>
            <p:nvPr/>
          </p:nvSpPr>
          <p:spPr bwMode="auto">
            <a:xfrm>
              <a:off x="1358" y="1093"/>
              <a:ext cx="187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¶</a:t>
              </a:r>
            </a:p>
          </p:txBody>
        </p:sp>
        <p:sp>
          <p:nvSpPr>
            <p:cNvPr id="18793" name="Rectangle 71"/>
            <p:cNvSpPr>
              <a:spLocks noChangeArrowheads="1"/>
            </p:cNvSpPr>
            <p:nvPr/>
          </p:nvSpPr>
          <p:spPr bwMode="auto">
            <a:xfrm>
              <a:off x="1270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794" name="Rectangle 72"/>
            <p:cNvSpPr>
              <a:spLocks noChangeArrowheads="1"/>
            </p:cNvSpPr>
            <p:nvPr/>
          </p:nvSpPr>
          <p:spPr bwMode="auto">
            <a:xfrm>
              <a:off x="1294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795" name="Rectangle 73"/>
            <p:cNvSpPr>
              <a:spLocks noChangeArrowheads="1"/>
            </p:cNvSpPr>
            <p:nvPr/>
          </p:nvSpPr>
          <p:spPr bwMode="auto">
            <a:xfrm>
              <a:off x="1318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796" name="Rectangle 74"/>
            <p:cNvSpPr>
              <a:spLocks noChangeArrowheads="1"/>
            </p:cNvSpPr>
            <p:nvPr/>
          </p:nvSpPr>
          <p:spPr bwMode="auto">
            <a:xfrm>
              <a:off x="1342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797" name="Rectangle 75"/>
            <p:cNvSpPr>
              <a:spLocks noChangeArrowheads="1"/>
            </p:cNvSpPr>
            <p:nvPr/>
          </p:nvSpPr>
          <p:spPr bwMode="auto">
            <a:xfrm>
              <a:off x="1366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798" name="Rectangle 76"/>
            <p:cNvSpPr>
              <a:spLocks noChangeArrowheads="1"/>
            </p:cNvSpPr>
            <p:nvPr/>
          </p:nvSpPr>
          <p:spPr bwMode="auto">
            <a:xfrm>
              <a:off x="1390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799" name="Rectangle 77"/>
            <p:cNvSpPr>
              <a:spLocks noChangeArrowheads="1"/>
            </p:cNvSpPr>
            <p:nvPr/>
          </p:nvSpPr>
          <p:spPr bwMode="auto">
            <a:xfrm>
              <a:off x="1414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00" name="Rectangle 78"/>
            <p:cNvSpPr>
              <a:spLocks noChangeArrowheads="1"/>
            </p:cNvSpPr>
            <p:nvPr/>
          </p:nvSpPr>
          <p:spPr bwMode="auto">
            <a:xfrm>
              <a:off x="1438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01" name="Rectangle 79"/>
            <p:cNvSpPr>
              <a:spLocks noChangeArrowheads="1"/>
            </p:cNvSpPr>
            <p:nvPr/>
          </p:nvSpPr>
          <p:spPr bwMode="auto">
            <a:xfrm>
              <a:off x="1462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02" name="Rectangle 80"/>
            <p:cNvSpPr>
              <a:spLocks noChangeArrowheads="1"/>
            </p:cNvSpPr>
            <p:nvPr/>
          </p:nvSpPr>
          <p:spPr bwMode="auto">
            <a:xfrm>
              <a:off x="1486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03" name="Rectangle 81"/>
            <p:cNvSpPr>
              <a:spLocks noChangeArrowheads="1"/>
            </p:cNvSpPr>
            <p:nvPr/>
          </p:nvSpPr>
          <p:spPr bwMode="auto">
            <a:xfrm>
              <a:off x="1510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04" name="Rectangle 82"/>
            <p:cNvSpPr>
              <a:spLocks noChangeArrowheads="1"/>
            </p:cNvSpPr>
            <p:nvPr/>
          </p:nvSpPr>
          <p:spPr bwMode="auto">
            <a:xfrm>
              <a:off x="1534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05" name="Rectangle 83"/>
            <p:cNvSpPr>
              <a:spLocks noChangeArrowheads="1"/>
            </p:cNvSpPr>
            <p:nvPr/>
          </p:nvSpPr>
          <p:spPr bwMode="auto">
            <a:xfrm>
              <a:off x="1558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06" name="Rectangle 84"/>
            <p:cNvSpPr>
              <a:spLocks noChangeArrowheads="1"/>
            </p:cNvSpPr>
            <p:nvPr/>
          </p:nvSpPr>
          <p:spPr bwMode="auto">
            <a:xfrm>
              <a:off x="1582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07" name="Rectangle 85"/>
            <p:cNvSpPr>
              <a:spLocks noChangeArrowheads="1"/>
            </p:cNvSpPr>
            <p:nvPr/>
          </p:nvSpPr>
          <p:spPr bwMode="auto">
            <a:xfrm>
              <a:off x="1606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08" name="Rectangle 86"/>
            <p:cNvSpPr>
              <a:spLocks noChangeArrowheads="1"/>
            </p:cNvSpPr>
            <p:nvPr/>
          </p:nvSpPr>
          <p:spPr bwMode="auto">
            <a:xfrm>
              <a:off x="1627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09" name="Rectangle 87"/>
            <p:cNvSpPr>
              <a:spLocks noChangeArrowheads="1"/>
            </p:cNvSpPr>
            <p:nvPr/>
          </p:nvSpPr>
          <p:spPr bwMode="auto">
            <a:xfrm>
              <a:off x="1735" y="933"/>
              <a:ext cx="26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¼</a:t>
              </a:r>
            </a:p>
          </p:txBody>
        </p:sp>
        <p:sp>
          <p:nvSpPr>
            <p:cNvPr id="18810" name="Rectangle 88"/>
            <p:cNvSpPr>
              <a:spLocks noChangeArrowheads="1"/>
            </p:cNvSpPr>
            <p:nvPr/>
          </p:nvSpPr>
          <p:spPr bwMode="auto">
            <a:xfrm>
              <a:off x="2011" y="805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8811" name="Rectangle 89"/>
            <p:cNvSpPr>
              <a:spLocks noChangeArrowheads="1"/>
            </p:cNvSpPr>
            <p:nvPr/>
          </p:nvSpPr>
          <p:spPr bwMode="auto">
            <a:xfrm>
              <a:off x="2088" y="882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8812" name="Rectangle 90"/>
            <p:cNvSpPr>
              <a:spLocks noChangeArrowheads="1"/>
            </p:cNvSpPr>
            <p:nvPr/>
          </p:nvSpPr>
          <p:spPr bwMode="auto">
            <a:xfrm>
              <a:off x="2088" y="754"/>
              <a:ext cx="19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i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8813" name="Rectangle 91"/>
            <p:cNvSpPr>
              <a:spLocks noChangeArrowheads="1"/>
            </p:cNvSpPr>
            <p:nvPr/>
          </p:nvSpPr>
          <p:spPr bwMode="auto">
            <a:xfrm>
              <a:off x="2288" y="754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8814" name="Rectangle 92"/>
            <p:cNvSpPr>
              <a:spLocks noChangeArrowheads="1"/>
            </p:cNvSpPr>
            <p:nvPr/>
          </p:nvSpPr>
          <p:spPr bwMode="auto">
            <a:xfrm>
              <a:off x="2197" y="754"/>
              <a:ext cx="179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8815" name="Rectangle 93"/>
            <p:cNvSpPr>
              <a:spLocks noChangeArrowheads="1"/>
            </p:cNvSpPr>
            <p:nvPr/>
          </p:nvSpPr>
          <p:spPr bwMode="auto">
            <a:xfrm>
              <a:off x="1940" y="805"/>
              <a:ext cx="187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¶</a:t>
              </a:r>
            </a:p>
          </p:txBody>
        </p:sp>
        <p:sp>
          <p:nvSpPr>
            <p:cNvPr id="18816" name="Rectangle 94"/>
            <p:cNvSpPr>
              <a:spLocks noChangeArrowheads="1"/>
            </p:cNvSpPr>
            <p:nvPr/>
          </p:nvSpPr>
          <p:spPr bwMode="auto">
            <a:xfrm>
              <a:off x="2080" y="1093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8817" name="Rectangle 95"/>
            <p:cNvSpPr>
              <a:spLocks noChangeArrowheads="1"/>
            </p:cNvSpPr>
            <p:nvPr/>
          </p:nvSpPr>
          <p:spPr bwMode="auto">
            <a:xfrm>
              <a:off x="2157" y="1202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i="1">
                  <a:solidFill>
                    <a:srgbClr val="000000"/>
                  </a:solidFill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18818" name="Rectangle 96"/>
            <p:cNvSpPr>
              <a:spLocks noChangeArrowheads="1"/>
            </p:cNvSpPr>
            <p:nvPr/>
          </p:nvSpPr>
          <p:spPr bwMode="auto">
            <a:xfrm>
              <a:off x="2218" y="1167"/>
              <a:ext cx="174" cy="1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000" i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8819" name="Rectangle 97"/>
            <p:cNvSpPr>
              <a:spLocks noChangeArrowheads="1"/>
            </p:cNvSpPr>
            <p:nvPr/>
          </p:nvSpPr>
          <p:spPr bwMode="auto">
            <a:xfrm>
              <a:off x="2157" y="1026"/>
              <a:ext cx="19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i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8820" name="Rectangle 98"/>
            <p:cNvSpPr>
              <a:spLocks noChangeArrowheads="1"/>
            </p:cNvSpPr>
            <p:nvPr/>
          </p:nvSpPr>
          <p:spPr bwMode="auto">
            <a:xfrm>
              <a:off x="2009" y="1093"/>
              <a:ext cx="187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¶</a:t>
              </a:r>
            </a:p>
          </p:txBody>
        </p:sp>
        <p:sp>
          <p:nvSpPr>
            <p:cNvPr id="18821" name="Rectangle 99"/>
            <p:cNvSpPr>
              <a:spLocks noChangeArrowheads="1"/>
            </p:cNvSpPr>
            <p:nvPr/>
          </p:nvSpPr>
          <p:spPr bwMode="auto">
            <a:xfrm>
              <a:off x="1940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22" name="Rectangle 100"/>
            <p:cNvSpPr>
              <a:spLocks noChangeArrowheads="1"/>
            </p:cNvSpPr>
            <p:nvPr/>
          </p:nvSpPr>
          <p:spPr bwMode="auto">
            <a:xfrm>
              <a:off x="1964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23" name="Rectangle 101"/>
            <p:cNvSpPr>
              <a:spLocks noChangeArrowheads="1"/>
            </p:cNvSpPr>
            <p:nvPr/>
          </p:nvSpPr>
          <p:spPr bwMode="auto">
            <a:xfrm>
              <a:off x="1988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24" name="Rectangle 102"/>
            <p:cNvSpPr>
              <a:spLocks noChangeArrowheads="1"/>
            </p:cNvSpPr>
            <p:nvPr/>
          </p:nvSpPr>
          <p:spPr bwMode="auto">
            <a:xfrm>
              <a:off x="2012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25" name="Rectangle 103"/>
            <p:cNvSpPr>
              <a:spLocks noChangeArrowheads="1"/>
            </p:cNvSpPr>
            <p:nvPr/>
          </p:nvSpPr>
          <p:spPr bwMode="auto">
            <a:xfrm>
              <a:off x="2036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26" name="Rectangle 104"/>
            <p:cNvSpPr>
              <a:spLocks noChangeArrowheads="1"/>
            </p:cNvSpPr>
            <p:nvPr/>
          </p:nvSpPr>
          <p:spPr bwMode="auto">
            <a:xfrm>
              <a:off x="2060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27" name="Rectangle 105"/>
            <p:cNvSpPr>
              <a:spLocks noChangeArrowheads="1"/>
            </p:cNvSpPr>
            <p:nvPr/>
          </p:nvSpPr>
          <p:spPr bwMode="auto">
            <a:xfrm>
              <a:off x="2084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28" name="Rectangle 106"/>
            <p:cNvSpPr>
              <a:spLocks noChangeArrowheads="1"/>
            </p:cNvSpPr>
            <p:nvPr/>
          </p:nvSpPr>
          <p:spPr bwMode="auto">
            <a:xfrm>
              <a:off x="2107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29" name="Rectangle 107"/>
            <p:cNvSpPr>
              <a:spLocks noChangeArrowheads="1"/>
            </p:cNvSpPr>
            <p:nvPr/>
          </p:nvSpPr>
          <p:spPr bwMode="auto">
            <a:xfrm>
              <a:off x="2131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30" name="Rectangle 108"/>
            <p:cNvSpPr>
              <a:spLocks noChangeArrowheads="1"/>
            </p:cNvSpPr>
            <p:nvPr/>
          </p:nvSpPr>
          <p:spPr bwMode="auto">
            <a:xfrm>
              <a:off x="2155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31" name="Rectangle 109"/>
            <p:cNvSpPr>
              <a:spLocks noChangeArrowheads="1"/>
            </p:cNvSpPr>
            <p:nvPr/>
          </p:nvSpPr>
          <p:spPr bwMode="auto">
            <a:xfrm>
              <a:off x="2179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32" name="Rectangle 110"/>
            <p:cNvSpPr>
              <a:spLocks noChangeArrowheads="1"/>
            </p:cNvSpPr>
            <p:nvPr/>
          </p:nvSpPr>
          <p:spPr bwMode="auto">
            <a:xfrm>
              <a:off x="2203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33" name="Rectangle 111"/>
            <p:cNvSpPr>
              <a:spLocks noChangeArrowheads="1"/>
            </p:cNvSpPr>
            <p:nvPr/>
          </p:nvSpPr>
          <p:spPr bwMode="auto">
            <a:xfrm>
              <a:off x="2227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34" name="Rectangle 112"/>
            <p:cNvSpPr>
              <a:spLocks noChangeArrowheads="1"/>
            </p:cNvSpPr>
            <p:nvPr/>
          </p:nvSpPr>
          <p:spPr bwMode="auto">
            <a:xfrm>
              <a:off x="2251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35" name="Rectangle 113"/>
            <p:cNvSpPr>
              <a:spLocks noChangeArrowheads="1"/>
            </p:cNvSpPr>
            <p:nvPr/>
          </p:nvSpPr>
          <p:spPr bwMode="auto">
            <a:xfrm>
              <a:off x="2275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36" name="Rectangle 114"/>
            <p:cNvSpPr>
              <a:spLocks noChangeArrowheads="1"/>
            </p:cNvSpPr>
            <p:nvPr/>
          </p:nvSpPr>
          <p:spPr bwMode="auto">
            <a:xfrm>
              <a:off x="2296" y="933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37" name="Rectangle 115"/>
            <p:cNvSpPr>
              <a:spLocks noChangeArrowheads="1"/>
            </p:cNvSpPr>
            <p:nvPr/>
          </p:nvSpPr>
          <p:spPr bwMode="auto">
            <a:xfrm>
              <a:off x="874" y="1429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8838" name="Rectangle 116"/>
            <p:cNvSpPr>
              <a:spLocks noChangeArrowheads="1"/>
            </p:cNvSpPr>
            <p:nvPr/>
          </p:nvSpPr>
          <p:spPr bwMode="auto">
            <a:xfrm>
              <a:off x="951" y="1490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8839" name="Rectangle 117"/>
            <p:cNvSpPr>
              <a:spLocks noChangeArrowheads="1"/>
            </p:cNvSpPr>
            <p:nvPr/>
          </p:nvSpPr>
          <p:spPr bwMode="auto">
            <a:xfrm>
              <a:off x="951" y="1362"/>
              <a:ext cx="19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i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8840" name="Rectangle 118"/>
            <p:cNvSpPr>
              <a:spLocks noChangeArrowheads="1"/>
            </p:cNvSpPr>
            <p:nvPr/>
          </p:nvSpPr>
          <p:spPr bwMode="auto">
            <a:xfrm>
              <a:off x="1151" y="1362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8841" name="Rectangle 119"/>
            <p:cNvSpPr>
              <a:spLocks noChangeArrowheads="1"/>
            </p:cNvSpPr>
            <p:nvPr/>
          </p:nvSpPr>
          <p:spPr bwMode="auto">
            <a:xfrm>
              <a:off x="1060" y="1362"/>
              <a:ext cx="179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8842" name="Rectangle 120"/>
            <p:cNvSpPr>
              <a:spLocks noChangeArrowheads="1"/>
            </p:cNvSpPr>
            <p:nvPr/>
          </p:nvSpPr>
          <p:spPr bwMode="auto">
            <a:xfrm>
              <a:off x="803" y="1429"/>
              <a:ext cx="187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¶</a:t>
              </a:r>
            </a:p>
          </p:txBody>
        </p:sp>
        <p:sp>
          <p:nvSpPr>
            <p:cNvPr id="18843" name="Rectangle 121"/>
            <p:cNvSpPr>
              <a:spLocks noChangeArrowheads="1"/>
            </p:cNvSpPr>
            <p:nvPr/>
          </p:nvSpPr>
          <p:spPr bwMode="auto">
            <a:xfrm>
              <a:off x="961" y="1701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8844" name="Rectangle 122"/>
            <p:cNvSpPr>
              <a:spLocks noChangeArrowheads="1"/>
            </p:cNvSpPr>
            <p:nvPr/>
          </p:nvSpPr>
          <p:spPr bwMode="auto">
            <a:xfrm>
              <a:off x="1039" y="1762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8845" name="Rectangle 123"/>
            <p:cNvSpPr>
              <a:spLocks noChangeArrowheads="1"/>
            </p:cNvSpPr>
            <p:nvPr/>
          </p:nvSpPr>
          <p:spPr bwMode="auto">
            <a:xfrm>
              <a:off x="1039" y="1634"/>
              <a:ext cx="19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i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8846" name="Rectangle 124"/>
            <p:cNvSpPr>
              <a:spLocks noChangeArrowheads="1"/>
            </p:cNvSpPr>
            <p:nvPr/>
          </p:nvSpPr>
          <p:spPr bwMode="auto">
            <a:xfrm>
              <a:off x="890" y="1701"/>
              <a:ext cx="187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¶</a:t>
              </a:r>
            </a:p>
          </p:txBody>
        </p:sp>
        <p:sp>
          <p:nvSpPr>
            <p:cNvPr id="18847" name="Rectangle 125"/>
            <p:cNvSpPr>
              <a:spLocks noChangeArrowheads="1"/>
            </p:cNvSpPr>
            <p:nvPr/>
          </p:nvSpPr>
          <p:spPr bwMode="auto">
            <a:xfrm>
              <a:off x="803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48" name="Rectangle 126"/>
            <p:cNvSpPr>
              <a:spLocks noChangeArrowheads="1"/>
            </p:cNvSpPr>
            <p:nvPr/>
          </p:nvSpPr>
          <p:spPr bwMode="auto">
            <a:xfrm>
              <a:off x="827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49" name="Rectangle 127"/>
            <p:cNvSpPr>
              <a:spLocks noChangeArrowheads="1"/>
            </p:cNvSpPr>
            <p:nvPr/>
          </p:nvSpPr>
          <p:spPr bwMode="auto">
            <a:xfrm>
              <a:off x="851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50" name="Rectangle 128"/>
            <p:cNvSpPr>
              <a:spLocks noChangeArrowheads="1"/>
            </p:cNvSpPr>
            <p:nvPr/>
          </p:nvSpPr>
          <p:spPr bwMode="auto">
            <a:xfrm>
              <a:off x="875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51" name="Rectangle 129"/>
            <p:cNvSpPr>
              <a:spLocks noChangeArrowheads="1"/>
            </p:cNvSpPr>
            <p:nvPr/>
          </p:nvSpPr>
          <p:spPr bwMode="auto">
            <a:xfrm>
              <a:off x="898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52" name="Rectangle 130"/>
            <p:cNvSpPr>
              <a:spLocks noChangeArrowheads="1"/>
            </p:cNvSpPr>
            <p:nvPr/>
          </p:nvSpPr>
          <p:spPr bwMode="auto">
            <a:xfrm>
              <a:off x="922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53" name="Rectangle 131"/>
            <p:cNvSpPr>
              <a:spLocks noChangeArrowheads="1"/>
            </p:cNvSpPr>
            <p:nvPr/>
          </p:nvSpPr>
          <p:spPr bwMode="auto">
            <a:xfrm>
              <a:off x="946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54" name="Rectangle 132"/>
            <p:cNvSpPr>
              <a:spLocks noChangeArrowheads="1"/>
            </p:cNvSpPr>
            <p:nvPr/>
          </p:nvSpPr>
          <p:spPr bwMode="auto">
            <a:xfrm>
              <a:off x="970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55" name="Rectangle 133"/>
            <p:cNvSpPr>
              <a:spLocks noChangeArrowheads="1"/>
            </p:cNvSpPr>
            <p:nvPr/>
          </p:nvSpPr>
          <p:spPr bwMode="auto">
            <a:xfrm>
              <a:off x="994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56" name="Rectangle 134"/>
            <p:cNvSpPr>
              <a:spLocks noChangeArrowheads="1"/>
            </p:cNvSpPr>
            <p:nvPr/>
          </p:nvSpPr>
          <p:spPr bwMode="auto">
            <a:xfrm>
              <a:off x="1018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57" name="Rectangle 135"/>
            <p:cNvSpPr>
              <a:spLocks noChangeArrowheads="1"/>
            </p:cNvSpPr>
            <p:nvPr/>
          </p:nvSpPr>
          <p:spPr bwMode="auto">
            <a:xfrm>
              <a:off x="1042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58" name="Rectangle 136"/>
            <p:cNvSpPr>
              <a:spLocks noChangeArrowheads="1"/>
            </p:cNvSpPr>
            <p:nvPr/>
          </p:nvSpPr>
          <p:spPr bwMode="auto">
            <a:xfrm>
              <a:off x="1066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59" name="Rectangle 137"/>
            <p:cNvSpPr>
              <a:spLocks noChangeArrowheads="1"/>
            </p:cNvSpPr>
            <p:nvPr/>
          </p:nvSpPr>
          <p:spPr bwMode="auto">
            <a:xfrm>
              <a:off x="1090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60" name="Rectangle 138"/>
            <p:cNvSpPr>
              <a:spLocks noChangeArrowheads="1"/>
            </p:cNvSpPr>
            <p:nvPr/>
          </p:nvSpPr>
          <p:spPr bwMode="auto">
            <a:xfrm>
              <a:off x="1114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61" name="Rectangle 139"/>
            <p:cNvSpPr>
              <a:spLocks noChangeArrowheads="1"/>
            </p:cNvSpPr>
            <p:nvPr/>
          </p:nvSpPr>
          <p:spPr bwMode="auto">
            <a:xfrm>
              <a:off x="1138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62" name="Rectangle 140"/>
            <p:cNvSpPr>
              <a:spLocks noChangeArrowheads="1"/>
            </p:cNvSpPr>
            <p:nvPr/>
          </p:nvSpPr>
          <p:spPr bwMode="auto">
            <a:xfrm>
              <a:off x="1159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63" name="Rectangle 141"/>
            <p:cNvSpPr>
              <a:spLocks noChangeArrowheads="1"/>
            </p:cNvSpPr>
            <p:nvPr/>
          </p:nvSpPr>
          <p:spPr bwMode="auto">
            <a:xfrm>
              <a:off x="1342" y="1429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8864" name="Rectangle 142"/>
            <p:cNvSpPr>
              <a:spLocks noChangeArrowheads="1"/>
            </p:cNvSpPr>
            <p:nvPr/>
          </p:nvSpPr>
          <p:spPr bwMode="auto">
            <a:xfrm>
              <a:off x="1419" y="1490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8865" name="Rectangle 143"/>
            <p:cNvSpPr>
              <a:spLocks noChangeArrowheads="1"/>
            </p:cNvSpPr>
            <p:nvPr/>
          </p:nvSpPr>
          <p:spPr bwMode="auto">
            <a:xfrm>
              <a:off x="1419" y="1362"/>
              <a:ext cx="19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i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8866" name="Rectangle 144"/>
            <p:cNvSpPr>
              <a:spLocks noChangeArrowheads="1"/>
            </p:cNvSpPr>
            <p:nvPr/>
          </p:nvSpPr>
          <p:spPr bwMode="auto">
            <a:xfrm>
              <a:off x="1619" y="1362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8867" name="Rectangle 145"/>
            <p:cNvSpPr>
              <a:spLocks noChangeArrowheads="1"/>
            </p:cNvSpPr>
            <p:nvPr/>
          </p:nvSpPr>
          <p:spPr bwMode="auto">
            <a:xfrm>
              <a:off x="1528" y="1362"/>
              <a:ext cx="179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8868" name="Rectangle 146"/>
            <p:cNvSpPr>
              <a:spLocks noChangeArrowheads="1"/>
            </p:cNvSpPr>
            <p:nvPr/>
          </p:nvSpPr>
          <p:spPr bwMode="auto">
            <a:xfrm>
              <a:off x="1270" y="1429"/>
              <a:ext cx="187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¶</a:t>
              </a:r>
            </a:p>
          </p:txBody>
        </p:sp>
        <p:sp>
          <p:nvSpPr>
            <p:cNvPr id="18869" name="Rectangle 147"/>
            <p:cNvSpPr>
              <a:spLocks noChangeArrowheads="1"/>
            </p:cNvSpPr>
            <p:nvPr/>
          </p:nvSpPr>
          <p:spPr bwMode="auto">
            <a:xfrm>
              <a:off x="1429" y="1701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8870" name="Rectangle 148"/>
            <p:cNvSpPr>
              <a:spLocks noChangeArrowheads="1"/>
            </p:cNvSpPr>
            <p:nvPr/>
          </p:nvSpPr>
          <p:spPr bwMode="auto">
            <a:xfrm>
              <a:off x="1507" y="1762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8871" name="Rectangle 149"/>
            <p:cNvSpPr>
              <a:spLocks noChangeArrowheads="1"/>
            </p:cNvSpPr>
            <p:nvPr/>
          </p:nvSpPr>
          <p:spPr bwMode="auto">
            <a:xfrm>
              <a:off x="1507" y="1634"/>
              <a:ext cx="19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i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8872" name="Rectangle 150"/>
            <p:cNvSpPr>
              <a:spLocks noChangeArrowheads="1"/>
            </p:cNvSpPr>
            <p:nvPr/>
          </p:nvSpPr>
          <p:spPr bwMode="auto">
            <a:xfrm>
              <a:off x="1358" y="1701"/>
              <a:ext cx="187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¶</a:t>
              </a:r>
            </a:p>
          </p:txBody>
        </p:sp>
        <p:sp>
          <p:nvSpPr>
            <p:cNvPr id="18873" name="Rectangle 151"/>
            <p:cNvSpPr>
              <a:spLocks noChangeArrowheads="1"/>
            </p:cNvSpPr>
            <p:nvPr/>
          </p:nvSpPr>
          <p:spPr bwMode="auto">
            <a:xfrm>
              <a:off x="1270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74" name="Rectangle 152"/>
            <p:cNvSpPr>
              <a:spLocks noChangeArrowheads="1"/>
            </p:cNvSpPr>
            <p:nvPr/>
          </p:nvSpPr>
          <p:spPr bwMode="auto">
            <a:xfrm>
              <a:off x="1294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75" name="Rectangle 153"/>
            <p:cNvSpPr>
              <a:spLocks noChangeArrowheads="1"/>
            </p:cNvSpPr>
            <p:nvPr/>
          </p:nvSpPr>
          <p:spPr bwMode="auto">
            <a:xfrm>
              <a:off x="1318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76" name="Rectangle 154"/>
            <p:cNvSpPr>
              <a:spLocks noChangeArrowheads="1"/>
            </p:cNvSpPr>
            <p:nvPr/>
          </p:nvSpPr>
          <p:spPr bwMode="auto">
            <a:xfrm>
              <a:off x="1342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77" name="Rectangle 155"/>
            <p:cNvSpPr>
              <a:spLocks noChangeArrowheads="1"/>
            </p:cNvSpPr>
            <p:nvPr/>
          </p:nvSpPr>
          <p:spPr bwMode="auto">
            <a:xfrm>
              <a:off x="1366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78" name="Rectangle 156"/>
            <p:cNvSpPr>
              <a:spLocks noChangeArrowheads="1"/>
            </p:cNvSpPr>
            <p:nvPr/>
          </p:nvSpPr>
          <p:spPr bwMode="auto">
            <a:xfrm>
              <a:off x="1390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79" name="Rectangle 157"/>
            <p:cNvSpPr>
              <a:spLocks noChangeArrowheads="1"/>
            </p:cNvSpPr>
            <p:nvPr/>
          </p:nvSpPr>
          <p:spPr bwMode="auto">
            <a:xfrm>
              <a:off x="1414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80" name="Rectangle 158"/>
            <p:cNvSpPr>
              <a:spLocks noChangeArrowheads="1"/>
            </p:cNvSpPr>
            <p:nvPr/>
          </p:nvSpPr>
          <p:spPr bwMode="auto">
            <a:xfrm>
              <a:off x="1438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81" name="Rectangle 159"/>
            <p:cNvSpPr>
              <a:spLocks noChangeArrowheads="1"/>
            </p:cNvSpPr>
            <p:nvPr/>
          </p:nvSpPr>
          <p:spPr bwMode="auto">
            <a:xfrm>
              <a:off x="1462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82" name="Rectangle 160"/>
            <p:cNvSpPr>
              <a:spLocks noChangeArrowheads="1"/>
            </p:cNvSpPr>
            <p:nvPr/>
          </p:nvSpPr>
          <p:spPr bwMode="auto">
            <a:xfrm>
              <a:off x="1486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83" name="Rectangle 161"/>
            <p:cNvSpPr>
              <a:spLocks noChangeArrowheads="1"/>
            </p:cNvSpPr>
            <p:nvPr/>
          </p:nvSpPr>
          <p:spPr bwMode="auto">
            <a:xfrm>
              <a:off x="1510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84" name="Rectangle 162"/>
            <p:cNvSpPr>
              <a:spLocks noChangeArrowheads="1"/>
            </p:cNvSpPr>
            <p:nvPr/>
          </p:nvSpPr>
          <p:spPr bwMode="auto">
            <a:xfrm>
              <a:off x="1534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85" name="Rectangle 163"/>
            <p:cNvSpPr>
              <a:spLocks noChangeArrowheads="1"/>
            </p:cNvSpPr>
            <p:nvPr/>
          </p:nvSpPr>
          <p:spPr bwMode="auto">
            <a:xfrm>
              <a:off x="1558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86" name="Rectangle 164"/>
            <p:cNvSpPr>
              <a:spLocks noChangeArrowheads="1"/>
            </p:cNvSpPr>
            <p:nvPr/>
          </p:nvSpPr>
          <p:spPr bwMode="auto">
            <a:xfrm>
              <a:off x="1582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87" name="Rectangle 165"/>
            <p:cNvSpPr>
              <a:spLocks noChangeArrowheads="1"/>
            </p:cNvSpPr>
            <p:nvPr/>
          </p:nvSpPr>
          <p:spPr bwMode="auto">
            <a:xfrm>
              <a:off x="1606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88" name="Rectangle 166"/>
            <p:cNvSpPr>
              <a:spLocks noChangeArrowheads="1"/>
            </p:cNvSpPr>
            <p:nvPr/>
          </p:nvSpPr>
          <p:spPr bwMode="auto">
            <a:xfrm>
              <a:off x="1627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889" name="Rectangle 167"/>
            <p:cNvSpPr>
              <a:spLocks noChangeArrowheads="1"/>
            </p:cNvSpPr>
            <p:nvPr/>
          </p:nvSpPr>
          <p:spPr bwMode="auto">
            <a:xfrm>
              <a:off x="1735" y="1541"/>
              <a:ext cx="26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¼</a:t>
              </a:r>
            </a:p>
          </p:txBody>
        </p:sp>
        <p:sp>
          <p:nvSpPr>
            <p:cNvPr id="18890" name="Rectangle 168"/>
            <p:cNvSpPr>
              <a:spLocks noChangeArrowheads="1"/>
            </p:cNvSpPr>
            <p:nvPr/>
          </p:nvSpPr>
          <p:spPr bwMode="auto">
            <a:xfrm>
              <a:off x="2011" y="1429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8891" name="Rectangle 169"/>
            <p:cNvSpPr>
              <a:spLocks noChangeArrowheads="1"/>
            </p:cNvSpPr>
            <p:nvPr/>
          </p:nvSpPr>
          <p:spPr bwMode="auto">
            <a:xfrm>
              <a:off x="2088" y="1490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8892" name="Rectangle 170"/>
            <p:cNvSpPr>
              <a:spLocks noChangeArrowheads="1"/>
            </p:cNvSpPr>
            <p:nvPr/>
          </p:nvSpPr>
          <p:spPr bwMode="auto">
            <a:xfrm>
              <a:off x="2088" y="1362"/>
              <a:ext cx="19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i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8893" name="Rectangle 171"/>
            <p:cNvSpPr>
              <a:spLocks noChangeArrowheads="1"/>
            </p:cNvSpPr>
            <p:nvPr/>
          </p:nvSpPr>
          <p:spPr bwMode="auto">
            <a:xfrm>
              <a:off x="2288" y="1362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8894" name="Rectangle 172"/>
            <p:cNvSpPr>
              <a:spLocks noChangeArrowheads="1"/>
            </p:cNvSpPr>
            <p:nvPr/>
          </p:nvSpPr>
          <p:spPr bwMode="auto">
            <a:xfrm>
              <a:off x="2197" y="1362"/>
              <a:ext cx="179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8895" name="Rectangle 173"/>
            <p:cNvSpPr>
              <a:spLocks noChangeArrowheads="1"/>
            </p:cNvSpPr>
            <p:nvPr/>
          </p:nvSpPr>
          <p:spPr bwMode="auto">
            <a:xfrm>
              <a:off x="1940" y="1429"/>
              <a:ext cx="187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¶</a:t>
              </a:r>
            </a:p>
          </p:txBody>
        </p:sp>
        <p:sp>
          <p:nvSpPr>
            <p:cNvPr id="18896" name="Rectangle 174"/>
            <p:cNvSpPr>
              <a:spLocks noChangeArrowheads="1"/>
            </p:cNvSpPr>
            <p:nvPr/>
          </p:nvSpPr>
          <p:spPr bwMode="auto">
            <a:xfrm>
              <a:off x="2080" y="1701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8897" name="Rectangle 175"/>
            <p:cNvSpPr>
              <a:spLocks noChangeArrowheads="1"/>
            </p:cNvSpPr>
            <p:nvPr/>
          </p:nvSpPr>
          <p:spPr bwMode="auto">
            <a:xfrm>
              <a:off x="2157" y="1810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i="1">
                  <a:solidFill>
                    <a:srgbClr val="000000"/>
                  </a:solidFill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18898" name="Rectangle 176"/>
            <p:cNvSpPr>
              <a:spLocks noChangeArrowheads="1"/>
            </p:cNvSpPr>
            <p:nvPr/>
          </p:nvSpPr>
          <p:spPr bwMode="auto">
            <a:xfrm>
              <a:off x="2218" y="1775"/>
              <a:ext cx="174" cy="1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000" i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8899" name="Rectangle 177"/>
            <p:cNvSpPr>
              <a:spLocks noChangeArrowheads="1"/>
            </p:cNvSpPr>
            <p:nvPr/>
          </p:nvSpPr>
          <p:spPr bwMode="auto">
            <a:xfrm>
              <a:off x="2157" y="1634"/>
              <a:ext cx="19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i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8900" name="Rectangle 178"/>
            <p:cNvSpPr>
              <a:spLocks noChangeArrowheads="1"/>
            </p:cNvSpPr>
            <p:nvPr/>
          </p:nvSpPr>
          <p:spPr bwMode="auto">
            <a:xfrm>
              <a:off x="2009" y="1701"/>
              <a:ext cx="187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¶</a:t>
              </a:r>
            </a:p>
          </p:txBody>
        </p:sp>
        <p:sp>
          <p:nvSpPr>
            <p:cNvPr id="18901" name="Rectangle 179"/>
            <p:cNvSpPr>
              <a:spLocks noChangeArrowheads="1"/>
            </p:cNvSpPr>
            <p:nvPr/>
          </p:nvSpPr>
          <p:spPr bwMode="auto">
            <a:xfrm>
              <a:off x="1940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02" name="Rectangle 180"/>
            <p:cNvSpPr>
              <a:spLocks noChangeArrowheads="1"/>
            </p:cNvSpPr>
            <p:nvPr/>
          </p:nvSpPr>
          <p:spPr bwMode="auto">
            <a:xfrm>
              <a:off x="1964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03" name="Rectangle 181"/>
            <p:cNvSpPr>
              <a:spLocks noChangeArrowheads="1"/>
            </p:cNvSpPr>
            <p:nvPr/>
          </p:nvSpPr>
          <p:spPr bwMode="auto">
            <a:xfrm>
              <a:off x="1988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04" name="Rectangle 182"/>
            <p:cNvSpPr>
              <a:spLocks noChangeArrowheads="1"/>
            </p:cNvSpPr>
            <p:nvPr/>
          </p:nvSpPr>
          <p:spPr bwMode="auto">
            <a:xfrm>
              <a:off x="2012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05" name="Rectangle 183"/>
            <p:cNvSpPr>
              <a:spLocks noChangeArrowheads="1"/>
            </p:cNvSpPr>
            <p:nvPr/>
          </p:nvSpPr>
          <p:spPr bwMode="auto">
            <a:xfrm>
              <a:off x="2036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06" name="Rectangle 184"/>
            <p:cNvSpPr>
              <a:spLocks noChangeArrowheads="1"/>
            </p:cNvSpPr>
            <p:nvPr/>
          </p:nvSpPr>
          <p:spPr bwMode="auto">
            <a:xfrm>
              <a:off x="2060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07" name="Rectangle 185"/>
            <p:cNvSpPr>
              <a:spLocks noChangeArrowheads="1"/>
            </p:cNvSpPr>
            <p:nvPr/>
          </p:nvSpPr>
          <p:spPr bwMode="auto">
            <a:xfrm>
              <a:off x="2084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08" name="Rectangle 186"/>
            <p:cNvSpPr>
              <a:spLocks noChangeArrowheads="1"/>
            </p:cNvSpPr>
            <p:nvPr/>
          </p:nvSpPr>
          <p:spPr bwMode="auto">
            <a:xfrm>
              <a:off x="2107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09" name="Rectangle 187"/>
            <p:cNvSpPr>
              <a:spLocks noChangeArrowheads="1"/>
            </p:cNvSpPr>
            <p:nvPr/>
          </p:nvSpPr>
          <p:spPr bwMode="auto">
            <a:xfrm>
              <a:off x="2131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10" name="Rectangle 188"/>
            <p:cNvSpPr>
              <a:spLocks noChangeArrowheads="1"/>
            </p:cNvSpPr>
            <p:nvPr/>
          </p:nvSpPr>
          <p:spPr bwMode="auto">
            <a:xfrm>
              <a:off x="2155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11" name="Rectangle 189"/>
            <p:cNvSpPr>
              <a:spLocks noChangeArrowheads="1"/>
            </p:cNvSpPr>
            <p:nvPr/>
          </p:nvSpPr>
          <p:spPr bwMode="auto">
            <a:xfrm>
              <a:off x="2179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12" name="Rectangle 190"/>
            <p:cNvSpPr>
              <a:spLocks noChangeArrowheads="1"/>
            </p:cNvSpPr>
            <p:nvPr/>
          </p:nvSpPr>
          <p:spPr bwMode="auto">
            <a:xfrm>
              <a:off x="2203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13" name="Rectangle 191"/>
            <p:cNvSpPr>
              <a:spLocks noChangeArrowheads="1"/>
            </p:cNvSpPr>
            <p:nvPr/>
          </p:nvSpPr>
          <p:spPr bwMode="auto">
            <a:xfrm>
              <a:off x="2227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14" name="Rectangle 192"/>
            <p:cNvSpPr>
              <a:spLocks noChangeArrowheads="1"/>
            </p:cNvSpPr>
            <p:nvPr/>
          </p:nvSpPr>
          <p:spPr bwMode="auto">
            <a:xfrm>
              <a:off x="2251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15" name="Rectangle 193"/>
            <p:cNvSpPr>
              <a:spLocks noChangeArrowheads="1"/>
            </p:cNvSpPr>
            <p:nvPr/>
          </p:nvSpPr>
          <p:spPr bwMode="auto">
            <a:xfrm>
              <a:off x="2275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16" name="Rectangle 194"/>
            <p:cNvSpPr>
              <a:spLocks noChangeArrowheads="1"/>
            </p:cNvSpPr>
            <p:nvPr/>
          </p:nvSpPr>
          <p:spPr bwMode="auto">
            <a:xfrm>
              <a:off x="2296" y="1541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17" name="Rectangle 195"/>
            <p:cNvSpPr>
              <a:spLocks noChangeArrowheads="1"/>
            </p:cNvSpPr>
            <p:nvPr/>
          </p:nvSpPr>
          <p:spPr bwMode="auto">
            <a:xfrm rot="-5400000">
              <a:off x="933" y="1973"/>
              <a:ext cx="26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¼</a:t>
              </a:r>
            </a:p>
          </p:txBody>
        </p:sp>
        <p:sp>
          <p:nvSpPr>
            <p:cNvPr id="18918" name="Rectangle 196"/>
            <p:cNvSpPr>
              <a:spLocks noChangeArrowheads="1"/>
            </p:cNvSpPr>
            <p:nvPr/>
          </p:nvSpPr>
          <p:spPr bwMode="auto">
            <a:xfrm rot="-5400000">
              <a:off x="1401" y="1973"/>
              <a:ext cx="26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¼</a:t>
              </a:r>
            </a:p>
          </p:txBody>
        </p:sp>
        <p:sp>
          <p:nvSpPr>
            <p:cNvPr id="18919" name="Rectangle 197"/>
            <p:cNvSpPr>
              <a:spLocks noChangeArrowheads="1"/>
            </p:cNvSpPr>
            <p:nvPr/>
          </p:nvSpPr>
          <p:spPr bwMode="auto">
            <a:xfrm rot="-5400000">
              <a:off x="2070" y="1973"/>
              <a:ext cx="26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¼</a:t>
              </a:r>
            </a:p>
          </p:txBody>
        </p:sp>
        <p:sp>
          <p:nvSpPr>
            <p:cNvPr id="18920" name="Rectangle 198"/>
            <p:cNvSpPr>
              <a:spLocks noChangeArrowheads="1"/>
            </p:cNvSpPr>
            <p:nvPr/>
          </p:nvSpPr>
          <p:spPr bwMode="auto">
            <a:xfrm>
              <a:off x="874" y="2229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8921" name="Rectangle 199"/>
            <p:cNvSpPr>
              <a:spLocks noChangeArrowheads="1"/>
            </p:cNvSpPr>
            <p:nvPr/>
          </p:nvSpPr>
          <p:spPr bwMode="auto">
            <a:xfrm>
              <a:off x="951" y="2338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i="1">
                  <a:solidFill>
                    <a:srgbClr val="000000"/>
                  </a:solidFill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18922" name="Rectangle 200"/>
            <p:cNvSpPr>
              <a:spLocks noChangeArrowheads="1"/>
            </p:cNvSpPr>
            <p:nvPr/>
          </p:nvSpPr>
          <p:spPr bwMode="auto">
            <a:xfrm>
              <a:off x="1011" y="2319"/>
              <a:ext cx="174" cy="1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000" i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8923" name="Rectangle 201"/>
            <p:cNvSpPr>
              <a:spLocks noChangeArrowheads="1"/>
            </p:cNvSpPr>
            <p:nvPr/>
          </p:nvSpPr>
          <p:spPr bwMode="auto">
            <a:xfrm>
              <a:off x="1154" y="2319"/>
              <a:ext cx="156" cy="1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8924" name="Rectangle 202"/>
            <p:cNvSpPr>
              <a:spLocks noChangeArrowheads="1"/>
            </p:cNvSpPr>
            <p:nvPr/>
          </p:nvSpPr>
          <p:spPr bwMode="auto">
            <a:xfrm>
              <a:off x="1089" y="2319"/>
              <a:ext cx="161" cy="1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8925" name="Rectangle 203"/>
            <p:cNvSpPr>
              <a:spLocks noChangeArrowheads="1"/>
            </p:cNvSpPr>
            <p:nvPr/>
          </p:nvSpPr>
          <p:spPr bwMode="auto">
            <a:xfrm>
              <a:off x="951" y="2178"/>
              <a:ext cx="19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i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8926" name="Rectangle 204"/>
            <p:cNvSpPr>
              <a:spLocks noChangeArrowheads="1"/>
            </p:cNvSpPr>
            <p:nvPr/>
          </p:nvSpPr>
          <p:spPr bwMode="auto">
            <a:xfrm>
              <a:off x="1151" y="2178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8927" name="Rectangle 205"/>
            <p:cNvSpPr>
              <a:spLocks noChangeArrowheads="1"/>
            </p:cNvSpPr>
            <p:nvPr/>
          </p:nvSpPr>
          <p:spPr bwMode="auto">
            <a:xfrm>
              <a:off x="1060" y="2178"/>
              <a:ext cx="179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8928" name="Rectangle 206"/>
            <p:cNvSpPr>
              <a:spLocks noChangeArrowheads="1"/>
            </p:cNvSpPr>
            <p:nvPr/>
          </p:nvSpPr>
          <p:spPr bwMode="auto">
            <a:xfrm>
              <a:off x="803" y="2229"/>
              <a:ext cx="187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¶</a:t>
              </a:r>
            </a:p>
          </p:txBody>
        </p:sp>
        <p:sp>
          <p:nvSpPr>
            <p:cNvPr id="18929" name="Rectangle 207"/>
            <p:cNvSpPr>
              <a:spLocks noChangeArrowheads="1"/>
            </p:cNvSpPr>
            <p:nvPr/>
          </p:nvSpPr>
          <p:spPr bwMode="auto">
            <a:xfrm>
              <a:off x="961" y="2549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8930" name="Rectangle 208"/>
            <p:cNvSpPr>
              <a:spLocks noChangeArrowheads="1"/>
            </p:cNvSpPr>
            <p:nvPr/>
          </p:nvSpPr>
          <p:spPr bwMode="auto">
            <a:xfrm>
              <a:off x="1039" y="2610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8931" name="Rectangle 209"/>
            <p:cNvSpPr>
              <a:spLocks noChangeArrowheads="1"/>
            </p:cNvSpPr>
            <p:nvPr/>
          </p:nvSpPr>
          <p:spPr bwMode="auto">
            <a:xfrm>
              <a:off x="1039" y="2482"/>
              <a:ext cx="19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i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8932" name="Rectangle 210"/>
            <p:cNvSpPr>
              <a:spLocks noChangeArrowheads="1"/>
            </p:cNvSpPr>
            <p:nvPr/>
          </p:nvSpPr>
          <p:spPr bwMode="auto">
            <a:xfrm>
              <a:off x="890" y="2549"/>
              <a:ext cx="187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¶</a:t>
              </a:r>
            </a:p>
          </p:txBody>
        </p:sp>
        <p:sp>
          <p:nvSpPr>
            <p:cNvPr id="18933" name="Rectangle 211"/>
            <p:cNvSpPr>
              <a:spLocks noChangeArrowheads="1"/>
            </p:cNvSpPr>
            <p:nvPr/>
          </p:nvSpPr>
          <p:spPr bwMode="auto">
            <a:xfrm>
              <a:off x="803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34" name="Rectangle 212"/>
            <p:cNvSpPr>
              <a:spLocks noChangeArrowheads="1"/>
            </p:cNvSpPr>
            <p:nvPr/>
          </p:nvSpPr>
          <p:spPr bwMode="auto">
            <a:xfrm>
              <a:off x="827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35" name="Rectangle 213"/>
            <p:cNvSpPr>
              <a:spLocks noChangeArrowheads="1"/>
            </p:cNvSpPr>
            <p:nvPr/>
          </p:nvSpPr>
          <p:spPr bwMode="auto">
            <a:xfrm>
              <a:off x="851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36" name="Rectangle 214"/>
            <p:cNvSpPr>
              <a:spLocks noChangeArrowheads="1"/>
            </p:cNvSpPr>
            <p:nvPr/>
          </p:nvSpPr>
          <p:spPr bwMode="auto">
            <a:xfrm>
              <a:off x="875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37" name="Rectangle 215"/>
            <p:cNvSpPr>
              <a:spLocks noChangeArrowheads="1"/>
            </p:cNvSpPr>
            <p:nvPr/>
          </p:nvSpPr>
          <p:spPr bwMode="auto">
            <a:xfrm>
              <a:off x="898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38" name="Rectangle 216"/>
            <p:cNvSpPr>
              <a:spLocks noChangeArrowheads="1"/>
            </p:cNvSpPr>
            <p:nvPr/>
          </p:nvSpPr>
          <p:spPr bwMode="auto">
            <a:xfrm>
              <a:off x="922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39" name="Rectangle 217"/>
            <p:cNvSpPr>
              <a:spLocks noChangeArrowheads="1"/>
            </p:cNvSpPr>
            <p:nvPr/>
          </p:nvSpPr>
          <p:spPr bwMode="auto">
            <a:xfrm>
              <a:off x="946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40" name="Rectangle 218"/>
            <p:cNvSpPr>
              <a:spLocks noChangeArrowheads="1"/>
            </p:cNvSpPr>
            <p:nvPr/>
          </p:nvSpPr>
          <p:spPr bwMode="auto">
            <a:xfrm>
              <a:off x="970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41" name="Rectangle 219"/>
            <p:cNvSpPr>
              <a:spLocks noChangeArrowheads="1"/>
            </p:cNvSpPr>
            <p:nvPr/>
          </p:nvSpPr>
          <p:spPr bwMode="auto">
            <a:xfrm>
              <a:off x="994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42" name="Rectangle 220"/>
            <p:cNvSpPr>
              <a:spLocks noChangeArrowheads="1"/>
            </p:cNvSpPr>
            <p:nvPr/>
          </p:nvSpPr>
          <p:spPr bwMode="auto">
            <a:xfrm>
              <a:off x="1018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43" name="Rectangle 221"/>
            <p:cNvSpPr>
              <a:spLocks noChangeArrowheads="1"/>
            </p:cNvSpPr>
            <p:nvPr/>
          </p:nvSpPr>
          <p:spPr bwMode="auto">
            <a:xfrm>
              <a:off x="1042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44" name="Rectangle 222"/>
            <p:cNvSpPr>
              <a:spLocks noChangeArrowheads="1"/>
            </p:cNvSpPr>
            <p:nvPr/>
          </p:nvSpPr>
          <p:spPr bwMode="auto">
            <a:xfrm>
              <a:off x="1066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45" name="Rectangle 223"/>
            <p:cNvSpPr>
              <a:spLocks noChangeArrowheads="1"/>
            </p:cNvSpPr>
            <p:nvPr/>
          </p:nvSpPr>
          <p:spPr bwMode="auto">
            <a:xfrm>
              <a:off x="1090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46" name="Rectangle 224"/>
            <p:cNvSpPr>
              <a:spLocks noChangeArrowheads="1"/>
            </p:cNvSpPr>
            <p:nvPr/>
          </p:nvSpPr>
          <p:spPr bwMode="auto">
            <a:xfrm>
              <a:off x="1114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47" name="Rectangle 225"/>
            <p:cNvSpPr>
              <a:spLocks noChangeArrowheads="1"/>
            </p:cNvSpPr>
            <p:nvPr/>
          </p:nvSpPr>
          <p:spPr bwMode="auto">
            <a:xfrm>
              <a:off x="1138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48" name="Rectangle 226"/>
            <p:cNvSpPr>
              <a:spLocks noChangeArrowheads="1"/>
            </p:cNvSpPr>
            <p:nvPr/>
          </p:nvSpPr>
          <p:spPr bwMode="auto">
            <a:xfrm>
              <a:off x="1159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49" name="Rectangle 227"/>
            <p:cNvSpPr>
              <a:spLocks noChangeArrowheads="1"/>
            </p:cNvSpPr>
            <p:nvPr/>
          </p:nvSpPr>
          <p:spPr bwMode="auto">
            <a:xfrm>
              <a:off x="1342" y="2229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8950" name="Rectangle 228"/>
            <p:cNvSpPr>
              <a:spLocks noChangeArrowheads="1"/>
            </p:cNvSpPr>
            <p:nvPr/>
          </p:nvSpPr>
          <p:spPr bwMode="auto">
            <a:xfrm>
              <a:off x="1419" y="2338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i="1">
                  <a:solidFill>
                    <a:srgbClr val="000000"/>
                  </a:solidFill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18951" name="Rectangle 229"/>
            <p:cNvSpPr>
              <a:spLocks noChangeArrowheads="1"/>
            </p:cNvSpPr>
            <p:nvPr/>
          </p:nvSpPr>
          <p:spPr bwMode="auto">
            <a:xfrm>
              <a:off x="1479" y="2319"/>
              <a:ext cx="174" cy="1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000" i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8952" name="Rectangle 230"/>
            <p:cNvSpPr>
              <a:spLocks noChangeArrowheads="1"/>
            </p:cNvSpPr>
            <p:nvPr/>
          </p:nvSpPr>
          <p:spPr bwMode="auto">
            <a:xfrm>
              <a:off x="1622" y="2319"/>
              <a:ext cx="156" cy="1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8953" name="Rectangle 231"/>
            <p:cNvSpPr>
              <a:spLocks noChangeArrowheads="1"/>
            </p:cNvSpPr>
            <p:nvPr/>
          </p:nvSpPr>
          <p:spPr bwMode="auto">
            <a:xfrm>
              <a:off x="1557" y="2319"/>
              <a:ext cx="161" cy="1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8954" name="Rectangle 232"/>
            <p:cNvSpPr>
              <a:spLocks noChangeArrowheads="1"/>
            </p:cNvSpPr>
            <p:nvPr/>
          </p:nvSpPr>
          <p:spPr bwMode="auto">
            <a:xfrm>
              <a:off x="1419" y="2178"/>
              <a:ext cx="19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i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8955" name="Rectangle 233"/>
            <p:cNvSpPr>
              <a:spLocks noChangeArrowheads="1"/>
            </p:cNvSpPr>
            <p:nvPr/>
          </p:nvSpPr>
          <p:spPr bwMode="auto">
            <a:xfrm>
              <a:off x="1619" y="2178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8956" name="Rectangle 234"/>
            <p:cNvSpPr>
              <a:spLocks noChangeArrowheads="1"/>
            </p:cNvSpPr>
            <p:nvPr/>
          </p:nvSpPr>
          <p:spPr bwMode="auto">
            <a:xfrm>
              <a:off x="1528" y="2178"/>
              <a:ext cx="179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8957" name="Rectangle 235"/>
            <p:cNvSpPr>
              <a:spLocks noChangeArrowheads="1"/>
            </p:cNvSpPr>
            <p:nvPr/>
          </p:nvSpPr>
          <p:spPr bwMode="auto">
            <a:xfrm>
              <a:off x="1270" y="2229"/>
              <a:ext cx="187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¶</a:t>
              </a:r>
            </a:p>
          </p:txBody>
        </p:sp>
        <p:sp>
          <p:nvSpPr>
            <p:cNvPr id="18958" name="Rectangle 236"/>
            <p:cNvSpPr>
              <a:spLocks noChangeArrowheads="1"/>
            </p:cNvSpPr>
            <p:nvPr/>
          </p:nvSpPr>
          <p:spPr bwMode="auto">
            <a:xfrm>
              <a:off x="1429" y="2549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8959" name="Rectangle 237"/>
            <p:cNvSpPr>
              <a:spLocks noChangeArrowheads="1"/>
            </p:cNvSpPr>
            <p:nvPr/>
          </p:nvSpPr>
          <p:spPr bwMode="auto">
            <a:xfrm>
              <a:off x="1507" y="2610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8960" name="Rectangle 238"/>
            <p:cNvSpPr>
              <a:spLocks noChangeArrowheads="1"/>
            </p:cNvSpPr>
            <p:nvPr/>
          </p:nvSpPr>
          <p:spPr bwMode="auto">
            <a:xfrm>
              <a:off x="1507" y="2482"/>
              <a:ext cx="19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i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8961" name="Rectangle 239"/>
            <p:cNvSpPr>
              <a:spLocks noChangeArrowheads="1"/>
            </p:cNvSpPr>
            <p:nvPr/>
          </p:nvSpPr>
          <p:spPr bwMode="auto">
            <a:xfrm>
              <a:off x="1358" y="2549"/>
              <a:ext cx="187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¶</a:t>
              </a:r>
            </a:p>
          </p:txBody>
        </p:sp>
        <p:sp>
          <p:nvSpPr>
            <p:cNvPr id="18962" name="Rectangle 240"/>
            <p:cNvSpPr>
              <a:spLocks noChangeArrowheads="1"/>
            </p:cNvSpPr>
            <p:nvPr/>
          </p:nvSpPr>
          <p:spPr bwMode="auto">
            <a:xfrm>
              <a:off x="1270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63" name="Rectangle 241"/>
            <p:cNvSpPr>
              <a:spLocks noChangeArrowheads="1"/>
            </p:cNvSpPr>
            <p:nvPr/>
          </p:nvSpPr>
          <p:spPr bwMode="auto">
            <a:xfrm>
              <a:off x="1294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64" name="Rectangle 242"/>
            <p:cNvSpPr>
              <a:spLocks noChangeArrowheads="1"/>
            </p:cNvSpPr>
            <p:nvPr/>
          </p:nvSpPr>
          <p:spPr bwMode="auto">
            <a:xfrm>
              <a:off x="1318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65" name="Rectangle 243"/>
            <p:cNvSpPr>
              <a:spLocks noChangeArrowheads="1"/>
            </p:cNvSpPr>
            <p:nvPr/>
          </p:nvSpPr>
          <p:spPr bwMode="auto">
            <a:xfrm>
              <a:off x="1342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66" name="Rectangle 244"/>
            <p:cNvSpPr>
              <a:spLocks noChangeArrowheads="1"/>
            </p:cNvSpPr>
            <p:nvPr/>
          </p:nvSpPr>
          <p:spPr bwMode="auto">
            <a:xfrm>
              <a:off x="1366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67" name="Rectangle 245"/>
            <p:cNvSpPr>
              <a:spLocks noChangeArrowheads="1"/>
            </p:cNvSpPr>
            <p:nvPr/>
          </p:nvSpPr>
          <p:spPr bwMode="auto">
            <a:xfrm>
              <a:off x="1390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68" name="Rectangle 246"/>
            <p:cNvSpPr>
              <a:spLocks noChangeArrowheads="1"/>
            </p:cNvSpPr>
            <p:nvPr/>
          </p:nvSpPr>
          <p:spPr bwMode="auto">
            <a:xfrm>
              <a:off x="1414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69" name="Rectangle 247"/>
            <p:cNvSpPr>
              <a:spLocks noChangeArrowheads="1"/>
            </p:cNvSpPr>
            <p:nvPr/>
          </p:nvSpPr>
          <p:spPr bwMode="auto">
            <a:xfrm>
              <a:off x="1438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70" name="Rectangle 248"/>
            <p:cNvSpPr>
              <a:spLocks noChangeArrowheads="1"/>
            </p:cNvSpPr>
            <p:nvPr/>
          </p:nvSpPr>
          <p:spPr bwMode="auto">
            <a:xfrm>
              <a:off x="1462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71" name="Rectangle 249"/>
            <p:cNvSpPr>
              <a:spLocks noChangeArrowheads="1"/>
            </p:cNvSpPr>
            <p:nvPr/>
          </p:nvSpPr>
          <p:spPr bwMode="auto">
            <a:xfrm>
              <a:off x="1486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72" name="Rectangle 250"/>
            <p:cNvSpPr>
              <a:spLocks noChangeArrowheads="1"/>
            </p:cNvSpPr>
            <p:nvPr/>
          </p:nvSpPr>
          <p:spPr bwMode="auto">
            <a:xfrm>
              <a:off x="1510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73" name="Rectangle 251"/>
            <p:cNvSpPr>
              <a:spLocks noChangeArrowheads="1"/>
            </p:cNvSpPr>
            <p:nvPr/>
          </p:nvSpPr>
          <p:spPr bwMode="auto">
            <a:xfrm>
              <a:off x="1534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74" name="Rectangle 252"/>
            <p:cNvSpPr>
              <a:spLocks noChangeArrowheads="1"/>
            </p:cNvSpPr>
            <p:nvPr/>
          </p:nvSpPr>
          <p:spPr bwMode="auto">
            <a:xfrm>
              <a:off x="1558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75" name="Rectangle 253"/>
            <p:cNvSpPr>
              <a:spLocks noChangeArrowheads="1"/>
            </p:cNvSpPr>
            <p:nvPr/>
          </p:nvSpPr>
          <p:spPr bwMode="auto">
            <a:xfrm>
              <a:off x="1582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76" name="Rectangle 254"/>
            <p:cNvSpPr>
              <a:spLocks noChangeArrowheads="1"/>
            </p:cNvSpPr>
            <p:nvPr/>
          </p:nvSpPr>
          <p:spPr bwMode="auto">
            <a:xfrm>
              <a:off x="1606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77" name="Rectangle 255"/>
            <p:cNvSpPr>
              <a:spLocks noChangeArrowheads="1"/>
            </p:cNvSpPr>
            <p:nvPr/>
          </p:nvSpPr>
          <p:spPr bwMode="auto">
            <a:xfrm>
              <a:off x="1627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78" name="Rectangle 256"/>
            <p:cNvSpPr>
              <a:spLocks noChangeArrowheads="1"/>
            </p:cNvSpPr>
            <p:nvPr/>
          </p:nvSpPr>
          <p:spPr bwMode="auto">
            <a:xfrm>
              <a:off x="1735" y="2389"/>
              <a:ext cx="26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¼</a:t>
              </a:r>
            </a:p>
          </p:txBody>
        </p:sp>
        <p:sp>
          <p:nvSpPr>
            <p:cNvPr id="18979" name="Rectangle 257"/>
            <p:cNvSpPr>
              <a:spLocks noChangeArrowheads="1"/>
            </p:cNvSpPr>
            <p:nvPr/>
          </p:nvSpPr>
          <p:spPr bwMode="auto">
            <a:xfrm>
              <a:off x="2011" y="2229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8980" name="Rectangle 258"/>
            <p:cNvSpPr>
              <a:spLocks noChangeArrowheads="1"/>
            </p:cNvSpPr>
            <p:nvPr/>
          </p:nvSpPr>
          <p:spPr bwMode="auto">
            <a:xfrm>
              <a:off x="2088" y="2338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i="1">
                  <a:solidFill>
                    <a:srgbClr val="000000"/>
                  </a:solidFill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18981" name="Rectangle 259"/>
            <p:cNvSpPr>
              <a:spLocks noChangeArrowheads="1"/>
            </p:cNvSpPr>
            <p:nvPr/>
          </p:nvSpPr>
          <p:spPr bwMode="auto">
            <a:xfrm>
              <a:off x="2149" y="2319"/>
              <a:ext cx="174" cy="1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000" i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8982" name="Rectangle 260"/>
            <p:cNvSpPr>
              <a:spLocks noChangeArrowheads="1"/>
            </p:cNvSpPr>
            <p:nvPr/>
          </p:nvSpPr>
          <p:spPr bwMode="auto">
            <a:xfrm>
              <a:off x="2291" y="2319"/>
              <a:ext cx="156" cy="1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8983" name="Rectangle 261"/>
            <p:cNvSpPr>
              <a:spLocks noChangeArrowheads="1"/>
            </p:cNvSpPr>
            <p:nvPr/>
          </p:nvSpPr>
          <p:spPr bwMode="auto">
            <a:xfrm>
              <a:off x="2226" y="2319"/>
              <a:ext cx="161" cy="1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8984" name="Rectangle 262"/>
            <p:cNvSpPr>
              <a:spLocks noChangeArrowheads="1"/>
            </p:cNvSpPr>
            <p:nvPr/>
          </p:nvSpPr>
          <p:spPr bwMode="auto">
            <a:xfrm>
              <a:off x="2088" y="2178"/>
              <a:ext cx="19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i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8985" name="Rectangle 263"/>
            <p:cNvSpPr>
              <a:spLocks noChangeArrowheads="1"/>
            </p:cNvSpPr>
            <p:nvPr/>
          </p:nvSpPr>
          <p:spPr bwMode="auto">
            <a:xfrm>
              <a:off x="2288" y="2178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8986" name="Rectangle 264"/>
            <p:cNvSpPr>
              <a:spLocks noChangeArrowheads="1"/>
            </p:cNvSpPr>
            <p:nvPr/>
          </p:nvSpPr>
          <p:spPr bwMode="auto">
            <a:xfrm>
              <a:off x="2197" y="2178"/>
              <a:ext cx="179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8987" name="Rectangle 265"/>
            <p:cNvSpPr>
              <a:spLocks noChangeArrowheads="1"/>
            </p:cNvSpPr>
            <p:nvPr/>
          </p:nvSpPr>
          <p:spPr bwMode="auto">
            <a:xfrm>
              <a:off x="1940" y="2229"/>
              <a:ext cx="187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¶</a:t>
              </a:r>
            </a:p>
          </p:txBody>
        </p:sp>
        <p:sp>
          <p:nvSpPr>
            <p:cNvPr id="18988" name="Rectangle 266"/>
            <p:cNvSpPr>
              <a:spLocks noChangeArrowheads="1"/>
            </p:cNvSpPr>
            <p:nvPr/>
          </p:nvSpPr>
          <p:spPr bwMode="auto">
            <a:xfrm>
              <a:off x="2080" y="2549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8989" name="Rectangle 267"/>
            <p:cNvSpPr>
              <a:spLocks noChangeArrowheads="1"/>
            </p:cNvSpPr>
            <p:nvPr/>
          </p:nvSpPr>
          <p:spPr bwMode="auto">
            <a:xfrm>
              <a:off x="2157" y="2658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i="1">
                  <a:solidFill>
                    <a:srgbClr val="000000"/>
                  </a:solidFill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18990" name="Rectangle 268"/>
            <p:cNvSpPr>
              <a:spLocks noChangeArrowheads="1"/>
            </p:cNvSpPr>
            <p:nvPr/>
          </p:nvSpPr>
          <p:spPr bwMode="auto">
            <a:xfrm>
              <a:off x="2218" y="2623"/>
              <a:ext cx="174" cy="1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000" i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8991" name="Rectangle 269"/>
            <p:cNvSpPr>
              <a:spLocks noChangeArrowheads="1"/>
            </p:cNvSpPr>
            <p:nvPr/>
          </p:nvSpPr>
          <p:spPr bwMode="auto">
            <a:xfrm>
              <a:off x="2157" y="2482"/>
              <a:ext cx="19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i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8992" name="Rectangle 270"/>
            <p:cNvSpPr>
              <a:spLocks noChangeArrowheads="1"/>
            </p:cNvSpPr>
            <p:nvPr/>
          </p:nvSpPr>
          <p:spPr bwMode="auto">
            <a:xfrm>
              <a:off x="2009" y="2549"/>
              <a:ext cx="187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¶</a:t>
              </a:r>
            </a:p>
          </p:txBody>
        </p:sp>
        <p:sp>
          <p:nvSpPr>
            <p:cNvPr id="18993" name="Rectangle 271"/>
            <p:cNvSpPr>
              <a:spLocks noChangeArrowheads="1"/>
            </p:cNvSpPr>
            <p:nvPr/>
          </p:nvSpPr>
          <p:spPr bwMode="auto">
            <a:xfrm>
              <a:off x="1940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94" name="Rectangle 272"/>
            <p:cNvSpPr>
              <a:spLocks noChangeArrowheads="1"/>
            </p:cNvSpPr>
            <p:nvPr/>
          </p:nvSpPr>
          <p:spPr bwMode="auto">
            <a:xfrm>
              <a:off x="1964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95" name="Rectangle 273"/>
            <p:cNvSpPr>
              <a:spLocks noChangeArrowheads="1"/>
            </p:cNvSpPr>
            <p:nvPr/>
          </p:nvSpPr>
          <p:spPr bwMode="auto">
            <a:xfrm>
              <a:off x="1988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96" name="Rectangle 274"/>
            <p:cNvSpPr>
              <a:spLocks noChangeArrowheads="1"/>
            </p:cNvSpPr>
            <p:nvPr/>
          </p:nvSpPr>
          <p:spPr bwMode="auto">
            <a:xfrm>
              <a:off x="2012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97" name="Rectangle 275"/>
            <p:cNvSpPr>
              <a:spLocks noChangeArrowheads="1"/>
            </p:cNvSpPr>
            <p:nvPr/>
          </p:nvSpPr>
          <p:spPr bwMode="auto">
            <a:xfrm>
              <a:off x="2036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98" name="Rectangle 276"/>
            <p:cNvSpPr>
              <a:spLocks noChangeArrowheads="1"/>
            </p:cNvSpPr>
            <p:nvPr/>
          </p:nvSpPr>
          <p:spPr bwMode="auto">
            <a:xfrm>
              <a:off x="2060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8999" name="Rectangle 277"/>
            <p:cNvSpPr>
              <a:spLocks noChangeArrowheads="1"/>
            </p:cNvSpPr>
            <p:nvPr/>
          </p:nvSpPr>
          <p:spPr bwMode="auto">
            <a:xfrm>
              <a:off x="2084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9000" name="Rectangle 278"/>
            <p:cNvSpPr>
              <a:spLocks noChangeArrowheads="1"/>
            </p:cNvSpPr>
            <p:nvPr/>
          </p:nvSpPr>
          <p:spPr bwMode="auto">
            <a:xfrm>
              <a:off x="2107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9001" name="Rectangle 279"/>
            <p:cNvSpPr>
              <a:spLocks noChangeArrowheads="1"/>
            </p:cNvSpPr>
            <p:nvPr/>
          </p:nvSpPr>
          <p:spPr bwMode="auto">
            <a:xfrm>
              <a:off x="2131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9002" name="Rectangle 280"/>
            <p:cNvSpPr>
              <a:spLocks noChangeArrowheads="1"/>
            </p:cNvSpPr>
            <p:nvPr/>
          </p:nvSpPr>
          <p:spPr bwMode="auto">
            <a:xfrm>
              <a:off x="2155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9003" name="Rectangle 281"/>
            <p:cNvSpPr>
              <a:spLocks noChangeArrowheads="1"/>
            </p:cNvSpPr>
            <p:nvPr/>
          </p:nvSpPr>
          <p:spPr bwMode="auto">
            <a:xfrm>
              <a:off x="2179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9004" name="Rectangle 282"/>
            <p:cNvSpPr>
              <a:spLocks noChangeArrowheads="1"/>
            </p:cNvSpPr>
            <p:nvPr/>
          </p:nvSpPr>
          <p:spPr bwMode="auto">
            <a:xfrm>
              <a:off x="2203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9005" name="Rectangle 283"/>
            <p:cNvSpPr>
              <a:spLocks noChangeArrowheads="1"/>
            </p:cNvSpPr>
            <p:nvPr/>
          </p:nvSpPr>
          <p:spPr bwMode="auto">
            <a:xfrm>
              <a:off x="2227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9006" name="Rectangle 284"/>
            <p:cNvSpPr>
              <a:spLocks noChangeArrowheads="1"/>
            </p:cNvSpPr>
            <p:nvPr/>
          </p:nvSpPr>
          <p:spPr bwMode="auto">
            <a:xfrm>
              <a:off x="2251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9007" name="Rectangle 285"/>
            <p:cNvSpPr>
              <a:spLocks noChangeArrowheads="1"/>
            </p:cNvSpPr>
            <p:nvPr/>
          </p:nvSpPr>
          <p:spPr bwMode="auto">
            <a:xfrm>
              <a:off x="2275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9008" name="Rectangle 286"/>
            <p:cNvSpPr>
              <a:spLocks noChangeArrowheads="1"/>
            </p:cNvSpPr>
            <p:nvPr/>
          </p:nvSpPr>
          <p:spPr bwMode="auto">
            <a:xfrm>
              <a:off x="2296" y="2389"/>
              <a:ext cx="1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9009" name="Rectangle 287"/>
            <p:cNvSpPr>
              <a:spLocks noChangeArrowheads="1"/>
            </p:cNvSpPr>
            <p:nvPr/>
          </p:nvSpPr>
          <p:spPr bwMode="auto">
            <a:xfrm>
              <a:off x="621" y="1653"/>
              <a:ext cx="195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º</a:t>
              </a:r>
            </a:p>
          </p:txBody>
        </p:sp>
        <p:sp>
          <p:nvSpPr>
            <p:cNvPr id="19010" name="Freeform 288"/>
            <p:cNvSpPr>
              <a:spLocks/>
            </p:cNvSpPr>
            <p:nvPr/>
          </p:nvSpPr>
          <p:spPr bwMode="auto">
            <a:xfrm>
              <a:off x="820" y="724"/>
              <a:ext cx="49" cy="2081"/>
            </a:xfrm>
            <a:custGeom>
              <a:avLst/>
              <a:gdLst>
                <a:gd name="T0" fmla="*/ 48 w 49"/>
                <a:gd name="T1" fmla="*/ 2080 h 2081"/>
                <a:gd name="T2" fmla="*/ 0 w 49"/>
                <a:gd name="T3" fmla="*/ 2080 h 2081"/>
                <a:gd name="T4" fmla="*/ 0 w 49"/>
                <a:gd name="T5" fmla="*/ 0 h 2081"/>
                <a:gd name="T6" fmla="*/ 0 60000 65536"/>
                <a:gd name="T7" fmla="*/ 0 60000 65536"/>
                <a:gd name="T8" fmla="*/ 0 60000 65536"/>
                <a:gd name="T9" fmla="*/ 0 w 49"/>
                <a:gd name="T10" fmla="*/ 0 h 2081"/>
                <a:gd name="T11" fmla="*/ 49 w 49"/>
                <a:gd name="T12" fmla="*/ 2081 h 20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2081">
                  <a:moveTo>
                    <a:pt x="48" y="2080"/>
                  </a:moveTo>
                  <a:lnTo>
                    <a:pt x="0" y="2080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011" name="Freeform 289"/>
            <p:cNvSpPr>
              <a:spLocks/>
            </p:cNvSpPr>
            <p:nvPr/>
          </p:nvSpPr>
          <p:spPr bwMode="auto">
            <a:xfrm>
              <a:off x="820" y="724"/>
              <a:ext cx="49" cy="1"/>
            </a:xfrm>
            <a:custGeom>
              <a:avLst/>
              <a:gdLst>
                <a:gd name="T0" fmla="*/ 0 w 49"/>
                <a:gd name="T1" fmla="*/ 0 h 1"/>
                <a:gd name="T2" fmla="*/ 48 w 49"/>
                <a:gd name="T3" fmla="*/ 0 h 1"/>
                <a:gd name="T4" fmla="*/ 0 w 49"/>
                <a:gd name="T5" fmla="*/ 0 h 1"/>
                <a:gd name="T6" fmla="*/ 0 60000 65536"/>
                <a:gd name="T7" fmla="*/ 0 60000 65536"/>
                <a:gd name="T8" fmla="*/ 0 60000 65536"/>
                <a:gd name="T9" fmla="*/ 0 w 49"/>
                <a:gd name="T10" fmla="*/ 0 h 1"/>
                <a:gd name="T11" fmla="*/ 49 w 49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1">
                  <a:moveTo>
                    <a:pt x="0" y="0"/>
                  </a:moveTo>
                  <a:lnTo>
                    <a:pt x="48" y="0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012" name="Freeform 290"/>
            <p:cNvSpPr>
              <a:spLocks/>
            </p:cNvSpPr>
            <p:nvPr/>
          </p:nvSpPr>
          <p:spPr bwMode="auto">
            <a:xfrm>
              <a:off x="2388" y="724"/>
              <a:ext cx="33" cy="2081"/>
            </a:xfrm>
            <a:custGeom>
              <a:avLst/>
              <a:gdLst>
                <a:gd name="T0" fmla="*/ 0 w 33"/>
                <a:gd name="T1" fmla="*/ 2080 h 2081"/>
                <a:gd name="T2" fmla="*/ 32 w 33"/>
                <a:gd name="T3" fmla="*/ 2080 h 2081"/>
                <a:gd name="T4" fmla="*/ 32 w 33"/>
                <a:gd name="T5" fmla="*/ 0 h 2081"/>
                <a:gd name="T6" fmla="*/ 0 60000 65536"/>
                <a:gd name="T7" fmla="*/ 0 60000 65536"/>
                <a:gd name="T8" fmla="*/ 0 60000 65536"/>
                <a:gd name="T9" fmla="*/ 0 w 33"/>
                <a:gd name="T10" fmla="*/ 0 h 2081"/>
                <a:gd name="T11" fmla="*/ 33 w 33"/>
                <a:gd name="T12" fmla="*/ 2081 h 20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" h="2081">
                  <a:moveTo>
                    <a:pt x="0" y="2080"/>
                  </a:moveTo>
                  <a:lnTo>
                    <a:pt x="32" y="2080"/>
                  </a:lnTo>
                  <a:lnTo>
                    <a:pt x="32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013" name="Freeform 291"/>
            <p:cNvSpPr>
              <a:spLocks/>
            </p:cNvSpPr>
            <p:nvPr/>
          </p:nvSpPr>
          <p:spPr bwMode="auto">
            <a:xfrm>
              <a:off x="2388" y="724"/>
              <a:ext cx="33" cy="1"/>
            </a:xfrm>
            <a:custGeom>
              <a:avLst/>
              <a:gdLst>
                <a:gd name="T0" fmla="*/ 32 w 33"/>
                <a:gd name="T1" fmla="*/ 0 h 1"/>
                <a:gd name="T2" fmla="*/ 0 w 33"/>
                <a:gd name="T3" fmla="*/ 0 h 1"/>
                <a:gd name="T4" fmla="*/ 32 w 33"/>
                <a:gd name="T5" fmla="*/ 0 h 1"/>
                <a:gd name="T6" fmla="*/ 0 60000 65536"/>
                <a:gd name="T7" fmla="*/ 0 60000 65536"/>
                <a:gd name="T8" fmla="*/ 0 60000 65536"/>
                <a:gd name="T9" fmla="*/ 0 w 33"/>
                <a:gd name="T10" fmla="*/ 0 h 1"/>
                <a:gd name="T11" fmla="*/ 33 w 3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" h="1">
                  <a:moveTo>
                    <a:pt x="32" y="0"/>
                  </a:moveTo>
                  <a:lnTo>
                    <a:pt x="0" y="0"/>
                  </a:lnTo>
                  <a:lnTo>
                    <a:pt x="32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BR"/>
            </a:p>
          </p:txBody>
        </p:sp>
      </p:grpSp>
      <p:pic>
        <p:nvPicPr>
          <p:cNvPr id="18731" name="Picture 29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800" y="1066800"/>
            <a:ext cx="4940300" cy="133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aphicFrame>
        <p:nvGraphicFramePr>
          <p:cNvPr id="18725" name="Object 293"/>
          <p:cNvGraphicFramePr>
            <a:graphicFrameLocks noChangeAspect="1"/>
          </p:cNvGraphicFramePr>
          <p:nvPr/>
        </p:nvGraphicFramePr>
        <p:xfrm>
          <a:off x="1116013" y="4941888"/>
          <a:ext cx="2284412" cy="731837"/>
        </p:xfrm>
        <a:graphic>
          <a:graphicData uri="http://schemas.openxmlformats.org/presentationml/2006/ole">
            <p:oleObj spid="_x0000_s18733" name="Equation" r:id="rId4" imgW="1308100" imgH="419100" progId="Equation.3">
              <p:embed/>
            </p:oleObj>
          </a:graphicData>
        </a:graphic>
      </p:graphicFrame>
      <p:graphicFrame>
        <p:nvGraphicFramePr>
          <p:cNvPr id="18726" name="Object 294"/>
          <p:cNvGraphicFramePr>
            <a:graphicFrameLocks noChangeAspect="1"/>
          </p:cNvGraphicFramePr>
          <p:nvPr/>
        </p:nvGraphicFramePr>
        <p:xfrm>
          <a:off x="5076825" y="3500438"/>
          <a:ext cx="2009775" cy="825500"/>
        </p:xfrm>
        <a:graphic>
          <a:graphicData uri="http://schemas.openxmlformats.org/presentationml/2006/ole">
            <p:oleObj spid="_x0000_s18734" name="Equation" r:id="rId5" imgW="1143000" imgH="469900" progId="Equation.3">
              <p:embed/>
            </p:oleObj>
          </a:graphicData>
        </a:graphic>
      </p:graphicFrame>
      <p:graphicFrame>
        <p:nvGraphicFramePr>
          <p:cNvPr id="18727" name="Object 295"/>
          <p:cNvGraphicFramePr>
            <a:graphicFrameLocks noChangeAspect="1"/>
          </p:cNvGraphicFramePr>
          <p:nvPr/>
        </p:nvGraphicFramePr>
        <p:xfrm>
          <a:off x="4427538" y="2565400"/>
          <a:ext cx="3886200" cy="847725"/>
        </p:xfrm>
        <a:graphic>
          <a:graphicData uri="http://schemas.openxmlformats.org/presentationml/2006/ole">
            <p:oleObj spid="_x0000_s18735" name="Equation" r:id="rId6" imgW="2209800" imgH="482600" progId="Equation.3">
              <p:embed/>
            </p:oleObj>
          </a:graphicData>
        </a:graphic>
      </p:graphicFrame>
      <p:graphicFrame>
        <p:nvGraphicFramePr>
          <p:cNvPr id="18728" name="Object 296"/>
          <p:cNvGraphicFramePr>
            <a:graphicFrameLocks noChangeAspect="1"/>
          </p:cNvGraphicFramePr>
          <p:nvPr/>
        </p:nvGraphicFramePr>
        <p:xfrm>
          <a:off x="3924300" y="4437063"/>
          <a:ext cx="4667250" cy="1695450"/>
        </p:xfrm>
        <a:graphic>
          <a:graphicData uri="http://schemas.openxmlformats.org/presentationml/2006/ole">
            <p:oleObj spid="_x0000_s18736" name="Equation" r:id="rId7" imgW="2654300" imgH="965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sz="3200" smtClean="0"/>
              <a:t>Retropropagação do erro </a:t>
            </a:r>
          </a:p>
        </p:txBody>
      </p:sp>
      <p:sp>
        <p:nvSpPr>
          <p:cNvPr id="19469" name="AutoShape 13"/>
          <p:cNvSpPr>
            <a:spLocks noChangeArrowheads="1"/>
          </p:cNvSpPr>
          <p:nvPr/>
        </p:nvSpPr>
        <p:spPr bwMode="auto">
          <a:xfrm>
            <a:off x="3028950" y="2498725"/>
            <a:ext cx="3187700" cy="6731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graphicFrame>
        <p:nvGraphicFramePr>
          <p:cNvPr id="19470" name="Object 14"/>
          <p:cNvGraphicFramePr>
            <a:graphicFrameLocks noChangeAspect="1"/>
          </p:cNvGraphicFramePr>
          <p:nvPr/>
        </p:nvGraphicFramePr>
        <p:xfrm>
          <a:off x="3127375" y="2571750"/>
          <a:ext cx="2578100" cy="466725"/>
        </p:xfrm>
        <a:graphic>
          <a:graphicData uri="http://schemas.openxmlformats.org/presentationml/2006/ole">
            <p:oleObj spid="_x0000_s19474" name="Equation" r:id="rId3" imgW="1472561" imgH="266584" progId="Equation.3">
              <p:embed/>
            </p:oleObj>
          </a:graphicData>
        </a:graphic>
      </p:graphicFrame>
      <p:graphicFrame>
        <p:nvGraphicFramePr>
          <p:cNvPr id="19471" name="Object 15"/>
          <p:cNvGraphicFramePr>
            <a:graphicFrameLocks noChangeAspect="1"/>
          </p:cNvGraphicFramePr>
          <p:nvPr/>
        </p:nvGraphicFramePr>
        <p:xfrm>
          <a:off x="1692275" y="1196975"/>
          <a:ext cx="5521325" cy="887413"/>
        </p:xfrm>
        <a:graphic>
          <a:graphicData uri="http://schemas.openxmlformats.org/presentationml/2006/ole">
            <p:oleObj spid="_x0000_s19475" name="Equation" r:id="rId4" imgW="3162300" imgH="508000" progId="Equation.3">
              <p:embed/>
            </p:oleObj>
          </a:graphicData>
        </a:graphic>
      </p:graphicFrame>
      <p:sp>
        <p:nvSpPr>
          <p:cNvPr id="19474" name="Text Box 16"/>
          <p:cNvSpPr txBox="1">
            <a:spLocks noChangeArrowheads="1"/>
          </p:cNvSpPr>
          <p:nvPr/>
        </p:nvSpPr>
        <p:spPr bwMode="auto">
          <a:xfrm>
            <a:off x="663575" y="3736975"/>
            <a:ext cx="7537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/>
              <a:t>As sensibilidades (os erros) são calculados a partir da camada de saída </a:t>
            </a:r>
          </a:p>
          <a:p>
            <a:pPr algn="ctr"/>
            <a:r>
              <a:rPr lang="pt-BR"/>
              <a:t> e retropropagados ao longo das outras camadas até a entrada.</a:t>
            </a:r>
          </a:p>
        </p:txBody>
      </p:sp>
      <p:pic>
        <p:nvPicPr>
          <p:cNvPr id="19475" name="Picture 17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16238" y="4652963"/>
            <a:ext cx="29845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sz="3200" smtClean="0"/>
              <a:t>Inicialização (última camada)</a:t>
            </a:r>
          </a:p>
        </p:txBody>
      </p:sp>
      <p:sp>
        <p:nvSpPr>
          <p:cNvPr id="20490" name="AutoShape 10"/>
          <p:cNvSpPr>
            <a:spLocks noChangeArrowheads="1"/>
          </p:cNvSpPr>
          <p:nvPr/>
        </p:nvSpPr>
        <p:spPr bwMode="auto">
          <a:xfrm>
            <a:off x="3055938" y="5314950"/>
            <a:ext cx="2730500" cy="6731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pic>
        <p:nvPicPr>
          <p:cNvPr id="20497" name="Picture 11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2988" y="1268413"/>
            <a:ext cx="6870700" cy="130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aphicFrame>
        <p:nvGraphicFramePr>
          <p:cNvPr id="20492" name="Object 12"/>
          <p:cNvGraphicFramePr>
            <a:graphicFrameLocks noChangeAspect="1"/>
          </p:cNvGraphicFramePr>
          <p:nvPr/>
        </p:nvGraphicFramePr>
        <p:xfrm>
          <a:off x="3201988" y="5461000"/>
          <a:ext cx="2413000" cy="401638"/>
        </p:xfrm>
        <a:graphic>
          <a:graphicData uri="http://schemas.openxmlformats.org/presentationml/2006/ole">
            <p:oleObj spid="_x0000_s20498" name="Equation" r:id="rId4" imgW="1371600" imgH="228600" progId="Equation.3">
              <p:embed/>
            </p:oleObj>
          </a:graphicData>
        </a:graphic>
      </p:graphicFrame>
      <p:graphicFrame>
        <p:nvGraphicFramePr>
          <p:cNvPr id="20493" name="Object 13"/>
          <p:cNvGraphicFramePr>
            <a:graphicFrameLocks noChangeAspect="1"/>
          </p:cNvGraphicFramePr>
          <p:nvPr/>
        </p:nvGraphicFramePr>
        <p:xfrm>
          <a:off x="3124200" y="4405313"/>
          <a:ext cx="2568575" cy="446087"/>
        </p:xfrm>
        <a:graphic>
          <a:graphicData uri="http://schemas.openxmlformats.org/presentationml/2006/ole">
            <p:oleObj spid="_x0000_s20499" name="Equation" r:id="rId5" imgW="1459866" imgH="253890" progId="Equation.3">
              <p:embed/>
            </p:oleObj>
          </a:graphicData>
        </a:graphic>
      </p:graphicFrame>
      <p:graphicFrame>
        <p:nvGraphicFramePr>
          <p:cNvPr id="20494" name="Object 14"/>
          <p:cNvGraphicFramePr>
            <a:graphicFrameLocks noChangeAspect="1"/>
          </p:cNvGraphicFramePr>
          <p:nvPr/>
        </p:nvGraphicFramePr>
        <p:xfrm>
          <a:off x="2555875" y="3141663"/>
          <a:ext cx="3752850" cy="803275"/>
        </p:xfrm>
        <a:graphic>
          <a:graphicData uri="http://schemas.openxmlformats.org/presentationml/2006/ole">
            <p:oleObj spid="_x0000_s20500" name="Equation" r:id="rId6" imgW="21336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sz="3200" smtClean="0"/>
              <a:t>Algoritmo de retropropagação do erro</a:t>
            </a:r>
          </a:p>
        </p:txBody>
      </p:sp>
      <p:pic>
        <p:nvPicPr>
          <p:cNvPr id="21520" name="Picture 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250" y="2133600"/>
            <a:ext cx="34925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1521" name="Picture 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5600" y="2205038"/>
            <a:ext cx="21717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1522" name="Picture 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1638" y="1557338"/>
            <a:ext cx="8001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1523" name="Picture 7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40200" y="2636838"/>
            <a:ext cx="8509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1524" name="Picture 8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00113" y="5589588"/>
            <a:ext cx="38227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1525" name="Picture 9"/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76825" y="5661025"/>
            <a:ext cx="27305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1526" name="Rectangle 10"/>
          <p:cNvSpPr>
            <a:spLocks noChangeArrowheads="1"/>
          </p:cNvSpPr>
          <p:nvPr/>
        </p:nvSpPr>
        <p:spPr bwMode="auto">
          <a:xfrm>
            <a:off x="2325688" y="1127125"/>
            <a:ext cx="45085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9933FF"/>
                </a:solidFill>
                <a:latin typeface="Times New Roman" pitchFamily="18" charset="0"/>
              </a:rPr>
              <a:t>Propagação direta:</a:t>
            </a:r>
            <a:r>
              <a:rPr lang="en-US" sz="2400">
                <a:latin typeface="Times New Roman" pitchFamily="18" charset="0"/>
              </a:rPr>
              <a:t> entrada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→ saída</a:t>
            </a:r>
          </a:p>
        </p:txBody>
      </p:sp>
      <p:sp>
        <p:nvSpPr>
          <p:cNvPr id="21527" name="Rectangle 11"/>
          <p:cNvSpPr>
            <a:spLocks noChangeArrowheads="1"/>
          </p:cNvSpPr>
          <p:nvPr/>
        </p:nvSpPr>
        <p:spPr bwMode="auto">
          <a:xfrm>
            <a:off x="2484438" y="3068638"/>
            <a:ext cx="41894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9933FF"/>
                </a:solidFill>
                <a:latin typeface="Times New Roman" pitchFamily="18" charset="0"/>
              </a:rPr>
              <a:t>Retropropagação:</a:t>
            </a:r>
            <a:r>
              <a:rPr lang="en-US" sz="2400">
                <a:latin typeface="Times New Roman" pitchFamily="18" charset="0"/>
              </a:rPr>
              <a:t> saída </a:t>
            </a:r>
            <a:r>
              <a:rPr lang="en-US"/>
              <a:t>→ entrada</a:t>
            </a:r>
          </a:p>
        </p:txBody>
      </p:sp>
      <p:sp>
        <p:nvSpPr>
          <p:cNvPr id="21528" name="Rectangle 12"/>
          <p:cNvSpPr>
            <a:spLocks noChangeArrowheads="1"/>
          </p:cNvSpPr>
          <p:nvPr/>
        </p:nvSpPr>
        <p:spPr bwMode="auto">
          <a:xfrm>
            <a:off x="3132138" y="4941888"/>
            <a:ext cx="288766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9933FF"/>
                </a:solidFill>
                <a:latin typeface="Times New Roman" pitchFamily="18" charset="0"/>
              </a:rPr>
              <a:t>Atualização dos pesos</a:t>
            </a:r>
          </a:p>
        </p:txBody>
      </p:sp>
      <p:graphicFrame>
        <p:nvGraphicFramePr>
          <p:cNvPr id="21517" name="Object 13"/>
          <p:cNvGraphicFramePr>
            <a:graphicFrameLocks noChangeAspect="1"/>
          </p:cNvGraphicFramePr>
          <p:nvPr/>
        </p:nvGraphicFramePr>
        <p:xfrm>
          <a:off x="1692275" y="4149725"/>
          <a:ext cx="5575300" cy="530225"/>
        </p:xfrm>
        <a:graphic>
          <a:graphicData uri="http://schemas.openxmlformats.org/presentationml/2006/ole">
            <p:oleObj spid="_x0000_s21521" name="Equation" r:id="rId9" imgW="2806700" imgH="266700" progId="Equation.3">
              <p:embed/>
            </p:oleObj>
          </a:graphicData>
        </a:graphic>
      </p:graphicFrame>
      <p:graphicFrame>
        <p:nvGraphicFramePr>
          <p:cNvPr id="21518" name="Object 14"/>
          <p:cNvGraphicFramePr>
            <a:graphicFrameLocks noChangeAspect="1"/>
          </p:cNvGraphicFramePr>
          <p:nvPr/>
        </p:nvGraphicFramePr>
        <p:xfrm>
          <a:off x="2843213" y="3573463"/>
          <a:ext cx="2724150" cy="454025"/>
        </p:xfrm>
        <a:graphic>
          <a:graphicData uri="http://schemas.openxmlformats.org/presentationml/2006/ole">
            <p:oleObj spid="_x0000_s21522" name="Equation" r:id="rId10" imgW="13716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1998</Words>
  <Application>Microsoft Office PowerPoint</Application>
  <PresentationFormat>Apresentação na tela (4:3)</PresentationFormat>
  <Paragraphs>546</Paragraphs>
  <Slides>23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3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Tema do Office</vt:lpstr>
      <vt:lpstr>Equation</vt:lpstr>
      <vt:lpstr>Equação</vt:lpstr>
      <vt:lpstr>Microsoft Equation 3.0</vt:lpstr>
      <vt:lpstr>REDE MULTICAMADAS</vt:lpstr>
      <vt:lpstr>Algoritmo do gradiente descendente</vt:lpstr>
      <vt:lpstr>Algoritmo de retropropagação do erro</vt:lpstr>
      <vt:lpstr>Cálculo do gradiente</vt:lpstr>
      <vt:lpstr>Algoritmo do gradiente descendente</vt:lpstr>
      <vt:lpstr>Matriz jacobiana</vt:lpstr>
      <vt:lpstr>Retropropagação do erro </vt:lpstr>
      <vt:lpstr>Inicialização (última camada)</vt:lpstr>
      <vt:lpstr>Algoritmo de retropropagação do erro</vt:lpstr>
      <vt:lpstr>Propriedades</vt:lpstr>
      <vt:lpstr>Estabilidade e Convergência: Treinamento MLP</vt:lpstr>
      <vt:lpstr>SOLUÇÕES</vt:lpstr>
      <vt:lpstr>Modificação da regra de atualização dos pesos</vt:lpstr>
      <vt:lpstr>Heurísticas para melhorar o treinamento</vt:lpstr>
      <vt:lpstr> Heurísticas: modos de treinamento </vt:lpstr>
      <vt:lpstr>Normalização dos dados de treinamento</vt:lpstr>
      <vt:lpstr>Heurísticas para melhorar a convergência</vt:lpstr>
      <vt:lpstr>GENERALIZAÇÃO</vt:lpstr>
      <vt:lpstr>Generalização (continuação)</vt:lpstr>
      <vt:lpstr>Parada prematura de treinamento</vt:lpstr>
      <vt:lpstr>Técnicas de poda baseada em regularização</vt:lpstr>
      <vt:lpstr>Técnicas de poda baseada em regularização</vt:lpstr>
      <vt:lpstr>Técnicas de poda baseada na Hessiana</vt:lpstr>
    </vt:vector>
  </TitlesOfParts>
  <Company>UTFPR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lvrarruda</dc:creator>
  <cp:lastModifiedBy>lvrarruda</cp:lastModifiedBy>
  <cp:revision>106</cp:revision>
  <dcterms:created xsi:type="dcterms:W3CDTF">2012-10-01T17:29:05Z</dcterms:created>
  <dcterms:modified xsi:type="dcterms:W3CDTF">2012-10-18T13:55:20Z</dcterms:modified>
</cp:coreProperties>
</file>