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61" r:id="rId6"/>
    <p:sldId id="260" r:id="rId7"/>
    <p:sldId id="262" r:id="rId8"/>
    <p:sldId id="263" r:id="rId9"/>
    <p:sldId id="264" r:id="rId10"/>
    <p:sldId id="273" r:id="rId11"/>
    <p:sldId id="265" r:id="rId12"/>
    <p:sldId id="266" r:id="rId13"/>
    <p:sldId id="278" r:id="rId14"/>
    <p:sldId id="275" r:id="rId15"/>
    <p:sldId id="267" r:id="rId16"/>
    <p:sldId id="276" r:id="rId17"/>
    <p:sldId id="279" r:id="rId18"/>
    <p:sldId id="280" r:id="rId19"/>
    <p:sldId id="281" r:id="rId20"/>
    <p:sldId id="282" r:id="rId21"/>
    <p:sldId id="283" r:id="rId22"/>
    <p:sldId id="286" r:id="rId23"/>
    <p:sldId id="284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00"/>
    <a:srgbClr val="9933FF"/>
    <a:srgbClr val="FF3300"/>
    <a:srgbClr val="FF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4B72DE2-BB02-41E1-A090-6DF210BC6733}" type="datetimeFigureOut">
              <a:rPr lang="pt-BR"/>
              <a:pPr>
                <a:defRPr/>
              </a:pPr>
              <a:t>7/10/2015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CCE8F22-E47E-40B2-8386-4AE1370230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60925"/>
            <a:ext cx="5208587" cy="460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39844-6DC6-4E99-ABCB-AE674F487C3F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AD926-9EC7-41CE-8087-42F93DF7AB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528B-091A-4D21-ABCB-90EC2A3F5EAC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601AC-B789-4B89-9F86-879ED829B4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44AA1-6590-444F-86A6-2C8C028CB58D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5DE0D-DDBC-44BF-A97D-F7DF638284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586288" y="1125538"/>
            <a:ext cx="4038600" cy="24066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86288" y="3684588"/>
            <a:ext cx="4038600" cy="24082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30BCC-5503-4B1F-B117-A1E60A9D7354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4738-35A5-4045-B36D-04FDD84B5F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86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3BF2-C5F2-496C-900D-E418264839E8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DE34D-00BD-402C-A6AA-9E71430A7D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F8114-5FC0-423C-9290-4036D0C66789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807D-B073-4BAE-8B7E-A34E9C313A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23EF1-30AB-4C71-96F8-86F34C85DB1D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24814-C407-42D1-B12F-71C37B83FB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4056B-345D-40E3-A7FC-FCFABE9FAE6E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66A2-B44E-4EBC-B593-27116A948C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AE04B-DD82-420B-8F31-1300C204DBA1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E601B-6FB4-42BD-8330-B5A5239048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D64E0-87BC-48F5-8F2C-569558AE952A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FE6F-7D98-4617-B643-3D69967A43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428EA-4BD5-4F7A-9D97-B244610A2DBE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9D042-7178-468A-889E-4CCF8CF51C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BB180-D744-4599-B178-4331C755E7E3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8C861-12F2-4C27-BCF3-AF51F262C0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4A0-56CA-4102-8BE1-1BC17D6847D2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78408-DCE6-4ED3-A41F-2C54A7CB3D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395288" y="11255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BC154B-2CAD-4582-89FB-0953BED96918}" type="datetimeFigureOut">
              <a:rPr lang="pt-BR"/>
              <a:pPr>
                <a:defRPr/>
              </a:pPr>
              <a:t>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61AA04-1762-4EFE-B5C9-19428789C8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8313" y="1052513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395288" y="6165850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8" descr="lasca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55650" y="6165850"/>
            <a:ext cx="1431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 userDrawn="1"/>
        </p:nvSpPr>
        <p:spPr>
          <a:xfrm>
            <a:off x="5795963" y="6308725"/>
            <a:ext cx="2932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latin typeface="+mn-lt"/>
              </a:rPr>
              <a:t>CPGEI  - </a:t>
            </a:r>
            <a:r>
              <a:rPr lang="pt-BR" i="1" dirty="0" err="1">
                <a:latin typeface="+mn-lt"/>
              </a:rPr>
              <a:t>profa</a:t>
            </a:r>
            <a:r>
              <a:rPr lang="pt-BR" i="1" dirty="0">
                <a:latin typeface="+mn-lt"/>
              </a:rPr>
              <a:t>. Valéria Arruda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ctrTitle"/>
          </p:nvPr>
        </p:nvSpPr>
        <p:spPr>
          <a:xfrm>
            <a:off x="684213" y="260350"/>
            <a:ext cx="7772400" cy="722313"/>
          </a:xfrm>
        </p:spPr>
        <p:txBody>
          <a:bodyPr/>
          <a:lstStyle/>
          <a:p>
            <a:pPr eaLnBrk="1" hangingPunct="1"/>
            <a:r>
              <a:rPr lang="pt-BR" smtClean="0"/>
              <a:t>REDE MULTICAMADAS</a:t>
            </a:r>
          </a:p>
        </p:txBody>
      </p:sp>
      <p:sp>
        <p:nvSpPr>
          <p:cNvPr id="16386" name="Subtítulo 2"/>
          <p:cNvSpPr>
            <a:spLocks noGrp="1"/>
          </p:cNvSpPr>
          <p:nvPr>
            <p:ph type="subTitle" idx="1"/>
          </p:nvPr>
        </p:nvSpPr>
        <p:spPr>
          <a:xfrm>
            <a:off x="1331913" y="1628775"/>
            <a:ext cx="6696075" cy="4010025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pt-BR" sz="2800" smtClean="0">
                <a:solidFill>
                  <a:srgbClr val="898989"/>
                </a:solidFill>
              </a:rPr>
              <a:t>Algoritmo de retropropagação do erro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smtClean="0">
                <a:solidFill>
                  <a:srgbClr val="898989"/>
                </a:solidFill>
              </a:rPr>
              <a:t> Regularização, estabilidade e convergência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smtClean="0">
                <a:solidFill>
                  <a:srgbClr val="898989"/>
                </a:solidFill>
              </a:rPr>
              <a:t> Variantes do algoritmo de retropropagação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smtClean="0">
                <a:solidFill>
                  <a:srgbClr val="898989"/>
                </a:solidFill>
              </a:rPr>
              <a:t> Heurísticas para melhorar a convergência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smtClean="0">
                <a:solidFill>
                  <a:srgbClr val="898989"/>
                </a:solidFill>
              </a:rPr>
              <a:t> Algoritmos de podas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smtClean="0">
                <a:solidFill>
                  <a:srgbClr val="898989"/>
                </a:solidFill>
              </a:rPr>
              <a:t>Algoritmos de crescimento de redes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smtClean="0">
                <a:solidFill>
                  <a:srgbClr val="898989"/>
                </a:solidFill>
              </a:rPr>
              <a:t>Exemplos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Propriedades</a:t>
            </a:r>
          </a:p>
        </p:txBody>
      </p:sp>
      <p:sp>
        <p:nvSpPr>
          <p:cNvPr id="40962" name="Espaço Reservado para Conteúdo 2"/>
          <p:cNvSpPr>
            <a:spLocks/>
          </p:cNvSpPr>
          <p:nvPr/>
        </p:nvSpPr>
        <p:spPr bwMode="auto">
          <a:xfrm>
            <a:off x="395288" y="1125538"/>
            <a:ext cx="8424862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Pode ser usado para redes com um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número arbitrário</a:t>
            </a:r>
            <a:r>
              <a:rPr lang="pt-BR" sz="2000">
                <a:latin typeface="Calibri" pitchFamily="34" charset="0"/>
              </a:rPr>
              <a:t> de camadas.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Quanto </a:t>
            </a:r>
            <a:r>
              <a:rPr lang="pt-BR" sz="2000">
                <a:solidFill>
                  <a:schemeClr val="hlink"/>
                </a:solidFill>
                <a:latin typeface="Calibri" pitchFamily="34" charset="0"/>
              </a:rPr>
              <a:t>mais camadas</a:t>
            </a:r>
            <a:r>
              <a:rPr lang="pt-BR" sz="2000">
                <a:latin typeface="Calibri" pitchFamily="34" charset="0"/>
              </a:rPr>
              <a:t> maior será o </a:t>
            </a:r>
            <a:r>
              <a:rPr lang="pt-BR" sz="2000">
                <a:solidFill>
                  <a:schemeClr val="hlink"/>
                </a:solidFill>
                <a:latin typeface="Calibri" pitchFamily="34" charset="0"/>
              </a:rPr>
              <a:t>erro retropropagado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Pode aproximar qualquer função arbitrária não-linear f(.).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</a:t>
            </a:r>
            <a:r>
              <a:rPr lang="pt-BR" sz="2000" b="1">
                <a:solidFill>
                  <a:srgbClr val="9933FF"/>
                </a:solidFill>
                <a:latin typeface="Calibri" pitchFamily="34" charset="0"/>
              </a:rPr>
              <a:t>Teorema de STONE-WEIERSTRASS:</a:t>
            </a:r>
            <a:r>
              <a:rPr lang="pt-BR" sz="2000">
                <a:latin typeface="Calibri" pitchFamily="34" charset="0"/>
              </a:rPr>
              <a:t> MLP com 3 camadas (entrada, escondida, saída), desde que a camada escondida seja larga.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rede MLP não gera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a melhor aproximação</a:t>
            </a:r>
            <a:r>
              <a:rPr lang="pt-BR" sz="2000">
                <a:latin typeface="Calibri" pitchFamily="34" charset="0"/>
              </a:rPr>
              <a:t> de f(.).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É capaz de </a:t>
            </a:r>
            <a:r>
              <a:rPr lang="pt-BR" sz="2000">
                <a:solidFill>
                  <a:srgbClr val="FF9900"/>
                </a:solidFill>
                <a:latin typeface="Calibri" pitchFamily="34" charset="0"/>
              </a:rPr>
              <a:t>generalizar</a:t>
            </a:r>
            <a:r>
              <a:rPr lang="pt-BR" sz="2000">
                <a:latin typeface="Calibri" pitchFamily="34" charset="0"/>
              </a:rPr>
              <a:t> para exemplos não treinados: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número de neurônios escondidos, 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número de exemplos treinados (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qualidade</a:t>
            </a:r>
            <a:r>
              <a:rPr lang="pt-BR" sz="2000">
                <a:latin typeface="Calibri" pitchFamily="34" charset="0"/>
              </a:rPr>
              <a:t>).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O número de nós nas camadas de uma rede MLP é escolhido de acordo com o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número de regiões convexas disjuntas</a:t>
            </a:r>
            <a:r>
              <a:rPr lang="pt-BR" sz="2000">
                <a:latin typeface="Calibri" pitchFamily="34" charset="0"/>
              </a:rPr>
              <a:t> :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nós na </a:t>
            </a:r>
            <a:r>
              <a:rPr lang="pt-BR" sz="2000">
                <a:solidFill>
                  <a:schemeClr val="hlink"/>
                </a:solidFill>
                <a:latin typeface="Calibri" pitchFamily="34" charset="0"/>
              </a:rPr>
              <a:t>primeira</a:t>
            </a:r>
            <a:r>
              <a:rPr lang="pt-BR" sz="2000">
                <a:latin typeface="Calibri" pitchFamily="34" charset="0"/>
              </a:rPr>
              <a:t> camada determinam </a:t>
            </a:r>
            <a:r>
              <a:rPr lang="pt-BR" sz="2000">
                <a:solidFill>
                  <a:schemeClr val="hlink"/>
                </a:solidFill>
                <a:latin typeface="Calibri" pitchFamily="34" charset="0"/>
              </a:rPr>
              <a:t>hiperplanos, 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nós na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segunda</a:t>
            </a:r>
            <a:r>
              <a:rPr lang="pt-BR" sz="2000">
                <a:latin typeface="Calibri" pitchFamily="34" charset="0"/>
              </a:rPr>
              <a:t> camada geram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hipervolumes. 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nós nas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outras camadas</a:t>
            </a:r>
            <a:r>
              <a:rPr lang="pt-BR" sz="2000">
                <a:latin typeface="Calibri" pitchFamily="34" charset="0"/>
              </a:rPr>
              <a:t> determinam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regras de decisão</a:t>
            </a:r>
            <a:r>
              <a:rPr lang="pt-BR" sz="2000">
                <a:latin typeface="Calibri" pitchFamily="34" charset="0"/>
              </a:rPr>
              <a:t> do tipo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AND-OR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superfície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F(W) é complexa</a:t>
            </a:r>
            <a:r>
              <a:rPr lang="pt-BR" sz="2000">
                <a:latin typeface="Calibri" pitchFamily="34" charset="0"/>
              </a:rPr>
              <a:t> e pode conter vários pontos de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mínimo local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velocidade de convergência é </a:t>
            </a:r>
            <a:r>
              <a:rPr lang="pt-BR" sz="2000">
                <a:solidFill>
                  <a:srgbClr val="FF9900"/>
                </a:solidFill>
                <a:latin typeface="Calibri" pitchFamily="34" charset="0"/>
              </a:rPr>
              <a:t>lenta</a:t>
            </a:r>
            <a:r>
              <a:rPr lang="pt-BR" sz="2000">
                <a:latin typeface="Calibri" pitchFamily="34" charset="0"/>
              </a:rPr>
              <a:t> e depende das </a:t>
            </a:r>
            <a:r>
              <a:rPr lang="pt-BR" sz="2000">
                <a:solidFill>
                  <a:srgbClr val="FF9900"/>
                </a:solidFill>
                <a:latin typeface="Calibri" pitchFamily="34" charset="0"/>
              </a:rPr>
              <a:t>condições iniciais.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Estabilidade e Convergência: Treinamento MLP</a:t>
            </a:r>
            <a:endParaRPr lang="pt-BR" dirty="0"/>
          </a:p>
        </p:txBody>
      </p:sp>
      <p:sp>
        <p:nvSpPr>
          <p:cNvPr id="4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  <a:defRPr/>
            </a:pPr>
            <a:r>
              <a:rPr lang="pt-BR" sz="2000" dirty="0">
                <a:latin typeface="Calibri" pitchFamily="34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algoritmo </a:t>
            </a:r>
            <a:r>
              <a:rPr lang="pt-BR" sz="2000" b="1" dirty="0" err="1">
                <a:solidFill>
                  <a:srgbClr val="FF0000"/>
                </a:solidFill>
                <a:latin typeface="Calibri" pitchFamily="34" charset="0"/>
              </a:rPr>
              <a:t>Backprop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realiza uma aproximação da trajetória da função de erro  (custo) no espaço de parâmetros pelo método do gradiente.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Se a </a:t>
            </a:r>
            <a:r>
              <a:rPr lang="pt-BR" sz="2000" dirty="0">
                <a:solidFill>
                  <a:srgbClr val="7030A0"/>
                </a:solidFill>
                <a:latin typeface="Calibri" pitchFamily="34" charset="0"/>
              </a:rPr>
              <a:t>taxa de aprendizado </a:t>
            </a:r>
            <a:r>
              <a:rPr lang="pt-BR" sz="2000" dirty="0">
                <a:latin typeface="Calibri" pitchFamily="34" charset="0"/>
              </a:rPr>
              <a:t>for </a:t>
            </a:r>
            <a:r>
              <a:rPr lang="pt-BR" sz="2000" dirty="0">
                <a:solidFill>
                  <a:srgbClr val="00B050"/>
                </a:solidFill>
                <a:latin typeface="Calibri" pitchFamily="34" charset="0"/>
              </a:rPr>
              <a:t>pequena</a:t>
            </a:r>
            <a:r>
              <a:rPr lang="pt-BR" sz="2000" dirty="0">
                <a:latin typeface="Calibri" pitchFamily="34" charset="0"/>
              </a:rPr>
              <a:t>, a convergência é </a:t>
            </a:r>
            <a:r>
              <a:rPr lang="pt-BR" sz="2000" dirty="0">
                <a:solidFill>
                  <a:srgbClr val="00B050"/>
                </a:solidFill>
                <a:latin typeface="Calibri" pitchFamily="34" charset="0"/>
              </a:rPr>
              <a:t>garantida</a:t>
            </a:r>
            <a:r>
              <a:rPr lang="pt-BR" sz="2000" dirty="0">
                <a:latin typeface="Calibri" pitchFamily="34" charset="0"/>
              </a:rPr>
              <a:t> mas </a:t>
            </a:r>
            <a:r>
              <a:rPr lang="pt-BR" sz="2000" b="1" dirty="0">
                <a:solidFill>
                  <a:srgbClr val="00B050"/>
                </a:solidFill>
                <a:latin typeface="Calibri" pitchFamily="34" charset="0"/>
              </a:rPr>
              <a:t>lenta</a:t>
            </a:r>
            <a:r>
              <a:rPr lang="pt-BR" sz="2000" dirty="0">
                <a:latin typeface="Calibri" pitchFamily="34" charset="0"/>
              </a:rPr>
              <a:t>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Se a </a:t>
            </a:r>
            <a:r>
              <a:rPr lang="pt-BR" sz="2000" dirty="0">
                <a:solidFill>
                  <a:srgbClr val="9933FF"/>
                </a:solidFill>
                <a:latin typeface="Calibri" pitchFamily="34" charset="0"/>
              </a:rPr>
              <a:t>taxa de aprendizado </a:t>
            </a:r>
            <a:r>
              <a:rPr lang="pt-BR" sz="2000" dirty="0">
                <a:latin typeface="Calibri" pitchFamily="34" charset="0"/>
              </a:rPr>
              <a:t>for </a:t>
            </a:r>
            <a:r>
              <a:rPr lang="pt-BR" sz="2000" dirty="0">
                <a:solidFill>
                  <a:srgbClr val="006600"/>
                </a:solidFill>
                <a:latin typeface="Calibri" pitchFamily="34" charset="0"/>
              </a:rPr>
              <a:t>grande</a:t>
            </a:r>
            <a:r>
              <a:rPr lang="pt-BR" sz="2000" dirty="0">
                <a:latin typeface="Calibri" pitchFamily="34" charset="0"/>
              </a:rPr>
              <a:t>, a rede pode ser tornar </a:t>
            </a:r>
            <a:r>
              <a:rPr lang="pt-BR" sz="2000" dirty="0">
                <a:solidFill>
                  <a:srgbClr val="006600"/>
                </a:solidFill>
                <a:latin typeface="Calibri" pitchFamily="34" charset="0"/>
              </a:rPr>
              <a:t>instável </a:t>
            </a:r>
            <a:r>
              <a:rPr lang="pt-BR" sz="2000" dirty="0">
                <a:latin typeface="Calibri" pitchFamily="34" charset="0"/>
              </a:rPr>
              <a:t>(oscilatória), perde-se a </a:t>
            </a:r>
            <a:r>
              <a:rPr lang="pt-BR" sz="2000" dirty="0">
                <a:solidFill>
                  <a:srgbClr val="006600"/>
                </a:solidFill>
                <a:latin typeface="Calibri" pitchFamily="34" charset="0"/>
              </a:rPr>
              <a:t>convergência</a:t>
            </a:r>
            <a:r>
              <a:rPr lang="pt-BR" sz="2000" dirty="0">
                <a:latin typeface="Calibri" pitchFamily="34" charset="0"/>
              </a:rPr>
              <a:t>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Uma rede com </a:t>
            </a:r>
            <a:r>
              <a:rPr lang="pt-BR" sz="2000" dirty="0">
                <a:solidFill>
                  <a:srgbClr val="FF9900"/>
                </a:solidFill>
                <a:latin typeface="Calibri" pitchFamily="34" charset="0"/>
              </a:rPr>
              <a:t>poucos neurônios </a:t>
            </a:r>
            <a:r>
              <a:rPr lang="pt-BR" sz="2000" dirty="0">
                <a:latin typeface="Calibri" pitchFamily="34" charset="0"/>
              </a:rPr>
              <a:t>na camada intermediária pode </a:t>
            </a:r>
            <a:r>
              <a:rPr lang="pt-BR" sz="2000" dirty="0">
                <a:solidFill>
                  <a:srgbClr val="FF9900"/>
                </a:solidFill>
                <a:latin typeface="Calibri" pitchFamily="34" charset="0"/>
              </a:rPr>
              <a:t>não aprender</a:t>
            </a:r>
            <a:r>
              <a:rPr lang="pt-BR" sz="2000" dirty="0">
                <a:latin typeface="Calibri" pitchFamily="34" charset="0"/>
              </a:rPr>
              <a:t> o conjunto completo de padrões.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Uma rede com </a:t>
            </a:r>
            <a:r>
              <a:rPr lang="pt-BR" sz="2000" dirty="0">
                <a:solidFill>
                  <a:srgbClr val="FF9900"/>
                </a:solidFill>
                <a:latin typeface="Calibri" pitchFamily="34" charset="0"/>
              </a:rPr>
              <a:t>muitos neurônios </a:t>
            </a:r>
            <a:r>
              <a:rPr lang="pt-BR" sz="2000" dirty="0">
                <a:latin typeface="Calibri" pitchFamily="34" charset="0"/>
              </a:rPr>
              <a:t>na camada intermediária, apresenta um função de custo com vários </a:t>
            </a:r>
            <a:r>
              <a:rPr lang="pt-BR" sz="2000" dirty="0">
                <a:solidFill>
                  <a:srgbClr val="FF9900"/>
                </a:solidFill>
                <a:latin typeface="Calibri" pitchFamily="34" charset="0"/>
              </a:rPr>
              <a:t>mínimos locais </a:t>
            </a:r>
            <a:r>
              <a:rPr lang="pt-BR" sz="2000" dirty="0">
                <a:latin typeface="Calibri" pitchFamily="34" charset="0"/>
              </a:rPr>
              <a:t>que podem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</a:rPr>
              <a:t>travar o treinamento</a:t>
            </a:r>
            <a:r>
              <a:rPr lang="pt-BR" sz="2000" dirty="0">
                <a:latin typeface="Calibri" pitchFamily="34" charset="0"/>
              </a:rPr>
              <a:t>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Em caso de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</a:rPr>
              <a:t>sobretreinamento</a:t>
            </a:r>
            <a:r>
              <a:rPr lang="pt-BR" sz="2000" dirty="0">
                <a:latin typeface="Calibri" pitchFamily="34" charset="0"/>
              </a:rPr>
              <a:t> (</a:t>
            </a:r>
            <a:r>
              <a:rPr lang="pt-BR" sz="2000" i="1" dirty="0" err="1">
                <a:latin typeface="Calibri" pitchFamily="34" charset="0"/>
              </a:rPr>
              <a:t>overfitting</a:t>
            </a:r>
            <a:r>
              <a:rPr lang="pt-BR" sz="2000" dirty="0">
                <a:latin typeface="Calibri" pitchFamily="34" charset="0"/>
              </a:rPr>
              <a:t>), a rede perde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</a:rPr>
              <a:t>a capacidade de generalização.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Dependendo da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</a:rPr>
              <a:t>função de ativação </a:t>
            </a:r>
            <a:r>
              <a:rPr lang="pt-BR" sz="2000" dirty="0">
                <a:latin typeface="Calibri" pitchFamily="34" charset="0"/>
              </a:rPr>
              <a:t>e do número de neurônios na camada intermediária, a função custo pode apresentar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</a:rPr>
              <a:t>superfícies planas </a:t>
            </a:r>
            <a:r>
              <a:rPr lang="pt-BR" sz="2000" dirty="0">
                <a:latin typeface="Calibri" pitchFamily="34" charset="0"/>
              </a:rPr>
              <a:t>(</a:t>
            </a:r>
            <a:r>
              <a:rPr lang="pt-BR" sz="2000" i="1" dirty="0">
                <a:latin typeface="Calibri" pitchFamily="34" charset="0"/>
              </a:rPr>
              <a:t>flat spots</a:t>
            </a:r>
            <a:r>
              <a:rPr lang="pt-BR" sz="2000" dirty="0">
                <a:latin typeface="Calibri" pitchFamily="34" charset="0"/>
              </a:rPr>
              <a:t>).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Esquecimento catastrófico</a:t>
            </a:r>
            <a:r>
              <a:rPr lang="pt-BR" sz="2000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SOLUÇÕES</a:t>
            </a:r>
            <a:endParaRPr lang="pt-BR" dirty="0"/>
          </a:p>
        </p:txBody>
      </p:sp>
      <p:sp>
        <p:nvSpPr>
          <p:cNvPr id="43010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Problemas 1 e 2: </a:t>
            </a:r>
            <a:r>
              <a:rPr lang="pt-BR" sz="2000">
                <a:latin typeface="Calibri" pitchFamily="34" charset="0"/>
              </a:rPr>
              <a:t>Variar o algoritmo para acelerar a convergência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Taxa de aprendizado decrescente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Adicionar um termo de </a:t>
            </a:r>
            <a:r>
              <a:rPr lang="pt-BR" sz="2000" i="1">
                <a:latin typeface="Calibri" pitchFamily="34" charset="0"/>
              </a:rPr>
              <a:t>Momentum</a:t>
            </a:r>
            <a:r>
              <a:rPr lang="pt-BR" sz="2000">
                <a:latin typeface="Calibri" pitchFamily="34" charset="0"/>
              </a:rPr>
              <a:t> na regra de atualização dos pesos.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Variações baseadas em 2ª. Derivada (QProp, Rprop).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9900"/>
                </a:solidFill>
                <a:latin typeface="Calibri" pitchFamily="34" charset="0"/>
              </a:rPr>
              <a:t>Problemas 3 e 4: </a:t>
            </a:r>
            <a:r>
              <a:rPr lang="pt-BR" sz="2000">
                <a:latin typeface="Calibri" pitchFamily="34" charset="0"/>
              </a:rPr>
              <a:t>Modificar o algoritmo de treinamento para variar (aumentar) o número de neurônios na camada intermediária durante o aprendizado.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Cascade-correlation (Algoritmos Construtivos)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Tiling, Upstart, etc.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Problema 5: </a:t>
            </a:r>
            <a:r>
              <a:rPr lang="pt-BR" sz="2000">
                <a:latin typeface="Calibri" pitchFamily="34" charset="0"/>
              </a:rPr>
              <a:t>Parar prematuramente o treinamento e usar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técnicas de poda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Baseadas na Hessiana da função custo e técnicas de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regularização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Problema 6: </a:t>
            </a:r>
            <a:r>
              <a:rPr lang="pt-BR" sz="2000">
                <a:latin typeface="Calibri" pitchFamily="34" charset="0"/>
              </a:rPr>
              <a:t>Alterar a derivada da função de ativação.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Problema 7: </a:t>
            </a:r>
            <a:r>
              <a:rPr lang="pt-BR" sz="2000">
                <a:latin typeface="Calibri" pitchFamily="34" charset="0"/>
              </a:rPr>
              <a:t>reapresentar todos os padrões em ordem alternada sempre que retreinar (época) a rede.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Modificação da regra de atualização dos pesos</a:t>
            </a:r>
            <a:endParaRPr lang="pt-BR" dirty="0"/>
          </a:p>
        </p:txBody>
      </p:sp>
      <p:sp>
        <p:nvSpPr>
          <p:cNvPr id="38927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Taxa de aprendizado decrescente:</a:t>
            </a:r>
            <a:endParaRPr lang="pt-BR" sz="2000">
              <a:latin typeface="Calibri" pitchFamily="34" charset="0"/>
            </a:endParaRP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Inicia o treinamento com uma taxa grande e começa a diminuí-la sempre que o erro quadrático médio parar de diminuir.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Adicionar o termo de </a:t>
            </a:r>
            <a:r>
              <a:rPr lang="pt-BR" sz="2000" i="1">
                <a:solidFill>
                  <a:srgbClr val="7030A0"/>
                </a:solidFill>
                <a:latin typeface="Calibri" pitchFamily="34" charset="0"/>
              </a:rPr>
              <a:t>momentum</a:t>
            </a: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: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solidFill>
                <a:srgbClr val="7030A0"/>
              </a:solidFill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solidFill>
                <a:srgbClr val="7030A0"/>
              </a:solidFill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Adaptação baseada na 2ª derivada – Algoritmo </a:t>
            </a:r>
            <a:r>
              <a:rPr lang="pt-BR" sz="2000" i="1">
                <a:solidFill>
                  <a:srgbClr val="7030A0"/>
                </a:solidFill>
                <a:latin typeface="Calibri" pitchFamily="34" charset="0"/>
              </a:rPr>
              <a:t>Quick Backpropagation</a:t>
            </a:r>
            <a:endParaRPr lang="pt-BR" sz="2000">
              <a:latin typeface="Calibri" pitchFamily="34" charset="0"/>
            </a:endParaRP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</a:pPr>
            <a:endParaRPr lang="pt-BR" sz="2000">
              <a:solidFill>
                <a:srgbClr val="7030A0"/>
              </a:solidFill>
              <a:latin typeface="Calibri" pitchFamily="34" charset="0"/>
            </a:endParaRPr>
          </a:p>
          <a:p>
            <a:pPr marL="271463" indent="-271463" hangingPunct="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Adaptação baseada na 2ª derivada – Algoritmo </a:t>
            </a:r>
            <a:r>
              <a:rPr lang="pt-BR" sz="2000" i="1">
                <a:solidFill>
                  <a:srgbClr val="7030A0"/>
                </a:solidFill>
                <a:latin typeface="Calibri" pitchFamily="34" charset="0"/>
              </a:rPr>
              <a:t>Resilient Backpropagation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</a:pPr>
            <a:endParaRPr lang="pt-BR" sz="2000">
              <a:latin typeface="Calibri" pitchFamily="34" charset="0"/>
            </a:endParaRP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187450" y="2708275"/>
          <a:ext cx="7092950" cy="504825"/>
        </p:xfrm>
        <a:graphic>
          <a:graphicData uri="http://schemas.openxmlformats.org/presentationml/2006/ole">
            <p:oleObj spid="_x0000_s38923" name="Equação" r:id="rId3" imgW="3403600" imgH="241300" progId="Equation.3">
              <p:embed/>
            </p:oleObj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1116013" y="3789363"/>
          <a:ext cx="6264275" cy="723900"/>
        </p:xfrm>
        <a:graphic>
          <a:graphicData uri="http://schemas.openxmlformats.org/presentationml/2006/ole">
            <p:oleObj spid="_x0000_s38924" name="Equação" r:id="rId4" imgW="3644900" imgH="419100" progId="Equation.3">
              <p:embed/>
            </p:oleObj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1619250" y="5084763"/>
          <a:ext cx="5040313" cy="1057275"/>
        </p:xfrm>
        <a:graphic>
          <a:graphicData uri="http://schemas.openxmlformats.org/presentationml/2006/ole">
            <p:oleObj spid="_x0000_s38925" name="Equação" r:id="rId5" imgW="2921000" imgH="60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Heurísticas para melhorar o treinamento</a:t>
            </a:r>
          </a:p>
        </p:txBody>
      </p:sp>
      <p:sp>
        <p:nvSpPr>
          <p:cNvPr id="44040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solidFill>
                  <a:srgbClr val="7030A0"/>
                </a:solidFill>
                <a:latin typeface="Calibri" pitchFamily="34" charset="0"/>
              </a:rPr>
              <a:t>Critérios de parada: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norma euclideana do vetor gradiente é menor que um limiar.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taxa absoluta de variação do erro quadrático médio por época é pequena:  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Erms% </a:t>
            </a:r>
            <a:r>
              <a:rPr lang="el-GR" sz="2000">
                <a:solidFill>
                  <a:srgbClr val="FF00FF"/>
                </a:solidFill>
                <a:latin typeface="Calibri" pitchFamily="34" charset="0"/>
              </a:rPr>
              <a:t>ϵ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 [0.1 1] </a:t>
            </a:r>
            <a:r>
              <a:rPr lang="pt-BR" sz="2000">
                <a:latin typeface="Calibri" pitchFamily="34" charset="0"/>
              </a:rPr>
              <a:t>e </a:t>
            </a:r>
            <a:r>
              <a:rPr lang="pt-BR" sz="2000">
                <a:solidFill>
                  <a:srgbClr val="00B050"/>
                </a:solidFill>
                <a:latin typeface="Symbol" pitchFamily="18" charset="2"/>
              </a:rPr>
              <a:t>DE</a:t>
            </a:r>
            <a:r>
              <a:rPr lang="pt-BR" sz="2000">
                <a:solidFill>
                  <a:srgbClr val="00B050"/>
                </a:solidFill>
                <a:latin typeface="Calibri" pitchFamily="34" charset="0"/>
              </a:rPr>
              <a:t>rms% &lt; 0.01 </a:t>
            </a:r>
            <a:r>
              <a:rPr lang="pt-BR" sz="2000">
                <a:latin typeface="Calibri" pitchFamily="34" charset="0"/>
              </a:rPr>
              <a:t>por época.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solidFill>
                  <a:srgbClr val="7030A0"/>
                </a:solidFill>
                <a:latin typeface="Calibri" pitchFamily="34" charset="0"/>
              </a:rPr>
              <a:t>Inicialização: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nenhuma 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informação a priori </a:t>
            </a:r>
            <a:r>
              <a:rPr lang="pt-BR" sz="2000">
                <a:latin typeface="Calibri" pitchFamily="34" charset="0"/>
              </a:rPr>
              <a:t>é disponível,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Distribuição uniforme com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média nula </a:t>
            </a:r>
            <a:r>
              <a:rPr lang="pt-BR" sz="2000">
                <a:latin typeface="Calibri" pitchFamily="34" charset="0"/>
              </a:rPr>
              <a:t>e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 desvio padrão </a:t>
            </a:r>
            <a:r>
              <a:rPr lang="pt-BR" sz="2000">
                <a:latin typeface="Calibri" pitchFamily="34" charset="0"/>
              </a:rPr>
              <a:t>tal que os pesos repouse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na parte linear </a:t>
            </a:r>
            <a:r>
              <a:rPr lang="pt-BR" sz="2000">
                <a:latin typeface="Calibri" pitchFamily="34" charset="0"/>
              </a:rPr>
              <a:t>da função de ativação (sigmoide).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80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solidFill>
                  <a:srgbClr val="7030A0"/>
                </a:solidFill>
                <a:latin typeface="Calibri" pitchFamily="34" charset="0"/>
              </a:rPr>
              <a:t>Função de ativação: 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antissimétrica 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(f(-v(n) = -f(v(n)) </a:t>
            </a:r>
            <a:r>
              <a:rPr lang="pt-BR" sz="2000">
                <a:latin typeface="Calibri" pitchFamily="34" charset="0"/>
              </a:rPr>
              <a:t>leva a um treinamento mais rápido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Os valores de alvo devem escolhidos na faixa de ativação da sigmoide </a:t>
            </a:r>
          </a:p>
          <a:p>
            <a:pPr marL="728663" lvl="1" indent="-271463" algn="ctr" hangingPunct="0">
              <a:spcBef>
                <a:spcPts val="600"/>
              </a:spcBef>
            </a:pP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y* </a:t>
            </a:r>
            <a:r>
              <a:rPr lang="el-GR" sz="2000">
                <a:solidFill>
                  <a:srgbClr val="006600"/>
                </a:solidFill>
                <a:latin typeface="Calibri" pitchFamily="34" charset="0"/>
              </a:rPr>
              <a:t>ϵ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 [-sat(f(v(n) + </a:t>
            </a:r>
            <a:r>
              <a:rPr lang="pt-BR" sz="2000">
                <a:solidFill>
                  <a:srgbClr val="006600"/>
                </a:solidFill>
                <a:latin typeface="Symbol" pitchFamily="18" charset="2"/>
              </a:rPr>
              <a:t>e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    sat(f(v(n) – </a:t>
            </a:r>
            <a:r>
              <a:rPr lang="pt-BR" sz="2000">
                <a:solidFill>
                  <a:srgbClr val="006600"/>
                </a:solidFill>
                <a:latin typeface="Symbol" pitchFamily="18" charset="2"/>
              </a:rPr>
              <a:t>e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]</a:t>
            </a:r>
            <a:endParaRPr lang="pt-BR" sz="2000">
              <a:latin typeface="Calibri" pitchFamily="34" charset="0"/>
            </a:endParaRP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763713" y="4005263"/>
          <a:ext cx="5759450" cy="528637"/>
        </p:xfrm>
        <a:graphic>
          <a:graphicData uri="http://schemas.openxmlformats.org/presentationml/2006/ole">
            <p:oleObj spid="_x0000_s44038" name="Equation" r:id="rId3" imgW="3314700" imgH="304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636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Heurísticas: modos de treinamento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46082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Sequencial</a:t>
            </a:r>
            <a:r>
              <a:rPr lang="pt-BR" sz="2000">
                <a:latin typeface="Calibri" pitchFamily="34" charset="0"/>
              </a:rPr>
              <a:t> (on-line, estocástico, recursivo): os exemplos são apresentados aleatoriamente em sequência.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Difícil de assegurar a convergência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São atraídos por mínimos locais.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São dependentes das condições iniciais.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São mais simples de implementar e requerem menos memória,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Permitem tratar problemas grandes e difíceis.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solidFill>
                <a:srgbClr val="0070C0"/>
              </a:solidFill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Em lotes</a:t>
            </a:r>
            <a:r>
              <a:rPr lang="pt-BR" sz="2000">
                <a:latin typeface="Calibri" pitchFamily="34" charset="0"/>
              </a:rPr>
              <a:t>: todos os exemplos são apresentados de uma só vez.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Apresentam problemas numéricos com dados redundantes.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Requerem muita capacidade de armazenamento.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A convergência é garantida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Podem escapar (não cair) dos mínimos locais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Normalização dos dados de treinamento</a:t>
            </a:r>
          </a:p>
        </p:txBody>
      </p:sp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128713"/>
            <a:ext cx="6794500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Heurísticas para melhorar a convergência</a:t>
            </a:r>
            <a:endParaRPr lang="pt-BR" sz="3200" smtClean="0"/>
          </a:p>
        </p:txBody>
      </p:sp>
      <p:sp>
        <p:nvSpPr>
          <p:cNvPr id="53253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solidFill>
                  <a:srgbClr val="7030A0"/>
                </a:solidFill>
                <a:latin typeface="Calibri" pitchFamily="34" charset="0"/>
              </a:rPr>
              <a:t>Maximizar o conteúdo de informação dos dados de treinamento: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Exemplos que resultem em grandes erros de treinamento.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Exemplos que são radicalmente diferentes entre si.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A distribuição de exemplos em uma época pode afetar o treinamento.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A presença de aberrações (outliers) ou exemplos errados (incompletos) comprometem a habilidade de generalização.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solidFill>
                  <a:srgbClr val="7030A0"/>
                </a:solidFill>
                <a:latin typeface="Calibri" pitchFamily="34" charset="0"/>
              </a:rPr>
              <a:t>Taxas de aprendizado: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Todos os neurônios devem ter a mesma taxa de aprendizado,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camada de saída deve ter taxa menor porque os valores de gradiente são maiores e nas camadas escondidas esta taxa pode ser maior.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Matriz de informação de Fisher.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solidFill>
                  <a:srgbClr val="7030A0"/>
                </a:solidFill>
                <a:latin typeface="Calibri" pitchFamily="34" charset="0"/>
              </a:rPr>
              <a:t>Conhecimento a priori: 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Usar informações conhecidas da função a ser mapeada no treinamento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4787900" y="4941888"/>
          <a:ext cx="4168775" cy="574675"/>
        </p:xfrm>
        <a:graphic>
          <a:graphicData uri="http://schemas.openxmlformats.org/presentationml/2006/ole">
            <p:oleObj spid="_x0000_s53251" name="Equação" r:id="rId3" imgW="31242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GENERALIZAÇÃO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424862" cy="4967287"/>
          </a:xfrm>
        </p:spPr>
        <p:txBody>
          <a:bodyPr/>
          <a:lstStyle/>
          <a:p>
            <a:pPr>
              <a:defRPr/>
            </a:pPr>
            <a:r>
              <a:rPr lang="pt-BR" sz="2000" smtClean="0"/>
              <a:t>O aprendizado é um processo de recobrimento de curva (</a:t>
            </a:r>
            <a:r>
              <a:rPr lang="pt-BR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curve fitting</a:t>
            </a:r>
            <a:r>
              <a:rPr lang="pt-BR" sz="2000" smtClean="0"/>
              <a:t>).</a:t>
            </a:r>
          </a:p>
          <a:p>
            <a:pPr>
              <a:defRPr/>
            </a:pPr>
            <a:r>
              <a:rPr lang="pt-BR" sz="2000" smtClean="0"/>
              <a:t>A generalização é a capacidade de produzir respostas corretas para dados não treinados.</a:t>
            </a:r>
          </a:p>
          <a:p>
            <a:pPr lvl="1">
              <a:defRPr/>
            </a:pPr>
            <a:r>
              <a:rPr lang="pt-BR" sz="1800" smtClean="0"/>
              <a:t>O </a:t>
            </a:r>
            <a:r>
              <a:rPr lang="pt-BR" sz="1800" smtClean="0">
                <a:solidFill>
                  <a:srgbClr val="FF00FF"/>
                </a:solidFill>
              </a:rPr>
              <a:t>tamanho</a:t>
            </a:r>
            <a:r>
              <a:rPr lang="pt-BR" sz="1800" smtClean="0"/>
              <a:t> do conjunto de treinamento e sua </a:t>
            </a:r>
            <a:r>
              <a:rPr lang="pt-BR" sz="1800" smtClean="0">
                <a:solidFill>
                  <a:srgbClr val="006600"/>
                </a:solidFill>
              </a:rPr>
              <a:t>representatividade.</a:t>
            </a:r>
          </a:p>
          <a:p>
            <a:pPr lvl="1">
              <a:defRPr/>
            </a:pPr>
            <a:r>
              <a:rPr lang="pt-BR" sz="1800" smtClean="0"/>
              <a:t>A </a:t>
            </a:r>
            <a:r>
              <a:rPr lang="pt-BR" sz="1800" smtClean="0">
                <a:solidFill>
                  <a:srgbClr val="FF9900"/>
                </a:solidFill>
              </a:rPr>
              <a:t>arquitetura</a:t>
            </a:r>
            <a:r>
              <a:rPr lang="pt-BR" sz="1800" smtClean="0"/>
              <a:t> da rede neural (teorema da aproximação universal)</a:t>
            </a:r>
          </a:p>
          <a:p>
            <a:pPr lvl="1">
              <a:defRPr/>
            </a:pPr>
            <a:r>
              <a:rPr lang="pt-BR" sz="1800" smtClean="0"/>
              <a:t>A </a:t>
            </a:r>
            <a:r>
              <a:rPr lang="pt-BR" sz="1800" smtClean="0">
                <a:solidFill>
                  <a:srgbClr val="9933FF"/>
                </a:solidFill>
              </a:rPr>
              <a:t>complexidade real</a:t>
            </a:r>
            <a:r>
              <a:rPr lang="pt-BR" sz="1800" smtClean="0"/>
              <a:t> (física) do problema a ser modelado.</a:t>
            </a:r>
          </a:p>
          <a:p>
            <a:pPr>
              <a:defRPr/>
            </a:pPr>
            <a:r>
              <a:rPr lang="pt-BR" sz="2000" smtClean="0"/>
              <a:t>A arquitetura da rede é fixa e escolhe-se o tamanho do conjunto de dados.</a:t>
            </a:r>
          </a:p>
          <a:p>
            <a:pPr>
              <a:defRPr/>
            </a:pPr>
            <a:r>
              <a:rPr lang="pt-BR" sz="2000" smtClean="0"/>
              <a:t>O conjunto de dados é fixo e se determina a melhor arquitetura da rede.</a:t>
            </a:r>
          </a:p>
          <a:p>
            <a:pPr>
              <a:defRPr/>
            </a:pPr>
            <a:endParaRPr lang="pt-BR" sz="2000" smtClean="0"/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4005263"/>
            <a:ext cx="2952750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860800"/>
            <a:ext cx="3313112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0" name="Rectangle 8"/>
          <p:cNvSpPr>
            <a:spLocks noChangeArrowheads="1"/>
          </p:cNvSpPr>
          <p:nvPr/>
        </p:nvSpPr>
        <p:spPr bwMode="auto">
          <a:xfrm>
            <a:off x="3059113" y="1484313"/>
            <a:ext cx="1657350" cy="8651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Generalização (continuação)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8497887" cy="48958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000" smtClean="0"/>
              <a:t>O tamanho do conjunto de treinamento deve satisfazer a condição:</a:t>
            </a:r>
          </a:p>
          <a:p>
            <a:pPr lvl="1">
              <a:lnSpc>
                <a:spcPct val="90000"/>
              </a:lnSpc>
              <a:defRPr/>
            </a:pPr>
            <a:endParaRPr lang="pt-BR" sz="2000" smtClean="0"/>
          </a:p>
          <a:p>
            <a:pPr lvl="1">
              <a:lnSpc>
                <a:spcPct val="90000"/>
              </a:lnSpc>
              <a:defRPr/>
            </a:pPr>
            <a:endParaRPr lang="pt-BR" sz="2000" smtClean="0"/>
          </a:p>
          <a:p>
            <a:pPr>
              <a:lnSpc>
                <a:spcPct val="90000"/>
              </a:lnSpc>
              <a:defRPr/>
            </a:pPr>
            <a:endParaRPr lang="pt-BR" sz="2000" smtClean="0"/>
          </a:p>
          <a:p>
            <a:pPr>
              <a:lnSpc>
                <a:spcPct val="90000"/>
              </a:lnSpc>
              <a:defRPr/>
            </a:pPr>
            <a:r>
              <a:rPr lang="pt-BR" sz="2000" smtClean="0">
                <a:solidFill>
                  <a:srgbClr val="FF3300"/>
                </a:solidFill>
              </a:rPr>
              <a:t>Teorema da aproximação universal</a:t>
            </a:r>
            <a:r>
              <a:rPr lang="pt-BR" sz="2000" smtClean="0"/>
              <a:t> estabelece que uma MLP com uma única camada escondida é capaz de calcular uma aproximação </a:t>
            </a:r>
            <a:r>
              <a:rPr lang="pt-BR" sz="2000" smtClean="0">
                <a:solidFill>
                  <a:srgbClr val="FF0000"/>
                </a:solidFill>
                <a:latin typeface="Symbol" pitchFamily="18" charset="2"/>
              </a:rPr>
              <a:t>e</a:t>
            </a:r>
            <a:r>
              <a:rPr lang="pt-BR" sz="2000" smtClean="0">
                <a:solidFill>
                  <a:srgbClr val="FF0000"/>
                </a:solidFill>
              </a:rPr>
              <a:t>-uniforme</a:t>
            </a:r>
            <a:r>
              <a:rPr lang="pt-BR" sz="2000" smtClean="0"/>
              <a:t> para um dado mapeamento </a:t>
            </a:r>
            <a:r>
              <a:rPr lang="pt-BR" sz="2000" smtClean="0">
                <a:sym typeface="Symbol" pitchFamily="18" charset="2"/>
              </a:rPr>
              <a:t></a:t>
            </a:r>
            <a:r>
              <a:rPr lang="pt-BR" sz="2000" baseline="30000" smtClean="0"/>
              <a:t>m</a:t>
            </a:r>
            <a:r>
              <a:rPr lang="pt-BR" sz="2000" smtClean="0"/>
              <a:t> → </a:t>
            </a:r>
            <a:r>
              <a:rPr lang="pt-BR" sz="2000" smtClean="0">
                <a:sym typeface="Symbol" pitchFamily="18" charset="2"/>
              </a:rPr>
              <a:t></a:t>
            </a:r>
            <a:r>
              <a:rPr lang="pt-BR" sz="2000" baseline="30000" smtClean="0"/>
              <a:t>n</a:t>
            </a:r>
            <a:r>
              <a:rPr lang="pt-BR" sz="2000" smtClean="0"/>
              <a:t> sobre um conjunto de dados treinamento.</a:t>
            </a:r>
          </a:p>
          <a:p>
            <a:pPr>
              <a:lnSpc>
                <a:spcPct val="90000"/>
              </a:lnSpc>
              <a:defRPr/>
            </a:pPr>
            <a:endParaRPr lang="pt-BR" sz="1600" smtClean="0"/>
          </a:p>
          <a:p>
            <a:pPr>
              <a:lnSpc>
                <a:spcPct val="90000"/>
              </a:lnSpc>
              <a:defRPr/>
            </a:pPr>
            <a:r>
              <a:rPr lang="pt-BR" sz="2000" smtClean="0"/>
              <a:t>Problema da </a:t>
            </a:r>
            <a:r>
              <a:rPr lang="pt-BR" sz="20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Maldição da dimensionalidade</a:t>
            </a:r>
            <a:r>
              <a:rPr lang="pt-BR" sz="2000" smtClean="0"/>
              <a:t>: número de neurônios necessários na camada escondida cresce com a quantidade de dados de treinamento.</a:t>
            </a:r>
          </a:p>
          <a:p>
            <a:pPr>
              <a:lnSpc>
                <a:spcPct val="90000"/>
              </a:lnSpc>
              <a:defRPr/>
            </a:pPr>
            <a:endParaRPr lang="pt-BR" sz="2000" smtClean="0"/>
          </a:p>
          <a:p>
            <a:pPr>
              <a:lnSpc>
                <a:spcPct val="90000"/>
              </a:lnSpc>
              <a:defRPr/>
            </a:pPr>
            <a:endParaRPr lang="pt-BR" sz="2000" smtClean="0"/>
          </a:p>
          <a:p>
            <a:pPr>
              <a:lnSpc>
                <a:spcPct val="90000"/>
              </a:lnSpc>
              <a:defRPr/>
            </a:pPr>
            <a:r>
              <a:rPr lang="pt-BR" sz="2000" smtClean="0">
                <a:solidFill>
                  <a:schemeClr val="hlink"/>
                </a:solidFill>
              </a:rPr>
              <a:t>Interpretação geométrica:</a:t>
            </a:r>
            <a:r>
              <a:rPr lang="pt-BR" sz="2000" smtClean="0"/>
              <a:t> o aprendizado de uma função complexa f(x)com boa generalização requer uma amostragem densa do espaço de entrada: </a:t>
            </a:r>
          </a:p>
          <a:p>
            <a:pPr algn="ctr">
              <a:lnSpc>
                <a:spcPct val="90000"/>
              </a:lnSpc>
              <a:buFont typeface="Arial" charset="0"/>
              <a:buNone/>
              <a:defRPr/>
            </a:pPr>
            <a:r>
              <a:rPr lang="pt-BR" sz="2000" smtClean="0">
                <a:solidFill>
                  <a:srgbClr val="FF9900"/>
                </a:solidFill>
              </a:rPr>
              <a:t>Densidade amostral é proporcional a N</a:t>
            </a:r>
            <a:r>
              <a:rPr lang="pt-BR" sz="2000" baseline="30000" smtClean="0">
                <a:solidFill>
                  <a:srgbClr val="FF9900"/>
                </a:solidFill>
              </a:rPr>
              <a:t>1/m</a:t>
            </a:r>
          </a:p>
        </p:txBody>
      </p:sp>
      <p:graphicFrame>
        <p:nvGraphicFramePr>
          <p:cNvPr id="51218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48038" y="1628775"/>
          <a:ext cx="1008062" cy="590550"/>
        </p:xfrm>
        <a:graphic>
          <a:graphicData uri="http://schemas.openxmlformats.org/presentationml/2006/ole">
            <p:oleObj spid="_x0000_s51218" name="Equation" r:id="rId3" imgW="736600" imgH="431800" progId="Equation.3">
              <p:embed/>
            </p:oleObj>
          </a:graphicData>
        </a:graphic>
      </p:graphicFrame>
      <p:graphicFrame>
        <p:nvGraphicFramePr>
          <p:cNvPr id="51219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24075" y="4437063"/>
          <a:ext cx="5184775" cy="706437"/>
        </p:xfrm>
        <a:graphic>
          <a:graphicData uri="http://schemas.openxmlformats.org/presentationml/2006/ole">
            <p:oleObj spid="_x0000_s51219" name="Equation" r:id="rId4" imgW="37338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Algoritmo do gradiente descendente</a:t>
            </a:r>
          </a:p>
        </p:txBody>
      </p:sp>
      <p:sp>
        <p:nvSpPr>
          <p:cNvPr id="15374" name="Espaço Reservado para Conteúdo 2"/>
          <p:cNvSpPr>
            <a:spLocks/>
          </p:cNvSpPr>
          <p:nvPr/>
        </p:nvSpPr>
        <p:spPr bwMode="auto">
          <a:xfrm>
            <a:off x="395288" y="11255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</a:t>
            </a:r>
            <a:r>
              <a:rPr lang="pt-BR" sz="2000" b="1">
                <a:solidFill>
                  <a:schemeClr val="accent2"/>
                </a:solidFill>
                <a:latin typeface="Calibri" pitchFamily="34" charset="0"/>
              </a:rPr>
              <a:t>MADALINE</a:t>
            </a:r>
            <a:r>
              <a:rPr lang="pt-BR" sz="2000">
                <a:latin typeface="Calibri" pitchFamily="34" charset="0"/>
              </a:rPr>
              <a:t> era um rede de neurônios lineares treinada com o algoritmo do gradiente descendente (</a:t>
            </a:r>
            <a:r>
              <a:rPr lang="pt-BR" sz="2000" b="1">
                <a:solidFill>
                  <a:schemeClr val="accent2"/>
                </a:solidFill>
                <a:latin typeface="Calibri" pitchFamily="34" charset="0"/>
              </a:rPr>
              <a:t>regra delta</a:t>
            </a:r>
            <a:r>
              <a:rPr lang="pt-BR" sz="2000">
                <a:latin typeface="Calibri" pitchFamily="34" charset="0"/>
              </a:rPr>
              <a:t>, ou </a:t>
            </a:r>
            <a:r>
              <a:rPr lang="pt-BR" sz="2000" b="1">
                <a:solidFill>
                  <a:schemeClr val="accent2"/>
                </a:solidFill>
                <a:latin typeface="Calibri" pitchFamily="34" charset="0"/>
              </a:rPr>
              <a:t>LMS</a:t>
            </a:r>
            <a:r>
              <a:rPr lang="pt-BR" sz="2000">
                <a:latin typeface="Calibri" pitchFamily="34" charset="0"/>
              </a:rPr>
              <a:t>).</a:t>
            </a: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Minimiza uma função de energia baseada no erro quadrático médio, calculado sobre todos os pares de dados do treinamento.</a:t>
            </a: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atualização dos pesos se dá na direção de menores erros.</a:t>
            </a: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pt-BR" sz="250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5375" name="Picture 4" descr="E:\Classes\CSE 599\Spring99\Slides\Week6\Figures\Perceptron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933825"/>
            <a:ext cx="2881312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6" name="AutoShape 6"/>
          <p:cNvSpPr>
            <a:spLocks noChangeArrowheads="1"/>
          </p:cNvSpPr>
          <p:nvPr/>
        </p:nvSpPr>
        <p:spPr bwMode="auto">
          <a:xfrm>
            <a:off x="5940425" y="4149725"/>
            <a:ext cx="792163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77" name="Text Box 7"/>
          <p:cNvSpPr txBox="1">
            <a:spLocks noChangeArrowheads="1"/>
          </p:cNvSpPr>
          <p:nvPr/>
        </p:nvSpPr>
        <p:spPr bwMode="auto">
          <a:xfrm>
            <a:off x="4140200" y="5229225"/>
            <a:ext cx="4608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solidFill>
                  <a:srgbClr val="FF00FF"/>
                </a:solidFill>
              </a:rPr>
              <a:t>Usar uma função contínua e diferenciável nos pesos como medida de desempenho.</a:t>
            </a:r>
          </a:p>
        </p:txBody>
      </p:sp>
      <p:pic>
        <p:nvPicPr>
          <p:cNvPr id="15378" name="Pictur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284538"/>
            <a:ext cx="3238500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79" name="Picture 9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3213100"/>
            <a:ext cx="28575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555875" y="2276475"/>
          <a:ext cx="3529013" cy="560388"/>
        </p:xfrm>
        <a:graphic>
          <a:graphicData uri="http://schemas.openxmlformats.org/presentationml/2006/ole">
            <p:oleObj spid="_x0000_s15372" name="Equation" r:id="rId6" imgW="30353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Parada prematura de treinamento</a:t>
            </a:r>
          </a:p>
        </p:txBody>
      </p:sp>
      <p:sp>
        <p:nvSpPr>
          <p:cNvPr id="57354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7056437" cy="115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Baseada no teste de </a:t>
            </a:r>
            <a:r>
              <a:rPr lang="pt-BR" sz="2000" smtClean="0">
                <a:solidFill>
                  <a:srgbClr val="FF0000"/>
                </a:solidFill>
              </a:rPr>
              <a:t>validação cruzada</a:t>
            </a:r>
            <a:r>
              <a:rPr lang="pt-BR" sz="2000" smtClean="0"/>
              <a:t>.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Utiliza dois conjuntos de dados durante o treinamento: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Conjunto de dados de </a:t>
            </a:r>
            <a:r>
              <a:rPr lang="pt-BR" sz="2000" smtClean="0">
                <a:solidFill>
                  <a:srgbClr val="9933FF"/>
                </a:solidFill>
              </a:rPr>
              <a:t>treinamento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Conjunto de dados de </a:t>
            </a:r>
            <a:r>
              <a:rPr lang="pt-BR" sz="2000" smtClean="0">
                <a:solidFill>
                  <a:srgbClr val="006600"/>
                </a:solidFill>
              </a:rPr>
              <a:t>validação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O treinamento é parado periodicamente e aplica-se o conjunto de validação para cálculo do erro.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1800" smtClean="0"/>
          </a:p>
        </p:txBody>
      </p:sp>
      <p:pic>
        <p:nvPicPr>
          <p:cNvPr id="573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3141663"/>
            <a:ext cx="3116262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735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4365625"/>
          <a:ext cx="1439863" cy="658813"/>
        </p:xfrm>
        <a:graphic>
          <a:graphicData uri="http://schemas.openxmlformats.org/presentationml/2006/ole">
            <p:oleObj spid="_x0000_s57352" name="Equation" r:id="rId4" imgW="914400" imgH="419100" progId="Equation.3">
              <p:embed/>
            </p:oleObj>
          </a:graphicData>
        </a:graphic>
      </p:graphicFrame>
      <p:sp>
        <p:nvSpPr>
          <p:cNvPr id="57356" name="Text Box 8"/>
          <p:cNvSpPr txBox="1">
            <a:spLocks noChangeArrowheads="1"/>
          </p:cNvSpPr>
          <p:nvPr/>
        </p:nvSpPr>
        <p:spPr bwMode="auto">
          <a:xfrm>
            <a:off x="539750" y="3500438"/>
            <a:ext cx="4679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sz="2000">
                <a:latin typeface="Calibri" pitchFamily="34" charset="0"/>
              </a:rPr>
              <a:t> O treinamento é parado no ponto em que a curva de validação começa a divergir</a:t>
            </a:r>
          </a:p>
        </p:txBody>
      </p:sp>
      <p:sp>
        <p:nvSpPr>
          <p:cNvPr id="57357" name="Text Box 9"/>
          <p:cNvSpPr txBox="1">
            <a:spLocks noChangeArrowheads="1"/>
          </p:cNvSpPr>
          <p:nvPr/>
        </p:nvSpPr>
        <p:spPr bwMode="auto">
          <a:xfrm>
            <a:off x="611188" y="5229225"/>
            <a:ext cx="48244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FF0000"/>
                </a:solidFill>
                <a:latin typeface="Calibri" pitchFamily="34" charset="0"/>
              </a:rPr>
              <a:t>Exemplo:</a:t>
            </a:r>
            <a:r>
              <a:rPr lang="pt-BR">
                <a:latin typeface="Calibri" pitchFamily="34" charset="0"/>
              </a:rPr>
              <a:t> Para W= 100, r</a:t>
            </a:r>
            <a:r>
              <a:rPr lang="pt-BR" baseline="-25000">
                <a:latin typeface="Calibri" pitchFamily="34" charset="0"/>
              </a:rPr>
              <a:t>val</a:t>
            </a:r>
            <a:r>
              <a:rPr lang="pt-BR">
                <a:latin typeface="Calibri" pitchFamily="34" charset="0"/>
              </a:rPr>
              <a:t> = 0,07, logo 93%</a:t>
            </a:r>
          </a:p>
          <a:p>
            <a:r>
              <a:rPr lang="pt-BR">
                <a:latin typeface="Calibri" pitchFamily="34" charset="0"/>
              </a:rPr>
              <a:t>dos dados são para treinamento e 7% para validação.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Técnicas de poda baseada em regularização</a:t>
            </a:r>
          </a:p>
        </p:txBody>
      </p:sp>
      <p:sp>
        <p:nvSpPr>
          <p:cNvPr id="583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smtClean="0"/>
              <a:t>O algoritmo </a:t>
            </a:r>
            <a:r>
              <a:rPr lang="pt-BR" sz="2000" smtClean="0">
                <a:solidFill>
                  <a:srgbClr val="FF0000"/>
                </a:solidFill>
              </a:rPr>
              <a:t>Backprop</a:t>
            </a:r>
            <a:r>
              <a:rPr lang="pt-BR" sz="2000" smtClean="0"/>
              <a:t> minimiza </a:t>
            </a:r>
            <a:r>
              <a:rPr lang="pt-BR" sz="2000" smtClean="0">
                <a:solidFill>
                  <a:schemeClr val="tx2"/>
                </a:solidFill>
              </a:rPr>
              <a:t>sem restrição </a:t>
            </a:r>
            <a:r>
              <a:rPr lang="pt-BR" sz="2000" smtClean="0"/>
              <a:t>a função custo:</a:t>
            </a:r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r>
              <a:rPr lang="pt-BR" sz="2000" smtClean="0"/>
              <a:t>Regularização minimiza a mesma função acrescentando uma </a:t>
            </a:r>
            <a:r>
              <a:rPr lang="pt-BR" sz="2000" smtClean="0">
                <a:solidFill>
                  <a:schemeClr val="tx2"/>
                </a:solidFill>
              </a:rPr>
              <a:t>restrição </a:t>
            </a:r>
            <a:r>
              <a:rPr lang="pt-BR" sz="2000" smtClean="0"/>
              <a:t>relativa a </a:t>
            </a:r>
            <a:r>
              <a:rPr lang="pt-BR" sz="2000" smtClean="0">
                <a:solidFill>
                  <a:srgbClr val="FF0000"/>
                </a:solidFill>
              </a:rPr>
              <a:t>complexidade</a:t>
            </a:r>
            <a:r>
              <a:rPr lang="pt-BR" sz="2000" smtClean="0"/>
              <a:t> do modelo (rede):</a:t>
            </a:r>
          </a:p>
          <a:p>
            <a:pPr algn="ctr">
              <a:buFont typeface="Arial" charset="0"/>
              <a:buNone/>
            </a:pP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000" i="1" baseline="-25000" smtClean="0">
                <a:latin typeface="Times New Roman" pitchFamily="18" charset="0"/>
                <a:cs typeface="Times New Roman" pitchFamily="18" charset="0"/>
              </a:rPr>
              <a:t>reg 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energia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 = F(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energia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sz="2000" smtClean="0">
                <a:latin typeface="Symbol" pitchFamily="18" charset="2"/>
                <a:cs typeface="Times New Roman" pitchFamily="18" charset="0"/>
              </a:rPr>
              <a:t>l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.F</a:t>
            </a:r>
            <a:r>
              <a:rPr lang="pt-BR" sz="2000" i="1" baseline="-25000" smtClean="0"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(w)</a:t>
            </a:r>
          </a:p>
          <a:p>
            <a:pPr>
              <a:buFont typeface="Arial" charset="0"/>
              <a:buNone/>
            </a:pPr>
            <a:endParaRPr lang="pt-BR" sz="2000" smtClean="0"/>
          </a:p>
          <a:p>
            <a:r>
              <a:rPr lang="pt-BR" sz="2000" b="1" smtClean="0">
                <a:solidFill>
                  <a:srgbClr val="7030A0"/>
                </a:solidFill>
              </a:rPr>
              <a:t>Decaimento de pesos: </a:t>
            </a:r>
            <a:r>
              <a:rPr lang="pt-BR" sz="20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pt-BR" sz="200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Eliminação de pesos:</a:t>
            </a: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979613" y="1628775"/>
          <a:ext cx="4987925" cy="792163"/>
        </p:xfrm>
        <a:graphic>
          <a:graphicData uri="http://schemas.openxmlformats.org/presentationml/2006/ole">
            <p:oleObj spid="_x0000_s58377" name="Equation" r:id="rId3" imgW="3035300" imgH="482600" progId="Equation.3">
              <p:embed/>
            </p:oleObj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3419475" y="3933825"/>
          <a:ext cx="2689225" cy="647700"/>
        </p:xfrm>
        <a:graphic>
          <a:graphicData uri="http://schemas.openxmlformats.org/presentationml/2006/ole">
            <p:oleObj spid="_x0000_s58378" name="Equação" r:id="rId4" imgW="1422400" imgH="342900" progId="Equation.3">
              <p:embed/>
            </p:oleObj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349625" y="4475163"/>
          <a:ext cx="2976563" cy="1582737"/>
        </p:xfrm>
        <a:graphic>
          <a:graphicData uri="http://schemas.openxmlformats.org/presentationml/2006/ole">
            <p:oleObj spid="_x0000_s58379" name="Equação" r:id="rId5" imgW="1574800" imgH="83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Técnicas de poda baseada em regularização</a:t>
            </a:r>
          </a:p>
        </p:txBody>
      </p:sp>
      <p:sp>
        <p:nvSpPr>
          <p:cNvPr id="5940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smtClean="0">
                <a:solidFill>
                  <a:srgbClr val="7030A0"/>
                </a:solidFill>
              </a:rPr>
              <a:t>Aproximação suave:</a:t>
            </a:r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r>
              <a:rPr lang="pt-BR" sz="2000" smtClean="0"/>
              <a:t>Onde </a:t>
            </a:r>
            <a:r>
              <a:rPr lang="pt-BR" sz="2000" i="1" smtClean="0"/>
              <a:t>w</a:t>
            </a:r>
            <a:r>
              <a:rPr lang="pt-BR" sz="2000" i="1" baseline="-25000" smtClean="0"/>
              <a:t>oj</a:t>
            </a:r>
            <a:r>
              <a:rPr lang="pt-BR" sz="2000" smtClean="0"/>
              <a:t> são os pesos da camada de saída, </a:t>
            </a:r>
            <a:r>
              <a:rPr lang="pt-BR" sz="2000" i="1" smtClean="0"/>
              <a:t>w</a:t>
            </a:r>
            <a:r>
              <a:rPr lang="pt-BR" sz="2000" i="1" baseline="-25000" smtClean="0"/>
              <a:t>j</a:t>
            </a:r>
            <a:r>
              <a:rPr lang="pt-BR" sz="2000" smtClean="0"/>
              <a:t> são os pesos da camada escondida e </a:t>
            </a:r>
            <a:r>
              <a:rPr lang="pt-BR" sz="2000" i="1" smtClean="0"/>
              <a:t>k</a:t>
            </a:r>
            <a:r>
              <a:rPr lang="pt-BR" sz="2000" smtClean="0"/>
              <a:t> é ordem de diferenciação da saída da rede em relação a </a:t>
            </a:r>
            <a:r>
              <a:rPr lang="pt-BR" sz="2000" i="1" smtClean="0"/>
              <a:t>x</a:t>
            </a:r>
            <a:r>
              <a:rPr lang="pt-BR" sz="2000" smtClean="0"/>
              <a:t>. </a:t>
            </a:r>
          </a:p>
          <a:p>
            <a:endParaRPr lang="pt-BR" sz="2000" smtClean="0"/>
          </a:p>
          <a:p>
            <a:r>
              <a:rPr lang="pt-BR" sz="2000" b="1" smtClean="0">
                <a:solidFill>
                  <a:srgbClr val="7030A0"/>
                </a:solidFill>
              </a:rPr>
              <a:t>Geral:</a:t>
            </a:r>
          </a:p>
          <a:p>
            <a:endParaRPr lang="pt-BR" sz="2000" b="1" smtClean="0">
              <a:solidFill>
                <a:srgbClr val="7030A0"/>
              </a:solidFill>
            </a:endParaRPr>
          </a:p>
          <a:p>
            <a:endParaRPr lang="pt-BR" sz="2000" b="1" smtClean="0">
              <a:solidFill>
                <a:srgbClr val="7030A0"/>
              </a:solidFill>
            </a:endParaRPr>
          </a:p>
          <a:p>
            <a:r>
              <a:rPr lang="pt-BR" sz="2000" smtClean="0"/>
              <a:t>Onde </a:t>
            </a:r>
            <a:r>
              <a:rPr lang="pt-BR" sz="2000" i="1" smtClean="0"/>
              <a:t>Y(x,w)</a:t>
            </a:r>
            <a:r>
              <a:rPr lang="pt-BR" sz="2000" smtClean="0"/>
              <a:t> é a saída da rede e </a:t>
            </a:r>
            <a:r>
              <a:rPr lang="pt-BR" sz="2000" i="1" smtClean="0">
                <a:latin typeface="Symbol" pitchFamily="18" charset="2"/>
              </a:rPr>
              <a:t>m</a:t>
            </a:r>
            <a:r>
              <a:rPr lang="pt-BR" sz="2000" i="1" smtClean="0"/>
              <a:t>(x)</a:t>
            </a:r>
            <a:r>
              <a:rPr lang="pt-BR" sz="2000" smtClean="0"/>
              <a:t> é uma ponderação que determina a região do espaço de saída que deve ser suavizada.</a:t>
            </a:r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468313" y="1700213"/>
          <a:ext cx="8307387" cy="863600"/>
        </p:xfrm>
        <a:graphic>
          <a:graphicData uri="http://schemas.openxmlformats.org/presentationml/2006/ole">
            <p:oleObj spid="_x0000_s59401" name="Equação" r:id="rId3" imgW="4394200" imgH="457200" progId="Equation.3">
              <p:embed/>
            </p:oleObj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1908175" y="3933825"/>
          <a:ext cx="5400675" cy="981075"/>
        </p:xfrm>
        <a:graphic>
          <a:graphicData uri="http://schemas.openxmlformats.org/presentationml/2006/ole">
            <p:oleObj spid="_x0000_s59402" name="Equação" r:id="rId4" imgW="22987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Técnicas de poda baseada na Hessiana</a:t>
            </a:r>
          </a:p>
        </p:txBody>
      </p:sp>
      <p:sp>
        <p:nvSpPr>
          <p:cNvPr id="614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smtClean="0"/>
              <a:t>A poda baseada na Hessiana usa a informação d segunda derivada da função custo para controlar o compromisso entre a complexidade da rede e o desempenho do treinamento.</a:t>
            </a:r>
          </a:p>
          <a:p>
            <a:endParaRPr lang="pt-BR" sz="2000" smtClean="0"/>
          </a:p>
          <a:p>
            <a:endParaRPr lang="pt-BR" sz="2000" smtClean="0"/>
          </a:p>
          <a:p>
            <a:r>
              <a:rPr lang="pt-BR" sz="2000" smtClean="0"/>
              <a:t>Os </a:t>
            </a:r>
            <a:r>
              <a:rPr lang="pt-BR" sz="2000" smtClean="0">
                <a:solidFill>
                  <a:srgbClr val="FF9900"/>
                </a:solidFill>
              </a:rPr>
              <a:t>autovalores </a:t>
            </a:r>
            <a:r>
              <a:rPr lang="pt-BR" sz="2000" smtClean="0"/>
              <a:t>da hessiana influenciam a </a:t>
            </a:r>
            <a:r>
              <a:rPr lang="pt-BR" sz="2000" smtClean="0">
                <a:solidFill>
                  <a:srgbClr val="FF9900"/>
                </a:solidFill>
              </a:rPr>
              <a:t>dinâmica </a:t>
            </a:r>
            <a:r>
              <a:rPr lang="pt-BR" sz="2000" smtClean="0"/>
              <a:t>do algoritmo de retropropagação.</a:t>
            </a:r>
          </a:p>
          <a:p>
            <a:r>
              <a:rPr lang="pt-BR" sz="2000" smtClean="0"/>
              <a:t>A inversa da Hessiana contém informações sobre os valores insignificantes de peso, que podem ser usado na poda.</a:t>
            </a:r>
          </a:p>
          <a:p>
            <a:r>
              <a:rPr lang="pt-BR" sz="2000" smtClean="0"/>
              <a:t>O método de </a:t>
            </a:r>
            <a:r>
              <a:rPr lang="pt-BR" sz="2000" b="1" smtClean="0">
                <a:solidFill>
                  <a:srgbClr val="9933FF"/>
                </a:solidFill>
              </a:rPr>
              <a:t>Levenberg-Marquadt </a:t>
            </a:r>
            <a:r>
              <a:rPr lang="pt-BR" sz="2000" smtClean="0"/>
              <a:t>é uma variação do </a:t>
            </a:r>
            <a:r>
              <a:rPr lang="pt-BR" sz="2000" smtClean="0">
                <a:solidFill>
                  <a:srgbClr val="FF0000"/>
                </a:solidFill>
              </a:rPr>
              <a:t>Backprop</a:t>
            </a:r>
            <a:r>
              <a:rPr lang="pt-BR" sz="2000" smtClean="0"/>
              <a:t> baseado numa aproximação da Hessiana e é considerado atualmente a implementação </a:t>
            </a:r>
            <a:r>
              <a:rPr lang="pt-BR" sz="2000" smtClean="0">
                <a:solidFill>
                  <a:srgbClr val="006600"/>
                </a:solidFill>
              </a:rPr>
              <a:t>mais rápida </a:t>
            </a:r>
            <a:r>
              <a:rPr lang="pt-BR" sz="2000" smtClean="0"/>
              <a:t>do algoritmo de retropropagação do erro.</a:t>
            </a:r>
          </a:p>
          <a:p>
            <a:endParaRPr lang="pt-BR" sz="2000" smtClean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397000" y="2133600"/>
          <a:ext cx="6122988" cy="677863"/>
        </p:xfrm>
        <a:graphic>
          <a:graphicData uri="http://schemas.openxmlformats.org/presentationml/2006/ole">
            <p:oleObj spid="_x0000_s61442" name="Equação" r:id="rId3" imgW="4241520" imgH="469800" progId="Equation.3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827088" y="5373688"/>
          <a:ext cx="7273925" cy="520700"/>
        </p:xfrm>
        <a:graphic>
          <a:graphicData uri="http://schemas.openxmlformats.org/presentationml/2006/ole">
            <p:oleObj spid="_x0000_s61443" name="Equação" r:id="rId4" imgW="27432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11188" y="333375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Algoritmo de retropropagação do erro</a:t>
            </a:r>
          </a:p>
        </p:txBody>
      </p:sp>
      <p:sp>
        <p:nvSpPr>
          <p:cNvPr id="32776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>
              <a:lnSpc>
                <a:spcPct val="80000"/>
              </a:lnSpc>
            </a:pPr>
            <a:r>
              <a:rPr lang="pt-BR" sz="1800" smtClean="0"/>
              <a:t>Usa função de ativação </a:t>
            </a:r>
            <a:r>
              <a:rPr lang="pt-BR" sz="1800" smtClean="0">
                <a:solidFill>
                  <a:srgbClr val="FF00FF"/>
                </a:solidFill>
              </a:rPr>
              <a:t>não-lineares</a:t>
            </a:r>
            <a:r>
              <a:rPr lang="pt-BR" sz="1800" smtClean="0"/>
              <a:t>, </a:t>
            </a:r>
            <a:r>
              <a:rPr lang="pt-BR" sz="1800" smtClean="0">
                <a:solidFill>
                  <a:schemeClr val="hlink"/>
                </a:solidFill>
              </a:rPr>
              <a:t>contínuas</a:t>
            </a:r>
            <a:r>
              <a:rPr lang="pt-BR" sz="1800" smtClean="0"/>
              <a:t> e </a:t>
            </a:r>
            <a:r>
              <a:rPr lang="pt-BR" sz="1800" smtClean="0">
                <a:solidFill>
                  <a:srgbClr val="006600"/>
                </a:solidFill>
              </a:rPr>
              <a:t>diferenciáveis</a:t>
            </a:r>
            <a:r>
              <a:rPr lang="pt-BR" sz="1800" smtClean="0"/>
              <a:t>.</a:t>
            </a:r>
            <a:endParaRPr lang="pt-BR" sz="1800" smtClean="0">
              <a:solidFill>
                <a:srgbClr val="FF0000"/>
              </a:solidFill>
            </a:endParaRPr>
          </a:p>
          <a:p>
            <a:pPr eaLnBrk="1">
              <a:lnSpc>
                <a:spcPct val="80000"/>
              </a:lnSpc>
            </a:pPr>
            <a:r>
              <a:rPr lang="pt-BR" sz="1800" smtClean="0"/>
              <a:t>As derivadas são também funções da função de ativação.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r>
              <a:rPr lang="pt-BR" sz="1800" smtClean="0"/>
              <a:t>     </a:t>
            </a:r>
            <a:r>
              <a:rPr lang="pt-BR" sz="1800" b="1" smtClean="0">
                <a:solidFill>
                  <a:srgbClr val="E46C0A"/>
                </a:solidFill>
              </a:rPr>
              <a:t>Sigmóide: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r>
              <a:rPr lang="pt-BR" sz="1800" smtClean="0"/>
              <a:t>    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r>
              <a:rPr lang="pt-BR" sz="1800" b="1" smtClean="0">
                <a:solidFill>
                  <a:srgbClr val="E46C0A"/>
                </a:solidFill>
              </a:rPr>
              <a:t>     Derivada da sigmóide: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endParaRPr lang="pt-BR" sz="1800" smtClean="0"/>
          </a:p>
          <a:p>
            <a:pPr eaLnBrk="1">
              <a:lnSpc>
                <a:spcPct val="80000"/>
              </a:lnSpc>
              <a:buFont typeface="Arial" charset="0"/>
              <a:buNone/>
            </a:pPr>
            <a:endParaRPr lang="pt-BR" sz="1800" smtClean="0"/>
          </a:p>
          <a:p>
            <a:pPr eaLnBrk="1">
              <a:lnSpc>
                <a:spcPct val="80000"/>
              </a:lnSpc>
              <a:buFont typeface="Arial" charset="0"/>
              <a:buNone/>
            </a:pPr>
            <a:endParaRPr lang="pt-BR" sz="1800" smtClean="0"/>
          </a:p>
          <a:p>
            <a:pPr eaLnBrk="1">
              <a:lnSpc>
                <a:spcPct val="80000"/>
              </a:lnSpc>
            </a:pPr>
            <a:r>
              <a:rPr lang="pt-BR" sz="1800" smtClean="0"/>
              <a:t>Os erros pode ser propagados para as camadas escondidas.</a:t>
            </a:r>
          </a:p>
          <a:p>
            <a:pPr lvl="1" eaLnBrk="1">
              <a:lnSpc>
                <a:spcPct val="80000"/>
              </a:lnSpc>
            </a:pPr>
            <a:r>
              <a:rPr lang="pt-BR" sz="1800" smtClean="0"/>
              <a:t>propagação é feita no </a:t>
            </a:r>
            <a:r>
              <a:rPr lang="pt-BR" sz="1800" smtClean="0">
                <a:solidFill>
                  <a:srgbClr val="FF0000"/>
                </a:solidFill>
              </a:rPr>
              <a:t>sentido contrário</a:t>
            </a:r>
            <a:r>
              <a:rPr lang="pt-BR" sz="1800" smtClean="0"/>
              <a:t> – da saída para a entrada.</a:t>
            </a:r>
          </a:p>
          <a:p>
            <a:pPr lvl="1" eaLnBrk="1">
              <a:lnSpc>
                <a:spcPct val="80000"/>
              </a:lnSpc>
            </a:pPr>
            <a:r>
              <a:rPr lang="pt-BR" sz="1800" smtClean="0"/>
              <a:t> baseado no algoritmo do </a:t>
            </a:r>
            <a:r>
              <a:rPr lang="pt-BR" sz="1800" smtClean="0">
                <a:solidFill>
                  <a:srgbClr val="FF0000"/>
                </a:solidFill>
              </a:rPr>
              <a:t>gradiente descendente.</a:t>
            </a:r>
          </a:p>
          <a:p>
            <a:pPr lvl="1" eaLnBrk="1">
              <a:lnSpc>
                <a:spcPct val="80000"/>
              </a:lnSpc>
            </a:pPr>
            <a:r>
              <a:rPr lang="pt-BR" sz="1800" smtClean="0"/>
              <a:t>usa a </a:t>
            </a:r>
            <a:r>
              <a:rPr lang="pt-BR" sz="1800" smtClean="0">
                <a:solidFill>
                  <a:srgbClr val="FF0000"/>
                </a:solidFill>
              </a:rPr>
              <a:t>regra da cadeia</a:t>
            </a:r>
            <a:r>
              <a:rPr lang="pt-BR" sz="1800" smtClean="0"/>
              <a:t> para cálculo do erro propagado.</a:t>
            </a:r>
          </a:p>
          <a:p>
            <a:pPr lvl="1" eaLnBrk="1">
              <a:lnSpc>
                <a:spcPct val="80000"/>
              </a:lnSpc>
            </a:pPr>
            <a:endParaRPr lang="pt-BR" sz="1800" smtClean="0"/>
          </a:p>
          <a:p>
            <a:pPr lvl="1" eaLnBrk="1">
              <a:lnSpc>
                <a:spcPct val="80000"/>
              </a:lnSpc>
            </a:pPr>
            <a:endParaRPr lang="pt-BR" sz="1800" smtClean="0"/>
          </a:p>
          <a:p>
            <a:pPr eaLnBrk="1">
              <a:lnSpc>
                <a:spcPct val="80000"/>
              </a:lnSpc>
            </a:pPr>
            <a:r>
              <a:rPr lang="pt-BR" sz="1800" b="1" smtClean="0">
                <a:solidFill>
                  <a:srgbClr val="9933FF"/>
                </a:solidFill>
              </a:rPr>
              <a:t>Exemplo: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r>
              <a:rPr lang="pt-BR" sz="2000" smtClean="0"/>
              <a:t> </a:t>
            </a:r>
          </a:p>
        </p:txBody>
      </p:sp>
      <p:pic>
        <p:nvPicPr>
          <p:cNvPr id="32777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4365625"/>
            <a:ext cx="30099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2778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613" y="5084763"/>
            <a:ext cx="16383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2779" name="Picture 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175" y="5013325"/>
            <a:ext cx="9271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2780" name="Picture 7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51500" y="5013325"/>
            <a:ext cx="2247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2781" name="Picture 8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7088" y="5516563"/>
            <a:ext cx="74295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411413" y="1700213"/>
          <a:ext cx="4078287" cy="503237"/>
        </p:xfrm>
        <a:graphic>
          <a:graphicData uri="http://schemas.openxmlformats.org/presentationml/2006/ole">
            <p:oleObj spid="_x0000_s32773" name="Equação" r:id="rId8" imgW="3390900" imgH="419100" progId="Equation.3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195513" y="2492375"/>
          <a:ext cx="4403725" cy="576263"/>
        </p:xfrm>
        <a:graphic>
          <a:graphicData uri="http://schemas.openxmlformats.org/presentationml/2006/ole">
            <p:oleObj spid="_x0000_s32774" name="Equação" r:id="rId9" imgW="32893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Cálculo do gradiente</a:t>
            </a:r>
          </a:p>
        </p:txBody>
      </p:sp>
      <p:pic>
        <p:nvPicPr>
          <p:cNvPr id="33794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1268413"/>
            <a:ext cx="2146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5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4913" y="1274763"/>
            <a:ext cx="18923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6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2349500"/>
            <a:ext cx="25781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7" name="Picture 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5738" y="2492375"/>
            <a:ext cx="14859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8" name="Picture 9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56325" y="2565400"/>
            <a:ext cx="9779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827088" y="3644900"/>
            <a:ext cx="1749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/>
              <a:t> Sensibilidade:</a:t>
            </a:r>
          </a:p>
        </p:txBody>
      </p:sp>
      <p:pic>
        <p:nvPicPr>
          <p:cNvPr id="33800" name="Picture 1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00338" y="3500438"/>
            <a:ext cx="9525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801" name="Picture 12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11413" y="4365625"/>
            <a:ext cx="1739900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802" name="Picture 13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8563" y="4365625"/>
            <a:ext cx="1079500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803" name="Text Box 14"/>
          <p:cNvSpPr txBox="1">
            <a:spLocks noChangeArrowheads="1"/>
          </p:cNvSpPr>
          <p:nvPr/>
        </p:nvSpPr>
        <p:spPr bwMode="auto">
          <a:xfrm>
            <a:off x="827088" y="4508500"/>
            <a:ext cx="1508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/>
              <a:t> Gradientes:</a:t>
            </a:r>
          </a:p>
        </p:txBody>
      </p:sp>
      <p:pic>
        <p:nvPicPr>
          <p:cNvPr id="33804" name="Picture 16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627313" y="5445125"/>
            <a:ext cx="34925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805" name="Picture 17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11863" y="5445125"/>
            <a:ext cx="27051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806" name="Text Box 18"/>
          <p:cNvSpPr txBox="1">
            <a:spLocks noChangeArrowheads="1"/>
          </p:cNvSpPr>
          <p:nvPr/>
        </p:nvSpPr>
        <p:spPr bwMode="auto">
          <a:xfrm>
            <a:off x="827088" y="5516563"/>
            <a:ext cx="168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/>
              <a:t> Atualizações: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000" smtClean="0"/>
              <a:t>Algoritmo do gradiente descendente</a:t>
            </a:r>
          </a:p>
        </p:txBody>
      </p:sp>
      <p:sp>
        <p:nvSpPr>
          <p:cNvPr id="17494" name="AutoShape 86"/>
          <p:cNvSpPr>
            <a:spLocks noChangeArrowheads="1"/>
          </p:cNvSpPr>
          <p:nvPr/>
        </p:nvSpPr>
        <p:spPr bwMode="auto">
          <a:xfrm>
            <a:off x="1042988" y="1412875"/>
            <a:ext cx="7150100" cy="6731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34819" name="Picture 8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7438" y="1501775"/>
            <a:ext cx="3822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20" name="Picture 8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7488" y="1508125"/>
            <a:ext cx="27305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34821" name="Group 89"/>
          <p:cNvGrpSpPr>
            <a:grpSpLocks/>
          </p:cNvGrpSpPr>
          <p:nvPr/>
        </p:nvGrpSpPr>
        <p:grpSpPr bwMode="auto">
          <a:xfrm>
            <a:off x="3373438" y="2435225"/>
            <a:ext cx="1943100" cy="2863850"/>
            <a:chOff x="2096" y="1944"/>
            <a:chExt cx="1224" cy="1804"/>
          </a:xfrm>
        </p:grpSpPr>
        <p:sp>
          <p:nvSpPr>
            <p:cNvPr id="34823" name="Rectangle 90"/>
            <p:cNvSpPr>
              <a:spLocks noChangeArrowheads="1"/>
            </p:cNvSpPr>
            <p:nvPr/>
          </p:nvSpPr>
          <p:spPr bwMode="auto">
            <a:xfrm>
              <a:off x="2096" y="2699"/>
              <a:ext cx="17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24" name="Rectangle 91"/>
            <p:cNvSpPr>
              <a:spLocks noChangeArrowheads="1"/>
            </p:cNvSpPr>
            <p:nvPr/>
          </p:nvSpPr>
          <p:spPr bwMode="auto">
            <a:xfrm>
              <a:off x="2164" y="2646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25" name="Rectangle 92"/>
            <p:cNvSpPr>
              <a:spLocks noChangeArrowheads="1"/>
            </p:cNvSpPr>
            <p:nvPr/>
          </p:nvSpPr>
          <p:spPr bwMode="auto">
            <a:xfrm>
              <a:off x="2514" y="2633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26" name="Rectangle 93"/>
            <p:cNvSpPr>
              <a:spLocks noChangeArrowheads="1"/>
            </p:cNvSpPr>
            <p:nvPr/>
          </p:nvSpPr>
          <p:spPr bwMode="auto">
            <a:xfrm>
              <a:off x="2533" y="2601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ˆ</a:t>
              </a:r>
            </a:p>
          </p:txBody>
        </p:sp>
        <p:sp>
          <p:nvSpPr>
            <p:cNvPr id="34827" name="Rectangle 94"/>
            <p:cNvSpPr>
              <a:spLocks noChangeArrowheads="1"/>
            </p:cNvSpPr>
            <p:nvPr/>
          </p:nvSpPr>
          <p:spPr bwMode="auto">
            <a:xfrm>
              <a:off x="2441" y="2633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28" name="Rectangle 95"/>
            <p:cNvSpPr>
              <a:spLocks noChangeArrowheads="1"/>
            </p:cNvSpPr>
            <p:nvPr/>
          </p:nvSpPr>
          <p:spPr bwMode="auto">
            <a:xfrm>
              <a:off x="2469" y="285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29" name="Rectangle 96"/>
            <p:cNvSpPr>
              <a:spLocks noChangeArrowheads="1"/>
            </p:cNvSpPr>
            <p:nvPr/>
          </p:nvSpPr>
          <p:spPr bwMode="auto">
            <a:xfrm>
              <a:off x="2564" y="2806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30" name="Rectangle 97"/>
            <p:cNvSpPr>
              <a:spLocks noChangeArrowheads="1"/>
            </p:cNvSpPr>
            <p:nvPr/>
          </p:nvSpPr>
          <p:spPr bwMode="auto">
            <a:xfrm>
              <a:off x="2398" y="2873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31" name="Rectangle 98"/>
            <p:cNvSpPr>
              <a:spLocks noChangeArrowheads="1"/>
            </p:cNvSpPr>
            <p:nvPr/>
          </p:nvSpPr>
          <p:spPr bwMode="auto">
            <a:xfrm>
              <a:off x="2398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2" name="Rectangle 99"/>
            <p:cNvSpPr>
              <a:spLocks noChangeArrowheads="1"/>
            </p:cNvSpPr>
            <p:nvPr/>
          </p:nvSpPr>
          <p:spPr bwMode="auto">
            <a:xfrm>
              <a:off x="2422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3" name="Rectangle 100"/>
            <p:cNvSpPr>
              <a:spLocks noChangeArrowheads="1"/>
            </p:cNvSpPr>
            <p:nvPr/>
          </p:nvSpPr>
          <p:spPr bwMode="auto">
            <a:xfrm>
              <a:off x="2446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4" name="Rectangle 101"/>
            <p:cNvSpPr>
              <a:spLocks noChangeArrowheads="1"/>
            </p:cNvSpPr>
            <p:nvPr/>
          </p:nvSpPr>
          <p:spPr bwMode="auto">
            <a:xfrm>
              <a:off x="2470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5" name="Rectangle 102"/>
            <p:cNvSpPr>
              <a:spLocks noChangeArrowheads="1"/>
            </p:cNvSpPr>
            <p:nvPr/>
          </p:nvSpPr>
          <p:spPr bwMode="auto">
            <a:xfrm>
              <a:off x="2494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6" name="Rectangle 103"/>
            <p:cNvSpPr>
              <a:spLocks noChangeArrowheads="1"/>
            </p:cNvSpPr>
            <p:nvPr/>
          </p:nvSpPr>
          <p:spPr bwMode="auto">
            <a:xfrm>
              <a:off x="2518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7" name="Rectangle 104"/>
            <p:cNvSpPr>
              <a:spLocks noChangeArrowheads="1"/>
            </p:cNvSpPr>
            <p:nvPr/>
          </p:nvSpPr>
          <p:spPr bwMode="auto">
            <a:xfrm>
              <a:off x="2542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8" name="Rectangle 105"/>
            <p:cNvSpPr>
              <a:spLocks noChangeArrowheads="1"/>
            </p:cNvSpPr>
            <p:nvPr/>
          </p:nvSpPr>
          <p:spPr bwMode="auto">
            <a:xfrm>
              <a:off x="2566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9" name="Rectangle 106"/>
            <p:cNvSpPr>
              <a:spLocks noChangeArrowheads="1"/>
            </p:cNvSpPr>
            <p:nvPr/>
          </p:nvSpPr>
          <p:spPr bwMode="auto">
            <a:xfrm>
              <a:off x="2590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0" name="Rectangle 107"/>
            <p:cNvSpPr>
              <a:spLocks noChangeArrowheads="1"/>
            </p:cNvSpPr>
            <p:nvPr/>
          </p:nvSpPr>
          <p:spPr bwMode="auto">
            <a:xfrm>
              <a:off x="2597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1" name="Rectangle 108"/>
            <p:cNvSpPr>
              <a:spLocks noChangeArrowheads="1"/>
            </p:cNvSpPr>
            <p:nvPr/>
          </p:nvSpPr>
          <p:spPr bwMode="auto">
            <a:xfrm>
              <a:off x="2280" y="2713"/>
              <a:ext cx="19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º</a:t>
              </a:r>
            </a:p>
          </p:txBody>
        </p:sp>
        <p:sp>
          <p:nvSpPr>
            <p:cNvPr id="34842" name="Rectangle 109"/>
            <p:cNvSpPr>
              <a:spLocks noChangeArrowheads="1"/>
            </p:cNvSpPr>
            <p:nvPr/>
          </p:nvSpPr>
          <p:spPr bwMode="auto">
            <a:xfrm>
              <a:off x="3066" y="1993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43" name="Rectangle 110"/>
            <p:cNvSpPr>
              <a:spLocks noChangeArrowheads="1"/>
            </p:cNvSpPr>
            <p:nvPr/>
          </p:nvSpPr>
          <p:spPr bwMode="auto">
            <a:xfrm>
              <a:off x="3084" y="1961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ˆ</a:t>
              </a:r>
            </a:p>
          </p:txBody>
        </p:sp>
        <p:sp>
          <p:nvSpPr>
            <p:cNvPr id="34844" name="Rectangle 111"/>
            <p:cNvSpPr>
              <a:spLocks noChangeArrowheads="1"/>
            </p:cNvSpPr>
            <p:nvPr/>
          </p:nvSpPr>
          <p:spPr bwMode="auto">
            <a:xfrm>
              <a:off x="2992" y="1993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45" name="Rectangle 112"/>
            <p:cNvSpPr>
              <a:spLocks noChangeArrowheads="1"/>
            </p:cNvSpPr>
            <p:nvPr/>
          </p:nvSpPr>
          <p:spPr bwMode="auto">
            <a:xfrm>
              <a:off x="3029" y="2233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46" name="Rectangle 113"/>
            <p:cNvSpPr>
              <a:spLocks noChangeArrowheads="1"/>
            </p:cNvSpPr>
            <p:nvPr/>
          </p:nvSpPr>
          <p:spPr bwMode="auto">
            <a:xfrm>
              <a:off x="3107" y="2310"/>
              <a:ext cx="17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47" name="Rectangle 114"/>
            <p:cNvSpPr>
              <a:spLocks noChangeArrowheads="1"/>
            </p:cNvSpPr>
            <p:nvPr/>
          </p:nvSpPr>
          <p:spPr bwMode="auto">
            <a:xfrm>
              <a:off x="3107" y="2182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48" name="Rectangle 115"/>
            <p:cNvSpPr>
              <a:spLocks noChangeArrowheads="1"/>
            </p:cNvSpPr>
            <p:nvPr/>
          </p:nvSpPr>
          <p:spPr bwMode="auto">
            <a:xfrm>
              <a:off x="2958" y="2233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49" name="Rectangle 116"/>
            <p:cNvSpPr>
              <a:spLocks noChangeArrowheads="1"/>
            </p:cNvSpPr>
            <p:nvPr/>
          </p:nvSpPr>
          <p:spPr bwMode="auto">
            <a:xfrm>
              <a:off x="2958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0" name="Rectangle 117"/>
            <p:cNvSpPr>
              <a:spLocks noChangeArrowheads="1"/>
            </p:cNvSpPr>
            <p:nvPr/>
          </p:nvSpPr>
          <p:spPr bwMode="auto">
            <a:xfrm>
              <a:off x="2982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1" name="Rectangle 118"/>
            <p:cNvSpPr>
              <a:spLocks noChangeArrowheads="1"/>
            </p:cNvSpPr>
            <p:nvPr/>
          </p:nvSpPr>
          <p:spPr bwMode="auto">
            <a:xfrm>
              <a:off x="3006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2" name="Rectangle 119"/>
            <p:cNvSpPr>
              <a:spLocks noChangeArrowheads="1"/>
            </p:cNvSpPr>
            <p:nvPr/>
          </p:nvSpPr>
          <p:spPr bwMode="auto">
            <a:xfrm>
              <a:off x="3030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3" name="Rectangle 120"/>
            <p:cNvSpPr>
              <a:spLocks noChangeArrowheads="1"/>
            </p:cNvSpPr>
            <p:nvPr/>
          </p:nvSpPr>
          <p:spPr bwMode="auto">
            <a:xfrm>
              <a:off x="3054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4" name="Rectangle 121"/>
            <p:cNvSpPr>
              <a:spLocks noChangeArrowheads="1"/>
            </p:cNvSpPr>
            <p:nvPr/>
          </p:nvSpPr>
          <p:spPr bwMode="auto">
            <a:xfrm>
              <a:off x="3078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5" name="Rectangle 122"/>
            <p:cNvSpPr>
              <a:spLocks noChangeArrowheads="1"/>
            </p:cNvSpPr>
            <p:nvPr/>
          </p:nvSpPr>
          <p:spPr bwMode="auto">
            <a:xfrm>
              <a:off x="3102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6" name="Rectangle 123"/>
            <p:cNvSpPr>
              <a:spLocks noChangeArrowheads="1"/>
            </p:cNvSpPr>
            <p:nvPr/>
          </p:nvSpPr>
          <p:spPr bwMode="auto">
            <a:xfrm>
              <a:off x="3126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7" name="Rectangle 124"/>
            <p:cNvSpPr>
              <a:spLocks noChangeArrowheads="1"/>
            </p:cNvSpPr>
            <p:nvPr/>
          </p:nvSpPr>
          <p:spPr bwMode="auto">
            <a:xfrm>
              <a:off x="3140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8" name="Rectangle 125"/>
            <p:cNvSpPr>
              <a:spLocks noChangeArrowheads="1"/>
            </p:cNvSpPr>
            <p:nvPr/>
          </p:nvSpPr>
          <p:spPr bwMode="auto">
            <a:xfrm>
              <a:off x="3066" y="2505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59" name="Rectangle 126"/>
            <p:cNvSpPr>
              <a:spLocks noChangeArrowheads="1"/>
            </p:cNvSpPr>
            <p:nvPr/>
          </p:nvSpPr>
          <p:spPr bwMode="auto">
            <a:xfrm>
              <a:off x="3084" y="24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ˆ</a:t>
              </a:r>
            </a:p>
          </p:txBody>
        </p:sp>
        <p:sp>
          <p:nvSpPr>
            <p:cNvPr id="34860" name="Rectangle 127"/>
            <p:cNvSpPr>
              <a:spLocks noChangeArrowheads="1"/>
            </p:cNvSpPr>
            <p:nvPr/>
          </p:nvSpPr>
          <p:spPr bwMode="auto">
            <a:xfrm>
              <a:off x="2992" y="2505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61" name="Rectangle 128"/>
            <p:cNvSpPr>
              <a:spLocks noChangeArrowheads="1"/>
            </p:cNvSpPr>
            <p:nvPr/>
          </p:nvSpPr>
          <p:spPr bwMode="auto">
            <a:xfrm>
              <a:off x="3029" y="2745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62" name="Rectangle 129"/>
            <p:cNvSpPr>
              <a:spLocks noChangeArrowheads="1"/>
            </p:cNvSpPr>
            <p:nvPr/>
          </p:nvSpPr>
          <p:spPr bwMode="auto">
            <a:xfrm>
              <a:off x="3107" y="2806"/>
              <a:ext cx="17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63" name="Rectangle 130"/>
            <p:cNvSpPr>
              <a:spLocks noChangeArrowheads="1"/>
            </p:cNvSpPr>
            <p:nvPr/>
          </p:nvSpPr>
          <p:spPr bwMode="auto">
            <a:xfrm>
              <a:off x="3107" y="2678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64" name="Rectangle 131"/>
            <p:cNvSpPr>
              <a:spLocks noChangeArrowheads="1"/>
            </p:cNvSpPr>
            <p:nvPr/>
          </p:nvSpPr>
          <p:spPr bwMode="auto">
            <a:xfrm>
              <a:off x="2958" y="2745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65" name="Rectangle 132"/>
            <p:cNvSpPr>
              <a:spLocks noChangeArrowheads="1"/>
            </p:cNvSpPr>
            <p:nvPr/>
          </p:nvSpPr>
          <p:spPr bwMode="auto">
            <a:xfrm>
              <a:off x="2958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66" name="Rectangle 133"/>
            <p:cNvSpPr>
              <a:spLocks noChangeArrowheads="1"/>
            </p:cNvSpPr>
            <p:nvPr/>
          </p:nvSpPr>
          <p:spPr bwMode="auto">
            <a:xfrm>
              <a:off x="2982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67" name="Rectangle 134"/>
            <p:cNvSpPr>
              <a:spLocks noChangeArrowheads="1"/>
            </p:cNvSpPr>
            <p:nvPr/>
          </p:nvSpPr>
          <p:spPr bwMode="auto">
            <a:xfrm>
              <a:off x="3006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68" name="Rectangle 135"/>
            <p:cNvSpPr>
              <a:spLocks noChangeArrowheads="1"/>
            </p:cNvSpPr>
            <p:nvPr/>
          </p:nvSpPr>
          <p:spPr bwMode="auto">
            <a:xfrm>
              <a:off x="3030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69" name="Rectangle 136"/>
            <p:cNvSpPr>
              <a:spLocks noChangeArrowheads="1"/>
            </p:cNvSpPr>
            <p:nvPr/>
          </p:nvSpPr>
          <p:spPr bwMode="auto">
            <a:xfrm>
              <a:off x="3054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0" name="Rectangle 137"/>
            <p:cNvSpPr>
              <a:spLocks noChangeArrowheads="1"/>
            </p:cNvSpPr>
            <p:nvPr/>
          </p:nvSpPr>
          <p:spPr bwMode="auto">
            <a:xfrm>
              <a:off x="3078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1" name="Rectangle 138"/>
            <p:cNvSpPr>
              <a:spLocks noChangeArrowheads="1"/>
            </p:cNvSpPr>
            <p:nvPr/>
          </p:nvSpPr>
          <p:spPr bwMode="auto">
            <a:xfrm>
              <a:off x="3102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2" name="Rectangle 139"/>
            <p:cNvSpPr>
              <a:spLocks noChangeArrowheads="1"/>
            </p:cNvSpPr>
            <p:nvPr/>
          </p:nvSpPr>
          <p:spPr bwMode="auto">
            <a:xfrm>
              <a:off x="3126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3" name="Rectangle 140"/>
            <p:cNvSpPr>
              <a:spLocks noChangeArrowheads="1"/>
            </p:cNvSpPr>
            <p:nvPr/>
          </p:nvSpPr>
          <p:spPr bwMode="auto">
            <a:xfrm>
              <a:off x="3140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4" name="Rectangle 141"/>
            <p:cNvSpPr>
              <a:spLocks noChangeArrowheads="1"/>
            </p:cNvSpPr>
            <p:nvPr/>
          </p:nvSpPr>
          <p:spPr bwMode="auto">
            <a:xfrm rot="-5400000">
              <a:off x="3002" y="2986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34875" name="Rectangle 142"/>
            <p:cNvSpPr>
              <a:spLocks noChangeArrowheads="1"/>
            </p:cNvSpPr>
            <p:nvPr/>
          </p:nvSpPr>
          <p:spPr bwMode="auto">
            <a:xfrm>
              <a:off x="3066" y="3209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76" name="Rectangle 143"/>
            <p:cNvSpPr>
              <a:spLocks noChangeArrowheads="1"/>
            </p:cNvSpPr>
            <p:nvPr/>
          </p:nvSpPr>
          <p:spPr bwMode="auto">
            <a:xfrm>
              <a:off x="3084" y="3177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ˆ</a:t>
              </a:r>
            </a:p>
          </p:txBody>
        </p:sp>
        <p:sp>
          <p:nvSpPr>
            <p:cNvPr id="34877" name="Rectangle 144"/>
            <p:cNvSpPr>
              <a:spLocks noChangeArrowheads="1"/>
            </p:cNvSpPr>
            <p:nvPr/>
          </p:nvSpPr>
          <p:spPr bwMode="auto">
            <a:xfrm>
              <a:off x="2992" y="3209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78" name="Rectangle 145"/>
            <p:cNvSpPr>
              <a:spLocks noChangeArrowheads="1"/>
            </p:cNvSpPr>
            <p:nvPr/>
          </p:nvSpPr>
          <p:spPr bwMode="auto">
            <a:xfrm>
              <a:off x="3011" y="3449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79" name="Rectangle 146"/>
            <p:cNvSpPr>
              <a:spLocks noChangeArrowheads="1"/>
            </p:cNvSpPr>
            <p:nvPr/>
          </p:nvSpPr>
          <p:spPr bwMode="auto">
            <a:xfrm>
              <a:off x="3088" y="3558"/>
              <a:ext cx="17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80" name="Rectangle 147"/>
            <p:cNvSpPr>
              <a:spLocks noChangeArrowheads="1"/>
            </p:cNvSpPr>
            <p:nvPr/>
          </p:nvSpPr>
          <p:spPr bwMode="auto">
            <a:xfrm>
              <a:off x="3148" y="3523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81" name="Rectangle 148"/>
            <p:cNvSpPr>
              <a:spLocks noChangeArrowheads="1"/>
            </p:cNvSpPr>
            <p:nvPr/>
          </p:nvSpPr>
          <p:spPr bwMode="auto">
            <a:xfrm>
              <a:off x="3088" y="3382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82" name="Rectangle 149"/>
            <p:cNvSpPr>
              <a:spLocks noChangeArrowheads="1"/>
            </p:cNvSpPr>
            <p:nvPr/>
          </p:nvSpPr>
          <p:spPr bwMode="auto">
            <a:xfrm>
              <a:off x="2939" y="3449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83" name="Rectangle 150"/>
            <p:cNvSpPr>
              <a:spLocks noChangeArrowheads="1"/>
            </p:cNvSpPr>
            <p:nvPr/>
          </p:nvSpPr>
          <p:spPr bwMode="auto">
            <a:xfrm>
              <a:off x="2939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4" name="Rectangle 151"/>
            <p:cNvSpPr>
              <a:spLocks noChangeArrowheads="1"/>
            </p:cNvSpPr>
            <p:nvPr/>
          </p:nvSpPr>
          <p:spPr bwMode="auto">
            <a:xfrm>
              <a:off x="2963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5" name="Rectangle 152"/>
            <p:cNvSpPr>
              <a:spLocks noChangeArrowheads="1"/>
            </p:cNvSpPr>
            <p:nvPr/>
          </p:nvSpPr>
          <p:spPr bwMode="auto">
            <a:xfrm>
              <a:off x="2987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6" name="Rectangle 153"/>
            <p:cNvSpPr>
              <a:spLocks noChangeArrowheads="1"/>
            </p:cNvSpPr>
            <p:nvPr/>
          </p:nvSpPr>
          <p:spPr bwMode="auto">
            <a:xfrm>
              <a:off x="3011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7" name="Rectangle 154"/>
            <p:cNvSpPr>
              <a:spLocks noChangeArrowheads="1"/>
            </p:cNvSpPr>
            <p:nvPr/>
          </p:nvSpPr>
          <p:spPr bwMode="auto">
            <a:xfrm>
              <a:off x="3035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8" name="Rectangle 155"/>
            <p:cNvSpPr>
              <a:spLocks noChangeArrowheads="1"/>
            </p:cNvSpPr>
            <p:nvPr/>
          </p:nvSpPr>
          <p:spPr bwMode="auto">
            <a:xfrm>
              <a:off x="3059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9" name="Rectangle 156"/>
            <p:cNvSpPr>
              <a:spLocks noChangeArrowheads="1"/>
            </p:cNvSpPr>
            <p:nvPr/>
          </p:nvSpPr>
          <p:spPr bwMode="auto">
            <a:xfrm>
              <a:off x="3083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0" name="Rectangle 157"/>
            <p:cNvSpPr>
              <a:spLocks noChangeArrowheads="1"/>
            </p:cNvSpPr>
            <p:nvPr/>
          </p:nvSpPr>
          <p:spPr bwMode="auto">
            <a:xfrm>
              <a:off x="3107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1" name="Rectangle 158"/>
            <p:cNvSpPr>
              <a:spLocks noChangeArrowheads="1"/>
            </p:cNvSpPr>
            <p:nvPr/>
          </p:nvSpPr>
          <p:spPr bwMode="auto">
            <a:xfrm>
              <a:off x="3131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2" name="Rectangle 159"/>
            <p:cNvSpPr>
              <a:spLocks noChangeArrowheads="1"/>
            </p:cNvSpPr>
            <p:nvPr/>
          </p:nvSpPr>
          <p:spPr bwMode="auto">
            <a:xfrm>
              <a:off x="3155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3" name="Rectangle 160"/>
            <p:cNvSpPr>
              <a:spLocks noChangeArrowheads="1"/>
            </p:cNvSpPr>
            <p:nvPr/>
          </p:nvSpPr>
          <p:spPr bwMode="auto">
            <a:xfrm>
              <a:off x="3158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4" name="Rectangle 161"/>
            <p:cNvSpPr>
              <a:spLocks noChangeArrowheads="1"/>
            </p:cNvSpPr>
            <p:nvPr/>
          </p:nvSpPr>
          <p:spPr bwMode="auto">
            <a:xfrm>
              <a:off x="2719" y="2713"/>
              <a:ext cx="19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34895" name="Freeform 162"/>
            <p:cNvSpPr>
              <a:spLocks/>
            </p:cNvSpPr>
            <p:nvPr/>
          </p:nvSpPr>
          <p:spPr bwMode="auto">
            <a:xfrm>
              <a:off x="2956" y="1944"/>
              <a:ext cx="49" cy="1761"/>
            </a:xfrm>
            <a:custGeom>
              <a:avLst/>
              <a:gdLst>
                <a:gd name="T0" fmla="*/ 48 w 49"/>
                <a:gd name="T1" fmla="*/ 1760 h 1761"/>
                <a:gd name="T2" fmla="*/ 0 w 49"/>
                <a:gd name="T3" fmla="*/ 1760 h 1761"/>
                <a:gd name="T4" fmla="*/ 0 w 49"/>
                <a:gd name="T5" fmla="*/ 0 h 1761"/>
                <a:gd name="T6" fmla="*/ 0 60000 65536"/>
                <a:gd name="T7" fmla="*/ 0 60000 65536"/>
                <a:gd name="T8" fmla="*/ 0 60000 65536"/>
                <a:gd name="T9" fmla="*/ 0 w 49"/>
                <a:gd name="T10" fmla="*/ 0 h 1761"/>
                <a:gd name="T11" fmla="*/ 49 w 49"/>
                <a:gd name="T12" fmla="*/ 1761 h 17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761">
                  <a:moveTo>
                    <a:pt x="48" y="1760"/>
                  </a:moveTo>
                  <a:lnTo>
                    <a:pt x="0" y="176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6" name="Freeform 163"/>
            <p:cNvSpPr>
              <a:spLocks/>
            </p:cNvSpPr>
            <p:nvPr/>
          </p:nvSpPr>
          <p:spPr bwMode="auto">
            <a:xfrm>
              <a:off x="2956" y="1944"/>
              <a:ext cx="49" cy="1"/>
            </a:xfrm>
            <a:custGeom>
              <a:avLst/>
              <a:gdLst>
                <a:gd name="T0" fmla="*/ 0 w 49"/>
                <a:gd name="T1" fmla="*/ 0 h 1"/>
                <a:gd name="T2" fmla="*/ 48 w 49"/>
                <a:gd name="T3" fmla="*/ 0 h 1"/>
                <a:gd name="T4" fmla="*/ 0 w 49"/>
                <a:gd name="T5" fmla="*/ 0 h 1"/>
                <a:gd name="T6" fmla="*/ 0 60000 65536"/>
                <a:gd name="T7" fmla="*/ 0 60000 65536"/>
                <a:gd name="T8" fmla="*/ 0 60000 65536"/>
                <a:gd name="T9" fmla="*/ 0 w 49"/>
                <a:gd name="T10" fmla="*/ 0 h 1"/>
                <a:gd name="T11" fmla="*/ 49 w 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">
                  <a:moveTo>
                    <a:pt x="0" y="0"/>
                  </a:move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7" name="Freeform 164"/>
            <p:cNvSpPr>
              <a:spLocks/>
            </p:cNvSpPr>
            <p:nvPr/>
          </p:nvSpPr>
          <p:spPr bwMode="auto">
            <a:xfrm>
              <a:off x="3244" y="1944"/>
              <a:ext cx="49" cy="1761"/>
            </a:xfrm>
            <a:custGeom>
              <a:avLst/>
              <a:gdLst>
                <a:gd name="T0" fmla="*/ 0 w 49"/>
                <a:gd name="T1" fmla="*/ 1760 h 1761"/>
                <a:gd name="T2" fmla="*/ 48 w 49"/>
                <a:gd name="T3" fmla="*/ 1760 h 1761"/>
                <a:gd name="T4" fmla="*/ 48 w 49"/>
                <a:gd name="T5" fmla="*/ 0 h 1761"/>
                <a:gd name="T6" fmla="*/ 0 60000 65536"/>
                <a:gd name="T7" fmla="*/ 0 60000 65536"/>
                <a:gd name="T8" fmla="*/ 0 60000 65536"/>
                <a:gd name="T9" fmla="*/ 0 w 49"/>
                <a:gd name="T10" fmla="*/ 0 h 1761"/>
                <a:gd name="T11" fmla="*/ 49 w 49"/>
                <a:gd name="T12" fmla="*/ 1761 h 17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761">
                  <a:moveTo>
                    <a:pt x="0" y="1760"/>
                  </a:moveTo>
                  <a:lnTo>
                    <a:pt x="48" y="1760"/>
                  </a:lnTo>
                  <a:lnTo>
                    <a:pt x="4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8" name="Freeform 165"/>
            <p:cNvSpPr>
              <a:spLocks/>
            </p:cNvSpPr>
            <p:nvPr/>
          </p:nvSpPr>
          <p:spPr bwMode="auto">
            <a:xfrm>
              <a:off x="3244" y="1944"/>
              <a:ext cx="49" cy="1"/>
            </a:xfrm>
            <a:custGeom>
              <a:avLst/>
              <a:gdLst>
                <a:gd name="T0" fmla="*/ 48 w 49"/>
                <a:gd name="T1" fmla="*/ 0 h 1"/>
                <a:gd name="T2" fmla="*/ 0 w 49"/>
                <a:gd name="T3" fmla="*/ 0 h 1"/>
                <a:gd name="T4" fmla="*/ 48 w 49"/>
                <a:gd name="T5" fmla="*/ 0 h 1"/>
                <a:gd name="T6" fmla="*/ 0 60000 65536"/>
                <a:gd name="T7" fmla="*/ 0 60000 65536"/>
                <a:gd name="T8" fmla="*/ 0 60000 65536"/>
                <a:gd name="T9" fmla="*/ 0 w 49"/>
                <a:gd name="T10" fmla="*/ 0 h 1"/>
                <a:gd name="T11" fmla="*/ 49 w 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">
                  <a:moveTo>
                    <a:pt x="48" y="0"/>
                  </a:move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4822" name="Text Box 166"/>
          <p:cNvSpPr txBox="1">
            <a:spLocks noChangeArrowheads="1"/>
          </p:cNvSpPr>
          <p:nvPr/>
        </p:nvSpPr>
        <p:spPr bwMode="auto">
          <a:xfrm>
            <a:off x="971550" y="5589588"/>
            <a:ext cx="648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9933FF"/>
                </a:solidFill>
              </a:rPr>
              <a:t>Próximo passo:</a:t>
            </a:r>
            <a:r>
              <a:rPr lang="pt-BR"/>
              <a:t> calcular as sensibilidades e retropropagá-las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Matriz jacobiana</a:t>
            </a:r>
          </a:p>
        </p:txBody>
      </p:sp>
      <p:grpSp>
        <p:nvGrpSpPr>
          <p:cNvPr id="18738" name="Group 9"/>
          <p:cNvGrpSpPr>
            <a:grpSpLocks/>
          </p:cNvGrpSpPr>
          <p:nvPr/>
        </p:nvGrpSpPr>
        <p:grpSpPr bwMode="auto">
          <a:xfrm>
            <a:off x="254000" y="1149350"/>
            <a:ext cx="3651250" cy="3375025"/>
            <a:chOff x="160" y="724"/>
            <a:chExt cx="2300" cy="2126"/>
          </a:xfrm>
        </p:grpSpPr>
        <p:sp>
          <p:nvSpPr>
            <p:cNvPr id="18740" name="Rectangle 10"/>
            <p:cNvSpPr>
              <a:spLocks noChangeArrowheads="1"/>
            </p:cNvSpPr>
            <p:nvPr/>
          </p:nvSpPr>
          <p:spPr bwMode="auto">
            <a:xfrm>
              <a:off x="232" y="1559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41" name="Rectangle 11"/>
            <p:cNvSpPr>
              <a:spLocks noChangeArrowheads="1"/>
            </p:cNvSpPr>
            <p:nvPr/>
          </p:nvSpPr>
          <p:spPr bwMode="auto">
            <a:xfrm>
              <a:off x="326" y="150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42" name="Rectangle 12"/>
            <p:cNvSpPr>
              <a:spLocks noChangeArrowheads="1"/>
            </p:cNvSpPr>
            <p:nvPr/>
          </p:nvSpPr>
          <p:spPr bwMode="auto">
            <a:xfrm>
              <a:off x="526" y="150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43" name="Rectangle 13"/>
            <p:cNvSpPr>
              <a:spLocks noChangeArrowheads="1"/>
            </p:cNvSpPr>
            <p:nvPr/>
          </p:nvSpPr>
          <p:spPr bwMode="auto">
            <a:xfrm>
              <a:off x="435" y="1506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744" name="Rectangle 14"/>
            <p:cNvSpPr>
              <a:spLocks noChangeArrowheads="1"/>
            </p:cNvSpPr>
            <p:nvPr/>
          </p:nvSpPr>
          <p:spPr bwMode="auto">
            <a:xfrm>
              <a:off x="160" y="157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45" name="Rectangle 15"/>
            <p:cNvSpPr>
              <a:spLocks noChangeArrowheads="1"/>
            </p:cNvSpPr>
            <p:nvPr/>
          </p:nvSpPr>
          <p:spPr bwMode="auto">
            <a:xfrm>
              <a:off x="319" y="1799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46" name="Rectangle 16"/>
            <p:cNvSpPr>
              <a:spLocks noChangeArrowheads="1"/>
            </p:cNvSpPr>
            <p:nvPr/>
          </p:nvSpPr>
          <p:spPr bwMode="auto">
            <a:xfrm>
              <a:off x="414" y="174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47" name="Rectangle 17"/>
            <p:cNvSpPr>
              <a:spLocks noChangeArrowheads="1"/>
            </p:cNvSpPr>
            <p:nvPr/>
          </p:nvSpPr>
          <p:spPr bwMode="auto">
            <a:xfrm>
              <a:off x="248" y="181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48" name="Rectangle 18"/>
            <p:cNvSpPr>
              <a:spLocks noChangeArrowheads="1"/>
            </p:cNvSpPr>
            <p:nvPr/>
          </p:nvSpPr>
          <p:spPr bwMode="auto">
            <a:xfrm>
              <a:off x="160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9" name="Rectangle 19"/>
            <p:cNvSpPr>
              <a:spLocks noChangeArrowheads="1"/>
            </p:cNvSpPr>
            <p:nvPr/>
          </p:nvSpPr>
          <p:spPr bwMode="auto">
            <a:xfrm>
              <a:off x="184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0" name="Rectangle 20"/>
            <p:cNvSpPr>
              <a:spLocks noChangeArrowheads="1"/>
            </p:cNvSpPr>
            <p:nvPr/>
          </p:nvSpPr>
          <p:spPr bwMode="auto">
            <a:xfrm>
              <a:off x="208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1" name="Rectangle 21"/>
            <p:cNvSpPr>
              <a:spLocks noChangeArrowheads="1"/>
            </p:cNvSpPr>
            <p:nvPr/>
          </p:nvSpPr>
          <p:spPr bwMode="auto">
            <a:xfrm>
              <a:off x="232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2" name="Rectangle 22"/>
            <p:cNvSpPr>
              <a:spLocks noChangeArrowheads="1"/>
            </p:cNvSpPr>
            <p:nvPr/>
          </p:nvSpPr>
          <p:spPr bwMode="auto">
            <a:xfrm>
              <a:off x="256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3" name="Rectangle 23"/>
            <p:cNvSpPr>
              <a:spLocks noChangeArrowheads="1"/>
            </p:cNvSpPr>
            <p:nvPr/>
          </p:nvSpPr>
          <p:spPr bwMode="auto">
            <a:xfrm>
              <a:off x="280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4" name="Rectangle 24"/>
            <p:cNvSpPr>
              <a:spLocks noChangeArrowheads="1"/>
            </p:cNvSpPr>
            <p:nvPr/>
          </p:nvSpPr>
          <p:spPr bwMode="auto">
            <a:xfrm>
              <a:off x="304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5" name="Rectangle 25"/>
            <p:cNvSpPr>
              <a:spLocks noChangeArrowheads="1"/>
            </p:cNvSpPr>
            <p:nvPr/>
          </p:nvSpPr>
          <p:spPr bwMode="auto">
            <a:xfrm>
              <a:off x="328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6" name="Rectangle 26"/>
            <p:cNvSpPr>
              <a:spLocks noChangeArrowheads="1"/>
            </p:cNvSpPr>
            <p:nvPr/>
          </p:nvSpPr>
          <p:spPr bwMode="auto">
            <a:xfrm>
              <a:off x="352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7" name="Rectangle 27"/>
            <p:cNvSpPr>
              <a:spLocks noChangeArrowheads="1"/>
            </p:cNvSpPr>
            <p:nvPr/>
          </p:nvSpPr>
          <p:spPr bwMode="auto">
            <a:xfrm>
              <a:off x="376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8" name="Rectangle 28"/>
            <p:cNvSpPr>
              <a:spLocks noChangeArrowheads="1"/>
            </p:cNvSpPr>
            <p:nvPr/>
          </p:nvSpPr>
          <p:spPr bwMode="auto">
            <a:xfrm>
              <a:off x="400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9" name="Rectangle 29"/>
            <p:cNvSpPr>
              <a:spLocks noChangeArrowheads="1"/>
            </p:cNvSpPr>
            <p:nvPr/>
          </p:nvSpPr>
          <p:spPr bwMode="auto">
            <a:xfrm>
              <a:off x="424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60" name="Rectangle 30"/>
            <p:cNvSpPr>
              <a:spLocks noChangeArrowheads="1"/>
            </p:cNvSpPr>
            <p:nvPr/>
          </p:nvSpPr>
          <p:spPr bwMode="auto">
            <a:xfrm>
              <a:off x="448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61" name="Rectangle 31"/>
            <p:cNvSpPr>
              <a:spLocks noChangeArrowheads="1"/>
            </p:cNvSpPr>
            <p:nvPr/>
          </p:nvSpPr>
          <p:spPr bwMode="auto">
            <a:xfrm>
              <a:off x="472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62" name="Rectangle 32"/>
            <p:cNvSpPr>
              <a:spLocks noChangeArrowheads="1"/>
            </p:cNvSpPr>
            <p:nvPr/>
          </p:nvSpPr>
          <p:spPr bwMode="auto">
            <a:xfrm>
              <a:off x="496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63" name="Rectangle 33"/>
            <p:cNvSpPr>
              <a:spLocks noChangeArrowheads="1"/>
            </p:cNvSpPr>
            <p:nvPr/>
          </p:nvSpPr>
          <p:spPr bwMode="auto">
            <a:xfrm>
              <a:off x="520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64" name="Rectangle 34"/>
            <p:cNvSpPr>
              <a:spLocks noChangeArrowheads="1"/>
            </p:cNvSpPr>
            <p:nvPr/>
          </p:nvSpPr>
          <p:spPr bwMode="auto">
            <a:xfrm>
              <a:off x="534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65" name="Rectangle 35"/>
            <p:cNvSpPr>
              <a:spLocks noChangeArrowheads="1"/>
            </p:cNvSpPr>
            <p:nvPr/>
          </p:nvSpPr>
          <p:spPr bwMode="auto">
            <a:xfrm>
              <a:off x="874" y="805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66" name="Rectangle 36"/>
            <p:cNvSpPr>
              <a:spLocks noChangeArrowheads="1"/>
            </p:cNvSpPr>
            <p:nvPr/>
          </p:nvSpPr>
          <p:spPr bwMode="auto">
            <a:xfrm>
              <a:off x="951" y="88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67" name="Rectangle 37"/>
            <p:cNvSpPr>
              <a:spLocks noChangeArrowheads="1"/>
            </p:cNvSpPr>
            <p:nvPr/>
          </p:nvSpPr>
          <p:spPr bwMode="auto">
            <a:xfrm>
              <a:off x="951" y="75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68" name="Rectangle 38"/>
            <p:cNvSpPr>
              <a:spLocks noChangeArrowheads="1"/>
            </p:cNvSpPr>
            <p:nvPr/>
          </p:nvSpPr>
          <p:spPr bwMode="auto">
            <a:xfrm>
              <a:off x="1151" y="7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69" name="Rectangle 39"/>
            <p:cNvSpPr>
              <a:spLocks noChangeArrowheads="1"/>
            </p:cNvSpPr>
            <p:nvPr/>
          </p:nvSpPr>
          <p:spPr bwMode="auto">
            <a:xfrm>
              <a:off x="1060" y="754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770" name="Rectangle 40"/>
            <p:cNvSpPr>
              <a:spLocks noChangeArrowheads="1"/>
            </p:cNvSpPr>
            <p:nvPr/>
          </p:nvSpPr>
          <p:spPr bwMode="auto">
            <a:xfrm>
              <a:off x="803" y="805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71" name="Rectangle 41"/>
            <p:cNvSpPr>
              <a:spLocks noChangeArrowheads="1"/>
            </p:cNvSpPr>
            <p:nvPr/>
          </p:nvSpPr>
          <p:spPr bwMode="auto">
            <a:xfrm>
              <a:off x="961" y="1093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72" name="Rectangle 42"/>
            <p:cNvSpPr>
              <a:spLocks noChangeArrowheads="1"/>
            </p:cNvSpPr>
            <p:nvPr/>
          </p:nvSpPr>
          <p:spPr bwMode="auto">
            <a:xfrm>
              <a:off x="1039" y="11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73" name="Rectangle 43"/>
            <p:cNvSpPr>
              <a:spLocks noChangeArrowheads="1"/>
            </p:cNvSpPr>
            <p:nvPr/>
          </p:nvSpPr>
          <p:spPr bwMode="auto">
            <a:xfrm>
              <a:off x="1039" y="102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74" name="Rectangle 44"/>
            <p:cNvSpPr>
              <a:spLocks noChangeArrowheads="1"/>
            </p:cNvSpPr>
            <p:nvPr/>
          </p:nvSpPr>
          <p:spPr bwMode="auto">
            <a:xfrm>
              <a:off x="890" y="109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75" name="Rectangle 45"/>
            <p:cNvSpPr>
              <a:spLocks noChangeArrowheads="1"/>
            </p:cNvSpPr>
            <p:nvPr/>
          </p:nvSpPr>
          <p:spPr bwMode="auto">
            <a:xfrm>
              <a:off x="803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6" name="Rectangle 46"/>
            <p:cNvSpPr>
              <a:spLocks noChangeArrowheads="1"/>
            </p:cNvSpPr>
            <p:nvPr/>
          </p:nvSpPr>
          <p:spPr bwMode="auto">
            <a:xfrm>
              <a:off x="827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7" name="Rectangle 47"/>
            <p:cNvSpPr>
              <a:spLocks noChangeArrowheads="1"/>
            </p:cNvSpPr>
            <p:nvPr/>
          </p:nvSpPr>
          <p:spPr bwMode="auto">
            <a:xfrm>
              <a:off x="851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8" name="Rectangle 48"/>
            <p:cNvSpPr>
              <a:spLocks noChangeArrowheads="1"/>
            </p:cNvSpPr>
            <p:nvPr/>
          </p:nvSpPr>
          <p:spPr bwMode="auto">
            <a:xfrm>
              <a:off x="875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9" name="Rectangle 49"/>
            <p:cNvSpPr>
              <a:spLocks noChangeArrowheads="1"/>
            </p:cNvSpPr>
            <p:nvPr/>
          </p:nvSpPr>
          <p:spPr bwMode="auto">
            <a:xfrm>
              <a:off x="89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0" name="Rectangle 50"/>
            <p:cNvSpPr>
              <a:spLocks noChangeArrowheads="1"/>
            </p:cNvSpPr>
            <p:nvPr/>
          </p:nvSpPr>
          <p:spPr bwMode="auto">
            <a:xfrm>
              <a:off x="92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1" name="Rectangle 51"/>
            <p:cNvSpPr>
              <a:spLocks noChangeArrowheads="1"/>
            </p:cNvSpPr>
            <p:nvPr/>
          </p:nvSpPr>
          <p:spPr bwMode="auto">
            <a:xfrm>
              <a:off x="94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2" name="Rectangle 52"/>
            <p:cNvSpPr>
              <a:spLocks noChangeArrowheads="1"/>
            </p:cNvSpPr>
            <p:nvPr/>
          </p:nvSpPr>
          <p:spPr bwMode="auto">
            <a:xfrm>
              <a:off x="97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3" name="Rectangle 53"/>
            <p:cNvSpPr>
              <a:spLocks noChangeArrowheads="1"/>
            </p:cNvSpPr>
            <p:nvPr/>
          </p:nvSpPr>
          <p:spPr bwMode="auto">
            <a:xfrm>
              <a:off x="99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4" name="Rectangle 54"/>
            <p:cNvSpPr>
              <a:spLocks noChangeArrowheads="1"/>
            </p:cNvSpPr>
            <p:nvPr/>
          </p:nvSpPr>
          <p:spPr bwMode="auto">
            <a:xfrm>
              <a:off x="101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5" name="Rectangle 55"/>
            <p:cNvSpPr>
              <a:spLocks noChangeArrowheads="1"/>
            </p:cNvSpPr>
            <p:nvPr/>
          </p:nvSpPr>
          <p:spPr bwMode="auto">
            <a:xfrm>
              <a:off x="104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6" name="Rectangle 56"/>
            <p:cNvSpPr>
              <a:spLocks noChangeArrowheads="1"/>
            </p:cNvSpPr>
            <p:nvPr/>
          </p:nvSpPr>
          <p:spPr bwMode="auto">
            <a:xfrm>
              <a:off x="106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7" name="Rectangle 57"/>
            <p:cNvSpPr>
              <a:spLocks noChangeArrowheads="1"/>
            </p:cNvSpPr>
            <p:nvPr/>
          </p:nvSpPr>
          <p:spPr bwMode="auto">
            <a:xfrm>
              <a:off x="109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8" name="Rectangle 58"/>
            <p:cNvSpPr>
              <a:spLocks noChangeArrowheads="1"/>
            </p:cNvSpPr>
            <p:nvPr/>
          </p:nvSpPr>
          <p:spPr bwMode="auto">
            <a:xfrm>
              <a:off x="111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9" name="Rectangle 59"/>
            <p:cNvSpPr>
              <a:spLocks noChangeArrowheads="1"/>
            </p:cNvSpPr>
            <p:nvPr/>
          </p:nvSpPr>
          <p:spPr bwMode="auto">
            <a:xfrm>
              <a:off x="113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90" name="Rectangle 60"/>
            <p:cNvSpPr>
              <a:spLocks noChangeArrowheads="1"/>
            </p:cNvSpPr>
            <p:nvPr/>
          </p:nvSpPr>
          <p:spPr bwMode="auto">
            <a:xfrm>
              <a:off x="1159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91" name="Rectangle 61"/>
            <p:cNvSpPr>
              <a:spLocks noChangeArrowheads="1"/>
            </p:cNvSpPr>
            <p:nvPr/>
          </p:nvSpPr>
          <p:spPr bwMode="auto">
            <a:xfrm>
              <a:off x="1342" y="805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92" name="Rectangle 62"/>
            <p:cNvSpPr>
              <a:spLocks noChangeArrowheads="1"/>
            </p:cNvSpPr>
            <p:nvPr/>
          </p:nvSpPr>
          <p:spPr bwMode="auto">
            <a:xfrm>
              <a:off x="1419" y="88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93" name="Rectangle 63"/>
            <p:cNvSpPr>
              <a:spLocks noChangeArrowheads="1"/>
            </p:cNvSpPr>
            <p:nvPr/>
          </p:nvSpPr>
          <p:spPr bwMode="auto">
            <a:xfrm>
              <a:off x="1419" y="75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94" name="Rectangle 64"/>
            <p:cNvSpPr>
              <a:spLocks noChangeArrowheads="1"/>
            </p:cNvSpPr>
            <p:nvPr/>
          </p:nvSpPr>
          <p:spPr bwMode="auto">
            <a:xfrm>
              <a:off x="1619" y="7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95" name="Rectangle 65"/>
            <p:cNvSpPr>
              <a:spLocks noChangeArrowheads="1"/>
            </p:cNvSpPr>
            <p:nvPr/>
          </p:nvSpPr>
          <p:spPr bwMode="auto">
            <a:xfrm>
              <a:off x="1528" y="754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796" name="Rectangle 66"/>
            <p:cNvSpPr>
              <a:spLocks noChangeArrowheads="1"/>
            </p:cNvSpPr>
            <p:nvPr/>
          </p:nvSpPr>
          <p:spPr bwMode="auto">
            <a:xfrm>
              <a:off x="1270" y="805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97" name="Rectangle 67"/>
            <p:cNvSpPr>
              <a:spLocks noChangeArrowheads="1"/>
            </p:cNvSpPr>
            <p:nvPr/>
          </p:nvSpPr>
          <p:spPr bwMode="auto">
            <a:xfrm>
              <a:off x="1429" y="1093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98" name="Rectangle 68"/>
            <p:cNvSpPr>
              <a:spLocks noChangeArrowheads="1"/>
            </p:cNvSpPr>
            <p:nvPr/>
          </p:nvSpPr>
          <p:spPr bwMode="auto">
            <a:xfrm>
              <a:off x="1507" y="11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799" name="Rectangle 69"/>
            <p:cNvSpPr>
              <a:spLocks noChangeArrowheads="1"/>
            </p:cNvSpPr>
            <p:nvPr/>
          </p:nvSpPr>
          <p:spPr bwMode="auto">
            <a:xfrm>
              <a:off x="1507" y="102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00" name="Rectangle 70"/>
            <p:cNvSpPr>
              <a:spLocks noChangeArrowheads="1"/>
            </p:cNvSpPr>
            <p:nvPr/>
          </p:nvSpPr>
          <p:spPr bwMode="auto">
            <a:xfrm>
              <a:off x="1358" y="109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01" name="Rectangle 71"/>
            <p:cNvSpPr>
              <a:spLocks noChangeArrowheads="1"/>
            </p:cNvSpPr>
            <p:nvPr/>
          </p:nvSpPr>
          <p:spPr bwMode="auto">
            <a:xfrm>
              <a:off x="127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2" name="Rectangle 72"/>
            <p:cNvSpPr>
              <a:spLocks noChangeArrowheads="1"/>
            </p:cNvSpPr>
            <p:nvPr/>
          </p:nvSpPr>
          <p:spPr bwMode="auto">
            <a:xfrm>
              <a:off x="129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3" name="Rectangle 73"/>
            <p:cNvSpPr>
              <a:spLocks noChangeArrowheads="1"/>
            </p:cNvSpPr>
            <p:nvPr/>
          </p:nvSpPr>
          <p:spPr bwMode="auto">
            <a:xfrm>
              <a:off x="131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4" name="Rectangle 74"/>
            <p:cNvSpPr>
              <a:spLocks noChangeArrowheads="1"/>
            </p:cNvSpPr>
            <p:nvPr/>
          </p:nvSpPr>
          <p:spPr bwMode="auto">
            <a:xfrm>
              <a:off x="134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5" name="Rectangle 75"/>
            <p:cNvSpPr>
              <a:spLocks noChangeArrowheads="1"/>
            </p:cNvSpPr>
            <p:nvPr/>
          </p:nvSpPr>
          <p:spPr bwMode="auto">
            <a:xfrm>
              <a:off x="136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6" name="Rectangle 76"/>
            <p:cNvSpPr>
              <a:spLocks noChangeArrowheads="1"/>
            </p:cNvSpPr>
            <p:nvPr/>
          </p:nvSpPr>
          <p:spPr bwMode="auto">
            <a:xfrm>
              <a:off x="139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7" name="Rectangle 77"/>
            <p:cNvSpPr>
              <a:spLocks noChangeArrowheads="1"/>
            </p:cNvSpPr>
            <p:nvPr/>
          </p:nvSpPr>
          <p:spPr bwMode="auto">
            <a:xfrm>
              <a:off x="141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8" name="Rectangle 78"/>
            <p:cNvSpPr>
              <a:spLocks noChangeArrowheads="1"/>
            </p:cNvSpPr>
            <p:nvPr/>
          </p:nvSpPr>
          <p:spPr bwMode="auto">
            <a:xfrm>
              <a:off x="143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9" name="Rectangle 79"/>
            <p:cNvSpPr>
              <a:spLocks noChangeArrowheads="1"/>
            </p:cNvSpPr>
            <p:nvPr/>
          </p:nvSpPr>
          <p:spPr bwMode="auto">
            <a:xfrm>
              <a:off x="146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10" name="Rectangle 80"/>
            <p:cNvSpPr>
              <a:spLocks noChangeArrowheads="1"/>
            </p:cNvSpPr>
            <p:nvPr/>
          </p:nvSpPr>
          <p:spPr bwMode="auto">
            <a:xfrm>
              <a:off x="148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11" name="Rectangle 81"/>
            <p:cNvSpPr>
              <a:spLocks noChangeArrowheads="1"/>
            </p:cNvSpPr>
            <p:nvPr/>
          </p:nvSpPr>
          <p:spPr bwMode="auto">
            <a:xfrm>
              <a:off x="151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12" name="Rectangle 82"/>
            <p:cNvSpPr>
              <a:spLocks noChangeArrowheads="1"/>
            </p:cNvSpPr>
            <p:nvPr/>
          </p:nvSpPr>
          <p:spPr bwMode="auto">
            <a:xfrm>
              <a:off x="153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13" name="Rectangle 83"/>
            <p:cNvSpPr>
              <a:spLocks noChangeArrowheads="1"/>
            </p:cNvSpPr>
            <p:nvPr/>
          </p:nvSpPr>
          <p:spPr bwMode="auto">
            <a:xfrm>
              <a:off x="155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14" name="Rectangle 84"/>
            <p:cNvSpPr>
              <a:spLocks noChangeArrowheads="1"/>
            </p:cNvSpPr>
            <p:nvPr/>
          </p:nvSpPr>
          <p:spPr bwMode="auto">
            <a:xfrm>
              <a:off x="158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15" name="Rectangle 85"/>
            <p:cNvSpPr>
              <a:spLocks noChangeArrowheads="1"/>
            </p:cNvSpPr>
            <p:nvPr/>
          </p:nvSpPr>
          <p:spPr bwMode="auto">
            <a:xfrm>
              <a:off x="160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16" name="Rectangle 86"/>
            <p:cNvSpPr>
              <a:spLocks noChangeArrowheads="1"/>
            </p:cNvSpPr>
            <p:nvPr/>
          </p:nvSpPr>
          <p:spPr bwMode="auto">
            <a:xfrm>
              <a:off x="1627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17" name="Rectangle 87"/>
            <p:cNvSpPr>
              <a:spLocks noChangeArrowheads="1"/>
            </p:cNvSpPr>
            <p:nvPr/>
          </p:nvSpPr>
          <p:spPr bwMode="auto">
            <a:xfrm>
              <a:off x="1735" y="933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818" name="Rectangle 88"/>
            <p:cNvSpPr>
              <a:spLocks noChangeArrowheads="1"/>
            </p:cNvSpPr>
            <p:nvPr/>
          </p:nvSpPr>
          <p:spPr bwMode="auto">
            <a:xfrm>
              <a:off x="2011" y="805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19" name="Rectangle 89"/>
            <p:cNvSpPr>
              <a:spLocks noChangeArrowheads="1"/>
            </p:cNvSpPr>
            <p:nvPr/>
          </p:nvSpPr>
          <p:spPr bwMode="auto">
            <a:xfrm>
              <a:off x="2088" y="88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20" name="Rectangle 90"/>
            <p:cNvSpPr>
              <a:spLocks noChangeArrowheads="1"/>
            </p:cNvSpPr>
            <p:nvPr/>
          </p:nvSpPr>
          <p:spPr bwMode="auto">
            <a:xfrm>
              <a:off x="2088" y="75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21" name="Rectangle 91"/>
            <p:cNvSpPr>
              <a:spLocks noChangeArrowheads="1"/>
            </p:cNvSpPr>
            <p:nvPr/>
          </p:nvSpPr>
          <p:spPr bwMode="auto">
            <a:xfrm>
              <a:off x="2288" y="7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22" name="Rectangle 92"/>
            <p:cNvSpPr>
              <a:spLocks noChangeArrowheads="1"/>
            </p:cNvSpPr>
            <p:nvPr/>
          </p:nvSpPr>
          <p:spPr bwMode="auto">
            <a:xfrm>
              <a:off x="2197" y="754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823" name="Rectangle 93"/>
            <p:cNvSpPr>
              <a:spLocks noChangeArrowheads="1"/>
            </p:cNvSpPr>
            <p:nvPr/>
          </p:nvSpPr>
          <p:spPr bwMode="auto">
            <a:xfrm>
              <a:off x="1940" y="805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24" name="Rectangle 94"/>
            <p:cNvSpPr>
              <a:spLocks noChangeArrowheads="1"/>
            </p:cNvSpPr>
            <p:nvPr/>
          </p:nvSpPr>
          <p:spPr bwMode="auto">
            <a:xfrm>
              <a:off x="2080" y="1093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25" name="Rectangle 95"/>
            <p:cNvSpPr>
              <a:spLocks noChangeArrowheads="1"/>
            </p:cNvSpPr>
            <p:nvPr/>
          </p:nvSpPr>
          <p:spPr bwMode="auto">
            <a:xfrm>
              <a:off x="2157" y="120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826" name="Rectangle 96"/>
            <p:cNvSpPr>
              <a:spLocks noChangeArrowheads="1"/>
            </p:cNvSpPr>
            <p:nvPr/>
          </p:nvSpPr>
          <p:spPr bwMode="auto">
            <a:xfrm>
              <a:off x="2218" y="1167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27" name="Rectangle 97"/>
            <p:cNvSpPr>
              <a:spLocks noChangeArrowheads="1"/>
            </p:cNvSpPr>
            <p:nvPr/>
          </p:nvSpPr>
          <p:spPr bwMode="auto">
            <a:xfrm>
              <a:off x="2157" y="102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28" name="Rectangle 98"/>
            <p:cNvSpPr>
              <a:spLocks noChangeArrowheads="1"/>
            </p:cNvSpPr>
            <p:nvPr/>
          </p:nvSpPr>
          <p:spPr bwMode="auto">
            <a:xfrm>
              <a:off x="2009" y="109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29" name="Rectangle 99"/>
            <p:cNvSpPr>
              <a:spLocks noChangeArrowheads="1"/>
            </p:cNvSpPr>
            <p:nvPr/>
          </p:nvSpPr>
          <p:spPr bwMode="auto">
            <a:xfrm>
              <a:off x="194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0" name="Rectangle 100"/>
            <p:cNvSpPr>
              <a:spLocks noChangeArrowheads="1"/>
            </p:cNvSpPr>
            <p:nvPr/>
          </p:nvSpPr>
          <p:spPr bwMode="auto">
            <a:xfrm>
              <a:off x="196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1" name="Rectangle 101"/>
            <p:cNvSpPr>
              <a:spLocks noChangeArrowheads="1"/>
            </p:cNvSpPr>
            <p:nvPr/>
          </p:nvSpPr>
          <p:spPr bwMode="auto">
            <a:xfrm>
              <a:off x="198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2" name="Rectangle 102"/>
            <p:cNvSpPr>
              <a:spLocks noChangeArrowheads="1"/>
            </p:cNvSpPr>
            <p:nvPr/>
          </p:nvSpPr>
          <p:spPr bwMode="auto">
            <a:xfrm>
              <a:off x="201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3" name="Rectangle 103"/>
            <p:cNvSpPr>
              <a:spLocks noChangeArrowheads="1"/>
            </p:cNvSpPr>
            <p:nvPr/>
          </p:nvSpPr>
          <p:spPr bwMode="auto">
            <a:xfrm>
              <a:off x="203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4" name="Rectangle 104"/>
            <p:cNvSpPr>
              <a:spLocks noChangeArrowheads="1"/>
            </p:cNvSpPr>
            <p:nvPr/>
          </p:nvSpPr>
          <p:spPr bwMode="auto">
            <a:xfrm>
              <a:off x="206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5" name="Rectangle 105"/>
            <p:cNvSpPr>
              <a:spLocks noChangeArrowheads="1"/>
            </p:cNvSpPr>
            <p:nvPr/>
          </p:nvSpPr>
          <p:spPr bwMode="auto">
            <a:xfrm>
              <a:off x="208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6" name="Rectangle 106"/>
            <p:cNvSpPr>
              <a:spLocks noChangeArrowheads="1"/>
            </p:cNvSpPr>
            <p:nvPr/>
          </p:nvSpPr>
          <p:spPr bwMode="auto">
            <a:xfrm>
              <a:off x="2107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7" name="Rectangle 107"/>
            <p:cNvSpPr>
              <a:spLocks noChangeArrowheads="1"/>
            </p:cNvSpPr>
            <p:nvPr/>
          </p:nvSpPr>
          <p:spPr bwMode="auto">
            <a:xfrm>
              <a:off x="2131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8" name="Rectangle 108"/>
            <p:cNvSpPr>
              <a:spLocks noChangeArrowheads="1"/>
            </p:cNvSpPr>
            <p:nvPr/>
          </p:nvSpPr>
          <p:spPr bwMode="auto">
            <a:xfrm>
              <a:off x="2155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9" name="Rectangle 109"/>
            <p:cNvSpPr>
              <a:spLocks noChangeArrowheads="1"/>
            </p:cNvSpPr>
            <p:nvPr/>
          </p:nvSpPr>
          <p:spPr bwMode="auto">
            <a:xfrm>
              <a:off x="2179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40" name="Rectangle 110"/>
            <p:cNvSpPr>
              <a:spLocks noChangeArrowheads="1"/>
            </p:cNvSpPr>
            <p:nvPr/>
          </p:nvSpPr>
          <p:spPr bwMode="auto">
            <a:xfrm>
              <a:off x="2203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41" name="Rectangle 111"/>
            <p:cNvSpPr>
              <a:spLocks noChangeArrowheads="1"/>
            </p:cNvSpPr>
            <p:nvPr/>
          </p:nvSpPr>
          <p:spPr bwMode="auto">
            <a:xfrm>
              <a:off x="2227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42" name="Rectangle 112"/>
            <p:cNvSpPr>
              <a:spLocks noChangeArrowheads="1"/>
            </p:cNvSpPr>
            <p:nvPr/>
          </p:nvSpPr>
          <p:spPr bwMode="auto">
            <a:xfrm>
              <a:off x="2251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43" name="Rectangle 113"/>
            <p:cNvSpPr>
              <a:spLocks noChangeArrowheads="1"/>
            </p:cNvSpPr>
            <p:nvPr/>
          </p:nvSpPr>
          <p:spPr bwMode="auto">
            <a:xfrm>
              <a:off x="2275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44" name="Rectangle 114"/>
            <p:cNvSpPr>
              <a:spLocks noChangeArrowheads="1"/>
            </p:cNvSpPr>
            <p:nvPr/>
          </p:nvSpPr>
          <p:spPr bwMode="auto">
            <a:xfrm>
              <a:off x="229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45" name="Rectangle 115"/>
            <p:cNvSpPr>
              <a:spLocks noChangeArrowheads="1"/>
            </p:cNvSpPr>
            <p:nvPr/>
          </p:nvSpPr>
          <p:spPr bwMode="auto">
            <a:xfrm>
              <a:off x="874" y="14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46" name="Rectangle 116"/>
            <p:cNvSpPr>
              <a:spLocks noChangeArrowheads="1"/>
            </p:cNvSpPr>
            <p:nvPr/>
          </p:nvSpPr>
          <p:spPr bwMode="auto">
            <a:xfrm>
              <a:off x="951" y="149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847" name="Rectangle 117"/>
            <p:cNvSpPr>
              <a:spLocks noChangeArrowheads="1"/>
            </p:cNvSpPr>
            <p:nvPr/>
          </p:nvSpPr>
          <p:spPr bwMode="auto">
            <a:xfrm>
              <a:off x="951" y="136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48" name="Rectangle 118"/>
            <p:cNvSpPr>
              <a:spLocks noChangeArrowheads="1"/>
            </p:cNvSpPr>
            <p:nvPr/>
          </p:nvSpPr>
          <p:spPr bwMode="auto">
            <a:xfrm>
              <a:off x="1151" y="13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49" name="Rectangle 119"/>
            <p:cNvSpPr>
              <a:spLocks noChangeArrowheads="1"/>
            </p:cNvSpPr>
            <p:nvPr/>
          </p:nvSpPr>
          <p:spPr bwMode="auto">
            <a:xfrm>
              <a:off x="1060" y="1362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850" name="Rectangle 120"/>
            <p:cNvSpPr>
              <a:spLocks noChangeArrowheads="1"/>
            </p:cNvSpPr>
            <p:nvPr/>
          </p:nvSpPr>
          <p:spPr bwMode="auto">
            <a:xfrm>
              <a:off x="803" y="14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51" name="Rectangle 121"/>
            <p:cNvSpPr>
              <a:spLocks noChangeArrowheads="1"/>
            </p:cNvSpPr>
            <p:nvPr/>
          </p:nvSpPr>
          <p:spPr bwMode="auto">
            <a:xfrm>
              <a:off x="961" y="1701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52" name="Rectangle 122"/>
            <p:cNvSpPr>
              <a:spLocks noChangeArrowheads="1"/>
            </p:cNvSpPr>
            <p:nvPr/>
          </p:nvSpPr>
          <p:spPr bwMode="auto">
            <a:xfrm>
              <a:off x="1039" y="17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53" name="Rectangle 123"/>
            <p:cNvSpPr>
              <a:spLocks noChangeArrowheads="1"/>
            </p:cNvSpPr>
            <p:nvPr/>
          </p:nvSpPr>
          <p:spPr bwMode="auto">
            <a:xfrm>
              <a:off x="1039" y="163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54" name="Rectangle 124"/>
            <p:cNvSpPr>
              <a:spLocks noChangeArrowheads="1"/>
            </p:cNvSpPr>
            <p:nvPr/>
          </p:nvSpPr>
          <p:spPr bwMode="auto">
            <a:xfrm>
              <a:off x="890" y="1701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55" name="Rectangle 125"/>
            <p:cNvSpPr>
              <a:spLocks noChangeArrowheads="1"/>
            </p:cNvSpPr>
            <p:nvPr/>
          </p:nvSpPr>
          <p:spPr bwMode="auto">
            <a:xfrm>
              <a:off x="803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6" name="Rectangle 126"/>
            <p:cNvSpPr>
              <a:spLocks noChangeArrowheads="1"/>
            </p:cNvSpPr>
            <p:nvPr/>
          </p:nvSpPr>
          <p:spPr bwMode="auto">
            <a:xfrm>
              <a:off x="827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7" name="Rectangle 127"/>
            <p:cNvSpPr>
              <a:spLocks noChangeArrowheads="1"/>
            </p:cNvSpPr>
            <p:nvPr/>
          </p:nvSpPr>
          <p:spPr bwMode="auto">
            <a:xfrm>
              <a:off x="851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8" name="Rectangle 128"/>
            <p:cNvSpPr>
              <a:spLocks noChangeArrowheads="1"/>
            </p:cNvSpPr>
            <p:nvPr/>
          </p:nvSpPr>
          <p:spPr bwMode="auto">
            <a:xfrm>
              <a:off x="875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9" name="Rectangle 129"/>
            <p:cNvSpPr>
              <a:spLocks noChangeArrowheads="1"/>
            </p:cNvSpPr>
            <p:nvPr/>
          </p:nvSpPr>
          <p:spPr bwMode="auto">
            <a:xfrm>
              <a:off x="89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0" name="Rectangle 130"/>
            <p:cNvSpPr>
              <a:spLocks noChangeArrowheads="1"/>
            </p:cNvSpPr>
            <p:nvPr/>
          </p:nvSpPr>
          <p:spPr bwMode="auto">
            <a:xfrm>
              <a:off x="92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1" name="Rectangle 131"/>
            <p:cNvSpPr>
              <a:spLocks noChangeArrowheads="1"/>
            </p:cNvSpPr>
            <p:nvPr/>
          </p:nvSpPr>
          <p:spPr bwMode="auto">
            <a:xfrm>
              <a:off x="94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2" name="Rectangle 132"/>
            <p:cNvSpPr>
              <a:spLocks noChangeArrowheads="1"/>
            </p:cNvSpPr>
            <p:nvPr/>
          </p:nvSpPr>
          <p:spPr bwMode="auto">
            <a:xfrm>
              <a:off x="97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3" name="Rectangle 133"/>
            <p:cNvSpPr>
              <a:spLocks noChangeArrowheads="1"/>
            </p:cNvSpPr>
            <p:nvPr/>
          </p:nvSpPr>
          <p:spPr bwMode="auto">
            <a:xfrm>
              <a:off x="99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4" name="Rectangle 134"/>
            <p:cNvSpPr>
              <a:spLocks noChangeArrowheads="1"/>
            </p:cNvSpPr>
            <p:nvPr/>
          </p:nvSpPr>
          <p:spPr bwMode="auto">
            <a:xfrm>
              <a:off x="101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5" name="Rectangle 135"/>
            <p:cNvSpPr>
              <a:spLocks noChangeArrowheads="1"/>
            </p:cNvSpPr>
            <p:nvPr/>
          </p:nvSpPr>
          <p:spPr bwMode="auto">
            <a:xfrm>
              <a:off x="104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6" name="Rectangle 136"/>
            <p:cNvSpPr>
              <a:spLocks noChangeArrowheads="1"/>
            </p:cNvSpPr>
            <p:nvPr/>
          </p:nvSpPr>
          <p:spPr bwMode="auto">
            <a:xfrm>
              <a:off x="106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7" name="Rectangle 137"/>
            <p:cNvSpPr>
              <a:spLocks noChangeArrowheads="1"/>
            </p:cNvSpPr>
            <p:nvPr/>
          </p:nvSpPr>
          <p:spPr bwMode="auto">
            <a:xfrm>
              <a:off x="109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8" name="Rectangle 138"/>
            <p:cNvSpPr>
              <a:spLocks noChangeArrowheads="1"/>
            </p:cNvSpPr>
            <p:nvPr/>
          </p:nvSpPr>
          <p:spPr bwMode="auto">
            <a:xfrm>
              <a:off x="111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9" name="Rectangle 139"/>
            <p:cNvSpPr>
              <a:spLocks noChangeArrowheads="1"/>
            </p:cNvSpPr>
            <p:nvPr/>
          </p:nvSpPr>
          <p:spPr bwMode="auto">
            <a:xfrm>
              <a:off x="113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70" name="Rectangle 140"/>
            <p:cNvSpPr>
              <a:spLocks noChangeArrowheads="1"/>
            </p:cNvSpPr>
            <p:nvPr/>
          </p:nvSpPr>
          <p:spPr bwMode="auto">
            <a:xfrm>
              <a:off x="1159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71" name="Rectangle 141"/>
            <p:cNvSpPr>
              <a:spLocks noChangeArrowheads="1"/>
            </p:cNvSpPr>
            <p:nvPr/>
          </p:nvSpPr>
          <p:spPr bwMode="auto">
            <a:xfrm>
              <a:off x="1342" y="14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72" name="Rectangle 142"/>
            <p:cNvSpPr>
              <a:spLocks noChangeArrowheads="1"/>
            </p:cNvSpPr>
            <p:nvPr/>
          </p:nvSpPr>
          <p:spPr bwMode="auto">
            <a:xfrm>
              <a:off x="1419" y="149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873" name="Rectangle 143"/>
            <p:cNvSpPr>
              <a:spLocks noChangeArrowheads="1"/>
            </p:cNvSpPr>
            <p:nvPr/>
          </p:nvSpPr>
          <p:spPr bwMode="auto">
            <a:xfrm>
              <a:off x="1419" y="136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74" name="Rectangle 144"/>
            <p:cNvSpPr>
              <a:spLocks noChangeArrowheads="1"/>
            </p:cNvSpPr>
            <p:nvPr/>
          </p:nvSpPr>
          <p:spPr bwMode="auto">
            <a:xfrm>
              <a:off x="1619" y="13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75" name="Rectangle 145"/>
            <p:cNvSpPr>
              <a:spLocks noChangeArrowheads="1"/>
            </p:cNvSpPr>
            <p:nvPr/>
          </p:nvSpPr>
          <p:spPr bwMode="auto">
            <a:xfrm>
              <a:off x="1528" y="1362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876" name="Rectangle 146"/>
            <p:cNvSpPr>
              <a:spLocks noChangeArrowheads="1"/>
            </p:cNvSpPr>
            <p:nvPr/>
          </p:nvSpPr>
          <p:spPr bwMode="auto">
            <a:xfrm>
              <a:off x="1270" y="14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77" name="Rectangle 147"/>
            <p:cNvSpPr>
              <a:spLocks noChangeArrowheads="1"/>
            </p:cNvSpPr>
            <p:nvPr/>
          </p:nvSpPr>
          <p:spPr bwMode="auto">
            <a:xfrm>
              <a:off x="1429" y="1701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78" name="Rectangle 148"/>
            <p:cNvSpPr>
              <a:spLocks noChangeArrowheads="1"/>
            </p:cNvSpPr>
            <p:nvPr/>
          </p:nvSpPr>
          <p:spPr bwMode="auto">
            <a:xfrm>
              <a:off x="1507" y="17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879" name="Rectangle 149"/>
            <p:cNvSpPr>
              <a:spLocks noChangeArrowheads="1"/>
            </p:cNvSpPr>
            <p:nvPr/>
          </p:nvSpPr>
          <p:spPr bwMode="auto">
            <a:xfrm>
              <a:off x="1507" y="163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80" name="Rectangle 150"/>
            <p:cNvSpPr>
              <a:spLocks noChangeArrowheads="1"/>
            </p:cNvSpPr>
            <p:nvPr/>
          </p:nvSpPr>
          <p:spPr bwMode="auto">
            <a:xfrm>
              <a:off x="1358" y="1701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81" name="Rectangle 151"/>
            <p:cNvSpPr>
              <a:spLocks noChangeArrowheads="1"/>
            </p:cNvSpPr>
            <p:nvPr/>
          </p:nvSpPr>
          <p:spPr bwMode="auto">
            <a:xfrm>
              <a:off x="127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2" name="Rectangle 152"/>
            <p:cNvSpPr>
              <a:spLocks noChangeArrowheads="1"/>
            </p:cNvSpPr>
            <p:nvPr/>
          </p:nvSpPr>
          <p:spPr bwMode="auto">
            <a:xfrm>
              <a:off x="129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3" name="Rectangle 153"/>
            <p:cNvSpPr>
              <a:spLocks noChangeArrowheads="1"/>
            </p:cNvSpPr>
            <p:nvPr/>
          </p:nvSpPr>
          <p:spPr bwMode="auto">
            <a:xfrm>
              <a:off x="131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4" name="Rectangle 154"/>
            <p:cNvSpPr>
              <a:spLocks noChangeArrowheads="1"/>
            </p:cNvSpPr>
            <p:nvPr/>
          </p:nvSpPr>
          <p:spPr bwMode="auto">
            <a:xfrm>
              <a:off x="134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5" name="Rectangle 155"/>
            <p:cNvSpPr>
              <a:spLocks noChangeArrowheads="1"/>
            </p:cNvSpPr>
            <p:nvPr/>
          </p:nvSpPr>
          <p:spPr bwMode="auto">
            <a:xfrm>
              <a:off x="136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6" name="Rectangle 156"/>
            <p:cNvSpPr>
              <a:spLocks noChangeArrowheads="1"/>
            </p:cNvSpPr>
            <p:nvPr/>
          </p:nvSpPr>
          <p:spPr bwMode="auto">
            <a:xfrm>
              <a:off x="139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7" name="Rectangle 157"/>
            <p:cNvSpPr>
              <a:spLocks noChangeArrowheads="1"/>
            </p:cNvSpPr>
            <p:nvPr/>
          </p:nvSpPr>
          <p:spPr bwMode="auto">
            <a:xfrm>
              <a:off x="141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8" name="Rectangle 158"/>
            <p:cNvSpPr>
              <a:spLocks noChangeArrowheads="1"/>
            </p:cNvSpPr>
            <p:nvPr/>
          </p:nvSpPr>
          <p:spPr bwMode="auto">
            <a:xfrm>
              <a:off x="143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9" name="Rectangle 159"/>
            <p:cNvSpPr>
              <a:spLocks noChangeArrowheads="1"/>
            </p:cNvSpPr>
            <p:nvPr/>
          </p:nvSpPr>
          <p:spPr bwMode="auto">
            <a:xfrm>
              <a:off x="146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90" name="Rectangle 160"/>
            <p:cNvSpPr>
              <a:spLocks noChangeArrowheads="1"/>
            </p:cNvSpPr>
            <p:nvPr/>
          </p:nvSpPr>
          <p:spPr bwMode="auto">
            <a:xfrm>
              <a:off x="148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91" name="Rectangle 161"/>
            <p:cNvSpPr>
              <a:spLocks noChangeArrowheads="1"/>
            </p:cNvSpPr>
            <p:nvPr/>
          </p:nvSpPr>
          <p:spPr bwMode="auto">
            <a:xfrm>
              <a:off x="151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92" name="Rectangle 162"/>
            <p:cNvSpPr>
              <a:spLocks noChangeArrowheads="1"/>
            </p:cNvSpPr>
            <p:nvPr/>
          </p:nvSpPr>
          <p:spPr bwMode="auto">
            <a:xfrm>
              <a:off x="153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93" name="Rectangle 163"/>
            <p:cNvSpPr>
              <a:spLocks noChangeArrowheads="1"/>
            </p:cNvSpPr>
            <p:nvPr/>
          </p:nvSpPr>
          <p:spPr bwMode="auto">
            <a:xfrm>
              <a:off x="155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94" name="Rectangle 164"/>
            <p:cNvSpPr>
              <a:spLocks noChangeArrowheads="1"/>
            </p:cNvSpPr>
            <p:nvPr/>
          </p:nvSpPr>
          <p:spPr bwMode="auto">
            <a:xfrm>
              <a:off x="158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95" name="Rectangle 165"/>
            <p:cNvSpPr>
              <a:spLocks noChangeArrowheads="1"/>
            </p:cNvSpPr>
            <p:nvPr/>
          </p:nvSpPr>
          <p:spPr bwMode="auto">
            <a:xfrm>
              <a:off x="160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96" name="Rectangle 166"/>
            <p:cNvSpPr>
              <a:spLocks noChangeArrowheads="1"/>
            </p:cNvSpPr>
            <p:nvPr/>
          </p:nvSpPr>
          <p:spPr bwMode="auto">
            <a:xfrm>
              <a:off x="1627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97" name="Rectangle 167"/>
            <p:cNvSpPr>
              <a:spLocks noChangeArrowheads="1"/>
            </p:cNvSpPr>
            <p:nvPr/>
          </p:nvSpPr>
          <p:spPr bwMode="auto">
            <a:xfrm>
              <a:off x="1735" y="1541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898" name="Rectangle 168"/>
            <p:cNvSpPr>
              <a:spLocks noChangeArrowheads="1"/>
            </p:cNvSpPr>
            <p:nvPr/>
          </p:nvSpPr>
          <p:spPr bwMode="auto">
            <a:xfrm>
              <a:off x="2011" y="14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99" name="Rectangle 169"/>
            <p:cNvSpPr>
              <a:spLocks noChangeArrowheads="1"/>
            </p:cNvSpPr>
            <p:nvPr/>
          </p:nvSpPr>
          <p:spPr bwMode="auto">
            <a:xfrm>
              <a:off x="2088" y="149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900" name="Rectangle 170"/>
            <p:cNvSpPr>
              <a:spLocks noChangeArrowheads="1"/>
            </p:cNvSpPr>
            <p:nvPr/>
          </p:nvSpPr>
          <p:spPr bwMode="auto">
            <a:xfrm>
              <a:off x="2088" y="136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01" name="Rectangle 171"/>
            <p:cNvSpPr>
              <a:spLocks noChangeArrowheads="1"/>
            </p:cNvSpPr>
            <p:nvPr/>
          </p:nvSpPr>
          <p:spPr bwMode="auto">
            <a:xfrm>
              <a:off x="2288" y="13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02" name="Rectangle 172"/>
            <p:cNvSpPr>
              <a:spLocks noChangeArrowheads="1"/>
            </p:cNvSpPr>
            <p:nvPr/>
          </p:nvSpPr>
          <p:spPr bwMode="auto">
            <a:xfrm>
              <a:off x="2197" y="1362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03" name="Rectangle 173"/>
            <p:cNvSpPr>
              <a:spLocks noChangeArrowheads="1"/>
            </p:cNvSpPr>
            <p:nvPr/>
          </p:nvSpPr>
          <p:spPr bwMode="auto">
            <a:xfrm>
              <a:off x="1940" y="14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04" name="Rectangle 174"/>
            <p:cNvSpPr>
              <a:spLocks noChangeArrowheads="1"/>
            </p:cNvSpPr>
            <p:nvPr/>
          </p:nvSpPr>
          <p:spPr bwMode="auto">
            <a:xfrm>
              <a:off x="2080" y="1701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05" name="Rectangle 175"/>
            <p:cNvSpPr>
              <a:spLocks noChangeArrowheads="1"/>
            </p:cNvSpPr>
            <p:nvPr/>
          </p:nvSpPr>
          <p:spPr bwMode="auto">
            <a:xfrm>
              <a:off x="2157" y="18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906" name="Rectangle 176"/>
            <p:cNvSpPr>
              <a:spLocks noChangeArrowheads="1"/>
            </p:cNvSpPr>
            <p:nvPr/>
          </p:nvSpPr>
          <p:spPr bwMode="auto">
            <a:xfrm>
              <a:off x="2218" y="1775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07" name="Rectangle 177"/>
            <p:cNvSpPr>
              <a:spLocks noChangeArrowheads="1"/>
            </p:cNvSpPr>
            <p:nvPr/>
          </p:nvSpPr>
          <p:spPr bwMode="auto">
            <a:xfrm>
              <a:off x="2157" y="163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08" name="Rectangle 178"/>
            <p:cNvSpPr>
              <a:spLocks noChangeArrowheads="1"/>
            </p:cNvSpPr>
            <p:nvPr/>
          </p:nvSpPr>
          <p:spPr bwMode="auto">
            <a:xfrm>
              <a:off x="2009" y="1701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09" name="Rectangle 179"/>
            <p:cNvSpPr>
              <a:spLocks noChangeArrowheads="1"/>
            </p:cNvSpPr>
            <p:nvPr/>
          </p:nvSpPr>
          <p:spPr bwMode="auto">
            <a:xfrm>
              <a:off x="194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0" name="Rectangle 180"/>
            <p:cNvSpPr>
              <a:spLocks noChangeArrowheads="1"/>
            </p:cNvSpPr>
            <p:nvPr/>
          </p:nvSpPr>
          <p:spPr bwMode="auto">
            <a:xfrm>
              <a:off x="196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1" name="Rectangle 181"/>
            <p:cNvSpPr>
              <a:spLocks noChangeArrowheads="1"/>
            </p:cNvSpPr>
            <p:nvPr/>
          </p:nvSpPr>
          <p:spPr bwMode="auto">
            <a:xfrm>
              <a:off x="198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2" name="Rectangle 182"/>
            <p:cNvSpPr>
              <a:spLocks noChangeArrowheads="1"/>
            </p:cNvSpPr>
            <p:nvPr/>
          </p:nvSpPr>
          <p:spPr bwMode="auto">
            <a:xfrm>
              <a:off x="201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3" name="Rectangle 183"/>
            <p:cNvSpPr>
              <a:spLocks noChangeArrowheads="1"/>
            </p:cNvSpPr>
            <p:nvPr/>
          </p:nvSpPr>
          <p:spPr bwMode="auto">
            <a:xfrm>
              <a:off x="203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4" name="Rectangle 184"/>
            <p:cNvSpPr>
              <a:spLocks noChangeArrowheads="1"/>
            </p:cNvSpPr>
            <p:nvPr/>
          </p:nvSpPr>
          <p:spPr bwMode="auto">
            <a:xfrm>
              <a:off x="206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5" name="Rectangle 185"/>
            <p:cNvSpPr>
              <a:spLocks noChangeArrowheads="1"/>
            </p:cNvSpPr>
            <p:nvPr/>
          </p:nvSpPr>
          <p:spPr bwMode="auto">
            <a:xfrm>
              <a:off x="208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6" name="Rectangle 186"/>
            <p:cNvSpPr>
              <a:spLocks noChangeArrowheads="1"/>
            </p:cNvSpPr>
            <p:nvPr/>
          </p:nvSpPr>
          <p:spPr bwMode="auto">
            <a:xfrm>
              <a:off x="2107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7" name="Rectangle 187"/>
            <p:cNvSpPr>
              <a:spLocks noChangeArrowheads="1"/>
            </p:cNvSpPr>
            <p:nvPr/>
          </p:nvSpPr>
          <p:spPr bwMode="auto">
            <a:xfrm>
              <a:off x="2131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8" name="Rectangle 188"/>
            <p:cNvSpPr>
              <a:spLocks noChangeArrowheads="1"/>
            </p:cNvSpPr>
            <p:nvPr/>
          </p:nvSpPr>
          <p:spPr bwMode="auto">
            <a:xfrm>
              <a:off x="2155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9" name="Rectangle 189"/>
            <p:cNvSpPr>
              <a:spLocks noChangeArrowheads="1"/>
            </p:cNvSpPr>
            <p:nvPr/>
          </p:nvSpPr>
          <p:spPr bwMode="auto">
            <a:xfrm>
              <a:off x="2179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20" name="Rectangle 190"/>
            <p:cNvSpPr>
              <a:spLocks noChangeArrowheads="1"/>
            </p:cNvSpPr>
            <p:nvPr/>
          </p:nvSpPr>
          <p:spPr bwMode="auto">
            <a:xfrm>
              <a:off x="2203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21" name="Rectangle 191"/>
            <p:cNvSpPr>
              <a:spLocks noChangeArrowheads="1"/>
            </p:cNvSpPr>
            <p:nvPr/>
          </p:nvSpPr>
          <p:spPr bwMode="auto">
            <a:xfrm>
              <a:off x="2227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22" name="Rectangle 192"/>
            <p:cNvSpPr>
              <a:spLocks noChangeArrowheads="1"/>
            </p:cNvSpPr>
            <p:nvPr/>
          </p:nvSpPr>
          <p:spPr bwMode="auto">
            <a:xfrm>
              <a:off x="2251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23" name="Rectangle 193"/>
            <p:cNvSpPr>
              <a:spLocks noChangeArrowheads="1"/>
            </p:cNvSpPr>
            <p:nvPr/>
          </p:nvSpPr>
          <p:spPr bwMode="auto">
            <a:xfrm>
              <a:off x="2275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24" name="Rectangle 194"/>
            <p:cNvSpPr>
              <a:spLocks noChangeArrowheads="1"/>
            </p:cNvSpPr>
            <p:nvPr/>
          </p:nvSpPr>
          <p:spPr bwMode="auto">
            <a:xfrm>
              <a:off x="229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25" name="Rectangle 195"/>
            <p:cNvSpPr>
              <a:spLocks noChangeArrowheads="1"/>
            </p:cNvSpPr>
            <p:nvPr/>
          </p:nvSpPr>
          <p:spPr bwMode="auto">
            <a:xfrm rot="-5400000">
              <a:off x="933" y="1973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926" name="Rectangle 196"/>
            <p:cNvSpPr>
              <a:spLocks noChangeArrowheads="1"/>
            </p:cNvSpPr>
            <p:nvPr/>
          </p:nvSpPr>
          <p:spPr bwMode="auto">
            <a:xfrm rot="-5400000">
              <a:off x="1401" y="1973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927" name="Rectangle 197"/>
            <p:cNvSpPr>
              <a:spLocks noChangeArrowheads="1"/>
            </p:cNvSpPr>
            <p:nvPr/>
          </p:nvSpPr>
          <p:spPr bwMode="auto">
            <a:xfrm rot="-5400000">
              <a:off x="2070" y="1973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928" name="Rectangle 198"/>
            <p:cNvSpPr>
              <a:spLocks noChangeArrowheads="1"/>
            </p:cNvSpPr>
            <p:nvPr/>
          </p:nvSpPr>
          <p:spPr bwMode="auto">
            <a:xfrm>
              <a:off x="874" y="22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29" name="Rectangle 199"/>
            <p:cNvSpPr>
              <a:spLocks noChangeArrowheads="1"/>
            </p:cNvSpPr>
            <p:nvPr/>
          </p:nvSpPr>
          <p:spPr bwMode="auto">
            <a:xfrm>
              <a:off x="951" y="233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930" name="Rectangle 200"/>
            <p:cNvSpPr>
              <a:spLocks noChangeArrowheads="1"/>
            </p:cNvSpPr>
            <p:nvPr/>
          </p:nvSpPr>
          <p:spPr bwMode="auto">
            <a:xfrm>
              <a:off x="1011" y="2319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31" name="Rectangle 201"/>
            <p:cNvSpPr>
              <a:spLocks noChangeArrowheads="1"/>
            </p:cNvSpPr>
            <p:nvPr/>
          </p:nvSpPr>
          <p:spPr bwMode="auto">
            <a:xfrm>
              <a:off x="1154" y="2319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32" name="Rectangle 202"/>
            <p:cNvSpPr>
              <a:spLocks noChangeArrowheads="1"/>
            </p:cNvSpPr>
            <p:nvPr/>
          </p:nvSpPr>
          <p:spPr bwMode="auto">
            <a:xfrm>
              <a:off x="1089" y="2319"/>
              <a:ext cx="161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33" name="Rectangle 203"/>
            <p:cNvSpPr>
              <a:spLocks noChangeArrowheads="1"/>
            </p:cNvSpPr>
            <p:nvPr/>
          </p:nvSpPr>
          <p:spPr bwMode="auto">
            <a:xfrm>
              <a:off x="951" y="2178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34" name="Rectangle 204"/>
            <p:cNvSpPr>
              <a:spLocks noChangeArrowheads="1"/>
            </p:cNvSpPr>
            <p:nvPr/>
          </p:nvSpPr>
          <p:spPr bwMode="auto">
            <a:xfrm>
              <a:off x="1151" y="217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35" name="Rectangle 205"/>
            <p:cNvSpPr>
              <a:spLocks noChangeArrowheads="1"/>
            </p:cNvSpPr>
            <p:nvPr/>
          </p:nvSpPr>
          <p:spPr bwMode="auto">
            <a:xfrm>
              <a:off x="1060" y="2178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36" name="Rectangle 206"/>
            <p:cNvSpPr>
              <a:spLocks noChangeArrowheads="1"/>
            </p:cNvSpPr>
            <p:nvPr/>
          </p:nvSpPr>
          <p:spPr bwMode="auto">
            <a:xfrm>
              <a:off x="803" y="22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37" name="Rectangle 207"/>
            <p:cNvSpPr>
              <a:spLocks noChangeArrowheads="1"/>
            </p:cNvSpPr>
            <p:nvPr/>
          </p:nvSpPr>
          <p:spPr bwMode="auto">
            <a:xfrm>
              <a:off x="961" y="254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38" name="Rectangle 208"/>
            <p:cNvSpPr>
              <a:spLocks noChangeArrowheads="1"/>
            </p:cNvSpPr>
            <p:nvPr/>
          </p:nvSpPr>
          <p:spPr bwMode="auto">
            <a:xfrm>
              <a:off x="1039" y="26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39" name="Rectangle 209"/>
            <p:cNvSpPr>
              <a:spLocks noChangeArrowheads="1"/>
            </p:cNvSpPr>
            <p:nvPr/>
          </p:nvSpPr>
          <p:spPr bwMode="auto">
            <a:xfrm>
              <a:off x="1039" y="248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40" name="Rectangle 210"/>
            <p:cNvSpPr>
              <a:spLocks noChangeArrowheads="1"/>
            </p:cNvSpPr>
            <p:nvPr/>
          </p:nvSpPr>
          <p:spPr bwMode="auto">
            <a:xfrm>
              <a:off x="890" y="254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41" name="Rectangle 211"/>
            <p:cNvSpPr>
              <a:spLocks noChangeArrowheads="1"/>
            </p:cNvSpPr>
            <p:nvPr/>
          </p:nvSpPr>
          <p:spPr bwMode="auto">
            <a:xfrm>
              <a:off x="803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2" name="Rectangle 212"/>
            <p:cNvSpPr>
              <a:spLocks noChangeArrowheads="1"/>
            </p:cNvSpPr>
            <p:nvPr/>
          </p:nvSpPr>
          <p:spPr bwMode="auto">
            <a:xfrm>
              <a:off x="827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3" name="Rectangle 213"/>
            <p:cNvSpPr>
              <a:spLocks noChangeArrowheads="1"/>
            </p:cNvSpPr>
            <p:nvPr/>
          </p:nvSpPr>
          <p:spPr bwMode="auto">
            <a:xfrm>
              <a:off x="851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4" name="Rectangle 214"/>
            <p:cNvSpPr>
              <a:spLocks noChangeArrowheads="1"/>
            </p:cNvSpPr>
            <p:nvPr/>
          </p:nvSpPr>
          <p:spPr bwMode="auto">
            <a:xfrm>
              <a:off x="875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5" name="Rectangle 215"/>
            <p:cNvSpPr>
              <a:spLocks noChangeArrowheads="1"/>
            </p:cNvSpPr>
            <p:nvPr/>
          </p:nvSpPr>
          <p:spPr bwMode="auto">
            <a:xfrm>
              <a:off x="89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6" name="Rectangle 216"/>
            <p:cNvSpPr>
              <a:spLocks noChangeArrowheads="1"/>
            </p:cNvSpPr>
            <p:nvPr/>
          </p:nvSpPr>
          <p:spPr bwMode="auto">
            <a:xfrm>
              <a:off x="92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7" name="Rectangle 217"/>
            <p:cNvSpPr>
              <a:spLocks noChangeArrowheads="1"/>
            </p:cNvSpPr>
            <p:nvPr/>
          </p:nvSpPr>
          <p:spPr bwMode="auto">
            <a:xfrm>
              <a:off x="94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8" name="Rectangle 218"/>
            <p:cNvSpPr>
              <a:spLocks noChangeArrowheads="1"/>
            </p:cNvSpPr>
            <p:nvPr/>
          </p:nvSpPr>
          <p:spPr bwMode="auto">
            <a:xfrm>
              <a:off x="97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9" name="Rectangle 219"/>
            <p:cNvSpPr>
              <a:spLocks noChangeArrowheads="1"/>
            </p:cNvSpPr>
            <p:nvPr/>
          </p:nvSpPr>
          <p:spPr bwMode="auto">
            <a:xfrm>
              <a:off x="99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50" name="Rectangle 220"/>
            <p:cNvSpPr>
              <a:spLocks noChangeArrowheads="1"/>
            </p:cNvSpPr>
            <p:nvPr/>
          </p:nvSpPr>
          <p:spPr bwMode="auto">
            <a:xfrm>
              <a:off x="101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51" name="Rectangle 221"/>
            <p:cNvSpPr>
              <a:spLocks noChangeArrowheads="1"/>
            </p:cNvSpPr>
            <p:nvPr/>
          </p:nvSpPr>
          <p:spPr bwMode="auto">
            <a:xfrm>
              <a:off x="104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52" name="Rectangle 222"/>
            <p:cNvSpPr>
              <a:spLocks noChangeArrowheads="1"/>
            </p:cNvSpPr>
            <p:nvPr/>
          </p:nvSpPr>
          <p:spPr bwMode="auto">
            <a:xfrm>
              <a:off x="106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53" name="Rectangle 223"/>
            <p:cNvSpPr>
              <a:spLocks noChangeArrowheads="1"/>
            </p:cNvSpPr>
            <p:nvPr/>
          </p:nvSpPr>
          <p:spPr bwMode="auto">
            <a:xfrm>
              <a:off x="109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54" name="Rectangle 224"/>
            <p:cNvSpPr>
              <a:spLocks noChangeArrowheads="1"/>
            </p:cNvSpPr>
            <p:nvPr/>
          </p:nvSpPr>
          <p:spPr bwMode="auto">
            <a:xfrm>
              <a:off x="111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55" name="Rectangle 225"/>
            <p:cNvSpPr>
              <a:spLocks noChangeArrowheads="1"/>
            </p:cNvSpPr>
            <p:nvPr/>
          </p:nvSpPr>
          <p:spPr bwMode="auto">
            <a:xfrm>
              <a:off x="113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56" name="Rectangle 226"/>
            <p:cNvSpPr>
              <a:spLocks noChangeArrowheads="1"/>
            </p:cNvSpPr>
            <p:nvPr/>
          </p:nvSpPr>
          <p:spPr bwMode="auto">
            <a:xfrm>
              <a:off x="1159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57" name="Rectangle 227"/>
            <p:cNvSpPr>
              <a:spLocks noChangeArrowheads="1"/>
            </p:cNvSpPr>
            <p:nvPr/>
          </p:nvSpPr>
          <p:spPr bwMode="auto">
            <a:xfrm>
              <a:off x="1342" y="22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58" name="Rectangle 228"/>
            <p:cNvSpPr>
              <a:spLocks noChangeArrowheads="1"/>
            </p:cNvSpPr>
            <p:nvPr/>
          </p:nvSpPr>
          <p:spPr bwMode="auto">
            <a:xfrm>
              <a:off x="1419" y="233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959" name="Rectangle 229"/>
            <p:cNvSpPr>
              <a:spLocks noChangeArrowheads="1"/>
            </p:cNvSpPr>
            <p:nvPr/>
          </p:nvSpPr>
          <p:spPr bwMode="auto">
            <a:xfrm>
              <a:off x="1479" y="2319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60" name="Rectangle 230"/>
            <p:cNvSpPr>
              <a:spLocks noChangeArrowheads="1"/>
            </p:cNvSpPr>
            <p:nvPr/>
          </p:nvSpPr>
          <p:spPr bwMode="auto">
            <a:xfrm>
              <a:off x="1622" y="2319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61" name="Rectangle 231"/>
            <p:cNvSpPr>
              <a:spLocks noChangeArrowheads="1"/>
            </p:cNvSpPr>
            <p:nvPr/>
          </p:nvSpPr>
          <p:spPr bwMode="auto">
            <a:xfrm>
              <a:off x="1557" y="2319"/>
              <a:ext cx="161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62" name="Rectangle 232"/>
            <p:cNvSpPr>
              <a:spLocks noChangeArrowheads="1"/>
            </p:cNvSpPr>
            <p:nvPr/>
          </p:nvSpPr>
          <p:spPr bwMode="auto">
            <a:xfrm>
              <a:off x="1419" y="2178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63" name="Rectangle 233"/>
            <p:cNvSpPr>
              <a:spLocks noChangeArrowheads="1"/>
            </p:cNvSpPr>
            <p:nvPr/>
          </p:nvSpPr>
          <p:spPr bwMode="auto">
            <a:xfrm>
              <a:off x="1619" y="217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64" name="Rectangle 234"/>
            <p:cNvSpPr>
              <a:spLocks noChangeArrowheads="1"/>
            </p:cNvSpPr>
            <p:nvPr/>
          </p:nvSpPr>
          <p:spPr bwMode="auto">
            <a:xfrm>
              <a:off x="1528" y="2178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65" name="Rectangle 235"/>
            <p:cNvSpPr>
              <a:spLocks noChangeArrowheads="1"/>
            </p:cNvSpPr>
            <p:nvPr/>
          </p:nvSpPr>
          <p:spPr bwMode="auto">
            <a:xfrm>
              <a:off x="1270" y="22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66" name="Rectangle 236"/>
            <p:cNvSpPr>
              <a:spLocks noChangeArrowheads="1"/>
            </p:cNvSpPr>
            <p:nvPr/>
          </p:nvSpPr>
          <p:spPr bwMode="auto">
            <a:xfrm>
              <a:off x="1429" y="254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67" name="Rectangle 237"/>
            <p:cNvSpPr>
              <a:spLocks noChangeArrowheads="1"/>
            </p:cNvSpPr>
            <p:nvPr/>
          </p:nvSpPr>
          <p:spPr bwMode="auto">
            <a:xfrm>
              <a:off x="1507" y="26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968" name="Rectangle 238"/>
            <p:cNvSpPr>
              <a:spLocks noChangeArrowheads="1"/>
            </p:cNvSpPr>
            <p:nvPr/>
          </p:nvSpPr>
          <p:spPr bwMode="auto">
            <a:xfrm>
              <a:off x="1507" y="248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69" name="Rectangle 239"/>
            <p:cNvSpPr>
              <a:spLocks noChangeArrowheads="1"/>
            </p:cNvSpPr>
            <p:nvPr/>
          </p:nvSpPr>
          <p:spPr bwMode="auto">
            <a:xfrm>
              <a:off x="1358" y="254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70" name="Rectangle 240"/>
            <p:cNvSpPr>
              <a:spLocks noChangeArrowheads="1"/>
            </p:cNvSpPr>
            <p:nvPr/>
          </p:nvSpPr>
          <p:spPr bwMode="auto">
            <a:xfrm>
              <a:off x="127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1" name="Rectangle 241"/>
            <p:cNvSpPr>
              <a:spLocks noChangeArrowheads="1"/>
            </p:cNvSpPr>
            <p:nvPr/>
          </p:nvSpPr>
          <p:spPr bwMode="auto">
            <a:xfrm>
              <a:off x="129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2" name="Rectangle 242"/>
            <p:cNvSpPr>
              <a:spLocks noChangeArrowheads="1"/>
            </p:cNvSpPr>
            <p:nvPr/>
          </p:nvSpPr>
          <p:spPr bwMode="auto">
            <a:xfrm>
              <a:off x="131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3" name="Rectangle 243"/>
            <p:cNvSpPr>
              <a:spLocks noChangeArrowheads="1"/>
            </p:cNvSpPr>
            <p:nvPr/>
          </p:nvSpPr>
          <p:spPr bwMode="auto">
            <a:xfrm>
              <a:off x="134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4" name="Rectangle 244"/>
            <p:cNvSpPr>
              <a:spLocks noChangeArrowheads="1"/>
            </p:cNvSpPr>
            <p:nvPr/>
          </p:nvSpPr>
          <p:spPr bwMode="auto">
            <a:xfrm>
              <a:off x="136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5" name="Rectangle 245"/>
            <p:cNvSpPr>
              <a:spLocks noChangeArrowheads="1"/>
            </p:cNvSpPr>
            <p:nvPr/>
          </p:nvSpPr>
          <p:spPr bwMode="auto">
            <a:xfrm>
              <a:off x="139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6" name="Rectangle 246"/>
            <p:cNvSpPr>
              <a:spLocks noChangeArrowheads="1"/>
            </p:cNvSpPr>
            <p:nvPr/>
          </p:nvSpPr>
          <p:spPr bwMode="auto">
            <a:xfrm>
              <a:off x="141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7" name="Rectangle 247"/>
            <p:cNvSpPr>
              <a:spLocks noChangeArrowheads="1"/>
            </p:cNvSpPr>
            <p:nvPr/>
          </p:nvSpPr>
          <p:spPr bwMode="auto">
            <a:xfrm>
              <a:off x="143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8" name="Rectangle 248"/>
            <p:cNvSpPr>
              <a:spLocks noChangeArrowheads="1"/>
            </p:cNvSpPr>
            <p:nvPr/>
          </p:nvSpPr>
          <p:spPr bwMode="auto">
            <a:xfrm>
              <a:off x="146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9" name="Rectangle 249"/>
            <p:cNvSpPr>
              <a:spLocks noChangeArrowheads="1"/>
            </p:cNvSpPr>
            <p:nvPr/>
          </p:nvSpPr>
          <p:spPr bwMode="auto">
            <a:xfrm>
              <a:off x="148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80" name="Rectangle 250"/>
            <p:cNvSpPr>
              <a:spLocks noChangeArrowheads="1"/>
            </p:cNvSpPr>
            <p:nvPr/>
          </p:nvSpPr>
          <p:spPr bwMode="auto">
            <a:xfrm>
              <a:off x="151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81" name="Rectangle 251"/>
            <p:cNvSpPr>
              <a:spLocks noChangeArrowheads="1"/>
            </p:cNvSpPr>
            <p:nvPr/>
          </p:nvSpPr>
          <p:spPr bwMode="auto">
            <a:xfrm>
              <a:off x="153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82" name="Rectangle 252"/>
            <p:cNvSpPr>
              <a:spLocks noChangeArrowheads="1"/>
            </p:cNvSpPr>
            <p:nvPr/>
          </p:nvSpPr>
          <p:spPr bwMode="auto">
            <a:xfrm>
              <a:off x="155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83" name="Rectangle 253"/>
            <p:cNvSpPr>
              <a:spLocks noChangeArrowheads="1"/>
            </p:cNvSpPr>
            <p:nvPr/>
          </p:nvSpPr>
          <p:spPr bwMode="auto">
            <a:xfrm>
              <a:off x="158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84" name="Rectangle 254"/>
            <p:cNvSpPr>
              <a:spLocks noChangeArrowheads="1"/>
            </p:cNvSpPr>
            <p:nvPr/>
          </p:nvSpPr>
          <p:spPr bwMode="auto">
            <a:xfrm>
              <a:off x="160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85" name="Rectangle 255"/>
            <p:cNvSpPr>
              <a:spLocks noChangeArrowheads="1"/>
            </p:cNvSpPr>
            <p:nvPr/>
          </p:nvSpPr>
          <p:spPr bwMode="auto">
            <a:xfrm>
              <a:off x="1627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86" name="Rectangle 256"/>
            <p:cNvSpPr>
              <a:spLocks noChangeArrowheads="1"/>
            </p:cNvSpPr>
            <p:nvPr/>
          </p:nvSpPr>
          <p:spPr bwMode="auto">
            <a:xfrm>
              <a:off x="1735" y="238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987" name="Rectangle 257"/>
            <p:cNvSpPr>
              <a:spLocks noChangeArrowheads="1"/>
            </p:cNvSpPr>
            <p:nvPr/>
          </p:nvSpPr>
          <p:spPr bwMode="auto">
            <a:xfrm>
              <a:off x="2011" y="22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88" name="Rectangle 258"/>
            <p:cNvSpPr>
              <a:spLocks noChangeArrowheads="1"/>
            </p:cNvSpPr>
            <p:nvPr/>
          </p:nvSpPr>
          <p:spPr bwMode="auto">
            <a:xfrm>
              <a:off x="2088" y="233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989" name="Rectangle 259"/>
            <p:cNvSpPr>
              <a:spLocks noChangeArrowheads="1"/>
            </p:cNvSpPr>
            <p:nvPr/>
          </p:nvSpPr>
          <p:spPr bwMode="auto">
            <a:xfrm>
              <a:off x="2149" y="2319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90" name="Rectangle 260"/>
            <p:cNvSpPr>
              <a:spLocks noChangeArrowheads="1"/>
            </p:cNvSpPr>
            <p:nvPr/>
          </p:nvSpPr>
          <p:spPr bwMode="auto">
            <a:xfrm>
              <a:off x="2291" y="2319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91" name="Rectangle 261"/>
            <p:cNvSpPr>
              <a:spLocks noChangeArrowheads="1"/>
            </p:cNvSpPr>
            <p:nvPr/>
          </p:nvSpPr>
          <p:spPr bwMode="auto">
            <a:xfrm>
              <a:off x="2226" y="2319"/>
              <a:ext cx="161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92" name="Rectangle 262"/>
            <p:cNvSpPr>
              <a:spLocks noChangeArrowheads="1"/>
            </p:cNvSpPr>
            <p:nvPr/>
          </p:nvSpPr>
          <p:spPr bwMode="auto">
            <a:xfrm>
              <a:off x="2088" y="2178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93" name="Rectangle 263"/>
            <p:cNvSpPr>
              <a:spLocks noChangeArrowheads="1"/>
            </p:cNvSpPr>
            <p:nvPr/>
          </p:nvSpPr>
          <p:spPr bwMode="auto">
            <a:xfrm>
              <a:off x="2288" y="217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94" name="Rectangle 264"/>
            <p:cNvSpPr>
              <a:spLocks noChangeArrowheads="1"/>
            </p:cNvSpPr>
            <p:nvPr/>
          </p:nvSpPr>
          <p:spPr bwMode="auto">
            <a:xfrm>
              <a:off x="2197" y="2178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95" name="Rectangle 265"/>
            <p:cNvSpPr>
              <a:spLocks noChangeArrowheads="1"/>
            </p:cNvSpPr>
            <p:nvPr/>
          </p:nvSpPr>
          <p:spPr bwMode="auto">
            <a:xfrm>
              <a:off x="1940" y="22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96" name="Rectangle 266"/>
            <p:cNvSpPr>
              <a:spLocks noChangeArrowheads="1"/>
            </p:cNvSpPr>
            <p:nvPr/>
          </p:nvSpPr>
          <p:spPr bwMode="auto">
            <a:xfrm>
              <a:off x="2080" y="254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97" name="Rectangle 267"/>
            <p:cNvSpPr>
              <a:spLocks noChangeArrowheads="1"/>
            </p:cNvSpPr>
            <p:nvPr/>
          </p:nvSpPr>
          <p:spPr bwMode="auto">
            <a:xfrm>
              <a:off x="2157" y="265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998" name="Rectangle 268"/>
            <p:cNvSpPr>
              <a:spLocks noChangeArrowheads="1"/>
            </p:cNvSpPr>
            <p:nvPr/>
          </p:nvSpPr>
          <p:spPr bwMode="auto">
            <a:xfrm>
              <a:off x="2218" y="2623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99" name="Rectangle 269"/>
            <p:cNvSpPr>
              <a:spLocks noChangeArrowheads="1"/>
            </p:cNvSpPr>
            <p:nvPr/>
          </p:nvSpPr>
          <p:spPr bwMode="auto">
            <a:xfrm>
              <a:off x="2157" y="248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9000" name="Rectangle 270"/>
            <p:cNvSpPr>
              <a:spLocks noChangeArrowheads="1"/>
            </p:cNvSpPr>
            <p:nvPr/>
          </p:nvSpPr>
          <p:spPr bwMode="auto">
            <a:xfrm>
              <a:off x="2009" y="254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9001" name="Rectangle 271"/>
            <p:cNvSpPr>
              <a:spLocks noChangeArrowheads="1"/>
            </p:cNvSpPr>
            <p:nvPr/>
          </p:nvSpPr>
          <p:spPr bwMode="auto">
            <a:xfrm>
              <a:off x="194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2" name="Rectangle 272"/>
            <p:cNvSpPr>
              <a:spLocks noChangeArrowheads="1"/>
            </p:cNvSpPr>
            <p:nvPr/>
          </p:nvSpPr>
          <p:spPr bwMode="auto">
            <a:xfrm>
              <a:off x="196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3" name="Rectangle 273"/>
            <p:cNvSpPr>
              <a:spLocks noChangeArrowheads="1"/>
            </p:cNvSpPr>
            <p:nvPr/>
          </p:nvSpPr>
          <p:spPr bwMode="auto">
            <a:xfrm>
              <a:off x="198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4" name="Rectangle 274"/>
            <p:cNvSpPr>
              <a:spLocks noChangeArrowheads="1"/>
            </p:cNvSpPr>
            <p:nvPr/>
          </p:nvSpPr>
          <p:spPr bwMode="auto">
            <a:xfrm>
              <a:off x="201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5" name="Rectangle 275"/>
            <p:cNvSpPr>
              <a:spLocks noChangeArrowheads="1"/>
            </p:cNvSpPr>
            <p:nvPr/>
          </p:nvSpPr>
          <p:spPr bwMode="auto">
            <a:xfrm>
              <a:off x="203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6" name="Rectangle 276"/>
            <p:cNvSpPr>
              <a:spLocks noChangeArrowheads="1"/>
            </p:cNvSpPr>
            <p:nvPr/>
          </p:nvSpPr>
          <p:spPr bwMode="auto">
            <a:xfrm>
              <a:off x="206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7" name="Rectangle 277"/>
            <p:cNvSpPr>
              <a:spLocks noChangeArrowheads="1"/>
            </p:cNvSpPr>
            <p:nvPr/>
          </p:nvSpPr>
          <p:spPr bwMode="auto">
            <a:xfrm>
              <a:off x="208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8" name="Rectangle 278"/>
            <p:cNvSpPr>
              <a:spLocks noChangeArrowheads="1"/>
            </p:cNvSpPr>
            <p:nvPr/>
          </p:nvSpPr>
          <p:spPr bwMode="auto">
            <a:xfrm>
              <a:off x="2107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9" name="Rectangle 279"/>
            <p:cNvSpPr>
              <a:spLocks noChangeArrowheads="1"/>
            </p:cNvSpPr>
            <p:nvPr/>
          </p:nvSpPr>
          <p:spPr bwMode="auto">
            <a:xfrm>
              <a:off x="2131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10" name="Rectangle 280"/>
            <p:cNvSpPr>
              <a:spLocks noChangeArrowheads="1"/>
            </p:cNvSpPr>
            <p:nvPr/>
          </p:nvSpPr>
          <p:spPr bwMode="auto">
            <a:xfrm>
              <a:off x="2155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11" name="Rectangle 281"/>
            <p:cNvSpPr>
              <a:spLocks noChangeArrowheads="1"/>
            </p:cNvSpPr>
            <p:nvPr/>
          </p:nvSpPr>
          <p:spPr bwMode="auto">
            <a:xfrm>
              <a:off x="2179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12" name="Rectangle 282"/>
            <p:cNvSpPr>
              <a:spLocks noChangeArrowheads="1"/>
            </p:cNvSpPr>
            <p:nvPr/>
          </p:nvSpPr>
          <p:spPr bwMode="auto">
            <a:xfrm>
              <a:off x="2203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13" name="Rectangle 283"/>
            <p:cNvSpPr>
              <a:spLocks noChangeArrowheads="1"/>
            </p:cNvSpPr>
            <p:nvPr/>
          </p:nvSpPr>
          <p:spPr bwMode="auto">
            <a:xfrm>
              <a:off x="2227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14" name="Rectangle 284"/>
            <p:cNvSpPr>
              <a:spLocks noChangeArrowheads="1"/>
            </p:cNvSpPr>
            <p:nvPr/>
          </p:nvSpPr>
          <p:spPr bwMode="auto">
            <a:xfrm>
              <a:off x="2251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15" name="Rectangle 285"/>
            <p:cNvSpPr>
              <a:spLocks noChangeArrowheads="1"/>
            </p:cNvSpPr>
            <p:nvPr/>
          </p:nvSpPr>
          <p:spPr bwMode="auto">
            <a:xfrm>
              <a:off x="2275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16" name="Rectangle 286"/>
            <p:cNvSpPr>
              <a:spLocks noChangeArrowheads="1"/>
            </p:cNvSpPr>
            <p:nvPr/>
          </p:nvSpPr>
          <p:spPr bwMode="auto">
            <a:xfrm>
              <a:off x="229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17" name="Rectangle 287"/>
            <p:cNvSpPr>
              <a:spLocks noChangeArrowheads="1"/>
            </p:cNvSpPr>
            <p:nvPr/>
          </p:nvSpPr>
          <p:spPr bwMode="auto">
            <a:xfrm>
              <a:off x="621" y="1653"/>
              <a:ext cx="19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º</a:t>
              </a:r>
            </a:p>
          </p:txBody>
        </p:sp>
        <p:sp>
          <p:nvSpPr>
            <p:cNvPr id="19018" name="Freeform 288"/>
            <p:cNvSpPr>
              <a:spLocks/>
            </p:cNvSpPr>
            <p:nvPr/>
          </p:nvSpPr>
          <p:spPr bwMode="auto">
            <a:xfrm>
              <a:off x="820" y="724"/>
              <a:ext cx="49" cy="2081"/>
            </a:xfrm>
            <a:custGeom>
              <a:avLst/>
              <a:gdLst>
                <a:gd name="T0" fmla="*/ 48 w 49"/>
                <a:gd name="T1" fmla="*/ 2080 h 2081"/>
                <a:gd name="T2" fmla="*/ 0 w 49"/>
                <a:gd name="T3" fmla="*/ 2080 h 2081"/>
                <a:gd name="T4" fmla="*/ 0 w 49"/>
                <a:gd name="T5" fmla="*/ 0 h 2081"/>
                <a:gd name="T6" fmla="*/ 0 60000 65536"/>
                <a:gd name="T7" fmla="*/ 0 60000 65536"/>
                <a:gd name="T8" fmla="*/ 0 60000 65536"/>
                <a:gd name="T9" fmla="*/ 0 w 49"/>
                <a:gd name="T10" fmla="*/ 0 h 2081"/>
                <a:gd name="T11" fmla="*/ 49 w 49"/>
                <a:gd name="T12" fmla="*/ 2081 h 20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2081">
                  <a:moveTo>
                    <a:pt x="48" y="2080"/>
                  </a:moveTo>
                  <a:lnTo>
                    <a:pt x="0" y="208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019" name="Freeform 289"/>
            <p:cNvSpPr>
              <a:spLocks/>
            </p:cNvSpPr>
            <p:nvPr/>
          </p:nvSpPr>
          <p:spPr bwMode="auto">
            <a:xfrm>
              <a:off x="820" y="724"/>
              <a:ext cx="49" cy="1"/>
            </a:xfrm>
            <a:custGeom>
              <a:avLst/>
              <a:gdLst>
                <a:gd name="T0" fmla="*/ 0 w 49"/>
                <a:gd name="T1" fmla="*/ 0 h 1"/>
                <a:gd name="T2" fmla="*/ 48 w 49"/>
                <a:gd name="T3" fmla="*/ 0 h 1"/>
                <a:gd name="T4" fmla="*/ 0 w 49"/>
                <a:gd name="T5" fmla="*/ 0 h 1"/>
                <a:gd name="T6" fmla="*/ 0 60000 65536"/>
                <a:gd name="T7" fmla="*/ 0 60000 65536"/>
                <a:gd name="T8" fmla="*/ 0 60000 65536"/>
                <a:gd name="T9" fmla="*/ 0 w 49"/>
                <a:gd name="T10" fmla="*/ 0 h 1"/>
                <a:gd name="T11" fmla="*/ 49 w 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">
                  <a:moveTo>
                    <a:pt x="0" y="0"/>
                  </a:move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020" name="Freeform 290"/>
            <p:cNvSpPr>
              <a:spLocks/>
            </p:cNvSpPr>
            <p:nvPr/>
          </p:nvSpPr>
          <p:spPr bwMode="auto">
            <a:xfrm>
              <a:off x="2388" y="724"/>
              <a:ext cx="33" cy="2081"/>
            </a:xfrm>
            <a:custGeom>
              <a:avLst/>
              <a:gdLst>
                <a:gd name="T0" fmla="*/ 0 w 33"/>
                <a:gd name="T1" fmla="*/ 2080 h 2081"/>
                <a:gd name="T2" fmla="*/ 32 w 33"/>
                <a:gd name="T3" fmla="*/ 2080 h 2081"/>
                <a:gd name="T4" fmla="*/ 32 w 33"/>
                <a:gd name="T5" fmla="*/ 0 h 2081"/>
                <a:gd name="T6" fmla="*/ 0 60000 65536"/>
                <a:gd name="T7" fmla="*/ 0 60000 65536"/>
                <a:gd name="T8" fmla="*/ 0 60000 65536"/>
                <a:gd name="T9" fmla="*/ 0 w 33"/>
                <a:gd name="T10" fmla="*/ 0 h 2081"/>
                <a:gd name="T11" fmla="*/ 33 w 33"/>
                <a:gd name="T12" fmla="*/ 2081 h 20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2081">
                  <a:moveTo>
                    <a:pt x="0" y="2080"/>
                  </a:moveTo>
                  <a:lnTo>
                    <a:pt x="32" y="2080"/>
                  </a:lnTo>
                  <a:lnTo>
                    <a:pt x="3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021" name="Freeform 291"/>
            <p:cNvSpPr>
              <a:spLocks/>
            </p:cNvSpPr>
            <p:nvPr/>
          </p:nvSpPr>
          <p:spPr bwMode="auto">
            <a:xfrm>
              <a:off x="2388" y="724"/>
              <a:ext cx="33" cy="1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32 w 33"/>
                <a:gd name="T5" fmla="*/ 0 h 1"/>
                <a:gd name="T6" fmla="*/ 0 60000 65536"/>
                <a:gd name="T7" fmla="*/ 0 60000 65536"/>
                <a:gd name="T8" fmla="*/ 0 60000 65536"/>
                <a:gd name="T9" fmla="*/ 0 w 33"/>
                <a:gd name="T10" fmla="*/ 0 h 1"/>
                <a:gd name="T11" fmla="*/ 33 w 3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3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8739" name="Picture 29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1066800"/>
            <a:ext cx="4940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8733" name="Object 301"/>
          <p:cNvGraphicFramePr>
            <a:graphicFrameLocks noChangeAspect="1"/>
          </p:cNvGraphicFramePr>
          <p:nvPr/>
        </p:nvGraphicFramePr>
        <p:xfrm>
          <a:off x="1116013" y="4941888"/>
          <a:ext cx="2284412" cy="731837"/>
        </p:xfrm>
        <a:graphic>
          <a:graphicData uri="http://schemas.openxmlformats.org/presentationml/2006/ole">
            <p:oleObj spid="_x0000_s18733" name="Equation" r:id="rId4" imgW="1308100" imgH="419100" progId="Equation.3">
              <p:embed/>
            </p:oleObj>
          </a:graphicData>
        </a:graphic>
      </p:graphicFrame>
      <p:graphicFrame>
        <p:nvGraphicFramePr>
          <p:cNvPr id="18734" name="Object 302"/>
          <p:cNvGraphicFramePr>
            <a:graphicFrameLocks noChangeAspect="1"/>
          </p:cNvGraphicFramePr>
          <p:nvPr/>
        </p:nvGraphicFramePr>
        <p:xfrm>
          <a:off x="5076825" y="3500438"/>
          <a:ext cx="2009775" cy="825500"/>
        </p:xfrm>
        <a:graphic>
          <a:graphicData uri="http://schemas.openxmlformats.org/presentationml/2006/ole">
            <p:oleObj spid="_x0000_s18734" name="Equation" r:id="rId5" imgW="1143000" imgH="469900" progId="Equation.3">
              <p:embed/>
            </p:oleObj>
          </a:graphicData>
        </a:graphic>
      </p:graphicFrame>
      <p:graphicFrame>
        <p:nvGraphicFramePr>
          <p:cNvPr id="18735" name="Object 303"/>
          <p:cNvGraphicFramePr>
            <a:graphicFrameLocks noChangeAspect="1"/>
          </p:cNvGraphicFramePr>
          <p:nvPr/>
        </p:nvGraphicFramePr>
        <p:xfrm>
          <a:off x="4427538" y="2565400"/>
          <a:ext cx="3886200" cy="847725"/>
        </p:xfrm>
        <a:graphic>
          <a:graphicData uri="http://schemas.openxmlformats.org/presentationml/2006/ole">
            <p:oleObj spid="_x0000_s18735" name="Equation" r:id="rId6" imgW="2209800" imgH="482600" progId="Equation.3">
              <p:embed/>
            </p:oleObj>
          </a:graphicData>
        </a:graphic>
      </p:graphicFrame>
      <p:graphicFrame>
        <p:nvGraphicFramePr>
          <p:cNvPr id="18736" name="Object 304"/>
          <p:cNvGraphicFramePr>
            <a:graphicFrameLocks noChangeAspect="1"/>
          </p:cNvGraphicFramePr>
          <p:nvPr/>
        </p:nvGraphicFramePr>
        <p:xfrm>
          <a:off x="3924300" y="4437063"/>
          <a:ext cx="4667250" cy="1695450"/>
        </p:xfrm>
        <a:graphic>
          <a:graphicData uri="http://schemas.openxmlformats.org/presentationml/2006/ole">
            <p:oleObj spid="_x0000_s18736" name="Equation" r:id="rId7" imgW="2654300" imgH="965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Retropropagação do erro </a:t>
            </a:r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3028950" y="2498725"/>
            <a:ext cx="3187700" cy="6731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3127375" y="2571750"/>
          <a:ext cx="2578100" cy="466725"/>
        </p:xfrm>
        <a:graphic>
          <a:graphicData uri="http://schemas.openxmlformats.org/presentationml/2006/ole">
            <p:oleObj spid="_x0000_s19474" name="Equation" r:id="rId3" imgW="1472561" imgH="266584" progId="Equation.3">
              <p:embed/>
            </p:oleObj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1692275" y="1196975"/>
          <a:ext cx="5521325" cy="887413"/>
        </p:xfrm>
        <a:graphic>
          <a:graphicData uri="http://schemas.openxmlformats.org/presentationml/2006/ole">
            <p:oleObj spid="_x0000_s19475" name="Equation" r:id="rId4" imgW="3162300" imgH="508000" progId="Equation.3">
              <p:embed/>
            </p:oleObj>
          </a:graphicData>
        </a:graphic>
      </p:graphicFrame>
      <p:sp>
        <p:nvSpPr>
          <p:cNvPr id="19478" name="Text Box 16"/>
          <p:cNvSpPr txBox="1">
            <a:spLocks noChangeArrowheads="1"/>
          </p:cNvSpPr>
          <p:nvPr/>
        </p:nvSpPr>
        <p:spPr bwMode="auto">
          <a:xfrm>
            <a:off x="663575" y="3736975"/>
            <a:ext cx="7537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As sensibilidades (os erros) são calculados a partir da camada de saída </a:t>
            </a:r>
          </a:p>
          <a:p>
            <a:pPr algn="ctr"/>
            <a:r>
              <a:rPr lang="pt-BR"/>
              <a:t> e retropropagados ao longo das outras camadas até a entrada.</a:t>
            </a:r>
          </a:p>
        </p:txBody>
      </p:sp>
      <p:pic>
        <p:nvPicPr>
          <p:cNvPr id="19479" name="Picture 17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6238" y="4652963"/>
            <a:ext cx="29845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Inicialização (última camada)</a:t>
            </a:r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3055938" y="5314950"/>
            <a:ext cx="2730500" cy="6731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20503" name="Picture 1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268413"/>
            <a:ext cx="68707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3201988" y="5461000"/>
          <a:ext cx="2413000" cy="401638"/>
        </p:xfrm>
        <a:graphic>
          <a:graphicData uri="http://schemas.openxmlformats.org/presentationml/2006/ole">
            <p:oleObj spid="_x0000_s20498" name="Equation" r:id="rId4" imgW="1371600" imgH="228600" progId="Equation.3">
              <p:embed/>
            </p:oleObj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3124200" y="4405313"/>
          <a:ext cx="2568575" cy="446087"/>
        </p:xfrm>
        <a:graphic>
          <a:graphicData uri="http://schemas.openxmlformats.org/presentationml/2006/ole">
            <p:oleObj spid="_x0000_s20499" name="Equation" r:id="rId5" imgW="1459866" imgH="253890" progId="Equation.3">
              <p:embed/>
            </p:oleObj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2555875" y="3141663"/>
          <a:ext cx="3752850" cy="803275"/>
        </p:xfrm>
        <a:graphic>
          <a:graphicData uri="http://schemas.openxmlformats.org/presentationml/2006/ole">
            <p:oleObj spid="_x0000_s20500" name="Equation" r:id="rId6" imgW="2133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Algoritmo de retropropagação do erro</a:t>
            </a:r>
          </a:p>
        </p:txBody>
      </p:sp>
      <p:pic>
        <p:nvPicPr>
          <p:cNvPr id="2152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2133600"/>
            <a:ext cx="34925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5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2205038"/>
            <a:ext cx="21717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6" name="Picture 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1638" y="1557338"/>
            <a:ext cx="8001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7" name="Picture 7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0200" y="2636838"/>
            <a:ext cx="850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8" name="Picture 8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0113" y="5589588"/>
            <a:ext cx="3822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9" name="Picture 9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76825" y="5661025"/>
            <a:ext cx="27305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1530" name="Rectangle 10"/>
          <p:cNvSpPr>
            <a:spLocks noChangeArrowheads="1"/>
          </p:cNvSpPr>
          <p:nvPr/>
        </p:nvSpPr>
        <p:spPr bwMode="auto">
          <a:xfrm>
            <a:off x="2325688" y="1127125"/>
            <a:ext cx="4508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9933FF"/>
                </a:solidFill>
                <a:latin typeface="Times New Roman" pitchFamily="18" charset="0"/>
              </a:rPr>
              <a:t>Propagação direta:</a:t>
            </a:r>
            <a:r>
              <a:rPr lang="en-US" sz="2400">
                <a:latin typeface="Times New Roman" pitchFamily="18" charset="0"/>
              </a:rPr>
              <a:t> entrada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→ saída</a:t>
            </a:r>
          </a:p>
        </p:txBody>
      </p:sp>
      <p:sp>
        <p:nvSpPr>
          <p:cNvPr id="21531" name="Rectangle 11"/>
          <p:cNvSpPr>
            <a:spLocks noChangeArrowheads="1"/>
          </p:cNvSpPr>
          <p:nvPr/>
        </p:nvSpPr>
        <p:spPr bwMode="auto">
          <a:xfrm>
            <a:off x="2484438" y="3068638"/>
            <a:ext cx="41894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9933FF"/>
                </a:solidFill>
                <a:latin typeface="Times New Roman" pitchFamily="18" charset="0"/>
              </a:rPr>
              <a:t>Retropropagação:</a:t>
            </a:r>
            <a:r>
              <a:rPr lang="en-US" sz="2400">
                <a:latin typeface="Times New Roman" pitchFamily="18" charset="0"/>
              </a:rPr>
              <a:t> saída </a:t>
            </a:r>
            <a:r>
              <a:rPr lang="en-US"/>
              <a:t>→ entrada</a:t>
            </a:r>
          </a:p>
        </p:txBody>
      </p:sp>
      <p:sp>
        <p:nvSpPr>
          <p:cNvPr id="21532" name="Rectangle 12"/>
          <p:cNvSpPr>
            <a:spLocks noChangeArrowheads="1"/>
          </p:cNvSpPr>
          <p:nvPr/>
        </p:nvSpPr>
        <p:spPr bwMode="auto">
          <a:xfrm>
            <a:off x="3132138" y="4941888"/>
            <a:ext cx="28876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9933FF"/>
                </a:solidFill>
                <a:latin typeface="Times New Roman" pitchFamily="18" charset="0"/>
              </a:rPr>
              <a:t>Atualização dos pesos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1692275" y="4149725"/>
          <a:ext cx="5575300" cy="530225"/>
        </p:xfrm>
        <a:graphic>
          <a:graphicData uri="http://schemas.openxmlformats.org/presentationml/2006/ole">
            <p:oleObj spid="_x0000_s21521" name="Equation" r:id="rId9" imgW="2806700" imgH="266700" progId="Equation.3">
              <p:embed/>
            </p:oleObj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2843213" y="3573463"/>
          <a:ext cx="2724150" cy="454025"/>
        </p:xfrm>
        <a:graphic>
          <a:graphicData uri="http://schemas.openxmlformats.org/presentationml/2006/ole">
            <p:oleObj spid="_x0000_s21522" name="Equation" r:id="rId10" imgW="1371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1506</Words>
  <Application>Microsoft Office PowerPoint</Application>
  <PresentationFormat>Apresentação na tela (4:3)</PresentationFormat>
  <Paragraphs>546</Paragraphs>
  <Slides>23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Modelo de design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Symbol</vt:lpstr>
      <vt:lpstr>Tema do Office</vt:lpstr>
      <vt:lpstr>Equation</vt:lpstr>
      <vt:lpstr>Equação</vt:lpstr>
      <vt:lpstr>REDE MULTICAMADAS</vt:lpstr>
      <vt:lpstr>Algoritmo do gradiente descendente</vt:lpstr>
      <vt:lpstr>Algoritmo de retropropagação do erro</vt:lpstr>
      <vt:lpstr>Cálculo do gradiente</vt:lpstr>
      <vt:lpstr>Algoritmo do gradiente descendente</vt:lpstr>
      <vt:lpstr>Matriz jacobiana</vt:lpstr>
      <vt:lpstr>Retropropagação do erro </vt:lpstr>
      <vt:lpstr>Inicialização (última camada)</vt:lpstr>
      <vt:lpstr>Algoritmo de retropropagação do erro</vt:lpstr>
      <vt:lpstr>Propriedades</vt:lpstr>
      <vt:lpstr>Estabilidade e Convergência: Treinamento MLP</vt:lpstr>
      <vt:lpstr>SOLUÇÕES</vt:lpstr>
      <vt:lpstr>Modificação da regra de atualização dos pesos</vt:lpstr>
      <vt:lpstr>Heurísticas para melhorar o treinamento</vt:lpstr>
      <vt:lpstr> Heurísticas: modos de treinamento </vt:lpstr>
      <vt:lpstr>Normalização dos dados de treinamento</vt:lpstr>
      <vt:lpstr>Heurísticas para melhorar a convergência</vt:lpstr>
      <vt:lpstr>GENERALIZAÇÃO</vt:lpstr>
      <vt:lpstr>Generalização (continuação)</vt:lpstr>
      <vt:lpstr>Parada prematura de treinamento</vt:lpstr>
      <vt:lpstr>Técnicas de poda baseada em regularização</vt:lpstr>
      <vt:lpstr>Técnicas de poda baseada em regularização</vt:lpstr>
      <vt:lpstr>Técnicas de poda baseada na Hessiana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lvrarruda</dc:creator>
  <cp:lastModifiedBy>UTFPR</cp:lastModifiedBy>
  <cp:revision>107</cp:revision>
  <dcterms:created xsi:type="dcterms:W3CDTF">2012-10-01T17:29:05Z</dcterms:created>
  <dcterms:modified xsi:type="dcterms:W3CDTF">2015-10-07T14:22:43Z</dcterms:modified>
</cp:coreProperties>
</file>