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70" r:id="rId15"/>
    <p:sldId id="272" r:id="rId16"/>
    <p:sldId id="269" r:id="rId17"/>
    <p:sldId id="273" r:id="rId18"/>
    <p:sldId id="277" r:id="rId19"/>
    <p:sldId id="278" r:id="rId20"/>
    <p:sldId id="274" r:id="rId21"/>
    <p:sldId id="275" r:id="rId22"/>
    <p:sldId id="276" r:id="rId23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40CBE"/>
    <a:srgbClr val="9933FF"/>
    <a:srgbClr val="FF9900"/>
    <a:srgbClr val="FF0000"/>
    <a:srgbClr val="FF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E375159-B354-4B06-BCA2-246017AA02A6}" type="datetimeFigureOut">
              <a:rPr lang="pt-BR"/>
              <a:pPr>
                <a:defRPr/>
              </a:pPr>
              <a:t>21/10/2015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41CADE5-310F-4F50-AACC-8DD1E6977C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F19F0-BF9C-4A0A-9172-5FAD5E282F1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774700"/>
            <a:ext cx="4713287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860925"/>
            <a:ext cx="5208587" cy="460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Klare Struktur, Informationsfluss vorwaerts.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Mit nur einer verdeckten Schicht, lässt sich jede beliebige Funktion approximieren (man braucht evtl halt viele Neuronen…)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Andere Ausgabefunktionen fuehren zu anderen Netztypen, dazu spaeter mehr.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Uebergang zur Stufenfunktion fuer </a:t>
            </a:r>
            <a:r>
              <a:rPr lang="en-US" i="1" smtClean="0">
                <a:sym typeface="Symbol" pitchFamily="18" charset="2"/>
              </a:rPr>
              <a:t>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0125" y="774700"/>
            <a:ext cx="5097463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860925"/>
            <a:ext cx="5208587" cy="4603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Klare Struktur, Informationsfluss vorwaerts.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Mit nur einer verdeckten Schicht, lässt sich jede beliebige Funktion approximieren (man braucht evtl halt viele Neuronen…)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Andere Ausgabefunktionen fuehren zu anderen Netztypen, dazu spaeter mehr.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Uebergang zur Stufenfunktion fuer </a:t>
            </a:r>
            <a:r>
              <a:rPr lang="en-US" i="1" smtClean="0">
                <a:sym typeface="Symbol" pitchFamily="18" charset="2"/>
              </a:rPr>
              <a:t></a:t>
            </a:r>
            <a:endParaRPr lang="en-US" smtClean="0"/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E9A79-53FB-4992-B017-FEE1668110C7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3EA51-49D0-4304-B099-992A01E4B6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54E6A-FC4F-4E31-A502-C7EF03B9B36A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376D-111E-41FA-A806-B99F28BFBC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AC1D8-DDA5-4B3D-9AD4-4BBED06238DB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93273-B15F-46E8-A2B0-83D481A94E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5762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586288" y="1125538"/>
            <a:ext cx="4038600" cy="240665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86288" y="3684588"/>
            <a:ext cx="4038600" cy="240823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66CBA-125E-4422-ABBA-E2C7A115EEE1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24FD3-0D9F-4925-A329-79D70B2001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5762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86288" y="1125538"/>
            <a:ext cx="4038600" cy="496728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089A6-C70F-469A-A769-C26EF894714B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53D9E-AE88-426B-8BBD-9BB8D61FDF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B7158-2D29-4F24-961E-642FF9DD912C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7B7E5-AF72-47CD-9144-09C1805A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1DC20-51BB-4323-8034-9288C170748B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9A1FD-5436-4CA3-A1AF-509170F38C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61210-4B1E-455F-9F4E-84A3F1B4B459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B9D2B-8C5B-415A-8EEE-25CF7603E1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E01F3-8FC1-4EDC-8DC9-5CA1C7EEFA06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A20AE-A8C5-4028-8A51-386E4EF0B5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4E86B-8050-41B3-8FCA-EE4E4CAC4AFF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1C733-ACF3-43E0-93E1-83E9E6F989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7D376-F7EF-4C06-89A2-6C616350B801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0F4FC-E4B9-4E67-A07D-B0942C8AB9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C32BE-7B32-400B-A0F9-45431314FE0B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44A19-F85A-4B13-9321-98EF84363C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EC767-F94B-4B37-B5FB-76FF6041183E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16DB6-5C8B-47EA-831E-37D8176E69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68313" y="404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395288" y="1125538"/>
            <a:ext cx="82296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07725E-BEE3-43DE-92D7-EA7C9882363F}" type="datetimeFigureOut">
              <a:rPr lang="pt-BR"/>
              <a:pPr>
                <a:defRPr/>
              </a:pPr>
              <a:t>21/10/2015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D9BD1BD-CE98-4AB3-AE53-BE5C5562B9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468313" y="1052513"/>
            <a:ext cx="8208962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395288" y="6165850"/>
            <a:ext cx="8208962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8" descr="lasca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55650" y="6165850"/>
            <a:ext cx="1431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 userDrawn="1"/>
        </p:nvSpPr>
        <p:spPr>
          <a:xfrm>
            <a:off x="5795963" y="6308725"/>
            <a:ext cx="29321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i="1" dirty="0">
                <a:latin typeface="+mn-lt"/>
              </a:rPr>
              <a:t>CPGEI  - </a:t>
            </a:r>
            <a:r>
              <a:rPr lang="pt-BR" i="1" dirty="0" err="1">
                <a:latin typeface="+mn-lt"/>
              </a:rPr>
              <a:t>profa</a:t>
            </a:r>
            <a:r>
              <a:rPr lang="pt-BR" i="1" dirty="0">
                <a:latin typeface="+mn-lt"/>
              </a:rPr>
              <a:t>. Valéria Arruda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ctrTitle"/>
          </p:nvPr>
        </p:nvSpPr>
        <p:spPr>
          <a:xfrm>
            <a:off x="684213" y="260350"/>
            <a:ext cx="7772400" cy="722313"/>
          </a:xfrm>
        </p:spPr>
        <p:txBody>
          <a:bodyPr/>
          <a:lstStyle/>
          <a:p>
            <a:pPr eaLnBrk="1" hangingPunct="1"/>
            <a:r>
              <a:rPr lang="pt-BR" smtClean="0"/>
              <a:t>REDE com Funções de Base Radial</a:t>
            </a:r>
          </a:p>
        </p:txBody>
      </p:sp>
      <p:sp>
        <p:nvSpPr>
          <p:cNvPr id="16386" name="Subtítulo 2"/>
          <p:cNvSpPr>
            <a:spLocks noGrp="1"/>
          </p:cNvSpPr>
          <p:nvPr>
            <p:ph type="subTitle" idx="1"/>
          </p:nvPr>
        </p:nvSpPr>
        <p:spPr>
          <a:xfrm>
            <a:off x="1331913" y="1628775"/>
            <a:ext cx="6696075" cy="4010025"/>
          </a:xfrm>
        </p:spPr>
        <p:txBody>
          <a:bodyPr/>
          <a:lstStyle/>
          <a:p>
            <a:pPr algn="l" eaLnBrk="1" hangingPunct="1">
              <a:buFont typeface="Arial" charset="0"/>
              <a:buChar char="•"/>
            </a:pPr>
            <a:r>
              <a:rPr lang="pt-BR" smtClean="0">
                <a:solidFill>
                  <a:srgbClr val="898989"/>
                </a:solidFill>
              </a:rPr>
              <a:t>Arquitetura de uma RBF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mtClean="0">
                <a:solidFill>
                  <a:srgbClr val="898989"/>
                </a:solidFill>
              </a:rPr>
              <a:t> Separabilidade e Teorema de Cover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mtClean="0">
                <a:solidFill>
                  <a:srgbClr val="898989"/>
                </a:solidFill>
              </a:rPr>
              <a:t> Camada escondida: tipos de funções de base radial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mtClean="0">
                <a:solidFill>
                  <a:srgbClr val="898989"/>
                </a:solidFill>
              </a:rPr>
              <a:t>Algoritmos de treinamento de RBFs</a:t>
            </a:r>
          </a:p>
          <a:p>
            <a:pPr algn="l" eaLnBrk="1" hangingPunct="1">
              <a:buFont typeface="Arial" charset="0"/>
              <a:buChar char="•"/>
            </a:pPr>
            <a:r>
              <a:rPr lang="pt-BR" smtClean="0">
                <a:solidFill>
                  <a:srgbClr val="898989"/>
                </a:solidFill>
              </a:rPr>
              <a:t> Comparação entre as RBFs e MLPs</a:t>
            </a:r>
          </a:p>
          <a:p>
            <a:pPr algn="l" eaLnBrk="1" hangingPunct="1">
              <a:buFont typeface="Arial" charset="0"/>
              <a:buChar char="•"/>
            </a:pPr>
            <a:endParaRPr lang="pt-BR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Outros tipos de funções RBF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96975"/>
            <a:ext cx="8778875" cy="487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Exemplo: problema XOR</a:t>
            </a:r>
          </a:p>
        </p:txBody>
      </p:sp>
      <p:sp>
        <p:nvSpPr>
          <p:cNvPr id="7475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Construir uma rede RBF para separar padrões tais que:</a:t>
            </a:r>
          </a:p>
          <a:p>
            <a:pPr lvl="1"/>
            <a:r>
              <a:rPr lang="pt-BR" sz="2400" smtClean="0">
                <a:solidFill>
                  <a:srgbClr val="00B050"/>
                </a:solidFill>
              </a:rPr>
              <a:t>(0,0) e (1,1) são mapeados como 0 na classe C1.</a:t>
            </a:r>
          </a:p>
          <a:p>
            <a:pPr lvl="1"/>
            <a:r>
              <a:rPr lang="pt-BR" sz="2400" smtClean="0"/>
              <a:t>(</a:t>
            </a:r>
            <a:r>
              <a:rPr lang="pt-BR" sz="2400" smtClean="0">
                <a:solidFill>
                  <a:srgbClr val="9933FF"/>
                </a:solidFill>
              </a:rPr>
              <a:t>1,0) e (0,1) são mapeados como 1 na classe C2.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2636838"/>
            <a:ext cx="5040313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4941888"/>
            <a:ext cx="4752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Exemplo: problema XOR (cont)</a:t>
            </a:r>
          </a:p>
        </p:txBody>
      </p:sp>
      <p:sp>
        <p:nvSpPr>
          <p:cNvPr id="727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smtClean="0"/>
              <a:t>O espaço de características (escondido):</a:t>
            </a:r>
          </a:p>
          <a:p>
            <a:pPr lvl="1"/>
            <a:endParaRPr lang="pt-BR" sz="2400" smtClean="0">
              <a:solidFill>
                <a:srgbClr val="9933FF"/>
              </a:solidFill>
            </a:endParaRPr>
          </a:p>
          <a:p>
            <a:pPr lvl="1">
              <a:buFont typeface="Arial" charset="0"/>
              <a:buNone/>
            </a:pPr>
            <a:endParaRPr lang="pt-BR" sz="2400" smtClean="0">
              <a:solidFill>
                <a:srgbClr val="9933FF"/>
              </a:solidFill>
            </a:endParaRPr>
          </a:p>
          <a:p>
            <a:r>
              <a:rPr lang="pt-BR" sz="2000" smtClean="0"/>
              <a:t>As classes </a:t>
            </a:r>
            <a:r>
              <a:rPr lang="pt-BR" sz="2000" smtClean="0">
                <a:solidFill>
                  <a:srgbClr val="006600"/>
                </a:solidFill>
              </a:rPr>
              <a:t>C1</a:t>
            </a:r>
            <a:r>
              <a:rPr lang="pt-BR" sz="2000" smtClean="0"/>
              <a:t> e </a:t>
            </a:r>
            <a:r>
              <a:rPr lang="pt-BR" sz="2000" smtClean="0">
                <a:solidFill>
                  <a:srgbClr val="9933FF"/>
                </a:solidFill>
              </a:rPr>
              <a:t>C2</a:t>
            </a:r>
            <a:r>
              <a:rPr lang="pt-BR" sz="2000" smtClean="0"/>
              <a:t> tornam-se </a:t>
            </a:r>
            <a:r>
              <a:rPr lang="pt-BR" sz="2000" smtClean="0">
                <a:solidFill>
                  <a:srgbClr val="FF0000"/>
                </a:solidFill>
              </a:rPr>
              <a:t>linearmente separáveis </a:t>
            </a:r>
            <a:r>
              <a:rPr lang="pt-BR" sz="2000" smtClean="0"/>
              <a:t>quando mapeadas (</a:t>
            </a:r>
            <a:r>
              <a:rPr lang="pt-BR" sz="2000" smtClean="0">
                <a:solidFill>
                  <a:srgbClr val="FF9900"/>
                </a:solidFill>
              </a:rPr>
              <a:t>projetadas</a:t>
            </a:r>
            <a:r>
              <a:rPr lang="pt-BR" sz="2000" smtClean="0"/>
              <a:t>) no espaço de características &lt;</a:t>
            </a:r>
            <a:r>
              <a:rPr lang="pt-BR" sz="2000" smtClean="0">
                <a:solidFill>
                  <a:srgbClr val="00B0F0"/>
                </a:solidFill>
                <a:latin typeface="Symbol" pitchFamily="18" charset="2"/>
              </a:rPr>
              <a:t>j</a:t>
            </a:r>
            <a:r>
              <a:rPr lang="pt-BR" sz="2000" smtClean="0">
                <a:solidFill>
                  <a:srgbClr val="00B0F0"/>
                </a:solidFill>
              </a:rPr>
              <a:t> </a:t>
            </a:r>
            <a:r>
              <a:rPr lang="pt-BR" sz="2000" baseline="-25000" smtClean="0">
                <a:solidFill>
                  <a:srgbClr val="00B0F0"/>
                </a:solidFill>
              </a:rPr>
              <a:t>1</a:t>
            </a:r>
            <a:r>
              <a:rPr lang="pt-BR" sz="2000" smtClean="0">
                <a:solidFill>
                  <a:srgbClr val="00B0F0"/>
                </a:solidFill>
              </a:rPr>
              <a:t>(x),</a:t>
            </a:r>
            <a:r>
              <a:rPr lang="pt-BR" sz="2000" smtClean="0">
                <a:solidFill>
                  <a:srgbClr val="00B0F0"/>
                </a:solidFill>
                <a:latin typeface="Symbol" pitchFamily="18" charset="2"/>
              </a:rPr>
              <a:t>j</a:t>
            </a:r>
            <a:r>
              <a:rPr lang="pt-BR" sz="2000" baseline="-25000" smtClean="0">
                <a:solidFill>
                  <a:srgbClr val="00B0F0"/>
                </a:solidFill>
              </a:rPr>
              <a:t> 2</a:t>
            </a:r>
            <a:r>
              <a:rPr lang="pt-BR" sz="2000" smtClean="0">
                <a:solidFill>
                  <a:srgbClr val="00B0F0"/>
                </a:solidFill>
              </a:rPr>
              <a:t>(x</a:t>
            </a:r>
            <a:r>
              <a:rPr lang="pt-BR" sz="2000" smtClean="0"/>
              <a:t>)&gt; .</a:t>
            </a:r>
          </a:p>
          <a:p>
            <a:r>
              <a:rPr lang="pt-BR" sz="2000" smtClean="0"/>
              <a:t>Um </a:t>
            </a:r>
            <a:r>
              <a:rPr lang="pt-BR" sz="2000" smtClean="0">
                <a:solidFill>
                  <a:srgbClr val="FF0000"/>
                </a:solidFill>
              </a:rPr>
              <a:t>classificador linear </a:t>
            </a:r>
            <a:r>
              <a:rPr lang="pt-BR" sz="2000" smtClean="0"/>
              <a:t>tendo como entrada </a:t>
            </a:r>
            <a:r>
              <a:rPr lang="pt-BR" sz="2000" smtClean="0">
                <a:solidFill>
                  <a:srgbClr val="00B0F0"/>
                </a:solidFill>
                <a:latin typeface="Symbol" pitchFamily="18" charset="2"/>
              </a:rPr>
              <a:t>j</a:t>
            </a:r>
            <a:r>
              <a:rPr lang="pt-BR" sz="2000" smtClean="0">
                <a:solidFill>
                  <a:srgbClr val="00B0F0"/>
                </a:solidFill>
              </a:rPr>
              <a:t> </a:t>
            </a:r>
            <a:r>
              <a:rPr lang="pt-BR" sz="2000" baseline="-25000" smtClean="0">
                <a:solidFill>
                  <a:srgbClr val="00B0F0"/>
                </a:solidFill>
              </a:rPr>
              <a:t>1</a:t>
            </a:r>
            <a:r>
              <a:rPr lang="pt-BR" sz="2000" smtClean="0">
                <a:solidFill>
                  <a:srgbClr val="00B0F0"/>
                </a:solidFill>
              </a:rPr>
              <a:t>(x)</a:t>
            </a:r>
            <a:r>
              <a:rPr lang="pt-BR" sz="2000" smtClean="0"/>
              <a:t> e </a:t>
            </a:r>
            <a:r>
              <a:rPr lang="pt-BR" sz="2000" smtClean="0">
                <a:solidFill>
                  <a:srgbClr val="00B0F0"/>
                </a:solidFill>
                <a:latin typeface="Symbol" pitchFamily="18" charset="2"/>
              </a:rPr>
              <a:t>j</a:t>
            </a:r>
            <a:r>
              <a:rPr lang="pt-BR" sz="2000" baseline="-25000" smtClean="0">
                <a:solidFill>
                  <a:srgbClr val="00B0F0"/>
                </a:solidFill>
              </a:rPr>
              <a:t> 2</a:t>
            </a:r>
            <a:r>
              <a:rPr lang="pt-BR" sz="2000" smtClean="0">
                <a:solidFill>
                  <a:srgbClr val="00B0F0"/>
                </a:solidFill>
              </a:rPr>
              <a:t>(x)  </a:t>
            </a:r>
            <a:r>
              <a:rPr lang="pt-BR" sz="2000" smtClean="0"/>
              <a:t>pode ser usado para </a:t>
            </a:r>
            <a:r>
              <a:rPr lang="pt-BR" sz="2000" smtClean="0">
                <a:solidFill>
                  <a:srgbClr val="FF9900"/>
                </a:solidFill>
              </a:rPr>
              <a:t>resolver</a:t>
            </a:r>
            <a:r>
              <a:rPr lang="pt-BR" sz="2000" smtClean="0"/>
              <a:t> o problema </a:t>
            </a:r>
            <a:r>
              <a:rPr lang="pt-BR" sz="2000" smtClean="0">
                <a:solidFill>
                  <a:srgbClr val="00B050"/>
                </a:solidFill>
              </a:rPr>
              <a:t>XOR</a:t>
            </a:r>
            <a:r>
              <a:rPr lang="pt-BR" sz="2000" smtClean="0"/>
              <a:t>.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051050" y="1412875"/>
          <a:ext cx="4752975" cy="982663"/>
        </p:xfrm>
        <a:graphic>
          <a:graphicData uri="http://schemas.openxmlformats.org/presentationml/2006/ole">
            <p:oleObj spid="_x0000_s72708" name="Equação" r:id="rId3" imgW="2577960" imgH="533160" progId="Equation.3">
              <p:embed/>
            </p:oleObj>
          </a:graphicData>
        </a:graphic>
      </p:graphicFrame>
      <p:pic>
        <p:nvPicPr>
          <p:cNvPr id="727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8400" y="3789363"/>
            <a:ext cx="5124450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684213" y="4005263"/>
            <a:ext cx="3024187" cy="1938337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txBody>
          <a:bodyPr>
            <a:spAutoFit/>
          </a:bodyPr>
          <a:lstStyle/>
          <a:p>
            <a:pPr>
              <a:defRPr/>
            </a:pPr>
            <a:r>
              <a:rPr lang="pt-BR" sz="2000" dirty="0">
                <a:latin typeface="+mn-lt"/>
              </a:rPr>
              <a:t>Rede RBF faz a projeção linear do vetor de entrada no espaço gerado pela camada escondida (RBF) e separa as classes na camada de saída (linear)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 de treinamento da rede RBF</a:t>
            </a:r>
          </a:p>
        </p:txBody>
      </p:sp>
      <p:sp>
        <p:nvSpPr>
          <p:cNvPr id="7577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Parâmetros a serem aprendidos são:</a:t>
            </a:r>
          </a:p>
          <a:p>
            <a:pPr algn="ctr">
              <a:buFont typeface="Arial" charset="0"/>
              <a:buNone/>
            </a:pPr>
            <a:r>
              <a:rPr lang="pt-BR" sz="2800" smtClean="0">
                <a:solidFill>
                  <a:srgbClr val="C00000"/>
                </a:solidFill>
              </a:rPr>
              <a:t>Centros</a:t>
            </a:r>
            <a:r>
              <a:rPr lang="pt-BR" sz="2800" smtClean="0"/>
              <a:t>, </a:t>
            </a:r>
            <a:r>
              <a:rPr lang="pt-BR" sz="2800" smtClean="0">
                <a:solidFill>
                  <a:srgbClr val="006600"/>
                </a:solidFill>
              </a:rPr>
              <a:t>espalhamentos</a:t>
            </a:r>
            <a:r>
              <a:rPr lang="pt-BR" sz="2800" smtClean="0"/>
              <a:t> e os </a:t>
            </a:r>
            <a:r>
              <a:rPr lang="pt-BR" sz="2800" smtClean="0">
                <a:solidFill>
                  <a:srgbClr val="9933FF"/>
                </a:solidFill>
              </a:rPr>
              <a:t>pesos</a:t>
            </a:r>
            <a:r>
              <a:rPr lang="pt-BR" sz="2800" smtClean="0"/>
              <a:t>.</a:t>
            </a:r>
          </a:p>
          <a:p>
            <a:pPr algn="ctr">
              <a:buFont typeface="Arial" charset="0"/>
              <a:buNone/>
            </a:pPr>
            <a:endParaRPr lang="pt-BR" sz="2800" smtClean="0"/>
          </a:p>
          <a:p>
            <a:r>
              <a:rPr lang="pt-BR" sz="2400" smtClean="0"/>
              <a:t>Diferentes algoritmos de treinamento</a:t>
            </a:r>
          </a:p>
          <a:p>
            <a:pPr lvl="1"/>
            <a:r>
              <a:rPr lang="pt-BR" sz="2000" smtClean="0"/>
              <a:t>Baseados em cálculo de gradiente: </a:t>
            </a:r>
            <a:r>
              <a:rPr lang="pt-BR" sz="2000" smtClean="0">
                <a:solidFill>
                  <a:srgbClr val="FF0000"/>
                </a:solidFill>
              </a:rPr>
              <a:t>LMS, OLS</a:t>
            </a:r>
          </a:p>
          <a:p>
            <a:pPr lvl="1"/>
            <a:r>
              <a:rPr lang="pt-BR" sz="2000" smtClean="0"/>
              <a:t>Baseado em métodos de agrupamentos: </a:t>
            </a:r>
            <a:r>
              <a:rPr lang="pt-BR" sz="2000" smtClean="0">
                <a:solidFill>
                  <a:srgbClr val="006600"/>
                </a:solidFill>
              </a:rPr>
              <a:t>K-means, vizinho mais próximo</a:t>
            </a:r>
          </a:p>
          <a:p>
            <a:pPr lvl="1"/>
            <a:r>
              <a:rPr lang="pt-BR" sz="2000" smtClean="0"/>
              <a:t>Híbridos por camada: </a:t>
            </a:r>
            <a:r>
              <a:rPr lang="pt-BR" sz="2000" smtClean="0">
                <a:solidFill>
                  <a:srgbClr val="006600"/>
                </a:solidFill>
              </a:rPr>
              <a:t>k-means</a:t>
            </a:r>
            <a:r>
              <a:rPr lang="pt-BR" sz="2000" smtClean="0"/>
              <a:t> (escondida), </a:t>
            </a:r>
            <a:r>
              <a:rPr lang="pt-BR" sz="2000" smtClean="0">
                <a:solidFill>
                  <a:srgbClr val="FF0000"/>
                </a:solidFill>
              </a:rPr>
              <a:t>regra delta </a:t>
            </a:r>
            <a:r>
              <a:rPr lang="pt-BR" sz="2000" smtClean="0"/>
              <a:t>(saída).</a:t>
            </a:r>
          </a:p>
          <a:p>
            <a:pPr lvl="1"/>
            <a:endParaRPr lang="pt-BR" sz="2000" smtClean="0"/>
          </a:p>
          <a:p>
            <a:r>
              <a:rPr lang="pt-BR" sz="2400" smtClean="0"/>
              <a:t>Diferentes algoritmos de treinamento:</a:t>
            </a:r>
          </a:p>
          <a:p>
            <a:pPr lvl="1"/>
            <a:r>
              <a:rPr lang="pt-BR" sz="2000" smtClean="0"/>
              <a:t>Supervisionado</a:t>
            </a:r>
          </a:p>
          <a:p>
            <a:pPr lvl="1"/>
            <a:r>
              <a:rPr lang="pt-BR" sz="2000" smtClean="0"/>
              <a:t>Auto-organizavel</a:t>
            </a:r>
          </a:p>
          <a:p>
            <a:pPr>
              <a:buFont typeface="Arial" charset="0"/>
              <a:buNone/>
            </a:pPr>
            <a:r>
              <a:rPr lang="pt-BR" sz="2400" smtClean="0"/>
              <a:t>	</a:t>
            </a:r>
          </a:p>
          <a:p>
            <a:pPr lvl="1"/>
            <a:endParaRPr lang="pt-B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 da pseudo-inversa</a:t>
            </a:r>
          </a:p>
        </p:txBody>
      </p:sp>
      <p:sp>
        <p:nvSpPr>
          <p:cNvPr id="76802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125538"/>
            <a:ext cx="8569325" cy="4967287"/>
          </a:xfrm>
        </p:spPr>
        <p:txBody>
          <a:bodyPr/>
          <a:lstStyle/>
          <a:p>
            <a:r>
              <a:rPr lang="pt-BR" sz="2000" smtClean="0">
                <a:solidFill>
                  <a:srgbClr val="006600"/>
                </a:solidFill>
              </a:rPr>
              <a:t>Centros são escolhidos aleatoriamente </a:t>
            </a:r>
            <a:r>
              <a:rPr lang="pt-BR" sz="2000" smtClean="0"/>
              <a:t>(tirados do conjunto de treinamento).</a:t>
            </a:r>
          </a:p>
          <a:p>
            <a:r>
              <a:rPr lang="pt-BR" sz="2000" smtClean="0"/>
              <a:t>Espalhamentos são escolhidos por normalização:</a:t>
            </a:r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r>
              <a:rPr lang="pt-BR" sz="2000" smtClean="0"/>
              <a:t>As funções de ativação são então calculadas, para todo i </a:t>
            </a:r>
            <a:r>
              <a:rPr lang="el-GR" sz="2000" smtClean="0"/>
              <a:t>ϵ</a:t>
            </a:r>
            <a:r>
              <a:rPr lang="pt-BR" sz="2000" smtClean="0"/>
              <a:t> [1, m1]:</a:t>
            </a:r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r>
              <a:rPr lang="pt-BR" sz="2000" smtClean="0"/>
              <a:t>Os pesos são calculados pelo</a:t>
            </a:r>
          </a:p>
          <a:p>
            <a:pPr>
              <a:buFont typeface="Arial" charset="0"/>
              <a:buNone/>
            </a:pPr>
            <a:r>
              <a:rPr lang="pt-BR" sz="2000" smtClean="0"/>
              <a:t>      método da pseudo-inversa:</a:t>
            </a:r>
          </a:p>
          <a:p>
            <a:endParaRPr lang="pt-BR" sz="2000" smtClean="0"/>
          </a:p>
          <a:p>
            <a:endParaRPr lang="pt-BR" sz="2000" smtClean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2060575"/>
            <a:ext cx="4895850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3429000"/>
            <a:ext cx="324008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4365625"/>
            <a:ext cx="3959225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 híbrido</a:t>
            </a:r>
          </a:p>
        </p:txBody>
      </p:sp>
      <p:sp>
        <p:nvSpPr>
          <p:cNvPr id="77826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13337"/>
          </a:xfrm>
        </p:spPr>
        <p:txBody>
          <a:bodyPr/>
          <a:lstStyle/>
          <a:p>
            <a:r>
              <a:rPr lang="pt-BR" sz="2000" smtClean="0"/>
              <a:t>Algoritmo auto-organizável para encontrar os centros</a:t>
            </a:r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pPr>
              <a:buFont typeface="Arial" charset="0"/>
              <a:buNone/>
            </a:pPr>
            <a:endParaRPr lang="pt-BR" sz="2000" smtClean="0"/>
          </a:p>
          <a:p>
            <a:pPr>
              <a:buFont typeface="Arial" charset="0"/>
              <a:buNone/>
            </a:pPr>
            <a:endParaRPr lang="pt-BR" sz="2000" smtClean="0"/>
          </a:p>
          <a:p>
            <a:r>
              <a:rPr lang="pt-BR" sz="2000" smtClean="0"/>
              <a:t>Os espalhamentos são escolhidos por normalização</a:t>
            </a:r>
          </a:p>
          <a:p>
            <a:r>
              <a:rPr lang="pt-BR" sz="2000" smtClean="0"/>
              <a:t>Etapa de aprendizado supervisionado para encontrar os pesos (LMS)</a:t>
            </a:r>
          </a:p>
          <a:p>
            <a:endParaRPr lang="pt-BR" sz="2000" smtClean="0"/>
          </a:p>
          <a:p>
            <a:endParaRPr lang="pt-BR" smtClean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1556792"/>
            <a:ext cx="5688632" cy="3620039"/>
          </a:xfrm>
          <a:prstGeom prst="rect">
            <a:avLst/>
          </a:prstGeom>
          <a:solidFill>
            <a:schemeClr val="bg2">
              <a:alpha val="97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 supervisionado</a:t>
            </a:r>
          </a:p>
        </p:txBody>
      </p:sp>
      <p:sp>
        <p:nvSpPr>
          <p:cNvPr id="7885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smtClean="0"/>
              <a:t>Baseado no gradiente descendente para cálculo de </a:t>
            </a:r>
            <a:r>
              <a:rPr lang="pt-BR" sz="2000" b="1" smtClean="0">
                <a:solidFill>
                  <a:srgbClr val="FF0000"/>
                </a:solidFill>
              </a:rPr>
              <a:t>todos </a:t>
            </a:r>
            <a:r>
              <a:rPr lang="pt-BR" sz="2000" smtClean="0"/>
              <a:t>os parâmetros</a:t>
            </a:r>
          </a:p>
          <a:p>
            <a:pPr lvl="1"/>
            <a:r>
              <a:rPr lang="pt-BR" sz="2000" smtClean="0"/>
              <a:t>Modificar os centros:</a:t>
            </a:r>
          </a:p>
          <a:p>
            <a:pPr lvl="1"/>
            <a:endParaRPr lang="pt-BR" sz="2000" smtClean="0"/>
          </a:p>
          <a:p>
            <a:pPr lvl="1"/>
            <a:endParaRPr lang="pt-BR" sz="2000" smtClean="0"/>
          </a:p>
          <a:p>
            <a:pPr lvl="1"/>
            <a:endParaRPr lang="pt-BR" sz="2000" smtClean="0"/>
          </a:p>
          <a:p>
            <a:pPr lvl="1"/>
            <a:endParaRPr lang="pt-BR" sz="2000" smtClean="0"/>
          </a:p>
          <a:p>
            <a:pPr lvl="1"/>
            <a:endParaRPr lang="pt-BR" sz="2000" smtClean="0"/>
          </a:p>
          <a:p>
            <a:pPr lvl="1">
              <a:buFont typeface="Arial" charset="0"/>
              <a:buNone/>
            </a:pPr>
            <a:endParaRPr lang="pt-BR" sz="2000" smtClean="0"/>
          </a:p>
          <a:p>
            <a:pPr lvl="1"/>
            <a:r>
              <a:rPr lang="pt-BR" sz="2000" smtClean="0"/>
              <a:t>Modificar o espalhamento:</a:t>
            </a:r>
          </a:p>
          <a:p>
            <a:pPr lvl="1">
              <a:buFont typeface="Arial" charset="0"/>
              <a:buNone/>
            </a:pPr>
            <a:endParaRPr lang="pt-BR" sz="2000" smtClean="0"/>
          </a:p>
          <a:p>
            <a:pPr lvl="1"/>
            <a:endParaRPr lang="pt-BR" sz="2000" smtClean="0"/>
          </a:p>
          <a:p>
            <a:pPr lvl="1"/>
            <a:endParaRPr lang="pt-BR" sz="2000" smtClean="0"/>
          </a:p>
          <a:p>
            <a:pPr lvl="1"/>
            <a:r>
              <a:rPr lang="pt-BR" sz="2000" smtClean="0"/>
              <a:t>Modificar os pesos de saída: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663" y="5084763"/>
            <a:ext cx="2374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3716338"/>
            <a:ext cx="2447925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1916113"/>
            <a:ext cx="3311525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468313" y="3213100"/>
            <a:ext cx="35274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rgbClr val="9933FF"/>
                </a:solidFill>
                <a:latin typeface="+mn-lt"/>
              </a:rPr>
              <a:t>Taxa de aprendizado para </a:t>
            </a:r>
            <a:r>
              <a:rPr lang="pt-BR" sz="2000" dirty="0" err="1">
                <a:solidFill>
                  <a:srgbClr val="9933FF"/>
                </a:solidFill>
                <a:latin typeface="+mn-lt"/>
              </a:rPr>
              <a:t>t</a:t>
            </a:r>
            <a:r>
              <a:rPr lang="pt-BR" sz="2000" baseline="-25000" dirty="0" err="1">
                <a:solidFill>
                  <a:srgbClr val="9933FF"/>
                </a:solidFill>
                <a:latin typeface="+mn-lt"/>
              </a:rPr>
              <a:t>j</a:t>
            </a:r>
            <a:endParaRPr lang="pt-BR" sz="2000" baseline="-25000" dirty="0">
              <a:solidFill>
                <a:srgbClr val="9933FF"/>
              </a:solidFill>
              <a:latin typeface="+mn-lt"/>
            </a:endParaRPr>
          </a:p>
        </p:txBody>
      </p:sp>
      <p:sp>
        <p:nvSpPr>
          <p:cNvPr id="78855" name="CaixaDeTexto 9"/>
          <p:cNvSpPr txBox="1">
            <a:spLocks noChangeArrowheads="1"/>
          </p:cNvSpPr>
          <p:nvPr/>
        </p:nvSpPr>
        <p:spPr bwMode="auto">
          <a:xfrm>
            <a:off x="9144000" y="24209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356100" y="1700213"/>
            <a:ext cx="3105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rgbClr val="9933FF"/>
                </a:solidFill>
                <a:latin typeface="+mn-lt"/>
              </a:rPr>
              <a:t>Função de erro instantânea:</a:t>
            </a:r>
          </a:p>
        </p:txBody>
      </p:sp>
      <p:pic>
        <p:nvPicPr>
          <p:cNvPr id="7885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24750" y="1484313"/>
            <a:ext cx="10429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>
            <a:off x="4284663" y="2349500"/>
            <a:ext cx="4103687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rgbClr val="006600"/>
                </a:solidFill>
                <a:latin typeface="+mn-lt"/>
              </a:rPr>
              <a:t>Dependendo da função</a:t>
            </a:r>
          </a:p>
          <a:p>
            <a:pPr>
              <a:defRPr/>
            </a:pPr>
            <a:r>
              <a:rPr lang="pt-BR" sz="2000" dirty="0">
                <a:solidFill>
                  <a:srgbClr val="006600"/>
                </a:solidFill>
                <a:latin typeface="+mn-lt"/>
              </a:rPr>
              <a:t>usada é calculada pela Regra da cadeia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900" smtClean="0"/>
              <a:t>Comparações entre RBF e MLP</a:t>
            </a:r>
          </a:p>
        </p:txBody>
      </p:sp>
      <p:sp>
        <p:nvSpPr>
          <p:cNvPr id="79874" name="Espaço Reservado para Conteúdo 2"/>
          <p:cNvSpPr>
            <a:spLocks/>
          </p:cNvSpPr>
          <p:nvPr/>
        </p:nvSpPr>
        <p:spPr bwMode="auto">
          <a:xfrm>
            <a:off x="395288" y="1052513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buFontTx/>
              <a:buChar char="•"/>
            </a:pPr>
            <a:r>
              <a:rPr lang="en-US" sz="2200">
                <a:latin typeface="Calibri" pitchFamily="34" charset="0"/>
              </a:rPr>
              <a:t>As redes</a:t>
            </a:r>
            <a:r>
              <a:rPr lang="en-US" sz="22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200" b="1">
                <a:solidFill>
                  <a:schemeClr val="accent2"/>
                </a:solidFill>
                <a:latin typeface="Calibri" pitchFamily="34" charset="0"/>
              </a:rPr>
              <a:t>RBFs</a:t>
            </a:r>
            <a:r>
              <a:rPr lang="en-US" sz="2200">
                <a:latin typeface="Calibri" pitchFamily="34" charset="0"/>
              </a:rPr>
              <a:t> como as </a:t>
            </a:r>
            <a:r>
              <a:rPr lang="en-US" sz="2200" b="1">
                <a:solidFill>
                  <a:srgbClr val="006600"/>
                </a:solidFill>
                <a:latin typeface="Calibri" pitchFamily="34" charset="0"/>
              </a:rPr>
              <a:t>MLPs</a:t>
            </a:r>
            <a:r>
              <a:rPr lang="en-US" sz="2200">
                <a:latin typeface="Calibri" pitchFamily="34" charset="0"/>
              </a:rPr>
              <a:t> são usadas para realizar tarefas complexas (não lineares) de reconhecimento de padrões.</a:t>
            </a:r>
          </a:p>
          <a:p>
            <a:pPr marL="271463" indent="-271463">
              <a:buFontTx/>
              <a:buChar char="•"/>
            </a:pPr>
            <a:endParaRPr lang="en-US" sz="2200">
              <a:latin typeface="Calibri" pitchFamily="34" charset="0"/>
            </a:endParaRPr>
          </a:p>
          <a:p>
            <a:pPr marL="271463" indent="-271463">
              <a:buFontTx/>
              <a:buChar char="•"/>
            </a:pPr>
            <a:r>
              <a:rPr lang="en-US" sz="2200">
                <a:latin typeface="Calibri" pitchFamily="34" charset="0"/>
              </a:rPr>
              <a:t>As redes</a:t>
            </a:r>
            <a:r>
              <a:rPr lang="en-US" sz="2200">
                <a:solidFill>
                  <a:schemeClr val="accent2"/>
                </a:solidFill>
                <a:latin typeface="Calibri" pitchFamily="34" charset="0"/>
              </a:rPr>
              <a:t> RBFs</a:t>
            </a:r>
            <a:r>
              <a:rPr lang="en-US" sz="2200">
                <a:latin typeface="Calibri" pitchFamily="34" charset="0"/>
              </a:rPr>
              <a:t> e as </a:t>
            </a:r>
            <a:r>
              <a:rPr lang="en-US" sz="2200" b="1">
                <a:solidFill>
                  <a:srgbClr val="006600"/>
                </a:solidFill>
                <a:latin typeface="Calibri" pitchFamily="34" charset="0"/>
              </a:rPr>
              <a:t>MLPs</a:t>
            </a:r>
            <a:r>
              <a:rPr lang="en-US" sz="2200">
                <a:latin typeface="Calibri" pitchFamily="34" charset="0"/>
              </a:rPr>
              <a:t> também são usadas para realizar mapeamentos  complexos (não lineares) de funções.</a:t>
            </a:r>
          </a:p>
          <a:p>
            <a:pPr marL="271463" indent="-271463">
              <a:buFontTx/>
              <a:buChar char="•"/>
            </a:pPr>
            <a:endParaRPr lang="en-US" sz="2200">
              <a:latin typeface="Calibri" pitchFamily="34" charset="0"/>
            </a:endParaRPr>
          </a:p>
          <a:p>
            <a:pPr marL="271463" indent="-271463">
              <a:buFontTx/>
              <a:buChar char="•"/>
            </a:pPr>
            <a:r>
              <a:rPr lang="en-US" sz="2200">
                <a:latin typeface="Calibri" pitchFamily="34" charset="0"/>
              </a:rPr>
              <a:t>As redes</a:t>
            </a:r>
            <a:r>
              <a:rPr lang="en-US" sz="2200">
                <a:solidFill>
                  <a:schemeClr val="accent2"/>
                </a:solidFill>
                <a:latin typeface="Calibri" pitchFamily="34" charset="0"/>
              </a:rPr>
              <a:t> RBFs</a:t>
            </a:r>
            <a:r>
              <a:rPr lang="en-US" sz="2200">
                <a:latin typeface="Calibri" pitchFamily="34" charset="0"/>
              </a:rPr>
              <a:t> e as </a:t>
            </a:r>
            <a:r>
              <a:rPr lang="en-US" sz="2200" b="1">
                <a:solidFill>
                  <a:srgbClr val="006600"/>
                </a:solidFill>
                <a:latin typeface="Calibri" pitchFamily="34" charset="0"/>
              </a:rPr>
              <a:t>MLPs</a:t>
            </a:r>
            <a:r>
              <a:rPr lang="en-US" sz="2200">
                <a:latin typeface="Calibri" pitchFamily="34" charset="0"/>
              </a:rPr>
              <a:t> são exemplos de redes diretas multicamadas (</a:t>
            </a:r>
            <a:r>
              <a:rPr lang="en-US" sz="2200" i="1">
                <a:solidFill>
                  <a:schemeClr val="tx2"/>
                </a:solidFill>
                <a:latin typeface="Calibri" pitchFamily="34" charset="0"/>
              </a:rPr>
              <a:t>non-linear layered feed-forward networks</a:t>
            </a:r>
            <a:r>
              <a:rPr lang="en-US" sz="2200">
                <a:latin typeface="Calibri" pitchFamily="34" charset="0"/>
              </a:rPr>
              <a:t>).</a:t>
            </a:r>
          </a:p>
          <a:p>
            <a:pPr marL="271463" indent="-271463">
              <a:buFontTx/>
              <a:buChar char="•"/>
            </a:pPr>
            <a:endParaRPr lang="en-US" sz="2200">
              <a:latin typeface="Calibri" pitchFamily="34" charset="0"/>
            </a:endParaRPr>
          </a:p>
          <a:p>
            <a:pPr marL="271463" indent="-271463">
              <a:buFontTx/>
              <a:buChar char="•"/>
            </a:pPr>
            <a:r>
              <a:rPr lang="en-US" sz="2200">
                <a:latin typeface="Calibri" pitchFamily="34" charset="0"/>
              </a:rPr>
              <a:t>As redes</a:t>
            </a:r>
            <a:r>
              <a:rPr lang="en-US" sz="2200">
                <a:solidFill>
                  <a:schemeClr val="accent2"/>
                </a:solidFill>
                <a:latin typeface="Calibri" pitchFamily="34" charset="0"/>
              </a:rPr>
              <a:t> RBFs</a:t>
            </a:r>
            <a:r>
              <a:rPr lang="en-US" sz="2200">
                <a:latin typeface="Calibri" pitchFamily="34" charset="0"/>
              </a:rPr>
              <a:t> e as </a:t>
            </a:r>
            <a:r>
              <a:rPr lang="en-US" sz="2200" b="1">
                <a:solidFill>
                  <a:srgbClr val="006600"/>
                </a:solidFill>
                <a:latin typeface="Calibri" pitchFamily="34" charset="0"/>
              </a:rPr>
              <a:t>MLPs</a:t>
            </a:r>
            <a:r>
              <a:rPr lang="en-US" sz="2200">
                <a:latin typeface="Calibri" pitchFamily="34" charset="0"/>
              </a:rPr>
              <a:t> </a:t>
            </a:r>
            <a:r>
              <a:rPr lang="en-US" sz="2200" i="1">
                <a:solidFill>
                  <a:schemeClr val="tx2"/>
                </a:solidFill>
                <a:latin typeface="Calibri" pitchFamily="34" charset="0"/>
              </a:rPr>
              <a:t>aproximadores</a:t>
            </a:r>
            <a:r>
              <a:rPr lang="en-US" sz="2200">
                <a:latin typeface="Calibri" pitchFamily="34" charset="0"/>
              </a:rPr>
              <a:t> </a:t>
            </a:r>
            <a:r>
              <a:rPr lang="en-US" sz="2200" i="1">
                <a:solidFill>
                  <a:schemeClr val="tx2"/>
                </a:solidFill>
                <a:latin typeface="Calibri" pitchFamily="34" charset="0"/>
              </a:rPr>
              <a:t>universais</a:t>
            </a:r>
            <a:r>
              <a:rPr lang="en-US" sz="2200">
                <a:latin typeface="Calibri" pitchFamily="34" charset="0"/>
              </a:rPr>
              <a:t>.</a:t>
            </a:r>
          </a:p>
          <a:p>
            <a:pPr marL="271463" indent="-271463">
              <a:buFontTx/>
              <a:buChar char="•"/>
            </a:pPr>
            <a:endParaRPr lang="en-US" sz="2200">
              <a:latin typeface="Calibri" pitchFamily="34" charset="0"/>
            </a:endParaRPr>
          </a:p>
          <a:p>
            <a:pPr marL="271463" indent="-271463">
              <a:buFontTx/>
              <a:buChar char="•"/>
            </a:pPr>
            <a:r>
              <a:rPr lang="en-US" sz="2200">
                <a:latin typeface="Calibri" pitchFamily="34" charset="0"/>
              </a:rPr>
              <a:t>Em relação as camadas escondidas:</a:t>
            </a:r>
          </a:p>
          <a:p>
            <a:pPr marL="685800" lvl="1" indent="-228600">
              <a:buFontTx/>
              <a:buChar char="•"/>
            </a:pPr>
            <a:r>
              <a:rPr lang="en-US" sz="2200">
                <a:solidFill>
                  <a:schemeClr val="accent2"/>
                </a:solidFill>
                <a:latin typeface="Calibri" pitchFamily="34" charset="0"/>
              </a:rPr>
              <a:t>As redes RBF tem apenas uma camada escondida não-linear</a:t>
            </a:r>
            <a:r>
              <a:rPr lang="en-US" sz="2200">
                <a:latin typeface="Calibri" pitchFamily="34" charset="0"/>
              </a:rPr>
              <a:t>.</a:t>
            </a:r>
          </a:p>
          <a:p>
            <a:pPr marL="685800" lvl="1" indent="-228600">
              <a:buFontTx/>
              <a:buChar char="•"/>
            </a:pPr>
            <a:r>
              <a:rPr lang="en-US" sz="2200">
                <a:solidFill>
                  <a:srgbClr val="009900"/>
                </a:solidFill>
                <a:latin typeface="Calibri" pitchFamily="34" charset="0"/>
              </a:rPr>
              <a:t>As redesMLP podem ter várias camadas escondidas não-lineares</a:t>
            </a:r>
            <a:r>
              <a:rPr lang="en-US" sz="240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GENERALIZAÇÃO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8424862" cy="4967287"/>
          </a:xfrm>
        </p:spPr>
        <p:txBody>
          <a:bodyPr/>
          <a:lstStyle/>
          <a:p>
            <a:pPr>
              <a:defRPr/>
            </a:pPr>
            <a:r>
              <a:rPr lang="pt-BR" sz="2000" dirty="0" smtClean="0"/>
              <a:t>O aprendizado é um processo de recobrimento de curva (</a:t>
            </a:r>
            <a:r>
              <a:rPr lang="pt-B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curve </a:t>
            </a:r>
            <a:r>
              <a:rPr lang="pt-BR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fitting</a:t>
            </a:r>
            <a:r>
              <a:rPr lang="pt-BR" sz="2000" dirty="0" smtClean="0"/>
              <a:t>).</a:t>
            </a:r>
          </a:p>
          <a:p>
            <a:pPr>
              <a:defRPr/>
            </a:pPr>
            <a:r>
              <a:rPr lang="pt-BR" sz="2000" dirty="0" smtClean="0"/>
              <a:t>A generalização é a capacidade de produzir respostas corretas para dados não treinados.</a:t>
            </a:r>
          </a:p>
          <a:p>
            <a:pPr lvl="1">
              <a:defRPr/>
            </a:pPr>
            <a:r>
              <a:rPr lang="pt-BR" sz="1800" dirty="0" smtClean="0"/>
              <a:t>O </a:t>
            </a:r>
            <a:r>
              <a:rPr lang="pt-BR" sz="1800" dirty="0" smtClean="0">
                <a:solidFill>
                  <a:srgbClr val="FF00FF"/>
                </a:solidFill>
              </a:rPr>
              <a:t>tamanho</a:t>
            </a:r>
            <a:r>
              <a:rPr lang="pt-BR" sz="1800" dirty="0" smtClean="0"/>
              <a:t> do conjunto de treinamento e sua </a:t>
            </a:r>
            <a:r>
              <a:rPr lang="pt-BR" sz="1800" dirty="0" smtClean="0">
                <a:solidFill>
                  <a:srgbClr val="006600"/>
                </a:solidFill>
              </a:rPr>
              <a:t>representatividade.</a:t>
            </a:r>
          </a:p>
          <a:p>
            <a:pPr lvl="1">
              <a:defRPr/>
            </a:pPr>
            <a:r>
              <a:rPr lang="pt-BR" sz="1800" dirty="0" smtClean="0"/>
              <a:t>A </a:t>
            </a:r>
            <a:r>
              <a:rPr lang="pt-BR" sz="1800" dirty="0" smtClean="0">
                <a:solidFill>
                  <a:srgbClr val="FF9900"/>
                </a:solidFill>
              </a:rPr>
              <a:t>arquitetura</a:t>
            </a:r>
            <a:r>
              <a:rPr lang="pt-BR" sz="1800" dirty="0" smtClean="0"/>
              <a:t> da rede neural (teorema da aproximação universal)</a:t>
            </a:r>
          </a:p>
          <a:p>
            <a:pPr lvl="1">
              <a:defRPr/>
            </a:pPr>
            <a:r>
              <a:rPr lang="pt-BR" sz="1800" dirty="0" smtClean="0"/>
              <a:t>A </a:t>
            </a:r>
            <a:r>
              <a:rPr lang="pt-BR" sz="1800" dirty="0" smtClean="0">
                <a:solidFill>
                  <a:srgbClr val="9933FF"/>
                </a:solidFill>
              </a:rPr>
              <a:t>complexidade real</a:t>
            </a:r>
            <a:r>
              <a:rPr lang="pt-BR" sz="1800" dirty="0" smtClean="0"/>
              <a:t> (física) do problema a ser modelado.</a:t>
            </a:r>
          </a:p>
          <a:p>
            <a:pPr>
              <a:defRPr/>
            </a:pPr>
            <a:r>
              <a:rPr lang="pt-BR" sz="2000" dirty="0" smtClean="0"/>
              <a:t>A arquitetura da rede é fixa e escolhe-se o tamanho do conjunto de dados.</a:t>
            </a:r>
          </a:p>
          <a:p>
            <a:pPr>
              <a:defRPr/>
            </a:pPr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erro na generalização </a:t>
            </a:r>
            <a:r>
              <a:rPr lang="pt-BR" sz="2000" dirty="0" smtClean="0"/>
              <a:t>converge para </a:t>
            </a:r>
            <a:r>
              <a:rPr lang="pt-BR" sz="2000" b="1" dirty="0" smtClean="0">
                <a:solidFill>
                  <a:srgbClr val="FF0000"/>
                </a:solidFill>
              </a:rPr>
              <a:t>zero</a:t>
            </a:r>
            <a:r>
              <a:rPr lang="pt-BR" sz="2000" dirty="0" smtClean="0"/>
              <a:t> se o número de neurônios na camada escondida (funções de base radial –tamanho do espaço escondido) </a:t>
            </a:r>
            <a:r>
              <a:rPr lang="pt-BR" sz="2000" b="1" dirty="0" smtClean="0">
                <a:solidFill>
                  <a:srgbClr val="9933FF"/>
                </a:solidFill>
              </a:rPr>
              <a:t>m1</a:t>
            </a:r>
            <a:r>
              <a:rPr lang="pt-BR" sz="2000" dirty="0" smtClean="0"/>
              <a:t> for muito menor que o número de dados </a:t>
            </a:r>
            <a:r>
              <a:rPr lang="pt-BR" sz="2000" b="1" dirty="0" smtClean="0">
                <a:solidFill>
                  <a:srgbClr val="9933FF"/>
                </a:solidFill>
              </a:rPr>
              <a:t>N</a:t>
            </a:r>
            <a:r>
              <a:rPr lang="pt-BR" sz="2000" dirty="0" smtClean="0"/>
              <a:t> de treinamento.</a:t>
            </a:r>
          </a:p>
          <a:p>
            <a:pPr>
              <a:defRPr/>
            </a:pPr>
            <a:endParaRPr lang="pt-BR" sz="2000" dirty="0" smtClean="0"/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1979613" y="4724400"/>
          <a:ext cx="5889625" cy="1008063"/>
        </p:xfrm>
        <a:graphic>
          <a:graphicData uri="http://schemas.openxmlformats.org/presentationml/2006/ole">
            <p:oleObj spid="_x0000_s92162" name="Equação" r:id="rId3" imgW="28191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Teorema da aproximação universal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000" dirty="0" smtClean="0"/>
              <a:t>Para qualquer função contínua f(x) existe uma rede RBF com um conjunto de centros t</a:t>
            </a:r>
            <a:r>
              <a:rPr lang="pt-BR" sz="2000" baseline="-25000" dirty="0" smtClean="0"/>
              <a:t>i</a:t>
            </a:r>
            <a:r>
              <a:rPr lang="pt-BR" sz="2000" dirty="0" smtClean="0"/>
              <a:t> (i=1, ...,m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) e um espalhamento comum </a:t>
            </a:r>
            <a:r>
              <a:rPr lang="pt-BR" sz="2000" dirty="0" smtClean="0">
                <a:latin typeface="Symbol" pitchFamily="18" charset="2"/>
              </a:rPr>
              <a:t>s</a:t>
            </a:r>
            <a:r>
              <a:rPr lang="pt-BR" sz="2000" dirty="0" smtClean="0"/>
              <a:t> &gt; 0, tal que o mapeamento F(x) resultante da RBF é fechado com f(x) de acordo com a norma </a:t>
            </a:r>
            <a:r>
              <a:rPr lang="pt-BR" sz="2000" dirty="0" err="1" smtClean="0"/>
              <a:t>Lp</a:t>
            </a:r>
            <a:r>
              <a:rPr lang="pt-BR" sz="2000" dirty="0" smtClean="0"/>
              <a:t>,  p </a:t>
            </a:r>
            <a:r>
              <a:rPr lang="el-GR" sz="2000" dirty="0" smtClean="0"/>
              <a:t>ϵ</a:t>
            </a:r>
            <a:r>
              <a:rPr lang="pt-BR" sz="2000" dirty="0" smtClean="0"/>
              <a:t> [1, ∞].</a:t>
            </a:r>
          </a:p>
          <a:p>
            <a:pPr>
              <a:defRPr/>
            </a:pPr>
            <a:endParaRPr lang="pt-BR" sz="2000" dirty="0" smtClean="0"/>
          </a:p>
          <a:p>
            <a:pPr>
              <a:defRPr/>
            </a:pPr>
            <a:endParaRPr lang="pt-BR" sz="2000" dirty="0" smtClean="0"/>
          </a:p>
          <a:p>
            <a:pPr>
              <a:defRPr/>
            </a:pPr>
            <a:endParaRPr lang="pt-BR" sz="2000" dirty="0" smtClean="0"/>
          </a:p>
          <a:p>
            <a:pPr>
              <a:defRPr/>
            </a:pPr>
            <a:endParaRPr lang="pt-BR" sz="2000" dirty="0" smtClean="0"/>
          </a:p>
          <a:p>
            <a:pPr>
              <a:defRPr/>
            </a:pPr>
            <a:endParaRPr lang="pt-BR" sz="2000" dirty="0" smtClean="0"/>
          </a:p>
          <a:p>
            <a:pPr>
              <a:defRPr/>
            </a:pPr>
            <a:r>
              <a:rPr lang="pt-BR" sz="2000" dirty="0" smtClean="0"/>
              <a:t>Problema da </a:t>
            </a:r>
            <a:r>
              <a:rPr lang="pt-BR" sz="20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Maldição da dimensionalidade</a:t>
            </a:r>
            <a:r>
              <a:rPr lang="pt-BR" sz="2000" dirty="0" smtClean="0"/>
              <a:t>: número de neurônios necessários na camada escondida cresce com a quantidade de dados de treinamento.</a:t>
            </a:r>
          </a:p>
          <a:p>
            <a:pPr>
              <a:defRPr/>
            </a:pPr>
            <a:endParaRPr lang="pt-BR" sz="2000" dirty="0"/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1258888" y="2708275"/>
          <a:ext cx="7021512" cy="1512888"/>
        </p:xfrm>
        <a:graphic>
          <a:graphicData uri="http://schemas.openxmlformats.org/presentationml/2006/ole">
            <p:oleObj spid="_x0000_s93186" name="Equação" r:id="rId3" imgW="3301920" imgH="711000" progId="Equation.3">
              <p:embed/>
            </p:oleObj>
          </a:graphicData>
        </a:graphic>
      </p:graphicFrame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3635375" y="5157788"/>
          <a:ext cx="1368425" cy="808037"/>
        </p:xfrm>
        <a:graphic>
          <a:graphicData uri="http://schemas.openxmlformats.org/presentationml/2006/ole">
            <p:oleObj spid="_x0000_s93187" name="Equação" r:id="rId4" imgW="558720" imgH="330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RBF: </a:t>
            </a:r>
            <a:r>
              <a:rPr lang="pt-BR" i="1" smtClean="0"/>
              <a:t>Radial Basis Function network</a:t>
            </a:r>
            <a:endParaRPr lang="pt-BR" smtClean="0"/>
          </a:p>
        </p:txBody>
      </p:sp>
      <p:sp>
        <p:nvSpPr>
          <p:cNvPr id="1741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smtClean="0"/>
              <a:t>Aproximação de funções (</a:t>
            </a:r>
            <a:r>
              <a:rPr lang="pt-BR" sz="2000" i="1" smtClean="0">
                <a:solidFill>
                  <a:srgbClr val="FF9900"/>
                </a:solidFill>
              </a:rPr>
              <a:t>curve fitting</a:t>
            </a:r>
            <a:r>
              <a:rPr lang="pt-BR" sz="2000" smtClean="0"/>
              <a:t>)  através de uma </a:t>
            </a:r>
            <a:r>
              <a:rPr lang="pt-BR" sz="2000" smtClean="0">
                <a:solidFill>
                  <a:srgbClr val="FF0000"/>
                </a:solidFill>
              </a:rPr>
              <a:t>combinação linear </a:t>
            </a:r>
            <a:r>
              <a:rPr lang="pt-BR" sz="2000" smtClean="0"/>
              <a:t>de funções de base radial (</a:t>
            </a:r>
            <a:r>
              <a:rPr lang="pt-BR" sz="2000" smtClean="0">
                <a:solidFill>
                  <a:srgbClr val="FF0000"/>
                </a:solidFill>
              </a:rPr>
              <a:t>RBF</a:t>
            </a:r>
            <a:r>
              <a:rPr lang="pt-BR" sz="2000" smtClean="0"/>
              <a:t>).</a:t>
            </a:r>
          </a:p>
          <a:p>
            <a:r>
              <a:rPr lang="pt-BR" sz="2000" smtClean="0"/>
              <a:t>As RBFs capturam o comportamento </a:t>
            </a:r>
            <a:r>
              <a:rPr lang="pt-BR" sz="2000" smtClean="0">
                <a:solidFill>
                  <a:srgbClr val="9933FF"/>
                </a:solidFill>
              </a:rPr>
              <a:t>local</a:t>
            </a:r>
            <a:r>
              <a:rPr lang="pt-BR" sz="2000" smtClean="0"/>
              <a:t> das funções</a:t>
            </a:r>
          </a:p>
          <a:p>
            <a:r>
              <a:rPr lang="pt-BR" sz="2000" smtClean="0"/>
              <a:t>RBFs representam </a:t>
            </a:r>
            <a:r>
              <a:rPr lang="pt-BR" sz="2000" smtClean="0">
                <a:solidFill>
                  <a:srgbClr val="006600"/>
                </a:solidFill>
              </a:rPr>
              <a:t>receptores</a:t>
            </a:r>
            <a:r>
              <a:rPr lang="pt-BR" sz="2000" smtClean="0"/>
              <a:t> (campos) locais:</a:t>
            </a:r>
          </a:p>
          <a:p>
            <a:endParaRPr lang="pt-BR" smtClean="0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3068638"/>
            <a:ext cx="41243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5076825" y="2852738"/>
            <a:ext cx="3598863" cy="3170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pt-BR" dirty="0"/>
              <a:t> </a:t>
            </a:r>
            <a:r>
              <a:rPr lang="pt-BR" sz="2000" dirty="0">
                <a:latin typeface="+mn-lt"/>
              </a:rPr>
              <a:t>O </a:t>
            </a:r>
            <a:r>
              <a:rPr lang="pt-BR" sz="2000" dirty="0">
                <a:solidFill>
                  <a:srgbClr val="9933FF"/>
                </a:solidFill>
                <a:latin typeface="+mn-lt"/>
              </a:rPr>
              <a:t>treinamento</a:t>
            </a:r>
            <a:r>
              <a:rPr lang="pt-BR" sz="2000" dirty="0">
                <a:latin typeface="+mn-lt"/>
              </a:rPr>
              <a:t> de uma rede </a:t>
            </a:r>
            <a:r>
              <a:rPr lang="pt-BR" sz="2000" dirty="0">
                <a:solidFill>
                  <a:srgbClr val="FF0000"/>
                </a:solidFill>
                <a:latin typeface="+mn-lt"/>
              </a:rPr>
              <a:t>RBF</a:t>
            </a:r>
            <a:r>
              <a:rPr lang="pt-BR" sz="2000" dirty="0">
                <a:latin typeface="+mn-lt"/>
              </a:rPr>
              <a:t> equivale a encontrar uma superfície de um </a:t>
            </a:r>
            <a:r>
              <a:rPr lang="pt-BR" sz="2000" b="1" dirty="0">
                <a:solidFill>
                  <a:srgbClr val="FF9900"/>
                </a:solidFill>
                <a:latin typeface="+mn-lt"/>
              </a:rPr>
              <a:t>espaço multidimensional </a:t>
            </a:r>
            <a:r>
              <a:rPr lang="pt-BR" sz="2000" dirty="0">
                <a:latin typeface="+mn-lt"/>
              </a:rPr>
              <a:t>que melhor representa (</a:t>
            </a:r>
            <a:r>
              <a:rPr lang="pt-BR" sz="2000" i="1" dirty="0" err="1">
                <a:solidFill>
                  <a:srgbClr val="FF0000"/>
                </a:solidFill>
                <a:latin typeface="+mn-lt"/>
              </a:rPr>
              <a:t>fit</a:t>
            </a:r>
            <a:r>
              <a:rPr lang="pt-BR" sz="2000" dirty="0">
                <a:latin typeface="+mn-lt"/>
              </a:rPr>
              <a:t>) os dados de treinamento.</a:t>
            </a:r>
          </a:p>
          <a:p>
            <a:pPr>
              <a:buFont typeface="Arial" pitchFamily="34" charset="0"/>
              <a:buChar char="•"/>
              <a:defRPr/>
            </a:pPr>
            <a:endParaRPr lang="pt-BR" sz="2000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pt-BR" sz="2000" dirty="0">
                <a:latin typeface="+mn-lt"/>
              </a:rPr>
              <a:t> Critério de </a:t>
            </a:r>
            <a:r>
              <a:rPr lang="pt-BR" sz="2000" dirty="0">
                <a:solidFill>
                  <a:srgbClr val="00B050"/>
                </a:solidFill>
                <a:latin typeface="+mn-lt"/>
              </a:rPr>
              <a:t>melhor curva </a:t>
            </a:r>
            <a:r>
              <a:rPr lang="pt-BR" sz="2000" dirty="0">
                <a:latin typeface="+mn-lt"/>
              </a:rPr>
              <a:t>(</a:t>
            </a:r>
            <a:r>
              <a:rPr lang="pt-BR" sz="2000" i="1" dirty="0" err="1">
                <a:solidFill>
                  <a:srgbClr val="FF0000"/>
                </a:solidFill>
                <a:latin typeface="+mn-lt"/>
              </a:rPr>
              <a:t>bestFit</a:t>
            </a:r>
            <a:r>
              <a:rPr lang="pt-BR" sz="2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pt-BR" sz="2000" dirty="0">
                <a:latin typeface="+mn-lt"/>
              </a:rPr>
              <a:t>) tem uma interpretação </a:t>
            </a:r>
            <a:r>
              <a:rPr lang="pt-BR" sz="2000" dirty="0">
                <a:solidFill>
                  <a:srgbClr val="00B050"/>
                </a:solidFill>
                <a:latin typeface="+mn-lt"/>
              </a:rPr>
              <a:t>estatística.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2900" smtClean="0"/>
              <a:t>Comparações entre RBF e MLP (continuação)</a:t>
            </a:r>
          </a:p>
        </p:txBody>
      </p:sp>
      <p:sp>
        <p:nvSpPr>
          <p:cNvPr id="94210" name="Espaço Reservado para Conteúdo 2"/>
          <p:cNvSpPr>
            <a:spLocks/>
          </p:cNvSpPr>
          <p:nvPr/>
        </p:nvSpPr>
        <p:spPr bwMode="auto">
          <a:xfrm>
            <a:off x="395288" y="1052513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buFontTx/>
              <a:buChar char="•"/>
            </a:pPr>
            <a:r>
              <a:rPr lang="en-US" sz="2200">
                <a:latin typeface="Calibri" pitchFamily="34" charset="0"/>
              </a:rPr>
              <a:t>As redes</a:t>
            </a:r>
            <a:r>
              <a:rPr lang="en-US" sz="22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200" b="1">
                <a:solidFill>
                  <a:schemeClr val="accent2"/>
                </a:solidFill>
                <a:latin typeface="Calibri" pitchFamily="34" charset="0"/>
              </a:rPr>
              <a:t>RBFs</a:t>
            </a:r>
            <a:r>
              <a:rPr lang="en-US" sz="2200">
                <a:latin typeface="Calibri" pitchFamily="34" charset="0"/>
              </a:rPr>
              <a:t> como as </a:t>
            </a:r>
            <a:r>
              <a:rPr lang="en-US" sz="2200" b="1">
                <a:solidFill>
                  <a:srgbClr val="006600"/>
                </a:solidFill>
                <a:latin typeface="Calibri" pitchFamily="34" charset="0"/>
              </a:rPr>
              <a:t>MLPs</a:t>
            </a:r>
            <a:r>
              <a:rPr lang="en-US" sz="2200">
                <a:latin typeface="Calibri" pitchFamily="34" charset="0"/>
              </a:rPr>
              <a:t> são usadas para realizar tarefas complexas (não lineares) de reconhecimento de padrões.</a:t>
            </a:r>
          </a:p>
          <a:p>
            <a:pPr marL="271463" indent="-271463">
              <a:buFontTx/>
              <a:buChar char="•"/>
            </a:pPr>
            <a:endParaRPr lang="en-US" sz="2200">
              <a:latin typeface="Calibri" pitchFamily="34" charset="0"/>
            </a:endParaRPr>
          </a:p>
          <a:p>
            <a:pPr marL="271463" indent="-271463">
              <a:buFontTx/>
              <a:buChar char="•"/>
            </a:pPr>
            <a:r>
              <a:rPr lang="en-US" sz="2200">
                <a:latin typeface="Calibri" pitchFamily="34" charset="0"/>
              </a:rPr>
              <a:t>As redes</a:t>
            </a:r>
            <a:r>
              <a:rPr lang="en-US" sz="2200">
                <a:solidFill>
                  <a:schemeClr val="accent2"/>
                </a:solidFill>
                <a:latin typeface="Calibri" pitchFamily="34" charset="0"/>
              </a:rPr>
              <a:t> RBFs</a:t>
            </a:r>
            <a:r>
              <a:rPr lang="en-US" sz="2200">
                <a:latin typeface="Calibri" pitchFamily="34" charset="0"/>
              </a:rPr>
              <a:t> e as </a:t>
            </a:r>
            <a:r>
              <a:rPr lang="en-US" sz="2200" b="1">
                <a:solidFill>
                  <a:srgbClr val="006600"/>
                </a:solidFill>
                <a:latin typeface="Calibri" pitchFamily="34" charset="0"/>
              </a:rPr>
              <a:t>MLPs</a:t>
            </a:r>
            <a:r>
              <a:rPr lang="en-US" sz="2200">
                <a:latin typeface="Calibri" pitchFamily="34" charset="0"/>
              </a:rPr>
              <a:t> também são usadas para realizar mapeamentos  complexos (não lineares) de funções.</a:t>
            </a:r>
          </a:p>
          <a:p>
            <a:pPr marL="271463" indent="-271463">
              <a:buFontTx/>
              <a:buChar char="•"/>
            </a:pPr>
            <a:endParaRPr lang="en-US" sz="2200">
              <a:latin typeface="Calibri" pitchFamily="34" charset="0"/>
            </a:endParaRPr>
          </a:p>
          <a:p>
            <a:pPr marL="271463" indent="-271463">
              <a:buFontTx/>
              <a:buChar char="•"/>
            </a:pPr>
            <a:r>
              <a:rPr lang="en-US" sz="2200">
                <a:latin typeface="Calibri" pitchFamily="34" charset="0"/>
              </a:rPr>
              <a:t>As redes</a:t>
            </a:r>
            <a:r>
              <a:rPr lang="en-US" sz="2200">
                <a:solidFill>
                  <a:schemeClr val="accent2"/>
                </a:solidFill>
                <a:latin typeface="Calibri" pitchFamily="34" charset="0"/>
              </a:rPr>
              <a:t> RBFs</a:t>
            </a:r>
            <a:r>
              <a:rPr lang="en-US" sz="2200">
                <a:latin typeface="Calibri" pitchFamily="34" charset="0"/>
              </a:rPr>
              <a:t> e as </a:t>
            </a:r>
            <a:r>
              <a:rPr lang="en-US" sz="2200" b="1">
                <a:solidFill>
                  <a:srgbClr val="006600"/>
                </a:solidFill>
                <a:latin typeface="Calibri" pitchFamily="34" charset="0"/>
              </a:rPr>
              <a:t>MLPs</a:t>
            </a:r>
            <a:r>
              <a:rPr lang="en-US" sz="2200">
                <a:latin typeface="Calibri" pitchFamily="34" charset="0"/>
              </a:rPr>
              <a:t> são exemplos de redes diretas multicamadas (</a:t>
            </a:r>
            <a:r>
              <a:rPr lang="en-US" sz="2200" i="1">
                <a:solidFill>
                  <a:schemeClr val="tx2"/>
                </a:solidFill>
                <a:latin typeface="Calibri" pitchFamily="34" charset="0"/>
              </a:rPr>
              <a:t>non-linear layered feed-forward networks</a:t>
            </a:r>
            <a:r>
              <a:rPr lang="en-US" sz="2200">
                <a:latin typeface="Calibri" pitchFamily="34" charset="0"/>
              </a:rPr>
              <a:t>).</a:t>
            </a:r>
          </a:p>
          <a:p>
            <a:pPr marL="271463" indent="-271463">
              <a:buFontTx/>
              <a:buChar char="•"/>
            </a:pPr>
            <a:endParaRPr lang="en-US" sz="2200">
              <a:latin typeface="Calibri" pitchFamily="34" charset="0"/>
            </a:endParaRPr>
          </a:p>
          <a:p>
            <a:pPr marL="271463" indent="-271463">
              <a:buFontTx/>
              <a:buChar char="•"/>
            </a:pPr>
            <a:r>
              <a:rPr lang="en-US" sz="2200">
                <a:latin typeface="Calibri" pitchFamily="34" charset="0"/>
              </a:rPr>
              <a:t>As redes</a:t>
            </a:r>
            <a:r>
              <a:rPr lang="en-US" sz="2200">
                <a:solidFill>
                  <a:schemeClr val="accent2"/>
                </a:solidFill>
                <a:latin typeface="Calibri" pitchFamily="34" charset="0"/>
              </a:rPr>
              <a:t> RBFs</a:t>
            </a:r>
            <a:r>
              <a:rPr lang="en-US" sz="2200">
                <a:latin typeface="Calibri" pitchFamily="34" charset="0"/>
              </a:rPr>
              <a:t> e as </a:t>
            </a:r>
            <a:r>
              <a:rPr lang="en-US" sz="2200" b="1">
                <a:solidFill>
                  <a:srgbClr val="006600"/>
                </a:solidFill>
                <a:latin typeface="Calibri" pitchFamily="34" charset="0"/>
              </a:rPr>
              <a:t>MLPs</a:t>
            </a:r>
            <a:r>
              <a:rPr lang="en-US" sz="2200">
                <a:latin typeface="Calibri" pitchFamily="34" charset="0"/>
              </a:rPr>
              <a:t> </a:t>
            </a:r>
            <a:r>
              <a:rPr lang="en-US" sz="2200" i="1">
                <a:solidFill>
                  <a:schemeClr val="tx2"/>
                </a:solidFill>
                <a:latin typeface="Calibri" pitchFamily="34" charset="0"/>
              </a:rPr>
              <a:t>aproximadores</a:t>
            </a:r>
            <a:r>
              <a:rPr lang="en-US" sz="2200">
                <a:latin typeface="Calibri" pitchFamily="34" charset="0"/>
              </a:rPr>
              <a:t> </a:t>
            </a:r>
            <a:r>
              <a:rPr lang="en-US" sz="2200" i="1">
                <a:solidFill>
                  <a:schemeClr val="tx2"/>
                </a:solidFill>
                <a:latin typeface="Calibri" pitchFamily="34" charset="0"/>
              </a:rPr>
              <a:t>universais</a:t>
            </a:r>
            <a:r>
              <a:rPr lang="en-US" sz="2200">
                <a:latin typeface="Calibri" pitchFamily="34" charset="0"/>
              </a:rPr>
              <a:t>.</a:t>
            </a:r>
          </a:p>
          <a:p>
            <a:pPr marL="271463" indent="-271463">
              <a:buFontTx/>
              <a:buChar char="•"/>
            </a:pPr>
            <a:endParaRPr lang="en-US" sz="2200">
              <a:latin typeface="Calibri" pitchFamily="34" charset="0"/>
            </a:endParaRPr>
          </a:p>
          <a:p>
            <a:pPr marL="271463" indent="-271463">
              <a:buFontTx/>
              <a:buChar char="•"/>
            </a:pPr>
            <a:r>
              <a:rPr lang="en-US" sz="2200">
                <a:latin typeface="Calibri" pitchFamily="34" charset="0"/>
              </a:rPr>
              <a:t>Em relação às camadas escondidas:</a:t>
            </a:r>
          </a:p>
          <a:p>
            <a:pPr marL="1143000" lvl="2" indent="-228600">
              <a:buFontTx/>
              <a:buChar char="•"/>
            </a:pPr>
            <a:r>
              <a:rPr lang="en-US" sz="2200">
                <a:solidFill>
                  <a:schemeClr val="accent2"/>
                </a:solidFill>
                <a:latin typeface="Calibri" pitchFamily="34" charset="0"/>
              </a:rPr>
              <a:t>As redes RBF tem apenas uma camada escondida</a:t>
            </a:r>
            <a:r>
              <a:rPr lang="en-US" sz="2200">
                <a:latin typeface="Calibri" pitchFamily="34" charset="0"/>
              </a:rPr>
              <a:t>.</a:t>
            </a:r>
          </a:p>
          <a:p>
            <a:pPr marL="1143000" lvl="2" indent="-228600">
              <a:buFontTx/>
              <a:buChar char="•"/>
            </a:pPr>
            <a:r>
              <a:rPr lang="en-US" sz="2200">
                <a:solidFill>
                  <a:srgbClr val="009900"/>
                </a:solidFill>
                <a:latin typeface="Calibri" pitchFamily="34" charset="0"/>
              </a:rPr>
              <a:t>As redesMLP podem ter várias camadas escondidas</a:t>
            </a:r>
            <a:r>
              <a:rPr lang="en-US" sz="240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8636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sz="2900" smtClean="0"/>
              <a:t/>
            </a:r>
            <a:br>
              <a:rPr lang="en-US" sz="2900" smtClean="0"/>
            </a:br>
            <a:r>
              <a:rPr lang="en-US" sz="2900" smtClean="0"/>
              <a:t> </a:t>
            </a:r>
            <a:r>
              <a:rPr lang="pt-BR" sz="2900" smtClean="0"/>
              <a:t>Comparações entre RBF e MLP (continuação)</a:t>
            </a:r>
            <a:r>
              <a:rPr lang="en-US" sz="2900" smtClean="0"/>
              <a:t> </a:t>
            </a:r>
            <a:br>
              <a:rPr lang="en-US" sz="2900" smtClean="0"/>
            </a:br>
            <a:endParaRPr lang="en-US" sz="2900" smtClean="0"/>
          </a:p>
        </p:txBody>
      </p:sp>
      <p:sp>
        <p:nvSpPr>
          <p:cNvPr id="95234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latin typeface="Calibri" pitchFamily="34" charset="0"/>
              </a:rPr>
              <a:t>Modelo de neurônio</a:t>
            </a:r>
            <a:r>
              <a:rPr lang="pt-BR" sz="2000">
                <a:latin typeface="Calibri" pitchFamily="34" charset="0"/>
              </a:rPr>
              <a:t>: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Os nós da camada escondida de uma rede RBF são diferentes dos nós na camada de saída e tem funções diferentes para funcionamento da rede.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Numa MLP todos os nós compartilham o mesmo modelo de neurônio.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latin typeface="Calibri" pitchFamily="34" charset="0"/>
              </a:rPr>
              <a:t>Linearidade</a:t>
            </a:r>
            <a:r>
              <a:rPr lang="pt-BR" sz="2000">
                <a:latin typeface="Calibri" pitchFamily="34" charset="0"/>
              </a:rPr>
              <a:t>: 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A camada escondida de uma RBF é não-linear e a camada de saída linear.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Para uma MLP as camadas escondidas e de saída são não-lineares.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latin typeface="Calibri" pitchFamily="34" charset="0"/>
              </a:rPr>
              <a:t>Função de ativação: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O argumento da função de ativação de um neurônio na camada escondida de uma RBF calcula a </a:t>
            </a:r>
            <a:r>
              <a:rPr lang="pt-BR" sz="2000">
                <a:solidFill>
                  <a:srgbClr val="9933FF"/>
                </a:solidFill>
                <a:latin typeface="Calibri" pitchFamily="34" charset="0"/>
              </a:rPr>
              <a:t>distância euclideana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 entre o vetor de entrada e o centro da função de base do neurônio.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O argumento da função de ativação de um neurônio na camada escondida de uma MLP calcula o </a:t>
            </a:r>
            <a:r>
              <a:rPr lang="pt-BR" sz="2000">
                <a:solidFill>
                  <a:srgbClr val="9933FF"/>
                </a:solidFill>
                <a:latin typeface="Calibri" pitchFamily="34" charset="0"/>
              </a:rPr>
              <a:t>produto interno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 entre o vetor de entrada e o vetor de pesos sinápticos conectados ao neurônio.: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8229600" cy="8636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sz="2900" smtClean="0"/>
              <a:t/>
            </a:r>
            <a:br>
              <a:rPr lang="en-US" sz="2900" smtClean="0"/>
            </a:br>
            <a:r>
              <a:rPr lang="en-US" sz="2900" smtClean="0"/>
              <a:t> </a:t>
            </a:r>
            <a:r>
              <a:rPr lang="pt-BR" sz="2900" smtClean="0"/>
              <a:t>Comparações entre RBF e MLP (continuação)</a:t>
            </a:r>
            <a:r>
              <a:rPr lang="en-US" sz="2900" smtClean="0"/>
              <a:t> </a:t>
            </a:r>
            <a:br>
              <a:rPr lang="en-US" sz="2900" smtClean="0"/>
            </a:br>
            <a:endParaRPr lang="en-US" sz="2900" smtClean="0"/>
          </a:p>
        </p:txBody>
      </p:sp>
      <p:sp>
        <p:nvSpPr>
          <p:cNvPr id="97282" name="Espaço Reservado para Conteúdo 2"/>
          <p:cNvSpPr>
            <a:spLocks/>
          </p:cNvSpPr>
          <p:nvPr/>
        </p:nvSpPr>
        <p:spPr bwMode="auto">
          <a:xfrm>
            <a:off x="395288" y="1125538"/>
            <a:ext cx="856932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latin typeface="Calibri" pitchFamily="34" charset="0"/>
              </a:rPr>
              <a:t>Aproximação</a:t>
            </a:r>
            <a:r>
              <a:rPr lang="pt-BR" sz="2000">
                <a:latin typeface="Calibri" pitchFamily="34" charset="0"/>
              </a:rPr>
              <a:t>: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As rede RBFs usam funções gaussianas para construir uma aproximação </a:t>
            </a:r>
            <a:r>
              <a:rPr lang="pt-BR" sz="2000" b="1">
                <a:solidFill>
                  <a:schemeClr val="hlink"/>
                </a:solidFill>
                <a:latin typeface="Calibri" pitchFamily="34" charset="0"/>
              </a:rPr>
              <a:t>local</a:t>
            </a:r>
            <a:r>
              <a:rPr lang="pt-BR" sz="2000">
                <a:solidFill>
                  <a:srgbClr val="FF0000"/>
                </a:solidFill>
                <a:latin typeface="Calibri" pitchFamily="34" charset="0"/>
              </a:rPr>
              <a:t> para um mapeamento não linear de entrada – saída.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As redes MLPs constroem uma aproximação </a:t>
            </a:r>
            <a:r>
              <a:rPr lang="pt-BR" sz="2000" b="1">
                <a:solidFill>
                  <a:schemeClr val="hlink"/>
                </a:solidFill>
                <a:latin typeface="Calibri" pitchFamily="34" charset="0"/>
              </a:rPr>
              <a:t>global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 </a:t>
            </a:r>
            <a:r>
              <a:rPr lang="pt-BR">
                <a:solidFill>
                  <a:srgbClr val="006600"/>
                </a:solidFill>
              </a:rPr>
              <a:t>para um mapeamento não linear de entrada - saída</a:t>
            </a:r>
            <a:r>
              <a:rPr lang="pt-BR" sz="2000">
                <a:solidFill>
                  <a:srgbClr val="006600"/>
                </a:solidFill>
                <a:latin typeface="Calibri" pitchFamily="34" charset="0"/>
              </a:rPr>
              <a:t>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latin typeface="Calibri" pitchFamily="34" charset="0"/>
              </a:rPr>
              <a:t>Maldição da dimensionalidade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O tamanho do espaço escondido (número de neurônios) aumenta rapidamente com o tamanho da camada de entrada (m) e também com o aumento de dados disponíveis para treinamento, tanto para as redes </a:t>
            </a:r>
            <a:r>
              <a:rPr lang="pt-BR" sz="2000" b="1">
                <a:solidFill>
                  <a:srgbClr val="006600"/>
                </a:solidFill>
                <a:latin typeface="Calibri" pitchFamily="34" charset="0"/>
              </a:rPr>
              <a:t>RBF</a:t>
            </a:r>
            <a:r>
              <a:rPr lang="pt-BR" sz="2000">
                <a:latin typeface="Calibri" pitchFamily="34" charset="0"/>
              </a:rPr>
              <a:t> e </a:t>
            </a:r>
            <a:r>
              <a:rPr lang="pt-BR" sz="2000" b="1">
                <a:solidFill>
                  <a:srgbClr val="140CBE"/>
                </a:solidFill>
                <a:latin typeface="Calibri" pitchFamily="34" charset="0"/>
              </a:rPr>
              <a:t>MLP</a:t>
            </a:r>
            <a:r>
              <a:rPr lang="pt-BR" sz="2000">
                <a:latin typeface="Calibri" pitchFamily="34" charset="0"/>
              </a:rPr>
              <a:t>.</a:t>
            </a:r>
          </a:p>
          <a:p>
            <a:pPr marL="271463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 b="1">
                <a:latin typeface="Calibri" pitchFamily="34" charset="0"/>
              </a:rPr>
              <a:t>Capacidade de generalização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r>
              <a:rPr lang="pt-BR" sz="2000">
                <a:latin typeface="Calibri" pitchFamily="34" charset="0"/>
              </a:rPr>
              <a:t>A taxa de aproximação é da ordem O(1/m</a:t>
            </a:r>
            <a:r>
              <a:rPr lang="pt-BR" sz="2000" baseline="-25000">
                <a:latin typeface="Calibri" pitchFamily="34" charset="0"/>
              </a:rPr>
              <a:t>1</a:t>
            </a:r>
            <a:r>
              <a:rPr lang="pt-BR" sz="2000">
                <a:latin typeface="Calibri" pitchFamily="34" charset="0"/>
              </a:rPr>
              <a:t>) para ambas as redes </a:t>
            </a:r>
            <a:r>
              <a:rPr lang="pt-BR" sz="2000" b="1">
                <a:solidFill>
                  <a:srgbClr val="006600"/>
                </a:solidFill>
                <a:latin typeface="Calibri" pitchFamily="34" charset="0"/>
              </a:rPr>
              <a:t>RBF</a:t>
            </a:r>
            <a:r>
              <a:rPr lang="pt-BR" sz="2000">
                <a:latin typeface="Calibri" pitchFamily="34" charset="0"/>
              </a:rPr>
              <a:t> e </a:t>
            </a:r>
            <a:r>
              <a:rPr lang="pt-BR" sz="2000" b="1">
                <a:solidFill>
                  <a:srgbClr val="140CBE"/>
                </a:solidFill>
                <a:latin typeface="Calibri" pitchFamily="34" charset="0"/>
              </a:rPr>
              <a:t>MLP</a:t>
            </a:r>
            <a:r>
              <a:rPr lang="pt-BR" sz="2000">
                <a:latin typeface="Calibri" pitchFamily="34" charset="0"/>
              </a:rPr>
              <a:t>.</a:t>
            </a: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latin typeface="Calibri" pitchFamily="34" charset="0"/>
            </a:endParaRPr>
          </a:p>
          <a:p>
            <a:pPr marL="728663" lvl="1" indent="-271463" hangingPunct="0">
              <a:spcBef>
                <a:spcPts val="600"/>
              </a:spcBef>
              <a:buFont typeface="Arial" charset="0"/>
              <a:buChar char="•"/>
            </a:pPr>
            <a:endParaRPr lang="pt-BR" sz="2000">
              <a:solidFill>
                <a:srgbClr val="0066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Arquitetura da rede RDF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000" dirty="0" smtClean="0"/>
              <a:t>Camada de </a:t>
            </a:r>
            <a:r>
              <a:rPr lang="pt-BR" sz="2000" b="1" dirty="0" smtClean="0">
                <a:solidFill>
                  <a:srgbClr val="140CBE"/>
                </a:solidFill>
              </a:rPr>
              <a:t>entrada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pt-BR" sz="2000" b="1" dirty="0" smtClean="0">
                <a:solidFill>
                  <a:schemeClr val="tx2"/>
                </a:solidFill>
              </a:rPr>
              <a:t> </a:t>
            </a:r>
            <a:r>
              <a:rPr lang="pt-BR" sz="2000" dirty="0" smtClean="0"/>
              <a:t>conecta a rede com o ambiente.</a:t>
            </a:r>
          </a:p>
          <a:p>
            <a:pPr>
              <a:defRPr/>
            </a:pPr>
            <a:r>
              <a:rPr lang="pt-BR" sz="2000" dirty="0" smtClean="0"/>
              <a:t>Camada </a:t>
            </a:r>
            <a:r>
              <a:rPr lang="pt-BR" sz="2000" b="1" dirty="0" smtClean="0">
                <a:solidFill>
                  <a:srgbClr val="FF9900"/>
                </a:solidFill>
              </a:rPr>
              <a:t>escondida:</a:t>
            </a:r>
            <a:r>
              <a:rPr lang="pt-BR" sz="2000" dirty="0" smtClean="0"/>
              <a:t> aplica uma </a:t>
            </a:r>
            <a:r>
              <a:rPr lang="pt-BR" sz="2000" dirty="0" smtClean="0">
                <a:solidFill>
                  <a:srgbClr val="FF0000"/>
                </a:solidFill>
              </a:rPr>
              <a:t>transformação </a:t>
            </a:r>
            <a:r>
              <a:rPr lang="pt-BR" sz="2000" dirty="0" err="1" smtClean="0">
                <a:solidFill>
                  <a:srgbClr val="FF0000"/>
                </a:solidFill>
              </a:rPr>
              <a:t>não-linear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do espaço de entrada para o espaço escondido.</a:t>
            </a:r>
          </a:p>
          <a:p>
            <a:pPr>
              <a:defRPr/>
            </a:pPr>
            <a:r>
              <a:rPr lang="pt-BR" sz="2000" dirty="0" smtClean="0"/>
              <a:t>Camada de </a:t>
            </a:r>
            <a:r>
              <a:rPr lang="pt-BR" sz="2000" b="1" dirty="0" smtClean="0">
                <a:solidFill>
                  <a:srgbClr val="006600"/>
                </a:solidFill>
              </a:rPr>
              <a:t>saída</a:t>
            </a:r>
            <a:r>
              <a:rPr lang="pt-BR" sz="2000" dirty="0" smtClean="0"/>
              <a:t>: aplica uma </a:t>
            </a:r>
            <a:r>
              <a:rPr lang="pt-BR" sz="2000" dirty="0" smtClean="0">
                <a:solidFill>
                  <a:srgbClr val="FF3300"/>
                </a:solidFill>
              </a:rPr>
              <a:t>transformação linear </a:t>
            </a:r>
            <a:r>
              <a:rPr lang="pt-BR" sz="2000" dirty="0" smtClean="0"/>
              <a:t>do espaço escondido para o espaço de saída.</a:t>
            </a:r>
            <a:endParaRPr lang="pt-BR" sz="2000" dirty="0"/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2997200"/>
            <a:ext cx="6840537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5364163" y="5013325"/>
          <a:ext cx="3444875" cy="1008063"/>
        </p:xfrm>
        <a:graphic>
          <a:graphicData uri="http://schemas.openxmlformats.org/presentationml/2006/ole">
            <p:oleObj spid="_x0000_s63491" name="Equação" r:id="rId4" imgW="15620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Separabilidade de Padrões</a:t>
            </a:r>
          </a:p>
        </p:txBody>
      </p:sp>
      <p:sp>
        <p:nvSpPr>
          <p:cNvPr id="6451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smtClean="0"/>
              <a:t>Considere um conjunto de </a:t>
            </a:r>
            <a:r>
              <a:rPr lang="pt-BR" sz="2000" i="1" smtClean="0">
                <a:solidFill>
                  <a:srgbClr val="FF3300"/>
                </a:solidFill>
              </a:rPr>
              <a:t>m</a:t>
            </a:r>
            <a:r>
              <a:rPr lang="pt-BR" sz="2000" smtClean="0"/>
              <a:t> funções </a:t>
            </a:r>
            <a:r>
              <a:rPr lang="pt-BR" sz="2000" smtClean="0">
                <a:solidFill>
                  <a:srgbClr val="FF3300"/>
                </a:solidFill>
                <a:latin typeface="Symbol" pitchFamily="18" charset="2"/>
              </a:rPr>
              <a:t>j</a:t>
            </a:r>
            <a:r>
              <a:rPr lang="pt-BR" sz="2000" baseline="-25000" smtClean="0">
                <a:solidFill>
                  <a:srgbClr val="FF3300"/>
                </a:solidFill>
              </a:rPr>
              <a:t>i</a:t>
            </a:r>
            <a:r>
              <a:rPr lang="pt-BR" sz="2000" smtClean="0"/>
              <a:t> e o espaço formado por elas:</a:t>
            </a:r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endParaRPr lang="pt-BR" sz="2000" smtClean="0"/>
          </a:p>
          <a:p>
            <a:r>
              <a:rPr lang="pt-BR" sz="2000" smtClean="0"/>
              <a:t>Uma </a:t>
            </a:r>
            <a:r>
              <a:rPr lang="pt-BR" sz="2000" smtClean="0">
                <a:solidFill>
                  <a:srgbClr val="FF0000"/>
                </a:solidFill>
              </a:rPr>
              <a:t>partição binária </a:t>
            </a:r>
            <a:r>
              <a:rPr lang="pt-BR" sz="2000" smtClean="0"/>
              <a:t>do espaço de entrada, </a:t>
            </a:r>
            <a:r>
              <a:rPr lang="pt-BR" sz="2000" b="1" i="1" smtClean="0">
                <a:solidFill>
                  <a:srgbClr val="7030A0"/>
                </a:solidFill>
              </a:rPr>
              <a:t>dicotomia</a:t>
            </a:r>
            <a:r>
              <a:rPr lang="pt-BR" sz="2000" smtClean="0"/>
              <a:t> (C1,C2),  de um conjunto de treinamento C é </a:t>
            </a:r>
            <a:r>
              <a:rPr lang="pt-BR" sz="2000" b="1" i="1" smtClean="0">
                <a:solidFill>
                  <a:srgbClr val="006600"/>
                </a:solidFill>
                <a:latin typeface="Symbol" pitchFamily="18" charset="2"/>
              </a:rPr>
              <a:t>j</a:t>
            </a:r>
            <a:r>
              <a:rPr lang="pt-BR" sz="2000" b="1" i="1" smtClean="0">
                <a:solidFill>
                  <a:srgbClr val="006600"/>
                </a:solidFill>
              </a:rPr>
              <a:t>-separável</a:t>
            </a:r>
            <a:r>
              <a:rPr lang="pt-BR" sz="2000" smtClean="0"/>
              <a:t> se existe um vetor </a:t>
            </a:r>
            <a:r>
              <a:rPr lang="pt-BR" sz="2000" b="1" smtClean="0">
                <a:solidFill>
                  <a:srgbClr val="FF9900"/>
                </a:solidFill>
              </a:rPr>
              <a:t>W </a:t>
            </a:r>
            <a:r>
              <a:rPr lang="el-GR" sz="2000" b="1" smtClean="0">
                <a:solidFill>
                  <a:srgbClr val="FF9900"/>
                </a:solidFill>
              </a:rPr>
              <a:t>ϵ</a:t>
            </a:r>
            <a:r>
              <a:rPr lang="pt-BR" sz="2000" b="1" smtClean="0">
                <a:solidFill>
                  <a:srgbClr val="FF9900"/>
                </a:solidFill>
              </a:rPr>
              <a:t> </a:t>
            </a:r>
            <a:r>
              <a:rPr lang="el-GR" sz="2000" b="1" smtClean="0">
                <a:solidFill>
                  <a:srgbClr val="FF9900"/>
                </a:solidFill>
                <a:sym typeface="Symbol" pitchFamily="18" charset="2"/>
              </a:rPr>
              <a:t></a:t>
            </a:r>
            <a:r>
              <a:rPr lang="pt-BR" sz="2000" b="1" baseline="30000" smtClean="0">
                <a:solidFill>
                  <a:srgbClr val="FF9900"/>
                </a:solidFill>
              </a:rPr>
              <a:t> m1 </a:t>
            </a:r>
            <a:r>
              <a:rPr lang="pt-BR" sz="2000" b="1" smtClean="0">
                <a:solidFill>
                  <a:srgbClr val="FF9900"/>
                </a:solidFill>
              </a:rPr>
              <a:t> </a:t>
            </a:r>
            <a:r>
              <a:rPr lang="pt-BR" sz="2000" smtClean="0"/>
              <a:t>:</a:t>
            </a:r>
          </a:p>
          <a:p>
            <a:endParaRPr lang="pt-BR" smtClean="0"/>
          </a:p>
        </p:txBody>
      </p:sp>
      <p:graphicFrame>
        <p:nvGraphicFramePr>
          <p:cNvPr id="64514" name="AutoShape 2"/>
          <p:cNvGraphicFramePr>
            <a:graphicFrameLocks noChangeAspect="1"/>
          </p:cNvGraphicFramePr>
          <p:nvPr/>
        </p:nvGraphicFramePr>
        <p:xfrm>
          <a:off x="827088" y="1628775"/>
          <a:ext cx="7637462" cy="1008063"/>
        </p:xfrm>
        <a:graphic>
          <a:graphicData uri="http://schemas.openxmlformats.org/presentationml/2006/ole">
            <p:oleObj spid="_x0000_s64514" name="Equação" r:id="rId3" imgW="0" imgH="0" progId="Equation.3">
              <p:embed/>
            </p:oleObj>
          </a:graphicData>
        </a:graphic>
      </p:graphicFrame>
      <p:pic>
        <p:nvPicPr>
          <p:cNvPr id="645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413" y="4076700"/>
            <a:ext cx="40354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</a:t>
            </a:r>
            <a:r>
              <a:rPr lang="en-US" smtClean="0">
                <a:latin typeface="Symbol" pitchFamily="18" charset="2"/>
              </a:rPr>
              <a:t>j</a:t>
            </a:r>
            <a:r>
              <a:rPr lang="en-US" smtClean="0"/>
              <a:t>-separabilidade</a:t>
            </a:r>
            <a:endParaRPr lang="pt-BR" smtClean="0"/>
          </a:p>
        </p:txBody>
      </p:sp>
      <p:sp>
        <p:nvSpPr>
          <p:cNvPr id="65538" name="Espaço Reservado para Texto 6"/>
          <p:cNvSpPr>
            <a:spLocks noGrp="1"/>
          </p:cNvSpPr>
          <p:nvPr>
            <p:ph type="body" idx="1"/>
          </p:nvPr>
        </p:nvSpPr>
        <p:spPr>
          <a:xfrm>
            <a:off x="395288" y="1989138"/>
            <a:ext cx="4040187" cy="639762"/>
          </a:xfrm>
        </p:spPr>
        <p:txBody>
          <a:bodyPr/>
          <a:lstStyle/>
          <a:p>
            <a:pPr algn="ctr"/>
            <a:r>
              <a:rPr lang="pt-BR" b="0" smtClean="0">
                <a:solidFill>
                  <a:srgbClr val="C00000"/>
                </a:solidFill>
              </a:rPr>
              <a:t>Separabilidade linear</a:t>
            </a:r>
          </a:p>
        </p:txBody>
      </p:sp>
      <p:sp>
        <p:nvSpPr>
          <p:cNvPr id="65539" name="Espaço Reservado para Texto 8"/>
          <p:cNvSpPr>
            <a:spLocks noGrp="1"/>
          </p:cNvSpPr>
          <p:nvPr>
            <p:ph type="body" sz="quarter" idx="3"/>
          </p:nvPr>
        </p:nvSpPr>
        <p:spPr>
          <a:xfrm>
            <a:off x="4500563" y="2060575"/>
            <a:ext cx="4041775" cy="639763"/>
          </a:xfrm>
        </p:spPr>
        <p:txBody>
          <a:bodyPr/>
          <a:lstStyle/>
          <a:p>
            <a:pPr algn="ctr"/>
            <a:r>
              <a:rPr lang="pt-BR" b="0" smtClean="0">
                <a:solidFill>
                  <a:srgbClr val="C00000"/>
                </a:solidFill>
              </a:rPr>
              <a:t>Separabilidade quadrática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125538"/>
            <a:ext cx="26003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84213" y="2924175"/>
            <a:ext cx="2647950" cy="3171825"/>
          </a:xfrm>
        </p:spPr>
      </p:pic>
      <p:sp>
        <p:nvSpPr>
          <p:cNvPr id="16" name="CaixaDeTexto 15"/>
          <p:cNvSpPr txBox="1"/>
          <p:nvPr/>
        </p:nvSpPr>
        <p:spPr>
          <a:xfrm>
            <a:off x="395288" y="1268413"/>
            <a:ext cx="57610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pt-BR" sz="2000" dirty="0">
                <a:latin typeface="+mn-lt"/>
              </a:rPr>
              <a:t>  </a:t>
            </a:r>
            <a:r>
              <a:rPr lang="pt-BR" sz="2400" dirty="0">
                <a:latin typeface="+mn-lt"/>
              </a:rPr>
              <a:t>Superfície de separação: todo x tal que: </a:t>
            </a:r>
          </a:p>
        </p:txBody>
      </p:sp>
      <p:pic>
        <p:nvPicPr>
          <p:cNvPr id="65543" name="Picture 7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>
          <a:xfrm>
            <a:off x="5003800" y="2924175"/>
            <a:ext cx="3352800" cy="2971800"/>
          </a:xfrm>
        </p:spPr>
      </p:pic>
      <p:sp>
        <p:nvSpPr>
          <p:cNvPr id="20" name="Retângulo 19"/>
          <p:cNvSpPr/>
          <p:nvPr/>
        </p:nvSpPr>
        <p:spPr>
          <a:xfrm>
            <a:off x="2957513" y="5589588"/>
            <a:ext cx="30702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400" dirty="0" err="1">
                <a:solidFill>
                  <a:srgbClr val="C00000"/>
                </a:solidFill>
                <a:latin typeface="+mn-lt"/>
              </a:rPr>
              <a:t>Separabilidade</a:t>
            </a:r>
            <a:r>
              <a:rPr lang="pt-BR" sz="2400" dirty="0">
                <a:solidFill>
                  <a:srgbClr val="C00000"/>
                </a:solidFill>
                <a:latin typeface="+mn-lt"/>
              </a:rPr>
              <a:t> esférica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276600" y="3860800"/>
            <a:ext cx="19431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9933FF"/>
                </a:solidFill>
                <a:latin typeface="+mn-lt"/>
              </a:rPr>
              <a:t>TIPOS DE</a:t>
            </a:r>
          </a:p>
          <a:p>
            <a:pPr algn="ctr">
              <a:defRPr/>
            </a:pPr>
            <a:r>
              <a:rPr lang="pt-BR" sz="2400" b="1" dirty="0">
                <a:solidFill>
                  <a:srgbClr val="9933FF"/>
                </a:solidFill>
                <a:latin typeface="+mn-lt"/>
              </a:rPr>
              <a:t>FUNÇÕES</a:t>
            </a:r>
          </a:p>
          <a:p>
            <a:pPr algn="ctr">
              <a:defRPr/>
            </a:pPr>
            <a:r>
              <a:rPr lang="pt-BR" sz="2400" b="1" dirty="0">
                <a:solidFill>
                  <a:srgbClr val="9933FF"/>
                </a:solidFill>
                <a:latin typeface="+mn-lt"/>
              </a:rPr>
              <a:t>POLINOMIAIS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Teorema de Cover</a:t>
            </a:r>
          </a:p>
        </p:txBody>
      </p:sp>
      <p:sp>
        <p:nvSpPr>
          <p:cNvPr id="66562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smtClean="0">
                <a:solidFill>
                  <a:srgbClr val="00B050"/>
                </a:solidFill>
              </a:rPr>
              <a:t>P(N,m</a:t>
            </a:r>
            <a:r>
              <a:rPr lang="pt-BR" sz="2000" b="1" baseline="-25000" smtClean="0">
                <a:solidFill>
                  <a:srgbClr val="00B050"/>
                </a:solidFill>
              </a:rPr>
              <a:t>1</a:t>
            </a:r>
            <a:r>
              <a:rPr lang="pt-BR" sz="2000" b="1" smtClean="0">
                <a:solidFill>
                  <a:srgbClr val="00B050"/>
                </a:solidFill>
              </a:rPr>
              <a:t>):  </a:t>
            </a:r>
            <a:r>
              <a:rPr lang="pt-BR" sz="2000" smtClean="0"/>
              <a:t>probabilidade que uma partição particular </a:t>
            </a:r>
            <a:r>
              <a:rPr lang="pt-BR" sz="2000" smtClean="0">
                <a:solidFill>
                  <a:srgbClr val="FF0000"/>
                </a:solidFill>
              </a:rPr>
              <a:t>(C1,C2),  </a:t>
            </a:r>
            <a:r>
              <a:rPr lang="pt-BR" sz="2000" smtClean="0"/>
              <a:t>do conjunto de treinamento </a:t>
            </a:r>
            <a:r>
              <a:rPr lang="pt-BR" sz="2000" smtClean="0">
                <a:solidFill>
                  <a:srgbClr val="FF0000"/>
                </a:solidFill>
              </a:rPr>
              <a:t>C</a:t>
            </a:r>
            <a:r>
              <a:rPr lang="pt-BR" sz="2000" smtClean="0"/>
              <a:t> , selecionada aleatoriamente seja </a:t>
            </a:r>
            <a:r>
              <a:rPr lang="pt-BR" sz="2000" smtClean="0">
                <a:solidFill>
                  <a:srgbClr val="9933FF"/>
                </a:solidFill>
                <a:latin typeface="Symbol" pitchFamily="18" charset="2"/>
              </a:rPr>
              <a:t>j</a:t>
            </a:r>
            <a:r>
              <a:rPr lang="pt-BR" sz="2000" smtClean="0">
                <a:solidFill>
                  <a:srgbClr val="9933FF"/>
                </a:solidFill>
              </a:rPr>
              <a:t>-separável</a:t>
            </a:r>
            <a:r>
              <a:rPr lang="pt-BR" sz="2000" smtClean="0"/>
              <a:t>.</a:t>
            </a:r>
          </a:p>
          <a:p>
            <a:r>
              <a:rPr lang="pt-BR" sz="2000" b="1" smtClean="0">
                <a:solidFill>
                  <a:srgbClr val="9933FF"/>
                </a:solidFill>
              </a:rPr>
              <a:t>Teorema: </a:t>
            </a:r>
            <a:r>
              <a:rPr lang="pt-BR" sz="2000" smtClean="0"/>
              <a:t>dadas algumas condições especiais sobre </a:t>
            </a:r>
            <a:r>
              <a:rPr lang="pt-BR" sz="2000" smtClean="0">
                <a:solidFill>
                  <a:srgbClr val="FF9900"/>
                </a:solidFill>
              </a:rPr>
              <a:t>C={x1, x2, ..., xN) </a:t>
            </a:r>
            <a:r>
              <a:rPr lang="pt-BR" sz="2000" smtClean="0"/>
              <a:t>e sobre as partições (C1,C2) de C, tem-se que: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pPr>
              <a:spcBef>
                <a:spcPct val="0"/>
              </a:spcBef>
            </a:pPr>
            <a:r>
              <a:rPr lang="pt-BR" sz="2000" b="1" smtClean="0">
                <a:solidFill>
                  <a:srgbClr val="00B050"/>
                </a:solidFill>
              </a:rPr>
              <a:t>P(N,m</a:t>
            </a:r>
            <a:r>
              <a:rPr lang="pt-BR" sz="2000" b="1" baseline="-25000" smtClean="0">
                <a:solidFill>
                  <a:srgbClr val="00B050"/>
                </a:solidFill>
              </a:rPr>
              <a:t>1</a:t>
            </a:r>
            <a:r>
              <a:rPr lang="pt-BR" sz="2000" b="1" smtClean="0">
                <a:solidFill>
                  <a:srgbClr val="00B050"/>
                </a:solidFill>
              </a:rPr>
              <a:t>) </a:t>
            </a:r>
            <a:r>
              <a:rPr lang="pt-BR" sz="2000" smtClean="0"/>
              <a:t>é a distribuição cumulativa binomial que corresponde a probabilidade de escolher ao acaso N pontos </a:t>
            </a:r>
            <a:r>
              <a:rPr lang="pt-BR" sz="2000" smtClean="0">
                <a:solidFill>
                  <a:srgbClr val="FF9900"/>
                </a:solidFill>
              </a:rPr>
              <a:t>C={x1, x2, ..., xN) </a:t>
            </a:r>
            <a:r>
              <a:rPr lang="pt-BR" sz="2000" smtClean="0"/>
              <a:t>(cada um com probabilidade  P(C1) = P(C2) = 1/2) que sejam </a:t>
            </a:r>
            <a:r>
              <a:rPr lang="pt-BR" sz="2000" smtClean="0">
                <a:latin typeface="Symbol" pitchFamily="18" charset="2"/>
              </a:rPr>
              <a:t>j</a:t>
            </a:r>
            <a:r>
              <a:rPr lang="pt-BR" sz="2000" smtClean="0"/>
              <a:t>-separáveis considerando (m1 – 1) graus de liberdade (ou menos).</a:t>
            </a:r>
          </a:p>
          <a:p>
            <a:endParaRPr lang="pt-BR" smtClean="0"/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565400"/>
            <a:ext cx="446405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Teorema de Cover (continuação)</a:t>
            </a:r>
          </a:p>
        </p:txBody>
      </p:sp>
      <p:sp>
        <p:nvSpPr>
          <p:cNvPr id="67590" name="Espaço Reservado para Conteúdo 7"/>
          <p:cNvSpPr>
            <a:spLocks noGrp="1"/>
          </p:cNvSpPr>
          <p:nvPr>
            <p:ph idx="1"/>
          </p:nvPr>
        </p:nvSpPr>
        <p:spPr>
          <a:xfrm>
            <a:off x="395288" y="2565400"/>
            <a:ext cx="8229600" cy="35274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pt-BR" sz="2000" b="1" smtClean="0">
                <a:solidFill>
                  <a:srgbClr val="00B050"/>
                </a:solidFill>
              </a:rPr>
              <a:t>P(N,m</a:t>
            </a:r>
            <a:r>
              <a:rPr lang="pt-BR" sz="2000" b="1" baseline="-25000" smtClean="0">
                <a:solidFill>
                  <a:srgbClr val="00B050"/>
                </a:solidFill>
              </a:rPr>
              <a:t>1</a:t>
            </a:r>
            <a:r>
              <a:rPr lang="pt-BR" sz="2000" b="1" smtClean="0">
                <a:solidFill>
                  <a:srgbClr val="00B050"/>
                </a:solidFill>
              </a:rPr>
              <a:t>) </a:t>
            </a:r>
            <a:r>
              <a:rPr lang="pt-BR" sz="2000" smtClean="0"/>
              <a:t>tende a 1 com o aumento de m1, isto é o aumento do espaço de características:</a:t>
            </a:r>
          </a:p>
          <a:p>
            <a:pPr>
              <a:spcBef>
                <a:spcPct val="0"/>
              </a:spcBef>
            </a:pPr>
            <a:endParaRPr lang="pt-BR" sz="2000" smtClean="0"/>
          </a:p>
          <a:p>
            <a:pPr>
              <a:spcBef>
                <a:spcPct val="0"/>
              </a:spcBef>
            </a:pPr>
            <a:r>
              <a:rPr lang="pt-BR" sz="2000" smtClean="0"/>
              <a:t>Quanto </a:t>
            </a:r>
            <a:r>
              <a:rPr lang="pt-BR" sz="2000" smtClean="0">
                <a:solidFill>
                  <a:srgbClr val="FF0000"/>
                </a:solidFill>
              </a:rPr>
              <a:t>mais funções </a:t>
            </a:r>
            <a:r>
              <a:rPr lang="pt-BR" sz="2000" smtClean="0"/>
              <a:t>compõem o espaço de características </a:t>
            </a:r>
            <a:r>
              <a:rPr lang="pt-BR" sz="2000" smtClean="0">
                <a:solidFill>
                  <a:srgbClr val="FF0000"/>
                </a:solidFill>
              </a:rPr>
              <a:t>maior</a:t>
            </a:r>
            <a:r>
              <a:rPr lang="pt-BR" sz="2000" smtClean="0"/>
              <a:t> será a </a:t>
            </a:r>
            <a:r>
              <a:rPr lang="pt-BR" sz="2000" smtClean="0">
                <a:solidFill>
                  <a:srgbClr val="FF0000"/>
                </a:solidFill>
              </a:rPr>
              <a:t>flexibilidade</a:t>
            </a:r>
            <a:r>
              <a:rPr lang="pt-BR" sz="2000" smtClean="0"/>
              <a:t> da aproximação.</a:t>
            </a:r>
          </a:p>
          <a:p>
            <a:pPr>
              <a:spcBef>
                <a:spcPct val="0"/>
              </a:spcBef>
            </a:pPr>
            <a:r>
              <a:rPr lang="pt-BR" sz="2000" smtClean="0"/>
              <a:t>Um </a:t>
            </a:r>
            <a:r>
              <a:rPr lang="pt-BR" sz="2000" smtClean="0">
                <a:solidFill>
                  <a:srgbClr val="9933FF"/>
                </a:solidFill>
              </a:rPr>
              <a:t>problema de classificação </a:t>
            </a:r>
            <a:r>
              <a:rPr lang="pt-BR" sz="2000" smtClean="0"/>
              <a:t>de padrões em um </a:t>
            </a:r>
            <a:r>
              <a:rPr lang="pt-BR" sz="2000" smtClean="0">
                <a:solidFill>
                  <a:srgbClr val="9933FF"/>
                </a:solidFill>
              </a:rPr>
              <a:t>espaço não-linear </a:t>
            </a:r>
            <a:r>
              <a:rPr lang="pt-BR" sz="2000" smtClean="0"/>
              <a:t>é mais facilmente resolvido (</a:t>
            </a:r>
            <a:r>
              <a:rPr lang="pt-BR" sz="2000" b="1" smtClean="0">
                <a:solidFill>
                  <a:srgbClr val="FF0000"/>
                </a:solidFill>
              </a:rPr>
              <a:t>linearmente separável</a:t>
            </a:r>
            <a:r>
              <a:rPr lang="pt-BR" sz="2000" smtClean="0"/>
              <a:t>) em um espaço de </a:t>
            </a:r>
            <a:r>
              <a:rPr lang="pt-BR" sz="2000" smtClean="0">
                <a:solidFill>
                  <a:srgbClr val="006600"/>
                </a:solidFill>
              </a:rPr>
              <a:t>ordem mais alta </a:t>
            </a:r>
            <a:r>
              <a:rPr lang="pt-BR" sz="2000" smtClean="0"/>
              <a:t>do que em um espaço de </a:t>
            </a:r>
            <a:r>
              <a:rPr lang="pt-BR" sz="2000" smtClean="0">
                <a:solidFill>
                  <a:srgbClr val="006600"/>
                </a:solidFill>
              </a:rPr>
              <a:t>baixa dimensão</a:t>
            </a:r>
            <a:r>
              <a:rPr lang="pt-BR" sz="2000" smtClean="0"/>
              <a:t>.</a:t>
            </a:r>
          </a:p>
          <a:p>
            <a:pPr>
              <a:spcBef>
                <a:spcPct val="0"/>
              </a:spcBef>
            </a:pPr>
            <a:r>
              <a:rPr lang="pt-BR" sz="2400" b="1" smtClean="0">
                <a:solidFill>
                  <a:srgbClr val="FF00FF"/>
                </a:solidFill>
              </a:rPr>
              <a:t>Corolário: </a:t>
            </a:r>
            <a:r>
              <a:rPr lang="pt-BR" sz="2000" smtClean="0"/>
              <a:t>o número </a:t>
            </a:r>
            <a:r>
              <a:rPr lang="pt-BR" sz="2000" smtClean="0">
                <a:solidFill>
                  <a:srgbClr val="FF9900"/>
                </a:solidFill>
              </a:rPr>
              <a:t>máximo</a:t>
            </a:r>
            <a:r>
              <a:rPr lang="pt-BR" sz="2000" smtClean="0"/>
              <a:t> esperado de </a:t>
            </a:r>
            <a:r>
              <a:rPr lang="pt-BR" sz="2000" smtClean="0">
                <a:solidFill>
                  <a:srgbClr val="FF9900"/>
                </a:solidFill>
              </a:rPr>
              <a:t>padrões</a:t>
            </a:r>
            <a:r>
              <a:rPr lang="pt-BR" sz="2000" smtClean="0"/>
              <a:t> (aleatoriamente escolhidos)  que podem ser </a:t>
            </a:r>
            <a:r>
              <a:rPr lang="pt-BR" sz="2000" smtClean="0">
                <a:solidFill>
                  <a:srgbClr val="FF9900"/>
                </a:solidFill>
              </a:rPr>
              <a:t>linearmente separáveis </a:t>
            </a:r>
            <a:r>
              <a:rPr lang="pt-BR" sz="2000" smtClean="0"/>
              <a:t>em um espaço de dimensão </a:t>
            </a:r>
            <a:r>
              <a:rPr lang="pt-BR" sz="2000" smtClean="0">
                <a:solidFill>
                  <a:srgbClr val="FF0000"/>
                </a:solidFill>
              </a:rPr>
              <a:t>m1</a:t>
            </a:r>
            <a:r>
              <a:rPr lang="pt-BR" sz="2000" smtClean="0"/>
              <a:t> é igual a </a:t>
            </a:r>
            <a:r>
              <a:rPr lang="pt-BR" sz="2000" smtClean="0">
                <a:solidFill>
                  <a:srgbClr val="FF0000"/>
                </a:solidFill>
              </a:rPr>
              <a:t>2m1</a:t>
            </a:r>
            <a:r>
              <a:rPr lang="pt-BR" sz="2000" smtClean="0"/>
              <a:t>.</a:t>
            </a:r>
          </a:p>
          <a:p>
            <a:pPr>
              <a:spcBef>
                <a:spcPct val="0"/>
              </a:spcBef>
            </a:pPr>
            <a:endParaRPr lang="pt-BR" sz="2000" smtClean="0"/>
          </a:p>
          <a:p>
            <a:endParaRPr lang="pt-BR" smtClean="0"/>
          </a:p>
        </p:txBody>
      </p:sp>
      <p:pic>
        <p:nvPicPr>
          <p:cNvPr id="675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1196975"/>
            <a:ext cx="5111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555875" y="2997200"/>
          <a:ext cx="2700338" cy="431800"/>
        </p:xfrm>
        <a:graphic>
          <a:graphicData uri="http://schemas.openxmlformats.org/presentationml/2006/ole">
            <p:oleObj spid="_x0000_s67588" name="Equação" r:id="rId4" imgW="158724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Camada escondida da rede RBF</a:t>
            </a:r>
          </a:p>
        </p:txBody>
      </p:sp>
      <p:sp>
        <p:nvSpPr>
          <p:cNvPr id="68610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4967287"/>
          </a:xfrm>
        </p:spPr>
        <p:txBody>
          <a:bodyPr/>
          <a:lstStyle/>
          <a:p>
            <a:r>
              <a:rPr lang="pt-BR" sz="2000" smtClean="0"/>
              <a:t>Neurônios escondidos: usam </a:t>
            </a:r>
            <a:r>
              <a:rPr lang="pt-BR" sz="2000" b="1" smtClean="0">
                <a:solidFill>
                  <a:srgbClr val="FF0000"/>
                </a:solidFill>
              </a:rPr>
              <a:t>funções de base radial</a:t>
            </a:r>
          </a:p>
          <a:p>
            <a:r>
              <a:rPr lang="pt-BR" sz="2000" b="1" smtClean="0">
                <a:solidFill>
                  <a:srgbClr val="FF0000"/>
                </a:solidFill>
                <a:latin typeface="Symbol" pitchFamily="18" charset="2"/>
              </a:rPr>
              <a:t>j</a:t>
            </a:r>
            <a:r>
              <a:rPr lang="pt-BR" sz="2000" b="1" smtClean="0">
                <a:solidFill>
                  <a:srgbClr val="FF0000"/>
                </a:solidFill>
              </a:rPr>
              <a:t>(x): </a:t>
            </a:r>
            <a:r>
              <a:rPr lang="pt-BR" sz="2000" smtClean="0"/>
              <a:t>saídas dependem da </a:t>
            </a:r>
            <a:r>
              <a:rPr lang="pt-BR" sz="2000" b="1" smtClean="0">
                <a:solidFill>
                  <a:srgbClr val="7030A0"/>
                </a:solidFill>
              </a:rPr>
              <a:t>distância</a:t>
            </a:r>
            <a:r>
              <a:rPr lang="pt-BR" sz="2000" smtClean="0"/>
              <a:t> entre a </a:t>
            </a:r>
            <a:r>
              <a:rPr lang="pt-BR" sz="2000" smtClean="0">
                <a:solidFill>
                  <a:srgbClr val="006600"/>
                </a:solidFill>
              </a:rPr>
              <a:t>entrada</a:t>
            </a:r>
            <a:r>
              <a:rPr lang="pt-BR" sz="2000" smtClean="0"/>
              <a:t> e o </a:t>
            </a:r>
            <a:r>
              <a:rPr lang="pt-BR" sz="2000" smtClean="0">
                <a:solidFill>
                  <a:srgbClr val="006600"/>
                </a:solidFill>
              </a:rPr>
              <a:t>centro da função</a:t>
            </a:r>
            <a:r>
              <a:rPr lang="pt-BR" sz="2000" smtClean="0"/>
              <a:t>.</a:t>
            </a:r>
          </a:p>
          <a:p>
            <a:r>
              <a:rPr lang="pt-BR" sz="2000" smtClean="0"/>
              <a:t>Um neurônio RBF é mais sensível aos dados próximos ao seu centro.</a:t>
            </a:r>
          </a:p>
          <a:p>
            <a:r>
              <a:rPr lang="pt-BR" sz="2000" smtClean="0"/>
              <a:t>Esta </a:t>
            </a:r>
            <a:r>
              <a:rPr lang="pt-BR" sz="2000" smtClean="0">
                <a:solidFill>
                  <a:srgbClr val="FF9900"/>
                </a:solidFill>
              </a:rPr>
              <a:t>sensibilidade</a:t>
            </a:r>
            <a:r>
              <a:rPr lang="pt-BR" sz="2000" smtClean="0"/>
              <a:t> pode ser </a:t>
            </a:r>
            <a:r>
              <a:rPr lang="pt-BR" sz="2000" smtClean="0">
                <a:solidFill>
                  <a:srgbClr val="FF9900"/>
                </a:solidFill>
              </a:rPr>
              <a:t>sintonizada</a:t>
            </a:r>
            <a:r>
              <a:rPr lang="pt-BR" sz="2000" smtClean="0"/>
              <a:t> através do </a:t>
            </a:r>
            <a:r>
              <a:rPr lang="pt-BR" sz="2000" smtClean="0">
                <a:solidFill>
                  <a:srgbClr val="FF9900"/>
                </a:solidFill>
              </a:rPr>
              <a:t>ajuste</a:t>
            </a:r>
            <a:r>
              <a:rPr lang="pt-BR" sz="2000" smtClean="0"/>
              <a:t> do espalhamento.</a:t>
            </a:r>
          </a:p>
          <a:p>
            <a:r>
              <a:rPr lang="pt-BR" sz="2000" b="1" smtClean="0">
                <a:solidFill>
                  <a:srgbClr val="FF0000"/>
                </a:solidFill>
              </a:rPr>
              <a:t>Maior</a:t>
            </a:r>
            <a:r>
              <a:rPr lang="pt-BR" sz="2000" smtClean="0"/>
              <a:t> o espalhamento  </a:t>
            </a:r>
            <a:r>
              <a:rPr lang="pt-BR" sz="2800" b="1" smtClean="0">
                <a:solidFill>
                  <a:srgbClr val="006600"/>
                </a:solidFill>
                <a:sym typeface="Symbol" pitchFamily="18" charset="2"/>
              </a:rPr>
              <a:t></a:t>
            </a:r>
            <a:r>
              <a:rPr lang="pt-BR" sz="2000" smtClean="0">
                <a:sym typeface="Symbol" pitchFamily="18" charset="2"/>
              </a:rPr>
              <a:t> </a:t>
            </a:r>
            <a:r>
              <a:rPr lang="pt-BR" sz="2000" b="1" smtClean="0">
                <a:solidFill>
                  <a:srgbClr val="FF0000"/>
                </a:solidFill>
              </a:rPr>
              <a:t>menor</a:t>
            </a:r>
            <a:r>
              <a:rPr lang="pt-BR" sz="2000" smtClean="0"/>
              <a:t> a sensibilidade</a:t>
            </a:r>
          </a:p>
          <a:p>
            <a:endParaRPr lang="pt-BR" smtClean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3429000"/>
            <a:ext cx="2808287" cy="259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3933825"/>
            <a:ext cx="20161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492500" y="4797425"/>
            <a:ext cx="4316413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pt-BR" sz="2000" dirty="0">
                <a:latin typeface="+mn-lt"/>
              </a:rPr>
              <a:t> t é o centro da função RBF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pt-BR" sz="2000" dirty="0">
                <a:latin typeface="+mn-lt"/>
              </a:rPr>
              <a:t> </a:t>
            </a:r>
            <a:r>
              <a:rPr lang="pt-BR" sz="2000" dirty="0">
                <a:latin typeface="Symbol" pitchFamily="18" charset="2"/>
              </a:rPr>
              <a:t>s</a:t>
            </a:r>
            <a:r>
              <a:rPr lang="pt-BR" sz="2000" dirty="0">
                <a:latin typeface="+mn-lt"/>
              </a:rPr>
              <a:t> é o espalhamento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pt-BR" sz="2000" dirty="0">
                <a:latin typeface="+mn-lt"/>
              </a:rPr>
              <a:t> t e </a:t>
            </a:r>
            <a:r>
              <a:rPr lang="pt-BR" sz="2000" dirty="0">
                <a:latin typeface="Symbol" pitchFamily="18" charset="2"/>
              </a:rPr>
              <a:t>s</a:t>
            </a:r>
            <a:r>
              <a:rPr lang="pt-BR" sz="2000" dirty="0">
                <a:latin typeface="+mn-lt"/>
              </a:rPr>
              <a:t> são os parâmetros da função RBF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Função de base radial gaussiana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268413"/>
            <a:ext cx="8715375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1352</Words>
  <Application>Microsoft Office PowerPoint</Application>
  <PresentationFormat>Apresentação na tela (4:3)</PresentationFormat>
  <Paragraphs>193</Paragraphs>
  <Slides>22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Modelo de design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Symbol</vt:lpstr>
      <vt:lpstr>Tema do Office</vt:lpstr>
      <vt:lpstr>Equação</vt:lpstr>
      <vt:lpstr>REDE com Funções de Base Radial</vt:lpstr>
      <vt:lpstr>RBF: Radial Basis Function network</vt:lpstr>
      <vt:lpstr>Arquitetura da rede RDF</vt:lpstr>
      <vt:lpstr>Separabilidade de Padrões</vt:lpstr>
      <vt:lpstr>Examples of j-separabilidade</vt:lpstr>
      <vt:lpstr>Teorema de Cover</vt:lpstr>
      <vt:lpstr>Teorema de Cover (continuação)</vt:lpstr>
      <vt:lpstr>Camada escondida da rede RBF</vt:lpstr>
      <vt:lpstr>Função de base radial gaussiana</vt:lpstr>
      <vt:lpstr>Outros tipos de funções RBF</vt:lpstr>
      <vt:lpstr>Exemplo: problema XOR</vt:lpstr>
      <vt:lpstr>Exemplo: problema XOR (cont)</vt:lpstr>
      <vt:lpstr>Algoritmo de treinamento da rede RBF</vt:lpstr>
      <vt:lpstr>Algoritmo da pseudo-inversa</vt:lpstr>
      <vt:lpstr>Algoritmo híbrido</vt:lpstr>
      <vt:lpstr>Algoritmo supervisionado</vt:lpstr>
      <vt:lpstr>Comparações entre RBF e MLP</vt:lpstr>
      <vt:lpstr>GENERALIZAÇÃO</vt:lpstr>
      <vt:lpstr>Teorema da aproximação universal</vt:lpstr>
      <vt:lpstr>Comparações entre RBF e MLP (continuação)</vt:lpstr>
      <vt:lpstr>  Comparações entre RBF e MLP (continuação)  </vt:lpstr>
      <vt:lpstr>  Comparações entre RBF e MLP (continuação)  </vt:lpstr>
    </vt:vector>
  </TitlesOfParts>
  <Company>UTFPR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lvrarruda</dc:creator>
  <cp:lastModifiedBy>UTFPR</cp:lastModifiedBy>
  <cp:revision>158</cp:revision>
  <dcterms:created xsi:type="dcterms:W3CDTF">2012-10-01T17:29:05Z</dcterms:created>
  <dcterms:modified xsi:type="dcterms:W3CDTF">2015-10-21T12:28:48Z</dcterms:modified>
</cp:coreProperties>
</file>