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7" r:id="rId10"/>
    <p:sldId id="270" r:id="rId11"/>
    <p:sldId id="279" r:id="rId12"/>
    <p:sldId id="272" r:id="rId13"/>
    <p:sldId id="269" r:id="rId14"/>
    <p:sldId id="280" r:id="rId15"/>
    <p:sldId id="281" r:id="rId16"/>
    <p:sldId id="277" r:id="rId17"/>
    <p:sldId id="276" r:id="rId18"/>
    <p:sldId id="282" r:id="rId19"/>
    <p:sldId id="283" r:id="rId20"/>
    <p:sldId id="284" r:id="rId21"/>
    <p:sldId id="285" r:id="rId22"/>
    <p:sldId id="286" r:id="rId23"/>
    <p:sldId id="287" r:id="rId2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6600"/>
    <a:srgbClr val="9933FF"/>
    <a:srgbClr val="FF0000"/>
    <a:srgbClr val="140CBE"/>
    <a:srgbClr val="FF3300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973237-3247-49AC-8FE3-7A38D7E05DA0}" type="datetimeFigureOut">
              <a:rPr lang="pt-BR"/>
              <a:pPr>
                <a:defRPr/>
              </a:pPr>
              <a:t>31/10/2012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446846A-F2E7-4EB8-AAC8-D31BEFB58C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299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4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861442"/>
            <a:ext cx="5207796" cy="4603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Klare Struktur, Informationsfluss vorwaerts.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Mit nur einer verdeckten Schicht, lässt sich jede beliebige Funktion approximieren (man braucht evtl halt viele Neuronen…)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Andere Ausgabefunktionen fuehren zu anderen Netztypen, dazu spaeter mehr.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Uebergang zur Stufenfunktion fuer </a:t>
            </a:r>
            <a:r>
              <a:rPr lang="en-US" i="1" smtClean="0">
                <a:sym typeface="Symbol" pitchFamily="18" charset="2"/>
              </a:rPr>
              <a:t>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4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861442"/>
            <a:ext cx="5207796" cy="4603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Klare Struktur, Informationsfluss vorwaerts.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Mit nur einer verdeckten Schicht, lässt sich jede beliebige Funktion approximieren (man braucht evtl halt viele Neuronen…)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Andere Ausgabefunktionen fuehren zu anderen Netztypen, dazu spaeter mehr.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Uebergang zur Stufenfunktion fuer </a:t>
            </a:r>
            <a:r>
              <a:rPr lang="en-US" i="1" smtClean="0">
                <a:sym typeface="Symbol" pitchFamily="18" charset="2"/>
              </a:rPr>
              <a:t>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0CEA-1EF1-41E3-95CC-EDE47DBA31DE}" type="datetimeFigureOut">
              <a:rPr lang="pt-BR"/>
              <a:pPr>
                <a:defRPr/>
              </a:pPr>
              <a:t>31/10/2012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90F15-C041-4B98-B6A5-5F096FB051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138E5-3A6D-4F1F-8084-C80F43C6966F}" type="datetimeFigureOut">
              <a:rPr lang="pt-BR"/>
              <a:pPr>
                <a:defRPr/>
              </a:pPr>
              <a:t>31/10/2012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E845C-E3DD-4357-8847-4506D58170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39080-9F24-452A-8E58-9B1117DE183F}" type="datetimeFigureOut">
              <a:rPr lang="pt-BR"/>
              <a:pPr>
                <a:defRPr/>
              </a:pPr>
              <a:t>31/10/2012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98939-CA7C-4055-8310-D947B4CFB1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57626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38600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586288" y="1125538"/>
            <a:ext cx="4038600" cy="240665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86288" y="3684588"/>
            <a:ext cx="4038600" cy="240823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76D20-292B-456A-AA49-015898D48839}" type="datetimeFigureOut">
              <a:rPr lang="pt-BR"/>
              <a:pPr>
                <a:defRPr/>
              </a:pPr>
              <a:t>31/10/2012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87DCE-821B-49B5-A72A-7BB8D8FB3D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57626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38600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86288" y="1125538"/>
            <a:ext cx="4038600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B1608-C8B1-4F90-BDC9-F88BE36507CD}" type="datetimeFigureOut">
              <a:rPr lang="pt-BR"/>
              <a:pPr>
                <a:defRPr/>
              </a:pPr>
              <a:t>31/10/2012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2CD9E-9BB3-40E2-84CE-D8EDBDF630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24A00-A0B0-4B0C-9855-9630E1DA236E}" type="datetimeFigureOut">
              <a:rPr lang="pt-BR"/>
              <a:pPr>
                <a:defRPr/>
              </a:pPr>
              <a:t>31/10/2012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C9D21-9DC7-4A55-A456-84810A4DFA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F9B24-21AA-4A31-AB6F-8D3AB4081E7F}" type="datetimeFigureOut">
              <a:rPr lang="pt-BR"/>
              <a:pPr>
                <a:defRPr/>
              </a:pPr>
              <a:t>31/10/2012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F8549-D05E-4D52-842D-3A5B7E64B4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4B6-BFE0-46D8-8C17-77CEDA08D912}" type="datetimeFigureOut">
              <a:rPr lang="pt-BR"/>
              <a:pPr>
                <a:defRPr/>
              </a:pPr>
              <a:t>31/10/2012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A2687-A107-4E35-A595-387C226EAA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967B7-2779-45BC-8897-4B19944AA0A5}" type="datetimeFigureOut">
              <a:rPr lang="pt-BR"/>
              <a:pPr>
                <a:defRPr/>
              </a:pPr>
              <a:t>31/10/2012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7A690-64D5-4D80-AE9F-E7742445D8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4B802-3E50-4EDB-9D0C-7C54640B0EA2}" type="datetimeFigureOut">
              <a:rPr lang="pt-BR"/>
              <a:pPr>
                <a:defRPr/>
              </a:pPr>
              <a:t>31/10/2012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3D8FA-22AF-4482-8BDB-EFDD7D27F8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E108-ABDE-43F9-8B93-97E24BE6C2E1}" type="datetimeFigureOut">
              <a:rPr lang="pt-BR"/>
              <a:pPr>
                <a:defRPr/>
              </a:pPr>
              <a:t>31/10/2012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DA7E1-13EA-486D-B3B5-D2966DB8EB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7DE68-625B-4199-B393-34B90B37C415}" type="datetimeFigureOut">
              <a:rPr lang="pt-BR"/>
              <a:pPr>
                <a:defRPr/>
              </a:pPr>
              <a:t>31/10/2012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95088-A65B-49F9-8CB6-63E9ADCE88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C2E6F-8A7E-4CA7-97C2-A1FBDDA1BEA7}" type="datetimeFigureOut">
              <a:rPr lang="pt-BR"/>
              <a:pPr>
                <a:defRPr/>
              </a:pPr>
              <a:t>31/10/2012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F9911-915A-481B-B042-5925402324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68313" y="404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395288" y="1125538"/>
            <a:ext cx="82296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660242-BB0C-4392-8DD6-1529BA50DC39}" type="datetimeFigureOut">
              <a:rPr lang="pt-BR"/>
              <a:pPr>
                <a:defRPr/>
              </a:pPr>
              <a:t>31/10/2012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4EE31F9-F617-4C4A-AC1E-C7842BF08B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468313" y="1052513"/>
            <a:ext cx="8208962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>
            <a:off x="395288" y="6165850"/>
            <a:ext cx="8208962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8" descr="lasca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5650" y="6165850"/>
            <a:ext cx="1431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 userDrawn="1"/>
        </p:nvSpPr>
        <p:spPr>
          <a:xfrm>
            <a:off x="5795963" y="6308725"/>
            <a:ext cx="29321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i="1" dirty="0">
                <a:latin typeface="+mn-lt"/>
              </a:rPr>
              <a:t>CPGEI  - </a:t>
            </a:r>
            <a:r>
              <a:rPr lang="pt-BR" i="1" dirty="0" err="1">
                <a:latin typeface="+mn-lt"/>
              </a:rPr>
              <a:t>profa</a:t>
            </a:r>
            <a:r>
              <a:rPr lang="pt-BR" i="1" dirty="0">
                <a:latin typeface="+mn-lt"/>
              </a:rPr>
              <a:t>. Valéria Arruda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ctrTitle"/>
          </p:nvPr>
        </p:nvSpPr>
        <p:spPr>
          <a:xfrm>
            <a:off x="684213" y="260350"/>
            <a:ext cx="7772400" cy="722313"/>
          </a:xfrm>
        </p:spPr>
        <p:txBody>
          <a:bodyPr/>
          <a:lstStyle/>
          <a:p>
            <a:pPr eaLnBrk="1" hangingPunct="1"/>
            <a:r>
              <a:rPr lang="pt-BR" dirty="0" smtClean="0"/>
              <a:t>Aprendizado não supervisionado</a:t>
            </a:r>
          </a:p>
        </p:txBody>
      </p:sp>
      <p:sp>
        <p:nvSpPr>
          <p:cNvPr id="14338" name="Subtítulo 2"/>
          <p:cNvSpPr>
            <a:spLocks noGrp="1"/>
          </p:cNvSpPr>
          <p:nvPr>
            <p:ph type="subTitle" idx="1"/>
          </p:nvPr>
        </p:nvSpPr>
        <p:spPr>
          <a:xfrm>
            <a:off x="1331913" y="1628775"/>
            <a:ext cx="6696075" cy="4010025"/>
          </a:xfrm>
        </p:spPr>
        <p:txBody>
          <a:bodyPr/>
          <a:lstStyle/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Aprendizado não supervisionado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Redes competitivas.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</a:t>
            </a:r>
            <a:r>
              <a:rPr lang="pt-BR" sz="2800" smtClean="0">
                <a:solidFill>
                  <a:srgbClr val="898989"/>
                </a:solidFill>
              </a:rPr>
              <a:t>Mapas </a:t>
            </a:r>
            <a:r>
              <a:rPr lang="pt-BR" sz="2800" smtClean="0">
                <a:solidFill>
                  <a:srgbClr val="898989"/>
                </a:solidFill>
              </a:rPr>
              <a:t>auto-organizáveis</a:t>
            </a:r>
            <a:r>
              <a:rPr lang="pt-BR" sz="2800" dirty="0" smtClean="0">
                <a:solidFill>
                  <a:srgbClr val="898989"/>
                </a:solidFill>
              </a:rPr>
              <a:t>.</a:t>
            </a:r>
          </a:p>
          <a:p>
            <a:pPr lvl="1" algn="l" eaLnBrk="1" hangingPunct="1">
              <a:buFont typeface="Arial" charset="0"/>
              <a:buChar char="•"/>
            </a:pPr>
            <a:r>
              <a:rPr lang="pt-BR" sz="2400" i="1" dirty="0" err="1" smtClean="0">
                <a:solidFill>
                  <a:srgbClr val="898989"/>
                </a:solidFill>
              </a:rPr>
              <a:t>Self</a:t>
            </a:r>
            <a:r>
              <a:rPr lang="pt-BR" sz="2400" i="1" dirty="0" smtClean="0">
                <a:solidFill>
                  <a:srgbClr val="898989"/>
                </a:solidFill>
              </a:rPr>
              <a:t> </a:t>
            </a:r>
            <a:r>
              <a:rPr lang="pt-BR" sz="2400" i="1" dirty="0" err="1" smtClean="0">
                <a:solidFill>
                  <a:srgbClr val="898989"/>
                </a:solidFill>
              </a:rPr>
              <a:t>organizing</a:t>
            </a:r>
            <a:r>
              <a:rPr lang="pt-BR" sz="2400" i="1" dirty="0" smtClean="0">
                <a:solidFill>
                  <a:srgbClr val="898989"/>
                </a:solidFill>
              </a:rPr>
              <a:t> </a:t>
            </a:r>
            <a:r>
              <a:rPr lang="pt-BR" sz="2400" i="1" dirty="0" err="1" smtClean="0">
                <a:solidFill>
                  <a:srgbClr val="898989"/>
                </a:solidFill>
              </a:rPr>
              <a:t>maps</a:t>
            </a:r>
            <a:r>
              <a:rPr lang="pt-BR" sz="2400" i="1" dirty="0" smtClean="0">
                <a:solidFill>
                  <a:srgbClr val="898989"/>
                </a:solidFill>
              </a:rPr>
              <a:t> </a:t>
            </a:r>
            <a:r>
              <a:rPr lang="pt-BR" sz="2400" dirty="0" smtClean="0">
                <a:solidFill>
                  <a:srgbClr val="898989"/>
                </a:solidFill>
              </a:rPr>
              <a:t>(Mapas de </a:t>
            </a:r>
            <a:r>
              <a:rPr lang="pt-BR" sz="2400" dirty="0" err="1" smtClean="0">
                <a:solidFill>
                  <a:srgbClr val="898989"/>
                </a:solidFill>
              </a:rPr>
              <a:t>Kohonen</a:t>
            </a:r>
            <a:r>
              <a:rPr lang="pt-BR" sz="2400" dirty="0" smtClean="0">
                <a:solidFill>
                  <a:srgbClr val="898989"/>
                </a:solidFill>
              </a:rPr>
              <a:t>)</a:t>
            </a:r>
          </a:p>
          <a:p>
            <a:pPr lvl="1" algn="l" eaLnBrk="1" hangingPunct="1">
              <a:buFont typeface="Arial" charset="0"/>
              <a:buChar char="•"/>
            </a:pPr>
            <a:r>
              <a:rPr lang="pt-BR" sz="2400" dirty="0" smtClean="0">
                <a:solidFill>
                  <a:srgbClr val="898989"/>
                </a:solidFill>
              </a:rPr>
              <a:t>Aprendizado de </a:t>
            </a:r>
            <a:r>
              <a:rPr lang="pt-BR" sz="2400" dirty="0" err="1" smtClean="0">
                <a:solidFill>
                  <a:srgbClr val="898989"/>
                </a:solidFill>
              </a:rPr>
              <a:t>Kohonen</a:t>
            </a:r>
            <a:endParaRPr lang="pt-BR" sz="2400" dirty="0" smtClean="0">
              <a:solidFill>
                <a:srgbClr val="898989"/>
              </a:solidFill>
            </a:endParaRPr>
          </a:p>
          <a:p>
            <a:pPr lvl="1" algn="l" eaLnBrk="1" hangingPunct="1">
              <a:buFont typeface="Arial" charset="0"/>
              <a:buChar char="•"/>
            </a:pPr>
            <a:r>
              <a:rPr lang="pt-BR" sz="2400" dirty="0" err="1" smtClean="0">
                <a:solidFill>
                  <a:srgbClr val="898989"/>
                </a:solidFill>
              </a:rPr>
              <a:t>Convergencia</a:t>
            </a:r>
            <a:r>
              <a:rPr lang="pt-BR" sz="2400" dirty="0" smtClean="0">
                <a:solidFill>
                  <a:srgbClr val="898989"/>
                </a:solidFill>
              </a:rPr>
              <a:t> do K-SOM</a:t>
            </a:r>
            <a:endParaRPr lang="pt-BR" sz="2400" dirty="0" smtClean="0">
              <a:solidFill>
                <a:srgbClr val="898989"/>
              </a:solidFill>
            </a:endParaRP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Extensões do SOM</a:t>
            </a:r>
          </a:p>
          <a:p>
            <a:pPr algn="l" eaLnBrk="1" hangingPunct="1"/>
            <a:endParaRPr lang="pt-BR" sz="2800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Alg. de treinamento competitivo básico</a:t>
            </a:r>
            <a:endParaRPr lang="pt-BR" dirty="0"/>
          </a:p>
        </p:txBody>
      </p:sp>
      <p:pic>
        <p:nvPicPr>
          <p:cNvPr id="1024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44824"/>
            <a:ext cx="7136023" cy="367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Alg. de agrupamento (</a:t>
            </a:r>
            <a:r>
              <a:rPr lang="pt-BR" dirty="0" err="1" smtClean="0"/>
              <a:t>lider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latin typeface="+mn-lt"/>
              </a:rPr>
              <a:t> </a:t>
            </a:r>
            <a:r>
              <a:rPr lang="pt-BR" sz="2000" dirty="0" smtClean="0">
                <a:latin typeface="+mn-lt"/>
              </a:rPr>
              <a:t>Algoritmo permite variar o número de neurônios (classes)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 Algoritmo seguidor do líder (</a:t>
            </a:r>
            <a:r>
              <a:rPr lang="pt-BR" sz="2000" dirty="0" err="1" smtClean="0">
                <a:latin typeface="+mn-lt"/>
              </a:rPr>
              <a:t>Hartigan</a:t>
            </a:r>
            <a:r>
              <a:rPr lang="pt-BR" sz="2000" dirty="0" smtClean="0">
                <a:latin typeface="+mn-lt"/>
              </a:rPr>
              <a:t>)</a:t>
            </a:r>
            <a:endParaRPr lang="pt-BR" sz="2000" dirty="0">
              <a:latin typeface="+mn-lt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44824"/>
            <a:ext cx="6819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 </a:t>
            </a:r>
            <a:r>
              <a:rPr lang="pt-BR" dirty="0" err="1" smtClean="0"/>
              <a:t>Autoorganizáveis</a:t>
            </a:r>
            <a:r>
              <a:rPr lang="pt-BR" dirty="0" smtClean="0"/>
              <a:t> (</a:t>
            </a:r>
            <a:r>
              <a:rPr lang="pt-BR" dirty="0" err="1" smtClean="0"/>
              <a:t>Kohonen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608512"/>
          </a:xfrm>
        </p:spPr>
        <p:txBody>
          <a:bodyPr/>
          <a:lstStyle/>
          <a:p>
            <a:r>
              <a:rPr lang="pt-BR" sz="2000" dirty="0" smtClean="0"/>
              <a:t>Os SOMS (</a:t>
            </a:r>
            <a:r>
              <a:rPr lang="pt-BR" sz="2000" i="1" dirty="0" err="1" smtClean="0">
                <a:solidFill>
                  <a:srgbClr val="FF0000"/>
                </a:solidFill>
              </a:rPr>
              <a:t>Self-Organizing</a:t>
            </a:r>
            <a:r>
              <a:rPr lang="pt-BR" sz="2000" i="1" dirty="0" smtClean="0">
                <a:solidFill>
                  <a:srgbClr val="FF0000"/>
                </a:solidFill>
              </a:rPr>
              <a:t> </a:t>
            </a:r>
            <a:r>
              <a:rPr lang="pt-BR" sz="2000" i="1" dirty="0" err="1" smtClean="0">
                <a:solidFill>
                  <a:srgbClr val="FF0000"/>
                </a:solidFill>
              </a:rPr>
              <a:t>maps</a:t>
            </a:r>
            <a:r>
              <a:rPr lang="pt-BR" sz="2000" dirty="0" smtClean="0"/>
              <a:t>) geram um </a:t>
            </a:r>
            <a:r>
              <a:rPr lang="pt-BR" sz="2000" dirty="0" smtClean="0">
                <a:solidFill>
                  <a:srgbClr val="9933FF"/>
                </a:solidFill>
              </a:rPr>
              <a:t>mapeamento</a:t>
            </a:r>
            <a:r>
              <a:rPr lang="pt-BR" sz="2000" dirty="0" smtClean="0"/>
              <a:t> de um espaço de </a:t>
            </a:r>
            <a:r>
              <a:rPr lang="pt-BR" sz="2000" dirty="0" smtClean="0">
                <a:solidFill>
                  <a:srgbClr val="006600"/>
                </a:solidFill>
              </a:rPr>
              <a:t>entrada multidimensional </a:t>
            </a:r>
            <a:r>
              <a:rPr lang="pt-BR" sz="2000" dirty="0" smtClean="0"/>
              <a:t>para uma </a:t>
            </a:r>
            <a:r>
              <a:rPr lang="pt-BR" sz="2000" b="1" dirty="0" smtClean="0"/>
              <a:t>rede</a:t>
            </a:r>
            <a:r>
              <a:rPr lang="pt-BR" sz="2000" dirty="0" smtClean="0"/>
              <a:t> (</a:t>
            </a:r>
            <a:r>
              <a:rPr lang="pt-BR" sz="2000" dirty="0" err="1" smtClean="0">
                <a:solidFill>
                  <a:srgbClr val="FF3300"/>
                </a:solidFill>
              </a:rPr>
              <a:t>lattice</a:t>
            </a:r>
            <a:r>
              <a:rPr lang="pt-BR" sz="2000" dirty="0" smtClean="0"/>
              <a:t>)  de </a:t>
            </a:r>
            <a:r>
              <a:rPr lang="pt-BR" sz="2000" b="1" dirty="0" smtClean="0"/>
              <a:t>grupos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00FF"/>
                </a:solidFill>
              </a:rPr>
              <a:t>clusters</a:t>
            </a:r>
            <a:r>
              <a:rPr lang="pt-BR" sz="2000" dirty="0" smtClean="0"/>
              <a:t>).</a:t>
            </a:r>
          </a:p>
          <a:p>
            <a:r>
              <a:rPr lang="pt-BR" sz="2000" dirty="0" smtClean="0"/>
              <a:t>O mapeamento </a:t>
            </a:r>
            <a:r>
              <a:rPr lang="pt-BR" sz="2000" dirty="0" smtClean="0">
                <a:solidFill>
                  <a:srgbClr val="140CBE"/>
                </a:solidFill>
              </a:rPr>
              <a:t>preserva a topologia</a:t>
            </a:r>
            <a:r>
              <a:rPr lang="pt-BR" sz="2000" dirty="0" smtClean="0"/>
              <a:t>, na medida em que neurônios </a:t>
            </a:r>
            <a:r>
              <a:rPr lang="pt-BR" sz="2000" dirty="0" smtClean="0">
                <a:solidFill>
                  <a:srgbClr val="140CBE"/>
                </a:solidFill>
              </a:rPr>
              <a:t>vizinhos</a:t>
            </a:r>
            <a:r>
              <a:rPr lang="pt-BR" sz="2000" dirty="0" smtClean="0"/>
              <a:t> respondem de maneira </a:t>
            </a:r>
            <a:r>
              <a:rPr lang="pt-BR" sz="2000" dirty="0" smtClean="0">
                <a:solidFill>
                  <a:srgbClr val="FF0000"/>
                </a:solidFill>
              </a:rPr>
              <a:t>similar</a:t>
            </a:r>
            <a:r>
              <a:rPr lang="pt-BR" sz="2000" dirty="0" smtClean="0"/>
              <a:t> ao </a:t>
            </a:r>
            <a:r>
              <a:rPr lang="pt-BR" sz="2000" dirty="0" smtClean="0">
                <a:solidFill>
                  <a:srgbClr val="006600"/>
                </a:solidFill>
              </a:rPr>
              <a:t>padrão de entrada</a:t>
            </a:r>
            <a:r>
              <a:rPr lang="pt-BR" sz="2000" dirty="0" smtClean="0"/>
              <a:t>.</a:t>
            </a:r>
          </a:p>
          <a:p>
            <a:r>
              <a:rPr lang="pt-BR" sz="2000" dirty="0" smtClean="0"/>
              <a:t>Os </a:t>
            </a:r>
            <a:r>
              <a:rPr lang="pt-BR" sz="2000" dirty="0" err="1" smtClean="0"/>
              <a:t>SOMs</a:t>
            </a:r>
            <a:r>
              <a:rPr lang="pt-BR" sz="2000" dirty="0" smtClean="0"/>
              <a:t> são tipicamente organizado com redes </a:t>
            </a:r>
            <a:r>
              <a:rPr lang="pt-BR" sz="2000" dirty="0" smtClean="0">
                <a:solidFill>
                  <a:srgbClr val="FF0000"/>
                </a:solidFill>
              </a:rPr>
              <a:t>1D ou 2D</a:t>
            </a:r>
            <a:r>
              <a:rPr lang="pt-BR" sz="2000" dirty="0" smtClean="0"/>
              <a:t>, com o objetivo de </a:t>
            </a:r>
            <a:r>
              <a:rPr lang="pt-BR" sz="2000" dirty="0" smtClean="0">
                <a:solidFill>
                  <a:srgbClr val="006600"/>
                </a:solidFill>
              </a:rPr>
              <a:t>visualização</a:t>
            </a:r>
            <a:r>
              <a:rPr lang="pt-BR" sz="2000" dirty="0" smtClean="0"/>
              <a:t> e </a:t>
            </a:r>
            <a:r>
              <a:rPr lang="pt-BR" sz="2000" dirty="0" smtClean="0">
                <a:solidFill>
                  <a:srgbClr val="7030A0"/>
                </a:solidFill>
              </a:rPr>
              <a:t>redução de dimensionalidade</a:t>
            </a:r>
            <a:r>
              <a:rPr lang="pt-BR" sz="2000" dirty="0" smtClean="0"/>
              <a:t>.</a:t>
            </a:r>
          </a:p>
          <a:p>
            <a:r>
              <a:rPr lang="pt-BR" sz="2000" dirty="0" smtClean="0"/>
              <a:t>Diferentes das </a:t>
            </a:r>
            <a:r>
              <a:rPr lang="pt-BR" sz="2000" dirty="0" err="1" smtClean="0"/>
              <a:t>MLPs</a:t>
            </a:r>
            <a:r>
              <a:rPr lang="pt-BR" sz="2000" dirty="0" smtClean="0"/>
              <a:t> treinadas com </a:t>
            </a:r>
            <a:r>
              <a:rPr lang="pt-BR" sz="2000" dirty="0" err="1" smtClean="0"/>
              <a:t>Backprop</a:t>
            </a:r>
            <a:r>
              <a:rPr lang="pt-BR" sz="2000" dirty="0" smtClean="0"/>
              <a:t>, os </a:t>
            </a:r>
            <a:r>
              <a:rPr lang="pt-BR" sz="2000" dirty="0" err="1" smtClean="0">
                <a:solidFill>
                  <a:srgbClr val="FF0000"/>
                </a:solidFill>
              </a:rPr>
              <a:t>SOMs</a:t>
            </a:r>
            <a:r>
              <a:rPr lang="pt-BR" sz="2000" dirty="0" smtClean="0"/>
              <a:t> tem uma “forte” </a:t>
            </a:r>
            <a:r>
              <a:rPr lang="pt-BR" sz="2000" dirty="0" smtClean="0">
                <a:solidFill>
                  <a:srgbClr val="FF0000"/>
                </a:solidFill>
              </a:rPr>
              <a:t>base neurobiológica</a:t>
            </a:r>
            <a:r>
              <a:rPr lang="pt-BR" sz="2000" dirty="0" smtClean="0"/>
              <a:t>.</a:t>
            </a:r>
          </a:p>
          <a:p>
            <a:r>
              <a:rPr lang="pt-BR" sz="2000" dirty="0" smtClean="0"/>
              <a:t>No cérebro dos mamíferos, as entradas visual, auditiva e tátil são mapeadas em </a:t>
            </a:r>
            <a:r>
              <a:rPr lang="pt-BR" sz="2000" b="1" dirty="0" smtClean="0">
                <a:solidFill>
                  <a:srgbClr val="FF00FF"/>
                </a:solidFill>
              </a:rPr>
              <a:t>planilhas de células</a:t>
            </a:r>
            <a:r>
              <a:rPr lang="pt-BR" sz="2000" dirty="0" smtClean="0"/>
              <a:t>.</a:t>
            </a:r>
          </a:p>
          <a:p>
            <a:r>
              <a:rPr lang="pt-BR" sz="2000" dirty="0" smtClean="0">
                <a:solidFill>
                  <a:srgbClr val="006600"/>
                </a:solidFill>
              </a:rPr>
              <a:t>Topologia é preservada </a:t>
            </a:r>
            <a:r>
              <a:rPr lang="pt-BR" sz="2000" dirty="0" smtClean="0"/>
              <a:t>nestas planilhas: ao se tocar uma parte do corpo, toda os grupos de células próximas a esta região também são ativadas.</a:t>
            </a:r>
          </a:p>
          <a:p>
            <a:r>
              <a:rPr lang="pt-BR" sz="2000" dirty="0" smtClean="0"/>
              <a:t>O K-SOM funciona a partir da sinergia de 3 processos básicos: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endParaRPr lang="pt-BR" sz="2000" dirty="0" smtClean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99592" y="5517232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9933FF"/>
                </a:solidFill>
                <a:effectLst>
                  <a:outerShdw blurRad="50800" dist="50800" dir="5400000" algn="ctr" rotWithShape="0">
                    <a:schemeClr val="accent4">
                      <a:lumMod val="60000"/>
                      <a:lumOff val="40000"/>
                    </a:schemeClr>
                  </a:outerShdw>
                </a:effectLst>
              </a:rPr>
              <a:t>Competição</a:t>
            </a:r>
            <a:r>
              <a:rPr lang="pt-BR" sz="3200" dirty="0" smtClean="0"/>
              <a:t>  </a:t>
            </a:r>
            <a:r>
              <a:rPr lang="pt-BR" sz="32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2">
                      <a:lumMod val="60000"/>
                      <a:lumOff val="40000"/>
                    </a:schemeClr>
                  </a:outerShdw>
                </a:effectLst>
              </a:rPr>
              <a:t>Cooperação</a:t>
            </a:r>
            <a:r>
              <a:rPr lang="pt-BR" sz="3200" dirty="0" smtClean="0"/>
              <a:t>  </a:t>
            </a:r>
            <a:r>
              <a:rPr lang="pt-BR" sz="3200" dirty="0" smtClean="0">
                <a:solidFill>
                  <a:srgbClr val="006600"/>
                </a:solidFill>
                <a:effectLst>
                  <a:outerShdw blurRad="50800" dist="50800" dir="5400000" algn="ctr" rotWithShape="0">
                    <a:schemeClr val="accent3">
                      <a:lumMod val="60000"/>
                      <a:lumOff val="40000"/>
                    </a:schemeClr>
                  </a:outerShdw>
                </a:effectLst>
              </a:rPr>
              <a:t>Adaptação</a:t>
            </a:r>
            <a:endParaRPr lang="pt-BR" sz="3200" dirty="0">
              <a:solidFill>
                <a:srgbClr val="006600"/>
              </a:solidFill>
              <a:effectLst>
                <a:outerShdw blurRad="50800" dist="50800" dir="5400000" algn="ctr" rotWithShape="0">
                  <a:schemeClr val="accent3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A cada neurônio do SOM é associado um vetor de pesos com a mesma dimensão do espaço de entrada.</a:t>
            </a:r>
          </a:p>
          <a:p>
            <a:r>
              <a:rPr lang="pt-BR" sz="2000" dirty="0" smtClean="0"/>
              <a:t>Um padrão de entrada é comparado com o peso de cada neurônio e o mais próximo é declarado ganhador.</a:t>
            </a:r>
          </a:p>
          <a:p>
            <a:r>
              <a:rPr lang="pt-BR" sz="2000" dirty="0" smtClean="0"/>
              <a:t>A norma </a:t>
            </a:r>
            <a:r>
              <a:rPr lang="pt-BR" sz="2000" dirty="0" err="1" smtClean="0"/>
              <a:t>euclideana</a:t>
            </a:r>
            <a:r>
              <a:rPr lang="pt-BR" sz="2000" dirty="0" smtClean="0"/>
              <a:t> pode ser usada como medida de distância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144000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996952"/>
            <a:ext cx="5062992" cy="294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COOPERAÇÃO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125538"/>
            <a:ext cx="8425184" cy="4967287"/>
          </a:xfrm>
        </p:spPr>
        <p:txBody>
          <a:bodyPr/>
          <a:lstStyle/>
          <a:p>
            <a:r>
              <a:rPr lang="pt-BR" sz="2000" dirty="0" smtClean="0"/>
              <a:t>A ativação do nó vencedor é espalhada para seus vizinhos imediatos.</a:t>
            </a:r>
          </a:p>
          <a:p>
            <a:r>
              <a:rPr lang="pt-BR" sz="2000" dirty="0" smtClean="0"/>
              <a:t>Topologicamente isto leva  toda a vizinhança a tornar-se sensível a entrada.</a:t>
            </a:r>
          </a:p>
          <a:p>
            <a:r>
              <a:rPr lang="pt-BR" sz="2000" dirty="0" smtClean="0"/>
              <a:t>A vizinhança do vencedor é determinada sobre a topologia da rede.</a:t>
            </a:r>
          </a:p>
          <a:p>
            <a:r>
              <a:rPr lang="pt-BR" sz="2000" dirty="0" smtClean="0"/>
              <a:t>A distancia na rede é função do número de conexões laterais ao vencedor.</a:t>
            </a:r>
          </a:p>
          <a:p>
            <a:r>
              <a:rPr lang="pt-BR" sz="2000" dirty="0" smtClean="0"/>
              <a:t>O tamanho da vizinhança é inicialmente grande, mas diminui com o tempo.</a:t>
            </a:r>
          </a:p>
          <a:p>
            <a:r>
              <a:rPr lang="pt-BR" sz="2000" dirty="0" smtClean="0"/>
              <a:t>Uma grande vizinhança inicial permite </a:t>
            </a:r>
          </a:p>
          <a:p>
            <a:pPr>
              <a:buNone/>
            </a:pPr>
            <a:r>
              <a:rPr lang="pt-BR" sz="2000" dirty="0" smtClean="0"/>
              <a:t>      ao mapeamento preservar a topologia </a:t>
            </a:r>
          </a:p>
          <a:p>
            <a:pPr>
              <a:buNone/>
            </a:pPr>
            <a:r>
              <a:rPr lang="pt-BR" sz="2000" dirty="0" smtClean="0"/>
              <a:t>      dos dados.</a:t>
            </a:r>
          </a:p>
          <a:p>
            <a:r>
              <a:rPr lang="pt-BR" sz="2000" dirty="0" smtClean="0"/>
              <a:t>Vizinhanças menores permite aos </a:t>
            </a:r>
          </a:p>
          <a:p>
            <a:pPr>
              <a:buNone/>
            </a:pPr>
            <a:r>
              <a:rPr lang="pt-BR" sz="2000" dirty="0" smtClean="0"/>
              <a:t>       neurônios se especializarem nos </a:t>
            </a:r>
          </a:p>
          <a:p>
            <a:pPr>
              <a:buNone/>
            </a:pPr>
            <a:r>
              <a:rPr lang="pt-BR" sz="2000" dirty="0" smtClean="0"/>
              <a:t>        últimos estágios do treinamento.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144000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140968"/>
            <a:ext cx="367506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052736"/>
            <a:ext cx="8425184" cy="4967287"/>
          </a:xfrm>
        </p:spPr>
        <p:txBody>
          <a:bodyPr/>
          <a:lstStyle/>
          <a:p>
            <a:r>
              <a:rPr lang="pt-BR" sz="2000" dirty="0" smtClean="0"/>
              <a:t>O neurônio vencedor e seus vizinhos são adaptados para tornar seus pesos semelhante ao padrão de entrada que gerou a ativação.</a:t>
            </a:r>
          </a:p>
          <a:p>
            <a:r>
              <a:rPr lang="pt-BR" sz="2000" dirty="0" smtClean="0"/>
              <a:t>A regra de adaptação é igual a apresentada nos algoritmos anteriores.</a:t>
            </a:r>
          </a:p>
          <a:p>
            <a:r>
              <a:rPr lang="pt-BR" sz="2000" dirty="0" smtClean="0"/>
              <a:t>Os neurônios que são próximos aos vencedores se adaptam mais fortemente que os neurônios mais distantes.</a:t>
            </a:r>
          </a:p>
          <a:p>
            <a:r>
              <a:rPr lang="pt-BR" sz="2000" dirty="0" smtClean="0"/>
              <a:t>A magnitude da adaptação é controlada pela taxa de aprendizado que diminui ao longo do treinamento assegurando a sua convergência.</a:t>
            </a:r>
          </a:p>
          <a:p>
            <a:r>
              <a:rPr lang="pt-BR" sz="2000" dirty="0" smtClean="0"/>
              <a:t>Neurônio vencedor (</a:t>
            </a:r>
            <a:r>
              <a:rPr lang="pt-BR" sz="2000" i="1" dirty="0" smtClean="0">
                <a:solidFill>
                  <a:srgbClr val="00B050"/>
                </a:solidFill>
              </a:rPr>
              <a:t>BMU:Best </a:t>
            </a:r>
            <a:r>
              <a:rPr lang="pt-BR" sz="2000" i="1" dirty="0" err="1" smtClean="0">
                <a:solidFill>
                  <a:srgbClr val="00B050"/>
                </a:solidFill>
              </a:rPr>
              <a:t>Matching</a:t>
            </a:r>
            <a:r>
              <a:rPr lang="pt-BR" sz="2000" i="1" dirty="0" smtClean="0">
                <a:solidFill>
                  <a:srgbClr val="00B050"/>
                </a:solidFill>
              </a:rPr>
              <a:t> </a:t>
            </a:r>
            <a:r>
              <a:rPr lang="pt-BR" sz="2000" i="1" dirty="0" err="1" smtClean="0">
                <a:solidFill>
                  <a:srgbClr val="00B050"/>
                </a:solidFill>
              </a:rPr>
              <a:t>Unit</a:t>
            </a:r>
            <a:r>
              <a:rPr lang="pt-BR" sz="20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pt-BR" sz="2000" dirty="0" smtClean="0"/>
          </a:p>
          <a:p>
            <a:pPr>
              <a:spcBef>
                <a:spcPts val="0"/>
              </a:spcBef>
              <a:buNone/>
            </a:pPr>
            <a:endParaRPr lang="pt-BR" sz="2000" dirty="0" smtClean="0"/>
          </a:p>
          <a:p>
            <a:r>
              <a:rPr lang="pt-BR" sz="2000" dirty="0" smtClean="0">
                <a:solidFill>
                  <a:srgbClr val="FF0000"/>
                </a:solidFill>
              </a:rPr>
              <a:t>Regra de aprendizado de </a:t>
            </a:r>
            <a:r>
              <a:rPr lang="pt-BR" sz="2000" dirty="0" err="1" smtClean="0">
                <a:solidFill>
                  <a:srgbClr val="FF0000"/>
                </a:solidFill>
              </a:rPr>
              <a:t>Kohonen</a:t>
            </a:r>
            <a:endParaRPr lang="pt-BR" sz="2000" dirty="0" smtClean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144000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501008"/>
            <a:ext cx="2853878" cy="2678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97152"/>
            <a:ext cx="432048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3861048"/>
            <a:ext cx="318870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Algoritmo de Treinamento do SOM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8424862" cy="4967287"/>
          </a:xfrm>
        </p:spPr>
        <p:txBody>
          <a:bodyPr/>
          <a:lstStyle/>
          <a:p>
            <a:r>
              <a:rPr lang="pt-BR" sz="2000" dirty="0" smtClean="0"/>
              <a:t>Selecione a topologia da rede (relações de vizinhança)</a:t>
            </a:r>
          </a:p>
          <a:p>
            <a:r>
              <a:rPr lang="pt-BR" sz="2000" dirty="0" smtClean="0"/>
              <a:t>Inicialize aleatoriamente os pesos num intervalo pequeno [-e, e], </a:t>
            </a:r>
          </a:p>
          <a:p>
            <a:r>
              <a:rPr lang="pt-BR" sz="2000" dirty="0" smtClean="0"/>
              <a:t>Escolha a taxa de aprendizado (</a:t>
            </a:r>
            <a:r>
              <a:rPr lang="pt-BR" sz="2000" dirty="0" smtClean="0">
                <a:latin typeface="Symbol" pitchFamily="18" charset="2"/>
              </a:rPr>
              <a:t>h</a:t>
            </a:r>
            <a:r>
              <a:rPr lang="pt-BR" sz="2000" dirty="0" smtClean="0"/>
              <a:t> &lt; = 1) e o tamanho de vizinhança D(0) &gt; 0.</a:t>
            </a:r>
          </a:p>
          <a:p>
            <a:r>
              <a:rPr lang="pt-BR" sz="2000" dirty="0" smtClean="0"/>
              <a:t>Enquanto o critério de parada não  válido faça:</a:t>
            </a:r>
          </a:p>
          <a:p>
            <a:pPr lvl="1"/>
            <a:r>
              <a:rPr lang="pt-BR" sz="2000" dirty="0" smtClean="0"/>
              <a:t>Escolha um dado de entrada x(k)</a:t>
            </a:r>
          </a:p>
          <a:p>
            <a:pPr lvl="1"/>
            <a:r>
              <a:rPr lang="pt-BR" sz="2000" dirty="0" smtClean="0"/>
              <a:t>Encontre o no de saída j* que tenha o melhor BMU.</a:t>
            </a:r>
          </a:p>
          <a:p>
            <a:pPr lvl="1"/>
            <a:r>
              <a:rPr lang="pt-BR" sz="2000" dirty="0" smtClean="0"/>
              <a:t>Atualize todos os pesos dentro da vizinhança topológica (D(k)) de j*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>
              <a:buNone/>
            </a:pPr>
            <a:endParaRPr lang="pt-BR" sz="2000" dirty="0" smtClean="0"/>
          </a:p>
          <a:p>
            <a:r>
              <a:rPr lang="pt-BR" sz="2000" dirty="0" smtClean="0"/>
              <a:t>Incremente k.</a:t>
            </a:r>
          </a:p>
          <a:p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051720" y="3789040"/>
          <a:ext cx="4104456" cy="803539"/>
        </p:xfrm>
        <a:graphic>
          <a:graphicData uri="http://schemas.openxmlformats.org/presentationml/2006/ole">
            <p:oleObj spid="_x0000_s92162" name="Equação" r:id="rId3" imgW="2336760" imgH="457200" progId="Equation.3">
              <p:embed/>
            </p:oleObj>
          </a:graphicData>
        </a:graphic>
      </p:graphicFrame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5157192"/>
            <a:ext cx="2736304" cy="84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4005064"/>
            <a:ext cx="228476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8229600" cy="8636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900" dirty="0" smtClean="0"/>
              <a:t> </a:t>
            </a:r>
            <a:r>
              <a:rPr lang="pt-BR" dirty="0" smtClean="0"/>
              <a:t>Algoritmo SOM - notas</a:t>
            </a:r>
            <a:endParaRPr lang="en-US" dirty="0" smtClean="0"/>
          </a:p>
        </p:txBody>
      </p:sp>
      <p:sp>
        <p:nvSpPr>
          <p:cNvPr id="63491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Redução da taxa de treinamento:</a:t>
            </a:r>
            <a:endParaRPr lang="pt-BR" sz="2000" dirty="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</a:pPr>
            <a:endParaRPr lang="pt-BR" sz="2000" b="1" dirty="0" smtClean="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Redução do tamanho da vizinhança D: D(k+1) = D(k) -1 enquanto D(k) &gt; 0.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 redução de D deve ser mais lenta que a redução de </a:t>
            </a:r>
            <a:r>
              <a:rPr lang="pt-BR" sz="2000" dirty="0" smtClean="0">
                <a:latin typeface="Symbol" pitchFamily="18" charset="2"/>
              </a:rPr>
              <a:t>h</a:t>
            </a:r>
            <a:r>
              <a:rPr lang="pt-BR" sz="2000" dirty="0" smtClean="0">
                <a:latin typeface="Calibri" pitchFamily="34" charset="0"/>
              </a:rPr>
              <a:t>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D pode ser constante durante o treinamento.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Os pesos w(j) podem tornar-se fechado a w(j+1), </a:t>
            </a:r>
          </a:p>
          <a:p>
            <a:pPr marL="271463" indent="-271463" hangingPunct="0">
              <a:spcBef>
                <a:spcPts val="600"/>
              </a:spcBef>
            </a:pPr>
            <a:r>
              <a:rPr lang="pt-BR" sz="2000" dirty="0" smtClean="0">
                <a:latin typeface="Calibri" pitchFamily="34" charset="0"/>
              </a:rPr>
              <a:t>     indicando que as classes que eles representam </a:t>
            </a:r>
          </a:p>
          <a:p>
            <a:pPr marL="271463" indent="-271463" hangingPunct="0">
              <a:spcBef>
                <a:spcPts val="600"/>
              </a:spcBef>
            </a:pPr>
            <a:r>
              <a:rPr lang="pt-BR" sz="2000" dirty="0" smtClean="0">
                <a:latin typeface="Calibri" pitchFamily="34" charset="0"/>
              </a:rPr>
              <a:t>      são também semelhantes (ou as mesmas).</a:t>
            </a:r>
          </a:p>
          <a:p>
            <a:pPr marL="271463" indent="-271463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pt-BR" sz="2000" dirty="0" smtClean="0">
                <a:latin typeface="Calibri" pitchFamily="34" charset="0"/>
              </a:rPr>
              <a:t>Os </a:t>
            </a:r>
            <a:r>
              <a:rPr lang="pt-BR" sz="2000" dirty="0" err="1" smtClean="0">
                <a:latin typeface="Calibri" pitchFamily="34" charset="0"/>
              </a:rPr>
              <a:t>SOMs</a:t>
            </a:r>
            <a:r>
              <a:rPr lang="pt-BR" sz="2000" dirty="0" smtClean="0">
                <a:latin typeface="Calibri" pitchFamily="34" charset="0"/>
              </a:rPr>
              <a:t> podem ser utilizados para realizar</a:t>
            </a:r>
          </a:p>
          <a:p>
            <a:pPr marL="271463" indent="-271463" hangingPunct="0">
              <a:spcBef>
                <a:spcPts val="600"/>
              </a:spcBef>
            </a:pPr>
            <a:r>
              <a:rPr lang="pt-BR" sz="2000" dirty="0" smtClean="0">
                <a:latin typeface="Calibri" pitchFamily="34" charset="0"/>
              </a:rPr>
              <a:t>    a tarefa de dimensão de dimensionalidade </a:t>
            </a:r>
          </a:p>
          <a:p>
            <a:pPr marL="271463" indent="-271463" hangingPunct="0">
              <a:spcBef>
                <a:spcPts val="600"/>
              </a:spcBef>
            </a:pPr>
            <a:r>
              <a:rPr lang="pt-BR" sz="2000" dirty="0" smtClean="0">
                <a:latin typeface="Calibri" pitchFamily="34" charset="0"/>
              </a:rPr>
              <a:t>    (n-D para 2-D)como o algoritmo PCA.</a:t>
            </a:r>
          </a:p>
          <a:p>
            <a:pPr marL="271463" indent="-271463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pt-BR" sz="2000" dirty="0" smtClean="0">
                <a:latin typeface="Calibri" pitchFamily="34" charset="0"/>
              </a:rPr>
              <a:t>Usado para visualização de dados.</a:t>
            </a:r>
          </a:p>
          <a:p>
            <a:pPr marL="271463" indent="-271463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pt-BR" sz="2000" dirty="0" smtClean="0">
                <a:latin typeface="Calibri" pitchFamily="34" charset="0"/>
              </a:rPr>
              <a:t>Usado para compressão de dados.</a:t>
            </a:r>
          </a:p>
          <a:p>
            <a:pPr marL="728663" lvl="1" indent="-271463" hangingPunct="0">
              <a:spcBef>
                <a:spcPts val="600"/>
              </a:spcBef>
            </a:pPr>
            <a:endParaRPr lang="pt-BR" sz="2000" dirty="0" smtClean="0">
              <a:latin typeface="Calibri" pitchFamily="34" charset="0"/>
            </a:endParaRP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 smtClean="0">
                <a:solidFill>
                  <a:srgbClr val="006600"/>
                </a:solidFill>
                <a:latin typeface="Calibri" pitchFamily="34" charset="0"/>
              </a:rPr>
              <a:t>  </a:t>
            </a:r>
            <a:endParaRPr lang="pt-BR" sz="2000" dirty="0">
              <a:solidFill>
                <a:srgbClr val="006600"/>
              </a:solidFill>
              <a:latin typeface="Calibri" pitchFamily="34" charset="0"/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196752"/>
            <a:ext cx="4248472" cy="61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996952"/>
            <a:ext cx="2695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8229600" cy="8636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900" dirty="0" smtClean="0"/>
              <a:t> </a:t>
            </a:r>
            <a:r>
              <a:rPr lang="pt-BR" dirty="0" smtClean="0"/>
              <a:t>Algoritmo SOM – notas 2</a:t>
            </a:r>
            <a:endParaRPr lang="en-US" dirty="0" smtClean="0"/>
          </a:p>
        </p:txBody>
      </p:sp>
      <p:sp>
        <p:nvSpPr>
          <p:cNvPr id="63491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 escolha do BMU pode ser transformado em um </a:t>
            </a:r>
            <a:r>
              <a:rPr lang="pt-BR" sz="2000" dirty="0" smtClean="0">
                <a:solidFill>
                  <a:srgbClr val="FF0000"/>
                </a:solidFill>
                <a:latin typeface="Calibri" pitchFamily="34" charset="0"/>
              </a:rPr>
              <a:t>problema de otimização </a:t>
            </a:r>
            <a:r>
              <a:rPr lang="pt-BR" sz="2000" dirty="0" smtClean="0">
                <a:latin typeface="Calibri" pitchFamily="34" charset="0"/>
              </a:rPr>
              <a:t>baseado em uma </a:t>
            </a:r>
            <a:r>
              <a:rPr lang="pt-BR" sz="2000" dirty="0" smtClean="0">
                <a:solidFill>
                  <a:srgbClr val="FF0000"/>
                </a:solidFill>
                <a:latin typeface="Calibri" pitchFamily="34" charset="0"/>
              </a:rPr>
              <a:t>medida de desempenho</a:t>
            </a:r>
            <a:r>
              <a:rPr lang="pt-BR" sz="2000" dirty="0" smtClean="0">
                <a:latin typeface="Calibri" pitchFamily="34" charset="0"/>
              </a:rPr>
              <a:t>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 dirty="0" smtClean="0">
                <a:solidFill>
                  <a:srgbClr val="00B050"/>
                </a:solidFill>
                <a:latin typeface="Calibri" pitchFamily="34" charset="0"/>
              </a:rPr>
              <a:t>Erro de quantização: </a:t>
            </a:r>
            <a:r>
              <a:rPr lang="pt-BR" sz="2000" dirty="0" smtClean="0">
                <a:latin typeface="Calibri" pitchFamily="34" charset="0"/>
              </a:rPr>
              <a:t>distancia média entre cada vetor de dados e seu BMU é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 dirty="0" smtClean="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 dirty="0" smtClean="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 dirty="0" smtClean="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 dirty="0" smtClean="0">
                <a:solidFill>
                  <a:srgbClr val="00B050"/>
                </a:solidFill>
                <a:latin typeface="Calibri" pitchFamily="34" charset="0"/>
              </a:rPr>
              <a:t>Erro topográfico: </a:t>
            </a:r>
            <a:r>
              <a:rPr lang="pt-BR" sz="2000" dirty="0" smtClean="0">
                <a:latin typeface="Calibri" pitchFamily="34" charset="0"/>
              </a:rPr>
              <a:t>a proporção de todos os dados para o qual o primeiro e o segundo </a:t>
            </a:r>
            <a:r>
              <a:rPr lang="pt-BR" sz="2000" dirty="0" err="1" smtClean="0">
                <a:latin typeface="Calibri" pitchFamily="34" charset="0"/>
              </a:rPr>
              <a:t>BMUs</a:t>
            </a:r>
            <a:r>
              <a:rPr lang="pt-BR" sz="2000" dirty="0" smtClean="0">
                <a:latin typeface="Calibri" pitchFamily="34" charset="0"/>
              </a:rPr>
              <a:t> não são unidades adjacentes:</a:t>
            </a:r>
          </a:p>
          <a:p>
            <a:pPr marL="728663" lvl="1" indent="-271463" hangingPunct="0">
              <a:spcBef>
                <a:spcPts val="600"/>
              </a:spcBef>
            </a:pPr>
            <a:endParaRPr lang="pt-BR" sz="2000" dirty="0" smtClean="0">
              <a:latin typeface="Calibri" pitchFamily="34" charset="0"/>
            </a:endParaRP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 dirty="0">
              <a:solidFill>
                <a:srgbClr val="006600"/>
              </a:solidFill>
              <a:latin typeface="Calibri" pitchFamily="34" charset="0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132856"/>
            <a:ext cx="35433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077072"/>
            <a:ext cx="46101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288" y="1889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Convergência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mapa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unidimensional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67544" y="1052736"/>
            <a:ext cx="8229600" cy="504056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Objetivo do treinamento do SOM é convergir para um mapa ordenado).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Os nós são ordenados se para todos nós r,s,q</a:t>
            </a:r>
          </a:p>
          <a:p>
            <a:pPr marL="800100" lvl="1" indent="-342900" eaLnBrk="0" hangingPunct="0">
              <a:spcBef>
                <a:spcPct val="20000"/>
              </a:spcBef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Se a relação de vizinhança satisfaz certas propriedades, então existe uma sequencia de padrões de entrada que levará o mapa a convergir para um mapa ordenado.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outra sequencia for usada,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mapa pode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não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necessariamente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convergir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um mapa ordenado.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baseline="0" dirty="0" smtClean="0">
                <a:latin typeface="+mn-lt"/>
              </a:rPr>
              <a:t>O</a:t>
            </a:r>
            <a:r>
              <a:rPr lang="pt-BR" sz="2000" dirty="0" smtClean="0">
                <a:latin typeface="+mn-lt"/>
              </a:rPr>
              <a:t> resultado </a:t>
            </a:r>
            <a:r>
              <a:rPr lang="pt-BR" sz="2000" b="1" dirty="0" smtClean="0">
                <a:solidFill>
                  <a:srgbClr val="FF0000"/>
                </a:solidFill>
                <a:latin typeface="+mn-lt"/>
              </a:rPr>
              <a:t>DEPENDE</a:t>
            </a:r>
            <a:r>
              <a:rPr lang="pt-BR" sz="2000" dirty="0" smtClean="0">
                <a:latin typeface="+mn-lt"/>
              </a:rPr>
              <a:t> fortemente dos </a:t>
            </a:r>
            <a:r>
              <a:rPr lang="pt-BR" sz="2000" dirty="0" smtClean="0">
                <a:solidFill>
                  <a:srgbClr val="006600"/>
                </a:solidFill>
                <a:latin typeface="+mn-lt"/>
              </a:rPr>
              <a:t>dados de entrada </a:t>
            </a:r>
            <a:r>
              <a:rPr lang="pt-BR" sz="2000" dirty="0" smtClean="0">
                <a:latin typeface="+mn-lt"/>
              </a:rPr>
              <a:t>e da </a:t>
            </a:r>
            <a:r>
              <a:rPr lang="pt-BR" sz="2000" dirty="0" smtClean="0">
                <a:solidFill>
                  <a:srgbClr val="9933FF"/>
                </a:solidFill>
                <a:latin typeface="+mn-lt"/>
              </a:rPr>
              <a:t>sua forma de apresentação</a:t>
            </a:r>
            <a:r>
              <a:rPr lang="pt-BR" sz="2000" dirty="0" smtClean="0">
                <a:latin typeface="+mn-lt"/>
              </a:rPr>
              <a:t> durante o treinamento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Aprendizado deve ser analisado em duas etapas: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Volátil (alegre): busca por um nicho (região)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Sóbria: nós convergem para o centro de suas classes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ordenamento correto depende da fase volátil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772817"/>
            <a:ext cx="6696744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 não supervisionado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4967287"/>
          </a:xfrm>
        </p:spPr>
        <p:txBody>
          <a:bodyPr/>
          <a:lstStyle/>
          <a:p>
            <a:r>
              <a:rPr lang="pt-BR" sz="2000" dirty="0" smtClean="0"/>
              <a:t>Não existe </a:t>
            </a:r>
            <a:r>
              <a:rPr lang="pt-BR" sz="2000" dirty="0" smtClean="0">
                <a:solidFill>
                  <a:srgbClr val="FF0000"/>
                </a:solidFill>
              </a:rPr>
              <a:t>nenhuma informação </a:t>
            </a:r>
            <a:r>
              <a:rPr lang="pt-BR" sz="2000" dirty="0" smtClean="0"/>
              <a:t>sobre a </a:t>
            </a:r>
            <a:r>
              <a:rPr lang="pt-BR" sz="2000" dirty="0" smtClean="0">
                <a:solidFill>
                  <a:srgbClr val="140CBE"/>
                </a:solidFill>
              </a:rPr>
              <a:t>resposta desejada </a:t>
            </a:r>
            <a:r>
              <a:rPr lang="pt-BR" sz="2000" dirty="0" smtClean="0"/>
              <a:t>para a rede     (não existe </a:t>
            </a:r>
            <a:r>
              <a:rPr lang="pt-BR" sz="2000" dirty="0" smtClean="0">
                <a:solidFill>
                  <a:srgbClr val="FF3300"/>
                </a:solidFill>
              </a:rPr>
              <a:t>erro</a:t>
            </a:r>
            <a:r>
              <a:rPr lang="pt-BR" sz="2000" dirty="0" smtClean="0"/>
              <a:t>, ou informação se a resposta está </a:t>
            </a:r>
            <a:r>
              <a:rPr lang="pt-BR" sz="2000" dirty="0" smtClean="0">
                <a:solidFill>
                  <a:srgbClr val="00B050"/>
                </a:solidFill>
              </a:rPr>
              <a:t>certa</a:t>
            </a:r>
            <a:r>
              <a:rPr lang="pt-BR" sz="2000" dirty="0" smtClean="0"/>
              <a:t> ou </a:t>
            </a:r>
            <a:r>
              <a:rPr lang="pt-BR" sz="2000" dirty="0" smtClean="0">
                <a:solidFill>
                  <a:srgbClr val="FF3300"/>
                </a:solidFill>
              </a:rPr>
              <a:t>errada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A rede deve descobrir os padrões de entrada por </a:t>
            </a:r>
            <a:r>
              <a:rPr lang="pt-BR" sz="2000" dirty="0" smtClean="0">
                <a:solidFill>
                  <a:srgbClr val="FF00FF"/>
                </a:solidFill>
              </a:rPr>
              <a:t>si mesma</a:t>
            </a:r>
            <a:r>
              <a:rPr lang="pt-BR" sz="2000" dirty="0" smtClean="0"/>
              <a:t>, baseada na </a:t>
            </a:r>
            <a:r>
              <a:rPr lang="pt-BR" sz="2000" b="1" dirty="0" smtClean="0">
                <a:solidFill>
                  <a:srgbClr val="9933FF"/>
                </a:solidFill>
              </a:rPr>
              <a:t>similaridade</a:t>
            </a:r>
            <a:r>
              <a:rPr lang="pt-BR" sz="2000" dirty="0" smtClean="0"/>
              <a:t> entre os dados.</a:t>
            </a:r>
          </a:p>
          <a:p>
            <a:pPr lvl="1"/>
            <a:r>
              <a:rPr lang="pt-BR" sz="2000" dirty="0" smtClean="0"/>
              <a:t>Padrões de um mesmo </a:t>
            </a:r>
            <a:r>
              <a:rPr lang="pt-BR" sz="2000" dirty="0" smtClean="0">
                <a:solidFill>
                  <a:srgbClr val="FF9900"/>
                </a:solidFill>
              </a:rPr>
              <a:t>grupo</a:t>
            </a:r>
            <a:r>
              <a:rPr lang="pt-BR" sz="2000" dirty="0" smtClean="0"/>
              <a:t> ou classe tem as mesmas </a:t>
            </a:r>
            <a:r>
              <a:rPr lang="pt-BR" sz="2000" dirty="0" smtClean="0">
                <a:solidFill>
                  <a:srgbClr val="FF9900"/>
                </a:solidFill>
              </a:rPr>
              <a:t>características.</a:t>
            </a:r>
          </a:p>
          <a:p>
            <a:pPr lvl="1"/>
            <a:r>
              <a:rPr lang="pt-BR" sz="2000" dirty="0" smtClean="0"/>
              <a:t>Nenhum </a:t>
            </a:r>
            <a:r>
              <a:rPr lang="pt-BR" sz="2000" dirty="0" smtClean="0">
                <a:solidFill>
                  <a:srgbClr val="FF9900"/>
                </a:solidFill>
              </a:rPr>
              <a:t>conhecimento a priori </a:t>
            </a:r>
            <a:r>
              <a:rPr lang="pt-BR" sz="2000" dirty="0" smtClean="0"/>
              <a:t>sobre estas características são fornecidos.</a:t>
            </a:r>
          </a:p>
          <a:p>
            <a:pPr lvl="1"/>
            <a:r>
              <a:rPr lang="pt-BR" sz="2000" dirty="0" smtClean="0"/>
              <a:t>Para algumas arquiteturas, nem mesmo o </a:t>
            </a:r>
            <a:r>
              <a:rPr lang="pt-BR" sz="2000" dirty="0" smtClean="0">
                <a:solidFill>
                  <a:srgbClr val="FF9900"/>
                </a:solidFill>
              </a:rPr>
              <a:t>conjunto de classes </a:t>
            </a:r>
            <a:r>
              <a:rPr lang="pt-BR" sz="2000" dirty="0" smtClean="0"/>
              <a:t>é dado.</a:t>
            </a:r>
          </a:p>
          <a:p>
            <a:r>
              <a:rPr lang="pt-BR" sz="2000" dirty="0" smtClean="0">
                <a:solidFill>
                  <a:srgbClr val="9933FF"/>
                </a:solidFill>
              </a:rPr>
              <a:t>O aprendizado funciona se existe redundância nos dados de entrada.</a:t>
            </a:r>
          </a:p>
          <a:p>
            <a:r>
              <a:rPr lang="pt-BR" sz="2000" dirty="0" smtClean="0"/>
              <a:t>As redes se </a:t>
            </a:r>
            <a:r>
              <a:rPr lang="pt-BR" sz="2000" b="1" dirty="0" smtClean="0">
                <a:solidFill>
                  <a:srgbClr val="00B050"/>
                </a:solidFill>
              </a:rPr>
              <a:t>auto-organizam</a:t>
            </a:r>
            <a:r>
              <a:rPr lang="pt-BR" sz="2000" dirty="0" smtClean="0"/>
              <a:t> para encontrar estas redundâncias:</a:t>
            </a:r>
          </a:p>
          <a:p>
            <a:pPr lvl="1"/>
            <a:r>
              <a:rPr lang="pt-BR" sz="2000" u="sng" dirty="0" smtClean="0">
                <a:solidFill>
                  <a:srgbClr val="140CBE"/>
                </a:solidFill>
              </a:rPr>
              <a:t>Agrupamento</a:t>
            </a:r>
            <a:r>
              <a:rPr lang="pt-BR" sz="2000" dirty="0" smtClean="0"/>
              <a:t> (</a:t>
            </a:r>
            <a:r>
              <a:rPr lang="pt-BR" sz="2000" dirty="0" err="1" smtClean="0"/>
              <a:t>clustering</a:t>
            </a:r>
            <a:r>
              <a:rPr lang="pt-BR" sz="2000" dirty="0" smtClean="0"/>
              <a:t>): decide em qual grupo a entrada pertence, e é baseado nos pesos sinápticos de um grupo.</a:t>
            </a:r>
          </a:p>
          <a:p>
            <a:pPr lvl="1"/>
            <a:r>
              <a:rPr lang="pt-BR" sz="2000" u="sng" dirty="0" smtClean="0">
                <a:solidFill>
                  <a:srgbClr val="140CBE"/>
                </a:solidFill>
              </a:rPr>
              <a:t>Análise de componente principal </a:t>
            </a:r>
            <a:r>
              <a:rPr lang="pt-BR" sz="2000" dirty="0" smtClean="0"/>
              <a:t>(PCA): encontra qual os principais autovetores da matriz de covariância dos dados.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288" y="1889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Convergência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 SOM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multi-dimensional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67544" y="1052736"/>
            <a:ext cx="8229600" cy="504056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Não existem resultado teóricos.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Exemplo: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nós localizado em 4 cantos de um quadrado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BR" sz="2000" dirty="0" smtClean="0">
                <a:latin typeface="+mn-lt"/>
              </a:rPr>
              <a:t>As entradas são escolhidas próxima ao centro,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2000" dirty="0" smtClean="0">
                <a:latin typeface="+mn-lt"/>
              </a:rPr>
              <a:t>    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próximas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vetor w1.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BR" sz="2000" baseline="0" dirty="0" smtClean="0">
                <a:latin typeface="+mn-lt"/>
              </a:rPr>
              <a:t>O</a:t>
            </a:r>
            <a:r>
              <a:rPr lang="pt-BR" sz="2000" dirty="0" smtClean="0">
                <a:latin typeface="+mn-lt"/>
              </a:rPr>
              <a:t> nó 1 sempre irá ganhar.</a:t>
            </a:r>
          </a:p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Com isso  w1 e seus vizinhos  w0, e w2 serão 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pt-BR" sz="2000" dirty="0" smtClean="0">
                <a:latin typeface="+mn-lt"/>
              </a:rPr>
              <a:t>      p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uxados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 direção a entrada.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nó w3 permanecera distante no canto superior.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BR" sz="2000" baseline="0" dirty="0" smtClean="0">
                <a:latin typeface="+mn-lt"/>
              </a:rPr>
              <a:t>Os</a:t>
            </a:r>
            <a:r>
              <a:rPr lang="pt-BR" sz="2000" dirty="0" smtClean="0">
                <a:latin typeface="+mn-lt"/>
              </a:rPr>
              <a:t> nós 0 e 2 são adjacentes a 3 mas não entre si.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BR" sz="2000" dirty="0" smtClean="0">
                <a:latin typeface="+mn-lt"/>
              </a:rPr>
              <a:t>Esta vizinhança não será manterá como pode ser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2000" dirty="0" smtClean="0">
                <a:latin typeface="+mn-lt"/>
              </a:rPr>
              <a:t>      notado pela distância final entre os pesos: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340768"/>
            <a:ext cx="2448272" cy="442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445224"/>
            <a:ext cx="2808312" cy="65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288" y="1889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Exemplo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K-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7128792" cy="498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288" y="1889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Exemplo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K-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268760"/>
            <a:ext cx="5976664" cy="449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288" y="1889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Extensões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 K-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67544" y="1052736"/>
            <a:ext cx="8229600" cy="5040560"/>
          </a:xfrm>
          <a:prstGeom prst="rect">
            <a:avLst/>
          </a:prstGeom>
        </p:spPr>
        <p:txBody>
          <a:bodyPr/>
          <a:lstStyle/>
          <a:p>
            <a:pPr marL="266700" lvl="1" indent="-2667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Mapas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hierárquicos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baseline="0" dirty="0" smtClean="0">
                <a:latin typeface="+mn-lt"/>
              </a:rPr>
              <a:t>Algoritmo</a:t>
            </a:r>
            <a:r>
              <a:rPr lang="pt-BR" sz="2000" dirty="0" smtClean="0">
                <a:latin typeface="+mn-lt"/>
              </a:rPr>
              <a:t> de agrupamento hierárquicos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Árvores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grupos (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clusteres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 classes)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baseline="0" dirty="0" smtClean="0">
                <a:latin typeface="+mn-lt"/>
              </a:rPr>
              <a:t>Cada nó corresponde a um</a:t>
            </a:r>
            <a:r>
              <a:rPr lang="pt-BR" sz="2000" dirty="0" smtClean="0">
                <a:latin typeface="+mn-lt"/>
              </a:rPr>
              <a:t> cluster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Os filhos (folhas) correspondem a </a:t>
            </a:r>
            <a:r>
              <a:rPr lang="pt-BR" sz="2000" dirty="0" err="1" smtClean="0">
                <a:latin typeface="+mn-lt"/>
              </a:rPr>
              <a:t>sub-clusteres</a:t>
            </a:r>
            <a:endParaRPr lang="pt-BR" sz="2000" dirty="0" smtClean="0">
              <a:latin typeface="+mn-lt"/>
            </a:endParaRP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Estratégia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bottom-up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pequenos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clusteres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são agrupados nos níveis superiores.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noProof="0" dirty="0" smtClean="0">
                <a:latin typeface="+mn-lt"/>
              </a:rPr>
              <a:t>Mapas simples não são adequados: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0" lang="pt-BR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Quando</a:t>
            </a:r>
            <a:r>
              <a:rPr kumimoji="0" lang="pt-BR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os grupos tem forma arbitrária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Todas as dimensões são tratadas igualmente (</a:t>
            </a:r>
            <a:r>
              <a:rPr lang="pt-BR" sz="2000" dirty="0" err="1" smtClean="0">
                <a:latin typeface="+mn-lt"/>
              </a:rPr>
              <a:t>clustes</a:t>
            </a:r>
            <a:r>
              <a:rPr lang="pt-BR" sz="2000" dirty="0" smtClean="0">
                <a:latin typeface="+mn-lt"/>
              </a:rPr>
              <a:t> esféricos)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 grupos da primeira camada são treinados a partir das entradas.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O segundo nível combinas estes grupos em formas arbitrárias</a:t>
            </a:r>
          </a:p>
          <a:p>
            <a:pPr marL="3429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b="1" dirty="0" err="1" smtClean="0">
                <a:solidFill>
                  <a:srgbClr val="9933FF"/>
                </a:solidFill>
                <a:latin typeface="+mj-lt"/>
              </a:rPr>
              <a:t>Growing</a:t>
            </a:r>
            <a:r>
              <a:rPr lang="pt-BR" sz="2000" b="1" dirty="0" smtClean="0">
                <a:solidFill>
                  <a:srgbClr val="9933FF"/>
                </a:solidFill>
                <a:latin typeface="+mj-lt"/>
              </a:rPr>
              <a:t> </a:t>
            </a:r>
            <a:r>
              <a:rPr lang="pt-BR" sz="2000" b="1" dirty="0" err="1" smtClean="0">
                <a:solidFill>
                  <a:srgbClr val="9933FF"/>
                </a:solidFill>
                <a:latin typeface="+mj-lt"/>
              </a:rPr>
              <a:t>Cell</a:t>
            </a:r>
            <a:r>
              <a:rPr lang="pt-BR" sz="2000" b="1" dirty="0" smtClean="0">
                <a:solidFill>
                  <a:srgbClr val="9933FF"/>
                </a:solidFill>
                <a:latin typeface="+mj-lt"/>
              </a:rPr>
              <a:t> </a:t>
            </a:r>
            <a:r>
              <a:rPr lang="pt-BR" sz="2000" b="1" dirty="0" err="1" smtClean="0">
                <a:solidFill>
                  <a:srgbClr val="9933FF"/>
                </a:solidFill>
                <a:latin typeface="+mj-lt"/>
              </a:rPr>
              <a:t>structure</a:t>
            </a:r>
            <a:r>
              <a:rPr lang="pt-BR" sz="2000" b="1" dirty="0" smtClean="0">
                <a:solidFill>
                  <a:srgbClr val="9933FF"/>
                </a:solidFill>
                <a:latin typeface="+mj-lt"/>
              </a:rPr>
              <a:t>, mapas contextuais.</a:t>
            </a:r>
          </a:p>
          <a:p>
            <a:pPr marL="3429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b="1" i="1" dirty="0" err="1" smtClean="0">
                <a:solidFill>
                  <a:srgbClr val="FF0000"/>
                </a:solidFill>
                <a:latin typeface="+mj-lt"/>
              </a:rPr>
              <a:t>Learning</a:t>
            </a:r>
            <a:r>
              <a:rPr lang="pt-BR" sz="2000" b="1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t-BR" sz="2000" b="1" i="1" dirty="0" err="1" smtClean="0">
                <a:solidFill>
                  <a:srgbClr val="FF0000"/>
                </a:solidFill>
                <a:latin typeface="+mj-lt"/>
              </a:rPr>
              <a:t>Vector</a:t>
            </a:r>
            <a:r>
              <a:rPr lang="pt-BR" sz="2000" b="1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t-BR" sz="2000" b="1" i="1" dirty="0" err="1" smtClean="0">
                <a:solidFill>
                  <a:srgbClr val="FF0000"/>
                </a:solidFill>
                <a:latin typeface="+mj-lt"/>
              </a:rPr>
              <a:t>Quantization</a:t>
            </a:r>
            <a:r>
              <a:rPr lang="pt-BR" sz="2000" b="1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t-BR" sz="2000" i="1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pt-BR" sz="2000" i="1" dirty="0" err="1" smtClean="0">
                <a:solidFill>
                  <a:srgbClr val="FF0000"/>
                </a:solidFill>
                <a:latin typeface="+mj-lt"/>
              </a:rPr>
              <a:t>codebook</a:t>
            </a:r>
            <a:r>
              <a:rPr lang="pt-BR" sz="2000" i="1" dirty="0" smtClean="0">
                <a:solidFill>
                  <a:srgbClr val="FF0000"/>
                </a:solidFill>
                <a:latin typeface="+mj-lt"/>
              </a:rPr>
              <a:t> – mapa de </a:t>
            </a:r>
            <a:r>
              <a:rPr lang="pt-BR" sz="2000" i="1" dirty="0" err="1" smtClean="0">
                <a:solidFill>
                  <a:srgbClr val="FF0000"/>
                </a:solidFill>
                <a:latin typeface="+mj-lt"/>
              </a:rPr>
              <a:t>Voronoi</a:t>
            </a:r>
            <a:r>
              <a:rPr lang="pt-BR" sz="2000" i="1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 Competitivo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Um tipo de aprendizado </a:t>
            </a:r>
            <a:r>
              <a:rPr lang="pt-BR" sz="2000" dirty="0" err="1" smtClean="0"/>
              <a:t>não-supervisionado</a:t>
            </a:r>
            <a:r>
              <a:rPr lang="pt-BR" sz="2000" dirty="0" smtClean="0"/>
              <a:t> em que os neurônios de saída </a:t>
            </a:r>
            <a:r>
              <a:rPr lang="pt-BR" sz="2000" dirty="0" smtClean="0">
                <a:solidFill>
                  <a:srgbClr val="FF0000"/>
                </a:solidFill>
              </a:rPr>
              <a:t>competem</a:t>
            </a:r>
            <a:r>
              <a:rPr lang="pt-BR" sz="2000" dirty="0" smtClean="0"/>
              <a:t> com os padrões de entrada.</a:t>
            </a:r>
          </a:p>
          <a:p>
            <a:r>
              <a:rPr lang="pt-BR" sz="2000" dirty="0" smtClean="0"/>
              <a:t>Durante o treinamento, o neurônio de saída </a:t>
            </a:r>
            <a:r>
              <a:rPr lang="pt-BR" sz="2000" dirty="0" smtClean="0">
                <a:solidFill>
                  <a:srgbClr val="140CBE"/>
                </a:solidFill>
              </a:rPr>
              <a:t>que apresentar a maior ativação</a:t>
            </a:r>
            <a:r>
              <a:rPr lang="pt-BR" sz="2000" dirty="0" smtClean="0"/>
              <a:t> para um padrão de entrada é o </a:t>
            </a:r>
            <a:r>
              <a:rPr lang="pt-BR" sz="2000" b="1" dirty="0" smtClean="0">
                <a:solidFill>
                  <a:srgbClr val="FF0000"/>
                </a:solidFill>
              </a:rPr>
              <a:t>ganhador</a:t>
            </a:r>
            <a:r>
              <a:rPr lang="pt-BR" sz="2000" dirty="0" smtClean="0"/>
              <a:t>.</a:t>
            </a:r>
          </a:p>
          <a:p>
            <a:r>
              <a:rPr lang="pt-BR" sz="2000" dirty="0" smtClean="0"/>
              <a:t>O neurônio ganhador é </a:t>
            </a:r>
            <a:r>
              <a:rPr lang="pt-BR" sz="2000" dirty="0" smtClean="0">
                <a:solidFill>
                  <a:srgbClr val="FF0000"/>
                </a:solidFill>
              </a:rPr>
              <a:t>movido para próximo </a:t>
            </a:r>
            <a:r>
              <a:rPr lang="pt-BR" sz="2000" dirty="0" smtClean="0"/>
              <a:t>do padrão de entrada, e os outros permanecem </a:t>
            </a:r>
            <a:r>
              <a:rPr lang="pt-BR" sz="2000" dirty="0" smtClean="0">
                <a:solidFill>
                  <a:srgbClr val="9933FF"/>
                </a:solidFill>
              </a:rPr>
              <a:t>sem</a:t>
            </a:r>
            <a:r>
              <a:rPr lang="pt-BR" sz="2000" dirty="0" smtClean="0"/>
              <a:t> mudanças (WTA: </a:t>
            </a:r>
            <a:r>
              <a:rPr lang="pt-BR" sz="2000" i="1" dirty="0" err="1" smtClean="0"/>
              <a:t>winner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take</a:t>
            </a:r>
            <a:r>
              <a:rPr lang="pt-BR" sz="2000" i="1" dirty="0" smtClean="0"/>
              <a:t>  </a:t>
            </a:r>
            <a:r>
              <a:rPr lang="pt-BR" sz="2000" i="1" dirty="0" err="1" smtClean="0"/>
              <a:t>all</a:t>
            </a:r>
            <a:r>
              <a:rPr lang="pt-BR" sz="2000" dirty="0" smtClean="0"/>
              <a:t>).</a:t>
            </a:r>
          </a:p>
          <a:p>
            <a:r>
              <a:rPr lang="pt-BR" sz="2000" dirty="0" smtClean="0"/>
              <a:t>A estratégia pode ser estendida para uma </a:t>
            </a:r>
            <a:r>
              <a:rPr lang="pt-BR" sz="2000" b="1" dirty="0" smtClean="0">
                <a:solidFill>
                  <a:srgbClr val="9933FF"/>
                </a:solidFill>
              </a:rPr>
              <a:t>vizinhança</a:t>
            </a:r>
            <a:r>
              <a:rPr lang="pt-BR" sz="2000" dirty="0" smtClean="0"/>
              <a:t> como </a:t>
            </a:r>
            <a:r>
              <a:rPr lang="pt-BR" sz="2000" b="1" dirty="0" smtClean="0">
                <a:solidFill>
                  <a:srgbClr val="006600"/>
                </a:solidFill>
              </a:rPr>
              <a:t>recompensa</a:t>
            </a:r>
            <a:r>
              <a:rPr lang="pt-BR" sz="2000" dirty="0" smtClean="0"/>
              <a:t> e / ou como </a:t>
            </a:r>
            <a:r>
              <a:rPr lang="pt-BR" sz="2000" b="1" dirty="0" smtClean="0">
                <a:solidFill>
                  <a:srgbClr val="FF3300"/>
                </a:solidFill>
              </a:rPr>
              <a:t>punição</a:t>
            </a:r>
            <a:r>
              <a:rPr lang="pt-BR" sz="2000" dirty="0" smtClean="0"/>
              <a:t>.</a:t>
            </a:r>
          </a:p>
        </p:txBody>
      </p:sp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645024"/>
            <a:ext cx="329716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539552" y="4005064"/>
            <a:ext cx="5299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+mn-lt"/>
              </a:rPr>
              <a:t>Os nós de saída tem </a:t>
            </a:r>
            <a:r>
              <a:rPr lang="pt-BR" sz="2000" b="1" dirty="0" smtClean="0">
                <a:solidFill>
                  <a:srgbClr val="006600"/>
                </a:solidFill>
                <a:latin typeface="+mn-lt"/>
              </a:rPr>
              <a:t>conexões laterais </a:t>
            </a:r>
          </a:p>
          <a:p>
            <a:r>
              <a:rPr lang="pt-BR" sz="2000" dirty="0" smtClean="0">
                <a:solidFill>
                  <a:srgbClr val="FF0000"/>
                </a:solidFill>
                <a:latin typeface="+mn-lt"/>
              </a:rPr>
              <a:t>Inibitórias</a:t>
            </a:r>
            <a:r>
              <a:rPr lang="pt-BR" sz="2000" dirty="0" smtClean="0">
                <a:latin typeface="+mn-lt"/>
              </a:rPr>
              <a:t> / </a:t>
            </a:r>
            <a:r>
              <a:rPr lang="pt-BR" sz="2000" dirty="0" smtClean="0">
                <a:solidFill>
                  <a:srgbClr val="140CBE"/>
                </a:solidFill>
                <a:latin typeface="+mn-lt"/>
              </a:rPr>
              <a:t>compensatórias</a:t>
            </a:r>
            <a:r>
              <a:rPr lang="pt-BR" sz="2000" dirty="0" smtClean="0">
                <a:latin typeface="+mn-lt"/>
              </a:rPr>
              <a:t> tal que o </a:t>
            </a:r>
            <a:r>
              <a:rPr lang="pt-BR" sz="2000" dirty="0" smtClean="0">
                <a:solidFill>
                  <a:srgbClr val="006600"/>
                </a:solidFill>
                <a:latin typeface="+mn-lt"/>
              </a:rPr>
              <a:t>ganhador</a:t>
            </a:r>
          </a:p>
          <a:p>
            <a:r>
              <a:rPr lang="pt-BR" sz="2000" dirty="0" smtClean="0">
                <a:latin typeface="+mn-lt"/>
              </a:rPr>
              <a:t> pode </a:t>
            </a:r>
            <a:r>
              <a:rPr lang="pt-BR" sz="2000" dirty="0" smtClean="0">
                <a:solidFill>
                  <a:srgbClr val="FF3300"/>
                </a:solidFill>
                <a:latin typeface="+mn-lt"/>
              </a:rPr>
              <a:t>inibir</a:t>
            </a:r>
            <a:r>
              <a:rPr lang="pt-BR" sz="2000" dirty="0" smtClean="0">
                <a:latin typeface="+mn-lt"/>
              </a:rPr>
              <a:t> /</a:t>
            </a:r>
            <a:r>
              <a:rPr lang="pt-BR" sz="2000" dirty="0" smtClean="0">
                <a:solidFill>
                  <a:srgbClr val="140CBE"/>
                </a:solidFill>
                <a:latin typeface="+mn-lt"/>
              </a:rPr>
              <a:t>reforçar</a:t>
            </a:r>
            <a:r>
              <a:rPr lang="pt-BR" sz="2000" dirty="0" smtClean="0">
                <a:latin typeface="+mn-lt"/>
              </a:rPr>
              <a:t> os outros por uma </a:t>
            </a:r>
          </a:p>
          <a:p>
            <a:r>
              <a:rPr lang="pt-BR" sz="2000" dirty="0" smtClean="0">
                <a:solidFill>
                  <a:srgbClr val="006600"/>
                </a:solidFill>
                <a:latin typeface="+mn-lt"/>
              </a:rPr>
              <a:t>quantidade proporcional </a:t>
            </a:r>
            <a:r>
              <a:rPr lang="pt-BR" sz="2000" dirty="0" smtClean="0">
                <a:latin typeface="+mn-lt"/>
              </a:rPr>
              <a:t>ao seu nível de ativação</a:t>
            </a:r>
            <a:endParaRPr lang="pt-BR" sz="2000" dirty="0">
              <a:latin typeface="+mn-lt"/>
            </a:endParaRPr>
          </a:p>
        </p:txBody>
      </p:sp>
      <p:sp>
        <p:nvSpPr>
          <p:cNvPr id="11" name="Seta para a direita 10"/>
          <p:cNvSpPr/>
          <p:nvPr/>
        </p:nvSpPr>
        <p:spPr>
          <a:xfrm>
            <a:off x="1043608" y="5589240"/>
            <a:ext cx="122413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699792" y="5445224"/>
            <a:ext cx="2024080" cy="58477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140CBE"/>
                </a:solidFill>
                <a:latin typeface="+mn-lt"/>
              </a:rPr>
              <a:t>Vizinhança</a:t>
            </a:r>
            <a:endParaRPr lang="pt-BR" sz="3200" b="1" dirty="0">
              <a:solidFill>
                <a:srgbClr val="140CBE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Modos de implementar a competição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 smtClean="0">
                <a:solidFill>
                  <a:srgbClr val="006600"/>
                </a:solidFill>
              </a:rPr>
              <a:t>Inibição lateral:  </a:t>
            </a:r>
            <a:r>
              <a:rPr lang="pt-BR" sz="2000" dirty="0" smtClean="0"/>
              <a:t>cada nó de saída é conectado a todos os outros nós</a:t>
            </a:r>
          </a:p>
          <a:p>
            <a:pPr lvl="1"/>
            <a:r>
              <a:rPr lang="pt-BR" sz="2000" dirty="0" err="1" smtClean="0"/>
              <a:t>Maxnet</a:t>
            </a:r>
            <a:r>
              <a:rPr lang="pt-BR" sz="2000" dirty="0" smtClean="0"/>
              <a:t>, </a:t>
            </a:r>
            <a:r>
              <a:rPr lang="pt-BR" sz="2000" dirty="0" err="1" smtClean="0"/>
              <a:t>chapeu</a:t>
            </a:r>
            <a:r>
              <a:rPr lang="pt-BR" sz="2000" dirty="0" smtClean="0"/>
              <a:t> mexicano, rede de </a:t>
            </a:r>
            <a:r>
              <a:rPr lang="pt-BR" sz="2000" dirty="0" err="1" smtClean="0"/>
              <a:t>hamming</a:t>
            </a:r>
            <a:r>
              <a:rPr lang="pt-BR" sz="2000" dirty="0" smtClean="0"/>
              <a:t>.</a:t>
            </a:r>
          </a:p>
          <a:p>
            <a:pPr lvl="1"/>
            <a:endParaRPr lang="pt-BR" sz="16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r>
              <a:rPr lang="pt-BR" sz="2000" b="1" dirty="0" smtClean="0">
                <a:solidFill>
                  <a:srgbClr val="006600"/>
                </a:solidFill>
              </a:rPr>
              <a:t>Competição por recursos: </a:t>
            </a:r>
          </a:p>
          <a:p>
            <a:pPr>
              <a:buNone/>
            </a:pPr>
            <a:r>
              <a:rPr lang="pt-BR" sz="2000" dirty="0" smtClean="0"/>
              <a:t>- a saída do nó k é distribuída para o nós i e j,</a:t>
            </a:r>
          </a:p>
          <a:p>
            <a:pPr>
              <a:buNone/>
            </a:pPr>
            <a:r>
              <a:rPr lang="pt-BR" sz="2000" dirty="0" smtClean="0"/>
              <a:t> na vizinhança de k, por um fator proporcional </a:t>
            </a:r>
          </a:p>
          <a:p>
            <a:pPr>
              <a:buNone/>
            </a:pPr>
            <a:r>
              <a:rPr lang="pt-BR" sz="2000" dirty="0" smtClean="0"/>
              <a:t>a w(i,k) e w(j,k).</a:t>
            </a:r>
          </a:p>
          <a:p>
            <a:pPr>
              <a:buNone/>
            </a:pPr>
            <a:r>
              <a:rPr lang="pt-BR" sz="2000" dirty="0" smtClean="0"/>
              <a:t>- Influência decai com o raio da vizinhança.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16832"/>
            <a:ext cx="3886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573016"/>
            <a:ext cx="300611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175" cy="576262"/>
          </a:xfrm>
        </p:spPr>
        <p:txBody>
          <a:bodyPr/>
          <a:lstStyle/>
          <a:p>
            <a:r>
              <a:rPr lang="en-US" dirty="0" err="1" smtClean="0"/>
              <a:t>Rede</a:t>
            </a:r>
            <a:r>
              <a:rPr lang="en-US" dirty="0" smtClean="0"/>
              <a:t> </a:t>
            </a:r>
            <a:r>
              <a:rPr lang="en-US" dirty="0" err="1" smtClean="0"/>
              <a:t>competitiva</a:t>
            </a:r>
            <a:r>
              <a:rPr lang="en-US" dirty="0" smtClean="0"/>
              <a:t> com pesos </a:t>
            </a:r>
            <a:r>
              <a:rPr lang="en-US" dirty="0" err="1" smtClean="0"/>
              <a:t>fixos</a:t>
            </a:r>
            <a:r>
              <a:rPr lang="en-US" dirty="0" smtClean="0"/>
              <a:t>: MAXNET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95536" y="1268760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  </a:t>
            </a:r>
            <a:r>
              <a:rPr lang="pt-BR" sz="2400" dirty="0" smtClean="0">
                <a:latin typeface="+mn-lt"/>
              </a:rPr>
              <a:t>Todos os neurônios são conectados (inibição lateral)</a:t>
            </a:r>
            <a:endParaRPr lang="pt-BR" sz="2400" dirty="0">
              <a:latin typeface="+mn-lt"/>
            </a:endParaRPr>
          </a:p>
        </p:txBody>
      </p:sp>
      <p:pic>
        <p:nvPicPr>
          <p:cNvPr id="83969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2752425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2225" y="1772816"/>
            <a:ext cx="4041775" cy="388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924944"/>
            <a:ext cx="282404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395536" y="4077072"/>
            <a:ext cx="55221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b="1" dirty="0" smtClean="0">
                <a:solidFill>
                  <a:srgbClr val="FF0000"/>
                </a:solidFill>
                <a:latin typeface="+mn-lt"/>
              </a:rPr>
              <a:t>Competição:  </a:t>
            </a:r>
            <a:r>
              <a:rPr lang="pt-BR" sz="2000" dirty="0" smtClean="0">
                <a:latin typeface="+mn-lt"/>
              </a:rPr>
              <a:t>o processo iterativo ocorre até que a</a:t>
            </a:r>
          </a:p>
          <a:p>
            <a:r>
              <a:rPr lang="pt-BR" sz="2000" dirty="0" smtClean="0">
                <a:latin typeface="+mn-lt"/>
              </a:rPr>
              <a:t>rede se </a:t>
            </a:r>
            <a:r>
              <a:rPr lang="pt-BR" sz="2000" dirty="0" smtClean="0">
                <a:solidFill>
                  <a:srgbClr val="140CBE"/>
                </a:solidFill>
                <a:latin typeface="+mn-lt"/>
              </a:rPr>
              <a:t>estabilize</a:t>
            </a:r>
            <a:r>
              <a:rPr lang="pt-BR" sz="2000" dirty="0" smtClean="0">
                <a:latin typeface="+mn-lt"/>
              </a:rPr>
              <a:t> (1 nó com ativação positiva)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rgbClr val="FF9900"/>
                </a:solidFill>
                <a:latin typeface="+mn-lt"/>
              </a:rPr>
              <a:t> 0 &lt; </a:t>
            </a:r>
            <a:r>
              <a:rPr lang="pt-BR" sz="2000" dirty="0" smtClean="0">
                <a:solidFill>
                  <a:srgbClr val="FF9900"/>
                </a:solidFill>
                <a:latin typeface="Symbol" pitchFamily="18" charset="2"/>
              </a:rPr>
              <a:t>e</a:t>
            </a:r>
            <a:r>
              <a:rPr lang="pt-BR" sz="2000" dirty="0" smtClean="0">
                <a:solidFill>
                  <a:srgbClr val="FF9900"/>
                </a:solidFill>
                <a:latin typeface="+mn-lt"/>
              </a:rPr>
              <a:t> &lt; 1/m</a:t>
            </a:r>
            <a:r>
              <a:rPr lang="pt-BR" sz="2000" dirty="0" smtClean="0">
                <a:latin typeface="+mn-lt"/>
              </a:rPr>
              <a:t>, onde m é o número de nós.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latin typeface="Symbol" pitchFamily="18" charset="2"/>
              </a:rPr>
              <a:t> </a:t>
            </a:r>
            <a:r>
              <a:rPr lang="pt-BR" sz="2000" dirty="0" smtClean="0">
                <a:solidFill>
                  <a:srgbClr val="140CBE"/>
                </a:solidFill>
                <a:latin typeface="Symbol" pitchFamily="18" charset="2"/>
              </a:rPr>
              <a:t>e</a:t>
            </a:r>
            <a:r>
              <a:rPr lang="pt-BR" sz="2000" dirty="0" smtClean="0">
                <a:solidFill>
                  <a:srgbClr val="140CBE"/>
                </a:solidFill>
                <a:latin typeface="+mn-lt"/>
              </a:rPr>
              <a:t> pequeno</a:t>
            </a:r>
            <a:r>
              <a:rPr lang="pt-BR" sz="2000" dirty="0" smtClean="0">
                <a:latin typeface="+mn-lt"/>
              </a:rPr>
              <a:t>: a rede demora a convergir.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 </a:t>
            </a:r>
            <a:r>
              <a:rPr lang="pt-BR" sz="2000" dirty="0" smtClean="0">
                <a:solidFill>
                  <a:srgbClr val="FF00FF"/>
                </a:solidFill>
                <a:latin typeface="Symbol" pitchFamily="18" charset="2"/>
              </a:rPr>
              <a:t>e</a:t>
            </a:r>
            <a:r>
              <a:rPr lang="pt-BR" sz="2000" dirty="0" smtClean="0">
                <a:solidFill>
                  <a:srgbClr val="FF00FF"/>
                </a:solidFill>
                <a:latin typeface="+mn-lt"/>
              </a:rPr>
              <a:t> grande: </a:t>
            </a:r>
            <a:r>
              <a:rPr lang="pt-BR" sz="2000" dirty="0" smtClean="0">
                <a:latin typeface="+mn-lt"/>
              </a:rPr>
              <a:t>pode não haver ganhador.</a:t>
            </a:r>
            <a:endParaRPr lang="pt-BR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Chapéu mexicano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Arquitetura de 1 camada: para um dado nó:.</a:t>
            </a:r>
          </a:p>
          <a:p>
            <a:r>
              <a:rPr lang="pt-BR" sz="2000" b="1" dirty="0" smtClean="0">
                <a:solidFill>
                  <a:srgbClr val="9933FF"/>
                </a:solidFill>
              </a:rPr>
              <a:t>Vizinhança próxima: </a:t>
            </a:r>
            <a:r>
              <a:rPr lang="pt-BR" sz="2000" dirty="0" smtClean="0"/>
              <a:t>cooperativa (</a:t>
            </a:r>
            <a:r>
              <a:rPr lang="pt-BR" sz="2000" dirty="0" smtClean="0">
                <a:solidFill>
                  <a:srgbClr val="FF9900"/>
                </a:solidFill>
              </a:rPr>
              <a:t>w  &gt; 0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9900"/>
                </a:solidFill>
              </a:rPr>
              <a:t> </a:t>
            </a:r>
            <a:r>
              <a:rPr lang="pt-BR" sz="2000" dirty="0" smtClean="0"/>
              <a:t>- </a:t>
            </a:r>
            <a:r>
              <a:rPr lang="pt-BR" sz="2000" dirty="0" err="1" smtClean="0"/>
              <a:t>excitatória</a:t>
            </a:r>
            <a:endParaRPr lang="pt-BR" sz="2000" dirty="0" smtClean="0"/>
          </a:p>
          <a:p>
            <a:r>
              <a:rPr lang="pt-BR" sz="2000" b="1" dirty="0" smtClean="0">
                <a:solidFill>
                  <a:srgbClr val="9933FF"/>
                </a:solidFill>
              </a:rPr>
              <a:t>Vizinhança longe: </a:t>
            </a:r>
            <a:r>
              <a:rPr lang="pt-BR" sz="2000" dirty="0" smtClean="0"/>
              <a:t>competitiva (</a:t>
            </a:r>
            <a:r>
              <a:rPr lang="pt-BR" sz="2000" dirty="0" smtClean="0">
                <a:solidFill>
                  <a:srgbClr val="FF9900"/>
                </a:solidFill>
              </a:rPr>
              <a:t>w  &lt; 0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9900"/>
                </a:solidFill>
              </a:rPr>
              <a:t> </a:t>
            </a:r>
            <a:r>
              <a:rPr lang="pt-BR" sz="2000" dirty="0" smtClean="0"/>
              <a:t>– inibitória.</a:t>
            </a:r>
          </a:p>
          <a:p>
            <a:r>
              <a:rPr lang="pt-BR" sz="2000" b="1" dirty="0" smtClean="0">
                <a:solidFill>
                  <a:srgbClr val="9933FF"/>
                </a:solidFill>
              </a:rPr>
              <a:t>Vizinhança muito longe: </a:t>
            </a:r>
            <a:r>
              <a:rPr lang="pt-BR" sz="2000" dirty="0" smtClean="0"/>
              <a:t>irrelevante (</a:t>
            </a:r>
            <a:r>
              <a:rPr lang="pt-BR" sz="2000" dirty="0" smtClean="0">
                <a:solidFill>
                  <a:srgbClr val="FF9900"/>
                </a:solidFill>
              </a:rPr>
              <a:t>w  = 0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Podem ser de uma (vetor) ou duas dimensões (treliça).</a:t>
            </a:r>
          </a:p>
          <a:p>
            <a:r>
              <a:rPr lang="pt-BR" sz="2000" dirty="0" smtClean="0"/>
              <a:t>Necessitam da definição de vizinhança (raios </a:t>
            </a:r>
            <a:r>
              <a:rPr lang="pt-BR" sz="2000" dirty="0" err="1" smtClean="0"/>
              <a:t>excitatório</a:t>
            </a:r>
            <a:r>
              <a:rPr lang="pt-BR" sz="2000" dirty="0" smtClean="0"/>
              <a:t> e inibitório)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01008"/>
            <a:ext cx="417717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501008"/>
            <a:ext cx="303112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7825" name="Group 1"/>
          <p:cNvGrpSpPr>
            <a:grpSpLocks/>
          </p:cNvGrpSpPr>
          <p:nvPr/>
        </p:nvGrpSpPr>
        <p:grpSpPr bwMode="auto">
          <a:xfrm>
            <a:off x="0" y="4509120"/>
            <a:ext cx="4784725" cy="1617662"/>
            <a:chOff x="1504" y="1928"/>
            <a:chExt cx="7537" cy="2546"/>
          </a:xfrm>
        </p:grpSpPr>
        <p:sp>
          <p:nvSpPr>
            <p:cNvPr id="77826" name="Oval 2"/>
            <p:cNvSpPr>
              <a:spLocks noChangeArrowheads="1"/>
            </p:cNvSpPr>
            <p:nvPr/>
          </p:nvSpPr>
          <p:spPr bwMode="auto">
            <a:xfrm>
              <a:off x="1576" y="2731"/>
              <a:ext cx="601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827" name="Oval 3"/>
            <p:cNvSpPr>
              <a:spLocks noChangeArrowheads="1"/>
            </p:cNvSpPr>
            <p:nvPr/>
          </p:nvSpPr>
          <p:spPr bwMode="auto">
            <a:xfrm>
              <a:off x="2417" y="2731"/>
              <a:ext cx="601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828" name="Oval 4"/>
            <p:cNvSpPr>
              <a:spLocks noChangeArrowheads="1"/>
            </p:cNvSpPr>
            <p:nvPr/>
          </p:nvSpPr>
          <p:spPr bwMode="auto">
            <a:xfrm>
              <a:off x="3245" y="2731"/>
              <a:ext cx="601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cxnSp>
          <p:nvCxnSpPr>
            <p:cNvPr id="77829" name="AutoShape 5"/>
            <p:cNvCxnSpPr>
              <a:cxnSpLocks noChangeShapeType="1"/>
            </p:cNvCxnSpPr>
            <p:nvPr/>
          </p:nvCxnSpPr>
          <p:spPr bwMode="auto">
            <a:xfrm flipV="1">
              <a:off x="1576" y="3026"/>
              <a:ext cx="0" cy="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7830" name="Oval 6"/>
            <p:cNvSpPr>
              <a:spLocks noChangeArrowheads="1"/>
            </p:cNvSpPr>
            <p:nvPr/>
          </p:nvSpPr>
          <p:spPr bwMode="auto">
            <a:xfrm>
              <a:off x="4150" y="2731"/>
              <a:ext cx="601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831" name="Oval 7"/>
            <p:cNvSpPr>
              <a:spLocks noChangeArrowheads="1"/>
            </p:cNvSpPr>
            <p:nvPr/>
          </p:nvSpPr>
          <p:spPr bwMode="auto">
            <a:xfrm>
              <a:off x="4990" y="2731"/>
              <a:ext cx="601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832" name="Oval 8"/>
            <p:cNvSpPr>
              <a:spLocks noChangeArrowheads="1"/>
            </p:cNvSpPr>
            <p:nvPr/>
          </p:nvSpPr>
          <p:spPr bwMode="auto">
            <a:xfrm>
              <a:off x="5818" y="2731"/>
              <a:ext cx="601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cxnSp>
          <p:nvCxnSpPr>
            <p:cNvPr id="77833" name="AutoShape 9"/>
            <p:cNvCxnSpPr>
              <a:cxnSpLocks noChangeShapeType="1"/>
            </p:cNvCxnSpPr>
            <p:nvPr/>
          </p:nvCxnSpPr>
          <p:spPr bwMode="auto">
            <a:xfrm flipV="1">
              <a:off x="4149" y="3026"/>
              <a:ext cx="0" cy="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7834" name="Oval 10"/>
            <p:cNvSpPr>
              <a:spLocks noChangeArrowheads="1"/>
            </p:cNvSpPr>
            <p:nvPr/>
          </p:nvSpPr>
          <p:spPr bwMode="auto">
            <a:xfrm>
              <a:off x="6690" y="2731"/>
              <a:ext cx="601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835" name="Oval 11"/>
            <p:cNvSpPr>
              <a:spLocks noChangeArrowheads="1"/>
            </p:cNvSpPr>
            <p:nvPr/>
          </p:nvSpPr>
          <p:spPr bwMode="auto">
            <a:xfrm>
              <a:off x="7531" y="2731"/>
              <a:ext cx="601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836" name="Oval 12"/>
            <p:cNvSpPr>
              <a:spLocks noChangeArrowheads="1"/>
            </p:cNvSpPr>
            <p:nvPr/>
          </p:nvSpPr>
          <p:spPr bwMode="auto">
            <a:xfrm>
              <a:off x="8359" y="2731"/>
              <a:ext cx="601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cxnSp>
          <p:nvCxnSpPr>
            <p:cNvPr id="77837" name="AutoShape 13"/>
            <p:cNvCxnSpPr>
              <a:cxnSpLocks noChangeShapeType="1"/>
            </p:cNvCxnSpPr>
            <p:nvPr/>
          </p:nvCxnSpPr>
          <p:spPr bwMode="auto">
            <a:xfrm flipV="1">
              <a:off x="6690" y="3026"/>
              <a:ext cx="0" cy="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7838" name="Text Box 14"/>
            <p:cNvSpPr txBox="1">
              <a:spLocks noChangeArrowheads="1"/>
            </p:cNvSpPr>
            <p:nvPr/>
          </p:nvSpPr>
          <p:spPr bwMode="auto">
            <a:xfrm>
              <a:off x="1504" y="2823"/>
              <a:ext cx="753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 </a:t>
              </a:r>
              <a:r>
                <a:rPr kumimoji="0" lang="pt-BR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i-4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39" name="Text Box 15"/>
            <p:cNvSpPr txBox="1">
              <a:spLocks noChangeArrowheads="1"/>
            </p:cNvSpPr>
            <p:nvPr/>
          </p:nvSpPr>
          <p:spPr bwMode="auto">
            <a:xfrm>
              <a:off x="2344" y="2823"/>
              <a:ext cx="753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 </a:t>
              </a:r>
              <a:r>
                <a:rPr kumimoji="0" lang="pt-BR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i-3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40" name="Text Box 16"/>
            <p:cNvSpPr txBox="1">
              <a:spLocks noChangeArrowheads="1"/>
            </p:cNvSpPr>
            <p:nvPr/>
          </p:nvSpPr>
          <p:spPr bwMode="auto">
            <a:xfrm>
              <a:off x="3245" y="2823"/>
              <a:ext cx="753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 </a:t>
              </a:r>
              <a:r>
                <a:rPr kumimoji="0" lang="pt-BR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i-2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4066" y="2823"/>
              <a:ext cx="753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 </a:t>
              </a:r>
              <a:r>
                <a:rPr kumimoji="0" lang="pt-BR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i-1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4933" y="2823"/>
              <a:ext cx="753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 </a:t>
              </a:r>
              <a:r>
                <a:rPr kumimoji="0" lang="pt-BR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5746" y="2823"/>
              <a:ext cx="753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 </a:t>
              </a:r>
              <a:r>
                <a:rPr kumimoji="0" lang="pt-BR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i+1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44" name="Text Box 20"/>
            <p:cNvSpPr txBox="1">
              <a:spLocks noChangeArrowheads="1"/>
            </p:cNvSpPr>
            <p:nvPr/>
          </p:nvSpPr>
          <p:spPr bwMode="auto">
            <a:xfrm>
              <a:off x="6621" y="2823"/>
              <a:ext cx="753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 </a:t>
              </a:r>
              <a:r>
                <a:rPr kumimoji="0" lang="pt-BR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i+2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45" name="Text Box 21"/>
            <p:cNvSpPr txBox="1">
              <a:spLocks noChangeArrowheads="1"/>
            </p:cNvSpPr>
            <p:nvPr/>
          </p:nvSpPr>
          <p:spPr bwMode="auto">
            <a:xfrm>
              <a:off x="7471" y="2823"/>
              <a:ext cx="753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 </a:t>
              </a:r>
              <a:r>
                <a:rPr kumimoji="0" lang="pt-BR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i+3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46" name="Text Box 22"/>
            <p:cNvSpPr txBox="1">
              <a:spLocks noChangeArrowheads="1"/>
            </p:cNvSpPr>
            <p:nvPr/>
          </p:nvSpPr>
          <p:spPr bwMode="auto">
            <a:xfrm>
              <a:off x="8288" y="2823"/>
              <a:ext cx="753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 </a:t>
              </a:r>
              <a:r>
                <a:rPr kumimoji="0" lang="pt-BR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i+4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47" name="Freeform 23"/>
            <p:cNvSpPr>
              <a:spLocks/>
            </p:cNvSpPr>
            <p:nvPr/>
          </p:nvSpPr>
          <p:spPr bwMode="auto">
            <a:xfrm>
              <a:off x="2710" y="3355"/>
              <a:ext cx="2506" cy="5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5" y="1044"/>
                </a:cxn>
                <a:cxn ang="0">
                  <a:pos x="2506" y="0"/>
                </a:cxn>
              </a:cxnLst>
              <a:rect l="0" t="0" r="r" b="b"/>
              <a:pathLst>
                <a:path w="2506" h="1044">
                  <a:moveTo>
                    <a:pt x="0" y="0"/>
                  </a:moveTo>
                  <a:cubicBezTo>
                    <a:pt x="58" y="522"/>
                    <a:pt x="117" y="1044"/>
                    <a:pt x="535" y="1044"/>
                  </a:cubicBezTo>
                  <a:cubicBezTo>
                    <a:pt x="953" y="1044"/>
                    <a:pt x="2180" y="163"/>
                    <a:pt x="250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848" name="Freeform 24"/>
            <p:cNvSpPr>
              <a:spLocks/>
            </p:cNvSpPr>
            <p:nvPr/>
          </p:nvSpPr>
          <p:spPr bwMode="auto">
            <a:xfrm flipH="1">
              <a:off x="5343" y="3355"/>
              <a:ext cx="2506" cy="5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5" y="1044"/>
                </a:cxn>
                <a:cxn ang="0">
                  <a:pos x="2506" y="0"/>
                </a:cxn>
              </a:cxnLst>
              <a:rect l="0" t="0" r="r" b="b"/>
              <a:pathLst>
                <a:path w="2506" h="1044">
                  <a:moveTo>
                    <a:pt x="0" y="0"/>
                  </a:moveTo>
                  <a:cubicBezTo>
                    <a:pt x="58" y="522"/>
                    <a:pt x="117" y="1044"/>
                    <a:pt x="535" y="1044"/>
                  </a:cubicBezTo>
                  <a:cubicBezTo>
                    <a:pt x="953" y="1044"/>
                    <a:pt x="2180" y="163"/>
                    <a:pt x="250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849" name="Freeform 25"/>
            <p:cNvSpPr>
              <a:spLocks/>
            </p:cNvSpPr>
            <p:nvPr/>
          </p:nvSpPr>
          <p:spPr bwMode="auto">
            <a:xfrm>
              <a:off x="3572" y="2279"/>
              <a:ext cx="1644" cy="452"/>
            </a:xfrm>
            <a:custGeom>
              <a:avLst/>
              <a:gdLst/>
              <a:ahLst/>
              <a:cxnLst>
                <a:cxn ang="0">
                  <a:pos x="0" y="452"/>
                </a:cxn>
                <a:cxn ang="0">
                  <a:pos x="1179" y="0"/>
                </a:cxn>
                <a:cxn ang="0">
                  <a:pos x="1644" y="452"/>
                </a:cxn>
              </a:cxnLst>
              <a:rect l="0" t="0" r="r" b="b"/>
              <a:pathLst>
                <a:path w="1644" h="452">
                  <a:moveTo>
                    <a:pt x="0" y="452"/>
                  </a:moveTo>
                  <a:cubicBezTo>
                    <a:pt x="452" y="226"/>
                    <a:pt x="905" y="0"/>
                    <a:pt x="1179" y="0"/>
                  </a:cubicBezTo>
                  <a:cubicBezTo>
                    <a:pt x="1453" y="0"/>
                    <a:pt x="1567" y="377"/>
                    <a:pt x="1644" y="45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850" name="Freeform 26"/>
            <p:cNvSpPr>
              <a:spLocks/>
            </p:cNvSpPr>
            <p:nvPr/>
          </p:nvSpPr>
          <p:spPr bwMode="auto">
            <a:xfrm flipH="1">
              <a:off x="5343" y="2279"/>
              <a:ext cx="1644" cy="452"/>
            </a:xfrm>
            <a:custGeom>
              <a:avLst/>
              <a:gdLst/>
              <a:ahLst/>
              <a:cxnLst>
                <a:cxn ang="0">
                  <a:pos x="0" y="452"/>
                </a:cxn>
                <a:cxn ang="0">
                  <a:pos x="1179" y="0"/>
                </a:cxn>
                <a:cxn ang="0">
                  <a:pos x="1644" y="452"/>
                </a:cxn>
              </a:cxnLst>
              <a:rect l="0" t="0" r="r" b="b"/>
              <a:pathLst>
                <a:path w="1644" h="452">
                  <a:moveTo>
                    <a:pt x="0" y="452"/>
                  </a:moveTo>
                  <a:cubicBezTo>
                    <a:pt x="452" y="226"/>
                    <a:pt x="905" y="0"/>
                    <a:pt x="1179" y="0"/>
                  </a:cubicBezTo>
                  <a:cubicBezTo>
                    <a:pt x="1453" y="0"/>
                    <a:pt x="1567" y="377"/>
                    <a:pt x="1644" y="45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851" name="Freeform 27"/>
            <p:cNvSpPr>
              <a:spLocks/>
            </p:cNvSpPr>
            <p:nvPr/>
          </p:nvSpPr>
          <p:spPr bwMode="auto">
            <a:xfrm>
              <a:off x="4490" y="2604"/>
              <a:ext cx="567" cy="276"/>
            </a:xfrm>
            <a:custGeom>
              <a:avLst/>
              <a:gdLst/>
              <a:ahLst/>
              <a:cxnLst>
                <a:cxn ang="0">
                  <a:pos x="0" y="127"/>
                </a:cxn>
                <a:cxn ang="0">
                  <a:pos x="329" y="15"/>
                </a:cxn>
                <a:cxn ang="0">
                  <a:pos x="500" y="219"/>
                </a:cxn>
                <a:cxn ang="0">
                  <a:pos x="567" y="276"/>
                </a:cxn>
              </a:cxnLst>
              <a:rect l="0" t="0" r="r" b="b"/>
              <a:pathLst>
                <a:path w="567" h="276">
                  <a:moveTo>
                    <a:pt x="0" y="127"/>
                  </a:moveTo>
                  <a:cubicBezTo>
                    <a:pt x="123" y="63"/>
                    <a:pt x="246" y="0"/>
                    <a:pt x="329" y="15"/>
                  </a:cubicBezTo>
                  <a:cubicBezTo>
                    <a:pt x="412" y="30"/>
                    <a:pt x="460" y="176"/>
                    <a:pt x="500" y="219"/>
                  </a:cubicBezTo>
                  <a:cubicBezTo>
                    <a:pt x="540" y="262"/>
                    <a:pt x="553" y="269"/>
                    <a:pt x="567" y="27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852" name="Freeform 28"/>
            <p:cNvSpPr>
              <a:spLocks/>
            </p:cNvSpPr>
            <p:nvPr/>
          </p:nvSpPr>
          <p:spPr bwMode="auto">
            <a:xfrm flipH="1">
              <a:off x="5501" y="2604"/>
              <a:ext cx="567" cy="276"/>
            </a:xfrm>
            <a:custGeom>
              <a:avLst/>
              <a:gdLst/>
              <a:ahLst/>
              <a:cxnLst>
                <a:cxn ang="0">
                  <a:pos x="0" y="127"/>
                </a:cxn>
                <a:cxn ang="0">
                  <a:pos x="329" y="15"/>
                </a:cxn>
                <a:cxn ang="0">
                  <a:pos x="500" y="219"/>
                </a:cxn>
                <a:cxn ang="0">
                  <a:pos x="567" y="276"/>
                </a:cxn>
              </a:cxnLst>
              <a:rect l="0" t="0" r="r" b="b"/>
              <a:pathLst>
                <a:path w="567" h="276">
                  <a:moveTo>
                    <a:pt x="0" y="127"/>
                  </a:moveTo>
                  <a:cubicBezTo>
                    <a:pt x="123" y="63"/>
                    <a:pt x="246" y="0"/>
                    <a:pt x="329" y="15"/>
                  </a:cubicBezTo>
                  <a:cubicBezTo>
                    <a:pt x="412" y="30"/>
                    <a:pt x="460" y="176"/>
                    <a:pt x="500" y="219"/>
                  </a:cubicBezTo>
                  <a:cubicBezTo>
                    <a:pt x="540" y="262"/>
                    <a:pt x="553" y="269"/>
                    <a:pt x="567" y="27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cxnSp>
          <p:nvCxnSpPr>
            <p:cNvPr id="77853" name="AutoShape 29"/>
            <p:cNvCxnSpPr>
              <a:cxnSpLocks noChangeShapeType="1"/>
            </p:cNvCxnSpPr>
            <p:nvPr/>
          </p:nvCxnSpPr>
          <p:spPr bwMode="auto">
            <a:xfrm flipV="1">
              <a:off x="5284" y="3355"/>
              <a:ext cx="1" cy="7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7854" name="Text Box 30"/>
            <p:cNvSpPr txBox="1">
              <a:spLocks noChangeArrowheads="1"/>
            </p:cNvSpPr>
            <p:nvPr/>
          </p:nvSpPr>
          <p:spPr bwMode="auto">
            <a:xfrm>
              <a:off x="2986" y="3798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cs typeface="Arial" pitchFamily="34" charset="0"/>
                </a:rPr>
                <a:t>w</a:t>
              </a:r>
              <a:r>
                <a:rPr kumimoji="0" lang="pt-BR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55" name="Text Box 31"/>
            <p:cNvSpPr txBox="1">
              <a:spLocks noChangeArrowheads="1"/>
            </p:cNvSpPr>
            <p:nvPr/>
          </p:nvSpPr>
          <p:spPr bwMode="auto">
            <a:xfrm>
              <a:off x="5907" y="3640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cs typeface="Arial" pitchFamily="34" charset="0"/>
                </a:rPr>
                <a:t>w</a:t>
              </a:r>
              <a:r>
                <a:rPr kumimoji="0" lang="pt-BR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56" name="Text Box 32"/>
            <p:cNvSpPr txBox="1">
              <a:spLocks noChangeArrowheads="1"/>
            </p:cNvSpPr>
            <p:nvPr/>
          </p:nvSpPr>
          <p:spPr bwMode="auto">
            <a:xfrm>
              <a:off x="3739" y="1928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cs typeface="Arial" pitchFamily="34" charset="0"/>
                </a:rPr>
                <a:t>w</a:t>
              </a:r>
              <a:r>
                <a:rPr kumimoji="0" lang="pt-BR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57" name="Text Box 33"/>
            <p:cNvSpPr txBox="1">
              <a:spLocks noChangeArrowheads="1"/>
            </p:cNvSpPr>
            <p:nvPr/>
          </p:nvSpPr>
          <p:spPr bwMode="auto">
            <a:xfrm>
              <a:off x="5818" y="2030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cs typeface="Arial" pitchFamily="34" charset="0"/>
                </a:rPr>
                <a:t>w</a:t>
              </a:r>
              <a:r>
                <a:rPr kumimoji="0" lang="pt-BR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58" name="Text Box 34"/>
            <p:cNvSpPr txBox="1">
              <a:spLocks noChangeArrowheads="1"/>
            </p:cNvSpPr>
            <p:nvPr/>
          </p:nvSpPr>
          <p:spPr bwMode="auto">
            <a:xfrm>
              <a:off x="4263" y="2263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cs typeface="Arial" pitchFamily="34" charset="0"/>
                </a:rPr>
                <a:t>w</a:t>
              </a:r>
              <a:r>
                <a:rPr kumimoji="0" lang="pt-BR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59" name="Text Box 35"/>
            <p:cNvSpPr txBox="1">
              <a:spLocks noChangeArrowheads="1"/>
            </p:cNvSpPr>
            <p:nvPr/>
          </p:nvSpPr>
          <p:spPr bwMode="auto">
            <a:xfrm>
              <a:off x="5284" y="2279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cs typeface="Arial" pitchFamily="34" charset="0"/>
                </a:rPr>
                <a:t>w</a:t>
              </a:r>
              <a:r>
                <a:rPr kumimoji="0" lang="pt-BR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60" name="Text Box 36"/>
            <p:cNvSpPr txBox="1">
              <a:spLocks noChangeArrowheads="1"/>
            </p:cNvSpPr>
            <p:nvPr/>
          </p:nvSpPr>
          <p:spPr bwMode="auto">
            <a:xfrm>
              <a:off x="4738" y="4006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</a:t>
              </a:r>
              <a:r>
                <a:rPr kumimoji="0" lang="pt-BR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77861" name="Picture 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4581128"/>
            <a:ext cx="364674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competitivas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>
                <a:solidFill>
                  <a:srgbClr val="140CBE"/>
                </a:solidFill>
              </a:rPr>
              <a:t>M</a:t>
            </a:r>
            <a:r>
              <a:rPr lang="pt-BR" sz="2000" dirty="0" smtClean="0"/>
              <a:t> nós de saída representam as </a:t>
            </a:r>
            <a:r>
              <a:rPr lang="pt-BR" sz="2000" dirty="0" smtClean="0">
                <a:solidFill>
                  <a:srgbClr val="140CBE"/>
                </a:solidFill>
              </a:rPr>
              <a:t>classes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3300"/>
                </a:solidFill>
              </a:rPr>
              <a:t>conhecidas a priori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Existe um </a:t>
            </a:r>
            <a:r>
              <a:rPr lang="pt-BR" sz="2000" dirty="0" smtClean="0">
                <a:solidFill>
                  <a:srgbClr val="140CBE"/>
                </a:solidFill>
              </a:rPr>
              <a:t>vetor de pesos </a:t>
            </a:r>
            <a:r>
              <a:rPr lang="pt-BR" sz="2000" dirty="0" smtClean="0"/>
              <a:t>de comprimento </a:t>
            </a:r>
            <a:r>
              <a:rPr lang="pt-BR" sz="2000" b="1" dirty="0" smtClean="0">
                <a:solidFill>
                  <a:srgbClr val="140CBE"/>
                </a:solidFill>
              </a:rPr>
              <a:t>n</a:t>
            </a:r>
            <a:r>
              <a:rPr lang="pt-BR" sz="2000" dirty="0" smtClean="0"/>
              <a:t> associado a cada </a:t>
            </a:r>
            <a:r>
              <a:rPr lang="pt-BR" sz="2000" dirty="0" smtClean="0">
                <a:solidFill>
                  <a:srgbClr val="FF0000"/>
                </a:solidFill>
              </a:rPr>
              <a:t>nó de saída</a:t>
            </a:r>
          </a:p>
          <a:p>
            <a:r>
              <a:rPr lang="pt-BR" sz="2000" dirty="0" smtClean="0"/>
              <a:t>Os nós </a:t>
            </a:r>
            <a:r>
              <a:rPr lang="pt-BR" sz="2000" dirty="0" smtClean="0">
                <a:solidFill>
                  <a:srgbClr val="FF0000"/>
                </a:solidFill>
              </a:rPr>
              <a:t>competem</a:t>
            </a:r>
            <a:r>
              <a:rPr lang="pt-BR" sz="2000" dirty="0" smtClean="0"/>
              <a:t> entre si (</a:t>
            </a:r>
            <a:r>
              <a:rPr lang="pt-BR" sz="2000" dirty="0" smtClean="0">
                <a:solidFill>
                  <a:srgbClr val="006600"/>
                </a:solidFill>
              </a:rPr>
              <a:t>procedimento externo </a:t>
            </a:r>
            <a:r>
              <a:rPr lang="pt-BR" sz="2000" dirty="0" smtClean="0"/>
              <a:t>ou </a:t>
            </a:r>
            <a:r>
              <a:rPr lang="pt-BR" sz="2000" dirty="0" err="1" smtClean="0">
                <a:solidFill>
                  <a:srgbClr val="FF9900"/>
                </a:solidFill>
              </a:rPr>
              <a:t>maxnet</a:t>
            </a:r>
            <a:r>
              <a:rPr lang="pt-BR" sz="2000" dirty="0" smtClean="0"/>
              <a:t>).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Treinar</a:t>
            </a:r>
            <a:r>
              <a:rPr lang="pt-BR" sz="2000" dirty="0" smtClean="0"/>
              <a:t> a rede corresponde a </a:t>
            </a:r>
            <a:r>
              <a:rPr lang="pt-BR" sz="2000" dirty="0" smtClean="0">
                <a:solidFill>
                  <a:srgbClr val="9933FF"/>
                </a:solidFill>
              </a:rPr>
              <a:t>escolher os pesos w </a:t>
            </a:r>
            <a:r>
              <a:rPr lang="pt-BR" sz="2000" dirty="0" smtClean="0"/>
              <a:t>do </a:t>
            </a:r>
            <a:r>
              <a:rPr lang="pt-BR" sz="2000" dirty="0" smtClean="0">
                <a:solidFill>
                  <a:srgbClr val="9933FF"/>
                </a:solidFill>
              </a:rPr>
              <a:t>nó j</a:t>
            </a:r>
            <a:r>
              <a:rPr lang="pt-BR" sz="2000" dirty="0" smtClean="0"/>
              <a:t> tal que estes pesos representem uma </a:t>
            </a:r>
            <a:r>
              <a:rPr lang="pt-BR" sz="2000" dirty="0" smtClean="0">
                <a:solidFill>
                  <a:srgbClr val="006600"/>
                </a:solidFill>
              </a:rPr>
              <a:t>classe semelhante </a:t>
            </a:r>
            <a:r>
              <a:rPr lang="pt-BR" sz="2000" dirty="0" smtClean="0"/>
              <a:t>a do </a:t>
            </a:r>
            <a:r>
              <a:rPr lang="pt-BR" sz="2000" dirty="0" smtClean="0">
                <a:solidFill>
                  <a:srgbClr val="FF9900"/>
                </a:solidFill>
              </a:rPr>
              <a:t>padrão de entrada</a:t>
            </a:r>
            <a:r>
              <a:rPr lang="pt-BR" sz="2000" dirty="0" smtClean="0"/>
              <a:t>.</a:t>
            </a:r>
          </a:p>
          <a:p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140CBE"/>
                </a:solidFill>
              </a:rPr>
              <a:t>treinamento</a:t>
            </a:r>
            <a:r>
              <a:rPr lang="pt-BR" sz="2000" dirty="0" smtClean="0"/>
              <a:t> é feito em duas fases:  </a:t>
            </a:r>
            <a:r>
              <a:rPr lang="pt-BR" sz="2000" dirty="0" smtClean="0">
                <a:solidFill>
                  <a:srgbClr val="FF0000"/>
                </a:solidFill>
              </a:rPr>
              <a:t>competição</a:t>
            </a:r>
            <a:r>
              <a:rPr lang="pt-BR" sz="2000" dirty="0" smtClean="0"/>
              <a:t> e </a:t>
            </a:r>
            <a:r>
              <a:rPr lang="pt-BR" sz="2000" dirty="0" smtClean="0">
                <a:solidFill>
                  <a:srgbClr val="006600"/>
                </a:solidFill>
              </a:rPr>
              <a:t>recompensa</a:t>
            </a:r>
            <a:r>
              <a:rPr lang="pt-BR" sz="2000" dirty="0" smtClean="0"/>
              <a:t>.</a:t>
            </a:r>
          </a:p>
          <a:p>
            <a:r>
              <a:rPr lang="pt-BR" sz="2000" dirty="0" smtClean="0"/>
              <a:t>Existe uma </a:t>
            </a:r>
            <a:r>
              <a:rPr lang="pt-BR" sz="2000" dirty="0" smtClean="0">
                <a:solidFill>
                  <a:srgbClr val="FF9900"/>
                </a:solidFill>
              </a:rPr>
              <a:t>topologia</a:t>
            </a:r>
            <a:r>
              <a:rPr lang="pt-BR" sz="2000" dirty="0" smtClean="0"/>
              <a:t> para definir a </a:t>
            </a:r>
            <a:r>
              <a:rPr lang="pt-BR" sz="2000" dirty="0" smtClean="0">
                <a:solidFill>
                  <a:srgbClr val="FF3300"/>
                </a:solidFill>
              </a:rPr>
              <a:t>vizinhança</a:t>
            </a:r>
            <a:r>
              <a:rPr lang="pt-BR" sz="2000" dirty="0" smtClean="0"/>
              <a:t>, que pode ser </a:t>
            </a:r>
            <a:r>
              <a:rPr lang="pt-BR" sz="2000" dirty="0" smtClean="0">
                <a:solidFill>
                  <a:srgbClr val="9933FF"/>
                </a:solidFill>
              </a:rPr>
              <a:t>reduzida</a:t>
            </a:r>
            <a:r>
              <a:rPr lang="pt-BR" sz="2000" dirty="0" smtClean="0"/>
              <a:t> durante o treinamento.</a:t>
            </a:r>
          </a:p>
          <a:p>
            <a:r>
              <a:rPr lang="pt-BR" sz="2000" dirty="0" smtClean="0"/>
              <a:t>Taxa de </a:t>
            </a:r>
            <a:r>
              <a:rPr lang="pt-BR" sz="2000" dirty="0" smtClean="0">
                <a:solidFill>
                  <a:srgbClr val="9933FF"/>
                </a:solidFill>
              </a:rPr>
              <a:t>aprendizado</a:t>
            </a:r>
          </a:p>
          <a:p>
            <a:pPr>
              <a:buNone/>
            </a:pPr>
            <a:r>
              <a:rPr lang="pt-BR" sz="2000" dirty="0" smtClean="0"/>
              <a:t>       também é reduzida</a:t>
            </a:r>
          </a:p>
          <a:p>
            <a:pPr>
              <a:buNone/>
            </a:pPr>
            <a:r>
              <a:rPr lang="pt-BR" sz="2000" dirty="0" smtClean="0"/>
              <a:t>       durante o treinamento.</a:t>
            </a:r>
          </a:p>
          <a:p>
            <a:r>
              <a:rPr lang="pt-BR" sz="2000" dirty="0" smtClean="0"/>
              <a:t>Os dados de </a:t>
            </a:r>
            <a:r>
              <a:rPr lang="pt-BR" sz="2000" dirty="0" smtClean="0">
                <a:solidFill>
                  <a:srgbClr val="FF00FF"/>
                </a:solidFill>
              </a:rPr>
              <a:t>entrada</a:t>
            </a:r>
            <a:r>
              <a:rPr lang="pt-BR" sz="2000" dirty="0" smtClean="0"/>
              <a:t> e os</a:t>
            </a:r>
          </a:p>
          <a:p>
            <a:pPr>
              <a:buNone/>
            </a:pPr>
            <a:r>
              <a:rPr lang="pt-BR" sz="2000" dirty="0" smtClean="0"/>
              <a:t>       </a:t>
            </a:r>
            <a:r>
              <a:rPr lang="pt-BR" sz="2000" dirty="0" smtClean="0">
                <a:solidFill>
                  <a:srgbClr val="FF9900"/>
                </a:solidFill>
              </a:rPr>
              <a:t>pesos</a:t>
            </a:r>
            <a:r>
              <a:rPr lang="pt-BR" sz="2000" dirty="0" smtClean="0"/>
              <a:t> são </a:t>
            </a:r>
            <a:r>
              <a:rPr lang="pt-BR" sz="2000" b="1" dirty="0" smtClean="0">
                <a:solidFill>
                  <a:srgbClr val="006600"/>
                </a:solidFill>
              </a:rPr>
              <a:t>normalizados</a:t>
            </a:r>
            <a:r>
              <a:rPr lang="pt-BR" sz="2000" dirty="0" smtClean="0"/>
              <a:t>.</a:t>
            </a:r>
          </a:p>
          <a:p>
            <a:endParaRPr lang="pt-BR" sz="2000" dirty="0" smtClean="0"/>
          </a:p>
        </p:txBody>
      </p:sp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789040"/>
            <a:ext cx="5184576" cy="211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competitivas simples 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A função de ativação é o produto interno entre o vetor de peso do neurônio e o vetor de entrada: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O neurônio com maior ativação é aproximado da entrada que causou a excitação</a:t>
            </a:r>
          </a:p>
          <a:p>
            <a:pPr lvl="1">
              <a:buNone/>
            </a:pPr>
            <a:endParaRPr lang="pt-BR" sz="2400" dirty="0" smtClean="0">
              <a:solidFill>
                <a:srgbClr val="9933FF"/>
              </a:solidFill>
            </a:endParaRPr>
          </a:p>
          <a:p>
            <a:r>
              <a:rPr lang="pt-BR" sz="2000" dirty="0" smtClean="0"/>
              <a:t>Após a adaptação, os pesos são normalizados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Se os pesos e as entradas não são normalizados</a:t>
            </a:r>
          </a:p>
          <a:p>
            <a:pPr>
              <a:buNone/>
            </a:pPr>
            <a:r>
              <a:rPr lang="pt-BR" sz="2000" dirty="0" smtClean="0"/>
              <a:t>      a função de ativação é a distância </a:t>
            </a:r>
            <a:r>
              <a:rPr lang="pt-BR" sz="2000" dirty="0" err="1" smtClean="0"/>
              <a:t>euclideana</a:t>
            </a:r>
            <a:r>
              <a:rPr lang="pt-BR" sz="2000" dirty="0" smtClean="0"/>
              <a:t>:</a:t>
            </a:r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645024"/>
            <a:ext cx="301849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1" y="1844824"/>
            <a:ext cx="2592287" cy="54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7425" y="3062288"/>
            <a:ext cx="2890639" cy="4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5445224"/>
            <a:ext cx="3096343" cy="5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4149080"/>
            <a:ext cx="1368152" cy="45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competitivas simples 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A rede pode usar </a:t>
            </a:r>
            <a:r>
              <a:rPr lang="pt-BR" sz="2000" dirty="0" smtClean="0">
                <a:solidFill>
                  <a:srgbClr val="9933FF"/>
                </a:solidFill>
              </a:rPr>
              <a:t>unidades de base radial </a:t>
            </a:r>
            <a:r>
              <a:rPr lang="pt-BR" sz="2000" dirty="0" smtClean="0"/>
              <a:t>ao invés do produto interno.</a:t>
            </a:r>
          </a:p>
          <a:p>
            <a:r>
              <a:rPr lang="pt-BR" sz="2000" dirty="0" smtClean="0"/>
              <a:t>A regra de aprendizado se torna: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A </a:t>
            </a:r>
            <a:r>
              <a:rPr lang="pt-BR" sz="2000" dirty="0" smtClean="0">
                <a:solidFill>
                  <a:srgbClr val="9933FF"/>
                </a:solidFill>
              </a:rPr>
              <a:t>vizinhança</a:t>
            </a:r>
            <a:r>
              <a:rPr lang="pt-BR" sz="2000" dirty="0" smtClean="0"/>
              <a:t> também pode ser </a:t>
            </a:r>
            <a:r>
              <a:rPr lang="pt-BR" sz="2000" dirty="0" smtClean="0">
                <a:solidFill>
                  <a:srgbClr val="FF9900"/>
                </a:solidFill>
              </a:rPr>
              <a:t>gaussiana</a:t>
            </a:r>
            <a:r>
              <a:rPr lang="pt-BR" sz="2000" dirty="0" smtClean="0"/>
              <a:t>.</a:t>
            </a:r>
          </a:p>
          <a:p>
            <a:r>
              <a:rPr lang="pt-BR" sz="2000" dirty="0" smtClean="0"/>
              <a:t>A rede pode ter </a:t>
            </a:r>
            <a:r>
              <a:rPr lang="pt-BR" sz="2000" dirty="0" smtClean="0">
                <a:solidFill>
                  <a:srgbClr val="FF0000"/>
                </a:solidFill>
              </a:rPr>
              <a:t>qualquer dimensão</a:t>
            </a:r>
          </a:p>
          <a:p>
            <a:pPr>
              <a:buNone/>
            </a:pPr>
            <a:r>
              <a:rPr lang="pt-BR" sz="2000" dirty="0" smtClean="0"/>
              <a:t>    (2D-3D) tanto na entrada quanto na</a:t>
            </a:r>
          </a:p>
          <a:p>
            <a:pPr>
              <a:buNone/>
            </a:pPr>
            <a:r>
              <a:rPr lang="pt-BR" sz="2000" dirty="0" smtClean="0"/>
              <a:t>     saída.</a:t>
            </a:r>
          </a:p>
          <a:p>
            <a:pPr lvl="1"/>
            <a:endParaRPr lang="pt-BR" sz="2000" dirty="0"/>
          </a:p>
        </p:txBody>
      </p:sp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284984"/>
            <a:ext cx="330460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132856"/>
            <a:ext cx="51097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293096"/>
            <a:ext cx="29432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1871</Words>
  <Application>Microsoft Office PowerPoint</Application>
  <PresentationFormat>Apresentação na tela (4:3)</PresentationFormat>
  <Paragraphs>263</Paragraphs>
  <Slides>23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5" baseType="lpstr">
      <vt:lpstr>Tema do Office</vt:lpstr>
      <vt:lpstr>Equação</vt:lpstr>
      <vt:lpstr>Aprendizado não supervisionado</vt:lpstr>
      <vt:lpstr>Aprendizado não supervisionado</vt:lpstr>
      <vt:lpstr>Aprendizado Competitivo</vt:lpstr>
      <vt:lpstr>Modos de implementar a competição</vt:lpstr>
      <vt:lpstr>Rede competitiva com pesos fixos: MAXNET</vt:lpstr>
      <vt:lpstr>Chapéu mexicano</vt:lpstr>
      <vt:lpstr>Redes competitivas simples</vt:lpstr>
      <vt:lpstr>Redes competitivas simples (cont)</vt:lpstr>
      <vt:lpstr>Redes competitivas simples (cont)</vt:lpstr>
      <vt:lpstr>Alg. de treinamento competitivo básico</vt:lpstr>
      <vt:lpstr>Alg. de agrupamento (lider)</vt:lpstr>
      <vt:lpstr>Mapas Autoorganizáveis (Kohonen)</vt:lpstr>
      <vt:lpstr>COMPETIÇÃO</vt:lpstr>
      <vt:lpstr>COOPERAÇÃO</vt:lpstr>
      <vt:lpstr>ADAPTAÇÃO</vt:lpstr>
      <vt:lpstr>Algoritmo de Treinamento do SOM</vt:lpstr>
      <vt:lpstr> Algoritmo SOM - notas</vt:lpstr>
      <vt:lpstr> Algoritmo SOM – notas 2</vt:lpstr>
      <vt:lpstr>Slide 19</vt:lpstr>
      <vt:lpstr>Slide 20</vt:lpstr>
      <vt:lpstr>Slide 21</vt:lpstr>
      <vt:lpstr>Slide 22</vt:lpstr>
      <vt:lpstr>Slide 23</vt:lpstr>
    </vt:vector>
  </TitlesOfParts>
  <Company>UTFPR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lvrarruda</dc:creator>
  <cp:lastModifiedBy>lvrarruda</cp:lastModifiedBy>
  <cp:revision>205</cp:revision>
  <dcterms:created xsi:type="dcterms:W3CDTF">2012-10-01T17:29:05Z</dcterms:created>
  <dcterms:modified xsi:type="dcterms:W3CDTF">2012-10-31T09:46:17Z</dcterms:modified>
</cp:coreProperties>
</file>