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9" r:id="rId11"/>
    <p:sldId id="280" r:id="rId12"/>
    <p:sldId id="281" r:id="rId13"/>
    <p:sldId id="282" r:id="rId14"/>
    <p:sldId id="268" r:id="rId15"/>
    <p:sldId id="277" r:id="rId16"/>
    <p:sldId id="283" r:id="rId17"/>
    <p:sldId id="284" r:id="rId18"/>
    <p:sldId id="285" r:id="rId19"/>
    <p:sldId id="286" r:id="rId20"/>
    <p:sldId id="287" r:id="rId21"/>
    <p:sldId id="276" r:id="rId22"/>
    <p:sldId id="288" r:id="rId23"/>
    <p:sldId id="289" r:id="rId24"/>
    <p:sldId id="274" r:id="rId25"/>
    <p:sldId id="275" r:id="rId26"/>
    <p:sldId id="290" r:id="rId27"/>
    <p:sldId id="291" r:id="rId2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40CBE"/>
    <a:srgbClr val="006600"/>
    <a:srgbClr val="FF0000"/>
    <a:srgbClr val="FF9900"/>
    <a:srgbClr val="9933FF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973237-3247-49AC-8FE3-7A38D7E05DA0}" type="datetimeFigureOut">
              <a:rPr lang="pt-BR"/>
              <a:pPr>
                <a:defRPr/>
              </a:pPr>
              <a:t>05/11/2012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446846A-F2E7-4EB8-AAC8-D31BEFB58C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299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46846A-F2E7-4EB8-AAC8-D31BEFB58CA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861442"/>
            <a:ext cx="5207796" cy="4603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Klare Struktur, Informationsfluss vorwaerts.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Mit nur einer verdeckten Schicht, lässt sich jede beliebige Funktion approximieren (man braucht evtl halt viele Neuronen…)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Andere Ausgabefunktionen fuehren zu anderen Netztypen, dazu spaeter mehr.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Uebergang zur Stufenfunktion fuer </a:t>
            </a:r>
            <a:r>
              <a:rPr lang="en-US" i="1" smtClean="0">
                <a:sym typeface="Symbol" pitchFamily="18" charset="2"/>
              </a:rPr>
              <a:t>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46846A-F2E7-4EB8-AAC8-D31BEFB58CAC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46846A-F2E7-4EB8-AAC8-D31BEFB58CA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46846A-F2E7-4EB8-AAC8-D31BEFB58CAC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46846A-F2E7-4EB8-AAC8-D31BEFB58CA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861442"/>
            <a:ext cx="5207796" cy="4603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Klare Struktur, Informationsfluss vorwaerts.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Mit nur einer verdeckten Schicht, lässt sich jede beliebige Funktion approximieren (man braucht evtl halt viele Neuronen…)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Andere Ausgabefunktionen fuehren zu anderen Netztypen, dazu spaeter mehr.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Uebergang zur Stufenfunktion fuer </a:t>
            </a:r>
            <a:r>
              <a:rPr lang="en-US" i="1" smtClean="0">
                <a:sym typeface="Symbol" pitchFamily="18" charset="2"/>
              </a:rPr>
              <a:t>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861442"/>
            <a:ext cx="5207796" cy="4603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Klare Struktur, Informationsfluss vorwaerts.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Mit nur einer verdeckten Schicht, lässt sich jede beliebige Funktion approximieren (man braucht evtl halt viele Neuronen…)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Andere Ausgabefunktionen fuehren zu anderen Netztypen, dazu spaeter mehr.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Uebergang zur Stufenfunktion fuer </a:t>
            </a:r>
            <a:r>
              <a:rPr lang="en-US" i="1" smtClean="0">
                <a:sym typeface="Symbol" pitchFamily="18" charset="2"/>
              </a:rPr>
              <a:t>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861442"/>
            <a:ext cx="5207796" cy="4603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Klare Struktur, Informationsfluss vorwaerts.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Mit nur einer verdeckten Schicht, lässt sich jede beliebige Funktion approximieren (man braucht evtl halt viele Neuronen…)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Andere Ausgabefunktionen fuehren zu anderen Netztypen, dazu spaeter mehr.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Uebergang zur Stufenfunktion fuer </a:t>
            </a:r>
            <a:r>
              <a:rPr lang="en-US" i="1" smtClean="0">
                <a:sym typeface="Symbol" pitchFamily="18" charset="2"/>
              </a:rPr>
              <a:t>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861442"/>
            <a:ext cx="5207796" cy="4603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Klare Struktur, Informationsfluss vorwaerts.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Mit nur einer verdeckten Schicht, lässt sich jede beliebige Funktion approximieren (man braucht evtl halt viele Neuronen…)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Andere Ausgabefunktionen fuehren zu anderen Netztypen, dazu spaeter mehr.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Uebergang zur Stufenfunktion fuer </a:t>
            </a:r>
            <a:r>
              <a:rPr lang="en-US" i="1" smtClean="0">
                <a:sym typeface="Symbol" pitchFamily="18" charset="2"/>
              </a:rPr>
              <a:t>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0CEA-1EF1-41E3-95CC-EDE47DBA31DE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90F15-C041-4B98-B6A5-5F096FB051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138E5-3A6D-4F1F-8084-C80F43C6966F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E845C-E3DD-4357-8847-4506D58170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9080-9F24-452A-8E58-9B1117DE183F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98939-CA7C-4055-8310-D947B4CFB1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5762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586288" y="1125538"/>
            <a:ext cx="4038600" cy="24066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86288" y="3684588"/>
            <a:ext cx="4038600" cy="24082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76D20-292B-456A-AA49-015898D48839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87DCE-821B-49B5-A72A-7BB8D8FB3D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5762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86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B1608-C8B1-4F90-BDC9-F88BE36507CD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CD9E-9BB3-40E2-84CE-D8EDBDF630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4A00-A0B0-4B0C-9855-9630E1DA236E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C9D21-9DC7-4A55-A456-84810A4DFA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F9B24-21AA-4A31-AB6F-8D3AB4081E7F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8549-D05E-4D52-842D-3A5B7E64B4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4B6-BFE0-46D8-8C17-77CEDA08D912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A2687-A107-4E35-A595-387C226EAA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967B7-2779-45BC-8897-4B19944AA0A5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7A690-64D5-4D80-AE9F-E7742445D8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4B802-3E50-4EDB-9D0C-7C54640B0EA2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3D8FA-22AF-4482-8BDB-EFDD7D27F8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E108-ABDE-43F9-8B93-97E24BE6C2E1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A7E1-13EA-486D-B3B5-D2966DB8EB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7DE68-625B-4199-B393-34B90B37C415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5088-A65B-49F9-8CB6-63E9ADCE88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C2E6F-8A7E-4CA7-97C2-A1FBDDA1BEA7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9911-915A-481B-B042-592540232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68313" y="404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395288" y="1125538"/>
            <a:ext cx="8229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660242-BB0C-4392-8DD6-1529BA50DC39}" type="datetimeFigureOut">
              <a:rPr lang="pt-BR"/>
              <a:pPr>
                <a:defRPr/>
              </a:pPr>
              <a:t>05/11/2012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EE31F9-F617-4C4A-AC1E-C7842BF08B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68313" y="1052513"/>
            <a:ext cx="8208962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395288" y="6165850"/>
            <a:ext cx="8208962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8" descr="lasca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5650" y="6165850"/>
            <a:ext cx="1431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 userDrawn="1"/>
        </p:nvSpPr>
        <p:spPr>
          <a:xfrm>
            <a:off x="5795963" y="6308725"/>
            <a:ext cx="2932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i="1" dirty="0">
                <a:latin typeface="+mn-lt"/>
              </a:rPr>
              <a:t>CPGEI  - </a:t>
            </a:r>
            <a:r>
              <a:rPr lang="pt-BR" i="1" dirty="0" err="1">
                <a:latin typeface="+mn-lt"/>
              </a:rPr>
              <a:t>profa</a:t>
            </a:r>
            <a:r>
              <a:rPr lang="pt-BR" i="1" dirty="0">
                <a:latin typeface="+mn-lt"/>
              </a:rPr>
              <a:t>. Valéria Arruda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>
          <a:xfrm>
            <a:off x="684213" y="260350"/>
            <a:ext cx="7772400" cy="722313"/>
          </a:xfrm>
        </p:spPr>
        <p:txBody>
          <a:bodyPr/>
          <a:lstStyle/>
          <a:p>
            <a:pPr eaLnBrk="1" hangingPunct="1"/>
            <a:r>
              <a:rPr lang="pt-BR" dirty="0" smtClean="0"/>
              <a:t>REDES RECORRENTES</a:t>
            </a:r>
            <a:endParaRPr lang="pt-BR" dirty="0" smtClean="0"/>
          </a:p>
        </p:txBody>
      </p:sp>
      <p:sp>
        <p:nvSpPr>
          <p:cNvPr id="14338" name="Subtítulo 2"/>
          <p:cNvSpPr>
            <a:spLocks noGrp="1"/>
          </p:cNvSpPr>
          <p:nvPr>
            <p:ph type="subTitle" idx="1"/>
          </p:nvPr>
        </p:nvSpPr>
        <p:spPr>
          <a:xfrm>
            <a:off x="1331913" y="1628775"/>
            <a:ext cx="6696075" cy="4010025"/>
          </a:xfrm>
        </p:spPr>
        <p:txBody>
          <a:bodyPr/>
          <a:lstStyle/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Introdução: tipos de redes</a:t>
            </a:r>
            <a:endParaRPr lang="pt-BR" sz="2800" dirty="0" smtClean="0">
              <a:solidFill>
                <a:srgbClr val="898989"/>
              </a:solidFill>
            </a:endParaRP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</a:t>
            </a:r>
            <a:r>
              <a:rPr lang="pt-BR" sz="2800" dirty="0" smtClean="0">
                <a:solidFill>
                  <a:srgbClr val="898989"/>
                </a:solidFill>
              </a:rPr>
              <a:t>Estabilidade de </a:t>
            </a:r>
            <a:r>
              <a:rPr lang="pt-BR" sz="2800" dirty="0" err="1" smtClean="0">
                <a:solidFill>
                  <a:srgbClr val="898989"/>
                </a:solidFill>
              </a:rPr>
              <a:t>Lyapunov</a:t>
            </a:r>
            <a:endParaRPr lang="pt-BR" sz="2800" dirty="0" smtClean="0">
              <a:solidFill>
                <a:srgbClr val="898989"/>
              </a:solidFill>
            </a:endParaRP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</a:t>
            </a:r>
            <a:r>
              <a:rPr lang="pt-BR" sz="2800" dirty="0" smtClean="0">
                <a:solidFill>
                  <a:srgbClr val="898989"/>
                </a:solidFill>
              </a:rPr>
              <a:t>Rede de </a:t>
            </a:r>
            <a:r>
              <a:rPr lang="pt-BR" sz="2800" dirty="0" err="1" smtClean="0">
                <a:solidFill>
                  <a:srgbClr val="898989"/>
                </a:solidFill>
              </a:rPr>
              <a:t>Hopfield</a:t>
            </a:r>
            <a:endParaRPr lang="pt-BR" sz="2800" dirty="0" smtClean="0">
              <a:solidFill>
                <a:srgbClr val="898989"/>
              </a:solidFill>
            </a:endParaRP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</a:t>
            </a:r>
            <a:r>
              <a:rPr lang="pt-BR" sz="2800" dirty="0" smtClean="0">
                <a:solidFill>
                  <a:srgbClr val="898989"/>
                </a:solidFill>
              </a:rPr>
              <a:t>Rede de </a:t>
            </a:r>
            <a:r>
              <a:rPr lang="pt-BR" sz="2800" dirty="0" err="1" smtClean="0">
                <a:solidFill>
                  <a:srgbClr val="898989"/>
                </a:solidFill>
              </a:rPr>
              <a:t>Hopfield</a:t>
            </a:r>
            <a:r>
              <a:rPr lang="pt-BR" sz="2800" dirty="0" smtClean="0">
                <a:solidFill>
                  <a:srgbClr val="898989"/>
                </a:solidFill>
              </a:rPr>
              <a:t> discreta</a:t>
            </a:r>
            <a:endParaRPr lang="pt-BR" sz="2800" dirty="0" smtClean="0">
              <a:solidFill>
                <a:srgbClr val="898989"/>
              </a:solidFill>
            </a:endParaRP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Rede de </a:t>
            </a:r>
            <a:r>
              <a:rPr lang="pt-BR" sz="2800" dirty="0" err="1" smtClean="0">
                <a:solidFill>
                  <a:srgbClr val="898989"/>
                </a:solidFill>
              </a:rPr>
              <a:t>Hofield</a:t>
            </a:r>
            <a:r>
              <a:rPr lang="pt-BR" sz="2800" dirty="0" smtClean="0">
                <a:solidFill>
                  <a:srgbClr val="898989"/>
                </a:solidFill>
              </a:rPr>
              <a:t> contínua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</a:t>
            </a:r>
            <a:r>
              <a:rPr lang="pt-BR" sz="2800" dirty="0" err="1" smtClean="0">
                <a:solidFill>
                  <a:srgbClr val="898989"/>
                </a:solidFill>
              </a:rPr>
              <a:t>Atratores</a:t>
            </a:r>
            <a:endParaRPr lang="pt-BR" sz="2800" dirty="0" smtClean="0">
              <a:solidFill>
                <a:srgbClr val="898989"/>
              </a:solidFill>
            </a:endParaRP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Exemplos</a:t>
            </a:r>
            <a:endParaRPr lang="pt-BR" sz="28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Função de </a:t>
            </a:r>
            <a:r>
              <a:rPr lang="pt-BR" dirty="0" err="1" smtClean="0"/>
              <a:t>Lyapunov</a:t>
            </a:r>
            <a:r>
              <a:rPr lang="pt-BR" dirty="0" smtClean="0"/>
              <a:t> (Energia)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2780928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 Calculando a derivada da função de </a:t>
            </a:r>
            <a:r>
              <a:rPr lang="pt-BR" sz="2000" dirty="0" err="1" smtClean="0">
                <a:latin typeface="+mn-lt"/>
              </a:rPr>
              <a:t>Lyapunov</a:t>
            </a:r>
            <a:r>
              <a:rPr lang="pt-BR" sz="2000" dirty="0" smtClean="0">
                <a:latin typeface="+mn-lt"/>
              </a:rPr>
              <a:t>: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96752"/>
            <a:ext cx="62007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284984"/>
            <a:ext cx="6248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/>
          <p:cNvSpPr txBox="1"/>
          <p:nvPr/>
        </p:nvSpPr>
        <p:spPr>
          <a:xfrm>
            <a:off x="683568" y="551723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 A derivada é semidefinida negativa, logo a origem é estável no sentido de </a:t>
            </a:r>
            <a:r>
              <a:rPr lang="pt-BR" sz="2000" dirty="0" err="1" smtClean="0">
                <a:latin typeface="+mn-lt"/>
              </a:rPr>
              <a:t>Lyapunov</a:t>
            </a:r>
            <a:r>
              <a:rPr lang="pt-BR" sz="2000" dirty="0" smtClean="0"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Numérico</a:t>
            </a:r>
            <a:endParaRPr lang="pt-BR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96752"/>
            <a:ext cx="7780734" cy="496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 do Pêndulo</a:t>
            </a:r>
            <a:endParaRPr lang="pt-BR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673365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 do Pêndulo: outros estado inicial</a:t>
            </a:r>
            <a:endParaRPr lang="pt-BR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340768"/>
            <a:ext cx="6863471" cy="459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de </a:t>
            </a:r>
            <a:r>
              <a:rPr lang="pt-BR" dirty="0" err="1" smtClean="0"/>
              <a:t>Hopfield</a:t>
            </a:r>
            <a:r>
              <a:rPr lang="pt-BR" dirty="0" smtClean="0"/>
              <a:t>; equações de operação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125539"/>
            <a:ext cx="8229600" cy="1367357"/>
          </a:xfrm>
        </p:spPr>
        <p:txBody>
          <a:bodyPr/>
          <a:lstStyle/>
          <a:p>
            <a:r>
              <a:rPr lang="pt-BR" sz="1800" dirty="0" err="1" smtClean="0"/>
              <a:t>n</a:t>
            </a:r>
            <a:r>
              <a:rPr lang="pt-BR" sz="1800" baseline="-25000" dirty="0" err="1" smtClean="0"/>
              <a:t>i</a:t>
            </a:r>
            <a:r>
              <a:rPr lang="pt-BR" sz="1800" dirty="0" smtClean="0"/>
              <a:t> é a tensão de entrada do </a:t>
            </a:r>
            <a:r>
              <a:rPr lang="pt-BR" sz="1800" dirty="0" err="1" smtClean="0"/>
              <a:t>i-ésimo</a:t>
            </a:r>
            <a:r>
              <a:rPr lang="pt-BR" sz="1800" dirty="0" smtClean="0"/>
              <a:t> amplificador</a:t>
            </a:r>
          </a:p>
          <a:p>
            <a:r>
              <a:rPr lang="pt-BR" sz="1800" dirty="0" smtClean="0"/>
              <a:t>a</a:t>
            </a:r>
            <a:r>
              <a:rPr lang="pt-BR" sz="1800" baseline="-25000" dirty="0" smtClean="0"/>
              <a:t>i</a:t>
            </a:r>
            <a:r>
              <a:rPr lang="pt-BR" sz="1800" dirty="0" smtClean="0"/>
              <a:t> é a tensão de saída </a:t>
            </a:r>
            <a:r>
              <a:rPr lang="pt-BR" sz="1800" dirty="0" smtClean="0"/>
              <a:t>do </a:t>
            </a:r>
            <a:r>
              <a:rPr lang="pt-BR" sz="1800" dirty="0" err="1" smtClean="0"/>
              <a:t>i-ésimo</a:t>
            </a:r>
            <a:r>
              <a:rPr lang="pt-BR" sz="1800" dirty="0" smtClean="0"/>
              <a:t> </a:t>
            </a:r>
            <a:r>
              <a:rPr lang="pt-BR" sz="1800" dirty="0" smtClean="0"/>
              <a:t>amplificador</a:t>
            </a:r>
          </a:p>
          <a:p>
            <a:r>
              <a:rPr lang="pt-BR" sz="1800" dirty="0" smtClean="0"/>
              <a:t>C é a capacitância de entrada do amplificador</a:t>
            </a:r>
          </a:p>
          <a:p>
            <a:r>
              <a:rPr lang="pt-BR" sz="1800" dirty="0" smtClean="0"/>
              <a:t>I</a:t>
            </a:r>
            <a:r>
              <a:rPr lang="pt-BR" sz="1800" baseline="-25000" dirty="0" smtClean="0"/>
              <a:t>i</a:t>
            </a:r>
            <a:r>
              <a:rPr lang="pt-BR" sz="1800" dirty="0" smtClean="0"/>
              <a:t> é a entrada de corrente (fixa) do </a:t>
            </a:r>
            <a:r>
              <a:rPr lang="pt-BR" sz="1800" dirty="0" err="1" smtClean="0"/>
              <a:t>i-ésimo</a:t>
            </a:r>
            <a:r>
              <a:rPr lang="pt-BR" sz="1800" dirty="0" smtClean="0"/>
              <a:t> </a:t>
            </a:r>
            <a:r>
              <a:rPr lang="pt-BR" sz="1800" dirty="0" smtClean="0"/>
              <a:t>amplificador</a:t>
            </a:r>
            <a:endParaRPr lang="pt-BR" sz="1800" dirty="0" smtClean="0"/>
          </a:p>
          <a:p>
            <a:pPr lvl="1">
              <a:buNone/>
            </a:pPr>
            <a:endParaRPr lang="pt-BR" sz="2400" dirty="0" smtClean="0">
              <a:solidFill>
                <a:srgbClr val="9933FF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3456384" cy="107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636912"/>
            <a:ext cx="4032448" cy="817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3" y="4293096"/>
            <a:ext cx="5976664" cy="46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013176"/>
            <a:ext cx="3960439" cy="92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eta para a direita 12"/>
          <p:cNvSpPr/>
          <p:nvPr/>
        </p:nvSpPr>
        <p:spPr>
          <a:xfrm>
            <a:off x="4211960" y="285293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271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4869160"/>
            <a:ext cx="34605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5517232"/>
            <a:ext cx="1800200" cy="46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tângulo 15"/>
          <p:cNvSpPr/>
          <p:nvPr/>
        </p:nvSpPr>
        <p:spPr>
          <a:xfrm>
            <a:off x="5436096" y="4797152"/>
            <a:ext cx="345638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>
            <a:off x="4572000" y="530120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271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284984"/>
            <a:ext cx="7610914" cy="98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Função de </a:t>
            </a:r>
            <a:r>
              <a:rPr lang="pt-BR" sz="3200" dirty="0" err="1" smtClean="0"/>
              <a:t>Lyapunov</a:t>
            </a:r>
            <a:r>
              <a:rPr lang="pt-BR" sz="3200" dirty="0" smtClean="0"/>
              <a:t> da Rede de </a:t>
            </a:r>
            <a:r>
              <a:rPr lang="pt-BR" sz="3200" dirty="0" err="1" smtClean="0"/>
              <a:t>Hopfield</a:t>
            </a:r>
            <a:endParaRPr lang="pt-BR" sz="3200" dirty="0" smtClean="0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96752"/>
            <a:ext cx="4320480" cy="126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611560" y="2420888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 Calculando as derivadas:</a:t>
            </a:r>
            <a:endParaRPr lang="pt-BR" dirty="0"/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24944"/>
            <a:ext cx="726592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17032"/>
            <a:ext cx="6019151" cy="117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797152"/>
            <a:ext cx="3096344" cy="117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5085184"/>
            <a:ext cx="395053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Derivada completa de </a:t>
            </a:r>
            <a:r>
              <a:rPr lang="pt-BR" sz="3200" dirty="0" err="1" smtClean="0"/>
              <a:t>Lyapunov</a:t>
            </a:r>
            <a:endParaRPr lang="pt-BR" sz="32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2060848"/>
            <a:ext cx="599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 Das equações do sistema  (modelo de estado) tem-se:</a:t>
            </a:r>
            <a:endParaRPr lang="pt-BR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69419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348880"/>
            <a:ext cx="3456384" cy="65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755576" y="3140968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 Substituindo na equação da derivada:</a:t>
            </a:r>
            <a:endParaRPr lang="pt-BR" dirty="0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429000"/>
            <a:ext cx="6856065" cy="1946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ixaDeTexto 13"/>
          <p:cNvSpPr txBox="1"/>
          <p:nvPr/>
        </p:nvSpPr>
        <p:spPr>
          <a:xfrm>
            <a:off x="755576" y="551723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 Logo se:</a:t>
            </a:r>
            <a:endParaRPr lang="pt-BR" dirty="0"/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5301208"/>
            <a:ext cx="1921666" cy="84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aixaDeTexto 15"/>
          <p:cNvSpPr txBox="1"/>
          <p:nvPr/>
        </p:nvSpPr>
        <p:spPr>
          <a:xfrm>
            <a:off x="4499992" y="55172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então</a:t>
            </a:r>
            <a:endParaRPr lang="pt-BR" dirty="0"/>
          </a:p>
        </p:txBody>
      </p:sp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5229200"/>
            <a:ext cx="1512168" cy="88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Exemplo</a:t>
            </a:r>
            <a:endParaRPr lang="pt-BR" sz="3200" dirty="0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611560" y="119675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Dados:</a:t>
            </a:r>
            <a:endParaRPr lang="pt-BR" dirty="0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3024336" cy="85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628800"/>
            <a:ext cx="172819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628800"/>
            <a:ext cx="1682732" cy="36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1988840"/>
            <a:ext cx="10501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708920"/>
            <a:ext cx="3776628" cy="10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2780928"/>
            <a:ext cx="3323257" cy="93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aixaDeTexto 19"/>
          <p:cNvSpPr txBox="1"/>
          <p:nvPr/>
        </p:nvSpPr>
        <p:spPr>
          <a:xfrm>
            <a:off x="755576" y="4005064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Calculando a saída da rede:</a:t>
            </a:r>
            <a:endParaRPr lang="pt-BR" dirty="0"/>
          </a:p>
        </p:txBody>
      </p:sp>
      <p:pic>
        <p:nvPicPr>
          <p:cNvPr id="1044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4437112"/>
            <a:ext cx="3729781" cy="64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9632" y="5013176"/>
            <a:ext cx="26765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5589240"/>
            <a:ext cx="25336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60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52120" y="4437112"/>
            <a:ext cx="2592288" cy="74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61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24128" y="5157192"/>
            <a:ext cx="279169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eta para a direita 25"/>
          <p:cNvSpPr/>
          <p:nvPr/>
        </p:nvSpPr>
        <p:spPr>
          <a:xfrm>
            <a:off x="4572000" y="5157192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Exemplo: Calculando a função de </a:t>
            </a:r>
            <a:r>
              <a:rPr lang="pt-BR" sz="3200" dirty="0" err="1" smtClean="0"/>
              <a:t>Lyapunov</a:t>
            </a:r>
            <a:endParaRPr lang="pt-BR" sz="3200" dirty="0" smtClean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68717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Exemplo: Função de </a:t>
            </a:r>
            <a:r>
              <a:rPr lang="pt-BR" sz="3200" dirty="0" err="1" smtClean="0"/>
              <a:t>Lyapunov</a:t>
            </a:r>
            <a:r>
              <a:rPr lang="pt-BR" sz="3200" dirty="0" smtClean="0"/>
              <a:t> e trajetória</a:t>
            </a:r>
            <a:endParaRPr lang="pt-BR" sz="3200" dirty="0" smtClean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28548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Redes modeladas como grafos que contém ciclos:</a:t>
            </a:r>
          </a:p>
          <a:p>
            <a:pPr lvl="1"/>
            <a:r>
              <a:rPr lang="pt-BR" sz="2000" dirty="0" smtClean="0"/>
              <a:t>Rede de </a:t>
            </a:r>
            <a:r>
              <a:rPr lang="pt-BR" sz="2000" dirty="0" err="1" smtClean="0"/>
              <a:t>Hopfield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 smtClean="0"/>
              <a:t>Máquinas de estado: Boltzmann, </a:t>
            </a:r>
            <a:r>
              <a:rPr lang="pt-BR" sz="2000" dirty="0" err="1" smtClean="0"/>
              <a:t>Cauchy</a:t>
            </a:r>
            <a:r>
              <a:rPr lang="pt-BR" sz="2000" dirty="0" smtClean="0"/>
              <a:t>, Gauss.</a:t>
            </a:r>
          </a:p>
          <a:p>
            <a:r>
              <a:rPr lang="pt-BR" sz="2000" dirty="0" smtClean="0"/>
              <a:t>R</a:t>
            </a:r>
            <a:r>
              <a:rPr lang="pt-BR" sz="2000" dirty="0" smtClean="0"/>
              <a:t>edes multicamadas com realimentação.</a:t>
            </a:r>
          </a:p>
          <a:p>
            <a:pPr lvl="1"/>
            <a:r>
              <a:rPr lang="pt-BR" sz="2000" dirty="0" smtClean="0"/>
              <a:t>NARX, MLP recorrente</a:t>
            </a:r>
          </a:p>
          <a:p>
            <a:pPr lvl="1"/>
            <a:endParaRPr lang="pt-BR" sz="1600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81922" name="Picture 2" descr="http://t1.gstatic.com/images?q=tbn:ANd9GcQTIyZ6qJD6OPY_le5l3eIbDd92AHb5WOpI-AnUjQOa3Nm2OmHCy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4619690" cy="2376264"/>
          </a:xfrm>
          <a:prstGeom prst="rect">
            <a:avLst/>
          </a:prstGeom>
          <a:noFill/>
        </p:spPr>
      </p:pic>
      <p:pic>
        <p:nvPicPr>
          <p:cNvPr id="81924" name="Picture 4" descr="http://synbiobrasil.files.wordpress.com/2011/11/rede-neur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700808"/>
            <a:ext cx="2387044" cy="2304256"/>
          </a:xfrm>
          <a:prstGeom prst="rect">
            <a:avLst/>
          </a:prstGeom>
          <a:noFill/>
        </p:spPr>
      </p:pic>
      <p:pic>
        <p:nvPicPr>
          <p:cNvPr id="81926" name="Picture 6" descr="http://www.eps.ufsc.br/teses99/tafner/figura/Image6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077072"/>
            <a:ext cx="3032051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Exemplo: Resposta no tempo</a:t>
            </a:r>
            <a:endParaRPr lang="pt-BR" sz="3200" dirty="0" smtClean="0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4464496" cy="423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55576" y="1484784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Convergência para um ponto de sela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196752"/>
            <a:ext cx="2880319" cy="247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717032"/>
            <a:ext cx="2808312" cy="232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88640"/>
            <a:ext cx="8229600" cy="72008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pt-BR" sz="3200" dirty="0" err="1" smtClean="0"/>
              <a:t>Atratores</a:t>
            </a:r>
            <a:r>
              <a:rPr lang="pt-BR" sz="3200" dirty="0" smtClean="0"/>
              <a:t> de </a:t>
            </a:r>
            <a:r>
              <a:rPr lang="pt-BR" sz="3200" dirty="0" err="1" smtClean="0"/>
              <a:t>Hopfield</a:t>
            </a:r>
            <a:endParaRPr lang="en-US" sz="3200" dirty="0" smtClean="0"/>
          </a:p>
        </p:txBody>
      </p:sp>
      <p:sp>
        <p:nvSpPr>
          <p:cNvPr id="63491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Os potenciais </a:t>
            </a:r>
            <a:r>
              <a:rPr lang="pt-BR" sz="2000" dirty="0" err="1" smtClean="0">
                <a:latin typeface="Calibri" pitchFamily="34" charset="0"/>
              </a:rPr>
              <a:t>atratores</a:t>
            </a:r>
            <a:r>
              <a:rPr lang="pt-BR" sz="2000" dirty="0" smtClean="0">
                <a:latin typeface="Calibri" pitchFamily="34" charset="0"/>
              </a:rPr>
              <a:t> de uma rede de </a:t>
            </a:r>
            <a:r>
              <a:rPr lang="pt-BR" sz="2000" dirty="0" err="1" smtClean="0">
                <a:latin typeface="Calibri" pitchFamily="34" charset="0"/>
              </a:rPr>
              <a:t>Hopfield</a:t>
            </a:r>
            <a:r>
              <a:rPr lang="pt-BR" sz="2000" dirty="0" smtClean="0">
                <a:latin typeface="Calibri" pitchFamily="34" charset="0"/>
              </a:rPr>
              <a:t> satisfazem: </a:t>
            </a:r>
            <a:endParaRPr lang="pt-BR" sz="2000" dirty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Como relacionar esses pontos com o mínimo de V(a)?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 dirty="0" smtClean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 dirty="0" smtClean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O </a:t>
            </a:r>
            <a:r>
              <a:rPr lang="pt-BR" sz="2000" dirty="0" err="1" smtClean="0">
                <a:latin typeface="Calibri" pitchFamily="34" charset="0"/>
              </a:rPr>
              <a:t>i-ésimo</a:t>
            </a:r>
            <a:r>
              <a:rPr lang="pt-BR" sz="2000" dirty="0" smtClean="0">
                <a:latin typeface="Calibri" pitchFamily="34" charset="0"/>
              </a:rPr>
              <a:t> elemento do gradiente vale: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 dirty="0" smtClean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Desde que a função de transferência e sua inversa são </a:t>
            </a:r>
            <a:r>
              <a:rPr lang="pt-BR" sz="2000" dirty="0" err="1" smtClean="0">
                <a:latin typeface="Calibri" pitchFamily="34" charset="0"/>
              </a:rPr>
              <a:t>monotonicamente</a:t>
            </a:r>
            <a:r>
              <a:rPr lang="pt-BR" sz="2000" dirty="0" smtClean="0">
                <a:latin typeface="Calibri" pitchFamily="34" charset="0"/>
              </a:rPr>
              <a:t> crescentes, tem-se que todos os pontos para o qual a derivada é nula </a:t>
            </a:r>
            <a:r>
              <a:rPr lang="pt-BR" sz="2000" dirty="0" smtClean="0">
                <a:latin typeface="+mn-lt"/>
              </a:rPr>
              <a:t>(</a:t>
            </a:r>
            <a:r>
              <a:rPr lang="pt-BR" sz="2000" dirty="0" smtClean="0">
                <a:latin typeface="+mn-lt"/>
              </a:rPr>
              <a:t>d(a)/</a:t>
            </a:r>
            <a:r>
              <a:rPr lang="pt-BR" sz="2000" dirty="0" err="1" smtClean="0">
                <a:latin typeface="+mn-lt"/>
              </a:rPr>
              <a:t>dt</a:t>
            </a:r>
            <a:r>
              <a:rPr lang="pt-BR" sz="2000" dirty="0" smtClean="0">
                <a:latin typeface="+mn-lt"/>
              </a:rPr>
              <a:t>=0) </a:t>
            </a:r>
            <a:r>
              <a:rPr lang="pt-BR" sz="2000" dirty="0" smtClean="0">
                <a:latin typeface="Calibri" pitchFamily="34" charset="0"/>
              </a:rPr>
              <a:t>, também satisfaz a condição do gradiente de  </a:t>
            </a:r>
            <a:r>
              <a:rPr lang="pt-BR" sz="2000" dirty="0" smtClean="0">
                <a:latin typeface="Calibri" pitchFamily="34" charset="0"/>
                <a:sym typeface="Symbol"/>
              </a:rPr>
              <a:t></a:t>
            </a:r>
            <a:r>
              <a:rPr lang="pt-BR" sz="2000" dirty="0" smtClean="0">
                <a:latin typeface="Calibri" pitchFamily="34" charset="0"/>
              </a:rPr>
              <a:t>V(a) = 0</a:t>
            </a:r>
            <a:r>
              <a:rPr lang="pt-BR" sz="2000" dirty="0" smtClean="0">
                <a:latin typeface="Calibri" pitchFamily="34" charset="0"/>
              </a:rPr>
              <a:t>.</a:t>
            </a:r>
            <a:endParaRPr lang="pt-BR" sz="2000" dirty="0" smtClean="0">
              <a:latin typeface="Calibri" pitchFamily="34" charset="0"/>
            </a:endParaRP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 dirty="0" smtClean="0">
              <a:latin typeface="Calibri" pitchFamily="34" charset="0"/>
            </a:endParaRP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 dirty="0">
              <a:solidFill>
                <a:srgbClr val="006600"/>
              </a:solidFill>
              <a:latin typeface="Calibri" pitchFamily="34" charset="0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124744"/>
            <a:ext cx="74090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1844824"/>
            <a:ext cx="3336404" cy="10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2708920"/>
            <a:ext cx="3932857" cy="67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3789040"/>
            <a:ext cx="6560790" cy="78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2708920"/>
            <a:ext cx="2016224" cy="77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ector de seta reta 10"/>
          <p:cNvCxnSpPr/>
          <p:nvPr/>
        </p:nvCxnSpPr>
        <p:spPr>
          <a:xfrm flipV="1">
            <a:off x="7956376" y="3429000"/>
            <a:ext cx="72008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5661248"/>
            <a:ext cx="802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+mn-lt"/>
              </a:rPr>
              <a:t>Todos os </a:t>
            </a:r>
            <a:r>
              <a:rPr lang="pt-BR" sz="2400" b="1" dirty="0" err="1" smtClean="0">
                <a:solidFill>
                  <a:srgbClr val="FF0000"/>
                </a:solidFill>
                <a:latin typeface="+mn-lt"/>
              </a:rPr>
              <a:t>atratores</a:t>
            </a:r>
            <a:r>
              <a:rPr lang="pt-BR" sz="2400" b="1" dirty="0" smtClean="0">
                <a:solidFill>
                  <a:srgbClr val="FF0000"/>
                </a:solidFill>
                <a:latin typeface="+mn-lt"/>
              </a:rPr>
              <a:t> da rede serão pontos estacionários de V(a)</a:t>
            </a:r>
            <a:endParaRPr lang="pt-BR" sz="24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88640"/>
            <a:ext cx="8229600" cy="72008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pt-BR" sz="3200" dirty="0" smtClean="0"/>
              <a:t>Os efeitos do ganho da função de ativação</a:t>
            </a:r>
            <a:endParaRPr lang="en-US" sz="3200" dirty="0" smtClean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952328" cy="73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420888"/>
            <a:ext cx="438905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1124744"/>
            <a:ext cx="2664296" cy="9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2276872"/>
            <a:ext cx="3986584" cy="93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3501008"/>
            <a:ext cx="3854152" cy="84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4725144"/>
            <a:ext cx="2520280" cy="82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88640"/>
            <a:ext cx="8229600" cy="72008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pt-BR" sz="3200" dirty="0" smtClean="0"/>
              <a:t>Ganho alto da função de ativação</a:t>
            </a:r>
            <a:endParaRPr lang="en-US" sz="3200" dirty="0" smtClean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24744"/>
            <a:ext cx="2448272" cy="106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420888"/>
            <a:ext cx="4071807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3851920" y="1412776"/>
            <a:ext cx="502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+mn-lt"/>
              </a:rPr>
              <a:t>Quando </a:t>
            </a:r>
            <a:r>
              <a:rPr lang="pt-BR" sz="2000" dirty="0" smtClean="0">
                <a:latin typeface="Symbol" pitchFamily="18" charset="2"/>
              </a:rPr>
              <a:t>g</a:t>
            </a:r>
            <a:r>
              <a:rPr lang="pt-BR" sz="2000" dirty="0" smtClean="0">
                <a:latin typeface="+mn-lt"/>
              </a:rPr>
              <a:t> →∞ a função de </a:t>
            </a:r>
            <a:r>
              <a:rPr lang="pt-BR" sz="2000" dirty="0" err="1" smtClean="0">
                <a:latin typeface="+mn-lt"/>
              </a:rPr>
              <a:t>Lyapunov</a:t>
            </a:r>
            <a:r>
              <a:rPr lang="pt-BR" sz="2000" dirty="0" smtClean="0">
                <a:latin typeface="+mn-lt"/>
              </a:rPr>
              <a:t> torna-se:</a:t>
            </a:r>
            <a:endParaRPr lang="pt-BR" sz="2000" dirty="0">
              <a:latin typeface="+mn-lt"/>
            </a:endParaRP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844824"/>
            <a:ext cx="2880320" cy="94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4788024" y="2780928"/>
            <a:ext cx="333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+mn-lt"/>
              </a:rPr>
              <a:t>Que é uma função quadrática:</a:t>
            </a:r>
            <a:endParaRPr lang="pt-BR" sz="2000" dirty="0">
              <a:latin typeface="+mn-lt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788024" y="3356992"/>
            <a:ext cx="3312368" cy="720080"/>
            <a:chOff x="4716016" y="3212976"/>
            <a:chExt cx="3858369" cy="866775"/>
          </a:xfrm>
        </p:grpSpPr>
        <p:pic>
          <p:nvPicPr>
            <p:cNvPr id="110597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16016" y="3284984"/>
              <a:ext cx="1162050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598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12160" y="3212976"/>
              <a:ext cx="2562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CaixaDeTexto 17"/>
          <p:cNvSpPr txBox="1"/>
          <p:nvPr/>
        </p:nvSpPr>
        <p:spPr>
          <a:xfrm>
            <a:off x="4716016" y="4293096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+mn-lt"/>
              </a:rPr>
              <a:t>onde:</a:t>
            </a:r>
            <a:endParaRPr lang="pt-BR" sz="2000" dirty="0">
              <a:latin typeface="+mn-lt"/>
            </a:endParaRPr>
          </a:p>
        </p:txBody>
      </p:sp>
      <p:pic>
        <p:nvPicPr>
          <p:cNvPr id="11060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4869160"/>
            <a:ext cx="2808312" cy="4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176" y="4365104"/>
            <a:ext cx="1008112" cy="41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28184" y="5373216"/>
            <a:ext cx="864096" cy="52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900" dirty="0" smtClean="0"/>
              <a:t>Projeto de uma rede de </a:t>
            </a:r>
            <a:r>
              <a:rPr lang="pt-BR" sz="2900" dirty="0" err="1" smtClean="0"/>
              <a:t>Hopfield</a:t>
            </a:r>
            <a:endParaRPr lang="pt-BR" sz="2900" dirty="0" smtClean="0"/>
          </a:p>
        </p:txBody>
      </p:sp>
      <p:sp>
        <p:nvSpPr>
          <p:cNvPr id="62467" name="Espaço Reservado para Conteúdo 2"/>
          <p:cNvSpPr>
            <a:spLocks/>
          </p:cNvSpPr>
          <p:nvPr/>
        </p:nvSpPr>
        <p:spPr bwMode="auto">
          <a:xfrm>
            <a:off x="395288" y="1052513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buFontTx/>
              <a:buChar char="•"/>
            </a:pPr>
            <a:r>
              <a:rPr lang="en-US" sz="2200" dirty="0" smtClean="0">
                <a:latin typeface="Calibri" pitchFamily="34" charset="0"/>
              </a:rPr>
              <a:t>A </a:t>
            </a:r>
            <a:r>
              <a:rPr lang="en-US" sz="2200" dirty="0" err="1" smtClean="0">
                <a:latin typeface="Calibri" pitchFamily="34" charset="0"/>
              </a:rPr>
              <a:t>rede</a:t>
            </a:r>
            <a:r>
              <a:rPr lang="en-US" sz="2200" dirty="0" smtClean="0">
                <a:latin typeface="Calibri" pitchFamily="34" charset="0"/>
              </a:rPr>
              <a:t> de Hopfield </a:t>
            </a:r>
            <a:r>
              <a:rPr lang="en-US" sz="2200" dirty="0" err="1" smtClean="0">
                <a:latin typeface="Calibri" pitchFamily="34" charset="0"/>
              </a:rPr>
              <a:t>deve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minimizar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uma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função</a:t>
            </a:r>
            <a:r>
              <a:rPr lang="en-US" sz="2200" dirty="0" smtClean="0">
                <a:latin typeface="Calibri" pitchFamily="34" charset="0"/>
              </a:rPr>
              <a:t> de </a:t>
            </a:r>
            <a:r>
              <a:rPr lang="en-US" sz="2200" dirty="0" err="1" smtClean="0">
                <a:latin typeface="Calibri" pitchFamily="34" charset="0"/>
              </a:rPr>
              <a:t>Lyapunov</a:t>
            </a:r>
            <a:r>
              <a:rPr lang="en-US" sz="2200" dirty="0" smtClean="0">
                <a:latin typeface="Calibri" pitchFamily="34" charset="0"/>
              </a:rPr>
              <a:t> do </a:t>
            </a:r>
            <a:r>
              <a:rPr lang="en-US" sz="2200" dirty="0" err="1" smtClean="0">
                <a:latin typeface="Calibri" pitchFamily="34" charset="0"/>
              </a:rPr>
              <a:t>tipo</a:t>
            </a:r>
            <a:r>
              <a:rPr lang="en-US" sz="2200" dirty="0" smtClean="0">
                <a:latin typeface="Calibri" pitchFamily="34" charset="0"/>
              </a:rPr>
              <a:t>:</a:t>
            </a:r>
          </a:p>
          <a:p>
            <a:pPr marL="271463" indent="-271463">
              <a:buFontTx/>
              <a:buChar char="•"/>
            </a:pPr>
            <a:endParaRPr lang="en-US" sz="2200" dirty="0">
              <a:latin typeface="Calibri" pitchFamily="34" charset="0"/>
            </a:endParaRPr>
          </a:p>
          <a:p>
            <a:pPr marL="271463" indent="-271463"/>
            <a:endParaRPr lang="en-US" sz="2200" dirty="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r>
              <a:rPr lang="en-US" sz="2200" dirty="0" err="1" smtClean="0">
                <a:latin typeface="Calibri" pitchFamily="34" charset="0"/>
              </a:rPr>
              <a:t>Escolher</a:t>
            </a:r>
            <a:r>
              <a:rPr lang="en-US" sz="2200" dirty="0" smtClean="0">
                <a:latin typeface="Calibri" pitchFamily="34" charset="0"/>
              </a:rPr>
              <a:t> a </a:t>
            </a:r>
            <a:r>
              <a:rPr lang="en-US" sz="2200" dirty="0" err="1" smtClean="0">
                <a:latin typeface="Calibri" pitchFamily="34" charset="0"/>
              </a:rPr>
              <a:t>matriz</a:t>
            </a:r>
            <a:r>
              <a:rPr lang="en-US" sz="2200" dirty="0" smtClean="0">
                <a:latin typeface="Calibri" pitchFamily="34" charset="0"/>
              </a:rPr>
              <a:t> de pesos </a:t>
            </a:r>
            <a:r>
              <a:rPr lang="en-US" sz="2200" b="1" dirty="0" smtClean="0">
                <a:latin typeface="Calibri" pitchFamily="34" charset="0"/>
              </a:rPr>
              <a:t>W</a:t>
            </a:r>
            <a:r>
              <a:rPr lang="en-US" sz="2200" dirty="0" smtClean="0">
                <a:latin typeface="Calibri" pitchFamily="34" charset="0"/>
              </a:rPr>
              <a:t> e o </a:t>
            </a:r>
            <a:r>
              <a:rPr lang="en-US" sz="2200" dirty="0" err="1" smtClean="0">
                <a:latin typeface="Calibri" pitchFamily="34" charset="0"/>
              </a:rPr>
              <a:t>vetor</a:t>
            </a:r>
            <a:r>
              <a:rPr lang="en-US" sz="2200" dirty="0" smtClean="0">
                <a:latin typeface="Calibri" pitchFamily="34" charset="0"/>
              </a:rPr>
              <a:t> de </a:t>
            </a:r>
            <a:r>
              <a:rPr lang="en-US" sz="2200" dirty="0" err="1" smtClean="0">
                <a:latin typeface="Calibri" pitchFamily="34" charset="0"/>
              </a:rPr>
              <a:t>polarização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b="1" dirty="0" smtClean="0">
                <a:latin typeface="Calibri" pitchFamily="34" charset="0"/>
              </a:rPr>
              <a:t>b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tal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que</a:t>
            </a:r>
            <a:r>
              <a:rPr lang="en-US" sz="2200" dirty="0" smtClean="0">
                <a:latin typeface="Calibri" pitchFamily="34" charset="0"/>
              </a:rPr>
              <a:t> V(a) </a:t>
            </a:r>
            <a:r>
              <a:rPr lang="en-US" sz="2200" dirty="0" err="1" smtClean="0">
                <a:latin typeface="Calibri" pitchFamily="34" charset="0"/>
              </a:rPr>
              <a:t>tenha</a:t>
            </a:r>
            <a:r>
              <a:rPr lang="en-US" sz="2200" dirty="0" smtClean="0">
                <a:latin typeface="Calibri" pitchFamily="34" charset="0"/>
              </a:rPr>
              <a:t> a </a:t>
            </a:r>
            <a:r>
              <a:rPr lang="en-US" sz="2200" dirty="0" err="1" smtClean="0">
                <a:latin typeface="Calibri" pitchFamily="34" charset="0"/>
              </a:rPr>
              <a:t>mesma</a:t>
            </a:r>
            <a:r>
              <a:rPr lang="en-US" sz="2200" dirty="0" smtClean="0">
                <a:latin typeface="Calibri" pitchFamily="34" charset="0"/>
              </a:rPr>
              <a:t> forma </a:t>
            </a:r>
            <a:r>
              <a:rPr lang="en-US" sz="2200" dirty="0" err="1" smtClean="0">
                <a:latin typeface="Calibri" pitchFamily="34" charset="0"/>
              </a:rPr>
              <a:t>da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função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que</a:t>
            </a:r>
            <a:r>
              <a:rPr lang="en-US" sz="2200" dirty="0" smtClean="0">
                <a:latin typeface="Calibri" pitchFamily="34" charset="0"/>
              </a:rPr>
              <a:t> se </a:t>
            </a:r>
            <a:r>
              <a:rPr lang="en-US" sz="2200" dirty="0" err="1" smtClean="0">
                <a:latin typeface="Calibri" pitchFamily="34" charset="0"/>
              </a:rPr>
              <a:t>deseja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minimizar</a:t>
            </a:r>
            <a:r>
              <a:rPr lang="en-US" sz="2200" dirty="0" smtClean="0">
                <a:latin typeface="Calibri" pitchFamily="34" charset="0"/>
              </a:rPr>
              <a:t> (</a:t>
            </a:r>
            <a:r>
              <a:rPr lang="en-US" sz="2200" dirty="0" err="1" smtClean="0">
                <a:latin typeface="Calibri" pitchFamily="34" charset="0"/>
              </a:rPr>
              <a:t>problema</a:t>
            </a:r>
            <a:r>
              <a:rPr lang="en-US" sz="2200" dirty="0" smtClean="0">
                <a:latin typeface="Calibri" pitchFamily="34" charset="0"/>
              </a:rPr>
              <a:t> a ser </a:t>
            </a:r>
            <a:r>
              <a:rPr lang="en-US" sz="2200" dirty="0" err="1" smtClean="0">
                <a:latin typeface="Calibri" pitchFamily="34" charset="0"/>
              </a:rPr>
              <a:t>resolvido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pela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rede</a:t>
            </a:r>
            <a:r>
              <a:rPr lang="en-US" sz="2200" dirty="0" smtClean="0">
                <a:latin typeface="Calibri" pitchFamily="34" charset="0"/>
              </a:rPr>
              <a:t>).</a:t>
            </a:r>
            <a:endParaRPr lang="en-US" sz="2200" dirty="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endParaRPr lang="en-US" sz="2200" dirty="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r>
              <a:rPr lang="en-US" sz="2200" dirty="0" smtClean="0">
                <a:latin typeface="Calibri" pitchFamily="34" charset="0"/>
              </a:rPr>
              <a:t>Se for </a:t>
            </a:r>
            <a:r>
              <a:rPr lang="en-US" sz="2200" dirty="0" err="1" smtClean="0">
                <a:latin typeface="Calibri" pitchFamily="34" charset="0"/>
              </a:rPr>
              <a:t>utilizado</a:t>
            </a:r>
            <a:r>
              <a:rPr lang="en-US" sz="2200" dirty="0" smtClean="0">
                <a:latin typeface="Calibri" pitchFamily="34" charset="0"/>
              </a:rPr>
              <a:t> o </a:t>
            </a:r>
            <a:r>
              <a:rPr lang="en-US" sz="2200" dirty="0" err="1" smtClean="0">
                <a:latin typeface="Calibri" pitchFamily="34" charset="0"/>
              </a:rPr>
              <a:t>aprendizado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supervisionado</a:t>
            </a:r>
            <a:r>
              <a:rPr lang="en-US" sz="2200" dirty="0" smtClean="0">
                <a:latin typeface="Calibri" pitchFamily="34" charset="0"/>
              </a:rPr>
              <a:t> de </a:t>
            </a:r>
            <a:r>
              <a:rPr lang="en-US" sz="2200" dirty="0" err="1" smtClean="0">
                <a:latin typeface="Calibri" pitchFamily="34" charset="0"/>
              </a:rPr>
              <a:t>Hebb</a:t>
            </a:r>
            <a:r>
              <a:rPr lang="en-US" sz="2200" dirty="0" smtClean="0">
                <a:latin typeface="Calibri" pitchFamily="34" charset="0"/>
              </a:rPr>
              <a:t>, </a:t>
            </a:r>
            <a:r>
              <a:rPr lang="en-US" sz="2200" dirty="0" err="1" smtClean="0">
                <a:latin typeface="Calibri" pitchFamily="34" charset="0"/>
              </a:rPr>
              <a:t>para</a:t>
            </a:r>
            <a:r>
              <a:rPr lang="en-US" sz="2200" dirty="0" smtClean="0">
                <a:latin typeface="Calibri" pitchFamily="34" charset="0"/>
              </a:rPr>
              <a:t> um </a:t>
            </a:r>
            <a:r>
              <a:rPr lang="en-US" sz="2200" dirty="0" err="1" smtClean="0">
                <a:latin typeface="Calibri" pitchFamily="34" charset="0"/>
              </a:rPr>
              <a:t>conjunto</a:t>
            </a:r>
            <a:r>
              <a:rPr lang="en-US" sz="2200" dirty="0" smtClean="0">
                <a:latin typeface="Calibri" pitchFamily="34" charset="0"/>
              </a:rPr>
              <a:t> de Q </a:t>
            </a:r>
            <a:r>
              <a:rPr lang="en-US" sz="2200" dirty="0" err="1" smtClean="0">
                <a:latin typeface="Calibri" pitchFamily="34" charset="0"/>
              </a:rPr>
              <a:t>padrões</a:t>
            </a:r>
            <a:r>
              <a:rPr lang="en-US" sz="2200" dirty="0" smtClean="0">
                <a:latin typeface="Calibri" pitchFamily="34" charset="0"/>
              </a:rPr>
              <a:t> de </a:t>
            </a:r>
            <a:r>
              <a:rPr lang="en-US" sz="2200" dirty="0" err="1" smtClean="0">
                <a:latin typeface="Calibri" pitchFamily="34" charset="0"/>
              </a:rPr>
              <a:t>entrada</a:t>
            </a:r>
            <a:r>
              <a:rPr lang="en-US" sz="2200" dirty="0" smtClean="0">
                <a:latin typeface="Calibri" pitchFamily="34" charset="0"/>
              </a:rPr>
              <a:t> p(</a:t>
            </a:r>
            <a:r>
              <a:rPr lang="en-US" sz="2200" dirty="0" err="1" smtClean="0">
                <a:latin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</a:rPr>
              <a:t>):</a:t>
            </a:r>
            <a:r>
              <a:rPr lang="en-US" sz="2200" dirty="0" smtClean="0">
                <a:latin typeface="Calibri" pitchFamily="34" charset="0"/>
              </a:rPr>
              <a:t> </a:t>
            </a:r>
          </a:p>
          <a:p>
            <a:pPr marL="271463" indent="-271463">
              <a:buFontTx/>
              <a:buChar char="•"/>
            </a:pPr>
            <a:endParaRPr lang="en-US" sz="2200" dirty="0" smtClean="0">
              <a:latin typeface="Calibri" pitchFamily="34" charset="0"/>
            </a:endParaRPr>
          </a:p>
          <a:p>
            <a:pPr marL="271463" indent="-271463"/>
            <a:endParaRPr lang="en-US" sz="2200" dirty="0" smtClean="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r>
              <a:rPr lang="en-US" sz="2200" dirty="0" smtClean="0">
                <a:latin typeface="Calibri" pitchFamily="34" charset="0"/>
              </a:rPr>
              <a:t>A </a:t>
            </a:r>
            <a:r>
              <a:rPr lang="en-US" sz="2200" dirty="0" err="1" smtClean="0">
                <a:latin typeface="Calibri" pitchFamily="34" charset="0"/>
              </a:rPr>
              <a:t>função</a:t>
            </a:r>
            <a:r>
              <a:rPr lang="en-US" sz="2200" dirty="0" smtClean="0">
                <a:latin typeface="Calibri" pitchFamily="34" charset="0"/>
              </a:rPr>
              <a:t> de </a:t>
            </a:r>
            <a:r>
              <a:rPr lang="en-US" sz="2200" dirty="0" err="1" smtClean="0">
                <a:latin typeface="Calibri" pitchFamily="34" charset="0"/>
              </a:rPr>
              <a:t>lyapunov</a:t>
            </a:r>
            <a:r>
              <a:rPr lang="en-US" sz="2200" dirty="0" smtClean="0">
                <a:latin typeface="Calibri" pitchFamily="34" charset="0"/>
              </a:rPr>
              <a:t> se </a:t>
            </a:r>
            <a:r>
              <a:rPr lang="en-US" sz="2200" dirty="0" err="1" smtClean="0">
                <a:latin typeface="Calibri" pitchFamily="34" charset="0"/>
              </a:rPr>
              <a:t>torna</a:t>
            </a:r>
            <a:r>
              <a:rPr lang="en-US" sz="2200" dirty="0" smtClean="0">
                <a:latin typeface="Calibri" pitchFamily="34" charset="0"/>
              </a:rPr>
              <a:t>:</a:t>
            </a:r>
            <a:endParaRPr lang="en-US" sz="2200" dirty="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endParaRPr lang="en-US" sz="2200" dirty="0">
              <a:latin typeface="Calibri" pitchFamily="34" charset="0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7" y="1412776"/>
            <a:ext cx="2592288" cy="81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077072"/>
            <a:ext cx="3600400" cy="85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229201"/>
            <a:ext cx="6552728" cy="86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636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900" dirty="0" smtClean="0"/>
              <a:t> </a:t>
            </a:r>
            <a:r>
              <a:rPr lang="pt-BR" sz="3200" dirty="0" smtClean="0"/>
              <a:t>Exemplo: reconstrução de imagens</a:t>
            </a:r>
            <a:endParaRPr lang="en-US" sz="3200" dirty="0" smtClean="0"/>
          </a:p>
        </p:txBody>
      </p:sp>
      <p:sp>
        <p:nvSpPr>
          <p:cNvPr id="46082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en-US" sz="2000" dirty="0" err="1" smtClean="0">
                <a:latin typeface="+mn-lt"/>
                <a:sym typeface="Symbol" pitchFamily="18" charset="2"/>
              </a:rPr>
              <a:t>Uma</a:t>
            </a:r>
            <a:r>
              <a:rPr lang="en-US" sz="2000" dirty="0" smtClean="0">
                <a:latin typeface="+mn-lt"/>
                <a:sym typeface="Symbol" pitchFamily="18" charset="2"/>
              </a:rPr>
              <a:t>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rede</a:t>
            </a:r>
            <a:r>
              <a:rPr lang="en-US" sz="2000" dirty="0" smtClean="0">
                <a:latin typeface="+mn-lt"/>
                <a:sym typeface="Symbol" pitchFamily="18" charset="2"/>
              </a:rPr>
              <a:t> de Hopfield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discreta</a:t>
            </a:r>
            <a:r>
              <a:rPr lang="en-US" sz="2000" dirty="0" smtClean="0">
                <a:latin typeface="+mn-lt"/>
                <a:sym typeface="Symbol" pitchFamily="18" charset="2"/>
              </a:rPr>
              <a:t> 20</a:t>
            </a:r>
            <a:r>
              <a:rPr lang="en-US" sz="2000" dirty="0" smtClean="0">
                <a:latin typeface="+mn-lt"/>
                <a:sym typeface="Symbol" pitchFamily="18" charset="2"/>
              </a:rPr>
              <a:t></a:t>
            </a:r>
            <a:r>
              <a:rPr lang="en-US" sz="2000" dirty="0" smtClean="0">
                <a:latin typeface="+mn-lt"/>
                <a:sym typeface="Symbol" pitchFamily="18" charset="2"/>
              </a:rPr>
              <a:t>20 é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treinada</a:t>
            </a:r>
            <a:r>
              <a:rPr lang="en-US" sz="2000" dirty="0" smtClean="0">
                <a:latin typeface="+mn-lt"/>
                <a:sym typeface="Symbol" pitchFamily="18" charset="2"/>
              </a:rPr>
              <a:t>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para</a:t>
            </a:r>
            <a:r>
              <a:rPr lang="en-US" sz="2000" dirty="0" smtClean="0">
                <a:latin typeface="+mn-lt"/>
                <a:sym typeface="Symbol" pitchFamily="18" charset="2"/>
              </a:rPr>
              <a:t> 20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padrões</a:t>
            </a:r>
            <a:r>
              <a:rPr lang="en-US" sz="2000" dirty="0" smtClean="0">
                <a:latin typeface="+mn-lt"/>
                <a:sym typeface="Symbol" pitchFamily="18" charset="2"/>
              </a:rPr>
              <a:t> de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entrada</a:t>
            </a:r>
            <a:r>
              <a:rPr lang="en-US" sz="2000" dirty="0" smtClean="0">
                <a:latin typeface="+mn-lt"/>
                <a:sym typeface="Symbol" pitchFamily="18" charset="2"/>
              </a:rPr>
              <a:t>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diferentes</a:t>
            </a:r>
            <a:r>
              <a:rPr lang="en-US" sz="2000" dirty="0" smtClean="0">
                <a:latin typeface="+mn-lt"/>
                <a:sym typeface="Symbol" pitchFamily="18" charset="2"/>
              </a:rPr>
              <a:t>,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incluindo</a:t>
            </a:r>
            <a:r>
              <a:rPr lang="en-US" sz="2000" dirty="0" smtClean="0">
                <a:latin typeface="+mn-lt"/>
                <a:sym typeface="Symbol" pitchFamily="18" charset="2"/>
              </a:rPr>
              <a:t>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os</a:t>
            </a:r>
            <a:r>
              <a:rPr lang="en-US" sz="2000" dirty="0" smtClean="0">
                <a:latin typeface="+mn-lt"/>
                <a:sym typeface="Symbol" pitchFamily="18" charset="2"/>
              </a:rPr>
              <a:t>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dois</a:t>
            </a:r>
            <a:r>
              <a:rPr lang="en-US" sz="2000" dirty="0" smtClean="0">
                <a:latin typeface="+mn-lt"/>
                <a:sym typeface="Symbol" pitchFamily="18" charset="2"/>
              </a:rPr>
              <a:t>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mostrados</a:t>
            </a:r>
            <a:r>
              <a:rPr lang="en-US" sz="2000" dirty="0" smtClean="0">
                <a:latin typeface="+mn-lt"/>
                <a:sym typeface="Symbol" pitchFamily="18" charset="2"/>
              </a:rPr>
              <a:t>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abaixo</a:t>
            </a:r>
            <a:r>
              <a:rPr lang="en-US" sz="2000" dirty="0" smtClean="0">
                <a:latin typeface="+mn-lt"/>
                <a:sym typeface="Symbol" pitchFamily="18" charset="2"/>
              </a:rPr>
              <a:t>;</a:t>
            </a:r>
            <a:endParaRPr lang="en-US" sz="2000" dirty="0" smtClean="0">
              <a:solidFill>
                <a:srgbClr val="FF0000"/>
              </a:solidFill>
              <a:latin typeface="+mn-lt"/>
              <a:sym typeface="Symbol" pitchFamily="18" charset="2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solidFill>
                  <a:srgbClr val="006600"/>
                </a:solidFill>
                <a:latin typeface="Calibri" pitchFamily="34" charset="0"/>
              </a:rPr>
              <a:t>A rede é discreta com saídas igual a +1 ou -1, com função de ativação sinal.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solidFill>
                  <a:srgbClr val="FF0000"/>
                </a:solidFill>
                <a:latin typeface="Calibri" pitchFamily="34" charset="0"/>
              </a:rPr>
              <a:t>Os pesos foram calculados por </a:t>
            </a:r>
            <a:r>
              <a:rPr lang="pt-BR" sz="2000" dirty="0" err="1" smtClean="0">
                <a:solidFill>
                  <a:srgbClr val="FF0000"/>
                </a:solidFill>
                <a:latin typeface="Calibri" pitchFamily="34" charset="0"/>
              </a:rPr>
              <a:t>Hebb</a:t>
            </a:r>
            <a:r>
              <a:rPr lang="pt-BR" sz="2000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solidFill>
                  <a:srgbClr val="140CBE"/>
                </a:solidFill>
                <a:latin typeface="Calibri" pitchFamily="34" charset="0"/>
              </a:rPr>
              <a:t>A rede funciona como uma memória endereçável por conteúdo.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solidFill>
                  <a:srgbClr val="FF00FF"/>
                </a:solidFill>
                <a:latin typeface="Calibri" pitchFamily="34" charset="0"/>
              </a:rPr>
              <a:t>Após a convergência, a rede apresentará o padrão mais próximo ao padrão armazenado.</a:t>
            </a:r>
            <a:endParaRPr lang="pt-BR" sz="2000" dirty="0">
              <a:solidFill>
                <a:srgbClr val="FF00FF"/>
              </a:solidFill>
              <a:latin typeface="Calibri" pitchFamily="34" charset="0"/>
            </a:endParaRPr>
          </a:p>
        </p:txBody>
      </p:sp>
      <p:pic>
        <p:nvPicPr>
          <p:cNvPr id="4" name="Picture 3" descr="hopfiel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573016"/>
            <a:ext cx="6624736" cy="251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636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900" dirty="0" smtClean="0"/>
              <a:t> </a:t>
            </a:r>
            <a:r>
              <a:rPr lang="pt-BR" sz="3200" dirty="0" smtClean="0"/>
              <a:t>Exemplo: reconstrução de imagens (</a:t>
            </a:r>
            <a:r>
              <a:rPr lang="pt-BR" sz="3200" dirty="0" err="1" smtClean="0"/>
              <a:t>cont</a:t>
            </a:r>
            <a:r>
              <a:rPr lang="pt-BR" sz="3200" dirty="0" smtClean="0"/>
              <a:t>)</a:t>
            </a:r>
            <a:endParaRPr lang="en-US" sz="3200" dirty="0" smtClean="0"/>
          </a:p>
        </p:txBody>
      </p:sp>
      <p:sp>
        <p:nvSpPr>
          <p:cNvPr id="46082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 smtClean="0">
                <a:solidFill>
                  <a:srgbClr val="140CBE"/>
                </a:solidFill>
                <a:latin typeface="Calibri" pitchFamily="34" charset="0"/>
              </a:rPr>
              <a:t>Depois de treinada, a rede é capaz de identificar a imagem a partir de apenas 1/4 do seu conteúdo ou de uma imagem com ruído, em apenas 2 iterações.</a:t>
            </a:r>
          </a:p>
        </p:txBody>
      </p:sp>
      <p:pic>
        <p:nvPicPr>
          <p:cNvPr id="5" name="Picture 3" descr="hopfiel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72816"/>
            <a:ext cx="7128792" cy="214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hopfield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645024"/>
            <a:ext cx="7272808" cy="233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95288" y="1125538"/>
            <a:ext cx="8497192" cy="4967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redes de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Hopfield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podem ser utilizadas para resolver os seguintes problemas: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R</a:t>
            </a:r>
            <a:r>
              <a:rPr lang="pt-BR" sz="2000" noProof="0" dirty="0" err="1" smtClean="0">
                <a:latin typeface="+mn-lt"/>
              </a:rPr>
              <a:t>econhecimento</a:t>
            </a:r>
            <a:r>
              <a:rPr lang="pt-BR" sz="2000" noProof="0" dirty="0" smtClean="0">
                <a:latin typeface="+mn-lt"/>
              </a:rPr>
              <a:t> de padrões (memória)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Identificação de objetos em cenas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Otimização combinatória: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Caixeiro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viajante, n rainhas, etc.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baseline="0" dirty="0" smtClean="0">
                <a:latin typeface="+mn-lt"/>
              </a:rPr>
              <a:t>Otimização não linear e caos.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Controle ótimo.</a:t>
            </a:r>
            <a:endParaRPr lang="pt-BR" sz="200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O principal problema é encontrar a função de </a:t>
            </a:r>
            <a:r>
              <a:rPr lang="pt-BR" sz="2000" dirty="0" err="1" smtClean="0">
                <a:latin typeface="+mn-lt"/>
              </a:rPr>
              <a:t>Lyapunov</a:t>
            </a:r>
            <a:r>
              <a:rPr lang="pt-BR" sz="2000" dirty="0" smtClean="0">
                <a:latin typeface="+mn-lt"/>
              </a:rPr>
              <a:t> que descreva o problema e representá-la na arquitetura da rede de </a:t>
            </a:r>
            <a:r>
              <a:rPr lang="pt-BR" sz="2000" dirty="0" err="1" smtClean="0">
                <a:latin typeface="+mn-lt"/>
              </a:rPr>
              <a:t>Hopfield</a:t>
            </a:r>
            <a:r>
              <a:rPr lang="pt-BR" sz="2000" dirty="0" smtClean="0">
                <a:latin typeface="+mn-lt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O treinamento pode ser analítico por técnica de </a:t>
            </a:r>
            <a:r>
              <a:rPr lang="pt-BR" sz="2000" dirty="0" err="1" smtClean="0">
                <a:latin typeface="+mn-lt"/>
              </a:rPr>
              <a:t>sub-espaço</a:t>
            </a:r>
            <a:r>
              <a:rPr lang="pt-BR" sz="2000" dirty="0" smtClean="0">
                <a:latin typeface="+mn-lt"/>
              </a:rPr>
              <a:t>, pseudo inversa, ou </a:t>
            </a:r>
            <a:r>
              <a:rPr lang="pt-BR" sz="2000" dirty="0" err="1" smtClean="0">
                <a:latin typeface="+mn-lt"/>
              </a:rPr>
              <a:t>supervisonado</a:t>
            </a:r>
            <a:r>
              <a:rPr lang="pt-BR" sz="2000" dirty="0" smtClean="0">
                <a:latin typeface="+mn-lt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O treinamento pode ser combinado com técnicas </a:t>
            </a:r>
            <a:r>
              <a:rPr lang="pt-BR" sz="2000" dirty="0" err="1" smtClean="0">
                <a:latin typeface="+mn-lt"/>
              </a:rPr>
              <a:t>fuzzy</a:t>
            </a:r>
            <a:r>
              <a:rPr lang="pt-BR" sz="2000" dirty="0" smtClean="0">
                <a:latin typeface="+mn-lt"/>
              </a:rPr>
              <a:t> para considerar as incertezas no tamanho da bacia dos </a:t>
            </a:r>
            <a:r>
              <a:rPr lang="pt-BR" sz="2000" dirty="0" err="1" smtClean="0">
                <a:latin typeface="+mn-lt"/>
              </a:rPr>
              <a:t>atratores</a:t>
            </a:r>
            <a:r>
              <a:rPr lang="pt-BR" sz="2000" dirty="0" smtClean="0"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de </a:t>
            </a:r>
            <a:r>
              <a:rPr lang="pt-BR" dirty="0" err="1" smtClean="0"/>
              <a:t>Hopfield</a:t>
            </a:r>
            <a:r>
              <a:rPr lang="pt-BR" dirty="0" smtClean="0"/>
              <a:t> (1980)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125538"/>
            <a:ext cx="8497192" cy="4967287"/>
          </a:xfrm>
        </p:spPr>
        <p:txBody>
          <a:bodyPr/>
          <a:lstStyle/>
          <a:p>
            <a:r>
              <a:rPr lang="pt-BR" sz="2000" dirty="0" smtClean="0"/>
              <a:t>O modelo de </a:t>
            </a:r>
            <a:r>
              <a:rPr lang="pt-BR" sz="2000" dirty="0" err="1" smtClean="0"/>
              <a:t>Hopfield</a:t>
            </a:r>
            <a:r>
              <a:rPr lang="pt-BR" sz="2000" dirty="0" smtClean="0"/>
              <a:t> é uma rede neural </a:t>
            </a:r>
            <a:r>
              <a:rPr lang="pt-BR" sz="2000" dirty="0" smtClean="0">
                <a:solidFill>
                  <a:srgbClr val="FF0000"/>
                </a:solidFill>
              </a:rPr>
              <a:t>recorrente plenamente conectada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r>
              <a:rPr lang="pt-BR" sz="2000" dirty="0" smtClean="0"/>
              <a:t>Em geral, os pesos são inicializados com valores apropriados  os quais podem ser </a:t>
            </a:r>
            <a:r>
              <a:rPr lang="pt-BR" sz="2000" dirty="0" smtClean="0">
                <a:solidFill>
                  <a:srgbClr val="9933FF"/>
                </a:solidFill>
              </a:rPr>
              <a:t>analiticamente calculados </a:t>
            </a:r>
            <a:r>
              <a:rPr lang="pt-BR" sz="2000" dirty="0" smtClean="0"/>
              <a:t>com várias técnicas  (projeção em </a:t>
            </a:r>
            <a:r>
              <a:rPr lang="pt-BR" sz="2000" dirty="0" err="1" smtClean="0"/>
              <a:t>sub-espaço</a:t>
            </a:r>
            <a:r>
              <a:rPr lang="pt-BR" sz="2000" dirty="0" smtClean="0"/>
              <a:t>, </a:t>
            </a:r>
            <a:r>
              <a:rPr lang="pt-BR" sz="2000" dirty="0" err="1" smtClean="0"/>
              <a:t>pseudo-inversa</a:t>
            </a:r>
            <a:r>
              <a:rPr lang="pt-BR" sz="2000" dirty="0" smtClean="0"/>
              <a:t>, </a:t>
            </a:r>
            <a:r>
              <a:rPr lang="pt-BR" sz="2000" dirty="0" err="1" smtClean="0"/>
              <a:t>etc</a:t>
            </a:r>
            <a:r>
              <a:rPr lang="pt-BR" sz="2000" dirty="0" smtClean="0"/>
              <a:t>) ou </a:t>
            </a:r>
            <a:r>
              <a:rPr lang="pt-BR" sz="2000" dirty="0" smtClean="0">
                <a:solidFill>
                  <a:srgbClr val="006600"/>
                </a:solidFill>
              </a:rPr>
              <a:t>treinados</a:t>
            </a:r>
            <a:r>
              <a:rPr lang="pt-BR" sz="2000" dirty="0" smtClean="0"/>
              <a:t> (regra de </a:t>
            </a:r>
            <a:r>
              <a:rPr lang="pt-BR" sz="2000" dirty="0" err="1" smtClean="0"/>
              <a:t>Hebb</a:t>
            </a:r>
            <a:r>
              <a:rPr lang="pt-BR" sz="2000" dirty="0" smtClean="0"/>
              <a:t>).</a:t>
            </a:r>
          </a:p>
          <a:p>
            <a:r>
              <a:rPr lang="pt-BR" sz="2000" dirty="0" smtClean="0"/>
              <a:t>O neurônio de </a:t>
            </a:r>
            <a:r>
              <a:rPr lang="pt-BR" sz="2000" dirty="0" err="1" smtClean="0"/>
              <a:t>Hopfield</a:t>
            </a:r>
            <a:r>
              <a:rPr lang="pt-BR" sz="2000" dirty="0" smtClean="0"/>
              <a:t> é </a:t>
            </a:r>
            <a:r>
              <a:rPr lang="pt-BR" sz="2000" dirty="0" smtClean="0">
                <a:solidFill>
                  <a:srgbClr val="FF0000"/>
                </a:solidFill>
              </a:rPr>
              <a:t>analógico</a:t>
            </a:r>
            <a:r>
              <a:rPr lang="pt-BR" sz="2000" dirty="0" smtClean="0"/>
              <a:t>.</a:t>
            </a:r>
            <a:endParaRPr lang="pt-BR" sz="2000" dirty="0" smtClean="0"/>
          </a:p>
        </p:txBody>
      </p:sp>
      <p:grpSp>
        <p:nvGrpSpPr>
          <p:cNvPr id="23" name="Grupo 22"/>
          <p:cNvGrpSpPr/>
          <p:nvPr/>
        </p:nvGrpSpPr>
        <p:grpSpPr>
          <a:xfrm>
            <a:off x="395536" y="3645024"/>
            <a:ext cx="3960440" cy="2088232"/>
            <a:chOff x="2209800" y="3581400"/>
            <a:chExt cx="4419600" cy="22860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209800" y="4419600"/>
              <a:ext cx="609600" cy="6096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10000" y="4419600"/>
              <a:ext cx="609600" cy="6096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sz="24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6019800" y="4419600"/>
              <a:ext cx="609600" cy="6096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2514600" y="5029200"/>
              <a:ext cx="0" cy="8382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514600" y="3581400"/>
              <a:ext cx="0" cy="8382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114800" y="5029200"/>
              <a:ext cx="0" cy="8382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114800" y="3581400"/>
              <a:ext cx="0" cy="8382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6324600" y="5029200"/>
              <a:ext cx="0" cy="8382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6324600" y="3581400"/>
              <a:ext cx="0" cy="8382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572000" y="4419600"/>
              <a:ext cx="762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514600" y="4210050"/>
              <a:ext cx="1524000" cy="1133475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141" y="27"/>
                </a:cxn>
                <a:cxn ang="0">
                  <a:pos x="476" y="295"/>
                </a:cxn>
                <a:cxn ang="0">
                  <a:pos x="851" y="677"/>
                </a:cxn>
                <a:cxn ang="0">
                  <a:pos x="960" y="516"/>
                </a:cxn>
              </a:cxnLst>
              <a:rect l="0" t="0" r="r" b="b"/>
              <a:pathLst>
                <a:path w="960" h="714">
                  <a:moveTo>
                    <a:pt x="0" y="132"/>
                  </a:moveTo>
                  <a:cubicBezTo>
                    <a:pt x="23" y="115"/>
                    <a:pt x="62" y="0"/>
                    <a:pt x="141" y="27"/>
                  </a:cubicBezTo>
                  <a:cubicBezTo>
                    <a:pt x="220" y="54"/>
                    <a:pt x="358" y="187"/>
                    <a:pt x="476" y="295"/>
                  </a:cubicBezTo>
                  <a:cubicBezTo>
                    <a:pt x="594" y="403"/>
                    <a:pt x="770" y="640"/>
                    <a:pt x="851" y="677"/>
                  </a:cubicBezTo>
                  <a:cubicBezTo>
                    <a:pt x="932" y="714"/>
                    <a:pt x="937" y="550"/>
                    <a:pt x="960" y="516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667000" y="4325938"/>
              <a:ext cx="3581400" cy="118586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353" y="101"/>
                </a:cxn>
                <a:cxn ang="0">
                  <a:pos x="1056" y="657"/>
                </a:cxn>
                <a:cxn ang="0">
                  <a:pos x="2000" y="644"/>
                </a:cxn>
                <a:cxn ang="0">
                  <a:pos x="2256" y="435"/>
                </a:cxn>
              </a:cxnLst>
              <a:rect l="0" t="0" r="r" b="b"/>
              <a:pathLst>
                <a:path w="2256" h="747">
                  <a:moveTo>
                    <a:pt x="0" y="48"/>
                  </a:moveTo>
                  <a:cubicBezTo>
                    <a:pt x="59" y="57"/>
                    <a:pt x="177" y="0"/>
                    <a:pt x="353" y="101"/>
                  </a:cubicBezTo>
                  <a:cubicBezTo>
                    <a:pt x="529" y="202"/>
                    <a:pt x="782" y="567"/>
                    <a:pt x="1056" y="657"/>
                  </a:cubicBezTo>
                  <a:cubicBezTo>
                    <a:pt x="1330" y="747"/>
                    <a:pt x="1800" y="681"/>
                    <a:pt x="2000" y="644"/>
                  </a:cubicBezTo>
                  <a:cubicBezTo>
                    <a:pt x="2200" y="607"/>
                    <a:pt x="2203" y="479"/>
                    <a:pt x="2256" y="435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667000" y="4203700"/>
              <a:ext cx="1371600" cy="977900"/>
            </a:xfrm>
            <a:custGeom>
              <a:avLst/>
              <a:gdLst/>
              <a:ahLst/>
              <a:cxnLst>
                <a:cxn ang="0">
                  <a:pos x="912" y="136"/>
                </a:cxn>
                <a:cxn ang="0">
                  <a:pos x="720" y="40"/>
                </a:cxn>
                <a:cxn ang="0">
                  <a:pos x="461" y="373"/>
                </a:cxn>
                <a:cxn ang="0">
                  <a:pos x="240" y="616"/>
                </a:cxn>
                <a:cxn ang="0">
                  <a:pos x="0" y="520"/>
                </a:cxn>
              </a:cxnLst>
              <a:rect l="0" t="0" r="r" b="b"/>
              <a:pathLst>
                <a:path w="912" h="640">
                  <a:moveTo>
                    <a:pt x="912" y="136"/>
                  </a:moveTo>
                  <a:cubicBezTo>
                    <a:pt x="860" y="72"/>
                    <a:pt x="795" y="0"/>
                    <a:pt x="720" y="40"/>
                  </a:cubicBezTo>
                  <a:cubicBezTo>
                    <a:pt x="645" y="80"/>
                    <a:pt x="541" y="277"/>
                    <a:pt x="461" y="373"/>
                  </a:cubicBezTo>
                  <a:cubicBezTo>
                    <a:pt x="381" y="469"/>
                    <a:pt x="317" y="592"/>
                    <a:pt x="240" y="616"/>
                  </a:cubicBezTo>
                  <a:cubicBezTo>
                    <a:pt x="163" y="640"/>
                    <a:pt x="88" y="584"/>
                    <a:pt x="0" y="520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191000" y="4191000"/>
              <a:ext cx="1905000" cy="1066800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141" y="27"/>
                </a:cxn>
                <a:cxn ang="0">
                  <a:pos x="476" y="295"/>
                </a:cxn>
                <a:cxn ang="0">
                  <a:pos x="851" y="677"/>
                </a:cxn>
                <a:cxn ang="0">
                  <a:pos x="960" y="516"/>
                </a:cxn>
              </a:cxnLst>
              <a:rect l="0" t="0" r="r" b="b"/>
              <a:pathLst>
                <a:path w="960" h="714">
                  <a:moveTo>
                    <a:pt x="0" y="132"/>
                  </a:moveTo>
                  <a:cubicBezTo>
                    <a:pt x="23" y="115"/>
                    <a:pt x="62" y="0"/>
                    <a:pt x="141" y="27"/>
                  </a:cubicBezTo>
                  <a:cubicBezTo>
                    <a:pt x="220" y="54"/>
                    <a:pt x="358" y="187"/>
                    <a:pt x="476" y="295"/>
                  </a:cubicBezTo>
                  <a:cubicBezTo>
                    <a:pt x="594" y="403"/>
                    <a:pt x="770" y="640"/>
                    <a:pt x="851" y="677"/>
                  </a:cubicBezTo>
                  <a:cubicBezTo>
                    <a:pt x="932" y="714"/>
                    <a:pt x="937" y="550"/>
                    <a:pt x="960" y="516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 flipH="1">
              <a:off x="4267200" y="4267200"/>
              <a:ext cx="1905000" cy="990600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141" y="27"/>
                </a:cxn>
                <a:cxn ang="0">
                  <a:pos x="476" y="295"/>
                </a:cxn>
                <a:cxn ang="0">
                  <a:pos x="851" y="677"/>
                </a:cxn>
                <a:cxn ang="0">
                  <a:pos x="960" y="516"/>
                </a:cxn>
              </a:cxnLst>
              <a:rect l="0" t="0" r="r" b="b"/>
              <a:pathLst>
                <a:path w="960" h="714">
                  <a:moveTo>
                    <a:pt x="0" y="132"/>
                  </a:moveTo>
                  <a:cubicBezTo>
                    <a:pt x="23" y="115"/>
                    <a:pt x="62" y="0"/>
                    <a:pt x="141" y="27"/>
                  </a:cubicBezTo>
                  <a:cubicBezTo>
                    <a:pt x="220" y="54"/>
                    <a:pt x="358" y="187"/>
                    <a:pt x="476" y="295"/>
                  </a:cubicBezTo>
                  <a:cubicBezTo>
                    <a:pt x="594" y="403"/>
                    <a:pt x="770" y="640"/>
                    <a:pt x="851" y="677"/>
                  </a:cubicBezTo>
                  <a:cubicBezTo>
                    <a:pt x="932" y="714"/>
                    <a:pt x="937" y="550"/>
                    <a:pt x="960" y="516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 flipH="1">
              <a:off x="2590800" y="4419600"/>
              <a:ext cx="3505200" cy="10668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353" y="101"/>
                </a:cxn>
                <a:cxn ang="0">
                  <a:pos x="1056" y="657"/>
                </a:cxn>
                <a:cxn ang="0">
                  <a:pos x="2000" y="644"/>
                </a:cxn>
                <a:cxn ang="0">
                  <a:pos x="2256" y="435"/>
                </a:cxn>
              </a:cxnLst>
              <a:rect l="0" t="0" r="r" b="b"/>
              <a:pathLst>
                <a:path w="2256" h="747">
                  <a:moveTo>
                    <a:pt x="0" y="48"/>
                  </a:moveTo>
                  <a:cubicBezTo>
                    <a:pt x="59" y="57"/>
                    <a:pt x="177" y="0"/>
                    <a:pt x="353" y="101"/>
                  </a:cubicBezTo>
                  <a:cubicBezTo>
                    <a:pt x="529" y="202"/>
                    <a:pt x="782" y="567"/>
                    <a:pt x="1056" y="657"/>
                  </a:cubicBezTo>
                  <a:cubicBezTo>
                    <a:pt x="1330" y="747"/>
                    <a:pt x="1800" y="681"/>
                    <a:pt x="2000" y="644"/>
                  </a:cubicBezTo>
                  <a:cubicBezTo>
                    <a:pt x="2200" y="607"/>
                    <a:pt x="2203" y="479"/>
                    <a:pt x="2256" y="435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24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636912"/>
            <a:ext cx="3960440" cy="3456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por espaço de estado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2879525"/>
          </a:xfrm>
        </p:spPr>
        <p:txBody>
          <a:bodyPr/>
          <a:lstStyle/>
          <a:p>
            <a:r>
              <a:rPr lang="pt-BR" sz="2000" dirty="0" smtClean="0"/>
              <a:t>A rede de </a:t>
            </a:r>
            <a:r>
              <a:rPr lang="pt-BR" sz="2000" dirty="0" err="1" smtClean="0"/>
              <a:t>Hopfield</a:t>
            </a:r>
            <a:r>
              <a:rPr lang="pt-BR" sz="2000" dirty="0" smtClean="0"/>
              <a:t> é um </a:t>
            </a:r>
            <a:r>
              <a:rPr lang="pt-BR" sz="2000" dirty="0" smtClean="0">
                <a:solidFill>
                  <a:srgbClr val="FF0000"/>
                </a:solidFill>
              </a:rPr>
              <a:t>sistema dinâmico multivariável </a:t>
            </a:r>
            <a:r>
              <a:rPr lang="pt-BR" sz="2000" dirty="0" smtClean="0"/>
              <a:t>que evolui ao longo de uma trajetória a partir de seu estado inicial até o  estado final.</a:t>
            </a:r>
            <a:endParaRPr lang="pt-BR" sz="2000" dirty="0" smtClean="0"/>
          </a:p>
          <a:p>
            <a:r>
              <a:rPr lang="pt-BR" sz="2000" dirty="0" smtClean="0"/>
              <a:t>A evolução dos estados da rede pode ser modelado </a:t>
            </a:r>
            <a:r>
              <a:rPr lang="pt-BR" sz="2000" dirty="0" smtClean="0">
                <a:solidFill>
                  <a:srgbClr val="FF0000"/>
                </a:solidFill>
              </a:rPr>
              <a:t>em espaço de estado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A rede pode ser </a:t>
            </a:r>
            <a:r>
              <a:rPr lang="pt-BR" sz="2000" dirty="0" smtClean="0">
                <a:solidFill>
                  <a:srgbClr val="006600"/>
                </a:solidFill>
              </a:rPr>
              <a:t>contínua</a:t>
            </a:r>
            <a:r>
              <a:rPr lang="pt-BR" sz="2000" dirty="0" smtClean="0"/>
              <a:t> ou </a:t>
            </a:r>
            <a:r>
              <a:rPr lang="pt-BR" sz="2000" dirty="0" smtClean="0">
                <a:solidFill>
                  <a:srgbClr val="140CBE"/>
                </a:solidFill>
              </a:rPr>
              <a:t>discreta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r>
              <a:rPr lang="pt-BR" sz="2000" dirty="0" smtClean="0"/>
              <a:t>Problemas de </a:t>
            </a:r>
            <a:r>
              <a:rPr lang="pt-BR" sz="2000" dirty="0" smtClean="0">
                <a:solidFill>
                  <a:srgbClr val="9933FF"/>
                </a:solidFill>
              </a:rPr>
              <a:t>estabilidade</a:t>
            </a:r>
            <a:r>
              <a:rPr lang="pt-BR" sz="2000" dirty="0" smtClean="0"/>
              <a:t> e </a:t>
            </a:r>
            <a:r>
              <a:rPr lang="pt-BR" sz="2000" dirty="0" err="1" smtClean="0">
                <a:solidFill>
                  <a:srgbClr val="FF9900"/>
                </a:solidFill>
              </a:rPr>
              <a:t>atratores</a:t>
            </a:r>
            <a:r>
              <a:rPr lang="pt-BR" sz="2000" dirty="0" smtClean="0">
                <a:solidFill>
                  <a:srgbClr val="FF9900"/>
                </a:solidFill>
              </a:rPr>
              <a:t> </a:t>
            </a:r>
            <a:r>
              <a:rPr lang="pt-BR" sz="2000" dirty="0" smtClean="0"/>
              <a:t>(mínimos locais).</a:t>
            </a:r>
            <a:endParaRPr lang="pt-BR" sz="2000" dirty="0" smtClean="0"/>
          </a:p>
          <a:p>
            <a:r>
              <a:rPr lang="pt-BR" sz="2000" dirty="0" smtClean="0"/>
              <a:t>A análise de </a:t>
            </a:r>
            <a:r>
              <a:rPr lang="pt-BR" sz="2000" dirty="0" smtClean="0">
                <a:solidFill>
                  <a:srgbClr val="9933FF"/>
                </a:solidFill>
              </a:rPr>
              <a:t>estabilidade</a:t>
            </a:r>
            <a:r>
              <a:rPr lang="pt-BR" sz="2000" dirty="0" smtClean="0"/>
              <a:t> e </a:t>
            </a:r>
            <a:r>
              <a:rPr lang="pt-BR" sz="2000" dirty="0" smtClean="0">
                <a:solidFill>
                  <a:srgbClr val="FF9900"/>
                </a:solidFill>
              </a:rPr>
              <a:t>convergência </a:t>
            </a:r>
            <a:r>
              <a:rPr lang="pt-BR" sz="2000" dirty="0" smtClean="0"/>
              <a:t>da rede é realizada via </a:t>
            </a:r>
            <a:r>
              <a:rPr lang="pt-BR" sz="2000" b="1" dirty="0" smtClean="0">
                <a:solidFill>
                  <a:srgbClr val="FF0000"/>
                </a:solidFill>
              </a:rPr>
              <a:t>teoria da estabilidade de </a:t>
            </a:r>
            <a:r>
              <a:rPr lang="pt-BR" sz="2000" b="1" dirty="0" err="1" smtClean="0">
                <a:solidFill>
                  <a:srgbClr val="FF0000"/>
                </a:solidFill>
              </a:rPr>
              <a:t>Lyapunov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a qual analisa uma </a:t>
            </a:r>
            <a:r>
              <a:rPr lang="pt-BR" sz="2000" dirty="0" smtClean="0">
                <a:solidFill>
                  <a:srgbClr val="006600"/>
                </a:solidFill>
              </a:rPr>
              <a:t>função de energia </a:t>
            </a:r>
            <a:r>
              <a:rPr lang="pt-BR" sz="2000" dirty="0" smtClean="0"/>
              <a:t>da rede (função de </a:t>
            </a:r>
            <a:r>
              <a:rPr lang="pt-BR" sz="2000" dirty="0" err="1" smtClean="0"/>
              <a:t>Lyapunov</a:t>
            </a:r>
            <a:r>
              <a:rPr lang="pt-BR" sz="2000" dirty="0" smtClean="0"/>
              <a:t>)  que deve ser </a:t>
            </a:r>
            <a:r>
              <a:rPr lang="pt-BR" sz="2000" dirty="0" smtClean="0">
                <a:solidFill>
                  <a:srgbClr val="006600"/>
                </a:solidFill>
              </a:rPr>
              <a:t>minimizada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88024" y="4077072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alibri" pitchFamily="34" charset="0"/>
              </a:rPr>
              <a:t>x: é o estado (x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  <a:sym typeface="Symbol"/>
              </a:rPr>
              <a:t></a:t>
            </a:r>
            <a:r>
              <a:rPr lang="pt-BR" sz="2000" baseline="30000" dirty="0" smtClean="0">
                <a:latin typeface="Calibri" pitchFamily="34" charset="0"/>
                <a:sym typeface="Symbol"/>
              </a:rPr>
              <a:t>n</a:t>
            </a:r>
            <a:r>
              <a:rPr lang="pt-BR" sz="2000" dirty="0" smtClean="0">
                <a:latin typeface="Calibri" pitchFamily="34" charset="0"/>
                <a:sym typeface="Symbol"/>
              </a:rPr>
              <a:t>)</a:t>
            </a:r>
            <a:endParaRPr lang="pt-BR" sz="2000" dirty="0" smtClean="0">
              <a:latin typeface="Calibri" pitchFamily="34" charset="0"/>
            </a:endParaRPr>
          </a:p>
          <a:p>
            <a:r>
              <a:rPr lang="pt-BR" sz="2000" dirty="0" smtClean="0">
                <a:latin typeface="Calibri" pitchFamily="34" charset="0"/>
              </a:rPr>
              <a:t>y:  é a saída (y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  <a:sym typeface="Symbol"/>
              </a:rPr>
              <a:t></a:t>
            </a:r>
            <a:r>
              <a:rPr lang="pt-BR" sz="2000" baseline="30000" dirty="0" smtClean="0">
                <a:latin typeface="Calibri" pitchFamily="34" charset="0"/>
                <a:sym typeface="Symbol"/>
              </a:rPr>
              <a:t>n</a:t>
            </a:r>
            <a:r>
              <a:rPr lang="pt-BR" sz="2000" dirty="0" smtClean="0">
                <a:latin typeface="Calibri" pitchFamily="34" charset="0"/>
                <a:sym typeface="Symbol"/>
              </a:rPr>
              <a:t>)</a:t>
            </a:r>
            <a:endParaRPr lang="pt-BR" sz="2000" dirty="0" smtClean="0">
              <a:latin typeface="Calibri" pitchFamily="34" charset="0"/>
            </a:endParaRPr>
          </a:p>
          <a:p>
            <a:r>
              <a:rPr lang="pt-BR" sz="2000" dirty="0" smtClean="0">
                <a:latin typeface="Calibri" pitchFamily="34" charset="0"/>
              </a:rPr>
              <a:t>u: é a entrada (u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  <a:sym typeface="Symbol"/>
              </a:rPr>
              <a:t></a:t>
            </a:r>
            <a:r>
              <a:rPr lang="pt-BR" sz="2000" baseline="30000" dirty="0" smtClean="0">
                <a:latin typeface="Calibri" pitchFamily="34" charset="0"/>
                <a:sym typeface="Symbol"/>
              </a:rPr>
              <a:t>n</a:t>
            </a:r>
            <a:r>
              <a:rPr lang="pt-BR" sz="2000" dirty="0" smtClean="0">
                <a:latin typeface="Calibri" pitchFamily="34" charset="0"/>
                <a:sym typeface="Symbol"/>
              </a:rPr>
              <a:t>)</a:t>
            </a:r>
            <a:endParaRPr lang="pt-BR" sz="2000" dirty="0" smtClean="0">
              <a:latin typeface="Calibri" pitchFamily="34" charset="0"/>
            </a:endParaRPr>
          </a:p>
          <a:p>
            <a:r>
              <a:rPr lang="pt-BR" sz="2000" dirty="0" smtClean="0">
                <a:latin typeface="Calibri" pitchFamily="34" charset="0"/>
              </a:rPr>
              <a:t>A,B,C,D: matrizes do modelo (</a:t>
            </a:r>
            <a:r>
              <a:rPr lang="el-GR" sz="2000" dirty="0" smtClean="0">
                <a:latin typeface="Calibri" pitchFamily="34" charset="0"/>
                <a:sym typeface="Symbol"/>
              </a:rPr>
              <a:t></a:t>
            </a:r>
            <a:r>
              <a:rPr lang="pt-BR" sz="2000" baseline="30000" dirty="0" err="1" smtClean="0">
                <a:latin typeface="Calibri" pitchFamily="34" charset="0"/>
                <a:sym typeface="Symbol"/>
              </a:rPr>
              <a:t>nxn</a:t>
            </a:r>
            <a:r>
              <a:rPr lang="pt-BR" sz="2000" dirty="0" smtClean="0">
                <a:latin typeface="Calibri" pitchFamily="34" charset="0"/>
                <a:sym typeface="Symbol"/>
              </a:rPr>
              <a:t>)</a:t>
            </a:r>
            <a:endParaRPr lang="pt-BR" sz="2000" dirty="0">
              <a:latin typeface="Calibri" pitchFamily="34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4860032" y="5373216"/>
          <a:ext cx="2952328" cy="662768"/>
        </p:xfrm>
        <a:graphic>
          <a:graphicData uri="http://schemas.openxmlformats.org/presentationml/2006/ole">
            <p:oleObj spid="_x0000_s64517" name="Equação" r:id="rId3" imgW="1765080" imgH="39348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683568" y="4149080"/>
          <a:ext cx="3887787" cy="1870075"/>
        </p:xfrm>
        <a:graphic>
          <a:graphicData uri="http://schemas.openxmlformats.org/presentationml/2006/ole">
            <p:oleObj spid="_x0000_s64518" name="Equação" r:id="rId4" imgW="1574640" imgH="1346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Estabilidade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3275856" y="1556792"/>
            <a:ext cx="4040188" cy="639762"/>
          </a:xfrm>
        </p:spPr>
        <p:txBody>
          <a:bodyPr/>
          <a:lstStyle/>
          <a:p>
            <a:r>
              <a:rPr lang="pt-BR" b="0" dirty="0" smtClean="0">
                <a:solidFill>
                  <a:srgbClr val="C00000"/>
                </a:solidFill>
              </a:rPr>
              <a:t>Assintoticamente estável</a:t>
            </a:r>
            <a:endParaRPr lang="pt-BR" b="0" dirty="0">
              <a:solidFill>
                <a:srgbClr val="C00000"/>
              </a:solidFill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"/>
          </p:nvPr>
        </p:nvSpPr>
        <p:spPr>
          <a:xfrm>
            <a:off x="3131840" y="3284984"/>
            <a:ext cx="4680520" cy="639762"/>
          </a:xfrm>
        </p:spPr>
        <p:txBody>
          <a:bodyPr/>
          <a:lstStyle/>
          <a:p>
            <a:r>
              <a:rPr lang="pt-BR" b="0" dirty="0" smtClean="0">
                <a:solidFill>
                  <a:srgbClr val="C00000"/>
                </a:solidFill>
              </a:rPr>
              <a:t>Estável no sentido</a:t>
            </a:r>
          </a:p>
          <a:p>
            <a:r>
              <a:rPr lang="pt-BR" b="0" dirty="0" smtClean="0">
                <a:solidFill>
                  <a:srgbClr val="C00000"/>
                </a:solidFill>
              </a:rPr>
              <a:t> de </a:t>
            </a:r>
            <a:r>
              <a:rPr lang="pt-BR" b="0" dirty="0" err="1" smtClean="0">
                <a:solidFill>
                  <a:srgbClr val="C00000"/>
                </a:solidFill>
              </a:rPr>
              <a:t>Lyapunov</a:t>
            </a:r>
            <a:endParaRPr lang="pt-BR" b="0" dirty="0">
              <a:solidFill>
                <a:srgbClr val="C000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491880" y="5229200"/>
            <a:ext cx="1142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>
                <a:solidFill>
                  <a:srgbClr val="C00000"/>
                </a:solidFill>
                <a:latin typeface="+mn-lt"/>
              </a:rPr>
              <a:t>Instável</a:t>
            </a:r>
            <a:endParaRPr lang="pt-BR" sz="24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1043608" y="1412776"/>
            <a:ext cx="1713880" cy="4408760"/>
            <a:chOff x="1778000" y="2260600"/>
            <a:chExt cx="1892300" cy="4229100"/>
          </a:xfrm>
        </p:grpSpPr>
        <p:pic>
          <p:nvPicPr>
            <p:cNvPr id="13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7050" y="2260600"/>
              <a:ext cx="1866900" cy="927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8000" y="4133850"/>
              <a:ext cx="1892300" cy="241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7050" y="5359400"/>
              <a:ext cx="1866900" cy="1130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8" name="Picture 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2780928"/>
            <a:ext cx="3312368" cy="30963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Bacias de Atração</a:t>
            </a:r>
            <a:endParaRPr lang="pt-BR" dirty="0"/>
          </a:p>
        </p:txBody>
      </p:sp>
      <p:pic>
        <p:nvPicPr>
          <p:cNvPr id="6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268760"/>
            <a:ext cx="6057900" cy="3975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9552" y="5445224"/>
            <a:ext cx="8137293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 err="1" smtClean="0">
                <a:latin typeface="+mn-lt"/>
              </a:rPr>
              <a:t>Nas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redes</a:t>
            </a:r>
            <a:r>
              <a:rPr lang="en-US" sz="2000" dirty="0" smtClean="0">
                <a:latin typeface="+mn-lt"/>
              </a:rPr>
              <a:t> de Hopfield </a:t>
            </a:r>
            <a:r>
              <a:rPr lang="en-US" sz="2000" dirty="0" err="1" smtClean="0">
                <a:latin typeface="+mn-lt"/>
              </a:rPr>
              <a:t>procura</a:t>
            </a:r>
            <a:r>
              <a:rPr lang="en-US" sz="2000" dirty="0" smtClean="0">
                <a:latin typeface="+mn-lt"/>
              </a:rPr>
              <a:t>-se </a:t>
            </a:r>
            <a:r>
              <a:rPr lang="en-US" sz="2000" dirty="0" err="1" smtClean="0">
                <a:latin typeface="+mn-lt"/>
              </a:rPr>
              <a:t>associar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os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padrões</a:t>
            </a:r>
            <a:r>
              <a:rPr lang="en-US" sz="2000" dirty="0" smtClean="0">
                <a:latin typeface="+mn-lt"/>
              </a:rPr>
              <a:t> de </a:t>
            </a:r>
            <a:r>
              <a:rPr lang="en-US" sz="2000" dirty="0" err="1" smtClean="0">
                <a:latin typeface="+mn-lt"/>
              </a:rPr>
              <a:t>entrada</a:t>
            </a:r>
            <a:r>
              <a:rPr lang="en-US" sz="2000" dirty="0" smtClean="0">
                <a:latin typeface="+mn-lt"/>
              </a:rPr>
              <a:t> (</a:t>
            </a:r>
            <a:r>
              <a:rPr lang="en-US" sz="2000" dirty="0" err="1" smtClean="0">
                <a:latin typeface="+mn-lt"/>
              </a:rPr>
              <a:t>aprendido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a </a:t>
            </a:r>
            <a:r>
              <a:rPr lang="en-US" sz="2000" dirty="0" err="1" smtClean="0">
                <a:latin typeface="+mn-lt"/>
              </a:rPr>
              <a:t>pontos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estáveis</a:t>
            </a:r>
            <a:r>
              <a:rPr lang="en-US" sz="2000" dirty="0" smtClean="0">
                <a:latin typeface="+mn-lt"/>
              </a:rPr>
              <a:t> com </a:t>
            </a:r>
            <a:r>
              <a:rPr lang="en-US" sz="2000" dirty="0" err="1" smtClean="0">
                <a:latin typeface="+mn-lt"/>
              </a:rPr>
              <a:t>grandes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bacias</a:t>
            </a:r>
            <a:r>
              <a:rPr lang="en-US" sz="2000" dirty="0" smtClean="0">
                <a:latin typeface="+mn-lt"/>
              </a:rPr>
              <a:t> de </a:t>
            </a:r>
            <a:r>
              <a:rPr lang="en-US" sz="2000" dirty="0" err="1" smtClean="0">
                <a:latin typeface="+mn-lt"/>
              </a:rPr>
              <a:t>atração</a:t>
            </a:r>
            <a:r>
              <a:rPr lang="en-US" sz="2000" dirty="0" smtClean="0"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Estabilidade de </a:t>
            </a:r>
            <a:r>
              <a:rPr lang="pt-BR" dirty="0" err="1" smtClean="0"/>
              <a:t>Lyapunov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1764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2000" b="1" dirty="0" smtClean="0">
                <a:solidFill>
                  <a:srgbClr val="00B050"/>
                </a:solidFill>
              </a:rPr>
              <a:t>Ponto de equilíbrio: </a:t>
            </a:r>
            <a:r>
              <a:rPr lang="pt-BR" sz="2000" dirty="0" smtClean="0"/>
              <a:t>ponto a* tal que da/</a:t>
            </a:r>
            <a:r>
              <a:rPr lang="pt-BR" sz="2000" dirty="0" err="1" smtClean="0"/>
              <a:t>dt</a:t>
            </a:r>
            <a:r>
              <a:rPr lang="pt-BR" sz="2000" dirty="0" smtClean="0"/>
              <a:t> = 0.</a:t>
            </a:r>
          </a:p>
          <a:p>
            <a:pPr>
              <a:spcBef>
                <a:spcPts val="0"/>
              </a:spcBef>
            </a:pPr>
            <a:endParaRPr lang="pt-BR" sz="2000" dirty="0" smtClean="0"/>
          </a:p>
          <a:p>
            <a:pPr>
              <a:spcBef>
                <a:spcPts val="0"/>
              </a:spcBef>
            </a:pPr>
            <a:r>
              <a:rPr lang="pt-BR" sz="2000" b="1" dirty="0" smtClean="0">
                <a:solidFill>
                  <a:srgbClr val="006600"/>
                </a:solidFill>
              </a:rPr>
              <a:t>Estabilidade</a:t>
            </a:r>
            <a:r>
              <a:rPr lang="pt-BR" sz="2000" dirty="0" smtClean="0"/>
              <a:t> (sentido de </a:t>
            </a:r>
            <a:r>
              <a:rPr lang="pt-BR" sz="2000" dirty="0" err="1" smtClean="0"/>
              <a:t>Lyapunov</a:t>
            </a:r>
            <a:r>
              <a:rPr lang="pt-BR" sz="2000" dirty="0" smtClean="0"/>
              <a:t>): 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A origem é um ponto de </a:t>
            </a:r>
            <a:r>
              <a:rPr lang="pt-BR" sz="2000" dirty="0" smtClean="0">
                <a:solidFill>
                  <a:srgbClr val="FF0000"/>
                </a:solidFill>
              </a:rPr>
              <a:t>equilíbrio estável</a:t>
            </a:r>
            <a:r>
              <a:rPr lang="pt-BR" sz="2000" dirty="0" smtClean="0"/>
              <a:t>, se para qualquer valor dado </a:t>
            </a:r>
            <a:r>
              <a:rPr lang="pt-BR" sz="2000" dirty="0" smtClean="0">
                <a:latin typeface="Symbol" pitchFamily="18" charset="2"/>
              </a:rPr>
              <a:t>e</a:t>
            </a:r>
            <a:r>
              <a:rPr lang="pt-BR" sz="2000" dirty="0" smtClean="0"/>
              <a:t>  &gt; 0, existe um número </a:t>
            </a:r>
            <a:r>
              <a:rPr lang="pt-BR" sz="2000" dirty="0" smtClean="0">
                <a:latin typeface="Symbol" pitchFamily="18" charset="2"/>
              </a:rPr>
              <a:t>d</a:t>
            </a:r>
            <a:r>
              <a:rPr lang="pt-BR" sz="2000" dirty="0" smtClean="0"/>
              <a:t>(</a:t>
            </a:r>
            <a:r>
              <a:rPr lang="pt-BR" sz="2000" dirty="0" smtClean="0">
                <a:latin typeface="Symbol" pitchFamily="18" charset="2"/>
              </a:rPr>
              <a:t>e</a:t>
            </a:r>
            <a:r>
              <a:rPr lang="pt-BR" sz="2000" dirty="0" smtClean="0"/>
              <a:t>) &gt; 0 tal que se |</a:t>
            </a:r>
            <a:r>
              <a:rPr lang="pt-BR" sz="2000" dirty="0" err="1" smtClean="0"/>
              <a:t>|</a:t>
            </a:r>
            <a:r>
              <a:rPr lang="pt-BR" sz="2000" dirty="0" smtClean="0"/>
              <a:t>a(0)|</a:t>
            </a:r>
            <a:r>
              <a:rPr lang="pt-BR" sz="2000" dirty="0" err="1" smtClean="0"/>
              <a:t>|</a:t>
            </a:r>
            <a:r>
              <a:rPr lang="pt-BR" sz="2000" dirty="0" smtClean="0"/>
              <a:t> &lt; </a:t>
            </a:r>
            <a:r>
              <a:rPr lang="pt-BR" sz="2000" dirty="0" smtClean="0">
                <a:latin typeface="Symbol" pitchFamily="18" charset="2"/>
              </a:rPr>
              <a:t>d</a:t>
            </a:r>
            <a:r>
              <a:rPr lang="pt-BR" sz="2000" dirty="0" smtClean="0"/>
              <a:t>, então o movimento resultante a(t) satisfaz |</a:t>
            </a:r>
            <a:r>
              <a:rPr lang="pt-BR" sz="2000" dirty="0" err="1" smtClean="0"/>
              <a:t>|</a:t>
            </a:r>
            <a:r>
              <a:rPr lang="pt-BR" sz="2000" dirty="0" smtClean="0"/>
              <a:t>a(t)|</a:t>
            </a:r>
            <a:r>
              <a:rPr lang="pt-BR" sz="2000" dirty="0" err="1" smtClean="0"/>
              <a:t>|</a:t>
            </a:r>
            <a:r>
              <a:rPr lang="pt-BR" sz="2000" dirty="0" smtClean="0"/>
              <a:t> &lt; </a:t>
            </a:r>
            <a:r>
              <a:rPr lang="pt-BR" sz="2000" dirty="0" smtClean="0">
                <a:latin typeface="Symbol" pitchFamily="18" charset="2"/>
              </a:rPr>
              <a:t>e</a:t>
            </a:r>
            <a:r>
              <a:rPr lang="pt-BR" sz="2000" dirty="0" smtClean="0"/>
              <a:t> para t &gt; 0.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>
              <a:spcBef>
                <a:spcPts val="0"/>
              </a:spcBef>
            </a:pPr>
            <a:r>
              <a:rPr lang="pt-BR" sz="2000" b="1" dirty="0" smtClean="0">
                <a:solidFill>
                  <a:srgbClr val="006600"/>
                </a:solidFill>
              </a:rPr>
              <a:t>Estabilidade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006600"/>
                </a:solidFill>
              </a:rPr>
              <a:t>Assintótica: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A origem é um ponto de </a:t>
            </a:r>
            <a:r>
              <a:rPr lang="pt-BR" sz="2000" dirty="0" smtClean="0">
                <a:solidFill>
                  <a:srgbClr val="FF0000"/>
                </a:solidFill>
              </a:rPr>
              <a:t>equilíbrio assintoticamente estável</a:t>
            </a:r>
            <a:r>
              <a:rPr lang="pt-BR" sz="2000" dirty="0" smtClean="0"/>
              <a:t>, se </a:t>
            </a:r>
            <a:r>
              <a:rPr lang="pt-BR" sz="2000" dirty="0" smtClean="0"/>
              <a:t>existe </a:t>
            </a:r>
            <a:r>
              <a:rPr lang="pt-BR" sz="2000" dirty="0" smtClean="0"/>
              <a:t>um número </a:t>
            </a:r>
            <a:r>
              <a:rPr lang="pt-BR" sz="2000" dirty="0" smtClean="0">
                <a:latin typeface="Symbol" pitchFamily="18" charset="2"/>
              </a:rPr>
              <a:t>d</a:t>
            </a:r>
            <a:r>
              <a:rPr lang="pt-BR" sz="2000" dirty="0" smtClean="0"/>
              <a:t> </a:t>
            </a:r>
            <a:r>
              <a:rPr lang="pt-BR" sz="2000" dirty="0" smtClean="0"/>
              <a:t>&gt; 0 tal que se |</a:t>
            </a:r>
            <a:r>
              <a:rPr lang="pt-BR" sz="2000" dirty="0" err="1" smtClean="0"/>
              <a:t>|</a:t>
            </a:r>
            <a:r>
              <a:rPr lang="pt-BR" sz="2000" dirty="0" smtClean="0"/>
              <a:t>a(0)|</a:t>
            </a:r>
            <a:r>
              <a:rPr lang="pt-BR" sz="2000" dirty="0" err="1" smtClean="0"/>
              <a:t>|</a:t>
            </a:r>
            <a:r>
              <a:rPr lang="pt-BR" sz="2000" dirty="0" smtClean="0"/>
              <a:t> &lt; </a:t>
            </a:r>
            <a:r>
              <a:rPr lang="pt-BR" sz="2000" dirty="0" smtClean="0">
                <a:latin typeface="Symbol" pitchFamily="18" charset="2"/>
              </a:rPr>
              <a:t>d</a:t>
            </a:r>
            <a:r>
              <a:rPr lang="pt-BR" sz="2000" dirty="0" smtClean="0"/>
              <a:t>, então o movimento resultante a(t) satisfaz |</a:t>
            </a:r>
            <a:r>
              <a:rPr lang="pt-BR" sz="2000" dirty="0" err="1" smtClean="0"/>
              <a:t>|</a:t>
            </a:r>
            <a:r>
              <a:rPr lang="pt-BR" sz="2000" dirty="0" smtClean="0"/>
              <a:t>a(t)|</a:t>
            </a:r>
            <a:r>
              <a:rPr lang="pt-BR" sz="2000" dirty="0" err="1" smtClean="0"/>
              <a:t>|</a:t>
            </a:r>
            <a:r>
              <a:rPr lang="pt-BR" sz="2000" dirty="0" smtClean="0"/>
              <a:t> </a:t>
            </a:r>
            <a:r>
              <a:rPr lang="pt-BR" sz="2000" dirty="0" smtClean="0"/>
              <a:t>→ 0 quando t →∞.</a:t>
            </a:r>
            <a:endParaRPr lang="pt-BR" sz="2000" dirty="0" smtClean="0"/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>
              <a:spcBef>
                <a:spcPts val="0"/>
              </a:spcBef>
            </a:pPr>
            <a:endParaRPr lang="pt-BR" sz="2000" dirty="0" smtClean="0"/>
          </a:p>
          <a:p>
            <a:pPr>
              <a:spcBef>
                <a:spcPts val="0"/>
              </a:spcBef>
            </a:pPr>
            <a:endParaRPr lang="pt-BR" sz="2000" dirty="0" smtClean="0"/>
          </a:p>
          <a:p>
            <a:endParaRPr lang="pt-BR" dirty="0"/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203848" y="1196752"/>
            <a:ext cx="2598738" cy="646112"/>
            <a:chOff x="2026" y="805"/>
            <a:chExt cx="1637" cy="407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2107" y="981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026" y="981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i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046" y="805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i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203" y="87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350" y="885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292" y="885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402" y="885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675" y="87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821" y="87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968" y="885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2910" y="885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dirty="0">
                  <a:solidFill>
                    <a:srgbClr val="000000"/>
                  </a:solidFill>
                  <a:latin typeface="Symbol" pitchFamily="18" charset="2"/>
                </a:rPr>
                <a:t>(</a:t>
              </a: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019" y="885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076" y="885"/>
              <a:ext cx="1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</a:rPr>
                <a:t>,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120" y="871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276" y="885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218" y="885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328" y="885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3447" y="885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3375" y="885"/>
              <a:ext cx="1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,</a:t>
              </a: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2763" y="885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99" y="885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2521" y="885"/>
              <a:ext cx="19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dirty="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2084" y="996"/>
              <a:ext cx="12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0"/>
                </a:cxn>
                <a:cxn ang="0">
                  <a:pos x="0" y="0"/>
                </a:cxn>
              </a:cxnLst>
              <a:rect l="0" t="0" r="r" b="b"/>
              <a:pathLst>
                <a:path w="129" h="1">
                  <a:moveTo>
                    <a:pt x="0" y="0"/>
                  </a:moveTo>
                  <a:lnTo>
                    <a:pt x="12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33" name="Picture 2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492896"/>
            <a:ext cx="18923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4" name="Picture 2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5157192"/>
            <a:ext cx="18669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Teorema da estabilidade de </a:t>
            </a:r>
            <a:r>
              <a:rPr lang="pt-BR" dirty="0" err="1" smtClean="0"/>
              <a:t>Lyapunov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125538"/>
            <a:ext cx="8569200" cy="4967287"/>
          </a:xfrm>
        </p:spPr>
        <p:txBody>
          <a:bodyPr/>
          <a:lstStyle/>
          <a:p>
            <a:r>
              <a:rPr lang="pt-BR" sz="2000" dirty="0" smtClean="0"/>
              <a:t>Dado d(a)/</a:t>
            </a:r>
            <a:r>
              <a:rPr lang="pt-BR" sz="2000" dirty="0" err="1" smtClean="0"/>
              <a:t>dt</a:t>
            </a:r>
            <a:r>
              <a:rPr lang="pt-BR" sz="2000" dirty="0" smtClean="0"/>
              <a:t>=g(a), se uma função V(a) definida positiva for calculada tal que sua derivada dV(a)/</a:t>
            </a:r>
            <a:r>
              <a:rPr lang="pt-BR" sz="2000" dirty="0" err="1" smtClean="0"/>
              <a:t>dt</a:t>
            </a:r>
            <a:r>
              <a:rPr lang="pt-BR" sz="2000" dirty="0" smtClean="0"/>
              <a:t> é semidefinida negativa então a origem (a=0) é estável para este sistema. </a:t>
            </a:r>
          </a:p>
          <a:p>
            <a:r>
              <a:rPr lang="pt-BR" sz="2000" dirty="0" smtClean="0"/>
              <a:t>Se a </a:t>
            </a:r>
            <a:r>
              <a:rPr lang="pt-BR" sz="2000" dirty="0" smtClean="0"/>
              <a:t>derivada dV(a)/</a:t>
            </a:r>
            <a:r>
              <a:rPr lang="pt-BR" sz="2000" dirty="0" err="1" smtClean="0"/>
              <a:t>dt</a:t>
            </a:r>
            <a:r>
              <a:rPr lang="pt-BR" sz="2000" dirty="0" smtClean="0"/>
              <a:t> </a:t>
            </a:r>
            <a:r>
              <a:rPr lang="pt-BR" sz="2000" dirty="0" smtClean="0"/>
              <a:t>desta função for </a:t>
            </a:r>
            <a:r>
              <a:rPr lang="pt-BR" sz="2000" dirty="0" smtClean="0"/>
              <a:t>definida negativa, então a origem </a:t>
            </a:r>
            <a:r>
              <a:rPr lang="pt-BR" sz="2000" dirty="0" smtClean="0"/>
              <a:t>é (a=0) assintoticamente </a:t>
            </a:r>
            <a:r>
              <a:rPr lang="pt-BR" sz="2000" dirty="0" smtClean="0"/>
              <a:t>estável. 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Em qualquer dos casos, V(a)  é a função de </a:t>
            </a:r>
            <a:r>
              <a:rPr lang="pt-BR" sz="2000" dirty="0" err="1" smtClean="0">
                <a:solidFill>
                  <a:srgbClr val="FF0000"/>
                </a:solidFill>
              </a:rPr>
              <a:t>Lyapunov</a:t>
            </a:r>
            <a:r>
              <a:rPr lang="pt-BR" sz="2000" dirty="0" smtClean="0">
                <a:solidFill>
                  <a:srgbClr val="FF0000"/>
                </a:solidFill>
              </a:rPr>
              <a:t> do sistema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sz="2000" dirty="0" smtClean="0"/>
              <a:t>Para um estado estável qualquer a*, a função de </a:t>
            </a:r>
            <a:r>
              <a:rPr lang="pt-BR" sz="2000" dirty="0" err="1" smtClean="0"/>
              <a:t>Lyapunov</a:t>
            </a:r>
            <a:r>
              <a:rPr lang="pt-BR" sz="2000" dirty="0" smtClean="0"/>
              <a:t> satisfaz: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000" dirty="0" smtClean="0"/>
              <a:t>As derivadas parciais em relação a “a” de V(a) são contínuas.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000" dirty="0" smtClean="0"/>
              <a:t>V(a*) = 0.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000" dirty="0" smtClean="0"/>
              <a:t>V(a) &gt; 0 se a </a:t>
            </a:r>
            <a:r>
              <a:rPr lang="pt-BR" sz="2000" dirty="0" smtClean="0">
                <a:cs typeface="Times New Roman"/>
              </a:rPr>
              <a:t>≠ a.</a:t>
            </a:r>
          </a:p>
          <a:p>
            <a:pPr marL="514350" indent="-514350"/>
            <a:r>
              <a:rPr lang="pt-BR" sz="2000" dirty="0" smtClean="0"/>
              <a:t>Se G é um subespaço do </a:t>
            </a:r>
            <a:r>
              <a:rPr lang="el-GR" sz="2000" dirty="0" smtClean="0">
                <a:latin typeface="Calibri" pitchFamily="34" charset="0"/>
                <a:sym typeface="Symbol"/>
              </a:rPr>
              <a:t></a:t>
            </a:r>
            <a:r>
              <a:rPr lang="pt-BR" sz="2000" baseline="30000" dirty="0" smtClean="0">
                <a:latin typeface="Calibri" pitchFamily="34" charset="0"/>
                <a:sym typeface="Symbol"/>
              </a:rPr>
              <a:t>n</a:t>
            </a:r>
            <a:r>
              <a:rPr lang="pt-BR" sz="2000" dirty="0" smtClean="0"/>
              <a:t>, V(a) é uma função de </a:t>
            </a:r>
            <a:r>
              <a:rPr lang="pt-BR" sz="2000" dirty="0" err="1" smtClean="0"/>
              <a:t>Lyapunov</a:t>
            </a:r>
            <a:r>
              <a:rPr lang="pt-BR" sz="2000" dirty="0" smtClean="0"/>
              <a:t> sobre G de </a:t>
            </a:r>
            <a:r>
              <a:rPr lang="pt-BR" sz="2000" dirty="0" smtClean="0"/>
              <a:t>d(a)/</a:t>
            </a:r>
            <a:r>
              <a:rPr lang="pt-BR" sz="2000" dirty="0" err="1" smtClean="0"/>
              <a:t>dt</a:t>
            </a:r>
            <a:r>
              <a:rPr lang="pt-BR" sz="2000" dirty="0" smtClean="0"/>
              <a:t>=g(a), </a:t>
            </a:r>
            <a:r>
              <a:rPr lang="pt-BR" sz="2000" dirty="0" smtClean="0"/>
              <a:t> se  a derivada </a:t>
            </a:r>
            <a:r>
              <a:rPr lang="pt-BR" sz="2000" dirty="0" smtClean="0"/>
              <a:t>dV(a)/</a:t>
            </a:r>
            <a:r>
              <a:rPr lang="pt-BR" sz="2000" dirty="0" err="1" smtClean="0"/>
              <a:t>dt</a:t>
            </a:r>
            <a:r>
              <a:rPr lang="pt-BR" sz="2000" dirty="0" smtClean="0"/>
              <a:t> desta função </a:t>
            </a:r>
            <a:r>
              <a:rPr lang="pt-BR" sz="2000" dirty="0" smtClean="0"/>
              <a:t>não mudar de sinal em G. </a:t>
            </a:r>
            <a:endParaRPr lang="pt-BR" sz="2000" dirty="0" smtClean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445224"/>
            <a:ext cx="248198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Pêndulo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32040" y="3861048"/>
            <a:ext cx="2170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latin typeface="+mn-lt"/>
              </a:rPr>
              <a:t>Ponto de equilíbrio</a:t>
            </a:r>
          </a:p>
          <a:p>
            <a:pPr algn="ctr"/>
            <a:r>
              <a:rPr lang="pt-BR" sz="2000" dirty="0" smtClean="0">
                <a:latin typeface="+mn-lt"/>
              </a:rPr>
              <a:t>(a=0)</a:t>
            </a:r>
            <a:endParaRPr lang="pt-BR" sz="2000" dirty="0">
              <a:latin typeface="+mn-lt"/>
            </a:endParaRP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1"/>
            <a:ext cx="296878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077072"/>
            <a:ext cx="31718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1340768"/>
            <a:ext cx="47815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4509120"/>
            <a:ext cx="17240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5229200"/>
            <a:ext cx="5181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eta para a direita 12"/>
          <p:cNvSpPr/>
          <p:nvPr/>
        </p:nvSpPr>
        <p:spPr>
          <a:xfrm flipH="1">
            <a:off x="2771800" y="551723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14994" y="5157192"/>
            <a:ext cx="2219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+mn-lt"/>
              </a:rPr>
              <a:t>A origem é um</a:t>
            </a:r>
          </a:p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+mn-lt"/>
              </a:rPr>
              <a:t>Ponto de equilíbrio</a:t>
            </a:r>
          </a:p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+mn-lt"/>
              </a:rPr>
              <a:t>(a=0)</a:t>
            </a:r>
            <a:endParaRPr lang="pt-BR" sz="2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1421</Words>
  <Application>Microsoft Office PowerPoint</Application>
  <PresentationFormat>Apresentação na tela (4:3)</PresentationFormat>
  <Paragraphs>183</Paragraphs>
  <Slides>27</Slides>
  <Notes>10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Tema do Office</vt:lpstr>
      <vt:lpstr>Microsoft Equation 3.0</vt:lpstr>
      <vt:lpstr>REDES RECORRENTES</vt:lpstr>
      <vt:lpstr>Introdução</vt:lpstr>
      <vt:lpstr>Rede de Hopfield (1980)</vt:lpstr>
      <vt:lpstr>Modelo por espaço de estado</vt:lpstr>
      <vt:lpstr>Tipos de Estabilidade</vt:lpstr>
      <vt:lpstr>Bacias de Atração</vt:lpstr>
      <vt:lpstr>Estabilidade de Lyapunov</vt:lpstr>
      <vt:lpstr>Teorema da estabilidade de Lyapunov</vt:lpstr>
      <vt:lpstr>Exemplo: Pêndulo</vt:lpstr>
      <vt:lpstr>Exemplo: Função de Lyapunov (Energia)</vt:lpstr>
      <vt:lpstr>Exemplo Numérico</vt:lpstr>
      <vt:lpstr>Resposta do Pêndulo</vt:lpstr>
      <vt:lpstr>Resposta do Pêndulo: outros estado inicial</vt:lpstr>
      <vt:lpstr>Rede de Hopfield; equações de operação</vt:lpstr>
      <vt:lpstr>Função de Lyapunov da Rede de Hopfield</vt:lpstr>
      <vt:lpstr>Derivada completa de Lyapunov</vt:lpstr>
      <vt:lpstr>Exemplo</vt:lpstr>
      <vt:lpstr>Exemplo: Calculando a função de Lyapunov</vt:lpstr>
      <vt:lpstr>Exemplo: Função de Lyapunov e trajetória</vt:lpstr>
      <vt:lpstr>Exemplo: Resposta no tempo</vt:lpstr>
      <vt:lpstr>Atratores de Hopfield</vt:lpstr>
      <vt:lpstr>Os efeitos do ganho da função de ativação</vt:lpstr>
      <vt:lpstr>Ganho alto da função de ativação</vt:lpstr>
      <vt:lpstr>Projeto de uma rede de Hopfield</vt:lpstr>
      <vt:lpstr> Exemplo: reconstrução de imagens</vt:lpstr>
      <vt:lpstr> Exemplo: reconstrução de imagens (cont)</vt:lpstr>
      <vt:lpstr>Conclusão</vt:lpstr>
    </vt:vector>
  </TitlesOfParts>
  <Company>UTFPR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lvrarruda</dc:creator>
  <cp:lastModifiedBy>lvrarruda</cp:lastModifiedBy>
  <cp:revision>188</cp:revision>
  <dcterms:created xsi:type="dcterms:W3CDTF">2012-10-01T17:29:05Z</dcterms:created>
  <dcterms:modified xsi:type="dcterms:W3CDTF">2012-11-05T17:18:26Z</dcterms:modified>
</cp:coreProperties>
</file>