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62" r:id="rId6"/>
    <p:sldId id="264" r:id="rId7"/>
    <p:sldId id="266" r:id="rId8"/>
    <p:sldId id="280" r:id="rId9"/>
    <p:sldId id="269" r:id="rId10"/>
    <p:sldId id="281" r:id="rId11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F64D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6" autoAdjust="0"/>
    <p:restoredTop sz="94660"/>
  </p:normalViewPr>
  <p:slideViewPr>
    <p:cSldViewPr>
      <p:cViewPr>
        <p:scale>
          <a:sx n="81" d="100"/>
          <a:sy n="81" d="100"/>
        </p:scale>
        <p:origin x="-73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9B3CC-A076-4A66-A013-FAE801E637EC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FEE5B-C490-4642-9D64-44EBC34943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8BC45-3244-4100-960F-7D99C45DD79D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B553E-9632-419D-B14D-5DC93F064A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B3572-7684-4B88-B8B8-36F7C6AF1B69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3A0E-62F9-4F0A-95EA-579AFD4C8D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5600-5F76-4EFF-818A-001566FC3C5A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A1A85-F29E-4EF8-B8CA-9F2533F743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6A32E-136D-4727-9FB9-FDBF43308785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68EC6-EC5B-4192-BAE4-7F8B13FB7F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05138-469B-4351-9D54-9BDFD8C5B699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F2114-FF7D-4DBD-B2FF-04FB0ACC8B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FF8B6-FDAD-4715-9DB6-50ADC4F7F3B7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20F0-3F48-46B5-BE74-B6C13DCBA1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FBD1B-B19C-4337-B3E0-B5661226AE07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BD199-9CB0-4564-9F66-3573EA57B6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54D5C-6A9E-413B-88E7-D4B39C2F201F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572BB-CA66-461D-81D7-4C044F7FD9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EACD-C79B-4004-855B-6BEC26A5411B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20729-D91A-499E-998E-59864C20DF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00F41-783D-4270-ADA7-1EFD341C84BF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B637C-BFC0-4B2E-A005-0EC180AB2E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62BDC5-BA99-43EC-92DF-4EC6ECA1D1FA}" type="datetimeFigureOut">
              <a:rPr lang="pt-BR"/>
              <a:pPr>
                <a:defRPr/>
              </a:pPr>
              <a:t>14/11/2012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9F860C-CBAE-4E16-85FE-D713BA20ED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8313" y="6165850"/>
            <a:ext cx="8207375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539750" y="1196975"/>
            <a:ext cx="8208963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asc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5650" y="6165850"/>
            <a:ext cx="1431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 userDrawn="1"/>
        </p:nvSpPr>
        <p:spPr>
          <a:xfrm>
            <a:off x="5724525" y="6308725"/>
            <a:ext cx="2932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latin typeface="+mn-lt"/>
                <a:cs typeface="+mn-cs"/>
              </a:rPr>
              <a:t>CPGEI  - </a:t>
            </a:r>
            <a:r>
              <a:rPr lang="pt-BR" i="1" dirty="0" err="1">
                <a:latin typeface="+mn-lt"/>
                <a:cs typeface="+mn-cs"/>
              </a:rPr>
              <a:t>profa</a:t>
            </a:r>
            <a:r>
              <a:rPr lang="pt-BR" i="1" dirty="0">
                <a:latin typeface="+mn-lt"/>
                <a:cs typeface="+mn-cs"/>
              </a:rPr>
              <a:t>. Valéria Arruda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>
          <a:xfrm>
            <a:off x="684213" y="260350"/>
            <a:ext cx="7772400" cy="722313"/>
          </a:xfrm>
        </p:spPr>
        <p:txBody>
          <a:bodyPr/>
          <a:lstStyle/>
          <a:p>
            <a:pPr eaLnBrk="1" hangingPunct="1"/>
            <a:r>
              <a:rPr lang="pt-BR" dirty="0" smtClean="0"/>
              <a:t>REDES RECORRENTES ESTOCÁSTICAS</a:t>
            </a:r>
          </a:p>
        </p:txBody>
      </p:sp>
      <p:sp>
        <p:nvSpPr>
          <p:cNvPr id="14338" name="Subtítulo 2"/>
          <p:cNvSpPr>
            <a:spLocks noGrp="1"/>
          </p:cNvSpPr>
          <p:nvPr>
            <p:ph type="subTitle" idx="1"/>
          </p:nvPr>
        </p:nvSpPr>
        <p:spPr>
          <a:xfrm>
            <a:off x="1331913" y="1628775"/>
            <a:ext cx="6696075" cy="4010025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Redes neurais recorrentes (</a:t>
            </a:r>
            <a:r>
              <a:rPr lang="pt-BR" sz="2800" dirty="0" err="1" smtClean="0">
                <a:solidFill>
                  <a:srgbClr val="898989"/>
                </a:solidFill>
              </a:rPr>
              <a:t>cont</a:t>
            </a:r>
            <a:r>
              <a:rPr lang="pt-BR" sz="2800" dirty="0" smtClean="0">
                <a:solidFill>
                  <a:srgbClr val="898989"/>
                </a:solidFill>
              </a:rPr>
              <a:t>) 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Modelo estocástico de um neurônio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Características da Máquina de Boltzmann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Recozimento simulado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Aprendizado de Boltzmann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Algoritmo de treinamento de Boltzmann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Outras redes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Outras máquinas estocásticas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624078" indent="-514350"/>
            <a:r>
              <a:rPr lang="pt-BR" sz="2000" b="0" dirty="0" smtClean="0">
                <a:solidFill>
                  <a:srgbClr val="FF0000"/>
                </a:solidFill>
              </a:rPr>
              <a:t>Máquina de </a:t>
            </a:r>
            <a:r>
              <a:rPr lang="pt-BR" sz="2000" b="0" dirty="0" err="1" smtClean="0">
                <a:solidFill>
                  <a:srgbClr val="FF0000"/>
                </a:solidFill>
              </a:rPr>
              <a:t>Cauchy</a:t>
            </a:r>
            <a:endParaRPr lang="pt-BR" sz="2000" b="0" dirty="0" smtClean="0">
              <a:solidFill>
                <a:srgbClr val="FF0000"/>
              </a:solidFill>
            </a:endParaRPr>
          </a:p>
          <a:p>
            <a:pPr marL="1024128" lvl="1" indent="-514350"/>
            <a:r>
              <a:rPr lang="pt-BR" sz="2000" b="0" dirty="0" smtClean="0"/>
              <a:t>Utiliza uma distribuição de  </a:t>
            </a:r>
            <a:r>
              <a:rPr lang="pt-BR" sz="2000" b="0" dirty="0" err="1" smtClean="0"/>
              <a:t>Cauchy</a:t>
            </a:r>
            <a:r>
              <a:rPr lang="pt-BR" sz="2000" b="0" dirty="0" smtClean="0"/>
              <a:t>  (</a:t>
            </a:r>
            <a:r>
              <a:rPr lang="pt-BR" sz="2000" b="0" dirty="0" smtClean="0">
                <a:latin typeface="Symbol" pitchFamily="18" charset="2"/>
              </a:rPr>
              <a:t>m</a:t>
            </a:r>
            <a:r>
              <a:rPr lang="pt-BR" sz="2000" b="0" dirty="0" smtClean="0"/>
              <a:t> = 0 , var = T</a:t>
            </a:r>
            <a:r>
              <a:rPr lang="pt-BR" sz="2000" b="0" dirty="0" smtClean="0">
                <a:latin typeface="Times New Roman"/>
                <a:cs typeface="Times New Roman"/>
              </a:rPr>
              <a:t>√8/</a:t>
            </a:r>
            <a:r>
              <a:rPr lang="pt-BR" sz="2000" b="0" dirty="0" smtClean="0">
                <a:latin typeface="Symbol" pitchFamily="18" charset="2"/>
                <a:cs typeface="Times New Roman"/>
              </a:rPr>
              <a:t>p</a:t>
            </a:r>
            <a:r>
              <a:rPr lang="pt-BR" sz="2000" b="0" dirty="0" smtClean="0">
                <a:latin typeface="Times New Roman"/>
                <a:cs typeface="Times New Roman"/>
              </a:rPr>
              <a:t>) </a:t>
            </a:r>
            <a:r>
              <a:rPr lang="pt-BR" sz="2000" b="0" dirty="0" smtClean="0"/>
              <a:t> para determinação das transições de estado.</a:t>
            </a:r>
          </a:p>
          <a:p>
            <a:pPr marL="1024128" lvl="1" indent="-514350"/>
            <a:r>
              <a:rPr lang="pt-BR" sz="2000" b="0" dirty="0" smtClean="0"/>
              <a:t>O ruído na rede é considerado colorido (gaussiano filtrado)</a:t>
            </a:r>
          </a:p>
          <a:p>
            <a:pPr marL="1024128" lvl="1" indent="-514350"/>
            <a:r>
              <a:rPr lang="pt-BR" sz="2000" b="0" dirty="0" smtClean="0"/>
              <a:t>O treinamento é considerado um recozimento simulado rápido.</a:t>
            </a:r>
            <a:endParaRPr lang="pt-BR" sz="2000" b="0" dirty="0" smtClean="0"/>
          </a:p>
          <a:p>
            <a:pPr marL="1024128" lvl="1" indent="-514350"/>
            <a:endParaRPr lang="pt-BR" sz="2000" b="0" dirty="0" smtClean="0"/>
          </a:p>
          <a:p>
            <a:pPr marL="624078" indent="-514350"/>
            <a:endParaRPr lang="pt-BR" sz="2000" b="0" dirty="0" smtClean="0"/>
          </a:p>
          <a:p>
            <a:pPr marL="624078" indent="-514350"/>
            <a:r>
              <a:rPr lang="pt-BR" sz="2000" b="0" dirty="0" smtClean="0">
                <a:solidFill>
                  <a:srgbClr val="FF0000"/>
                </a:solidFill>
              </a:rPr>
              <a:t>Máquina de </a:t>
            </a:r>
            <a:r>
              <a:rPr lang="pt-BR" sz="2000" b="0" dirty="0" smtClean="0">
                <a:solidFill>
                  <a:srgbClr val="FF0000"/>
                </a:solidFill>
              </a:rPr>
              <a:t>Gauss</a:t>
            </a:r>
          </a:p>
          <a:p>
            <a:pPr marL="1024128" lvl="1" indent="-514350"/>
            <a:r>
              <a:rPr lang="pt-BR" sz="2000" b="0" dirty="0" smtClean="0"/>
              <a:t>Abordagem mais geral todas as outras máquinas estocásticas: </a:t>
            </a:r>
            <a:r>
              <a:rPr lang="pt-BR" sz="2000" b="0" dirty="0" err="1" smtClean="0"/>
              <a:t>Hopfield</a:t>
            </a:r>
            <a:r>
              <a:rPr lang="pt-BR" sz="2000" b="0" dirty="0" smtClean="0"/>
              <a:t> contínua, Boltzmann,  </a:t>
            </a:r>
            <a:r>
              <a:rPr lang="pt-BR" sz="2000" b="0" dirty="0" err="1" smtClean="0"/>
              <a:t>Cauchy</a:t>
            </a:r>
            <a:r>
              <a:rPr lang="pt-BR" sz="2000" b="0" dirty="0" smtClean="0"/>
              <a:t>  podem ser consideradas casos particulares.</a:t>
            </a:r>
          </a:p>
          <a:p>
            <a:pPr marL="1024128" lvl="1" indent="-514350"/>
            <a:endParaRPr lang="pt-BR" sz="2000" b="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433638" y="5157788"/>
          <a:ext cx="4051300" cy="1008062"/>
        </p:xfrm>
        <a:graphic>
          <a:graphicData uri="http://schemas.openxmlformats.org/presentationml/2006/ole">
            <p:oleObj spid="_x0000_s1026" name="Equação" r:id="rId3" imgW="2501640" imgH="62208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07704" y="2996952"/>
          <a:ext cx="5038725" cy="1008062"/>
        </p:xfrm>
        <a:graphic>
          <a:graphicData uri="http://schemas.openxmlformats.org/presentationml/2006/ole">
            <p:oleObj spid="_x0000_s1027" name="Equação" r:id="rId4" imgW="3111480" imgH="622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794519"/>
          </a:xfrm>
        </p:spPr>
        <p:txBody>
          <a:bodyPr/>
          <a:lstStyle/>
          <a:p>
            <a:r>
              <a:rPr lang="pt-BR" dirty="0" smtClean="0"/>
              <a:t>Redes Neurais Recorrentes - Autômato</a:t>
            </a:r>
            <a:endParaRPr lang="pt-BR" dirty="0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395288" y="1412875"/>
            <a:ext cx="8362950" cy="129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RNC </a:t>
            </a: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são redes neurais com um ou mais laços de realimentação.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b="1" dirty="0" err="1" smtClean="0">
                <a:latin typeface="+mn-lt"/>
              </a:rPr>
              <a:t>Máquina</a:t>
            </a:r>
            <a:r>
              <a:rPr lang="en-US" sz="2000" b="1" dirty="0" smtClean="0">
                <a:latin typeface="+mn-lt"/>
              </a:rPr>
              <a:t> de Boltzmann </a:t>
            </a:r>
            <a:r>
              <a:rPr lang="en-US" sz="2000" dirty="0" smtClean="0">
                <a:latin typeface="+mn-lt"/>
              </a:rPr>
              <a:t>é um </a:t>
            </a:r>
            <a:r>
              <a:rPr lang="en-US" sz="2000" dirty="0" err="1" smtClean="0">
                <a:latin typeface="+mn-lt"/>
              </a:rPr>
              <a:t>tipo</a:t>
            </a:r>
            <a:r>
              <a:rPr lang="en-US" sz="2000" dirty="0" smtClean="0">
                <a:latin typeface="+mn-lt"/>
              </a:rPr>
              <a:t> de </a:t>
            </a:r>
            <a:r>
              <a:rPr lang="en-US" sz="2000" dirty="0" err="1" smtClean="0">
                <a:latin typeface="+mn-lt"/>
              </a:rPr>
              <a:t>rede</a:t>
            </a:r>
            <a:r>
              <a:rPr lang="en-US" sz="2000" dirty="0" smtClean="0">
                <a:latin typeface="+mn-lt"/>
              </a:rPr>
              <a:t> neural </a:t>
            </a:r>
            <a:r>
              <a:rPr lang="en-US" sz="2000" dirty="0" err="1" smtClean="0">
                <a:latin typeface="+mn-lt"/>
              </a:rPr>
              <a:t>recorrente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</a:rPr>
              <a:t>estocástica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proposta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por</a:t>
            </a:r>
            <a:r>
              <a:rPr lang="en-US" sz="2000" dirty="0" smtClean="0">
                <a:latin typeface="+mn-lt"/>
              </a:rPr>
              <a:t> Geoffrey Hinton e Terry </a:t>
            </a:r>
            <a:r>
              <a:rPr lang="en-US" sz="2000" dirty="0" err="1" smtClean="0">
                <a:latin typeface="+mn-lt"/>
              </a:rPr>
              <a:t>Sejnowski</a:t>
            </a:r>
            <a:r>
              <a:rPr lang="en-US" sz="2000" dirty="0" smtClean="0">
                <a:latin typeface="+mn-lt"/>
              </a:rPr>
              <a:t> – 1986.</a:t>
            </a:r>
            <a:endParaRPr lang="pt-BR" sz="200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564904"/>
            <a:ext cx="34861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395536" y="2564904"/>
            <a:ext cx="50405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É considerada uma </a:t>
            </a:r>
            <a:r>
              <a:rPr lang="pt-BR" sz="2000" dirty="0" smtClean="0">
                <a:solidFill>
                  <a:srgbClr val="FFC000"/>
                </a:solidFill>
                <a:latin typeface="+mn-lt"/>
              </a:rPr>
              <a:t>generalização</a:t>
            </a:r>
            <a:r>
              <a:rPr lang="pt-BR" sz="2000" dirty="0" smtClean="0">
                <a:latin typeface="+mn-lt"/>
              </a:rPr>
              <a:t> da rede de </a:t>
            </a:r>
            <a:r>
              <a:rPr lang="pt-BR" sz="2000" dirty="0" err="1" smtClean="0">
                <a:solidFill>
                  <a:srgbClr val="7030A0"/>
                </a:solidFill>
                <a:latin typeface="+mn-lt"/>
              </a:rPr>
              <a:t>Hopfield</a:t>
            </a:r>
            <a:r>
              <a:rPr lang="pt-BR" sz="2000" dirty="0" smtClean="0">
                <a:latin typeface="+mn-lt"/>
              </a:rPr>
              <a:t> com uma regra de transição </a:t>
            </a: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probabilística</a:t>
            </a:r>
            <a:r>
              <a:rPr lang="pt-BR" sz="2000" dirty="0" smtClean="0">
                <a:latin typeface="+mn-lt"/>
              </a:rPr>
              <a:t>.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0070C0"/>
                </a:solidFill>
                <a:latin typeface="+mn-lt"/>
              </a:rPr>
              <a:t>Máquina de estado </a:t>
            </a:r>
            <a:r>
              <a:rPr lang="pt-BR" sz="2000" dirty="0" smtClean="0">
                <a:latin typeface="+mn-lt"/>
              </a:rPr>
              <a:t>em que há alteração ou repetição de certos eventos (</a:t>
            </a: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estabilidade</a:t>
            </a:r>
            <a:r>
              <a:rPr lang="pt-BR" sz="2000" dirty="0" smtClean="0">
                <a:latin typeface="+mn-lt"/>
              </a:rPr>
              <a:t>).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Minimiza </a:t>
            </a:r>
            <a:r>
              <a:rPr lang="pt-BR" sz="2000" dirty="0" smtClean="0">
                <a:latin typeface="+mn-lt"/>
              </a:rPr>
              <a:t>uma função de </a:t>
            </a:r>
            <a:r>
              <a:rPr lang="pt-BR" sz="2000" dirty="0" smtClean="0">
                <a:solidFill>
                  <a:srgbClr val="7030A0"/>
                </a:solidFill>
                <a:latin typeface="+mn-lt"/>
              </a:rPr>
              <a:t>energia</a:t>
            </a:r>
            <a:r>
              <a:rPr lang="pt-BR" sz="2000" dirty="0" smtClean="0">
                <a:latin typeface="+mn-lt"/>
              </a:rPr>
              <a:t>.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Utiliza conexões sinápticas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simétricas</a:t>
            </a:r>
            <a:r>
              <a:rPr lang="pt-BR" sz="2000" dirty="0" smtClean="0">
                <a:latin typeface="+mn-lt"/>
              </a:rPr>
              <a:t> em seus neurônios.</a:t>
            </a:r>
          </a:p>
          <a:p>
            <a:pPr marL="363538" lvl="1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A conexão sináptica simétrica do neurônio i para o neurônio j é representada por </a:t>
            </a:r>
            <a:r>
              <a:rPr lang="pt-BR" sz="2000" dirty="0" err="1" smtClean="0">
                <a:latin typeface="+mn-lt"/>
              </a:rPr>
              <a:t>w</a:t>
            </a:r>
            <a:r>
              <a:rPr lang="pt-BR" sz="2000" baseline="-25000" dirty="0" err="1" smtClean="0">
                <a:latin typeface="+mn-lt"/>
              </a:rPr>
              <a:t>ij</a:t>
            </a:r>
            <a:r>
              <a:rPr lang="pt-BR" sz="2000" dirty="0" smtClean="0">
                <a:latin typeface="+mn-lt"/>
              </a:rPr>
              <a:t> , com </a:t>
            </a:r>
            <a:r>
              <a:rPr lang="pt-BR" sz="1900" b="1" dirty="0" err="1" smtClean="0">
                <a:solidFill>
                  <a:srgbClr val="FF0000"/>
                </a:solidFill>
                <a:latin typeface="+mn-lt"/>
              </a:rPr>
              <a:t>w</a:t>
            </a:r>
            <a:r>
              <a:rPr lang="pt-BR" sz="1100" b="1" dirty="0" err="1" smtClean="0">
                <a:solidFill>
                  <a:srgbClr val="FF0000"/>
                </a:solidFill>
                <a:latin typeface="+mn-lt"/>
              </a:rPr>
              <a:t>ij</a:t>
            </a:r>
            <a:r>
              <a:rPr lang="pt-BR" sz="1900" b="1" dirty="0" smtClean="0">
                <a:solidFill>
                  <a:srgbClr val="FF0000"/>
                </a:solidFill>
                <a:latin typeface="+mn-lt"/>
              </a:rPr>
              <a:t> = </a:t>
            </a:r>
            <a:r>
              <a:rPr lang="pt-BR" sz="1900" b="1" dirty="0" err="1" smtClean="0">
                <a:solidFill>
                  <a:srgbClr val="FF0000"/>
                </a:solidFill>
                <a:latin typeface="+mn-lt"/>
              </a:rPr>
              <a:t>w</a:t>
            </a:r>
            <a:r>
              <a:rPr lang="pt-BR" sz="1100" b="1" dirty="0" err="1" smtClean="0">
                <a:solidFill>
                  <a:srgbClr val="FF0000"/>
                </a:solidFill>
                <a:latin typeface="+mn-lt"/>
              </a:rPr>
              <a:t>ji</a:t>
            </a:r>
            <a:r>
              <a:rPr lang="pt-BR" sz="1900" b="1" dirty="0" smtClean="0">
                <a:solidFill>
                  <a:srgbClr val="FF0000"/>
                </a:solidFill>
                <a:latin typeface="+mn-lt"/>
              </a:rPr>
              <a:t>    </a:t>
            </a:r>
            <a:r>
              <a:rPr lang="pt-BR" sz="2000" dirty="0" smtClean="0">
                <a:latin typeface="+mn-lt"/>
              </a:rPr>
              <a:t>para todo (i,j).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507413" cy="4824536"/>
          </a:xfrm>
        </p:spPr>
        <p:txBody>
          <a:bodyPr/>
          <a:lstStyle/>
          <a:p>
            <a:r>
              <a:rPr lang="pt-BR" sz="2000" b="0" dirty="0" smtClean="0"/>
              <a:t>Permite-se que um neurônio assuma apenas um de dois estados: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+1</a:t>
            </a:r>
            <a:r>
              <a:rPr lang="pt-BR" sz="2000" b="0" dirty="0" smtClean="0">
                <a:solidFill>
                  <a:srgbClr val="FF0000"/>
                </a:solidFill>
              </a:rPr>
              <a:t> </a:t>
            </a:r>
            <a:r>
              <a:rPr lang="pt-BR" sz="2000" b="0" dirty="0" smtClean="0"/>
              <a:t>para o estado “</a:t>
            </a:r>
            <a:r>
              <a:rPr lang="pt-BR" sz="2000" b="0" dirty="0" smtClean="0">
                <a:solidFill>
                  <a:srgbClr val="FF0000"/>
                </a:solidFill>
              </a:rPr>
              <a:t>ligado</a:t>
            </a:r>
            <a:r>
              <a:rPr lang="pt-BR" sz="2000" b="0" dirty="0" smtClean="0"/>
              <a:t>”</a:t>
            </a:r>
          </a:p>
          <a:p>
            <a:pPr lvl="1"/>
            <a:r>
              <a:rPr lang="pt-BR" sz="2000" dirty="0" smtClean="0">
                <a:solidFill>
                  <a:srgbClr val="7030A0"/>
                </a:solidFill>
              </a:rPr>
              <a:t>- 1</a:t>
            </a:r>
            <a:r>
              <a:rPr lang="pt-BR" sz="2000" b="0" dirty="0" smtClean="0"/>
              <a:t> para o estado “</a:t>
            </a:r>
            <a:r>
              <a:rPr lang="pt-BR" sz="2000" b="0" dirty="0" smtClean="0">
                <a:solidFill>
                  <a:srgbClr val="FF0000"/>
                </a:solidFill>
              </a:rPr>
              <a:t>desligado</a:t>
            </a:r>
            <a:r>
              <a:rPr lang="pt-BR" sz="2000" b="0" dirty="0" smtClean="0"/>
              <a:t>”</a:t>
            </a:r>
            <a:endParaRPr lang="pt-BR" sz="2000" b="0" u="sng" dirty="0" smtClean="0"/>
          </a:p>
          <a:p>
            <a:r>
              <a:rPr lang="pt-BR" sz="2000" b="0" dirty="0" smtClean="0"/>
              <a:t>A </a:t>
            </a:r>
            <a:r>
              <a:rPr lang="pt-BR" sz="2000" dirty="0" smtClean="0">
                <a:solidFill>
                  <a:srgbClr val="FFC000"/>
                </a:solidFill>
              </a:rPr>
              <a:t>decisão</a:t>
            </a:r>
            <a:r>
              <a:rPr lang="pt-BR" sz="2000" b="0" dirty="0" smtClean="0"/>
              <a:t> de mudar o estado (</a:t>
            </a:r>
            <a:r>
              <a:rPr lang="pt-BR" sz="2000" dirty="0" smtClean="0">
                <a:solidFill>
                  <a:srgbClr val="0070C0"/>
                </a:solidFill>
              </a:rPr>
              <a:t>ativação</a:t>
            </a:r>
            <a:r>
              <a:rPr lang="pt-BR" sz="2000" b="0" dirty="0" smtClean="0"/>
              <a:t>) do neurônio é </a:t>
            </a:r>
            <a:r>
              <a:rPr lang="pt-BR" sz="2000" dirty="0" smtClean="0">
                <a:solidFill>
                  <a:srgbClr val="FFC000"/>
                </a:solidFill>
              </a:rPr>
              <a:t>probabilística</a:t>
            </a:r>
            <a:r>
              <a:rPr lang="pt-BR" sz="2000" b="0" dirty="0" smtClean="0"/>
              <a:t>.</a:t>
            </a:r>
          </a:p>
          <a:p>
            <a:r>
              <a:rPr lang="pt-BR" sz="2000" b="0" dirty="0" smtClean="0"/>
              <a:t>Possui uma </a:t>
            </a:r>
            <a:r>
              <a:rPr lang="pt-BR" sz="2000" b="0" dirty="0" smtClean="0">
                <a:solidFill>
                  <a:srgbClr val="00B050"/>
                </a:solidFill>
              </a:rPr>
              <a:t>função de energia </a:t>
            </a:r>
            <a:r>
              <a:rPr lang="pt-BR" sz="2000" dirty="0" smtClean="0">
                <a:solidFill>
                  <a:srgbClr val="FF0000"/>
                </a:solidFill>
              </a:rPr>
              <a:t>E</a:t>
            </a:r>
            <a:r>
              <a:rPr lang="pt-BR" sz="2000" b="0" dirty="0" smtClean="0">
                <a:solidFill>
                  <a:srgbClr val="00B050"/>
                </a:solidFill>
              </a:rPr>
              <a:t> </a:t>
            </a:r>
            <a:r>
              <a:rPr lang="pt-BR" sz="2000" b="0" dirty="0" smtClean="0"/>
              <a:t>cujo valor é determinado pelos </a:t>
            </a:r>
            <a:r>
              <a:rPr lang="pt-BR" sz="2000" b="0" dirty="0" smtClean="0">
                <a:solidFill>
                  <a:srgbClr val="00B050"/>
                </a:solidFill>
              </a:rPr>
              <a:t>estados</a:t>
            </a:r>
            <a:r>
              <a:rPr lang="pt-BR" sz="2000" b="0" dirty="0" smtClean="0"/>
              <a:t> </a:t>
            </a:r>
            <a:r>
              <a:rPr lang="pt-BR" sz="2000" b="0" dirty="0" smtClean="0">
                <a:solidFill>
                  <a:srgbClr val="00B050"/>
                </a:solidFill>
              </a:rPr>
              <a:t>particulares </a:t>
            </a:r>
            <a:r>
              <a:rPr lang="pt-BR" sz="2000" b="0" dirty="0" smtClean="0"/>
              <a:t>ocupados pelos neurônios individuais da máquina.</a:t>
            </a:r>
          </a:p>
          <a:p>
            <a:endParaRPr lang="pt-BR" sz="2000" b="0" dirty="0"/>
          </a:p>
        </p:txBody>
      </p:sp>
      <p:sp>
        <p:nvSpPr>
          <p:cNvPr id="1433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Modelo Estocástico de um neurônio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573016"/>
            <a:ext cx="3384376" cy="152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013176"/>
            <a:ext cx="7344816" cy="109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ctrTitle" idx="4294967295"/>
          </p:nvPr>
        </p:nvSpPr>
        <p:spPr>
          <a:xfrm>
            <a:off x="755650" y="333375"/>
            <a:ext cx="7772400" cy="603250"/>
          </a:xfrm>
        </p:spPr>
        <p:txBody>
          <a:bodyPr/>
          <a:lstStyle/>
          <a:p>
            <a:pPr eaLnBrk="1" hangingPunct="1"/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Neurônios da Máquina de Boltzmann</a:t>
            </a:r>
            <a:br>
              <a:rPr lang="pt-BR" sz="3200" dirty="0" smtClean="0"/>
            </a:br>
            <a:endParaRPr lang="pt-BR" sz="3200" dirty="0" smtClean="0"/>
          </a:p>
        </p:txBody>
      </p:sp>
      <p:sp>
        <p:nvSpPr>
          <p:cNvPr id="16386" name="Subtítulo 2"/>
          <p:cNvSpPr>
            <a:spLocks noGrp="1"/>
          </p:cNvSpPr>
          <p:nvPr>
            <p:ph type="subTitle" idx="4294967295"/>
          </p:nvPr>
        </p:nvSpPr>
        <p:spPr>
          <a:xfrm>
            <a:off x="611560" y="1340768"/>
            <a:ext cx="7920880" cy="151216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pt-BR" sz="2200" dirty="0" smtClean="0"/>
              <a:t> </a:t>
            </a:r>
            <a:r>
              <a:rPr lang="pt-BR" sz="2200" b="0" dirty="0" smtClean="0"/>
              <a:t>Dois grupos funcionais</a:t>
            </a:r>
            <a:r>
              <a:rPr lang="pt-BR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visíveis </a:t>
            </a:r>
            <a:r>
              <a:rPr lang="pt-BR" sz="2200" b="0" dirty="0" smtClean="0"/>
              <a:t>e </a:t>
            </a:r>
            <a:r>
              <a:rPr lang="pt-BR" sz="2200" dirty="0" smtClean="0">
                <a:solidFill>
                  <a:srgbClr val="0070C0"/>
                </a:solidFill>
              </a:rPr>
              <a:t>ocultos</a:t>
            </a:r>
            <a:r>
              <a:rPr lang="pt-BR" sz="2200" b="0" dirty="0" smtClean="0"/>
              <a:t>.</a:t>
            </a:r>
          </a:p>
          <a:p>
            <a:r>
              <a:rPr lang="pt-BR" sz="20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Neurônios visíveis:  </a:t>
            </a:r>
            <a:r>
              <a:rPr lang="pt-BR" sz="2000" b="0" dirty="0" smtClean="0"/>
              <a:t>Fornecem uma interface entre a rede e o ambiente no qual ela opera.</a:t>
            </a:r>
          </a:p>
          <a:p>
            <a:r>
              <a:rPr lang="pt-BR" sz="2000" u="sng" dirty="0" smtClean="0">
                <a:solidFill>
                  <a:srgbClr val="0070C0"/>
                </a:solidFill>
              </a:rPr>
              <a:t>Neurônios ocultos: </a:t>
            </a:r>
            <a:r>
              <a:rPr lang="pt-BR" sz="2000" b="0" dirty="0" smtClean="0"/>
              <a:t>sempre operam livremente.</a:t>
            </a:r>
          </a:p>
        </p:txBody>
      </p:sp>
      <p:pic>
        <p:nvPicPr>
          <p:cNvPr id="6" name="Imagem 5" descr="neuron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2636912"/>
            <a:ext cx="4969328" cy="346051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11560" y="2924944"/>
            <a:ext cx="38164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Durante a fase de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treinamento</a:t>
            </a:r>
            <a:r>
              <a:rPr lang="pt-BR" sz="2000" dirty="0" smtClean="0">
                <a:latin typeface="+mn-lt"/>
              </a:rPr>
              <a:t> (supervisionado) da rede, os </a:t>
            </a:r>
            <a:r>
              <a:rPr lang="pt-B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neurônios visíveis </a:t>
            </a:r>
            <a:r>
              <a:rPr lang="pt-BR" sz="2000" dirty="0" smtClean="0">
                <a:latin typeface="+mn-lt"/>
              </a:rPr>
              <a:t>estão </a:t>
            </a: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presos</a:t>
            </a:r>
            <a:r>
              <a:rPr lang="pt-BR" sz="2000" dirty="0" smtClean="0">
                <a:latin typeface="+mn-lt"/>
              </a:rPr>
              <a:t> a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estados específicos </a:t>
            </a:r>
            <a:r>
              <a:rPr lang="pt-BR" sz="2000" dirty="0" smtClean="0">
                <a:latin typeface="+mn-lt"/>
              </a:rPr>
              <a:t>dados pelo ambiente.</a:t>
            </a:r>
          </a:p>
          <a:p>
            <a:pPr marL="363538" indent="-363538">
              <a:buFont typeface="Arial" pitchFamily="34" charset="0"/>
              <a:buChar char="•"/>
            </a:pPr>
            <a:endParaRPr lang="pt-BR" sz="2000" dirty="0" smtClean="0">
              <a:latin typeface="+mn-lt"/>
            </a:endParaRP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Os </a:t>
            </a:r>
            <a:r>
              <a:rPr lang="pt-BR" sz="2000" dirty="0" smtClean="0">
                <a:solidFill>
                  <a:srgbClr val="0070C0"/>
                </a:solidFill>
                <a:latin typeface="+mn-lt"/>
              </a:rPr>
              <a:t>neurônios ocultos </a:t>
            </a:r>
            <a:r>
              <a:rPr lang="pt-BR" sz="2000" dirty="0" smtClean="0">
                <a:latin typeface="+mn-lt"/>
              </a:rPr>
              <a:t>são usados para </a:t>
            </a:r>
            <a:r>
              <a:rPr lang="pt-BR" sz="2000" dirty="0" smtClean="0">
                <a:solidFill>
                  <a:srgbClr val="006600"/>
                </a:solidFill>
                <a:latin typeface="+mn-lt"/>
              </a:rPr>
              <a:t>modelar </a:t>
            </a:r>
            <a:r>
              <a:rPr lang="pt-BR" sz="2000" dirty="0" smtClean="0">
                <a:latin typeface="+mn-lt"/>
              </a:rPr>
              <a:t>as </a:t>
            </a: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restrições</a:t>
            </a:r>
            <a:r>
              <a:rPr lang="pt-BR" sz="2000" dirty="0" smtClean="0">
                <a:latin typeface="+mn-lt"/>
              </a:rPr>
              <a:t> subjacentes contidas nos vetores de entrada.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Recozimento Simulado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636587" y="1340768"/>
            <a:ext cx="85074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Tem por objetivo convergir a função para um mínimo global.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0070C0"/>
                </a:solidFill>
                <a:latin typeface="+mn-lt"/>
                <a:cs typeface="+mn-cs"/>
              </a:rPr>
              <a:t>Se diferencia dos algoritmos de otimização por que:</a:t>
            </a:r>
          </a:p>
          <a:p>
            <a:pPr marL="820738" lvl="2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Não fica preso necessariamente em </a:t>
            </a:r>
            <a:r>
              <a:rPr lang="pt-BR" sz="2000" dirty="0" smtClean="0">
                <a:solidFill>
                  <a:srgbClr val="FF0000"/>
                </a:solidFill>
                <a:latin typeface="+mn-lt"/>
                <a:cs typeface="+mn-cs"/>
              </a:rPr>
              <a:t>mínimos locais</a:t>
            </a:r>
            <a:r>
              <a:rPr lang="pt-BR" sz="2000" dirty="0" smtClean="0">
                <a:latin typeface="+mn-lt"/>
                <a:cs typeface="+mn-cs"/>
              </a:rPr>
              <a:t>, pois é sempre possível uma transição para fora de um mínimo local quando o sistema opera a uma </a:t>
            </a:r>
            <a:r>
              <a:rPr lang="pt-BR" sz="2000" dirty="0" smtClean="0">
                <a:solidFill>
                  <a:srgbClr val="FF0000"/>
                </a:solidFill>
                <a:latin typeface="+mn-lt"/>
                <a:cs typeface="+mn-cs"/>
              </a:rPr>
              <a:t>temperatura diferente de zero</a:t>
            </a:r>
            <a:r>
              <a:rPr lang="pt-BR" sz="2000" dirty="0" smtClean="0">
                <a:latin typeface="+mn-lt"/>
                <a:cs typeface="+mn-cs"/>
              </a:rPr>
              <a:t>.</a:t>
            </a:r>
          </a:p>
          <a:p>
            <a:pPr marL="820738" lvl="2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O </a:t>
            </a:r>
            <a:r>
              <a:rPr lang="pt-BR" sz="2000" dirty="0" smtClean="0">
                <a:solidFill>
                  <a:srgbClr val="00B050"/>
                </a:solidFill>
                <a:latin typeface="+mn-lt"/>
                <a:cs typeface="+mn-cs"/>
              </a:rPr>
              <a:t>recozimento simulado </a:t>
            </a:r>
            <a:r>
              <a:rPr lang="pt-BR" sz="2000" dirty="0" smtClean="0">
                <a:latin typeface="+mn-lt"/>
                <a:cs typeface="+mn-cs"/>
              </a:rPr>
              <a:t>é </a:t>
            </a:r>
            <a:r>
              <a:rPr lang="pt-BR" sz="2000" dirty="0" smtClean="0">
                <a:solidFill>
                  <a:srgbClr val="7030A0"/>
                </a:solidFill>
                <a:latin typeface="+mn-lt"/>
                <a:cs typeface="+mn-cs"/>
              </a:rPr>
              <a:t>adaptativo</a:t>
            </a:r>
            <a:r>
              <a:rPr lang="pt-BR" sz="2000" dirty="0" smtClean="0">
                <a:latin typeface="+mn-lt"/>
                <a:cs typeface="+mn-cs"/>
              </a:rPr>
              <a:t> no sentido de que as </a:t>
            </a:r>
            <a:r>
              <a:rPr lang="pt-BR" sz="2000" dirty="0" smtClean="0">
                <a:solidFill>
                  <a:srgbClr val="FFC000"/>
                </a:solidFill>
                <a:latin typeface="+mn-lt"/>
                <a:cs typeface="+mn-cs"/>
              </a:rPr>
              <a:t>características grosseiras </a:t>
            </a:r>
            <a:r>
              <a:rPr lang="pt-BR" sz="2000" dirty="0" smtClean="0">
                <a:latin typeface="+mn-lt"/>
                <a:cs typeface="+mn-cs"/>
              </a:rPr>
              <a:t>do estado final do sistema são vistas a </a:t>
            </a:r>
            <a:r>
              <a:rPr lang="pt-BR" sz="2000" dirty="0" smtClean="0">
                <a:solidFill>
                  <a:srgbClr val="FFC000"/>
                </a:solidFill>
                <a:latin typeface="+mn-lt"/>
                <a:cs typeface="+mn-cs"/>
              </a:rPr>
              <a:t>altas temperaturas</a:t>
            </a:r>
            <a:r>
              <a:rPr lang="pt-BR" sz="2000" dirty="0" smtClean="0">
                <a:latin typeface="+mn-lt"/>
                <a:cs typeface="+mn-cs"/>
              </a:rPr>
              <a:t>, enquanto que os </a:t>
            </a:r>
            <a:r>
              <a:rPr lang="pt-BR" sz="2000" dirty="0" smtClean="0">
                <a:solidFill>
                  <a:srgbClr val="FF0000"/>
                </a:solidFill>
                <a:latin typeface="+mn-lt"/>
                <a:cs typeface="+mn-cs"/>
              </a:rPr>
              <a:t>detalhes finos </a:t>
            </a:r>
            <a:r>
              <a:rPr lang="pt-BR" sz="2000" dirty="0" smtClean="0">
                <a:latin typeface="+mn-lt"/>
                <a:cs typeface="+mn-cs"/>
              </a:rPr>
              <a:t>do estado aparecem em </a:t>
            </a:r>
            <a:r>
              <a:rPr lang="pt-BR" sz="2000" dirty="0" smtClean="0">
                <a:solidFill>
                  <a:srgbClr val="FF0000"/>
                </a:solidFill>
                <a:latin typeface="+mn-lt"/>
                <a:cs typeface="+mn-cs"/>
              </a:rPr>
              <a:t>temperaturas muito baixas</a:t>
            </a:r>
            <a:r>
              <a:rPr lang="pt-BR" sz="2000" dirty="0" smtClean="0">
                <a:latin typeface="+mn-lt"/>
                <a:cs typeface="+mn-cs"/>
              </a:rPr>
              <a:t>.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Valor </a:t>
            </a:r>
            <a:r>
              <a:rPr lang="pt-BR" sz="2000" dirty="0" smtClean="0">
                <a:solidFill>
                  <a:srgbClr val="0070C0"/>
                </a:solidFill>
                <a:latin typeface="+mn-lt"/>
                <a:cs typeface="+mn-cs"/>
              </a:rPr>
              <a:t>inicial </a:t>
            </a:r>
            <a:r>
              <a:rPr lang="pt-BR" sz="2000" dirty="0" smtClean="0">
                <a:latin typeface="+mn-lt"/>
                <a:cs typeface="+mn-cs"/>
              </a:rPr>
              <a:t>da temperatura </a:t>
            </a:r>
            <a:r>
              <a:rPr lang="pt-BR" sz="2000" dirty="0" smtClean="0">
                <a:solidFill>
                  <a:srgbClr val="0070C0"/>
                </a:solidFill>
                <a:latin typeface="+mn-lt"/>
                <a:cs typeface="+mn-cs"/>
              </a:rPr>
              <a:t>T</a:t>
            </a:r>
            <a:r>
              <a:rPr lang="pt-BR" sz="2000" dirty="0" smtClean="0">
                <a:latin typeface="+mn-lt"/>
                <a:cs typeface="+mn-cs"/>
              </a:rPr>
              <a:t> é escolhido suficientemente </a:t>
            </a:r>
            <a:r>
              <a:rPr lang="pt-BR" sz="2000" dirty="0" smtClean="0">
                <a:solidFill>
                  <a:srgbClr val="0070C0"/>
                </a:solidFill>
                <a:latin typeface="+mn-lt"/>
                <a:cs typeface="+mn-cs"/>
              </a:rPr>
              <a:t>alto</a:t>
            </a:r>
            <a:r>
              <a:rPr lang="pt-BR" sz="2000" dirty="0" smtClean="0">
                <a:latin typeface="+mn-lt"/>
                <a:cs typeface="+mn-cs"/>
              </a:rPr>
              <a:t>.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FF0000"/>
                </a:solidFill>
                <a:latin typeface="+mn-lt"/>
                <a:cs typeface="+mn-cs"/>
              </a:rPr>
              <a:t>T</a:t>
            </a:r>
            <a:r>
              <a:rPr lang="pt-BR" sz="2000" dirty="0" smtClean="0">
                <a:latin typeface="+mn-lt"/>
                <a:cs typeface="+mn-cs"/>
              </a:rPr>
              <a:t> não é uma temperatura física </a:t>
            </a:r>
            <a:r>
              <a:rPr lang="pt-BR" sz="2000" dirty="0" smtClean="0">
                <a:solidFill>
                  <a:srgbClr val="FF0000"/>
                </a:solidFill>
                <a:latin typeface="+mn-lt"/>
                <a:cs typeface="+mn-cs"/>
              </a:rPr>
              <a:t>(pseudotemperatura</a:t>
            </a:r>
            <a:r>
              <a:rPr lang="pt-BR" sz="2000" dirty="0" smtClean="0">
                <a:latin typeface="+mn-lt"/>
                <a:cs typeface="+mn-cs"/>
              </a:rPr>
              <a:t>).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Em geral a </a:t>
            </a:r>
            <a:r>
              <a:rPr lang="pt-BR" sz="2000" dirty="0" smtClean="0">
                <a:solidFill>
                  <a:srgbClr val="00B050"/>
                </a:solidFill>
                <a:latin typeface="+mn-lt"/>
                <a:cs typeface="+mn-cs"/>
              </a:rPr>
              <a:t>função de decremento </a:t>
            </a:r>
            <a:r>
              <a:rPr lang="pt-BR" sz="2000" dirty="0" smtClean="0">
                <a:latin typeface="+mn-lt"/>
                <a:cs typeface="+mn-cs"/>
              </a:rPr>
              <a:t>é definida por:</a:t>
            </a:r>
          </a:p>
          <a:p>
            <a:pPr marL="820738" lvl="2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T(k) = </a:t>
            </a:r>
            <a:r>
              <a:rPr lang="el-GR" sz="2000" dirty="0" smtClean="0">
                <a:latin typeface="+mn-lt"/>
                <a:cs typeface="+mn-cs"/>
              </a:rPr>
              <a:t>α</a:t>
            </a:r>
            <a:r>
              <a:rPr lang="pt-BR" sz="2000" dirty="0" smtClean="0">
                <a:latin typeface="+mn-lt"/>
                <a:cs typeface="+mn-cs"/>
              </a:rPr>
              <a:t>T(k-1), k = 1, 2, ...</a:t>
            </a:r>
          </a:p>
          <a:p>
            <a:pPr marL="820738" lvl="2" indent="-363538">
              <a:buFont typeface="Arial" pitchFamily="34" charset="0"/>
              <a:buChar char="•"/>
            </a:pPr>
            <a:r>
              <a:rPr lang="el-GR" sz="2000" dirty="0" smtClean="0">
                <a:latin typeface="+mn-lt"/>
                <a:cs typeface="+mn-cs"/>
              </a:rPr>
              <a:t>α </a:t>
            </a:r>
            <a:r>
              <a:rPr lang="pt-BR" sz="2000" dirty="0" smtClean="0">
                <a:latin typeface="+mn-lt"/>
                <a:cs typeface="+mn-cs"/>
              </a:rPr>
              <a:t>é uma constante menor que 1, mas próxima, entre 0,8 e 0,99.</a:t>
            </a:r>
          </a:p>
          <a:p>
            <a:pPr marL="363538" lvl="1" indent="-363538">
              <a:buFont typeface="Arial" pitchFamily="34" charset="0"/>
              <a:buChar char="•"/>
            </a:pPr>
            <a:endParaRPr lang="pt-BR" sz="2000" dirty="0" smtClean="0">
              <a:latin typeface="+mn-lt"/>
              <a:cs typeface="+mn-cs"/>
            </a:endParaRPr>
          </a:p>
          <a:p>
            <a:pPr marL="457200" marR="0" lvl="4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Aprendizado de Boltzmann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1196752"/>
            <a:ext cx="8229600" cy="4896544"/>
          </a:xfrm>
        </p:spPr>
        <p:txBody>
          <a:bodyPr/>
          <a:lstStyle/>
          <a:p>
            <a:r>
              <a:rPr lang="pt-BR" sz="2000" b="0" dirty="0" smtClean="0">
                <a:solidFill>
                  <a:srgbClr val="00B050"/>
                </a:solidFill>
              </a:rPr>
              <a:t>Supervisionado</a:t>
            </a:r>
            <a:r>
              <a:rPr lang="pt-BR" sz="2000" b="0" dirty="0" smtClean="0"/>
              <a:t> ou </a:t>
            </a:r>
            <a:r>
              <a:rPr lang="pt-BR" sz="2000" b="0" dirty="0" smtClean="0">
                <a:solidFill>
                  <a:srgbClr val="FFC000"/>
                </a:solidFill>
              </a:rPr>
              <a:t>não supervisionado</a:t>
            </a:r>
            <a:r>
              <a:rPr lang="pt-BR" sz="2000" b="0" dirty="0" smtClean="0"/>
              <a:t>.</a:t>
            </a:r>
          </a:p>
          <a:p>
            <a:r>
              <a:rPr lang="pt-BR" sz="2000" b="0" dirty="0" smtClean="0"/>
              <a:t>Consiste em duas fases: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0" dirty="0" smtClean="0">
                <a:solidFill>
                  <a:srgbClr val="FF0000"/>
                </a:solidFill>
              </a:rPr>
              <a:t>Fase positiva: </a:t>
            </a:r>
            <a:r>
              <a:rPr lang="pt-BR" sz="2000" b="0" dirty="0" smtClean="0"/>
              <a:t>a rede opera na sua condição presa, isto é, os neurônios visíveis estão todos </a:t>
            </a:r>
            <a:r>
              <a:rPr lang="pt-BR" sz="2000" b="0" dirty="0" smtClean="0">
                <a:solidFill>
                  <a:srgbClr val="FF0000"/>
                </a:solidFill>
              </a:rPr>
              <a:t>presos</a:t>
            </a:r>
            <a:r>
              <a:rPr lang="pt-BR" sz="2000" b="0" dirty="0" smtClean="0"/>
              <a:t> a estados específicos determinados pelo ambiente (</a:t>
            </a:r>
            <a:r>
              <a:rPr lang="pt-BR" sz="2000" b="0" dirty="0" smtClean="0">
                <a:solidFill>
                  <a:srgbClr val="FF0000"/>
                </a:solidFill>
              </a:rPr>
              <a:t>entrada</a:t>
            </a:r>
            <a:r>
              <a:rPr lang="pt-BR" sz="2000" b="0" dirty="0" smtClean="0"/>
              <a:t>).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0" dirty="0" smtClean="0">
                <a:solidFill>
                  <a:srgbClr val="0070C0"/>
                </a:solidFill>
              </a:rPr>
              <a:t>Fase negativa: </a:t>
            </a:r>
            <a:r>
              <a:rPr lang="pt-BR" sz="2000" b="0" dirty="0" smtClean="0"/>
              <a:t>nesta segunda fase, é permitido que todos os neurônios (visíveis e ocultos) operem </a:t>
            </a:r>
            <a:r>
              <a:rPr lang="pt-BR" sz="2000" b="0" dirty="0" smtClean="0">
                <a:solidFill>
                  <a:srgbClr val="0070C0"/>
                </a:solidFill>
              </a:rPr>
              <a:t>livremente</a:t>
            </a:r>
            <a:r>
              <a:rPr lang="pt-BR" sz="2000" b="0" dirty="0" smtClean="0"/>
              <a:t>.</a:t>
            </a:r>
          </a:p>
          <a:p>
            <a:r>
              <a:rPr lang="pt-BR" sz="2000" dirty="0" smtClean="0">
                <a:solidFill>
                  <a:srgbClr val="7030A0"/>
                </a:solidFill>
              </a:rPr>
              <a:t>Operação: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0" dirty="0" smtClean="0"/>
              <a:t>Escolha aleatória de um  neurônio (j);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0" dirty="0" smtClean="0"/>
              <a:t>Altera-se o estado do neurônio de </a:t>
            </a:r>
            <a:r>
              <a:rPr lang="pt-BR" sz="2000" b="0" dirty="0" err="1" smtClean="0"/>
              <a:t>s</a:t>
            </a:r>
            <a:r>
              <a:rPr lang="pt-BR" sz="2000" b="0" baseline="-25000" dirty="0" err="1" smtClean="0"/>
              <a:t>j</a:t>
            </a:r>
            <a:r>
              <a:rPr lang="pt-BR" sz="2000" b="0" dirty="0" smtClean="0"/>
              <a:t> para –</a:t>
            </a:r>
            <a:r>
              <a:rPr lang="pt-BR" sz="2000" b="0" dirty="0" err="1" smtClean="0"/>
              <a:t>s</a:t>
            </a:r>
            <a:r>
              <a:rPr lang="pt-BR" sz="2000" b="0" baseline="-25000" dirty="0" err="1" smtClean="0"/>
              <a:t>j</a:t>
            </a:r>
            <a:r>
              <a:rPr lang="pt-BR" sz="2000" b="0" dirty="0" smtClean="0"/>
              <a:t> em alguma temperatura T, com probabilidade dada por: </a:t>
            </a:r>
          </a:p>
          <a:p>
            <a:pPr lvl="1">
              <a:buFont typeface="Arial" pitchFamily="34" charset="0"/>
              <a:buChar char="•"/>
            </a:pPr>
            <a:endParaRPr lang="pt-BR" sz="2000" b="0" dirty="0" smtClean="0"/>
          </a:p>
          <a:p>
            <a:pPr>
              <a:buNone/>
            </a:pPr>
            <a:r>
              <a:rPr lang="pt-BR" sz="2000" b="0" dirty="0" smtClean="0"/>
              <a:t>      ∆E = Variação de energia da máquina resultante da troca </a:t>
            </a:r>
          </a:p>
          <a:p>
            <a:pPr>
              <a:buNone/>
            </a:pPr>
            <a:r>
              <a:rPr lang="pt-BR" sz="2000" b="0" dirty="0" smtClean="0"/>
              <a:t>      de estado realizada pela função de energia: ∆</a:t>
            </a:r>
            <a:r>
              <a:rPr lang="pt-BR" sz="2000" b="0" dirty="0" err="1" smtClean="0"/>
              <a:t>E</a:t>
            </a:r>
            <a:r>
              <a:rPr lang="pt-BR" sz="2000" b="0" baseline="-25000" dirty="0" err="1" smtClean="0"/>
              <a:t>j</a:t>
            </a:r>
            <a:r>
              <a:rPr lang="pt-BR" sz="2000" b="0" baseline="-25000" dirty="0" smtClean="0"/>
              <a:t> </a:t>
            </a:r>
            <a:r>
              <a:rPr lang="pt-BR" sz="2000" b="0" dirty="0" smtClean="0"/>
              <a:t>=</a:t>
            </a:r>
            <a:r>
              <a:rPr lang="pt-BR" sz="2000" b="0" baseline="-25000" dirty="0" smtClean="0"/>
              <a:t> </a:t>
            </a:r>
            <a:r>
              <a:rPr lang="pt-BR" sz="2000" b="0" dirty="0" smtClean="0"/>
              <a:t>∑</a:t>
            </a:r>
            <a:r>
              <a:rPr lang="pt-BR" sz="2000" b="0" baseline="-25000" dirty="0" smtClean="0"/>
              <a:t>k</a:t>
            </a:r>
            <a:r>
              <a:rPr lang="pt-BR" sz="2000" b="0" dirty="0" smtClean="0"/>
              <a:t> </a:t>
            </a:r>
            <a:r>
              <a:rPr lang="pt-BR" sz="2000" b="0" dirty="0" err="1" smtClean="0"/>
              <a:t>w</a:t>
            </a:r>
            <a:r>
              <a:rPr lang="pt-BR" sz="2000" b="0" baseline="-25000" dirty="0" err="1" smtClean="0"/>
              <a:t>jk</a:t>
            </a:r>
            <a:r>
              <a:rPr lang="pt-BR" sz="2000" b="0" dirty="0" err="1" smtClean="0"/>
              <a:t>s</a:t>
            </a:r>
            <a:r>
              <a:rPr lang="pt-BR" sz="2000" b="0" baseline="-25000" dirty="0" err="1" smtClean="0"/>
              <a:t>k</a:t>
            </a:r>
            <a:endParaRPr lang="pt-BR" sz="2000" b="0" dirty="0" smtClean="0"/>
          </a:p>
        </p:txBody>
      </p:sp>
      <p:pic>
        <p:nvPicPr>
          <p:cNvPr id="8" name="Imagem 7" descr="eq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4653136"/>
            <a:ext cx="3024336" cy="63572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Aprendizado de Boltzmann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467544" y="1268760"/>
            <a:ext cx="8507413" cy="4896544"/>
          </a:xfrm>
        </p:spPr>
        <p:txBody>
          <a:bodyPr/>
          <a:lstStyle/>
          <a:p>
            <a:r>
              <a:rPr lang="pt-BR" sz="2000" b="0" dirty="0" smtClean="0"/>
              <a:t>Se a rede executar por tempo suficiente, alcançará um ponto </a:t>
            </a:r>
            <a:r>
              <a:rPr lang="pt-BR" sz="2000" b="0" dirty="0" smtClean="0">
                <a:solidFill>
                  <a:srgbClr val="00B0F0"/>
                </a:solidFill>
              </a:rPr>
              <a:t>de baixa energia</a:t>
            </a:r>
            <a:r>
              <a:rPr lang="pt-BR" sz="2000" b="0" dirty="0" smtClean="0"/>
              <a:t> chamado </a:t>
            </a:r>
            <a:r>
              <a:rPr lang="pt-BR" sz="2000" b="0" dirty="0" smtClean="0">
                <a:solidFill>
                  <a:srgbClr val="FF0000"/>
                </a:solidFill>
              </a:rPr>
              <a:t>ponto de equilíbrio térmico</a:t>
            </a:r>
            <a:r>
              <a:rPr lang="pt-BR" sz="2000" b="0" dirty="0" smtClean="0"/>
              <a:t>.</a:t>
            </a:r>
          </a:p>
          <a:p>
            <a:r>
              <a:rPr lang="pt-BR" sz="2000" b="0" dirty="0" smtClean="0"/>
              <a:t>Pode-se estimar a distribuição de probabilidade sobre as unidades visíveis, na fase em que a rede executa livremente, calculando as atividades médias   &lt; S &gt; de todas as unidades visíveis.</a:t>
            </a:r>
          </a:p>
          <a:p>
            <a:r>
              <a:rPr lang="pt-BR" sz="2000" b="0" dirty="0" smtClean="0"/>
              <a:t>Distância de </a:t>
            </a:r>
            <a:r>
              <a:rPr lang="pt-BR" sz="2000" b="0" dirty="0" err="1" smtClean="0"/>
              <a:t>Kullback-Leibler</a:t>
            </a:r>
            <a:r>
              <a:rPr lang="pt-BR" sz="2000" b="0" dirty="0" smtClean="0"/>
              <a:t>:</a:t>
            </a:r>
          </a:p>
          <a:p>
            <a:pPr lvl="1"/>
            <a:r>
              <a:rPr lang="pt-BR" sz="2000" b="0" dirty="0" smtClean="0"/>
              <a:t>P</a:t>
            </a:r>
            <a:r>
              <a:rPr lang="el-GR" sz="2000" b="0" dirty="0" smtClean="0"/>
              <a:t>α</a:t>
            </a:r>
            <a:r>
              <a:rPr lang="pt-BR" sz="2000" b="0" dirty="0" smtClean="0"/>
              <a:t> – distribuição dos neurônios visíveis</a:t>
            </a:r>
          </a:p>
          <a:p>
            <a:pPr lvl="1"/>
            <a:r>
              <a:rPr lang="pt-BR" sz="2000" b="0" dirty="0" smtClean="0"/>
              <a:t>P</a:t>
            </a:r>
            <a:r>
              <a:rPr lang="el-GR" sz="2000" b="0" dirty="0" smtClean="0"/>
              <a:t>β</a:t>
            </a:r>
            <a:r>
              <a:rPr lang="pt-BR" sz="2000" b="0" dirty="0" smtClean="0"/>
              <a:t> – distribuição dos neurônios ocultos</a:t>
            </a:r>
          </a:p>
          <a:p>
            <a:r>
              <a:rPr lang="pt-BR" sz="2000" b="0" dirty="0" smtClean="0"/>
              <a:t>Para aproximar as distribuições de probabilidades P</a:t>
            </a:r>
            <a:r>
              <a:rPr lang="el-GR" sz="2000" b="0" dirty="0" smtClean="0"/>
              <a:t>α</a:t>
            </a:r>
            <a:r>
              <a:rPr lang="pt-BR" sz="2000" b="0" dirty="0" smtClean="0"/>
              <a:t> e P</a:t>
            </a:r>
            <a:r>
              <a:rPr lang="el-GR" sz="2000" b="0" dirty="0" smtClean="0"/>
              <a:t>β</a:t>
            </a:r>
            <a:r>
              <a:rPr lang="pt-BR" sz="2000" b="0" dirty="0" smtClean="0"/>
              <a:t>,</a:t>
            </a:r>
          </a:p>
          <a:p>
            <a:pPr>
              <a:buNone/>
            </a:pPr>
            <a:r>
              <a:rPr lang="pt-BR" sz="2000" b="0" dirty="0" smtClean="0"/>
              <a:t>       basta minimizar a função G:</a:t>
            </a:r>
          </a:p>
          <a:p>
            <a:pPr>
              <a:buNone/>
            </a:pPr>
            <a:endParaRPr lang="pt-BR" sz="2000" b="0" dirty="0" smtClean="0"/>
          </a:p>
          <a:p>
            <a:pPr>
              <a:buNone/>
            </a:pPr>
            <a:endParaRPr lang="pt-BR" sz="2000" b="0" dirty="0" smtClean="0"/>
          </a:p>
          <a:p>
            <a:pPr lvl="1"/>
            <a:r>
              <a:rPr lang="pt-BR" sz="2000" b="0" dirty="0" smtClean="0"/>
              <a:t>&lt;</a:t>
            </a:r>
            <a:r>
              <a:rPr lang="pt-BR" sz="2000" b="0" dirty="0" err="1" smtClean="0"/>
              <a:t>s</a:t>
            </a:r>
            <a:r>
              <a:rPr lang="pt-BR" sz="2000" b="0" baseline="-25000" dirty="0" err="1" smtClean="0"/>
              <a:t>i</a:t>
            </a:r>
            <a:r>
              <a:rPr lang="pt-BR" sz="2000" b="0" dirty="0" err="1" smtClean="0"/>
              <a:t>s</a:t>
            </a:r>
            <a:r>
              <a:rPr lang="pt-BR" sz="2000" b="0" baseline="-25000" dirty="0" err="1" smtClean="0"/>
              <a:t>j</a:t>
            </a:r>
            <a:r>
              <a:rPr lang="pt-BR" sz="2000" b="0" dirty="0" smtClean="0"/>
              <a:t>&gt;</a:t>
            </a:r>
            <a:r>
              <a:rPr lang="pt-BR" sz="2000" b="0" baseline="30000" dirty="0" smtClean="0"/>
              <a:t>+</a:t>
            </a:r>
            <a:r>
              <a:rPr lang="pt-BR" sz="2000" b="0" dirty="0" smtClean="0"/>
              <a:t> (probabilidade dos neurônios i e j estarem ativos)</a:t>
            </a:r>
          </a:p>
          <a:p>
            <a:pPr lvl="1"/>
            <a:r>
              <a:rPr lang="pt-BR" sz="2000" b="0" dirty="0" smtClean="0"/>
              <a:t>&lt;</a:t>
            </a:r>
            <a:r>
              <a:rPr lang="pt-BR" sz="2000" b="0" dirty="0" err="1" smtClean="0"/>
              <a:t>s</a:t>
            </a:r>
            <a:r>
              <a:rPr lang="pt-BR" sz="2000" b="0" baseline="-25000" dirty="0" err="1" smtClean="0"/>
              <a:t>i</a:t>
            </a:r>
            <a:r>
              <a:rPr lang="pt-BR" sz="2000" b="0" dirty="0" err="1" smtClean="0"/>
              <a:t>s</a:t>
            </a:r>
            <a:r>
              <a:rPr lang="pt-BR" sz="2000" b="0" baseline="-25000" dirty="0" err="1" smtClean="0"/>
              <a:t>j</a:t>
            </a:r>
            <a:r>
              <a:rPr lang="pt-BR" sz="2000" b="0" dirty="0" smtClean="0"/>
              <a:t>&gt;</a:t>
            </a:r>
            <a:r>
              <a:rPr lang="pt-BR" sz="2000" b="0" baseline="30000" dirty="0" smtClean="0"/>
              <a:t>-</a:t>
            </a:r>
            <a:r>
              <a:rPr lang="pt-BR" sz="2000" b="0" dirty="0" smtClean="0"/>
              <a:t> (probabilidade dos neurônios i e j estarem inativos )</a:t>
            </a:r>
          </a:p>
          <a:p>
            <a:pPr lvl="1"/>
            <a:endParaRPr lang="pt-BR" sz="2000" b="0" dirty="0" smtClean="0"/>
          </a:p>
          <a:p>
            <a:pPr lvl="4">
              <a:lnSpc>
                <a:spcPct val="90000"/>
              </a:lnSpc>
              <a:buFontTx/>
              <a:buNone/>
            </a:pPr>
            <a:endParaRPr lang="pt-BR" sz="2400" dirty="0" smtClean="0">
              <a:solidFill>
                <a:schemeClr val="folHlink"/>
              </a:solidFill>
            </a:endParaRPr>
          </a:p>
        </p:txBody>
      </p:sp>
      <p:pic>
        <p:nvPicPr>
          <p:cNvPr id="4" name="Imagem 3" descr="eq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708920"/>
            <a:ext cx="2664296" cy="11006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Imagem 4" descr="eq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437112"/>
            <a:ext cx="3312368" cy="9053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Aprendizado de Boltzmann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467544" y="1268760"/>
            <a:ext cx="8507413" cy="489654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7030A0"/>
                </a:solidFill>
              </a:rPr>
              <a:t>Variação dos pesos: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0" dirty="0" smtClean="0"/>
              <a:t>Suponha que </a:t>
            </a:r>
            <a:r>
              <a:rPr lang="pt-BR" sz="2000" b="0" dirty="0" err="1" smtClean="0"/>
              <a:t>p</a:t>
            </a:r>
            <a:r>
              <a:rPr lang="pt-BR" sz="2000" b="0" baseline="-25000" dirty="0" err="1" smtClean="0"/>
              <a:t>jk</a:t>
            </a:r>
            <a:r>
              <a:rPr lang="pt-BR" sz="2000" b="0" baseline="30000" dirty="0" smtClean="0"/>
              <a:t>-</a:t>
            </a:r>
            <a:r>
              <a:rPr lang="pt-BR" sz="2000" b="0" dirty="0" smtClean="0"/>
              <a:t> represente a </a:t>
            </a:r>
            <a:r>
              <a:rPr lang="pt-BR" sz="2000" b="0" i="1" dirty="0" smtClean="0"/>
              <a:t>correlação</a:t>
            </a:r>
            <a:r>
              <a:rPr lang="pt-BR" sz="2000" b="0" dirty="0" smtClean="0"/>
              <a:t> entre os estados dos neurônios j e k, com a rede na sua condição presa.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0" dirty="0" smtClean="0"/>
              <a:t>Suponha que </a:t>
            </a:r>
            <a:r>
              <a:rPr lang="pt-BR" sz="2000" b="0" dirty="0" err="1" smtClean="0"/>
              <a:t>p</a:t>
            </a:r>
            <a:r>
              <a:rPr lang="pt-BR" sz="2000" b="0" baseline="-25000" dirty="0" err="1" smtClean="0"/>
              <a:t>jk</a:t>
            </a:r>
            <a:r>
              <a:rPr lang="pt-BR" sz="2000" b="0" baseline="30000" dirty="0" smtClean="0"/>
              <a:t>+</a:t>
            </a:r>
            <a:r>
              <a:rPr lang="pt-BR" sz="2000" b="0" dirty="0" smtClean="0"/>
              <a:t> represente a </a:t>
            </a:r>
            <a:r>
              <a:rPr lang="pt-BR" sz="2000" b="0" i="1" dirty="0" smtClean="0"/>
              <a:t>correlação</a:t>
            </a:r>
            <a:r>
              <a:rPr lang="pt-BR" sz="2000" b="0" dirty="0" smtClean="0"/>
              <a:t> entre os estados dos neurônios j e k, com a rede na sua condição livre.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0" dirty="0" smtClean="0"/>
              <a:t>A variação </a:t>
            </a:r>
            <a:r>
              <a:rPr lang="pt-BR" sz="2000" b="0" dirty="0" err="1" smtClean="0"/>
              <a:t>∆ω</a:t>
            </a:r>
            <a:r>
              <a:rPr lang="pt-BR" sz="2000" b="0" baseline="-25000" dirty="0" err="1" smtClean="0"/>
              <a:t>kj</a:t>
            </a:r>
            <a:r>
              <a:rPr lang="pt-BR" sz="2000" b="0" dirty="0" smtClean="0"/>
              <a:t> aplicada ao peso sináptico </a:t>
            </a:r>
            <a:r>
              <a:rPr lang="pt-BR" sz="2000" b="0" dirty="0" err="1" smtClean="0"/>
              <a:t>ω</a:t>
            </a:r>
            <a:r>
              <a:rPr lang="pt-BR" sz="2000" b="0" baseline="-25000" dirty="0" err="1" smtClean="0"/>
              <a:t>kj</a:t>
            </a:r>
            <a:r>
              <a:rPr lang="pt-BR" sz="2000" b="0" baseline="-25000" dirty="0" smtClean="0"/>
              <a:t> </a:t>
            </a:r>
            <a:r>
              <a:rPr lang="pt-BR" sz="2000" b="0" dirty="0" smtClean="0"/>
              <a:t>do neurônio j para o neurônio K é </a:t>
            </a:r>
            <a:r>
              <a:rPr lang="pt-BR" sz="2000" b="0" dirty="0" err="1" smtClean="0"/>
              <a:t>definada</a:t>
            </a:r>
            <a:r>
              <a:rPr lang="pt-BR" sz="2000" b="0" dirty="0" smtClean="0"/>
              <a:t> por (</a:t>
            </a:r>
            <a:r>
              <a:rPr lang="pt-BR" sz="2000" b="0" dirty="0" err="1" smtClean="0"/>
              <a:t>Hinton</a:t>
            </a:r>
            <a:r>
              <a:rPr lang="pt-BR" sz="2000" b="0" dirty="0" smtClean="0"/>
              <a:t> e </a:t>
            </a:r>
            <a:r>
              <a:rPr lang="pt-BR" sz="2000" b="0" dirty="0" err="1" smtClean="0"/>
              <a:t>Sejnowski</a:t>
            </a:r>
            <a:r>
              <a:rPr lang="pt-BR" sz="2000" b="0" dirty="0" smtClean="0"/>
              <a:t>, 1986) </a:t>
            </a:r>
            <a:endParaRPr lang="pt-BR" dirty="0" smtClean="0"/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b="0" dirty="0" err="1" smtClean="0"/>
              <a:t>∆ω</a:t>
            </a:r>
            <a:r>
              <a:rPr lang="pt-BR" b="0" baseline="-25000" dirty="0" err="1" smtClean="0"/>
              <a:t>kj</a:t>
            </a:r>
            <a:r>
              <a:rPr lang="pt-BR" b="0" baseline="-25000" dirty="0" smtClean="0"/>
              <a:t> </a:t>
            </a:r>
            <a:r>
              <a:rPr lang="pt-BR" b="0" dirty="0" smtClean="0"/>
              <a:t> = η(</a:t>
            </a:r>
            <a:r>
              <a:rPr lang="pt-BR" b="0" dirty="0" err="1" smtClean="0"/>
              <a:t>ρ</a:t>
            </a:r>
            <a:r>
              <a:rPr lang="pt-BR" b="0" baseline="-25000" dirty="0" err="1" smtClean="0"/>
              <a:t>kj</a:t>
            </a:r>
            <a:r>
              <a:rPr lang="pt-BR" b="0" baseline="30000" dirty="0" smtClean="0"/>
              <a:t>-</a:t>
            </a:r>
            <a:r>
              <a:rPr lang="pt-BR" b="0" dirty="0" smtClean="0"/>
              <a:t> - </a:t>
            </a:r>
            <a:r>
              <a:rPr lang="pt-BR" b="0" dirty="0" err="1" smtClean="0"/>
              <a:t>p</a:t>
            </a:r>
            <a:r>
              <a:rPr lang="pt-BR" b="0" baseline="-25000" dirty="0" err="1" smtClean="0"/>
              <a:t>kj</a:t>
            </a:r>
            <a:r>
              <a:rPr lang="pt-BR" b="0" baseline="30000" dirty="0" smtClean="0"/>
              <a:t>+</a:t>
            </a:r>
            <a:r>
              <a:rPr lang="pt-BR" b="0" dirty="0" smtClean="0"/>
              <a:t>), j≠k</a:t>
            </a:r>
          </a:p>
          <a:p>
            <a:pPr lvl="2">
              <a:buNone/>
            </a:pPr>
            <a:r>
              <a:rPr lang="pt-BR" b="0" dirty="0" smtClean="0"/>
              <a:t>η = taxa de aprendizagem</a:t>
            </a:r>
          </a:p>
          <a:p>
            <a:pPr lvl="2">
              <a:buNone/>
            </a:pPr>
            <a:r>
              <a:rPr lang="pt-BR" b="0" dirty="0" err="1" smtClean="0"/>
              <a:t>ρ</a:t>
            </a:r>
            <a:r>
              <a:rPr lang="pt-BR" b="0" baseline="-25000" dirty="0" err="1" smtClean="0"/>
              <a:t>kj</a:t>
            </a:r>
            <a:r>
              <a:rPr lang="pt-BR" b="0" baseline="30000" dirty="0" smtClean="0"/>
              <a:t>-</a:t>
            </a:r>
            <a:r>
              <a:rPr lang="pt-BR" b="0" dirty="0" smtClean="0"/>
              <a:t> e </a:t>
            </a:r>
            <a:r>
              <a:rPr lang="pt-BR" b="0" dirty="0" err="1" smtClean="0"/>
              <a:t>p</a:t>
            </a:r>
            <a:r>
              <a:rPr lang="pt-BR" b="0" baseline="-25000" dirty="0" err="1" smtClean="0"/>
              <a:t>kj</a:t>
            </a:r>
            <a:r>
              <a:rPr lang="pt-BR" b="0" baseline="30000" dirty="0" smtClean="0"/>
              <a:t>+ </a:t>
            </a:r>
            <a:r>
              <a:rPr lang="pt-BR" b="0" dirty="0" smtClean="0"/>
              <a:t>assumem valores entre -1 e +1.</a:t>
            </a:r>
          </a:p>
          <a:p>
            <a:r>
              <a:rPr lang="pt-BR" sz="2000" dirty="0" smtClean="0">
                <a:solidFill>
                  <a:srgbClr val="7030A0"/>
                </a:solidFill>
              </a:rPr>
              <a:t>Desvantagem: </a:t>
            </a:r>
          </a:p>
          <a:p>
            <a:pPr lvl="1"/>
            <a:r>
              <a:rPr lang="pt-BR" sz="2000" b="0" dirty="0" smtClean="0"/>
              <a:t>Caso a redução da temperatura seja pequena (desejável) a fase de treinamento fica muito lenta.</a:t>
            </a:r>
          </a:p>
          <a:p>
            <a:endParaRPr lang="pt-BR" sz="2000" b="0" dirty="0" smtClean="0"/>
          </a:p>
          <a:p>
            <a:pPr lvl="1">
              <a:buFont typeface="Arial" pitchFamily="34" charset="0"/>
              <a:buChar char="•"/>
            </a:pPr>
            <a:endParaRPr lang="pt-BR" sz="2000" b="0" dirty="0" smtClean="0"/>
          </a:p>
          <a:p>
            <a:pPr lvl="1"/>
            <a:endParaRPr lang="pt-BR" sz="2000" b="0" dirty="0" smtClean="0"/>
          </a:p>
          <a:p>
            <a:pPr lvl="4">
              <a:lnSpc>
                <a:spcPct val="90000"/>
              </a:lnSpc>
              <a:buFontTx/>
              <a:buNone/>
            </a:pPr>
            <a:endParaRPr lang="pt-BR" sz="24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Algoritmo de Treinamento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t-BR" sz="2000" b="0" dirty="0" smtClean="0"/>
              <a:t>Atribuir valores iniciais aos pesos que reflitam o problema;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b="0" dirty="0" smtClean="0"/>
              <a:t>Atribua valor à constante de redução de temperatura (preferencialmente entre 0.8 e 0.99);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b="0" dirty="0" smtClean="0"/>
              <a:t>Atribuir valor inicial à temperatura;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b="0" dirty="0" smtClean="0"/>
              <a:t>Atribuir valores aleatórios aos nós (0,1 ou -1,1);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b="0" dirty="0" smtClean="0"/>
              <a:t>Aplicar a fase “presa” a partir da fórmula de probabilidade;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b="0" dirty="0" smtClean="0"/>
              <a:t>Aplicar a fase “livre” a partir da fórmula de probabilidade;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b="0" dirty="0" smtClean="0"/>
              <a:t>Ajustar os pesos sinápticos;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b="0" dirty="0" smtClean="0"/>
              <a:t>Ajustar a temperatura;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b="0" dirty="0" smtClean="0"/>
              <a:t>Repetir os passos 5-8 até a temperatura chegar perto de 0 (zero)</a:t>
            </a:r>
          </a:p>
          <a:p>
            <a:pPr marL="916686" lvl="1" indent="-514350">
              <a:buFont typeface="+mj-lt"/>
              <a:buAutoNum type="arabicPeriod"/>
            </a:pPr>
            <a:r>
              <a:rPr lang="pt-BR" sz="2000" b="0" dirty="0" smtClean="0"/>
              <a:t>Deixar que o sistema atinja um equilíbrio;</a:t>
            </a:r>
          </a:p>
          <a:p>
            <a:pPr marL="916686" lvl="1" indent="-514350">
              <a:buFont typeface="+mj-lt"/>
              <a:buAutoNum type="arabicPeriod"/>
            </a:pPr>
            <a:r>
              <a:rPr lang="pt-BR" sz="2000" b="0" dirty="0" smtClean="0"/>
              <a:t>Um mínimo global deve ter sido encontrado.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986</Words>
  <Application>Microsoft Office PowerPoint</Application>
  <PresentationFormat>Apresentação na tela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Tema do Office</vt:lpstr>
      <vt:lpstr>Microsoft Equation 3.0</vt:lpstr>
      <vt:lpstr>REDES RECORRENTES ESTOCÁSTICAS</vt:lpstr>
      <vt:lpstr>Redes Neurais Recorrentes - Autômato</vt:lpstr>
      <vt:lpstr>Modelo Estocástico de um neurônio</vt:lpstr>
      <vt:lpstr> Neurônios da Máquina de Boltzmann </vt:lpstr>
      <vt:lpstr>Recozimento Simulado</vt:lpstr>
      <vt:lpstr>Aprendizado de Boltzmann</vt:lpstr>
      <vt:lpstr>Aprendizado de Boltzmann (cont)</vt:lpstr>
      <vt:lpstr>Aprendizado de Boltzmann (cont)</vt:lpstr>
      <vt:lpstr>Algoritmo de Treinamento</vt:lpstr>
      <vt:lpstr>Outras máquinas estocásticas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lvrarruda</dc:creator>
  <cp:lastModifiedBy>lvrarruda</cp:lastModifiedBy>
  <cp:revision>64</cp:revision>
  <dcterms:created xsi:type="dcterms:W3CDTF">2012-09-20T18:13:39Z</dcterms:created>
  <dcterms:modified xsi:type="dcterms:W3CDTF">2012-11-14T09:45:01Z</dcterms:modified>
</cp:coreProperties>
</file>