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82" r:id="rId4"/>
    <p:sldId id="257" r:id="rId5"/>
    <p:sldId id="283" r:id="rId6"/>
    <p:sldId id="258" r:id="rId7"/>
    <p:sldId id="262" r:id="rId8"/>
    <p:sldId id="264" r:id="rId9"/>
    <p:sldId id="280" r:id="rId10"/>
    <p:sldId id="266" r:id="rId11"/>
    <p:sldId id="285" r:id="rId12"/>
    <p:sldId id="286" r:id="rId13"/>
    <p:sldId id="269" r:id="rId14"/>
    <p:sldId id="281" r:id="rId15"/>
    <p:sldId id="284" r:id="rId1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64D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6" autoAdjust="0"/>
    <p:restoredTop sz="94660"/>
  </p:normalViewPr>
  <p:slideViewPr>
    <p:cSldViewPr>
      <p:cViewPr>
        <p:scale>
          <a:sx n="81" d="100"/>
          <a:sy n="81" d="100"/>
        </p:scale>
        <p:origin x="-73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B3CC-A076-4A66-A013-FAE801E637EC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EE5B-C490-4642-9D64-44EBC3494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C45-3244-4100-960F-7D99C45DD79D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B553E-9632-419D-B14D-5DC93F064A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B3572-7684-4B88-B8B8-36F7C6AF1B69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3A0E-62F9-4F0A-95EA-579AFD4C8D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5600-5F76-4EFF-818A-001566FC3C5A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1A85-F29E-4EF8-B8CA-9F2533F743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6A32E-136D-4727-9FB9-FDBF43308785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68EC6-EC5B-4192-BAE4-7F8B13FB7F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5138-469B-4351-9D54-9BDFD8C5B699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2114-FF7D-4DBD-B2FF-04FB0ACC8B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F8B6-FDAD-4715-9DB6-50ADC4F7F3B7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20F0-3F48-46B5-BE74-B6C13DCBA1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BD1B-B19C-4337-B3E0-B5661226AE07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D199-9CB0-4564-9F66-3573EA57B6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54D5C-6A9E-413B-88E7-D4B39C2F201F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572BB-CA66-461D-81D7-4C044F7FD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EACD-C79B-4004-855B-6BEC26A5411B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0729-D91A-499E-998E-59864C20DF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00F41-783D-4270-ADA7-1EFD341C84BF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637C-BFC0-4B2E-A005-0EC180AB2E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62BDC5-BA99-43EC-92DF-4EC6ECA1D1FA}" type="datetimeFigureOut">
              <a:rPr lang="pt-BR"/>
              <a:pPr>
                <a:defRPr/>
              </a:pPr>
              <a:t>13/11/2012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9F860C-CBAE-4E16-85FE-D713BA20E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6165850"/>
            <a:ext cx="8207375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539750" y="1196975"/>
            <a:ext cx="8208963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asc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 userDrawn="1"/>
        </p:nvSpPr>
        <p:spPr>
          <a:xfrm>
            <a:off x="5724525" y="6308725"/>
            <a:ext cx="2932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  <a:cs typeface="+mn-cs"/>
              </a:rPr>
              <a:t>CPGEI  - </a:t>
            </a:r>
            <a:r>
              <a:rPr lang="pt-BR" i="1" dirty="0" err="1">
                <a:latin typeface="+mn-lt"/>
                <a:cs typeface="+mn-cs"/>
              </a:rPr>
              <a:t>profa</a:t>
            </a:r>
            <a:r>
              <a:rPr lang="pt-BR" i="1" dirty="0">
                <a:latin typeface="+mn-lt"/>
                <a:cs typeface="+mn-cs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dirty="0" smtClean="0"/>
              <a:t>REDES RECORRENTES SUPERVISIONADAS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Introdução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NARX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com espaço de </a:t>
            </a:r>
            <a:r>
              <a:rPr lang="pt-BR" sz="2800" dirty="0" smtClean="0">
                <a:solidFill>
                  <a:srgbClr val="898989"/>
                </a:solidFill>
              </a:rPr>
              <a:t>estado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de segunda ordem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Redes localmente </a:t>
            </a:r>
            <a:r>
              <a:rPr lang="pt-BR" sz="2800" dirty="0" smtClean="0">
                <a:solidFill>
                  <a:srgbClr val="898989"/>
                </a:solidFill>
              </a:rPr>
              <a:t>recorrentes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Redes MLP </a:t>
            </a:r>
            <a:r>
              <a:rPr lang="pt-BR" sz="2800" dirty="0" smtClean="0">
                <a:solidFill>
                  <a:srgbClr val="898989"/>
                </a:solidFill>
              </a:rPr>
              <a:t>recorrente (</a:t>
            </a:r>
            <a:r>
              <a:rPr lang="pt-BR" sz="2800" dirty="0" err="1" smtClean="0">
                <a:solidFill>
                  <a:srgbClr val="898989"/>
                </a:solidFill>
              </a:rPr>
              <a:t>Elman</a:t>
            </a:r>
            <a:r>
              <a:rPr lang="pt-BR" sz="2800" dirty="0" smtClean="0">
                <a:solidFill>
                  <a:srgbClr val="898989"/>
                </a:solidFill>
              </a:rPr>
              <a:t> e Jordan)</a:t>
            </a:r>
            <a:endParaRPr lang="pt-BR" sz="2800" dirty="0" smtClean="0">
              <a:solidFill>
                <a:srgbClr val="898989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pt-BR" sz="2800" dirty="0" smtClean="0">
                <a:solidFill>
                  <a:srgbClr val="898989"/>
                </a:solidFill>
              </a:rPr>
              <a:t> Algoritmo </a:t>
            </a:r>
            <a:r>
              <a:rPr lang="pt-BR" sz="2800" dirty="0" smtClean="0">
                <a:solidFill>
                  <a:srgbClr val="898989"/>
                </a:solidFill>
              </a:rPr>
              <a:t>de </a:t>
            </a:r>
            <a:r>
              <a:rPr lang="pt-BR" sz="2800" dirty="0" smtClean="0">
                <a:solidFill>
                  <a:srgbClr val="898989"/>
                </a:solidFill>
              </a:rPr>
              <a:t>treinamento</a:t>
            </a:r>
            <a:endParaRPr lang="pt-BR" sz="28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Rede global de alimentação direta e localmente recorrente (LRGF)</a:t>
            </a:r>
            <a:endParaRPr lang="pt-BR" sz="3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5256584" cy="272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/>
          </p:cNvSpPr>
          <p:nvPr/>
        </p:nvSpPr>
        <p:spPr bwMode="auto">
          <a:xfrm>
            <a:off x="467544" y="1268760"/>
            <a:ext cx="84969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Realimentação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de ativação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 combinações de versões atrasadas do somatório ponderado de cada unidade de processamento.</a:t>
            </a:r>
          </a:p>
          <a:p>
            <a:pPr marL="363538" lvl="0" indent="-363538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Realimentação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local de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saída </a:t>
            </a:r>
            <a:r>
              <a:rPr lang="pt-BR" sz="2000" dirty="0" smtClean="0">
                <a:latin typeface="+mn-lt"/>
              </a:rPr>
              <a:t>consiste da entrada de uma unidade  ser composta de versões atrasadas de sua própria saída</a:t>
            </a:r>
          </a:p>
          <a:p>
            <a:pPr marL="363538" lvl="0" indent="-363538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Realimentação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local de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sinapse </a:t>
            </a:r>
            <a:r>
              <a:rPr lang="pt-BR" sz="2000" dirty="0" smtClean="0">
                <a:latin typeface="+mn-lt"/>
              </a:rPr>
              <a:t>compreende uma estrutura de realimentação em cada sinapse.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Rede Recorrente de </a:t>
            </a:r>
            <a:r>
              <a:rPr lang="pt-BR" sz="3200" dirty="0" err="1" smtClean="0"/>
              <a:t>Elman</a:t>
            </a:r>
            <a:endParaRPr lang="pt-BR" sz="3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704856" cy="470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de cantos arredondados 6"/>
          <p:cNvSpPr/>
          <p:nvPr/>
        </p:nvSpPr>
        <p:spPr>
          <a:xfrm>
            <a:off x="611560" y="1412776"/>
            <a:ext cx="115212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Rede Recorrente de Jordan</a:t>
            </a:r>
            <a:endParaRPr lang="pt-BR" sz="3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2848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611560" y="1340768"/>
            <a:ext cx="8229600" cy="4713387"/>
          </a:xfrm>
        </p:spPr>
        <p:txBody>
          <a:bodyPr/>
          <a:lstStyle/>
          <a:p>
            <a:pPr marL="363538" indent="-363538"/>
            <a:r>
              <a:rPr lang="pt-BR" sz="2000" b="0" dirty="0" smtClean="0">
                <a:solidFill>
                  <a:srgbClr val="7030A0"/>
                </a:solidFill>
              </a:rPr>
              <a:t>Treinamento por época</a:t>
            </a:r>
            <a:r>
              <a:rPr lang="pt-BR" sz="2000" b="0" dirty="0" smtClean="0"/>
              <a:t>: para uma dada época, a rede recorrente inicia a execução de um estado inicial até atingir um novo estado, ponto no qual o treinamento é parado e a rede é reinicializada para um estado para a próxima época.</a:t>
            </a:r>
          </a:p>
          <a:p>
            <a:pPr marL="363538" indent="-363538"/>
            <a:r>
              <a:rPr lang="pt-BR" sz="2000" b="0" dirty="0" smtClean="0">
                <a:solidFill>
                  <a:srgbClr val="7030A0"/>
                </a:solidFill>
              </a:rPr>
              <a:t>Treinamento contínuo </a:t>
            </a:r>
            <a:r>
              <a:rPr lang="pt-BR" sz="2000" b="0" dirty="0" smtClean="0"/>
              <a:t>é adequado para situações onde não estão disponíveis estados para reinicializar a rede que aprende enquanto executa o processamento de sinal.</a:t>
            </a:r>
          </a:p>
          <a:p>
            <a:pPr marL="363538" indent="-363538"/>
            <a:r>
              <a:rPr lang="pt-BR" sz="2000" b="0" dirty="0" smtClean="0"/>
              <a:t>O modelo de </a:t>
            </a:r>
            <a:r>
              <a:rPr lang="pt-BR" sz="2000" b="0" dirty="0" err="1" smtClean="0">
                <a:solidFill>
                  <a:srgbClr val="00B050"/>
                </a:solidFill>
              </a:rPr>
              <a:t>retro-propagação</a:t>
            </a:r>
            <a:r>
              <a:rPr lang="pt-BR" sz="2000" b="0" dirty="0" smtClean="0">
                <a:solidFill>
                  <a:srgbClr val="00B050"/>
                </a:solidFill>
              </a:rPr>
              <a:t> ao longo do tempo </a:t>
            </a:r>
            <a:r>
              <a:rPr lang="pt-BR" sz="2000" b="0" dirty="0" smtClean="0"/>
              <a:t>(BPTT) foi introduzido por </a:t>
            </a:r>
            <a:r>
              <a:rPr lang="pt-BR" sz="2000" b="0" dirty="0" err="1" smtClean="0"/>
              <a:t>Rumelhart</a:t>
            </a:r>
            <a:r>
              <a:rPr lang="pt-BR" sz="2000" b="0" dirty="0" smtClean="0"/>
              <a:t> em 1986.</a:t>
            </a:r>
          </a:p>
          <a:p>
            <a:pPr marL="363538" indent="-363538"/>
            <a:r>
              <a:rPr lang="pt-BR" sz="2000" b="0" dirty="0" smtClean="0"/>
              <a:t>O modelo de </a:t>
            </a:r>
            <a:r>
              <a:rPr lang="pt-BR" sz="2000" b="0" dirty="0" smtClean="0">
                <a:solidFill>
                  <a:srgbClr val="FF0000"/>
                </a:solidFill>
              </a:rPr>
              <a:t>retropropagação </a:t>
            </a:r>
            <a:r>
              <a:rPr lang="pt-BR" sz="2000" b="0" dirty="0" err="1" smtClean="0">
                <a:solidFill>
                  <a:srgbClr val="FF0000"/>
                </a:solidFill>
              </a:rPr>
              <a:t>reocrrente</a:t>
            </a:r>
            <a:r>
              <a:rPr lang="pt-BR" sz="2000" b="0" dirty="0" smtClean="0">
                <a:solidFill>
                  <a:srgbClr val="FF0000"/>
                </a:solidFill>
              </a:rPr>
              <a:t> </a:t>
            </a:r>
            <a:r>
              <a:rPr lang="pt-BR" sz="2000" b="0" dirty="0" smtClean="0"/>
              <a:t>foi proposto independente por </a:t>
            </a:r>
            <a:r>
              <a:rPr lang="pt-BR" sz="2000" b="0" dirty="0" err="1" smtClean="0"/>
              <a:t>Pineda</a:t>
            </a:r>
            <a:r>
              <a:rPr lang="pt-BR" sz="2000" b="0" dirty="0" smtClean="0"/>
              <a:t> (1987) , Almeida (1987) e </a:t>
            </a:r>
            <a:r>
              <a:rPr lang="pt-BR" sz="2000" b="0" dirty="0" err="1" smtClean="0"/>
              <a:t>Rohwer</a:t>
            </a:r>
            <a:r>
              <a:rPr lang="pt-BR" sz="2000" b="0" dirty="0" smtClean="0"/>
              <a:t> e </a:t>
            </a:r>
            <a:r>
              <a:rPr lang="pt-BR" sz="2000" b="0" dirty="0" err="1" smtClean="0"/>
              <a:t>Forrest</a:t>
            </a:r>
            <a:r>
              <a:rPr lang="pt-BR" sz="2000" b="0" dirty="0" smtClean="0"/>
              <a:t> (1987).</a:t>
            </a:r>
          </a:p>
          <a:p>
            <a:pPr marL="363538" indent="-363538"/>
            <a:r>
              <a:rPr lang="pt-BR" sz="2000" b="0" dirty="0" smtClean="0"/>
              <a:t>O algoritmo de </a:t>
            </a:r>
            <a:r>
              <a:rPr lang="pt-BR" sz="2000" b="0" dirty="0" smtClean="0">
                <a:solidFill>
                  <a:srgbClr val="00B0F0"/>
                </a:solidFill>
              </a:rPr>
              <a:t>aprendizado recorrente em tempo real </a:t>
            </a:r>
            <a:r>
              <a:rPr lang="pt-BR" sz="2000" b="0" dirty="0" smtClean="0"/>
              <a:t>foi introduzido por Williams e </a:t>
            </a:r>
            <a:r>
              <a:rPr lang="pt-BR" sz="2000" b="0" dirty="0" err="1" smtClean="0"/>
              <a:t>Zipser</a:t>
            </a:r>
            <a:r>
              <a:rPr lang="pt-BR" sz="2000" b="0" dirty="0" smtClean="0"/>
              <a:t> (1989) para identificação de sistemas e sintonia de parâmetros de um sistema qualquer.</a:t>
            </a:r>
            <a:endParaRPr lang="pt-B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Algoritmo de </a:t>
            </a:r>
            <a:r>
              <a:rPr lang="pt-BR" sz="3200" dirty="0" err="1" smtClean="0"/>
              <a:t>retro-propagação</a:t>
            </a:r>
            <a:r>
              <a:rPr lang="pt-BR" sz="3200" dirty="0" smtClean="0"/>
              <a:t> ao longo do tempo (BPTT)</a:t>
            </a:r>
            <a:endParaRPr lang="pt-BR" sz="3200" dirty="0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363538" indent="-363538"/>
            <a:r>
              <a:rPr lang="pt-BR" sz="2000" b="0" dirty="0" smtClean="0"/>
              <a:t>É </a:t>
            </a:r>
            <a:r>
              <a:rPr lang="pt-BR" sz="2000" b="0" dirty="0" smtClean="0"/>
              <a:t>uma extensão do algoritmo de </a:t>
            </a:r>
            <a:r>
              <a:rPr lang="pt-BR" sz="2000" b="0" dirty="0" err="1" smtClean="0"/>
              <a:t>retro-propagaçao</a:t>
            </a:r>
            <a:r>
              <a:rPr lang="pt-BR" sz="2000" b="0" dirty="0" smtClean="0"/>
              <a:t> padrão (MLP_BP)</a:t>
            </a:r>
          </a:p>
          <a:p>
            <a:pPr marL="363538" indent="-363538"/>
            <a:r>
              <a:rPr lang="pt-BR" sz="2000" b="0" dirty="0" smtClean="0"/>
              <a:t>Pode ser obtido por desdobramento da operação temporal da rede para uma rede de camadas com alimentação a frente.</a:t>
            </a:r>
          </a:p>
          <a:p>
            <a:pPr marL="363538" indent="-363538"/>
            <a:r>
              <a:rPr lang="pt-BR" sz="2000" b="0" dirty="0" smtClean="0"/>
              <a:t>A topologia desta rede tem número de camadas igual ao número de passos de tempo considerados.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01008"/>
            <a:ext cx="37448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7" y="3284984"/>
            <a:ext cx="418092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373216"/>
            <a:ext cx="5057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1187624" y="260648"/>
            <a:ext cx="6995120" cy="922337"/>
          </a:xfrm>
        </p:spPr>
        <p:txBody>
          <a:bodyPr/>
          <a:lstStyle/>
          <a:p>
            <a:r>
              <a:rPr lang="pt-BR" sz="3200" dirty="0" smtClean="0"/>
              <a:t>Algoritmo </a:t>
            </a:r>
            <a:r>
              <a:rPr lang="pt-BR" sz="3200" dirty="0" smtClean="0"/>
              <a:t>de aprendizado recorrente em tempo </a:t>
            </a:r>
            <a:r>
              <a:rPr lang="pt-BR" sz="3200" dirty="0" smtClean="0"/>
              <a:t>real (RTRL)</a:t>
            </a:r>
            <a:endParaRPr lang="pt-BR" sz="3200" dirty="0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363538" indent="-363538"/>
            <a:r>
              <a:rPr lang="pt-BR" sz="2000" b="0" dirty="0" smtClean="0"/>
              <a:t>Camada de processamento de nos que fazem os cálculos.</a:t>
            </a:r>
          </a:p>
          <a:p>
            <a:pPr marL="363538" indent="-363538"/>
            <a:r>
              <a:rPr lang="pt-BR" sz="2000" b="0" dirty="0" smtClean="0"/>
              <a:t>Camada concatenada entrada - realimentação</a:t>
            </a:r>
          </a:p>
          <a:p>
            <a:pPr marL="363538" indent="-363538"/>
            <a:endParaRPr lang="pt-BR" sz="2000" b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44824"/>
            <a:ext cx="301360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2304256" cy="109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794519"/>
          </a:xfrm>
        </p:spPr>
        <p:txBody>
          <a:bodyPr/>
          <a:lstStyle/>
          <a:p>
            <a:r>
              <a:rPr lang="pt-BR" dirty="0" smtClean="0"/>
              <a:t>Redes Neurais Recorrentes</a:t>
            </a:r>
            <a:endParaRPr lang="pt-BR" dirty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395536" y="1268760"/>
            <a:ext cx="856895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RNC 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são redes neurais com um ou mais laços de realimentação.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Cada laço pode ser de tipo </a:t>
            </a:r>
            <a:r>
              <a:rPr lang="pt-BR" sz="2000" b="1" dirty="0" smtClean="0">
                <a:solidFill>
                  <a:srgbClr val="00B0F0"/>
                </a:solidFill>
                <a:latin typeface="+mn-lt"/>
              </a:rPr>
              <a:t>local</a:t>
            </a:r>
            <a:r>
              <a:rPr lang="pt-BR" sz="2000" dirty="0" smtClean="0">
                <a:latin typeface="+mn-lt"/>
              </a:rPr>
              <a:t> (de um nodo para ele mesmo) ou </a:t>
            </a:r>
            <a:r>
              <a:rPr lang="pt-BR" sz="2000" b="1" dirty="0" smtClean="0">
                <a:solidFill>
                  <a:srgbClr val="00B0F0"/>
                </a:solidFill>
                <a:latin typeface="+mn-lt"/>
              </a:rPr>
              <a:t>global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Uma rede neural </a:t>
            </a:r>
            <a:r>
              <a:rPr lang="pt-BR" sz="2000" b="1" dirty="0" smtClean="0">
                <a:solidFill>
                  <a:srgbClr val="7030A0"/>
                </a:solidFill>
                <a:latin typeface="+mn-lt"/>
              </a:rPr>
              <a:t>totalmente recorrente </a:t>
            </a:r>
            <a:r>
              <a:rPr lang="pt-BR" sz="2000" dirty="0" smtClean="0">
                <a:latin typeface="+mn-lt"/>
              </a:rPr>
              <a:t>tem arquitetura na qual uma dada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unidade </a:t>
            </a:r>
            <a:r>
              <a:rPr lang="pt-BR" sz="2000" dirty="0" smtClean="0">
                <a:latin typeface="+mn-lt"/>
              </a:rPr>
              <a:t>de processamento pode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realimentar </a:t>
            </a:r>
            <a:r>
              <a:rPr lang="pt-BR" sz="2000" dirty="0" smtClean="0">
                <a:latin typeface="+mn-lt"/>
              </a:rPr>
              <a:t>qualquer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outra unidade</a:t>
            </a:r>
            <a:r>
              <a:rPr lang="pt-BR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</a:rPr>
              <a:t>Uma rede neural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parcialmente recorrente  </a:t>
            </a:r>
            <a:r>
              <a:rPr lang="pt-BR" sz="2000" dirty="0" smtClean="0">
                <a:latin typeface="+mn-lt"/>
              </a:rPr>
              <a:t>é definida como uma rede formada por maioria de conexões de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alimentação direta </a:t>
            </a:r>
            <a:r>
              <a:rPr lang="pt-BR" sz="2000" dirty="0" smtClean="0">
                <a:latin typeface="+mn-lt"/>
              </a:rPr>
              <a:t>(predominantes) e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conexões de realimentação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A resposta da rede </a:t>
            </a:r>
            <a:r>
              <a:rPr lang="pt-BR" sz="2000" dirty="0" smtClean="0">
                <a:latin typeface="+mn-lt"/>
                <a:cs typeface="+mn-cs"/>
              </a:rPr>
              <a:t>a </a:t>
            </a:r>
            <a:r>
              <a:rPr lang="pt-BR" sz="2000" dirty="0" smtClean="0">
                <a:latin typeface="+mn-lt"/>
                <a:cs typeface="+mn-cs"/>
              </a:rPr>
              <a:t>um sinal externo </a:t>
            </a:r>
            <a:r>
              <a:rPr lang="pt-BR" sz="2000" dirty="0" smtClean="0">
                <a:latin typeface="+mn-lt"/>
                <a:cs typeface="+mn-cs"/>
              </a:rPr>
              <a:t>depende </a:t>
            </a:r>
            <a:r>
              <a:rPr lang="pt-BR" sz="2000" dirty="0" smtClean="0">
                <a:latin typeface="+mn-lt"/>
                <a:cs typeface="+mn-cs"/>
              </a:rPr>
              <a:t>do </a:t>
            </a:r>
            <a:r>
              <a:rPr lang="pt-BR" sz="2000" dirty="0" smtClean="0">
                <a:latin typeface="+mn-lt"/>
                <a:cs typeface="+mn-cs"/>
              </a:rPr>
              <a:t>tempo, </a:t>
            </a:r>
            <a:r>
              <a:rPr lang="pt-BR" sz="2000" dirty="0" smtClean="0">
                <a:latin typeface="+mn-lt"/>
                <a:cs typeface="+mn-cs"/>
              </a:rPr>
              <a:t>por isto são ditas de redes recorrentes dinamicamente direcionadas.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O uso de realimentação permite que a rede recorrente utilize representações por modelos de estados.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Tornam-se  úteis para aplicações como modelagens e predições </a:t>
            </a:r>
            <a:r>
              <a:rPr lang="pt-BR" sz="2000" dirty="0" err="1" smtClean="0">
                <a:latin typeface="+mn-lt"/>
                <a:cs typeface="+mn-cs"/>
              </a:rPr>
              <a:t>não-lineares</a:t>
            </a:r>
            <a:r>
              <a:rPr lang="pt-BR" sz="2000" dirty="0" smtClean="0">
                <a:latin typeface="+mn-lt"/>
                <a:cs typeface="+mn-cs"/>
              </a:rPr>
              <a:t>, equalização adaptativa de processamento de fala, sistemas de controle, diagnóstico de motores de automóveis.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794519"/>
          </a:xfrm>
        </p:spPr>
        <p:txBody>
          <a:bodyPr/>
          <a:lstStyle/>
          <a:p>
            <a:r>
              <a:rPr lang="pt-BR" dirty="0" smtClean="0"/>
              <a:t>Redes Neurais Recorrentes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395536" y="1268760"/>
            <a:ext cx="84249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Modelos com realimentação global caracterizam-se por incorporar em uma MLP ou parte dela e explorarem sua capacidade de construção de mapas </a:t>
            </a:r>
            <a:r>
              <a:rPr lang="pt-BR" sz="2000" dirty="0" err="1" smtClean="0">
                <a:latin typeface="+mn-lt"/>
                <a:cs typeface="+mn-cs"/>
              </a:rPr>
              <a:t>não-lineares</a:t>
            </a:r>
            <a:r>
              <a:rPr lang="pt-BR" sz="2000" dirty="0" smtClean="0">
                <a:latin typeface="+mn-lt"/>
                <a:cs typeface="+mn-cs"/>
              </a:rPr>
              <a:t>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Modelo recorrente entrada-saída;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Modelo por espaço de estados;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MLP recorrente;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Rede de segunda ordem.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err="1" smtClean="0">
                <a:latin typeface="+mn-lt"/>
                <a:cs typeface="+mn-cs"/>
              </a:rPr>
              <a:t>RNs</a:t>
            </a:r>
            <a:r>
              <a:rPr lang="pt-BR" sz="2000" dirty="0" smtClean="0">
                <a:latin typeface="+mn-lt"/>
                <a:cs typeface="+mn-cs"/>
              </a:rPr>
              <a:t> com realimentação local são  globalmente de alimentação direta e localmente recorrentes  (</a:t>
            </a:r>
            <a:r>
              <a:rPr lang="pt-BR" sz="2000" dirty="0" err="1" smtClean="0">
                <a:latin typeface="+mn-lt"/>
                <a:cs typeface="+mn-cs"/>
              </a:rPr>
              <a:t>Tsoi</a:t>
            </a:r>
            <a:r>
              <a:rPr lang="pt-BR" sz="2000" dirty="0" smtClean="0">
                <a:latin typeface="+mn-lt"/>
                <a:cs typeface="+mn-cs"/>
              </a:rPr>
              <a:t> e  </a:t>
            </a:r>
            <a:r>
              <a:rPr lang="pt-BR" sz="2000" dirty="0" err="1" smtClean="0">
                <a:latin typeface="+mn-lt"/>
                <a:cs typeface="+mn-cs"/>
              </a:rPr>
              <a:t>Back</a:t>
            </a:r>
            <a:r>
              <a:rPr lang="pt-BR" sz="2000" dirty="0" smtClean="0">
                <a:latin typeface="+mn-lt"/>
                <a:cs typeface="+mn-cs"/>
              </a:rPr>
              <a:t>, 1994):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Realimentação local de ativação;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Realimentação local de saída;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pt-BR" sz="2000" dirty="0" smtClean="0">
                <a:latin typeface="+mn-lt"/>
                <a:cs typeface="+mn-cs"/>
              </a:rPr>
              <a:t>Realimentação local de sinapse.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Espaço Reservado para Conteúdo 2"/>
          <p:cNvSpPr>
            <a:spLocks noGrp="1"/>
          </p:cNvSpPr>
          <p:nvPr>
            <p:ph idx="1"/>
          </p:nvPr>
        </p:nvSpPr>
        <p:spPr>
          <a:xfrm>
            <a:off x="636587" y="1196752"/>
            <a:ext cx="8507413" cy="4824536"/>
          </a:xfrm>
        </p:spPr>
        <p:txBody>
          <a:bodyPr/>
          <a:lstStyle/>
          <a:p>
            <a:r>
              <a:rPr lang="pt-BR" sz="2000" b="0" dirty="0" smtClean="0"/>
              <a:t>Rede </a:t>
            </a:r>
            <a:r>
              <a:rPr lang="pt-BR" sz="2000" b="0" dirty="0" err="1" smtClean="0"/>
              <a:t>Não-linear</a:t>
            </a:r>
            <a:r>
              <a:rPr lang="pt-BR" sz="2000" b="0" dirty="0" smtClean="0"/>
              <a:t> </a:t>
            </a:r>
            <a:r>
              <a:rPr lang="pt-BR" sz="2000" b="0" dirty="0" err="1" smtClean="0"/>
              <a:t>Autoregressiva</a:t>
            </a:r>
            <a:r>
              <a:rPr lang="pt-BR" sz="2000" b="0" dirty="0" smtClean="0"/>
              <a:t> com Entradas Exógenas (NARX):</a:t>
            </a:r>
          </a:p>
          <a:p>
            <a:pPr>
              <a:buNone/>
            </a:pPr>
            <a:endParaRPr lang="pt-BR" sz="2000" b="0" dirty="0" smtClean="0"/>
          </a:p>
          <a:p>
            <a:pPr>
              <a:buNone/>
            </a:pPr>
            <a:endParaRPr lang="pt-BR" sz="2000" b="0" dirty="0" smtClean="0"/>
          </a:p>
          <a:p>
            <a:r>
              <a:rPr lang="pt-BR" sz="2000" b="0" dirty="0" smtClean="0"/>
              <a:t>A rede tem uma entrada simples que  é</a:t>
            </a:r>
          </a:p>
          <a:p>
            <a:pPr>
              <a:buNone/>
            </a:pPr>
            <a:r>
              <a:rPr lang="pt-BR" sz="2000" b="0" dirty="0" smtClean="0"/>
              <a:t>aplicada a uma linha de atrasos formando uma </a:t>
            </a:r>
          </a:p>
          <a:p>
            <a:pPr>
              <a:buNone/>
            </a:pPr>
            <a:r>
              <a:rPr lang="pt-BR" sz="2000" b="0" dirty="0" smtClean="0"/>
              <a:t>memória de  </a:t>
            </a:r>
            <a:r>
              <a:rPr lang="pt-BR" sz="2000" b="0" dirty="0" smtClean="0"/>
              <a:t>“q” </a:t>
            </a:r>
            <a:r>
              <a:rPr lang="pt-BR" sz="2000" b="0" dirty="0" smtClean="0"/>
              <a:t>elementos.</a:t>
            </a:r>
          </a:p>
          <a:p>
            <a:r>
              <a:rPr lang="pt-BR" sz="2000" b="0" dirty="0" smtClean="0"/>
              <a:t> A rede tem uma saída simples que  é </a:t>
            </a:r>
          </a:p>
          <a:p>
            <a:pPr>
              <a:buNone/>
            </a:pPr>
            <a:r>
              <a:rPr lang="pt-BR" sz="2000" b="0" dirty="0" smtClean="0"/>
              <a:t>realimentada na entrada através de uma outra </a:t>
            </a:r>
          </a:p>
          <a:p>
            <a:pPr>
              <a:buNone/>
            </a:pPr>
            <a:r>
              <a:rPr lang="pt-BR" sz="2000" b="0" dirty="0" smtClean="0"/>
              <a:t>linha de atraso de </a:t>
            </a:r>
            <a:r>
              <a:rPr lang="pt-BR" sz="2000" b="0" dirty="0" smtClean="0"/>
              <a:t>“q” </a:t>
            </a:r>
            <a:r>
              <a:rPr lang="pt-BR" sz="2000" b="0" dirty="0" smtClean="0"/>
              <a:t>elementos.</a:t>
            </a:r>
          </a:p>
          <a:p>
            <a:r>
              <a:rPr lang="pt-BR" sz="2000" b="0" dirty="0" smtClean="0"/>
              <a:t>Um vetor de entrada apresentado  à rede </a:t>
            </a:r>
            <a:r>
              <a:rPr lang="pt-BR" sz="2000" dirty="0" smtClean="0">
                <a:solidFill>
                  <a:srgbClr val="FF0000"/>
                </a:solidFill>
              </a:rPr>
              <a:t>MLP</a:t>
            </a:r>
          </a:p>
          <a:p>
            <a:pPr>
              <a:buNone/>
            </a:pPr>
            <a:r>
              <a:rPr lang="pt-BR" sz="2000" b="0" dirty="0" smtClean="0"/>
              <a:t> forma uma janela de dados de valores atuais e </a:t>
            </a:r>
          </a:p>
          <a:p>
            <a:pPr>
              <a:buNone/>
            </a:pPr>
            <a:r>
              <a:rPr lang="pt-BR" sz="2000" b="0" dirty="0" smtClean="0"/>
              <a:t>passados da entrada (dados exógenos) e valores </a:t>
            </a:r>
          </a:p>
          <a:p>
            <a:pPr>
              <a:buNone/>
            </a:pPr>
            <a:r>
              <a:rPr lang="pt-BR" sz="2000" b="0" dirty="0" smtClean="0"/>
              <a:t>atrasados da saída (dados regredidos).</a:t>
            </a:r>
            <a:endParaRPr lang="pt-BR" sz="2000" b="0" dirty="0"/>
          </a:p>
        </p:txBody>
      </p:sp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dirty="0" smtClean="0"/>
              <a:t>Modelo recorrente entrada-saída: Rede NARX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9"/>
            <a:ext cx="561661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556792"/>
            <a:ext cx="2585292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Espaço Reservado para Conteúdo 2"/>
          <p:cNvSpPr>
            <a:spLocks noGrp="1"/>
          </p:cNvSpPr>
          <p:nvPr>
            <p:ph idx="1"/>
          </p:nvPr>
        </p:nvSpPr>
        <p:spPr>
          <a:xfrm>
            <a:off x="636587" y="1196752"/>
            <a:ext cx="7967861" cy="4824536"/>
          </a:xfrm>
        </p:spPr>
        <p:txBody>
          <a:bodyPr/>
          <a:lstStyle/>
          <a:p>
            <a:r>
              <a:rPr lang="pt-BR" sz="2000" b="0" dirty="0" smtClean="0"/>
              <a:t>Seja uma rede NARX SISO tal que y(n+q) = </a:t>
            </a:r>
            <a:r>
              <a:rPr lang="pt-BR" sz="2000" b="0" dirty="0" smtClean="0">
                <a:latin typeface="Symbol" pitchFamily="18" charset="2"/>
              </a:rPr>
              <a:t>F</a:t>
            </a:r>
            <a:r>
              <a:rPr lang="pt-BR" sz="2000" b="0" dirty="0" smtClean="0"/>
              <a:t>(</a:t>
            </a:r>
            <a:r>
              <a:rPr lang="pt-BR" sz="2000" dirty="0" smtClean="0"/>
              <a:t>x</a:t>
            </a:r>
            <a:r>
              <a:rPr lang="pt-BR" sz="2000" b="0" dirty="0" smtClean="0"/>
              <a:t>(n),</a:t>
            </a:r>
            <a:r>
              <a:rPr lang="pt-BR" sz="2000" dirty="0" err="1" smtClean="0"/>
              <a:t>u</a:t>
            </a:r>
            <a:r>
              <a:rPr lang="pt-BR" sz="2000" b="0" baseline="-25000" dirty="0" err="1" smtClean="0"/>
              <a:t>q</a:t>
            </a:r>
            <a:r>
              <a:rPr lang="pt-BR" sz="2000" b="0" dirty="0" smtClean="0"/>
              <a:t>(n)), </a:t>
            </a:r>
          </a:p>
          <a:p>
            <a:pPr>
              <a:buNone/>
            </a:pPr>
            <a:r>
              <a:rPr lang="pt-BR" sz="2000" b="0" dirty="0" smtClean="0"/>
              <a:t>      onde q é a dimensão do espaço de estado e </a:t>
            </a:r>
            <a:r>
              <a:rPr lang="pt-BR" sz="2000" b="0" dirty="0" smtClean="0">
                <a:latin typeface="Symbol" pitchFamily="18" charset="2"/>
              </a:rPr>
              <a:t>F</a:t>
            </a:r>
            <a:r>
              <a:rPr lang="pt-BR" sz="2000" b="0" dirty="0" smtClean="0"/>
              <a:t>:</a:t>
            </a:r>
            <a:r>
              <a:rPr lang="pt-BR" sz="2000" b="0" dirty="0" smtClean="0">
                <a:sym typeface="Symbol"/>
              </a:rPr>
              <a:t></a:t>
            </a:r>
            <a:r>
              <a:rPr lang="pt-BR" sz="2000" b="0" baseline="30000" dirty="0" smtClean="0">
                <a:sym typeface="Symbol"/>
              </a:rPr>
              <a:t>2q</a:t>
            </a:r>
            <a:r>
              <a:rPr lang="pt-BR" sz="2000" b="0" dirty="0" smtClean="0">
                <a:sym typeface="Symbol"/>
              </a:rPr>
              <a:t>→.</a:t>
            </a:r>
          </a:p>
          <a:p>
            <a:endParaRPr lang="pt-BR" sz="2000" b="0" dirty="0" smtClean="0">
              <a:sym typeface="Symbol"/>
            </a:endParaRPr>
          </a:p>
          <a:p>
            <a:r>
              <a:rPr lang="pt-BR" sz="2000" b="0" dirty="0" smtClean="0">
                <a:sym typeface="Symbol"/>
              </a:rPr>
              <a:t>Supondo que a rede é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observável</a:t>
            </a:r>
            <a:r>
              <a:rPr lang="pt-BR" sz="2000" b="0" dirty="0" smtClean="0">
                <a:sym typeface="Symbol"/>
              </a:rPr>
              <a:t>:</a:t>
            </a:r>
          </a:p>
          <a:p>
            <a:pPr>
              <a:buNone/>
            </a:pPr>
            <a:r>
              <a:rPr lang="pt-BR" sz="2000" b="0" dirty="0" smtClean="0">
                <a:sym typeface="Symbol"/>
              </a:rPr>
              <a:t>       </a:t>
            </a:r>
            <a:r>
              <a:rPr lang="pt-BR" sz="2000" dirty="0" smtClean="0">
                <a:sym typeface="Symbol"/>
              </a:rPr>
              <a:t>x</a:t>
            </a:r>
            <a:r>
              <a:rPr lang="pt-BR" sz="2000" b="0" dirty="0" smtClean="0">
                <a:sym typeface="Symbol"/>
              </a:rPr>
              <a:t>(n)=</a:t>
            </a:r>
            <a:r>
              <a:rPr lang="pt-BR" sz="2000" b="0" dirty="0" smtClean="0">
                <a:latin typeface="Symbol" pitchFamily="18" charset="2"/>
              </a:rPr>
              <a:t> Y</a:t>
            </a:r>
            <a:r>
              <a:rPr lang="pt-BR" sz="2000" b="0" dirty="0" smtClean="0"/>
              <a:t>(</a:t>
            </a:r>
            <a:r>
              <a:rPr lang="pt-BR" sz="2000" dirty="0" err="1" smtClean="0"/>
              <a:t>y</a:t>
            </a:r>
            <a:r>
              <a:rPr lang="pt-BR" sz="2000" b="0" baseline="-25000" dirty="0" err="1" smtClean="0"/>
              <a:t>q</a:t>
            </a:r>
            <a:r>
              <a:rPr lang="pt-BR" sz="2000" b="0" dirty="0" smtClean="0"/>
              <a:t>(n),</a:t>
            </a:r>
            <a:r>
              <a:rPr lang="pt-BR" sz="2000" dirty="0" err="1" smtClean="0"/>
              <a:t>u</a:t>
            </a:r>
            <a:r>
              <a:rPr lang="pt-BR" sz="2000" b="0" baseline="-25000" dirty="0" err="1" smtClean="0"/>
              <a:t>q</a:t>
            </a:r>
            <a:r>
              <a:rPr lang="pt-BR" sz="2000" b="0" baseline="-25000" dirty="0" smtClean="0"/>
              <a:t>-1</a:t>
            </a:r>
            <a:r>
              <a:rPr lang="pt-BR" sz="2000" b="0" dirty="0" smtClean="0"/>
              <a:t> (n)), e </a:t>
            </a:r>
            <a:r>
              <a:rPr lang="pt-BR" sz="2000" b="0" dirty="0" smtClean="0">
                <a:latin typeface="Symbol" pitchFamily="18" charset="2"/>
              </a:rPr>
              <a:t>Y</a:t>
            </a:r>
            <a:r>
              <a:rPr lang="pt-BR" sz="2000" b="0" dirty="0" smtClean="0"/>
              <a:t>:</a:t>
            </a:r>
            <a:r>
              <a:rPr lang="pt-BR" sz="2000" b="0" dirty="0" smtClean="0">
                <a:sym typeface="Symbol"/>
              </a:rPr>
              <a:t></a:t>
            </a:r>
            <a:r>
              <a:rPr lang="pt-BR" sz="2000" b="0" baseline="30000" dirty="0" smtClean="0">
                <a:sym typeface="Symbol"/>
              </a:rPr>
              <a:t>2q</a:t>
            </a:r>
            <a:r>
              <a:rPr lang="pt-BR" sz="2000" b="0" dirty="0" smtClean="0">
                <a:sym typeface="Symbol"/>
              </a:rPr>
              <a:t>→</a:t>
            </a:r>
          </a:p>
          <a:p>
            <a:pPr>
              <a:buNone/>
            </a:pPr>
            <a:r>
              <a:rPr lang="pt-BR" sz="2000" b="0" dirty="0" smtClean="0">
                <a:sym typeface="Symbol"/>
              </a:rPr>
              <a:t>       </a:t>
            </a:r>
            <a:r>
              <a:rPr lang="pt-BR" sz="2000" dirty="0" smtClean="0">
                <a:sym typeface="Symbol"/>
              </a:rPr>
              <a:t>y</a:t>
            </a:r>
            <a:r>
              <a:rPr lang="pt-BR" sz="2000" b="0" dirty="0" smtClean="0">
                <a:sym typeface="Symbol"/>
              </a:rPr>
              <a:t>(n+q)=</a:t>
            </a:r>
            <a:r>
              <a:rPr lang="pt-BR" sz="2000" b="0" dirty="0" smtClean="0">
                <a:latin typeface="Symbol" pitchFamily="18" charset="2"/>
              </a:rPr>
              <a:t> </a:t>
            </a:r>
            <a:r>
              <a:rPr lang="pt-BR" sz="2000" b="0" dirty="0" smtClean="0"/>
              <a:t>F(</a:t>
            </a:r>
            <a:r>
              <a:rPr lang="pt-BR" sz="2000" dirty="0" err="1" smtClean="0"/>
              <a:t>y</a:t>
            </a:r>
            <a:r>
              <a:rPr lang="pt-BR" sz="2000" b="0" baseline="-25000" dirty="0" err="1" smtClean="0"/>
              <a:t>q</a:t>
            </a:r>
            <a:r>
              <a:rPr lang="pt-BR" sz="2000" b="0" dirty="0" smtClean="0"/>
              <a:t>(n),</a:t>
            </a:r>
            <a:r>
              <a:rPr lang="pt-BR" sz="2000" dirty="0" err="1" smtClean="0"/>
              <a:t>u</a:t>
            </a:r>
            <a:r>
              <a:rPr lang="pt-BR" sz="2000" b="0" baseline="-25000" dirty="0" err="1" smtClean="0"/>
              <a:t>q</a:t>
            </a:r>
            <a:r>
              <a:rPr lang="pt-BR" sz="2000" b="0" baseline="-25000" dirty="0" smtClean="0"/>
              <a:t>-1</a:t>
            </a:r>
            <a:r>
              <a:rPr lang="pt-BR" sz="2000" b="0" dirty="0" smtClean="0"/>
              <a:t> (n)) e F :</a:t>
            </a:r>
            <a:r>
              <a:rPr lang="pt-BR" sz="2000" b="0" dirty="0" smtClean="0">
                <a:sym typeface="Symbol"/>
              </a:rPr>
              <a:t></a:t>
            </a:r>
            <a:r>
              <a:rPr lang="pt-BR" sz="2000" b="0" baseline="30000" dirty="0" smtClean="0">
                <a:sym typeface="Symbol"/>
              </a:rPr>
              <a:t>2q</a:t>
            </a:r>
            <a:r>
              <a:rPr lang="pt-BR" sz="2000" b="0" dirty="0" err="1" smtClean="0">
                <a:sym typeface="Symbol"/>
              </a:rPr>
              <a:t>→</a:t>
            </a:r>
            <a:endParaRPr lang="pt-BR" sz="2000" b="0" dirty="0" smtClean="0">
              <a:sym typeface="Symbol"/>
            </a:endParaRPr>
          </a:p>
          <a:p>
            <a:pPr>
              <a:buNone/>
            </a:pPr>
            <a:endParaRPr lang="pt-BR" sz="2000" b="0" dirty="0" smtClean="0"/>
          </a:p>
          <a:p>
            <a:r>
              <a:rPr lang="pt-BR" sz="2000" b="0" dirty="0" smtClean="0"/>
              <a:t>Onde </a:t>
            </a:r>
            <a:r>
              <a:rPr lang="pt-BR" sz="2000" dirty="0" err="1" smtClean="0"/>
              <a:t>u</a:t>
            </a:r>
            <a:r>
              <a:rPr lang="pt-BR" sz="2000" b="0" baseline="-25000" dirty="0" err="1" smtClean="0"/>
              <a:t>q</a:t>
            </a:r>
            <a:r>
              <a:rPr lang="pt-BR" sz="2000" b="0" baseline="-25000" dirty="0" smtClean="0"/>
              <a:t>-1</a:t>
            </a:r>
            <a:r>
              <a:rPr lang="pt-BR" sz="2000" b="0" dirty="0" smtClean="0"/>
              <a:t>(n) está contido em </a:t>
            </a:r>
            <a:r>
              <a:rPr lang="pt-BR" sz="2000" dirty="0" err="1" smtClean="0"/>
              <a:t>u</a:t>
            </a:r>
            <a:r>
              <a:rPr lang="pt-BR" sz="2000" b="0" baseline="-25000" dirty="0" err="1" smtClean="0"/>
              <a:t>q</a:t>
            </a:r>
            <a:r>
              <a:rPr lang="pt-BR" sz="2000" b="0" dirty="0" smtClean="0"/>
              <a:t> (n)</a:t>
            </a:r>
          </a:p>
          <a:p>
            <a:pPr>
              <a:buNone/>
            </a:pPr>
            <a:r>
              <a:rPr lang="pt-BR" sz="2000" b="0" dirty="0" smtClean="0"/>
              <a:t>como seus primeiros (q-1) elementos.</a:t>
            </a:r>
          </a:p>
          <a:p>
            <a:r>
              <a:rPr lang="pt-BR" sz="2000" b="0" dirty="0" smtClean="0"/>
              <a:t>O mapeamento F é válido para </a:t>
            </a:r>
          </a:p>
          <a:p>
            <a:pPr>
              <a:buNone/>
            </a:pPr>
            <a:r>
              <a:rPr lang="pt-BR" sz="2000" b="0" dirty="0" smtClean="0"/>
              <a:t>ambos </a:t>
            </a:r>
            <a:r>
              <a:rPr lang="pt-BR" sz="2000" b="0" dirty="0" smtClean="0">
                <a:latin typeface="Symbol" pitchFamily="18" charset="2"/>
              </a:rPr>
              <a:t>Y </a:t>
            </a:r>
            <a:r>
              <a:rPr lang="pt-BR" sz="2000" b="0" dirty="0" smtClean="0"/>
              <a:t>e </a:t>
            </a:r>
            <a:r>
              <a:rPr lang="pt-BR" sz="2000" b="0" dirty="0" smtClean="0">
                <a:latin typeface="Symbol" pitchFamily="18" charset="2"/>
              </a:rPr>
              <a:t>F.</a:t>
            </a:r>
          </a:p>
          <a:p>
            <a:r>
              <a:rPr lang="pt-BR" sz="2000" b="0" dirty="0" smtClean="0"/>
              <a:t>Para n=n-q-1</a:t>
            </a:r>
          </a:p>
        </p:txBody>
      </p:sp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400" dirty="0" smtClean="0"/>
              <a:t>Modelo recorrente entrada-saída: Rede NARX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60650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661248"/>
            <a:ext cx="5616615" cy="4320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Redes com modelo de espaço de estado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16386" name="Subtítulo 2"/>
          <p:cNvSpPr>
            <a:spLocks noGrp="1"/>
          </p:cNvSpPr>
          <p:nvPr>
            <p:ph type="subTitle" idx="4294967295"/>
          </p:nvPr>
        </p:nvSpPr>
        <p:spPr>
          <a:xfrm>
            <a:off x="611560" y="1196752"/>
            <a:ext cx="8208912" cy="4680520"/>
          </a:xfrm>
        </p:spPr>
        <p:txBody>
          <a:bodyPr/>
          <a:lstStyle/>
          <a:p>
            <a:pPr marL="363538" indent="-363538" eaLnBrk="1" hangingPunct="1">
              <a:lnSpc>
                <a:spcPct val="90000"/>
              </a:lnSpc>
            </a:pPr>
            <a:r>
              <a:rPr lang="pt-BR" sz="2200" dirty="0" smtClean="0"/>
              <a:t> </a:t>
            </a:r>
            <a:r>
              <a:rPr lang="pt-BR" sz="2000" b="0" dirty="0" smtClean="0"/>
              <a:t>Seja um vetor q-dimensional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="0" dirty="0" smtClean="0">
                <a:solidFill>
                  <a:srgbClr val="FF0000"/>
                </a:solidFill>
              </a:rPr>
              <a:t>(n) </a:t>
            </a:r>
            <a:r>
              <a:rPr lang="pt-BR" sz="2000" b="0" dirty="0" smtClean="0"/>
              <a:t>que denota o </a:t>
            </a:r>
            <a:r>
              <a:rPr lang="pt-BR" sz="2000" b="0" dirty="0" smtClean="0">
                <a:solidFill>
                  <a:srgbClr val="FF0000"/>
                </a:solidFill>
              </a:rPr>
              <a:t>estado</a:t>
            </a:r>
            <a:r>
              <a:rPr lang="pt-BR" sz="2000" b="0" dirty="0" smtClean="0"/>
              <a:t> de um sistema discreto no tempo e não linear. 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smtClean="0"/>
              <a:t>Seja um vetor  m-dimensional </a:t>
            </a:r>
            <a:r>
              <a:rPr lang="pt-BR" sz="2000" dirty="0" smtClean="0">
                <a:solidFill>
                  <a:srgbClr val="FF0000"/>
                </a:solidFill>
              </a:rPr>
              <a:t>u</a:t>
            </a:r>
            <a:r>
              <a:rPr lang="pt-BR" sz="2000" b="0" dirty="0" smtClean="0">
                <a:solidFill>
                  <a:srgbClr val="FF0000"/>
                </a:solidFill>
              </a:rPr>
              <a:t>(n)</a:t>
            </a:r>
            <a:r>
              <a:rPr lang="pt-BR" sz="2000" b="0" dirty="0" smtClean="0"/>
              <a:t> que denota </a:t>
            </a:r>
            <a:r>
              <a:rPr lang="pt-BR" sz="2000" b="0" dirty="0" smtClean="0">
                <a:solidFill>
                  <a:srgbClr val="FF0000"/>
                </a:solidFill>
              </a:rPr>
              <a:t>a entrada </a:t>
            </a:r>
            <a:r>
              <a:rPr lang="pt-BR" sz="2000" b="0" dirty="0" smtClean="0"/>
              <a:t>e um vetor p-dimensional </a:t>
            </a:r>
            <a:r>
              <a:rPr lang="pt-BR" sz="2000" b="0" dirty="0" smtClean="0">
                <a:solidFill>
                  <a:srgbClr val="FF0000"/>
                </a:solidFill>
              </a:rPr>
              <a:t>y(n)</a:t>
            </a:r>
            <a:r>
              <a:rPr lang="pt-BR" sz="2000" b="0" dirty="0" smtClean="0"/>
              <a:t> que denota a </a:t>
            </a:r>
            <a:r>
              <a:rPr lang="pt-BR" sz="2000" b="0" dirty="0" smtClean="0">
                <a:solidFill>
                  <a:srgbClr val="FF0000"/>
                </a:solidFill>
              </a:rPr>
              <a:t>saída</a:t>
            </a:r>
            <a:r>
              <a:rPr lang="pt-BR" sz="2000" b="0" dirty="0" smtClean="0"/>
              <a:t> do mesmo sistema.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smtClean="0"/>
              <a:t>O comportamento dinâmico (livre de ruído) do sistema é dado por seu modelo em espaço de estado:</a:t>
            </a:r>
          </a:p>
          <a:p>
            <a:pPr marL="363538" indent="-363538" eaLnBrk="1" hangingPunct="1">
              <a:lnSpc>
                <a:spcPct val="90000"/>
              </a:lnSpc>
            </a:pPr>
            <a:endParaRPr lang="pt-BR" sz="2000" b="0" dirty="0" smtClean="0"/>
          </a:p>
          <a:p>
            <a:pPr marL="363538" indent="-363538" eaLnBrk="1" hangingPunct="1">
              <a:lnSpc>
                <a:spcPct val="90000"/>
              </a:lnSpc>
            </a:pPr>
            <a:endParaRPr lang="pt-BR" sz="2000" b="0" dirty="0" smtClean="0"/>
          </a:p>
          <a:p>
            <a:pPr marL="363538" indent="-363538" eaLnBrk="1" hangingPunct="1">
              <a:lnSpc>
                <a:spcPct val="90000"/>
              </a:lnSpc>
            </a:pPr>
            <a:endParaRPr lang="pt-BR" sz="2000" b="0" dirty="0" smtClean="0"/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err="1" smtClean="0"/>
              <a:t>Wa</a:t>
            </a:r>
            <a:r>
              <a:rPr lang="pt-BR" sz="2000" b="0" dirty="0" smtClean="0"/>
              <a:t> é uma matriz q x q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err="1" smtClean="0"/>
              <a:t>Wb</a:t>
            </a:r>
            <a:r>
              <a:rPr lang="pt-BR" sz="2000" b="0" dirty="0" smtClean="0"/>
              <a:t> é uma matriz q x (m+1)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smtClean="0"/>
              <a:t>C é uma matriz p x p.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smtClean="0">
                <a:latin typeface="Symbol" pitchFamily="18" charset="2"/>
              </a:rPr>
              <a:t>j</a:t>
            </a:r>
            <a:r>
              <a:rPr lang="pt-BR" sz="2000" b="0" dirty="0" smtClean="0"/>
              <a:t> :</a:t>
            </a:r>
            <a:r>
              <a:rPr lang="pt-BR" sz="2000" b="0" dirty="0" smtClean="0">
                <a:sym typeface="Symbol"/>
              </a:rPr>
              <a:t></a:t>
            </a:r>
            <a:r>
              <a:rPr lang="pt-BR" sz="2000" b="0" baseline="30000" dirty="0" smtClean="0">
                <a:sym typeface="Symbol"/>
              </a:rPr>
              <a:t>q</a:t>
            </a:r>
            <a:r>
              <a:rPr lang="pt-BR" sz="2000" b="0" dirty="0" err="1" smtClean="0">
                <a:sym typeface="Symbol"/>
              </a:rPr>
              <a:t>→</a:t>
            </a:r>
            <a:r>
              <a:rPr lang="pt-BR" sz="2000" b="0" baseline="30000" dirty="0" smtClean="0">
                <a:sym typeface="Symbol"/>
              </a:rPr>
              <a:t>q</a:t>
            </a:r>
            <a:r>
              <a:rPr lang="pt-BR" sz="2000" b="0" dirty="0" smtClean="0">
                <a:sym typeface="Symbol"/>
              </a:rPr>
              <a:t> é uma mapa  estático diagonal</a:t>
            </a:r>
          </a:p>
          <a:p>
            <a:pPr marL="363538" indent="-363538" eaLnBrk="1" hangingPunct="1">
              <a:lnSpc>
                <a:spcPct val="90000"/>
              </a:lnSpc>
            </a:pPr>
            <a:r>
              <a:rPr lang="pt-BR" sz="2000" b="0" dirty="0" smtClean="0">
                <a:latin typeface="Symbol" pitchFamily="18" charset="2"/>
              </a:rPr>
              <a:t>j</a:t>
            </a:r>
            <a:r>
              <a:rPr lang="pt-BR" sz="2000" b="0" dirty="0" smtClean="0"/>
              <a:t> :</a:t>
            </a:r>
            <a:r>
              <a:rPr lang="pt-BR" sz="2000" b="0" dirty="0" smtClean="0">
                <a:sym typeface="Symbol"/>
              </a:rPr>
              <a:t>[x1, x2, ...,</a:t>
            </a:r>
            <a:r>
              <a:rPr lang="pt-BR" sz="2000" b="0" dirty="0" err="1" smtClean="0">
                <a:sym typeface="Symbol"/>
              </a:rPr>
              <a:t>xq</a:t>
            </a:r>
            <a:r>
              <a:rPr lang="pt-BR" sz="2000" b="0" dirty="0" smtClean="0">
                <a:sym typeface="Symbol"/>
              </a:rPr>
              <a:t>] →</a:t>
            </a:r>
            <a:r>
              <a:rPr lang="pt-BR" sz="2000" b="0" dirty="0" smtClean="0">
                <a:latin typeface="Symbol" pitchFamily="18" charset="2"/>
              </a:rPr>
              <a:t> </a:t>
            </a:r>
            <a:r>
              <a:rPr lang="pt-BR" sz="2000" b="0" dirty="0" smtClean="0">
                <a:sym typeface="Symbol"/>
              </a:rPr>
              <a:t>[</a:t>
            </a:r>
            <a:r>
              <a:rPr lang="pt-BR" sz="2000" b="0" dirty="0" smtClean="0">
                <a:latin typeface="Symbol" pitchFamily="18" charset="2"/>
              </a:rPr>
              <a:t>j</a:t>
            </a:r>
            <a:r>
              <a:rPr lang="pt-BR" sz="2000" b="0" dirty="0" smtClean="0">
                <a:sym typeface="Symbol"/>
              </a:rPr>
              <a:t>(x1), </a:t>
            </a:r>
            <a:r>
              <a:rPr lang="pt-BR" sz="2000" b="0" dirty="0" smtClean="0">
                <a:latin typeface="Symbol" pitchFamily="18" charset="2"/>
              </a:rPr>
              <a:t>j</a:t>
            </a:r>
            <a:r>
              <a:rPr lang="pt-BR" sz="2000" b="0" dirty="0" smtClean="0">
                <a:sym typeface="Symbol"/>
              </a:rPr>
              <a:t>(x2), ...,</a:t>
            </a:r>
            <a:r>
              <a:rPr lang="pt-BR" sz="2000" b="0" dirty="0" smtClean="0">
                <a:latin typeface="Symbol" pitchFamily="18" charset="2"/>
              </a:rPr>
              <a:t> j (</a:t>
            </a:r>
            <a:r>
              <a:rPr lang="pt-BR" sz="2000" b="0" dirty="0" err="1" smtClean="0">
                <a:sym typeface="Symbol"/>
              </a:rPr>
              <a:t>xq</a:t>
            </a:r>
            <a:r>
              <a:rPr lang="pt-BR" sz="2000" b="0" dirty="0" smtClean="0">
                <a:sym typeface="Symbol"/>
              </a:rPr>
              <a:t>)] </a:t>
            </a:r>
            <a:endParaRPr lang="pt-BR" sz="2000" b="0" dirty="0" smtClean="0"/>
          </a:p>
          <a:p>
            <a:pPr marL="363538" indent="-363538" eaLnBrk="1" hangingPunct="1">
              <a:lnSpc>
                <a:spcPct val="90000"/>
              </a:lnSpc>
            </a:pPr>
            <a:endParaRPr lang="pt-BR" sz="2200" b="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343698" cy="68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Redes com modelo de espaço de estado (</a:t>
            </a:r>
            <a:r>
              <a:rPr lang="pt-BR" sz="3200" dirty="0" err="1" smtClean="0"/>
              <a:t>cont</a:t>
            </a:r>
            <a:r>
              <a:rPr lang="pt-BR" sz="3200" dirty="0" smtClean="0"/>
              <a:t>)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636587" y="1340768"/>
            <a:ext cx="85074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1" indent="-363538">
              <a:buFont typeface="Arial" pitchFamily="34" charset="0"/>
              <a:buChar char="•"/>
            </a:pPr>
            <a:endParaRPr lang="pt-BR" sz="2000" dirty="0" smtClean="0">
              <a:latin typeface="+mn-lt"/>
              <a:cs typeface="+mn-cs"/>
            </a:endParaRPr>
          </a:p>
          <a:p>
            <a:pPr marL="457200" marR="0" lvl="4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126876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Os nodos escondidos definem o estado da rede neural. 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A saída da camada escondida  é realimentada para a camada de entrada  através de um banco de unidades de atrasos. 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A camada de entrada passa a ser a concatenação dos nodos de realimentação e dos nodos fontes. 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A rede é conectada ao ambiente externo .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A ordem do modelo  é determinada pelo  número de unidades de atrasos empregadas na realimentação.</a:t>
            </a:r>
            <a:endParaRPr lang="pt-BR" sz="2000" dirty="0">
              <a:latin typeface="+mn-lt"/>
            </a:endParaRPr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746" y="3789040"/>
            <a:ext cx="5564254" cy="235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373216"/>
            <a:ext cx="2232247" cy="62843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83568" y="3933056"/>
            <a:ext cx="35108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Modelo recorrente de ordem “q “</a:t>
            </a:r>
          </a:p>
          <a:p>
            <a:r>
              <a:rPr lang="pt-BR" dirty="0" smtClean="0"/>
              <a:t>com “m” entradas e “p” saídas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>
            <a:off x="1979712" y="465313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3200" dirty="0" smtClean="0"/>
              <a:t>Redes com modelo de espaço de estado (</a:t>
            </a:r>
            <a:r>
              <a:rPr lang="pt-BR" sz="3200" dirty="0" err="1" smtClean="0"/>
              <a:t>cont</a:t>
            </a:r>
            <a:r>
              <a:rPr lang="pt-BR" sz="3200" dirty="0" smtClean="0"/>
              <a:t>)</a:t>
            </a:r>
            <a:endParaRPr lang="pt-BR" sz="3200" dirty="0" smtClean="0"/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1196752"/>
            <a:ext cx="8229600" cy="4896544"/>
          </a:xfrm>
        </p:spPr>
        <p:txBody>
          <a:bodyPr/>
          <a:lstStyle/>
          <a:p>
            <a:r>
              <a:rPr lang="pt-BR" sz="2000" b="0" dirty="0" smtClean="0"/>
              <a:t>A rede recorrente simples (SRN) possui uma</a:t>
            </a:r>
            <a:r>
              <a:rPr lang="pt-BR" sz="2000" b="0" dirty="0" smtClean="0"/>
              <a:t> camada de saída não linear e não apresenta o banco de unidades de atrasos na saída.</a:t>
            </a:r>
          </a:p>
          <a:p>
            <a:r>
              <a:rPr lang="pt-BR" sz="2000" b="0" dirty="0" smtClean="0"/>
              <a:t>A MLP recorrente (RMLP) tem no mínimo uma camada escondida com realimentação e a camada de saída também é realimentada.</a:t>
            </a:r>
            <a:endParaRPr lang="pt-BR" sz="2000" b="0" dirty="0" smtClean="0"/>
          </a:p>
          <a:p>
            <a:endParaRPr lang="pt-BR" sz="20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01008"/>
            <a:ext cx="4104474" cy="252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40375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2736304" cy="14022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2" name="Seta dobrada 11"/>
          <p:cNvSpPr/>
          <p:nvPr/>
        </p:nvSpPr>
        <p:spPr>
          <a:xfrm rot="5400000">
            <a:off x="5760132" y="2672916"/>
            <a:ext cx="504056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Rede </a:t>
            </a:r>
            <a:r>
              <a:rPr lang="pt-BR" dirty="0" smtClean="0"/>
              <a:t>de segunda ordem</a:t>
            </a:r>
            <a:endParaRPr lang="pt-BR" dirty="0" smtClean="0"/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352928" cy="48965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000" b="0" dirty="0" smtClean="0"/>
              <a:t>Quando o campo local induzido v(k) é combinado usando multiplicações, o nó é dito de segunda ordem.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sz="2000" b="0" dirty="0" smtClean="0"/>
          </a:p>
          <a:p>
            <a:r>
              <a:rPr lang="pt-BR" sz="2000" b="0" dirty="0" smtClean="0"/>
              <a:t>O produto </a:t>
            </a:r>
            <a:r>
              <a:rPr lang="pt-BR" sz="2000" b="0" dirty="0" err="1" smtClean="0"/>
              <a:t>x</a:t>
            </a:r>
            <a:r>
              <a:rPr lang="pt-BR" sz="2000" b="0" baseline="-25000" dirty="0" err="1" smtClean="0"/>
              <a:t>j</a:t>
            </a:r>
            <a:r>
              <a:rPr lang="pt-BR" sz="2000" b="0" baseline="-25000" dirty="0" smtClean="0"/>
              <a:t> </a:t>
            </a:r>
            <a:r>
              <a:rPr lang="pt-BR" sz="2000" b="0" dirty="0" smtClean="0"/>
              <a:t>(n)* </a:t>
            </a:r>
            <a:r>
              <a:rPr lang="pt-BR" sz="2000" b="0" dirty="0" err="1" smtClean="0"/>
              <a:t>u</a:t>
            </a:r>
            <a:r>
              <a:rPr lang="pt-BR" sz="2000" b="0" baseline="-25000" dirty="0" err="1" smtClean="0"/>
              <a:t>j</a:t>
            </a:r>
            <a:r>
              <a:rPr lang="pt-BR" sz="2000" b="0" baseline="-25000" dirty="0" smtClean="0"/>
              <a:t> </a:t>
            </a:r>
            <a:r>
              <a:rPr lang="pt-BR" sz="2000" b="0" dirty="0" smtClean="0"/>
              <a:t>(n) representa o par </a:t>
            </a:r>
          </a:p>
          <a:p>
            <a:pPr>
              <a:buNone/>
            </a:pPr>
            <a:r>
              <a:rPr lang="pt-BR" sz="2000" b="0" dirty="0" smtClean="0">
                <a:solidFill>
                  <a:srgbClr val="FF0000"/>
                </a:solidFill>
              </a:rPr>
              <a:t>      {estado, entrada}</a:t>
            </a:r>
          </a:p>
          <a:p>
            <a:r>
              <a:rPr lang="pt-BR" sz="2000" b="0" dirty="0" smtClean="0"/>
              <a:t>O</a:t>
            </a:r>
            <a:r>
              <a:rPr lang="pt-BR" sz="2000" b="0" dirty="0" smtClean="0"/>
              <a:t> </a:t>
            </a:r>
            <a:r>
              <a:rPr lang="pt-BR" sz="2000" b="0" dirty="0" smtClean="0"/>
              <a:t>peso </a:t>
            </a:r>
            <a:r>
              <a:rPr lang="pt-BR" sz="2000" b="0" dirty="0" err="1" smtClean="0">
                <a:solidFill>
                  <a:srgbClr val="7030A0"/>
                </a:solidFill>
              </a:rPr>
              <a:t>w</a:t>
            </a:r>
            <a:r>
              <a:rPr lang="pt-BR" sz="2000" b="0" baseline="-25000" dirty="0" err="1" smtClean="0">
                <a:solidFill>
                  <a:srgbClr val="7030A0"/>
                </a:solidFill>
              </a:rPr>
              <a:t>kij</a:t>
            </a:r>
            <a:r>
              <a:rPr lang="pt-BR" sz="2000" b="0" dirty="0" smtClean="0">
                <a:solidFill>
                  <a:srgbClr val="7030A0"/>
                </a:solidFill>
              </a:rPr>
              <a:t> </a:t>
            </a:r>
            <a:r>
              <a:rPr lang="pt-BR" sz="2000" b="0" dirty="0" smtClean="0">
                <a:solidFill>
                  <a:srgbClr val="7030A0"/>
                </a:solidFill>
              </a:rPr>
              <a:t>&gt; </a:t>
            </a:r>
            <a:r>
              <a:rPr lang="pt-BR" sz="2000" b="0" dirty="0" smtClean="0">
                <a:solidFill>
                  <a:srgbClr val="7030A0"/>
                </a:solidFill>
              </a:rPr>
              <a:t>0 </a:t>
            </a:r>
            <a:r>
              <a:rPr lang="pt-BR" sz="2000" b="0" dirty="0" smtClean="0"/>
              <a:t>indica uma </a:t>
            </a:r>
            <a:r>
              <a:rPr lang="pt-BR" sz="2000" b="0" dirty="0" smtClean="0">
                <a:solidFill>
                  <a:srgbClr val="7030A0"/>
                </a:solidFill>
              </a:rPr>
              <a:t>transição de estado </a:t>
            </a:r>
          </a:p>
          <a:p>
            <a:r>
              <a:rPr lang="pt-BR" sz="2000" b="0" dirty="0" smtClean="0"/>
              <a:t>O peso </a:t>
            </a:r>
            <a:r>
              <a:rPr lang="pt-BR" sz="2000" b="0" dirty="0" smtClean="0">
                <a:solidFill>
                  <a:srgbClr val="FFC000"/>
                </a:solidFill>
              </a:rPr>
              <a:t>negativo</a:t>
            </a:r>
            <a:r>
              <a:rPr lang="pt-BR" sz="2000" b="0" dirty="0" smtClean="0"/>
              <a:t> indica a </a:t>
            </a:r>
            <a:r>
              <a:rPr lang="pt-BR" sz="2000" b="0" dirty="0" smtClean="0">
                <a:solidFill>
                  <a:srgbClr val="FFC000"/>
                </a:solidFill>
              </a:rPr>
              <a:t>ausência</a:t>
            </a:r>
            <a:r>
              <a:rPr lang="pt-BR" sz="2000" b="0" dirty="0" smtClean="0"/>
              <a:t> de transição</a:t>
            </a:r>
          </a:p>
          <a:p>
            <a:r>
              <a:rPr lang="pt-BR" sz="2000" b="0" dirty="0" smtClean="0"/>
              <a:t>Uma transição é descrita por </a:t>
            </a:r>
            <a:r>
              <a:rPr lang="pt-BR" sz="2000" b="0" dirty="0" smtClean="0">
                <a:latin typeface="Symbol" pitchFamily="18" charset="2"/>
              </a:rPr>
              <a:t>d</a:t>
            </a:r>
            <a:r>
              <a:rPr lang="pt-BR" sz="2000" b="0" dirty="0" smtClean="0"/>
              <a:t>(x</a:t>
            </a:r>
            <a:r>
              <a:rPr lang="pt-BR" sz="2000" b="0" baseline="-25000" dirty="0" smtClean="0"/>
              <a:t>i</a:t>
            </a:r>
            <a:r>
              <a:rPr lang="pt-BR" sz="2000" b="0" dirty="0" smtClean="0"/>
              <a:t>,</a:t>
            </a:r>
            <a:r>
              <a:rPr lang="pt-BR" sz="2000" b="0" dirty="0" err="1" smtClean="0"/>
              <a:t>u</a:t>
            </a:r>
            <a:r>
              <a:rPr lang="pt-BR" sz="2000" b="0" baseline="-25000" dirty="0" err="1" smtClean="0"/>
              <a:t>j</a:t>
            </a:r>
            <a:r>
              <a:rPr lang="pt-BR" sz="2000" b="0" dirty="0" smtClean="0"/>
              <a:t>) = </a:t>
            </a:r>
            <a:r>
              <a:rPr lang="pt-BR" sz="2000" b="0" dirty="0" err="1" smtClean="0"/>
              <a:t>x</a:t>
            </a:r>
            <a:r>
              <a:rPr lang="pt-BR" sz="2000" b="0" baseline="-25000" dirty="0" err="1" smtClean="0"/>
              <a:t>k</a:t>
            </a:r>
            <a:r>
              <a:rPr lang="pt-BR" sz="2000" b="0" dirty="0" smtClean="0"/>
              <a:t>.</a:t>
            </a:r>
          </a:p>
          <a:p>
            <a:r>
              <a:rPr lang="pt-BR" sz="2000" b="0" dirty="0" smtClean="0"/>
              <a:t>Redes de segunda</a:t>
            </a:r>
            <a:r>
              <a:rPr lang="pt-BR" sz="2000" b="0" dirty="0" smtClean="0"/>
              <a:t> </a:t>
            </a:r>
            <a:r>
              <a:rPr lang="pt-BR" sz="2000" b="0" dirty="0" smtClean="0"/>
              <a:t>ordem são usadas para</a:t>
            </a:r>
          </a:p>
          <a:p>
            <a:pPr>
              <a:buNone/>
            </a:pPr>
            <a:r>
              <a:rPr lang="pt-BR" sz="2000" b="0" dirty="0" smtClean="0"/>
              <a:t>       representar e aprender autômatos </a:t>
            </a:r>
          </a:p>
          <a:p>
            <a:pPr>
              <a:buNone/>
            </a:pPr>
            <a:r>
              <a:rPr lang="pt-BR" sz="2000" b="0" dirty="0" smtClean="0"/>
              <a:t>       determinísticos</a:t>
            </a:r>
            <a:r>
              <a:rPr lang="pt-BR" sz="2000" b="0" dirty="0" smtClean="0"/>
              <a:t> de estados finitos (DFA)</a:t>
            </a:r>
            <a:endParaRPr lang="pt-BR" sz="2000" b="0" dirty="0" smtClean="0"/>
          </a:p>
          <a:p>
            <a:endParaRPr lang="pt-BR" sz="2000" b="0" dirty="0" smtClean="0"/>
          </a:p>
          <a:p>
            <a:pPr lvl="1">
              <a:buFont typeface="Arial" pitchFamily="34" charset="0"/>
              <a:buChar char="•"/>
            </a:pPr>
            <a:endParaRPr lang="pt-BR" sz="2000" b="0" dirty="0" smtClean="0"/>
          </a:p>
          <a:p>
            <a:pPr lvl="1"/>
            <a:endParaRPr lang="pt-BR" sz="2000" b="0" dirty="0" smtClean="0"/>
          </a:p>
          <a:p>
            <a:pPr lvl="4">
              <a:lnSpc>
                <a:spcPct val="90000"/>
              </a:lnSpc>
              <a:buFontTx/>
              <a:buNone/>
            </a:pPr>
            <a:endParaRPr lang="pt-BR" sz="2400" dirty="0" smtClean="0">
              <a:solidFill>
                <a:schemeClr val="folHlin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4968552" cy="7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132856"/>
            <a:ext cx="341987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1127</Words>
  <Application>Microsoft Office PowerPoint</Application>
  <PresentationFormat>Apresentação na tela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REDES RECORRENTES SUPERVISIONADAS</vt:lpstr>
      <vt:lpstr>Redes Neurais Recorrentes</vt:lpstr>
      <vt:lpstr>Redes Neurais Recorrentes (cont)</vt:lpstr>
      <vt:lpstr>Modelo recorrente entrada-saída: Rede NARX</vt:lpstr>
      <vt:lpstr>Modelo recorrente entrada-saída: Rede NARX</vt:lpstr>
      <vt:lpstr> Redes com modelo de espaço de estado </vt:lpstr>
      <vt:lpstr>Redes com modelo de espaço de estado (cont)</vt:lpstr>
      <vt:lpstr>Redes com modelo de espaço de estado (cont)</vt:lpstr>
      <vt:lpstr>Rede de segunda ordem</vt:lpstr>
      <vt:lpstr>Rede global de alimentação direta e localmente recorrente (LRGF)</vt:lpstr>
      <vt:lpstr>Rede Recorrente de Elman</vt:lpstr>
      <vt:lpstr>Rede Recorrente de Jordan</vt:lpstr>
      <vt:lpstr>Treinamento</vt:lpstr>
      <vt:lpstr>Algoritmo de retro-propagação ao longo do tempo (BPTT)</vt:lpstr>
      <vt:lpstr>Algoritmo de aprendizado recorrente em tempo real (RTRL)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103</cp:revision>
  <dcterms:created xsi:type="dcterms:W3CDTF">2012-09-20T18:13:39Z</dcterms:created>
  <dcterms:modified xsi:type="dcterms:W3CDTF">2012-11-13T11:14:23Z</dcterms:modified>
</cp:coreProperties>
</file>