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jpeg" ContentType="image/jpeg"/>
  <Override PartName="/ppt/media/image16.gif" ContentType="image/gif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media/image2.jpeg" ContentType="image/jpe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&lt;cabeçalho&gt;</a:t>
            </a:r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&lt;rodapé&gt;</a:t>
            </a:r>
            <a:endParaRPr/>
          </a:p>
        </p:txBody>
      </p:sp>
      <p:sp>
        <p:nvSpPr>
          <p:cNvPr id="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16171F1-71F1-41A1-81B1-009101A11111}" type="slidenum">
              <a:rPr lang="pt-BR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61B131-5111-4191-8121-C171E111D181}" type="slidenum">
              <a:rPr lang="pt-BR" sz="2400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7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71D171-01D1-41E1-B1D1-E12191115101}" type="slidenum">
              <a:rPr lang="pt-BR" sz="2400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7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D16131-6191-41C1-A1F1-919181C1E1D1}" type="slidenum">
              <a:rPr lang="pt-BR" sz="2400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7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B1F111B1-F131-41C1-B181-B1D1D1A1F151}" type="slidenum">
              <a:rPr lang="pt-BR" sz="2400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6857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24080" y="228600"/>
            <a:ext cx="5790960" cy="3276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600">
                <a:solidFill>
                  <a:srgbClr val="000000"/>
                </a:solidFill>
                <a:latin typeface="Arial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809880" y="6400800"/>
            <a:ext cx="2895120" cy="45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pt-BR" sz="1400">
                <a:solidFill>
                  <a:srgbClr val="000000"/>
                </a:solidFill>
                <a:latin typeface="ScholHudson-Regular"/>
              </a:rPr>
              <a:t>www.brainybetty.com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38880" y="6400800"/>
            <a:ext cx="1904760" cy="456840"/>
          </a:xfrm>
          <a:prstGeom prst="rect">
            <a:avLst/>
          </a:prstGeom>
        </p:spPr>
        <p:txBody>
          <a:bodyPr bIns="45000" lIns="90000" rIns="90000" tIns="45000"/>
          <a:p>
            <a:fld id="{3101E1E1-1161-4151-8191-A101F1410141}" type="slidenum">
              <a:rPr lang="pt-BR" sz="1400">
                <a:solidFill>
                  <a:srgbClr val="000000"/>
                </a:solidFill>
                <a:latin typeface="ScholHudson-Regular"/>
              </a:rPr>
              <a:t>&lt;número&gt;</a:t>
            </a:fld>
            <a:endParaRPr/>
          </a:p>
        </p:txBody>
      </p:sp>
      <p:pic>
        <p:nvPicPr>
          <p:cNvPr descr="" id="4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17520" cy="6857640"/>
          </a:xfrm>
          <a:prstGeom prst="rect">
            <a:avLst/>
          </a:prstGeom>
        </p:spPr>
      </p:pic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2º Nível da estrutura de tópicos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3º Nível da estrutura de tópicos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4º Nível da estrutura de tópicos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5º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6º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7º Nível da estrutura de tópicos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8º Nível da estrutura de tópicos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9º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7520" cy="6857640"/>
          </a:xfrm>
          <a:prstGeom prst="rect">
            <a:avLst/>
          </a:prstGeom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00400" y="228600"/>
            <a:ext cx="5638320" cy="1447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00400" y="1905120"/>
            <a:ext cx="5638320" cy="44193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2º Nível da estrutura de tópicos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3º Nível da estrutura de tópicos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4º Nível da estrutura de tópicos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5º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6º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7º Nível da estrutura de tópicos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8º Nível da estrutura de tópicos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9º Nível da estrutura de tópicosClique para editar os estilos do texto mestre</a:t>
            </a:r>
            <a:endParaRPr/>
          </a:p>
          <a:p>
            <a:pPr lvl="1">
              <a:buSzPct val="4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Segundo nível</a:t>
            </a:r>
            <a:endParaRPr/>
          </a:p>
          <a:p>
            <a:pPr lvl="1">
              <a:buSzPct val="4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Terceiro nível</a:t>
            </a:r>
            <a:endParaRPr/>
          </a:p>
          <a:p>
            <a:pPr lvl="2">
              <a:buSzPct val="75000"/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</a:rPr>
              <a:t>Quarto nível</a:t>
            </a:r>
            <a:endParaRPr/>
          </a:p>
          <a:p>
            <a:pPr lvl="3">
              <a:buSzPct val="4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Quinto nível</a:t>
            </a:r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ftr"/>
          </p:nvPr>
        </p:nvSpPr>
        <p:spPr>
          <a:xfrm>
            <a:off x="3200400" y="6629400"/>
            <a:ext cx="3287520" cy="228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pt-BR" sz="1400">
                <a:solidFill>
                  <a:srgbClr val="000000"/>
                </a:solidFill>
                <a:latin typeface="Arial"/>
              </a:rPr>
              <a:t>www.brainybetty.com</a:t>
            </a:r>
            <a:endParaRPr/>
          </a:p>
        </p:txBody>
      </p:sp>
      <p:sp>
        <p:nvSpPr>
          <p:cNvPr id="10" name="PlaceHolder 4"/>
          <p:cNvSpPr>
            <a:spLocks noGrp="1"/>
          </p:cNvSpPr>
          <p:nvPr>
            <p:ph type="sldNum"/>
          </p:nvPr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E191C171-B171-4161-B131-C1C10191C171}" type="slidenum">
              <a:rPr lang="pt-BR" sz="1400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gif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3124080" y="228600"/>
            <a:ext cx="5790960" cy="3276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200">
                <a:solidFill>
                  <a:srgbClr val="ffffff"/>
                </a:solidFill>
                <a:latin typeface="Arial"/>
              </a:rPr>
              <a:t>Centro Paula Souza</a:t>
            </a:r>
            <a:r>
              <a:rPr lang="en-US" sz="2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200">
                <a:solidFill>
                  <a:srgbClr val="ffffff"/>
                </a:solidFill>
                <a:latin typeface="Arial"/>
              </a:rPr>
              <a:t>Faculdade de Tecnologia de Mococa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INDEXAÇÃO DE IMAGENS MÉDICAS VIA PLATAFORMA WEB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400">
                <a:solidFill>
                  <a:srgbClr val="ffffff"/>
                </a:solidFill>
                <a:latin typeface="Arial"/>
              </a:rPr>
              <a:t>Uma abordagem prática utilizando o PostgreSQL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
</a:t>
            </a:r>
            <a:r>
              <a:rPr lang="en-US" sz="3000">
                <a:solidFill>
                  <a:srgbClr val="ffffff"/>
                </a:solidFill>
                <a:latin typeface="Arial"/>
              </a:rPr>
              <a:t> Altiéris Marcelino Peixoto</a:t>
            </a:r>
            <a:endParaRPr/>
          </a:p>
        </p:txBody>
      </p:sp>
      <p:sp>
        <p:nvSpPr>
          <p:cNvPr id="17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 algn="just"/>
            <a:r>
              <a:rPr lang="en-US" sz="28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Orientador: Prof. Msc. Geraldo Henrique Neto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79640" y="260640"/>
            <a:ext cx="8964000" cy="1447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Apresentação da Ferramenta</a:t>
            </a:r>
            <a:endParaRPr/>
          </a:p>
        </p:txBody>
      </p:sp>
      <p:pic>
        <p:nvPicPr>
          <p:cNvPr descr="" id="5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60000" y="4293000"/>
            <a:ext cx="3686400" cy="2304000"/>
          </a:xfrm>
          <a:prstGeom prst="rect">
            <a:avLst/>
          </a:prstGeom>
        </p:spPr>
      </p:pic>
      <p:sp>
        <p:nvSpPr>
          <p:cNvPr id="58" name="TextShape 2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91614151-B171-4181-91A1-D151E1213141}" type="slidenum">
              <a:rPr lang="pt-BR" sz="1400">
                <a:solidFill>
                  <a:srgbClr val="808080"/>
                </a:solidFill>
                <a:latin typeface="Arial"/>
              </a:rPr>
              <a:t>&lt;número&gt;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51640" y="188640"/>
            <a:ext cx="8587440" cy="935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Considerações Finais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0" y="1412640"/>
            <a:ext cx="8838720" cy="52563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Objetivos alcançados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Arial"/>
              </a:rPr>
              <a:t>Utilização de Taxonomia e Ontologia em Banco de dados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200">
                <a:solidFill>
                  <a:srgbClr val="ffffff"/>
                </a:solidFill>
                <a:latin typeface="Arial"/>
              </a:rPr>
              <a:t>Desenvolvimento da ferramenta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Contribuições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Arial"/>
              </a:rPr>
              <a:t>Área acadêmica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Arial"/>
              </a:rPr>
              <a:t>Clínicas de diagnóstico por imagem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Trabalhos Futuros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Arial"/>
              </a:rPr>
              <a:t>Suporte a dados de pacientes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Arial"/>
              </a:rPr>
              <a:t>Processamento de imagens</a:t>
            </a:r>
            <a:endParaRPr/>
          </a:p>
        </p:txBody>
      </p:sp>
      <p:sp>
        <p:nvSpPr>
          <p:cNvPr id="61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81C10131-81A1-41A1-A1C1-D1E171818181}" type="slidenum">
              <a:rPr lang="pt-BR" sz="1400">
                <a:solidFill>
                  <a:srgbClr val="808080"/>
                </a:solidFill>
                <a:latin typeface="Arial"/>
              </a:rPr>
              <a:t>&lt;número&gt;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79640" y="0"/>
            <a:ext cx="8587440" cy="10522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Referências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251640" y="1052640"/>
            <a:ext cx="8587440" cy="5616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700">
                <a:solidFill>
                  <a:srgbClr val="ffffff"/>
                </a:solidFill>
                <a:latin typeface="Arial"/>
              </a:rPr>
              <a:t>BIBEAULT, Bear; KATZ, Yehuda. 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jQuery in Action. Greenwich : Manning,2008.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BICUDO, Carlos E. de M.;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Taxonomia. Disponível em &lt; http://www.biotaneotropica.org.br/v4n1/pt/editorial&gt;.Acesso em 29 de jun. 2010.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CONVERSE, Tim; PARK, Joyce.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PHP a Bíblia.Tradução da 2. ed. original de Edson Furmankiewicz. Rio de Janeiro. Campus,2003.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ELMASRI, Ramez; NAVATHE, Shamkant B. 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Sistemas de Banco de Dados. 4.ed. São Paulo:Pearson,2006.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GUIMARÃES,Francisco José Zamith; 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Utilização de Ontologias no Domínio B2C. Dissertação (Mestrado)-Pontifícia Universidade Católica do Rio de Janeiro, Rio de Janeiro, 2002.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HEUSER,Carlos Alberto.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Projeto de Banco de Dados.2008.Disponível em &lt; http://groups‐beta.google.com/group/digitalsource &gt;Acesso em 23 de out. 2010.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KABIR, J. Mohammed. 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Apache Server 2.Tradução:Vandenberg D. Souza. Rio de Janeiro. Campus,2002.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Manual do PostgreSQL Disponível em &lt; http://sourceforge.net/projects/pgdocptbr &gt;.Acesso em 29 de jun. 2010. </a:t>
            </a:r>
            <a:endParaRPr/>
          </a:p>
          <a:p>
            <a:r>
              <a:rPr lang="en-US" sz="1700">
                <a:solidFill>
                  <a:srgbClr val="ffffff"/>
                </a:solidFill>
                <a:latin typeface="Arial"/>
              </a:rPr>
              <a:t>MATTHEW, Neil; STONES, Richard. </a:t>
            </a:r>
            <a:r>
              <a:rPr b="1" lang="en-US" sz="1700">
                <a:solidFill>
                  <a:srgbClr val="ffffff"/>
                </a:solidFill>
                <a:latin typeface="Arial"/>
              </a:rPr>
              <a:t>Beginning Databases with PostgreSQL </a:t>
            </a:r>
            <a:endParaRPr/>
          </a:p>
          <a:p>
            <a:r>
              <a:rPr b="1" lang="en-US" sz="1700">
                <a:solidFill>
                  <a:srgbClr val="ffffff"/>
                </a:solidFill>
                <a:latin typeface="Arial"/>
              </a:rPr>
              <a:t>From Novice to Professional, Second Edition. New York: Apress, 2005. </a:t>
            </a:r>
            <a:endParaRPr/>
          </a:p>
        </p:txBody>
      </p:sp>
      <p:sp>
        <p:nvSpPr>
          <p:cNvPr id="64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D1C1F151-2131-41A1-A171-D141B141A1B1}" type="slidenum">
              <a:rPr lang="pt-BR" sz="1400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79640" y="908640"/>
            <a:ext cx="8659440" cy="5688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600">
                <a:solidFill>
                  <a:srgbClr val="ffffff"/>
                </a:solidFill>
                <a:latin typeface="Arial"/>
              </a:rPr>
              <a:t>MATTOS, Merissandra Cortês de; SIMÕES, Priscyla Waleska Targino de Azevedo;FARIAS,Renam Figueiredo. </a:t>
            </a:r>
            <a:r>
              <a:rPr b="1" lang="en-US" sz="1600">
                <a:solidFill>
                  <a:srgbClr val="ffffff"/>
                </a:solidFill>
                <a:latin typeface="Arial"/>
              </a:rPr>
              <a:t>Metodologia Methontology na construção de Ontologias.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OLIVEIRA,Girlena Silva de. </a:t>
            </a:r>
            <a:r>
              <a:rPr b="1" lang="en-US" sz="1600">
                <a:solidFill>
                  <a:srgbClr val="ffffff"/>
                </a:solidFill>
                <a:latin typeface="Arial"/>
              </a:rPr>
              <a:t>Metodologia para construção de ontologias. Monografia(Bacharelado em Ciência da Computação)-Universidade Federal da Bahia, Bahia, 2006.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ROUSSEY,Catherine.Guidelines to build ontologies : A bibliographic study. </a:t>
            </a:r>
            <a:r>
              <a:rPr b="1" lang="en-US" sz="1600">
                <a:solidFill>
                  <a:srgbClr val="ffffff"/>
                </a:solidFill>
                <a:latin typeface="Arial"/>
              </a:rPr>
              <a:t>COST Technical Committee "Transport and Urban Development", Nov.2005. Disponível em: &lt;http:// www.towntology.net/Documents/guidelines.pdf&gt;. Acesso em 18 mai. 2010.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SILBERSCHATZ, Abrahan; KORTH, Henry F. SUDARSHAN, S. </a:t>
            </a:r>
            <a:r>
              <a:rPr b="1" lang="en-US" sz="1600">
                <a:solidFill>
                  <a:srgbClr val="ffffff"/>
                </a:solidFill>
                <a:latin typeface="Arial"/>
              </a:rPr>
              <a:t>Sistema de Banco de Dados. 5.ed. Rio de Janeiro:Elsevier,2006.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_________.</a:t>
            </a:r>
            <a:r>
              <a:rPr b="1" lang="en-US" sz="1600">
                <a:solidFill>
                  <a:srgbClr val="ffffff"/>
                </a:solidFill>
                <a:latin typeface="Arial"/>
              </a:rPr>
              <a:t>Sistema de Banco de Dados. 3.ed.São Paulo:Pearson,1999.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SILVA,Ricardo Czelusniak da; </a:t>
            </a:r>
            <a:r>
              <a:rPr b="1" lang="en-US" sz="1600">
                <a:solidFill>
                  <a:srgbClr val="ffffff"/>
                </a:solidFill>
                <a:latin typeface="Arial"/>
              </a:rPr>
              <a:t>Benchmark em Banco de Dados Multimídia:Análise de desempenho em recuperação de objetos multimídia.Dissertação ( Pós-Graduação em Informática ) - Universidade Federal do Paraná, Curitiba, 2006.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SILVA, Maurício Samy. JQuery: A Biblioteca do Programador JavaScript.São Paulo:Novatec, 2010. 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Arial"/>
              </a:rPr>
              <a:t>XEXÉU,Geraldo.</a:t>
            </a:r>
            <a:r>
              <a:rPr b="1" lang="en-US" sz="1600">
                <a:solidFill>
                  <a:srgbClr val="ffffff"/>
                </a:solidFill>
                <a:latin typeface="Arial"/>
              </a:rPr>
              <a:t>Modelagem de Sistemas de Informação:Da análise de requisitos ao modelo de interface, 2007. Disponível em &lt; http://wiki.xexeo.org &gt; Acesso em 23 de out.2010. </a:t>
            </a:r>
            <a:endParaRPr/>
          </a:p>
          <a:p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911181D1-B131-41F1-A1C1-E1D1F141E111}" type="slidenum">
              <a:rPr lang="pt-BR" sz="1400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95640" y="228600"/>
            <a:ext cx="8443440" cy="6296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FIM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B1B1E191-9101-41F1-A101-8171D11101F1}" type="slidenum">
              <a:rPr lang="pt-BR" sz="1400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395640" y="260640"/>
            <a:ext cx="8568720" cy="1447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Problema</a:t>
            </a:r>
            <a:r>
              <a:rPr lang="en-US" sz="4000">
                <a:solidFill>
                  <a:srgbClr val="ffffff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251640" y="1124640"/>
            <a:ext cx="8587440" cy="5556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Clínicas</a:t>
            </a:r>
            <a:endParaRPr/>
          </a:p>
          <a:p>
            <a:pPr lvl="1"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US" sz="2600">
                <a:solidFill>
                  <a:srgbClr val="ffffff"/>
                </a:solidFill>
                <a:latin typeface="Arial"/>
              </a:rPr>
              <a:t>Quantidade de imagens geradas pelos equipamentos de CAD (Computer Aided Diagnose)</a:t>
            </a:r>
            <a:endParaRPr/>
          </a:p>
          <a:p>
            <a:pPr lvl="1"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US" sz="2600">
                <a:solidFill>
                  <a:srgbClr val="ffffff"/>
                </a:solidFill>
                <a:latin typeface="Arial"/>
              </a:rPr>
              <a:t>Recuperação e armazenamento de imagens</a:t>
            </a:r>
            <a:endParaRPr/>
          </a:p>
          <a:p>
            <a:pPr lvl="1"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US" sz="2600">
                <a:solidFill>
                  <a:srgbClr val="ffffff"/>
                </a:solidFill>
                <a:latin typeface="Arial"/>
              </a:rPr>
              <a:t>Perda de exames</a:t>
            </a:r>
            <a:endParaRPr/>
          </a:p>
          <a:p>
            <a:pPr lvl="1"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US" sz="2600">
                <a:solidFill>
                  <a:srgbClr val="ffffff"/>
                </a:solidFill>
                <a:latin typeface="Arial"/>
              </a:rPr>
              <a:t>Radiação desnecessária</a:t>
            </a:r>
            <a:endParaRPr/>
          </a:p>
          <a:p>
            <a:endParaRPr/>
          </a:p>
          <a:p>
            <a:pPr>
              <a:lnSpc>
                <a:spcPct val="150000"/>
              </a:lnSpc>
              <a:buSzPct val="45000"/>
              <a:buFont typeface="Wingdings"/>
              <a:buChar char="ü"/>
            </a:pPr>
            <a:r>
              <a:rPr lang="en-US" sz="3000">
                <a:solidFill>
                  <a:srgbClr val="ffffff"/>
                </a:solidFill>
                <a:latin typeface="Arial"/>
              </a:rPr>
              <a:t>Ambiente acadêmico</a:t>
            </a:r>
            <a:endParaRPr/>
          </a:p>
          <a:p>
            <a:pPr lvl="1"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US" sz="2600">
                <a:solidFill>
                  <a:srgbClr val="ffffff"/>
                </a:solidFill>
                <a:latin typeface="Arial"/>
              </a:rPr>
              <a:t>Falta de softwares para cursos de medicina</a:t>
            </a:r>
            <a:endParaRPr/>
          </a:p>
        </p:txBody>
      </p:sp>
      <p:sp>
        <p:nvSpPr>
          <p:cNvPr id="20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B171C131-8121-41D1-B171-E1E1E1E1F161}" type="slidenum">
              <a:rPr lang="pt-BR" sz="1400">
                <a:solidFill>
                  <a:srgbClr val="808080"/>
                </a:solidFill>
                <a:latin typeface="Arial"/>
              </a:rPr>
              <a:t>&lt;número&gt;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179640" y="332640"/>
            <a:ext cx="8659440" cy="1079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Motivação</a:t>
            </a:r>
            <a:r>
              <a:rPr lang="en-US" sz="4400">
                <a:solidFill>
                  <a:srgbClr val="ffffff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251640" y="1700640"/>
            <a:ext cx="8587440" cy="46234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Área em constante expansão;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Poucos profissionais de informática na área médica;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Possibilidade de um mestrado na área médica.</a:t>
            </a:r>
            <a:endParaRPr/>
          </a:p>
        </p:txBody>
      </p:sp>
      <p:sp>
        <p:nvSpPr>
          <p:cNvPr id="23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01F1D101-E1C1-4131-B191-3141F11111D1}" type="slidenum">
              <a:rPr lang="pt-BR" sz="1400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Shape 1"/>
          <p:cNvSpPr txBox="1"/>
          <p:nvPr/>
        </p:nvSpPr>
        <p:spPr>
          <a:xfrm>
            <a:off x="467640" y="548640"/>
            <a:ext cx="8371440" cy="863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Objetivo</a:t>
            </a:r>
            <a:r>
              <a:rPr lang="en-US" sz="4400">
                <a:solidFill>
                  <a:srgbClr val="ffffff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25" name="TextShape 2"/>
          <p:cNvSpPr txBox="1"/>
          <p:nvPr/>
        </p:nvSpPr>
        <p:spPr>
          <a:xfrm>
            <a:off x="251640" y="1700640"/>
            <a:ext cx="8587440" cy="48963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Desenvolvimento de uma base de dados de imagens médicas (</a:t>
            </a:r>
            <a:r>
              <a:rPr lang="en-US" sz="3200">
                <a:solidFill>
                  <a:srgbClr val="ffc000"/>
                </a:solidFill>
                <a:latin typeface="Arial"/>
              </a:rPr>
              <a:t>modelo genérico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);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Implementação de uma ferramenta Web para indexação de imagens médicas</a:t>
            </a:r>
            <a:endParaRPr/>
          </a:p>
          <a:p>
            <a:pPr lvl="1"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Indexação por patologia;</a:t>
            </a:r>
            <a:endParaRPr/>
          </a:p>
          <a:p>
            <a:pPr lvl="1">
              <a:lnSpc>
                <a:spcPct val="150000"/>
              </a:lnSpc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Recuperação de imagens.</a:t>
            </a:r>
            <a:endParaRPr/>
          </a:p>
          <a:p>
            <a:endParaRPr/>
          </a:p>
        </p:txBody>
      </p:sp>
      <p:sp>
        <p:nvSpPr>
          <p:cNvPr id="26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31D171D1-D141-4141-9151-11612111D161}" type="slidenum">
              <a:rPr lang="pt-BR" sz="1400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  <p:pic>
        <p:nvPicPr>
          <p:cNvPr descr="" id="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793200" y="4653000"/>
            <a:ext cx="1899720" cy="19598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251640" y="228600"/>
            <a:ext cx="8892000" cy="1447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Ontologia e Taxonomia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251640" y="1484640"/>
            <a:ext cx="8640720" cy="51843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Ontologia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Termos relacionados à um </a:t>
            </a:r>
            <a:r>
              <a:rPr lang="en-US" sz="2800">
                <a:solidFill>
                  <a:srgbClr val="ffc000"/>
                </a:solidFill>
                <a:latin typeface="Arial"/>
              </a:rPr>
              <a:t>domínio</a:t>
            </a:r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Taxonomia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Organização em categorias</a:t>
            </a:r>
            <a:r>
              <a:rPr lang="en-US" sz="2800">
                <a:solidFill>
                  <a:srgbClr val="ff0000"/>
                </a:solidFill>
                <a:latin typeface="Arial"/>
              </a:rPr>
              <a:t>.</a:t>
            </a:r>
            <a:endParaRPr/>
          </a:p>
          <a:p>
            <a:endParaRPr/>
          </a:p>
        </p:txBody>
      </p:sp>
      <p:pic>
        <p:nvPicPr>
          <p:cNvPr descr="" id="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4077000"/>
            <a:ext cx="5749200" cy="2492640"/>
          </a:xfrm>
          <a:prstGeom prst="rect">
            <a:avLst/>
          </a:prstGeom>
        </p:spPr>
      </p:pic>
      <p:sp>
        <p:nvSpPr>
          <p:cNvPr id="31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0191F111-8111-41A1-B131-71E1914181B1}" type="slidenum">
              <a:rPr lang="pt-BR" sz="1400">
                <a:solidFill>
                  <a:srgbClr val="808080"/>
                </a:solidFill>
                <a:latin typeface="Arial"/>
              </a:rPr>
              <a:t>&lt;número&gt;</a:t>
            </a:fld>
            <a:endParaRPr/>
          </a:p>
        </p:txBody>
      </p:sp>
      <p:pic>
        <p:nvPicPr>
          <p:cNvPr descr="" id="3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000" y="2709000"/>
            <a:ext cx="2808000" cy="17452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Shape 1"/>
          <p:cNvSpPr txBox="1"/>
          <p:nvPr/>
        </p:nvSpPr>
        <p:spPr>
          <a:xfrm>
            <a:off x="395640" y="188640"/>
            <a:ext cx="8443440" cy="1151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600">
                <a:solidFill>
                  <a:srgbClr val="ffffff"/>
                </a:solidFill>
                <a:latin typeface="Arial"/>
              </a:rPr>
              <a:t>Armazenamento e Indexação de Dados não convencionais</a:t>
            </a:r>
            <a:endParaRPr/>
          </a:p>
        </p:txBody>
      </p:sp>
      <p:sp>
        <p:nvSpPr>
          <p:cNvPr id="34" name="TextShape 2"/>
          <p:cNvSpPr txBox="1"/>
          <p:nvPr/>
        </p:nvSpPr>
        <p:spPr>
          <a:xfrm>
            <a:off x="0" y="1772640"/>
            <a:ext cx="8964000" cy="48240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Dados não convencionais 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Técnica Utilizada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400">
                <a:solidFill>
                  <a:srgbClr val="ffffff"/>
                </a:solidFill>
                <a:latin typeface="Arial"/>
              </a:rPr>
              <a:t>Indexação de dados não convencionais através de </a:t>
            </a:r>
            <a:r>
              <a:rPr lang="en-US" sz="2400">
                <a:solidFill>
                  <a:srgbClr val="ffc000"/>
                </a:solidFill>
                <a:latin typeface="Arial"/>
              </a:rPr>
              <a:t>metadados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PostgreSQL</a:t>
            </a:r>
            <a:endParaRPr/>
          </a:p>
          <a:p>
            <a:endParaRPr/>
          </a:p>
        </p:txBody>
      </p:sp>
      <p:pic>
        <p:nvPicPr>
          <p:cNvPr descr="" id="3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4077000"/>
            <a:ext cx="1944000" cy="2594880"/>
          </a:xfrm>
          <a:prstGeom prst="rect">
            <a:avLst/>
          </a:prstGeom>
        </p:spPr>
      </p:pic>
      <p:pic>
        <p:nvPicPr>
          <p:cNvPr descr="" id="3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000" y="4293000"/>
            <a:ext cx="3707640" cy="1430640"/>
          </a:xfrm>
          <a:prstGeom prst="rect">
            <a:avLst/>
          </a:prstGeom>
        </p:spPr>
      </p:pic>
      <p:sp>
        <p:nvSpPr>
          <p:cNvPr id="37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21019181-E1B1-41A1-8161-31511191D1D1}" type="slidenum">
              <a:rPr lang="pt-BR" sz="1400">
                <a:solidFill>
                  <a:srgbClr val="808080"/>
                </a:solidFill>
                <a:latin typeface="Arial"/>
              </a:rPr>
              <a:t>&lt;número&gt;</a:t>
            </a:fld>
            <a:endParaRPr/>
          </a:p>
        </p:txBody>
      </p:sp>
      <p:pic>
        <p:nvPicPr>
          <p:cNvPr descr="" id="3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36360" y="1700640"/>
            <a:ext cx="647640" cy="647640"/>
          </a:xfrm>
          <a:prstGeom prst="rect">
            <a:avLst/>
          </a:prstGeom>
        </p:spPr>
      </p:pic>
      <p:pic>
        <p:nvPicPr>
          <p:cNvPr descr="" id="39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300360" y="1700640"/>
            <a:ext cx="647640" cy="647640"/>
          </a:xfrm>
          <a:prstGeom prst="rect">
            <a:avLst/>
          </a:prstGeom>
        </p:spPr>
      </p:pic>
      <p:pic>
        <p:nvPicPr>
          <p:cNvPr descr="" id="40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364000" y="1772640"/>
            <a:ext cx="647640" cy="6476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23640" y="228600"/>
            <a:ext cx="8515440" cy="967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SGBD PostgreSQL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0" y="1340640"/>
            <a:ext cx="9143640" cy="53283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SGBDs mais robustos do mundo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Armazenamento de dados não convencionais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Large Objects  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Funções próprias 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TOAST</a:t>
            </a:r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Bytea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Cadeias Binárias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01416141-F171-4101-B1A1-B1D141217161}" type="slidenum">
              <a:rPr lang="pt-BR" sz="1400">
                <a:solidFill>
                  <a:srgbClr val="000000"/>
                </a:solidFill>
                <a:latin typeface="Arial"/>
              </a:rPr>
              <a:t>&lt;número&gt;</a:t>
            </a:fld>
            <a:endParaRPr/>
          </a:p>
        </p:txBody>
      </p:sp>
      <p:pic>
        <p:nvPicPr>
          <p:cNvPr descr="" id="4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668360" y="3717000"/>
            <a:ext cx="647640" cy="647640"/>
          </a:xfrm>
          <a:prstGeom prst="rect">
            <a:avLst/>
          </a:prstGeom>
        </p:spPr>
      </p:pic>
      <p:pic>
        <p:nvPicPr>
          <p:cNvPr descr="" id="4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32360" y="3717000"/>
            <a:ext cx="647640" cy="647640"/>
          </a:xfrm>
          <a:prstGeom prst="rect">
            <a:avLst/>
          </a:prstGeom>
        </p:spPr>
      </p:pic>
      <p:pic>
        <p:nvPicPr>
          <p:cNvPr descr="" id="46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000" y="3789000"/>
            <a:ext cx="647640" cy="6476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23640" y="228600"/>
            <a:ext cx="8515440" cy="1111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600">
                <a:solidFill>
                  <a:srgbClr val="ffffff"/>
                </a:solidFill>
                <a:latin typeface="Arial"/>
              </a:rPr>
              <a:t>Ferramenta de Indexação de Imagens médicas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467640" y="1845000"/>
            <a:ext cx="8299440" cy="47520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Requisitos funcionais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Módulos desenvolvidos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Requisitos não funcionais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Segurança e facilidade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Restrições da Ferramenta</a:t>
            </a:r>
            <a:endParaRPr/>
          </a:p>
          <a:p>
            <a:pPr lvl="1">
              <a:buSzPct val="45000"/>
              <a:buFont typeface="Wingdings"/>
              <a:buChar char="Ø"/>
            </a:pPr>
            <a:r>
              <a:rPr lang="en-US" sz="2800">
                <a:solidFill>
                  <a:srgbClr val="ffffff"/>
                </a:solidFill>
                <a:latin typeface="Arial"/>
              </a:rPr>
              <a:t>DICOM(Digital Imaging Communications in Medicine)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2111B1E1-81B1-4121-A1E1-A171B1113151}" type="slidenum">
              <a:rPr lang="pt-BR" sz="1400">
                <a:solidFill>
                  <a:srgbClr val="808080"/>
                </a:solidFill>
                <a:latin typeface="Arial"/>
              </a:rPr>
              <a:t>&lt;número&gt;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228600"/>
            <a:ext cx="8838720" cy="895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Tecnologias Utilizadas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467640" y="1340640"/>
            <a:ext cx="8371440" cy="48963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Open Source  Custo zero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Forte Documentação</a:t>
            </a:r>
            <a:endParaRPr/>
          </a:p>
          <a:p>
            <a:endParaRPr/>
          </a:p>
          <a:p>
            <a:pPr>
              <a:buSzPct val="45000"/>
              <a:buFont typeface="Wingdings"/>
              <a:buChar char="ü"/>
            </a:pPr>
            <a:r>
              <a:rPr lang="en-US" sz="3200">
                <a:solidFill>
                  <a:srgbClr val="ffffff"/>
                </a:solidFill>
                <a:latin typeface="Arial"/>
              </a:rPr>
              <a:t>Tecnologias   </a:t>
            </a:r>
            <a:endParaRPr/>
          </a:p>
          <a:p>
            <a:pPr lvl="1"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Servidor Apache</a:t>
            </a:r>
            <a:endParaRPr/>
          </a:p>
          <a:p>
            <a:pPr lvl="1"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SGBD PostgreSQL</a:t>
            </a:r>
            <a:endParaRPr/>
          </a:p>
          <a:p>
            <a:pPr lvl="1"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PHP : Hipertext Preprocessor</a:t>
            </a:r>
            <a:endParaRPr/>
          </a:p>
          <a:p>
            <a:pPr lvl="1">
              <a:buSzPct val="45000"/>
              <a:buFont typeface="Wingdings"/>
              <a:buChar char="ü"/>
            </a:pPr>
            <a:r>
              <a:rPr lang="en-US" sz="2800">
                <a:solidFill>
                  <a:srgbClr val="ffffff"/>
                </a:solidFill>
                <a:latin typeface="Arial"/>
              </a:rPr>
              <a:t>JQuery</a:t>
            </a:r>
            <a:endParaRPr/>
          </a:p>
        </p:txBody>
      </p:sp>
      <p:sp>
        <p:nvSpPr>
          <p:cNvPr id="52" name="TextShape 3"/>
          <p:cNvSpPr txBox="1"/>
          <p:nvPr/>
        </p:nvSpPr>
        <p:spPr>
          <a:xfrm>
            <a:off x="6640560" y="6629400"/>
            <a:ext cx="2503080" cy="228240"/>
          </a:xfrm>
          <a:prstGeom prst="rect">
            <a:avLst/>
          </a:prstGeom>
        </p:spPr>
        <p:txBody>
          <a:bodyPr bIns="45000" lIns="90000" rIns="90000" tIns="45000"/>
          <a:p>
            <a:fld id="{F111B1E1-C121-4141-8171-7161A151E161}" type="slidenum">
              <a:rPr lang="pt-BR" sz="1400">
                <a:solidFill>
                  <a:srgbClr val="808080"/>
                </a:solidFill>
                <a:latin typeface="Arial"/>
              </a:rPr>
              <a:t>&lt;número&gt;</a:t>
            </a:fld>
            <a:endParaRPr/>
          </a:p>
        </p:txBody>
      </p:sp>
      <p:pic>
        <p:nvPicPr>
          <p:cNvPr descr="" id="5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372360" y="4797000"/>
            <a:ext cx="2232000" cy="469440"/>
          </a:xfrm>
          <a:prstGeom prst="rect">
            <a:avLst/>
          </a:prstGeom>
        </p:spPr>
      </p:pic>
      <p:pic>
        <p:nvPicPr>
          <p:cNvPr descr="" id="5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48360" y="5373360"/>
            <a:ext cx="1646640" cy="503640"/>
          </a:xfrm>
          <a:prstGeom prst="rect">
            <a:avLst/>
          </a:prstGeom>
        </p:spPr>
      </p:pic>
      <p:pic>
        <p:nvPicPr>
          <p:cNvPr descr="" id="55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360" y="4437000"/>
            <a:ext cx="2232000" cy="3596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