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4"/>
  </p:notesMasterIdLst>
  <p:sldIdLst>
    <p:sldId id="256" r:id="rId2"/>
    <p:sldId id="281" r:id="rId3"/>
    <p:sldId id="257" r:id="rId4"/>
    <p:sldId id="258" r:id="rId5"/>
    <p:sldId id="262" r:id="rId6"/>
    <p:sldId id="263" r:id="rId7"/>
    <p:sldId id="264" r:id="rId8"/>
    <p:sldId id="280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42028-DAC2-4953-9AE4-FB757DC01FA6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2550D-F3D2-4CFC-B335-4DB219991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89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2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5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8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C06BCF-7320-499B-88F4-B5CA302B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testo, schermata, Carattere, Pagina Web&#10;&#10;Descrizione generata automaticamente">
            <a:extLst>
              <a:ext uri="{FF2B5EF4-FFF2-40B4-BE49-F238E27FC236}">
                <a16:creationId xmlns:a16="http://schemas.microsoft.com/office/drawing/2014/main" id="{85FE4370-82D8-A571-0521-579B4DA2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854034"/>
            <a:ext cx="8578524" cy="27451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56391D0-667E-4896-B135-3EACC242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4253" y="-2"/>
            <a:ext cx="1934696" cy="6167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960E78-2AB2-44CD-9D6D-3A87531D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0245" y="6167615"/>
            <a:ext cx="1998704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9C433-6200-400E-ACC5-60A500486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328808-6121-4268-B0D0-AB78E2170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93248" y="3396996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F1DA0C-7FF9-9020-DFEA-ED28ABE09AA8}"/>
              </a:ext>
            </a:extLst>
          </p:cNvPr>
          <p:cNvSpPr txBox="1"/>
          <p:nvPr/>
        </p:nvSpPr>
        <p:spPr>
          <a:xfrm>
            <a:off x="965200" y="141825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305841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C66B0F-E642-4374-F794-E07A0789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71475"/>
            <a:ext cx="3128984" cy="832300"/>
          </a:xfrm>
        </p:spPr>
        <p:txBody>
          <a:bodyPr>
            <a:normAutofit fontScale="90000"/>
          </a:bodyPr>
          <a:lstStyle/>
          <a:p>
            <a:r>
              <a:rPr lang="it-IT" dirty="0"/>
              <a:t>PCA</a:t>
            </a:r>
          </a:p>
        </p:txBody>
      </p:sp>
      <p:pic>
        <p:nvPicPr>
          <p:cNvPr id="5" name="Immagine 4" descr="Immagine che contiene testo, linea, schermata, diagramma">
            <a:extLst>
              <a:ext uri="{FF2B5EF4-FFF2-40B4-BE49-F238E27FC236}">
                <a16:creationId xmlns:a16="http://schemas.microsoft.com/office/drawing/2014/main" id="{7FFECA2A-1626-E0DE-5300-D1E8F79AC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539771"/>
            <a:ext cx="5996397" cy="440710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677A290-AEF5-1A04-2BF9-AA82BCA487E8}"/>
              </a:ext>
            </a:extLst>
          </p:cNvPr>
          <p:cNvSpPr txBox="1"/>
          <p:nvPr/>
        </p:nvSpPr>
        <p:spPr>
          <a:xfrm>
            <a:off x="7162801" y="552450"/>
            <a:ext cx="46005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 with k=4 is where the rate of variance retention starts to slow down. This point might be a good choice for balancing dimensionality reduction and information retention.</a:t>
            </a:r>
          </a:p>
          <a:p>
            <a:r>
              <a:rPr lang="en-US" dirty="0"/>
              <a:t>The cumulative explained variance for each k shows how much of the total variance is captured when including up to k principal components. </a:t>
            </a:r>
          </a:p>
          <a:p>
            <a:r>
              <a:rPr lang="en-US" dirty="0"/>
              <a:t>The goal is to choose a value of k that retains a sufficiently high amount of variance while reducing the dimensionality of the data.</a:t>
            </a:r>
          </a:p>
          <a:p>
            <a:endParaRPr lang="en-US" dirty="0"/>
          </a:p>
          <a:p>
            <a:r>
              <a:rPr lang="it-IT" dirty="0"/>
              <a:t>The </a:t>
            </a:r>
            <a:r>
              <a:rPr lang="it-IT" dirty="0" err="1"/>
              <a:t>principal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are 4 and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selected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the loadings of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61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62391E73-162A-0FCD-1B0B-E64D94627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" y="600075"/>
            <a:ext cx="7504818" cy="544812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6A91A-8A4D-7D61-C3D1-2217CE72A44C}"/>
              </a:ext>
            </a:extLst>
          </p:cNvPr>
          <p:cNvSpPr txBox="1"/>
          <p:nvPr/>
        </p:nvSpPr>
        <p:spPr>
          <a:xfrm>
            <a:off x="8251645" y="2581275"/>
            <a:ext cx="3524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are: </a:t>
            </a:r>
          </a:p>
          <a:p>
            <a:r>
              <a:rPr lang="it-IT" dirty="0"/>
              <a:t>location, </a:t>
            </a:r>
          </a:p>
          <a:p>
            <a:r>
              <a:rPr lang="it-IT" dirty="0" err="1"/>
              <a:t>category</a:t>
            </a:r>
            <a:r>
              <a:rPr lang="it-IT" dirty="0"/>
              <a:t>, </a:t>
            </a:r>
          </a:p>
          <a:p>
            <a:r>
              <a:rPr lang="it-IT" dirty="0" err="1"/>
              <a:t>subcategory</a:t>
            </a:r>
            <a:r>
              <a:rPr lang="it-IT" dirty="0"/>
              <a:t>, </a:t>
            </a:r>
          </a:p>
          <a:p>
            <a:r>
              <a:rPr lang="it-IT" dirty="0" err="1"/>
              <a:t>days_op_closed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93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8AB820-E715-9D4F-8C7F-454E1069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5029D9-002A-9519-C9D0-9269502C1DDB}"/>
              </a:ext>
            </a:extLst>
          </p:cNvPr>
          <p:cNvSpPr txBox="1"/>
          <p:nvPr/>
        </p:nvSpPr>
        <p:spPr>
          <a:xfrm>
            <a:off x="4909126" y="1306860"/>
            <a:ext cx="700289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The dataset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on which the models are trained has a number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j-lt"/>
              </a:rPr>
              <a:t> of instances in the training set: 15977, instances in the test set: 6680.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The regression models to guess the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+mj-lt"/>
              </a:rPr>
              <a:t>days_op_closed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uses as features [</a:t>
            </a:r>
            <a:r>
              <a:rPr lang="en-US" sz="1400" b="1" dirty="0" err="1">
                <a:solidFill>
                  <a:srgbClr val="000000"/>
                </a:solidFill>
                <a:latin typeface="+mj-lt"/>
              </a:rPr>
              <a:t>sys_mod_count+location+category+subcategory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]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: 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1. 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  Random Forest Regressor</a:t>
            </a:r>
          </a:p>
          <a:p>
            <a:pPr lvl="1"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Root Mean Squared Error (RMSE): 12.6870</a:t>
            </a:r>
          </a:p>
          <a:p>
            <a:pPr lvl="1"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Mean Absolute Error (MAE): 5.6655</a:t>
            </a:r>
          </a:p>
          <a:p>
            <a:pPr lvl="1"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R-squared (R2): 0.7117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2. 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</a:rPr>
              <a:t>GBTRegressor</a:t>
            </a:r>
            <a:endParaRPr lang="en-US" sz="1400" b="0" dirty="0">
              <a:solidFill>
                <a:srgbClr val="000000"/>
              </a:solidFill>
              <a:effectLst/>
              <a:latin typeface="+mj-lt"/>
            </a:endParaRP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Root Mean Squared Error (RMSE): 12.7734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Mean Absolute Error (MAE): 5.0046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R-squared (R2): 0.7077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3. 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  Decision Tree Regressor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Root Mean Squared Error (RMSE): 10.7526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Mean Absolute Error (MAE): 4.9222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R-squared (R2): 0.7929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4. 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  Linear Regressor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Root Mean Squared Error (RMSE): 10.9734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Mean Absolute Error (MAE): 5.8720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R-squared (R2): 0.7843</a:t>
            </a:r>
          </a:p>
        </p:txBody>
      </p:sp>
    </p:spTree>
    <p:extLst>
      <p:ext uri="{BB962C8B-B14F-4D97-AF65-F5344CB8AC3E}">
        <p14:creationId xmlns:p14="http://schemas.microsoft.com/office/powerpoint/2010/main" val="201261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22867-9E67-85BA-5361-7A89C2E7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D96A1D-5385-C9F9-BC4C-528F49C3F1FA}"/>
              </a:ext>
            </a:extLst>
          </p:cNvPr>
          <p:cNvSpPr txBox="1"/>
          <p:nvPr/>
        </p:nvSpPr>
        <p:spPr>
          <a:xfrm>
            <a:off x="4838700" y="1874728"/>
            <a:ext cx="701992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The dataset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on which the models are trained has a number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j-lt"/>
              </a:rPr>
              <a:t> of instances in the training set: 15977, instances in the test set: 6680.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The regression models to guess the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+mj-lt"/>
              </a:rPr>
              <a:t>sys_mod_count</a:t>
            </a:r>
            <a:r>
              <a:rPr lang="en-US" sz="1400" b="1" dirty="0" err="1">
                <a:solidFill>
                  <a:srgbClr val="000000"/>
                </a:solidFill>
                <a:latin typeface="+mj-lt"/>
              </a:rPr>
              <a:t>uses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 as features [</a:t>
            </a:r>
            <a:r>
              <a:rPr lang="en-US" sz="1400" b="1" dirty="0" err="1">
                <a:solidFill>
                  <a:srgbClr val="000000"/>
                </a:solidFill>
                <a:latin typeface="+mj-lt"/>
              </a:rPr>
              <a:t>sys_mod_count+location+category+subcategory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+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+mj-lt"/>
              </a:rPr>
              <a:t>days_op_closed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]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: 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1. 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  Random Forest Regressor</a:t>
            </a:r>
          </a:p>
          <a:p>
            <a:pPr algn="r"/>
            <a:r>
              <a:rPr lang="en-US" sz="1400" dirty="0">
                <a:solidFill>
                  <a:srgbClr val="212121"/>
                </a:solidFill>
                <a:latin typeface="+mj-lt"/>
              </a:rPr>
              <a:t>Root Mean Squared Error (RMSE): 5.5264</a:t>
            </a:r>
          </a:p>
          <a:p>
            <a:pPr algn="r"/>
            <a:r>
              <a:rPr lang="en-US" sz="1400" dirty="0">
                <a:solidFill>
                  <a:srgbClr val="212121"/>
                </a:solidFill>
                <a:latin typeface="+mj-lt"/>
              </a:rPr>
              <a:t>Mean Absolute Error (MAE): 2.7672</a:t>
            </a:r>
          </a:p>
          <a:p>
            <a:pPr algn="r"/>
            <a:r>
              <a:rPr lang="en-US" sz="1400" dirty="0">
                <a:solidFill>
                  <a:srgbClr val="212121"/>
                </a:solidFill>
                <a:latin typeface="+mj-lt"/>
              </a:rPr>
              <a:t>R-squared (R2): 0.6083</a:t>
            </a: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. 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  Linear Regressor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Root Mean Squared Error (RMSE): 4.4409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Mean Absolute Error (MAE): 2.6223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R-squared (R2): 0.7471</a:t>
            </a:r>
          </a:p>
        </p:txBody>
      </p:sp>
    </p:spTree>
    <p:extLst>
      <p:ext uri="{BB962C8B-B14F-4D97-AF65-F5344CB8AC3E}">
        <p14:creationId xmlns:p14="http://schemas.microsoft.com/office/powerpoint/2010/main" val="241098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88FFF5-1D96-ECAC-E3C4-A96BED8E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139C0F-33D5-C7DD-C428-2ED499F47131}"/>
              </a:ext>
            </a:extLst>
          </p:cNvPr>
          <p:cNvSpPr txBox="1"/>
          <p:nvPr/>
        </p:nvSpPr>
        <p:spPr>
          <a:xfrm>
            <a:off x="4733925" y="1767006"/>
            <a:ext cx="7239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The dataset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on which the models are trained has a number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j-lt"/>
              </a:rPr>
              <a:t> of instances in the training set: 15977, instances in the test set: 6680.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The regression models to guess the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+mj-lt"/>
              </a:rPr>
              <a:t>days_res_closed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as features [</a:t>
            </a:r>
            <a:r>
              <a:rPr lang="en-US" sz="1400" b="1" dirty="0" err="1">
                <a:solidFill>
                  <a:srgbClr val="000000"/>
                </a:solidFill>
                <a:latin typeface="+mj-lt"/>
              </a:rPr>
              <a:t>sys_mod_count+location+category+subcategory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+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+mj-lt"/>
              </a:rPr>
              <a:t>days_op_closed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]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: 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1. 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  Random Forest Regressor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Root Mean Squared Error (RMSE) on test data: 5.07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Mean Absolute Error (MAE): 1.5568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R-squared (R2): 0.2748</a:t>
            </a:r>
            <a:endParaRPr lang="en-US" sz="1400" dirty="0">
              <a:solidFill>
                <a:srgbClr val="0000FF"/>
              </a:solidFill>
              <a:latin typeface="+mj-lt"/>
            </a:endParaRPr>
          </a:p>
          <a:p>
            <a:endParaRPr lang="en-US" sz="1400" dirty="0">
              <a:solidFill>
                <a:srgbClr val="0000FF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. 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  Linear Regressor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Root Mean Squared Error (RMSE): 5.5264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Mean Absolute Error (MAE): 2.7672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R-squared (R2): 0.6083</a:t>
            </a:r>
          </a:p>
        </p:txBody>
      </p:sp>
    </p:spTree>
    <p:extLst>
      <p:ext uri="{BB962C8B-B14F-4D97-AF65-F5344CB8AC3E}">
        <p14:creationId xmlns:p14="http://schemas.microsoft.com/office/powerpoint/2010/main" val="30627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053DC-6643-79CC-5D9C-685E37D7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705113"/>
            <a:ext cx="3890299" cy="5197498"/>
          </a:xfrm>
        </p:spPr>
        <p:txBody>
          <a:bodyPr/>
          <a:lstStyle/>
          <a:p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4BA48D-96A2-A91A-03EB-A970E26A574B}"/>
              </a:ext>
            </a:extLst>
          </p:cNvPr>
          <p:cNvSpPr txBox="1"/>
          <p:nvPr/>
        </p:nvSpPr>
        <p:spPr>
          <a:xfrm>
            <a:off x="4914901" y="1228397"/>
            <a:ext cx="72770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The dataset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on which the models are trained has a number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j-lt"/>
              </a:rPr>
              <a:t> of instances in the training set: 15977, instances in the test set: 6680.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The regression models to guess the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+mj-lt"/>
              </a:rPr>
              <a:t>caller_satisfaction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 that 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uses as features [</a:t>
            </a:r>
            <a:r>
              <a:rPr lang="en-US" sz="1400" b="1" dirty="0" err="1">
                <a:solidFill>
                  <a:srgbClr val="000000"/>
                </a:solidFill>
                <a:latin typeface="+mj-lt"/>
              </a:rPr>
              <a:t>days_op_closed+location+category+subcategory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]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: 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1.   </a:t>
            </a:r>
            <a:r>
              <a:rPr lang="en-US" sz="1400" b="0" dirty="0">
                <a:effectLst/>
                <a:latin typeface="+mj-lt"/>
              </a:rPr>
              <a:t>Random Forest Classifier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Test accuracy: 56.81%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Area under ROC curve: 0.6864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Precision: 0.4382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Recall: 0.5681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F1 Score: 0.4946</a:t>
            </a:r>
          </a:p>
          <a:p>
            <a:endParaRPr lang="en-US" sz="1400" b="0" dirty="0">
              <a:effectLst/>
              <a:latin typeface="+mj-lt"/>
            </a:endParaRPr>
          </a:p>
          <a:p>
            <a:pPr marL="342900" indent="-342900">
              <a:buAutoNum type="arabicPeriod" startAt="2"/>
            </a:pPr>
            <a:r>
              <a:rPr lang="en-US" sz="1400" b="0" dirty="0">
                <a:effectLst/>
                <a:latin typeface="+mj-lt"/>
              </a:rPr>
              <a:t>Decision Tree</a:t>
            </a:r>
          </a:p>
          <a:p>
            <a:endParaRPr lang="en-US" sz="1400" b="0" dirty="0">
              <a:effectLst/>
              <a:latin typeface="+mj-lt"/>
            </a:endParaRPr>
          </a:p>
          <a:p>
            <a:pPr lvl="8" algn="r"/>
            <a:r>
              <a:rPr lang="en-US" sz="1400" b="0" dirty="0">
                <a:effectLst/>
                <a:latin typeface="+mj-lt"/>
              </a:rPr>
              <a:t>Test accuracy: 57.04%</a:t>
            </a:r>
          </a:p>
          <a:p>
            <a:pPr lvl="8" algn="r"/>
            <a:r>
              <a:rPr lang="en-US" sz="1400" b="0" dirty="0">
                <a:effectLst/>
                <a:latin typeface="+mj-lt"/>
              </a:rPr>
              <a:t>Area under ROC curve: 0.7168</a:t>
            </a:r>
          </a:p>
          <a:p>
            <a:pPr lvl="8" algn="r"/>
            <a:r>
              <a:rPr lang="en-US" sz="1400" b="0" dirty="0">
                <a:effectLst/>
                <a:latin typeface="+mj-lt"/>
              </a:rPr>
              <a:t>Weighted Precision: 0.4708</a:t>
            </a:r>
          </a:p>
          <a:p>
            <a:pPr lvl="8" algn="r"/>
            <a:r>
              <a:rPr lang="en-US" sz="1400" b="0" dirty="0">
                <a:effectLst/>
                <a:latin typeface="+mj-lt"/>
              </a:rPr>
              <a:t>Weighted Recall: 0.5704</a:t>
            </a:r>
          </a:p>
          <a:p>
            <a:pPr lvl="8" algn="r"/>
            <a:r>
              <a:rPr lang="en-US" sz="1400" b="0" dirty="0">
                <a:effectLst/>
                <a:latin typeface="+mj-lt"/>
              </a:rPr>
              <a:t>F1 Score: 0.5069</a:t>
            </a:r>
          </a:p>
          <a:p>
            <a:endParaRPr lang="en-US" sz="14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51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053DC-6643-79CC-5D9C-685E37D7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705113"/>
            <a:ext cx="3698275" cy="5197498"/>
          </a:xfrm>
        </p:spPr>
        <p:txBody>
          <a:bodyPr/>
          <a:lstStyle/>
          <a:p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4BA48D-96A2-A91A-03EB-A970E26A574B}"/>
              </a:ext>
            </a:extLst>
          </p:cNvPr>
          <p:cNvSpPr txBox="1"/>
          <p:nvPr/>
        </p:nvSpPr>
        <p:spPr>
          <a:xfrm>
            <a:off x="4633722" y="1336119"/>
            <a:ext cx="727709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The dataset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on which the models are trained has a number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j-lt"/>
              </a:rPr>
              <a:t> of instances in the training set: 15977, instances in the test set: 6680.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The classification models to guess the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+mj-lt"/>
              </a:rPr>
              <a:t>made_sla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 that 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uses as features [</a:t>
            </a:r>
            <a:r>
              <a:rPr lang="en-US" sz="1400" b="1" dirty="0" err="1">
                <a:solidFill>
                  <a:srgbClr val="000000"/>
                </a:solidFill>
                <a:latin typeface="+mj-lt"/>
              </a:rPr>
              <a:t>days_op_closed+location+category+subcategory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]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: 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1.   </a:t>
            </a:r>
            <a:r>
              <a:rPr lang="en-US" sz="1400" b="0" dirty="0">
                <a:effectLst/>
                <a:latin typeface="+mj-lt"/>
              </a:rPr>
              <a:t>Random Forest Classifier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Test accuracy: 95.67%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Area under ROC curve: 0.9583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Precision: 0.9576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Recall: 0.9567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F1 Score: 0.9569</a:t>
            </a:r>
          </a:p>
          <a:p>
            <a:endParaRPr lang="en-US" sz="1400" b="0" dirty="0">
              <a:effectLst/>
              <a:latin typeface="+mj-lt"/>
            </a:endParaRPr>
          </a:p>
          <a:p>
            <a:pPr marL="342900" indent="-342900">
              <a:buAutoNum type="arabicPeriod" startAt="2"/>
            </a:pPr>
            <a:r>
              <a:rPr lang="en-US" sz="1400" b="0" dirty="0">
                <a:effectLst/>
                <a:latin typeface="+mj-lt"/>
              </a:rPr>
              <a:t>Decision Tree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Test accuracy: 95.64%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Area under ROC curve: 0.9557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Precision: 0.9567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Recall: 0.9564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F1 Score: 0.9565</a:t>
            </a:r>
          </a:p>
          <a:p>
            <a:pPr marL="342900" indent="-342900">
              <a:buAutoNum type="arabicPeriod" startAt="2"/>
            </a:pPr>
            <a:endParaRPr lang="en-US" sz="14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36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053DC-6643-79CC-5D9C-685E37D7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705113"/>
            <a:ext cx="3762283" cy="5197498"/>
          </a:xfrm>
        </p:spPr>
        <p:txBody>
          <a:bodyPr/>
          <a:lstStyle/>
          <a:p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4BA48D-96A2-A91A-03EB-A970E26A574B}"/>
              </a:ext>
            </a:extLst>
          </p:cNvPr>
          <p:cNvSpPr txBox="1"/>
          <p:nvPr/>
        </p:nvSpPr>
        <p:spPr>
          <a:xfrm>
            <a:off x="4716018" y="1508081"/>
            <a:ext cx="72770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The dataset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on which the models are trained has a number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j-lt"/>
              </a:rPr>
              <a:t> of instances in the training set: 15977, instances in the test set: 6680.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The classification models to guess the urgency that 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uses as features [</a:t>
            </a:r>
            <a:r>
              <a:rPr lang="en-US" sz="1400" b="1" dirty="0" err="1">
                <a:solidFill>
                  <a:srgbClr val="000000"/>
                </a:solidFill>
                <a:latin typeface="+mj-lt"/>
              </a:rPr>
              <a:t>days_op_closed+location+category+subcategory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]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: 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1.   </a:t>
            </a:r>
            <a:r>
              <a:rPr lang="en-US" sz="1400" b="0" dirty="0">
                <a:effectLst/>
                <a:latin typeface="+mj-lt"/>
              </a:rPr>
              <a:t>Random Forest Classifier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Test accuracy: 95.42%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Area under ROC curve: 1.0000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Precision: 0.9302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Recall: 0.9542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F1 Score: 0.9320</a:t>
            </a:r>
          </a:p>
          <a:p>
            <a:endParaRPr lang="en-US" sz="1400" b="0" dirty="0">
              <a:effectLst/>
              <a:latin typeface="+mj-lt"/>
            </a:endParaRPr>
          </a:p>
          <a:p>
            <a:pPr marL="342900" indent="-342900">
              <a:buAutoNum type="arabicPeriod" startAt="2"/>
            </a:pPr>
            <a:r>
              <a:rPr lang="en-US" sz="1400" b="0" dirty="0">
                <a:effectLst/>
                <a:latin typeface="+mj-lt"/>
              </a:rPr>
              <a:t>Decision Tree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Test accuracy: 95.46%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Area under ROC curve: 1.0000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Precision: 0.9516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Recall: 0.9546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F1 Score: 0.9333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6A32B82-6FB3-8810-AE2A-3A331FE0B1DB}"/>
              </a:ext>
            </a:extLst>
          </p:cNvPr>
          <p:cNvSpPr txBox="1">
            <a:spLocks/>
          </p:cNvSpPr>
          <p:nvPr/>
        </p:nvSpPr>
        <p:spPr>
          <a:xfrm>
            <a:off x="356616" y="705113"/>
            <a:ext cx="3698275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84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4BA48D-96A2-A91A-03EB-A970E26A574B}"/>
              </a:ext>
            </a:extLst>
          </p:cNvPr>
          <p:cNvSpPr txBox="1"/>
          <p:nvPr/>
        </p:nvSpPr>
        <p:spPr>
          <a:xfrm>
            <a:off x="4780026" y="1443841"/>
            <a:ext cx="72770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  <a:t>The dataset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on which the models are trained has a number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j-lt"/>
              </a:rPr>
              <a:t> of instances in the training set: 15977, instances in the test set: 6680.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The classification models to guess the priority that 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uses as features [</a:t>
            </a:r>
            <a:r>
              <a:rPr lang="en-US" sz="1400" b="1" dirty="0" err="1">
                <a:solidFill>
                  <a:srgbClr val="000000"/>
                </a:solidFill>
                <a:latin typeface="+mj-lt"/>
              </a:rPr>
              <a:t>days_op_closed+location+category+subcategory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]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: 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+mj-lt"/>
              </a:rPr>
              <a:t>1.   </a:t>
            </a:r>
            <a:r>
              <a:rPr lang="en-US" sz="1400" b="0" dirty="0">
                <a:effectLst/>
                <a:latin typeface="+mj-lt"/>
              </a:rPr>
              <a:t>Random Forest Classifier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Test accuracy: 95.42%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Area under ROC curve: 1.0000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Precision: 0.9302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Recall: 0.9542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F1 Score: 0.9320</a:t>
            </a:r>
          </a:p>
          <a:p>
            <a:endParaRPr lang="en-US" sz="1400" b="0" dirty="0">
              <a:effectLst/>
              <a:latin typeface="+mj-lt"/>
            </a:endParaRPr>
          </a:p>
          <a:p>
            <a:pPr marL="342900" indent="-342900">
              <a:buAutoNum type="arabicPeriod" startAt="2"/>
            </a:pPr>
            <a:r>
              <a:rPr lang="en-US" sz="1400" b="0" dirty="0">
                <a:effectLst/>
                <a:latin typeface="+mj-lt"/>
              </a:rPr>
              <a:t>Decision Tree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Test accuracy: 95.46%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Area under ROC curve: 1.0000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Precision: 0.9516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Weighted Recall: 0.9546</a:t>
            </a:r>
          </a:p>
          <a:p>
            <a:pPr algn="r"/>
            <a:r>
              <a:rPr lang="en-US" sz="1400" b="0" dirty="0">
                <a:effectLst/>
                <a:latin typeface="+mj-lt"/>
              </a:rPr>
              <a:t>F1 Score: 0.9333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752053DC-6643-79CC-5D9C-685E37D7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704850"/>
            <a:ext cx="3780155" cy="5197475"/>
          </a:xfrm>
        </p:spPr>
        <p:txBody>
          <a:bodyPr/>
          <a:lstStyle/>
          <a:p>
            <a:r>
              <a:rPr lang="it-IT" dirty="0" err="1"/>
              <a:t>Classification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010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9E8A85-7228-A295-B3C5-BAF571D6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Clustering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7D63C6-BA8F-3300-EEC5-F3A2AC4FEDC7}"/>
              </a:ext>
            </a:extLst>
          </p:cNvPr>
          <p:cNvSpPr txBox="1"/>
          <p:nvPr/>
        </p:nvSpPr>
        <p:spPr>
          <a:xfrm>
            <a:off x="4772024" y="320457"/>
            <a:ext cx="7058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clustering model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K-</a:t>
            </a:r>
            <a:r>
              <a:rPr lang="it-IT" sz="1400" dirty="0" err="1"/>
              <a:t>means</a:t>
            </a:r>
            <a:r>
              <a:rPr lang="it-IT" sz="1400" dirty="0"/>
              <a:t> with the futures </a:t>
            </a:r>
            <a:r>
              <a:rPr lang="it-IT" sz="1400" dirty="0" err="1"/>
              <a:t>obtained</a:t>
            </a:r>
            <a:r>
              <a:rPr lang="it-IT" sz="1400" dirty="0"/>
              <a:t> by the PCA and </a:t>
            </a:r>
            <a:r>
              <a:rPr lang="it-IT" sz="1400" dirty="0" err="1"/>
              <a:t>produces</a:t>
            </a:r>
            <a:r>
              <a:rPr lang="it-IT" sz="1400" dirty="0"/>
              <a:t> the </a:t>
            </a:r>
            <a:r>
              <a:rPr lang="it-IT" sz="1400" dirty="0" err="1"/>
              <a:t>ScaledFeatures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the </a:t>
            </a:r>
            <a:r>
              <a:rPr lang="it-IT" sz="1400" dirty="0" err="1"/>
              <a:t>Pyspark</a:t>
            </a:r>
            <a:r>
              <a:rPr lang="it-IT" sz="1400" dirty="0"/>
              <a:t> library.</a:t>
            </a:r>
          </a:p>
          <a:p>
            <a:r>
              <a:rPr lang="en-US" sz="1400" dirty="0"/>
              <a:t>Advantages of </a:t>
            </a:r>
            <a:r>
              <a:rPr lang="en-US" sz="1400" dirty="0" err="1"/>
              <a:t>StandardScaler</a:t>
            </a:r>
            <a:r>
              <a:rPr lang="en-US" sz="1400" dirty="0"/>
              <a:t>:</a:t>
            </a:r>
          </a:p>
          <a:p>
            <a:r>
              <a:rPr lang="en-US" sz="1400" dirty="0"/>
              <a:t>Equalizes Scale: By ensuring that all features have a mean of zero and a standard deviation of one. The </a:t>
            </a:r>
            <a:r>
              <a:rPr lang="en-US" sz="1400" dirty="0" err="1"/>
              <a:t>StandardScaler</a:t>
            </a:r>
            <a:r>
              <a:rPr lang="en-US" sz="1400" dirty="0"/>
              <a:t> brings features to a comparable scale.</a:t>
            </a:r>
          </a:p>
          <a:p>
            <a:r>
              <a:rPr lang="en-US" sz="1400" dirty="0"/>
              <a:t>Improved Convergence: Standardizing features can help optimizing algorithms convergence more quickly during the training of machine learning models.</a:t>
            </a:r>
          </a:p>
          <a:p>
            <a:endParaRPr lang="it-IT" sz="1400" dirty="0"/>
          </a:p>
        </p:txBody>
      </p:sp>
      <p:pic>
        <p:nvPicPr>
          <p:cNvPr id="5" name="Immagine 4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9372AB2D-8F3F-077E-5796-D47DDB1D0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93" y="3109629"/>
            <a:ext cx="3124636" cy="37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8D6F7-6BE1-27C8-38EC-81C4A6EF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5112"/>
            <a:ext cx="4594153" cy="5197498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setting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4B5116-F849-82D4-8E1A-9DFC7B6BF6EF}"/>
              </a:ext>
            </a:extLst>
          </p:cNvPr>
          <p:cNvSpPr txBox="1"/>
          <p:nvPr/>
        </p:nvSpPr>
        <p:spPr>
          <a:xfrm>
            <a:off x="4777150" y="1031631"/>
            <a:ext cx="741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code for the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 on </a:t>
            </a:r>
            <a:r>
              <a:rPr lang="it-IT" dirty="0" err="1"/>
              <a:t>Colab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Pyspark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E4F277-A086-3B04-EEBE-7C640956A17A}"/>
              </a:ext>
            </a:extLst>
          </p:cNvPr>
          <p:cNvSpPr txBox="1"/>
          <p:nvPr/>
        </p:nvSpPr>
        <p:spPr>
          <a:xfrm>
            <a:off x="5189914" y="2329519"/>
            <a:ext cx="4815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Environment: </a:t>
            </a:r>
            <a:r>
              <a:rPr lang="it-IT" dirty="0" err="1"/>
              <a:t>Colab</a:t>
            </a:r>
            <a:endParaRPr lang="it-IT" dirty="0"/>
          </a:p>
          <a:p>
            <a:br>
              <a:rPr lang="it-IT" dirty="0"/>
            </a:br>
            <a:r>
              <a:rPr lang="it-IT" dirty="0"/>
              <a:t>GPU: Invidia T4</a:t>
            </a:r>
            <a:br>
              <a:rPr lang="it-IT" dirty="0"/>
            </a:br>
            <a:r>
              <a:rPr lang="it-IT" dirty="0"/>
              <a:t>CPU: 2 </a:t>
            </a:r>
            <a:r>
              <a:rPr lang="pt-BR" dirty="0"/>
              <a:t>Intel(R) Xeon(R) CPU @ 2.00GHz</a:t>
            </a:r>
            <a:endParaRPr lang="it-IT" dirty="0"/>
          </a:p>
          <a:p>
            <a:r>
              <a:rPr lang="it-IT" dirty="0"/>
              <a:t>RAM:12.7GB</a:t>
            </a:r>
          </a:p>
          <a:p>
            <a:r>
              <a:rPr lang="it-IT" dirty="0"/>
              <a:t>ROM:72.8GB</a:t>
            </a:r>
          </a:p>
        </p:txBody>
      </p:sp>
      <p:pic>
        <p:nvPicPr>
          <p:cNvPr id="1026" name="Picture 2" descr="Data Transformation in PySpark: A Beginner's Guide | by Jones ntongana |  Medium">
            <a:extLst>
              <a:ext uri="{FF2B5EF4-FFF2-40B4-BE49-F238E27FC236}">
                <a16:creationId xmlns:a16="http://schemas.microsoft.com/office/drawing/2014/main" id="{34AA2A95-736C-5365-4EAC-5950C41E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50" y="5012402"/>
            <a:ext cx="3273788" cy="18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lete guide to Google Colab for Deep Learning - KDnuggets">
            <a:extLst>
              <a:ext uri="{FF2B5EF4-FFF2-40B4-BE49-F238E27FC236}">
                <a16:creationId xmlns:a16="http://schemas.microsoft.com/office/drawing/2014/main" id="{15CEA5A9-22A5-C31F-CA8B-5FF9A24AC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938" y="5012401"/>
            <a:ext cx="3219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3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48137-79F0-43CD-C98B-35AD956A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pic>
        <p:nvPicPr>
          <p:cNvPr id="4" name="Immagine 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B0F5422-82AA-663F-2A29-F1AD5EF5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223" y="438413"/>
            <a:ext cx="5266954" cy="416052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7C7E80-EF69-99B5-3CC8-30449167BD83}"/>
              </a:ext>
            </a:extLst>
          </p:cNvPr>
          <p:cNvSpPr txBox="1"/>
          <p:nvPr/>
        </p:nvSpPr>
        <p:spPr>
          <a:xfrm>
            <a:off x="5634223" y="4942259"/>
            <a:ext cx="5843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k that yields the highest silhouette score is often considered the optimal number of clusters. This is because it indicates that the objects within each cluster are well-matched and separated from objects in other clusters.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In this graph the better value of the silhouette score is 5, therefore 5 clusters will be obtained.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762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1290-2A61-812A-2334-EE90FC62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8" y="913633"/>
            <a:ext cx="3411973" cy="514087"/>
          </a:xfrm>
        </p:spPr>
        <p:txBody>
          <a:bodyPr>
            <a:normAutofit fontScale="90000"/>
          </a:bodyPr>
          <a:lstStyle/>
          <a:p>
            <a:r>
              <a:rPr lang="it-IT" dirty="0"/>
              <a:t>Clustering</a:t>
            </a:r>
          </a:p>
        </p:txBody>
      </p:sp>
      <p:pic>
        <p:nvPicPr>
          <p:cNvPr id="4" name="Immagine 3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41273857-D1E5-B964-1CB3-9A3BDC7B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93" y="751445"/>
            <a:ext cx="6254343" cy="58691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D1DEF1-8D6C-AD68-4E40-0FF76D630E36}"/>
              </a:ext>
            </a:extLst>
          </p:cNvPr>
          <p:cNvSpPr txBox="1"/>
          <p:nvPr/>
        </p:nvSpPr>
        <p:spPr>
          <a:xfrm>
            <a:off x="0" y="2724149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clustering combination to achieve a better segmentation within groups is one that considers both category and subcategory distinctions.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522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2A952-5111-28CF-51F5-D39FF186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Tree </a:t>
            </a:r>
            <a:r>
              <a:rPr lang="it-IT" dirty="0" err="1"/>
              <a:t>Classifier</a:t>
            </a:r>
            <a:r>
              <a:rPr lang="it-IT" dirty="0"/>
              <a:t> on clusters </a:t>
            </a:r>
            <a:r>
              <a:rPr lang="it-IT" dirty="0" err="1"/>
              <a:t>prediction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69CCF7-3562-BFB7-F7E6-FFE7EEEAAACB}"/>
              </a:ext>
            </a:extLst>
          </p:cNvPr>
          <p:cNvSpPr txBox="1"/>
          <p:nvPr/>
        </p:nvSpPr>
        <p:spPr>
          <a:xfrm>
            <a:off x="6236208" y="1527048"/>
            <a:ext cx="37512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b="0" i="0" dirty="0">
                <a:solidFill>
                  <a:srgbClr val="212121"/>
                </a:solidFill>
                <a:effectLst/>
                <a:latin typeface="+mj-lt"/>
              </a:rPr>
              <a:t>Test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+mj-lt"/>
              </a:rPr>
              <a:t>accuracy</a:t>
            </a:r>
            <a:r>
              <a:rPr lang="it-IT" b="0" i="0" dirty="0">
                <a:solidFill>
                  <a:srgbClr val="212121"/>
                </a:solidFill>
                <a:effectLst/>
                <a:latin typeface="+mj-lt"/>
              </a:rPr>
              <a:t>: 95.88%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Area under ROC curve: 0.9577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Weighted Precision: 0.9579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Weighted Recall: 0.9588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F1 Score: 0.9578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88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1D0CB-F7F6-C7F3-DA06-EED77431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</a:p>
        </p:txBody>
      </p:sp>
      <p:pic>
        <p:nvPicPr>
          <p:cNvPr id="5" name="Segnaposto contenuto 4" descr="Immagine che contiene testo, schermata, Carattere, lettera&#10;&#10;Descrizione generata automaticamente">
            <a:extLst>
              <a:ext uri="{FF2B5EF4-FFF2-40B4-BE49-F238E27FC236}">
                <a16:creationId xmlns:a16="http://schemas.microsoft.com/office/drawing/2014/main" id="{330C22B5-7DD3-F73A-2550-4A2272035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51" y="91608"/>
            <a:ext cx="6885992" cy="6772487"/>
          </a:xfrm>
        </p:spPr>
      </p:pic>
    </p:spTree>
    <p:extLst>
      <p:ext uri="{BB962C8B-B14F-4D97-AF65-F5344CB8AC3E}">
        <p14:creationId xmlns:p14="http://schemas.microsoft.com/office/powerpoint/2010/main" val="874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ED9F6-38CC-E68D-DBA3-1F5DEF13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2" y="705113"/>
            <a:ext cx="3886940" cy="5197498"/>
          </a:xfrm>
        </p:spPr>
        <p:txBody>
          <a:bodyPr/>
          <a:lstStyle/>
          <a:p>
            <a:r>
              <a:rPr lang="it-IT" dirty="0"/>
              <a:t>Features </a:t>
            </a:r>
            <a:r>
              <a:rPr lang="it-IT" dirty="0" err="1"/>
              <a:t>manipulation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4F917A-F991-C12D-E67B-6E5BE790C0B8}"/>
              </a:ext>
            </a:extLst>
          </p:cNvPr>
          <p:cNvSpPr txBox="1"/>
          <p:nvPr/>
        </p:nvSpPr>
        <p:spPr>
          <a:xfrm>
            <a:off x="4928836" y="2289174"/>
            <a:ext cx="6994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String Replacement: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Removing or replacing specific substrings within the values.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Date Extraction: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Extracting specific components (like the date part) from datetime columns.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String Splitting: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Splitting strings based on a delimiter and keeping only certain parts.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Column Renaming: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Changing column names.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Delete row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s that has ‘?’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or Null values and also columns with high occurrence o these values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598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AE7BF-2B9B-A619-EC89-E35A6426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16" y="411480"/>
            <a:ext cx="10593694" cy="3592645"/>
          </a:xfrm>
        </p:spPr>
        <p:txBody>
          <a:bodyPr>
            <a:noAutofit/>
          </a:bodyPr>
          <a:lstStyle/>
          <a:p>
            <a:r>
              <a:rPr lang="it-IT" sz="1400" dirty="0" err="1"/>
              <a:t>Number</a:t>
            </a:r>
            <a:r>
              <a:rPr lang="it-IT" sz="1400" dirty="0"/>
              <a:t> : </a:t>
            </a:r>
            <a:r>
              <a:rPr lang="it-IT" sz="1400" dirty="0" err="1"/>
              <a:t>will</a:t>
            </a:r>
            <a:r>
              <a:rPr lang="it-IT" sz="1400" dirty="0"/>
              <a:t> be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because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</a:t>
            </a:r>
            <a:r>
              <a:rPr lang="it-IT" sz="1400" dirty="0" err="1"/>
              <a:t>prediction</a:t>
            </a:r>
            <a:br>
              <a:rPr lang="it-IT" sz="1400" dirty="0"/>
            </a:br>
            <a:r>
              <a:rPr lang="it-IT" sz="1400" dirty="0" err="1"/>
              <a:t>incident_state</a:t>
            </a:r>
            <a:r>
              <a:rPr lang="it-IT" sz="1400" dirty="0"/>
              <a:t> : </a:t>
            </a:r>
            <a:r>
              <a:rPr lang="it-IT" sz="1400" dirty="0" err="1"/>
              <a:t>will</a:t>
            </a:r>
            <a:r>
              <a:rPr lang="it-IT" sz="1400" dirty="0"/>
              <a:t> be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because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</a:t>
            </a:r>
            <a:r>
              <a:rPr lang="it-IT" sz="1400" dirty="0" err="1"/>
              <a:t>prediction</a:t>
            </a:r>
            <a:br>
              <a:rPr lang="it-IT" sz="1400" dirty="0"/>
            </a:br>
            <a:r>
              <a:rPr lang="it-IT" sz="1400" dirty="0" err="1"/>
              <a:t>active</a:t>
            </a:r>
            <a:r>
              <a:rPr lang="it-IT" sz="1400" dirty="0"/>
              <a:t>: </a:t>
            </a:r>
            <a:r>
              <a:rPr lang="it-IT" sz="1400" dirty="0" err="1"/>
              <a:t>Only</a:t>
            </a:r>
            <a:r>
              <a:rPr lang="it-IT" sz="1400" dirty="0"/>
              <a:t> the </a:t>
            </a:r>
            <a:r>
              <a:rPr lang="it-IT" sz="1400" dirty="0" err="1"/>
              <a:t>rows</a:t>
            </a:r>
            <a:r>
              <a:rPr lang="it-IT" sz="1400" dirty="0"/>
              <a:t> False </a:t>
            </a:r>
            <a:r>
              <a:rPr lang="it-IT" sz="1400" dirty="0" err="1"/>
              <a:t>because</a:t>
            </a:r>
            <a:r>
              <a:rPr lang="it-IT" sz="1400" dirty="0"/>
              <a:t> </a:t>
            </a:r>
            <a:r>
              <a:rPr lang="it-IT" sz="1400" dirty="0" err="1"/>
              <a:t>means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incident</a:t>
            </a:r>
            <a:r>
              <a:rPr lang="it-IT" sz="1400" dirty="0"/>
              <a:t> </a:t>
            </a:r>
            <a:r>
              <a:rPr lang="it-IT" sz="1400" dirty="0" err="1"/>
              <a:t>ends</a:t>
            </a:r>
            <a:br>
              <a:rPr lang="it-IT" sz="1400" dirty="0"/>
            </a:br>
            <a:r>
              <a:rPr lang="it-IT" sz="1400" dirty="0" err="1"/>
              <a:t>reassignment_count</a:t>
            </a:r>
            <a:r>
              <a:rPr lang="it-IT" sz="1400" dirty="0"/>
              <a:t> ,</a:t>
            </a:r>
            <a:r>
              <a:rPr lang="it-IT" sz="1400" dirty="0" err="1"/>
              <a:t>reopen_count</a:t>
            </a:r>
            <a:r>
              <a:rPr lang="it-IT" sz="1400" dirty="0"/>
              <a:t> : </a:t>
            </a:r>
            <a:r>
              <a:rPr lang="it-IT" sz="1400" dirty="0" err="1"/>
              <a:t>summarized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the sum of the 2 </a:t>
            </a:r>
            <a:r>
              <a:rPr lang="it-IT" sz="1400" dirty="0" err="1"/>
              <a:t>values</a:t>
            </a:r>
            <a:r>
              <a:rPr lang="it-IT" sz="1400" dirty="0"/>
              <a:t> takes the name of  </a:t>
            </a:r>
            <a:r>
              <a:rPr lang="it-IT" sz="1400" dirty="0" err="1"/>
              <a:t>caller_satisfaction</a:t>
            </a:r>
            <a:br>
              <a:rPr lang="it-IT" sz="1400" dirty="0"/>
            </a:br>
            <a:r>
              <a:rPr lang="it-IT" sz="1400" dirty="0" err="1"/>
              <a:t>sys_mod_count</a:t>
            </a:r>
            <a:r>
              <a:rPr lang="it-IT" sz="1400" dirty="0"/>
              <a:t>: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integer</a:t>
            </a:r>
            <a:br>
              <a:rPr lang="it-IT" sz="1400" dirty="0"/>
            </a:br>
            <a:r>
              <a:rPr lang="it-IT" sz="1400" dirty="0" err="1"/>
              <a:t>made_sla</a:t>
            </a:r>
            <a:r>
              <a:rPr lang="it-IT" sz="1400" dirty="0"/>
              <a:t>: from </a:t>
            </a:r>
            <a:r>
              <a:rPr lang="it-IT" sz="1400" dirty="0" err="1"/>
              <a:t>true</a:t>
            </a:r>
            <a:r>
              <a:rPr lang="it-IT" sz="1400" dirty="0"/>
              <a:t> and false to </a:t>
            </a:r>
            <a:r>
              <a:rPr lang="it-IT" sz="1400" dirty="0" err="1"/>
              <a:t>integer</a:t>
            </a:r>
            <a:br>
              <a:rPr lang="it-IT" sz="1400" dirty="0"/>
            </a:br>
            <a:r>
              <a:rPr lang="it-IT" sz="1400" dirty="0" err="1"/>
              <a:t>caller_id</a:t>
            </a:r>
            <a:r>
              <a:rPr lang="it-IT" sz="1400" dirty="0"/>
              <a:t>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br>
              <a:rPr lang="it-IT" sz="1400" dirty="0"/>
            </a:br>
            <a:r>
              <a:rPr lang="it-IT" sz="1400" dirty="0" err="1"/>
              <a:t>opened_by</a:t>
            </a:r>
            <a:r>
              <a:rPr lang="it-IT" sz="1400" dirty="0"/>
              <a:t>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br>
              <a:rPr lang="it-IT" sz="1400" dirty="0"/>
            </a:br>
            <a:r>
              <a:rPr lang="it-IT" sz="1400" dirty="0" err="1"/>
              <a:t>opened_at</a:t>
            </a:r>
            <a:r>
              <a:rPr lang="it-IT" sz="1400" dirty="0"/>
              <a:t>: </a:t>
            </a:r>
            <a:r>
              <a:rPr lang="it-IT" sz="1400" dirty="0" err="1"/>
              <a:t>summarized</a:t>
            </a:r>
            <a:r>
              <a:rPr lang="it-IT" sz="1400" dirty="0"/>
              <a:t> with </a:t>
            </a:r>
            <a:r>
              <a:rPr lang="it-IT" sz="1400" dirty="0" err="1"/>
              <a:t>closed_at</a:t>
            </a:r>
            <a:r>
              <a:rPr lang="it-IT" sz="1400" dirty="0"/>
              <a:t> in </a:t>
            </a:r>
            <a:r>
              <a:rPr lang="it-IT" sz="1400" dirty="0" err="1"/>
              <a:t>days_op_closed</a:t>
            </a:r>
            <a:br>
              <a:rPr lang="it-IT" sz="1400" dirty="0"/>
            </a:br>
            <a:r>
              <a:rPr lang="it-IT" sz="1400" dirty="0" err="1"/>
              <a:t>sys_created_by,sys_updated_at</a:t>
            </a:r>
            <a:r>
              <a:rPr lang="it-IT" sz="1400" dirty="0"/>
              <a:t>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</a:t>
            </a:r>
            <a:r>
              <a:rPr lang="it-IT" sz="1400" dirty="0" err="1"/>
              <a:t>much</a:t>
            </a:r>
            <a:r>
              <a:rPr lang="it-IT" sz="1400" dirty="0"/>
              <a:t> ‘?’ </a:t>
            </a:r>
            <a:r>
              <a:rPr lang="it-IT" sz="1400" dirty="0" err="1"/>
              <a:t>values</a:t>
            </a:r>
            <a:endParaRPr lang="it-IT" sz="14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7538814-D7C6-C2FF-7263-89FA13E41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1" y="5010912"/>
            <a:ext cx="10890504" cy="86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2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C3AE9-8486-0394-4FDB-45B514D4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53" y="283464"/>
            <a:ext cx="10593694" cy="3894397"/>
          </a:xfrm>
        </p:spPr>
        <p:txBody>
          <a:bodyPr>
            <a:noAutofit/>
          </a:bodyPr>
          <a:lstStyle/>
          <a:p>
            <a:r>
              <a:rPr lang="it-IT" sz="1400" dirty="0" err="1"/>
              <a:t>contact_type</a:t>
            </a:r>
            <a:r>
              <a:rPr lang="it-IT" sz="1400" dirty="0"/>
              <a:t> 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br>
              <a:rPr lang="it-IT" sz="1400" dirty="0"/>
            </a:br>
            <a:r>
              <a:rPr lang="it-IT" sz="1400" dirty="0"/>
              <a:t>location: </a:t>
            </a:r>
            <a:r>
              <a:rPr lang="it-IT" sz="1400" dirty="0" err="1"/>
              <a:t>integer</a:t>
            </a:r>
            <a:br>
              <a:rPr lang="it-IT" sz="1400" dirty="0"/>
            </a:br>
            <a:r>
              <a:rPr lang="it-IT" sz="1400" dirty="0" err="1"/>
              <a:t>category:integer</a:t>
            </a:r>
            <a:br>
              <a:rPr lang="it-IT" sz="1400" dirty="0"/>
            </a:br>
            <a:r>
              <a:rPr lang="it-IT" sz="1400" dirty="0" err="1"/>
              <a:t>subcategory:integer</a:t>
            </a:r>
            <a:br>
              <a:rPr lang="it-IT" sz="1400" dirty="0"/>
            </a:br>
            <a:r>
              <a:rPr lang="it-IT" sz="1400" dirty="0" err="1"/>
              <a:t>u_symptom,cmdb_ci</a:t>
            </a:r>
            <a:r>
              <a:rPr lang="it-IT" sz="1400" dirty="0"/>
              <a:t>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</a:t>
            </a:r>
            <a:r>
              <a:rPr lang="it-IT" sz="1400" dirty="0" err="1"/>
              <a:t>much</a:t>
            </a:r>
            <a:r>
              <a:rPr lang="it-IT" sz="1400" dirty="0"/>
              <a:t> ‘?’ </a:t>
            </a:r>
            <a:r>
              <a:rPr lang="it-IT" sz="1400" dirty="0" err="1"/>
              <a:t>values</a:t>
            </a:r>
            <a:br>
              <a:rPr lang="it-IT" sz="1400" dirty="0"/>
            </a:br>
            <a:r>
              <a:rPr lang="it-IT" sz="1400" dirty="0"/>
              <a:t>impact: </a:t>
            </a:r>
            <a:r>
              <a:rPr lang="it-IT" sz="1400" dirty="0" err="1"/>
              <a:t>integer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 err="1"/>
              <a:t>urgency</a:t>
            </a:r>
            <a:r>
              <a:rPr lang="it-IT" sz="1400" dirty="0"/>
              <a:t>: </a:t>
            </a:r>
            <a:r>
              <a:rPr lang="it-IT" sz="1400" dirty="0" err="1"/>
              <a:t>integer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: </a:t>
            </a:r>
            <a:r>
              <a:rPr lang="it-IT" sz="1400" dirty="0" err="1"/>
              <a:t>integer</a:t>
            </a:r>
            <a:br>
              <a:rPr lang="it-IT" sz="1400" dirty="0"/>
            </a:br>
            <a:r>
              <a:rPr lang="it-IT" sz="1400" dirty="0" err="1"/>
              <a:t>assignment_group</a:t>
            </a:r>
            <a:r>
              <a:rPr lang="it-IT" sz="1400" dirty="0"/>
              <a:t>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</a:t>
            </a:r>
            <a:r>
              <a:rPr lang="it-IT" sz="1400" dirty="0" err="1"/>
              <a:t>much</a:t>
            </a:r>
            <a:r>
              <a:rPr lang="it-IT" sz="1400" dirty="0"/>
              <a:t> ‘?’ </a:t>
            </a:r>
            <a:r>
              <a:rPr lang="it-IT" sz="1400" dirty="0" err="1"/>
              <a:t>values</a:t>
            </a:r>
            <a:br>
              <a:rPr lang="it-IT" sz="1400" dirty="0"/>
            </a:br>
            <a:r>
              <a:rPr lang="it-IT" sz="1400" dirty="0"/>
              <a:t>knowledge: </a:t>
            </a:r>
            <a:r>
              <a:rPr lang="it-IT" sz="1400" dirty="0" err="1"/>
              <a:t>boolean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 err="1"/>
              <a:t>u_priority_confirmation</a:t>
            </a:r>
            <a:r>
              <a:rPr lang="it-IT" sz="1400" dirty="0"/>
              <a:t>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br>
              <a:rPr lang="it-IT" sz="1400" dirty="0"/>
            </a:br>
            <a:r>
              <a:rPr lang="it-IT" sz="1400" dirty="0" err="1"/>
              <a:t>notify</a:t>
            </a:r>
            <a:r>
              <a:rPr lang="it-IT" sz="1400" dirty="0"/>
              <a:t>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br>
              <a:rPr lang="it-IT" sz="1400" dirty="0"/>
            </a:br>
            <a:r>
              <a:rPr lang="it-IT" sz="1400" dirty="0" err="1"/>
              <a:t>problem_id,rfc,vendor</a:t>
            </a:r>
            <a:r>
              <a:rPr lang="it-IT" sz="1400" dirty="0"/>
              <a:t>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</a:t>
            </a:r>
            <a:r>
              <a:rPr lang="it-IT" sz="1400" dirty="0" err="1"/>
              <a:t>much</a:t>
            </a:r>
            <a:r>
              <a:rPr lang="it-IT" sz="1400" dirty="0"/>
              <a:t> ‘?’ </a:t>
            </a:r>
            <a:r>
              <a:rPr lang="it-IT" sz="1400" dirty="0" err="1"/>
              <a:t>values</a:t>
            </a:r>
            <a:endParaRPr lang="it-IT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FF1D3F9-0E02-F138-91E3-972D1E6D2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5194932"/>
            <a:ext cx="11164824" cy="7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5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4ED39-E6C2-AC45-BB62-4BFA878A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53" y="971550"/>
            <a:ext cx="10593694" cy="1365700"/>
          </a:xfrm>
        </p:spPr>
        <p:txBody>
          <a:bodyPr>
            <a:normAutofit/>
          </a:bodyPr>
          <a:lstStyle/>
          <a:p>
            <a:r>
              <a:rPr lang="it-IT" sz="1400" dirty="0" err="1"/>
              <a:t>Resolved_by:dropped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br>
              <a:rPr lang="it-IT" sz="1400" dirty="0"/>
            </a:br>
            <a:r>
              <a:rPr lang="it-IT" sz="1400" dirty="0" err="1"/>
              <a:t>Closed_code</a:t>
            </a:r>
            <a:r>
              <a:rPr lang="it-IT" sz="1400" dirty="0"/>
              <a:t>: </a:t>
            </a:r>
            <a:r>
              <a:rPr lang="it-IT" sz="1400" dirty="0" err="1"/>
              <a:t>integer</a:t>
            </a:r>
            <a:br>
              <a:rPr lang="it-IT" sz="1400" dirty="0"/>
            </a:br>
            <a:r>
              <a:rPr lang="it-IT" sz="1400" dirty="0" err="1"/>
              <a:t>Caused_by</a:t>
            </a:r>
            <a:r>
              <a:rPr lang="it-IT" sz="1400" dirty="0"/>
              <a:t>: </a:t>
            </a:r>
            <a:r>
              <a:rPr lang="it-IT" sz="1400" dirty="0" err="1"/>
              <a:t>dropped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</a:t>
            </a:r>
            <a:r>
              <a:rPr lang="it-IT" sz="1400" dirty="0" err="1"/>
              <a:t>much</a:t>
            </a:r>
            <a:r>
              <a:rPr lang="it-IT" sz="1400" dirty="0"/>
              <a:t> ‘?’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 err="1"/>
              <a:t>Resolved_at,closed_at</a:t>
            </a:r>
            <a:r>
              <a:rPr lang="it-IT" sz="1400" dirty="0"/>
              <a:t> </a:t>
            </a:r>
            <a:r>
              <a:rPr lang="it-IT" sz="1400" dirty="0" err="1"/>
              <a:t>summarized</a:t>
            </a:r>
            <a:r>
              <a:rPr lang="it-IT" sz="1400" dirty="0"/>
              <a:t> in </a:t>
            </a:r>
            <a:r>
              <a:rPr lang="it-IT" sz="1400" dirty="0" err="1"/>
              <a:t>days_delay_to_close</a:t>
            </a:r>
            <a:endParaRPr lang="it-IT" sz="1400" dirty="0"/>
          </a:p>
        </p:txBody>
      </p:sp>
      <p:pic>
        <p:nvPicPr>
          <p:cNvPr id="4" name="Segnaposto contenuto 11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F5DC586-F049-6BAE-B1AF-7627C9A7F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30" y="4714488"/>
            <a:ext cx="6490739" cy="136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93666B-DBC5-E7A3-4E57-5190AF35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53" y="-1418978"/>
            <a:ext cx="10593694" cy="2597841"/>
          </a:xfrm>
        </p:spPr>
        <p:txBody>
          <a:bodyPr>
            <a:normAutofit/>
          </a:bodyPr>
          <a:lstStyle/>
          <a:p>
            <a:r>
              <a:rPr lang="it-IT" sz="2000" dirty="0" err="1"/>
              <a:t>Considering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</a:t>
            </a:r>
            <a:r>
              <a:rPr lang="it-IT" sz="2000" dirty="0" err="1"/>
              <a:t>active</a:t>
            </a:r>
            <a:r>
              <a:rPr lang="it-IT" sz="2000" dirty="0"/>
              <a:t>=False due of the </a:t>
            </a:r>
            <a:r>
              <a:rPr lang="it-IT" sz="2000" dirty="0" err="1"/>
              <a:t>repetition</a:t>
            </a:r>
            <a:r>
              <a:rPr lang="it-IT" sz="2000" dirty="0"/>
              <a:t> of information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76DAE7-E988-4057-A712-77BEE60F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746"/>
            <a:ext cx="12192000" cy="1902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7D4F08B-F490-7147-3D6B-99D7BF78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441" y="3793946"/>
            <a:ext cx="591111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224EB3-354F-E5FC-2030-F33ABB9C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6490" y="256815"/>
            <a:ext cx="6559018" cy="1570245"/>
          </a:xfrm>
        </p:spPr>
        <p:txBody>
          <a:bodyPr/>
          <a:lstStyle/>
          <a:p>
            <a:r>
              <a:rPr lang="it-IT" dirty="0"/>
              <a:t>Schema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73BB620-139E-7C8C-A666-8E70D73D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48" y="904875"/>
            <a:ext cx="4632504" cy="56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7264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1515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Meiryo</vt:lpstr>
      <vt:lpstr>Arial</vt:lpstr>
      <vt:lpstr>Calibri</vt:lpstr>
      <vt:lpstr>Corbel</vt:lpstr>
      <vt:lpstr>Söhne</vt:lpstr>
      <vt:lpstr>ShojiVTI</vt:lpstr>
      <vt:lpstr>Presentazione standard di PowerPoint</vt:lpstr>
      <vt:lpstr>Experimental setting</vt:lpstr>
      <vt:lpstr>Features</vt:lpstr>
      <vt:lpstr>Features manipulation</vt:lpstr>
      <vt:lpstr>Number : will be dropped because it is not useful in terms of prediction incident_state : will be dropped because it is not useful in terms of prediction active: Only the rows False because means that the incident ends reassignment_count ,reopen_count : summarized into the sum of the 2 values takes the name of  caller_satisfaction sys_mod_count: it is an integer made_sla: from true and false to integer caller_id: dropped not useful opened_by: dropped not useful opened_at: summarized with closed_at in days_op_closed sys_created_by,sys_updated_at: dropped too much ‘?’ values</vt:lpstr>
      <vt:lpstr>contact_type : dropped not useful location: integer category:integer subcategory:integer u_symptom,cmdb_ci: dropped too much ‘?’ values impact: integer  urgency: integer priority: integer assignment_group: dropped too much ‘?’ values knowledge: boolean  u_priority_confirmation: dropped not useful notify: dropped not useful problem_id,rfc,vendor: dropped too much ‘?’ values</vt:lpstr>
      <vt:lpstr>Resolved_by:dropped not useful Closed_code: integer Caused_by: dropped too much ‘?’ values  Resolved_at,closed_at summarized in days_delay_to_close</vt:lpstr>
      <vt:lpstr>Considering only active=False due of the repetition of information</vt:lpstr>
      <vt:lpstr>Presentazione standard di PowerPoint</vt:lpstr>
      <vt:lpstr>PCA</vt:lpstr>
      <vt:lpstr>Presentazione standard di PowerPoint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Clustering</vt:lpstr>
      <vt:lpstr>Clustering</vt:lpstr>
      <vt:lpstr>Clustering</vt:lpstr>
      <vt:lpstr>Decision Tree Classifier on clusters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umberto altieri</dc:creator>
  <cp:lastModifiedBy>umberto altieri</cp:lastModifiedBy>
  <cp:revision>6</cp:revision>
  <dcterms:created xsi:type="dcterms:W3CDTF">2024-02-02T16:34:44Z</dcterms:created>
  <dcterms:modified xsi:type="dcterms:W3CDTF">2024-02-15T11:54:30Z</dcterms:modified>
</cp:coreProperties>
</file>