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86" r:id="rId3"/>
    <p:sldId id="263" r:id="rId4"/>
    <p:sldId id="270" r:id="rId5"/>
    <p:sldId id="261" r:id="rId6"/>
    <p:sldId id="287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6" r:id="rId15"/>
    <p:sldId id="295" r:id="rId16"/>
  </p:sldIdLst>
  <p:sldSz cx="9144000" cy="5143500" type="screen16x9"/>
  <p:notesSz cx="6858000" cy="9144000"/>
  <p:embeddedFontLst>
    <p:embeddedFont>
      <p:font typeface="Fira Sans"/>
      <p:regular r:id="rId18"/>
      <p:bold r:id="rId19"/>
      <p:italic r:id="rId20"/>
      <p:boldItalic r:id="rId21"/>
    </p:embeddedFont>
    <p:embeddedFont>
      <p:font typeface="Fira Sans Light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Segoe UI Light" panose="020B0502040204020203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A5"/>
    <a:srgbClr val="FF7B7E"/>
    <a:srgbClr val="BCF9FF"/>
    <a:srgbClr val="84A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CD265-07BE-459A-81AE-3E712C343DCF}">
  <a:tblStyle styleId="{43BCD265-07BE-459A-81AE-3E712C343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96" d="100"/>
          <a:sy n="96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9FB23-D0CC-E341-9120-83AF397D07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wn">
  <p:cSld name="BLANK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C02-4867-414B-B8C6-6C8C25DD7944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38DD-689C-1B4B-BEC4-D87A7A0E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65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 idx="4294967295"/>
          </p:nvPr>
        </p:nvSpPr>
        <p:spPr>
          <a:xfrm>
            <a:off x="1093304" y="1689653"/>
            <a:ext cx="6957391" cy="1073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Analisis</a:t>
            </a:r>
            <a:r>
              <a:rPr lang="en-US" sz="4000" b="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Algoritma</a:t>
            </a:r>
            <a:br>
              <a:rPr lang="en-US" sz="4000" b="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1#</a:t>
            </a:r>
            <a:br>
              <a:rPr lang="en-US" sz="2000" b="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Rabu, 27 </a:t>
            </a:r>
            <a:r>
              <a:rPr lang="en-US" sz="2000" b="0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Februari</a:t>
            </a:r>
            <a:r>
              <a:rPr lang="en-US" sz="2000" b="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2019</a:t>
            </a:r>
            <a:endParaRPr sz="2000" b="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02B47-6286-4D69-B3B5-4F5131177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7BCAE5-6DBF-4C8E-9212-FCF309C25A9D}"/>
              </a:ext>
            </a:extLst>
          </p:cNvPr>
          <p:cNvSpPr/>
          <p:nvPr/>
        </p:nvSpPr>
        <p:spPr>
          <a:xfrm>
            <a:off x="634134" y="978009"/>
            <a:ext cx="58759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dua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pasangan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m,w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dan (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m′,w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′)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properti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bahwa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lebih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suka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w’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daripada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w,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w′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lebih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suka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m′. </a:t>
            </a:r>
          </a:p>
          <a:p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Dalam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tidak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yang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menghentikan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 dan w′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untuk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meninggalkan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pasangan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mereka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pergi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bersama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pernikahan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menjadi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tidak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self-enforcing.</a:t>
            </a:r>
          </a:p>
          <a:p>
            <a:endParaRPr lang="en-US" sz="18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Jadi</a:t>
            </a:r>
            <a:r>
              <a:rPr lang="en-US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pasangan</a:t>
            </a:r>
            <a:r>
              <a:rPr lang="en-US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18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m,w</a:t>
            </a:r>
            <a:r>
              <a:rPr lang="en-US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dan (</a:t>
            </a:r>
            <a:r>
              <a:rPr lang="en-US" sz="18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m’,w</a:t>
            </a:r>
            <a:r>
              <a:rPr lang="en-US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’) </a:t>
            </a:r>
            <a:r>
              <a:rPr lang="en-US" sz="18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tidak</a:t>
            </a:r>
            <a:r>
              <a:rPr lang="en-US" sz="1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stabil</a:t>
            </a:r>
            <a:endParaRPr lang="en-US" sz="18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8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Stabilnya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gimana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? -&gt; (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m,w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’) dan (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m’,w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-&gt; self enforcing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526D43-556B-4D69-9E14-82246EC1B7D2}"/>
              </a:ext>
            </a:extLst>
          </p:cNvPr>
          <p:cNvSpPr txBox="1">
            <a:spLocks/>
          </p:cNvSpPr>
          <p:nvPr/>
        </p:nvSpPr>
        <p:spPr>
          <a:xfrm>
            <a:off x="2832653" y="196801"/>
            <a:ext cx="3210338" cy="469121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Contoh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i="1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Stability Checking</a:t>
            </a:r>
            <a:endParaRPr kumimoji="0" lang="en-US" sz="2000" i="0" u="none" strike="noStrike" kern="1200" cap="none" spc="-102" normalizeH="0" baseline="0" noProof="0" dirty="0">
              <a:ln w="3175">
                <a:noFill/>
              </a:ln>
              <a:solidFill>
                <a:srgbClr val="1F49A5"/>
              </a:solidFill>
              <a:effectLst/>
              <a:uLnTx/>
              <a:uFillTx/>
              <a:latin typeface="Segoe U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AED35-8519-41B0-8F2D-2602BB35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439" y="978009"/>
            <a:ext cx="2029553" cy="230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6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F5C79-5B4B-4797-9782-EFC6331C4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E3F6EE-594F-4D00-B009-BCFE6BC5CA46}"/>
              </a:ext>
            </a:extLst>
          </p:cNvPr>
          <p:cNvSpPr txBox="1">
            <a:spLocks/>
          </p:cNvSpPr>
          <p:nvPr/>
        </p:nvSpPr>
        <p:spPr>
          <a:xfrm>
            <a:off x="2533717" y="303787"/>
            <a:ext cx="407656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FF7B7E"/>
                </a:solidFill>
                <a:effectLst/>
                <a:uLnTx/>
                <a:uFillTx/>
                <a:latin typeface="Segoe UI Light"/>
              </a:rPr>
              <a:t>#</a:t>
            </a:r>
            <a:r>
              <a:rPr kumimoji="0" lang="en-US" sz="4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FF7B7E"/>
                </a:solidFill>
                <a:effectLst/>
                <a:uLnTx/>
                <a:uFillTx/>
                <a:latin typeface="Segoe UI Light"/>
              </a:rPr>
              <a:t>latihanbareng</a:t>
            </a:r>
            <a:endParaRPr kumimoji="0" lang="en-US" sz="4000" i="0" u="none" strike="noStrike" kern="1200" cap="none" spc="-102" normalizeH="0" baseline="0" noProof="0" dirty="0">
              <a:ln w="3175">
                <a:noFill/>
              </a:ln>
              <a:solidFill>
                <a:srgbClr val="FF7B7E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914D98-F6A2-4229-8D9A-75D19E8EB8CB}"/>
              </a:ext>
            </a:extLst>
          </p:cNvPr>
          <p:cNvSpPr txBox="1">
            <a:spLocks/>
          </p:cNvSpPr>
          <p:nvPr/>
        </p:nvSpPr>
        <p:spPr>
          <a:xfrm>
            <a:off x="1999420" y="1793215"/>
            <a:ext cx="5125279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Kerjakan</a:t>
            </a: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Worksheet 1</a:t>
            </a:r>
          </a:p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1F49A5"/>
                </a:solidFill>
                <a:latin typeface="Segoe UI Light"/>
              </a:rPr>
              <a:t>Di (cs-learning.net)</a:t>
            </a:r>
            <a:endParaRPr kumimoji="0" lang="en-US" sz="2000" i="0" u="none" strike="noStrike" kern="1200" cap="none" spc="-102" normalizeH="0" baseline="0" noProof="0" dirty="0">
              <a:ln w="3175">
                <a:noFill/>
              </a:ln>
              <a:solidFill>
                <a:srgbClr val="1F49A5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99ADB2-10EF-422E-9C88-8B95F0AC5FE4}"/>
              </a:ext>
            </a:extLst>
          </p:cNvPr>
          <p:cNvSpPr txBox="1">
            <a:spLocks/>
          </p:cNvSpPr>
          <p:nvPr/>
        </p:nvSpPr>
        <p:spPr>
          <a:xfrm>
            <a:off x="2454202" y="2710790"/>
            <a:ext cx="407656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30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menit</a:t>
            </a:r>
            <a:endParaRPr kumimoji="0" lang="en-US" sz="2000" i="0" u="none" strike="noStrike" kern="1200" cap="none" spc="-102" normalizeH="0" baseline="0" noProof="0" dirty="0">
              <a:ln w="3175">
                <a:noFill/>
              </a:ln>
              <a:solidFill>
                <a:srgbClr val="FFC000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274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F5C79-5B4B-4797-9782-EFC6331C4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E3F6EE-594F-4D00-B009-BCFE6BC5CA46}"/>
              </a:ext>
            </a:extLst>
          </p:cNvPr>
          <p:cNvSpPr txBox="1">
            <a:spLocks/>
          </p:cNvSpPr>
          <p:nvPr/>
        </p:nvSpPr>
        <p:spPr>
          <a:xfrm>
            <a:off x="2533717" y="303787"/>
            <a:ext cx="407656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FF7B7E"/>
                </a:solidFill>
                <a:effectLst/>
                <a:uLnTx/>
                <a:uFillTx/>
                <a:latin typeface="Segoe UI Light"/>
              </a:rPr>
              <a:t>#</a:t>
            </a:r>
            <a:r>
              <a:rPr kumimoji="0" lang="en-US" sz="4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FF7B7E"/>
                </a:solidFill>
                <a:effectLst/>
                <a:uLnTx/>
                <a:uFillTx/>
                <a:latin typeface="Segoe UI Light"/>
              </a:rPr>
              <a:t>latihanbareng</a:t>
            </a:r>
            <a:endParaRPr kumimoji="0" lang="en-US" sz="4000" i="0" u="none" strike="noStrike" kern="1200" cap="none" spc="-102" normalizeH="0" baseline="0" noProof="0" dirty="0">
              <a:ln w="3175">
                <a:noFill/>
              </a:ln>
              <a:solidFill>
                <a:srgbClr val="FF7B7E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914D98-F6A2-4229-8D9A-75D19E8EB8CB}"/>
              </a:ext>
            </a:extLst>
          </p:cNvPr>
          <p:cNvSpPr txBox="1">
            <a:spLocks/>
          </p:cNvSpPr>
          <p:nvPr/>
        </p:nvSpPr>
        <p:spPr>
          <a:xfrm>
            <a:off x="757029" y="1375772"/>
            <a:ext cx="7783269" cy="256012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285750" lvl="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Ubahlah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pseudocode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algoritma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G-S pada worksheet 01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ke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dalam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program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menggunakan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bahasa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C++ </a:t>
            </a:r>
          </a:p>
          <a:p>
            <a:pPr marL="285750" lvl="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Gunakan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table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pria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sebagai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table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acuan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untuk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memudahkan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Anda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menentukan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pasangannya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. </a:t>
            </a:r>
          </a:p>
          <a:p>
            <a:pPr marL="285750" lvl="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Cocokkan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jawaban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Anda pada worksheet 01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dengan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hasil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program yang Anda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buat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</a:p>
          <a:p>
            <a:pPr marL="285750" lvl="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Jika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ada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yang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berbeda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tuliskan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bagian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mana yang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berbeda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dan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analisalah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(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Poin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ini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disampaikan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pada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bagian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Analisis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Algoritma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) yang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sudah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1600" dirty="0" err="1">
                <a:solidFill>
                  <a:srgbClr val="1F49A5"/>
                </a:solidFill>
                <a:latin typeface="Segoe UI Light"/>
              </a:rPr>
              <a:t>disiapkan</a:t>
            </a:r>
            <a:r>
              <a:rPr lang="en-US" sz="1600" dirty="0">
                <a:solidFill>
                  <a:srgbClr val="1F49A5"/>
                </a:solidFill>
                <a:latin typeface="Segoe UI Light"/>
              </a:rPr>
              <a:t>. </a:t>
            </a:r>
            <a:endParaRPr kumimoji="0" lang="en-US" sz="1600" i="0" u="none" strike="noStrike" kern="1200" cap="none" spc="-102" normalizeH="0" baseline="0" noProof="0" dirty="0">
              <a:ln w="3175">
                <a:noFill/>
              </a:ln>
              <a:solidFill>
                <a:srgbClr val="1F49A5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803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CA685-67D0-4E01-8A1A-0BDE8CE39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3C3813-2552-4C26-A90A-3878062B4933}"/>
              </a:ext>
            </a:extLst>
          </p:cNvPr>
          <p:cNvSpPr txBox="1">
            <a:spLocks/>
          </p:cNvSpPr>
          <p:nvPr/>
        </p:nvSpPr>
        <p:spPr>
          <a:xfrm>
            <a:off x="2533717" y="303788"/>
            <a:ext cx="4076565" cy="71000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#</a:t>
            </a:r>
            <a:r>
              <a:rPr kumimoji="0" lang="en-US" sz="4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tugas</a:t>
            </a:r>
            <a:endParaRPr kumimoji="0" lang="en-US" sz="4000" i="0" u="none" strike="noStrike" kern="1200" cap="none" spc="-102" normalizeH="0" baseline="0" noProof="0" dirty="0">
              <a:ln w="3175">
                <a:noFill/>
              </a:ln>
              <a:solidFill>
                <a:srgbClr val="FFC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A59D58-C4D5-4EC3-9D91-AB3D24FBBDB1}"/>
              </a:ext>
            </a:extLst>
          </p:cNvPr>
          <p:cNvSpPr txBox="1">
            <a:spLocks/>
          </p:cNvSpPr>
          <p:nvPr/>
        </p:nvSpPr>
        <p:spPr>
          <a:xfrm>
            <a:off x="757029" y="809241"/>
            <a:ext cx="7783269" cy="256012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lnSpc>
                <a:spcPct val="150000"/>
              </a:lnSpc>
              <a:buClrTx/>
              <a:defRPr/>
            </a:pP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Buat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Laporan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Praktikum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: </a:t>
            </a:r>
          </a:p>
          <a:p>
            <a:pPr marL="285750" lvl="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Selesaikan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worksheet 1, program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c++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, dan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bagian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analisis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di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modul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praktikum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.</a:t>
            </a:r>
          </a:p>
          <a:p>
            <a:pPr marL="285750" lvl="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1F49A5"/>
                </a:solidFill>
                <a:latin typeface="Segoe UI Light"/>
              </a:rPr>
              <a:t>Push program dan </a:t>
            </a:r>
            <a:r>
              <a:rPr lang="en-US" sz="2000" dirty="0" err="1">
                <a:solidFill>
                  <a:srgbClr val="1F49A5"/>
                </a:solidFill>
                <a:latin typeface="Segoe UI Light"/>
              </a:rPr>
              <a:t>laporan</a:t>
            </a:r>
            <a:r>
              <a:rPr lang="en-US" sz="20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2000" dirty="0" err="1">
                <a:solidFill>
                  <a:srgbClr val="1F49A5"/>
                </a:solidFill>
                <a:latin typeface="Segoe UI Light"/>
              </a:rPr>
              <a:t>ke</a:t>
            </a:r>
            <a:r>
              <a:rPr lang="en-US" sz="20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2000" dirty="0" err="1">
                <a:solidFill>
                  <a:srgbClr val="1F49A5"/>
                </a:solidFill>
                <a:latin typeface="Segoe UI Light"/>
              </a:rPr>
              <a:t>github</a:t>
            </a:r>
            <a:r>
              <a:rPr lang="en-US" sz="2000" dirty="0">
                <a:solidFill>
                  <a:srgbClr val="1F49A5"/>
                </a:solidFill>
                <a:latin typeface="Segoe UI Light"/>
              </a:rPr>
              <a:t> </a:t>
            </a:r>
            <a:r>
              <a:rPr lang="en-US" sz="2000" dirty="0" err="1">
                <a:solidFill>
                  <a:srgbClr val="1F49A5"/>
                </a:solidFill>
                <a:latin typeface="Segoe UI Light"/>
              </a:rPr>
              <a:t>masing-masing</a:t>
            </a:r>
            <a:r>
              <a:rPr lang="en-US" sz="2000" dirty="0">
                <a:solidFill>
                  <a:srgbClr val="1F49A5"/>
                </a:solidFill>
                <a:latin typeface="Segoe UI Light"/>
              </a:rPr>
              <a:t>.</a:t>
            </a:r>
          </a:p>
          <a:p>
            <a:pPr lvl="0">
              <a:lnSpc>
                <a:spcPct val="150000"/>
              </a:lnSpc>
              <a:buClrTx/>
              <a:defRPr/>
            </a:pPr>
            <a:r>
              <a:rPr lang="en-US" sz="2000" dirty="0">
                <a:solidFill>
                  <a:srgbClr val="1F49A5"/>
                </a:solidFill>
                <a:latin typeface="Segoe UI Light"/>
              </a:rPr>
              <a:t>	Nama repository : TugasAnalgo1</a:t>
            </a:r>
          </a:p>
          <a:p>
            <a:pPr marL="285750" lvl="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Kirim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link repository kalian di Google Classroom</a:t>
            </a:r>
          </a:p>
          <a:p>
            <a:pPr lvl="0" algn="r">
              <a:lnSpc>
                <a:spcPct val="150000"/>
              </a:lnSpc>
              <a:buClrTx/>
              <a:defRPr/>
            </a:pPr>
            <a:r>
              <a:rPr lang="en-US" sz="2000" dirty="0">
                <a:solidFill>
                  <a:srgbClr val="FFC000"/>
                </a:solidFill>
                <a:latin typeface="Segoe UI Light"/>
              </a:rPr>
              <a:t>Deadline : Hari </a:t>
            </a:r>
            <a:r>
              <a:rPr lang="en-US" sz="2000" dirty="0" err="1">
                <a:solidFill>
                  <a:srgbClr val="FFC000"/>
                </a:solidFill>
                <a:latin typeface="Segoe UI Light"/>
              </a:rPr>
              <a:t>sebelum</a:t>
            </a:r>
            <a:r>
              <a:rPr lang="en-US" sz="2000" dirty="0">
                <a:solidFill>
                  <a:srgbClr val="FFC000"/>
                </a:solidFill>
                <a:latin typeface="Segoe UI Light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Segoe UI Light"/>
              </a:rPr>
              <a:t>praktikum</a:t>
            </a:r>
            <a:r>
              <a:rPr lang="en-US" sz="2000" dirty="0">
                <a:solidFill>
                  <a:srgbClr val="FFC000"/>
                </a:solidFill>
                <a:latin typeface="Segoe UI Light"/>
              </a:rPr>
              <a:t>, jam 22.00 </a:t>
            </a:r>
            <a:endParaRPr kumimoji="0" lang="en-US" sz="2000" i="0" u="none" strike="noStrike" kern="1200" cap="none" spc="-102" normalizeH="0" baseline="0" noProof="0" dirty="0">
              <a:ln w="3175">
                <a:noFill/>
              </a:ln>
              <a:solidFill>
                <a:srgbClr val="FFC000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5329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7846C-2385-4465-8B9F-6B13A82AB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575D16-A409-400E-A95C-EFDA82433346}"/>
              </a:ext>
            </a:extLst>
          </p:cNvPr>
          <p:cNvSpPr txBox="1">
            <a:spLocks/>
          </p:cNvSpPr>
          <p:nvPr/>
        </p:nvSpPr>
        <p:spPr>
          <a:xfrm>
            <a:off x="705678" y="303787"/>
            <a:ext cx="7834619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Use Google Classroom &amp; </a:t>
            </a:r>
            <a:r>
              <a:rPr kumimoji="0" lang="en-US" sz="4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Github</a:t>
            </a:r>
            <a:endParaRPr kumimoji="0" lang="en-US" sz="4000" i="0" u="none" strike="noStrike" kern="1200" cap="none" spc="-102" normalizeH="0" baseline="0" noProof="0" dirty="0">
              <a:ln w="3175">
                <a:noFill/>
              </a:ln>
              <a:solidFill>
                <a:srgbClr val="1F49A5"/>
              </a:solidFill>
              <a:effectLst/>
              <a:uLnTx/>
              <a:uFillTx/>
              <a:latin typeface="Segoe UI Light"/>
            </a:endParaRPr>
          </a:p>
        </p:txBody>
      </p:sp>
      <p:pic>
        <p:nvPicPr>
          <p:cNvPr id="1026" name="Picture 2" descr="Hasil gambar untuk google classroom">
            <a:extLst>
              <a:ext uri="{FF2B5EF4-FFF2-40B4-BE49-F238E27FC236}">
                <a16:creationId xmlns:a16="http://schemas.microsoft.com/office/drawing/2014/main" id="{2451D237-6B9D-45DC-8089-0E0E1BC5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3" y="1221362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sil gambar untuk github">
            <a:extLst>
              <a:ext uri="{FF2B5EF4-FFF2-40B4-BE49-F238E27FC236}">
                <a16:creationId xmlns:a16="http://schemas.microsoft.com/office/drawing/2014/main" id="{20F1E5FD-1594-420D-A422-3E2595C7B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0" t="6441" r="23866" b="5270"/>
          <a:stretch/>
        </p:blipFill>
        <p:spPr bwMode="auto">
          <a:xfrm>
            <a:off x="6413953" y="2415207"/>
            <a:ext cx="1924343" cy="171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EA042E-61B7-487D-A349-C717175BA57D}"/>
              </a:ext>
            </a:extLst>
          </p:cNvPr>
          <p:cNvSpPr txBox="1">
            <a:spLocks/>
          </p:cNvSpPr>
          <p:nvPr/>
        </p:nvSpPr>
        <p:spPr>
          <a:xfrm>
            <a:off x="3610803" y="1170146"/>
            <a:ext cx="4076565" cy="148360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buClrTx/>
              <a:defRPr/>
            </a:pPr>
            <a:r>
              <a:rPr kumimoji="0" lang="en-US" sz="3000" i="0" u="none" strike="noStrike" kern="1200" cap="none" spc="-102" normalizeH="0" baseline="0" noProof="0" dirty="0">
                <a:ln w="317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Class A </a:t>
            </a:r>
            <a:r>
              <a:rPr lang="en-US" sz="3000" dirty="0">
                <a:solidFill>
                  <a:srgbClr val="FFC000"/>
                </a:solidFill>
                <a:latin typeface="Segoe UI Light"/>
              </a:rPr>
              <a:t>: 5u222pw</a:t>
            </a:r>
            <a:endParaRPr kumimoji="0" lang="en-US" sz="3000" i="0" u="none" strike="noStrike" kern="1200" cap="none" spc="-102" normalizeH="0" baseline="0" noProof="0" dirty="0">
              <a:ln w="3175">
                <a:noFill/>
              </a:ln>
              <a:solidFill>
                <a:srgbClr val="FFC000"/>
              </a:solidFill>
              <a:effectLst/>
              <a:uLnTx/>
              <a:uFillTx/>
              <a:latin typeface="Segoe UI Light"/>
            </a:endParaRPr>
          </a:p>
          <a:p>
            <a:pPr lvl="0">
              <a:buClrTx/>
              <a:defRPr/>
            </a:pPr>
            <a:r>
              <a:rPr lang="en-US" sz="3000" dirty="0">
                <a:solidFill>
                  <a:srgbClr val="FF7B7E"/>
                </a:solidFill>
                <a:latin typeface="Segoe UI Light"/>
              </a:rPr>
              <a:t>Class B : 5qhrxfp</a:t>
            </a:r>
            <a:endParaRPr kumimoji="0" lang="en-US" sz="3000" i="0" u="none" strike="noStrike" kern="1200" cap="none" spc="-102" normalizeH="0" baseline="0" noProof="0" dirty="0">
              <a:ln w="3175">
                <a:noFill/>
              </a:ln>
              <a:solidFill>
                <a:srgbClr val="FF7B7E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F900C3-5D1B-4819-B3CC-34B21D402CBF}"/>
              </a:ext>
            </a:extLst>
          </p:cNvPr>
          <p:cNvSpPr txBox="1">
            <a:spLocks/>
          </p:cNvSpPr>
          <p:nvPr/>
        </p:nvSpPr>
        <p:spPr>
          <a:xfrm>
            <a:off x="336482" y="3165105"/>
            <a:ext cx="6382370" cy="71000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Push your works to </a:t>
            </a:r>
            <a:r>
              <a:rPr kumimoji="0" lang="en-US" sz="3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github</a:t>
            </a:r>
            <a:r>
              <a:rPr kumimoji="0" lang="en-US" sz="3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with repository name : </a:t>
            </a:r>
            <a:r>
              <a:rPr kumimoji="0" lang="en-US" sz="3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Tugas</a:t>
            </a:r>
            <a:r>
              <a:rPr lang="en-US" sz="3000" dirty="0">
                <a:solidFill>
                  <a:srgbClr val="1F49A5"/>
                </a:solidFill>
                <a:latin typeface="Segoe UI Light"/>
              </a:rPr>
              <a:t>Analgo1</a:t>
            </a:r>
            <a:endParaRPr kumimoji="0" lang="en-US" sz="3000" i="0" u="none" strike="noStrike" kern="1200" cap="none" spc="-102" normalizeH="0" baseline="0" noProof="0" dirty="0">
              <a:ln w="3175">
                <a:noFill/>
              </a:ln>
              <a:solidFill>
                <a:srgbClr val="1F49A5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1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E6416-5F8B-47EC-BFBA-85FABAE886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370FE-A0C7-4E25-951B-E0E7C3853830}"/>
              </a:ext>
            </a:extLst>
          </p:cNvPr>
          <p:cNvSpPr/>
          <p:nvPr/>
        </p:nvSpPr>
        <p:spPr>
          <a:xfrm>
            <a:off x="3956345" y="2094672"/>
            <a:ext cx="3856383" cy="1888435"/>
          </a:xfrm>
          <a:prstGeom prst="rect">
            <a:avLst/>
          </a:prstGeom>
          <a:solidFill>
            <a:srgbClr val="BCF9FF">
              <a:alpha val="6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SEE YOU NEXT WEEK!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76326-DE0E-4D77-8B67-BE700D89056A}"/>
              </a:ext>
            </a:extLst>
          </p:cNvPr>
          <p:cNvSpPr/>
          <p:nvPr/>
        </p:nvSpPr>
        <p:spPr>
          <a:xfrm>
            <a:off x="1331272" y="797359"/>
            <a:ext cx="3856383" cy="1888435"/>
          </a:xfrm>
          <a:prstGeom prst="rect">
            <a:avLst/>
          </a:prstGeom>
          <a:solidFill>
            <a:srgbClr val="FF7B7E">
              <a:alpha val="6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5445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48F24-54CE-450B-B738-7B61069AA3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12F776B-5588-4317-945F-36931B62C1A1}"/>
              </a:ext>
            </a:extLst>
          </p:cNvPr>
          <p:cNvSpPr/>
          <p:nvPr/>
        </p:nvSpPr>
        <p:spPr>
          <a:xfrm>
            <a:off x="1255012" y="6781800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491"/>
                </a:lnTo>
              </a:path>
            </a:pathLst>
          </a:custGeom>
          <a:ln w="69111">
            <a:solidFill>
              <a:srgbClr val="FFCC5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44235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029848-794C-40C6-B444-B18DD959FFD5}"/>
              </a:ext>
            </a:extLst>
          </p:cNvPr>
          <p:cNvSpPr txBox="1">
            <a:spLocks/>
          </p:cNvSpPr>
          <p:nvPr/>
        </p:nvSpPr>
        <p:spPr>
          <a:xfrm>
            <a:off x="945995" y="299651"/>
            <a:ext cx="699575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4BB8B4"/>
                </a:solidFill>
                <a:latin typeface="Segoe UI Light"/>
              </a:rPr>
              <a:t>HELLO FELLAS!</a:t>
            </a:r>
            <a:endParaRPr kumimoji="0" lang="en-US" sz="4000" i="0" u="none" strike="noStrike" kern="1200" cap="none" spc="-102" normalizeH="0" baseline="0" noProof="0" dirty="0">
              <a:ln w="3175">
                <a:noFill/>
              </a:ln>
              <a:solidFill>
                <a:srgbClr val="4BB8B4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45516-F17C-4029-AA4E-545EB7668E62}"/>
              </a:ext>
            </a:extLst>
          </p:cNvPr>
          <p:cNvSpPr/>
          <p:nvPr/>
        </p:nvSpPr>
        <p:spPr>
          <a:xfrm>
            <a:off x="1255012" y="3994601"/>
            <a:ext cx="224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BB8B4"/>
                </a:solidFill>
                <a:effectLst/>
                <a:uLnTx/>
                <a:uFillTx/>
                <a:latin typeface="Segoe UI Light"/>
              </a:rPr>
              <a:t>Baby Cattleya G.P.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CCA51-120A-49C8-AE51-F9A4A6F3B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1" t="35825" r="23889" b="35825"/>
          <a:stretch/>
        </p:blipFill>
        <p:spPr>
          <a:xfrm>
            <a:off x="2739696" y="1789967"/>
            <a:ext cx="1522979" cy="1353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AA7A33-DE4A-4DB0-8ABC-1E7C8520B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5" t="38494" r="13579" b="38495"/>
          <a:stretch/>
        </p:blipFill>
        <p:spPr>
          <a:xfrm>
            <a:off x="1559039" y="2556251"/>
            <a:ext cx="1525570" cy="1330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6A6708-F7D8-4F20-8A40-7DC7FD3472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2" t="21684" r="30632" b="28608"/>
          <a:stretch/>
        </p:blipFill>
        <p:spPr>
          <a:xfrm>
            <a:off x="4007090" y="2475671"/>
            <a:ext cx="1616546" cy="1388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D13E1-0C63-46BB-8CD6-DDBE6B283B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1" t="25107" r="32990" b="55816"/>
          <a:stretch/>
        </p:blipFill>
        <p:spPr>
          <a:xfrm>
            <a:off x="5252729" y="1736580"/>
            <a:ext cx="1638301" cy="13851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BCD1C2-A487-4366-AF27-DDD98A5D577C}"/>
              </a:ext>
            </a:extLst>
          </p:cNvPr>
          <p:cNvSpPr/>
          <p:nvPr/>
        </p:nvSpPr>
        <p:spPr>
          <a:xfrm>
            <a:off x="2526994" y="1256974"/>
            <a:ext cx="17338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Anbiya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Pohan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F49A5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DC40A3-C6FC-4A7A-AEBB-032625A1FADC}"/>
              </a:ext>
            </a:extLst>
          </p:cNvPr>
          <p:cNvSpPr/>
          <p:nvPr/>
        </p:nvSpPr>
        <p:spPr>
          <a:xfrm>
            <a:off x="3831679" y="3996881"/>
            <a:ext cx="1967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Dzakia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Rayhana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76529-3B1E-4252-8C5D-7A59BD36E1A5}"/>
              </a:ext>
            </a:extLst>
          </p:cNvPr>
          <p:cNvSpPr/>
          <p:nvPr/>
        </p:nvSpPr>
        <p:spPr>
          <a:xfrm>
            <a:off x="5178345" y="1265098"/>
            <a:ext cx="1988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7477"/>
                </a:solidFill>
                <a:effectLst/>
                <a:uLnTx/>
                <a:uFillTx/>
                <a:latin typeface="Segoe UI Light"/>
              </a:rPr>
              <a:t>Syifa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477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7477"/>
                </a:solidFill>
                <a:effectLst/>
                <a:uLnTx/>
                <a:uFillTx/>
                <a:latin typeface="Segoe UI Light"/>
              </a:rPr>
              <a:t>Fauziyah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7477"/>
                </a:solidFill>
                <a:effectLst/>
                <a:uLnTx/>
                <a:uFillTx/>
                <a:latin typeface="Segoe UI Light"/>
              </a:rPr>
              <a:t> N.</a:t>
            </a:r>
          </a:p>
        </p:txBody>
      </p:sp>
    </p:spTree>
    <p:extLst>
      <p:ext uri="{BB962C8B-B14F-4D97-AF65-F5344CB8AC3E}">
        <p14:creationId xmlns:p14="http://schemas.microsoft.com/office/powerpoint/2010/main" val="342146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body" idx="4294967295"/>
          </p:nvPr>
        </p:nvSpPr>
        <p:spPr>
          <a:xfrm>
            <a:off x="742202" y="1220136"/>
            <a:ext cx="7445375" cy="335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rgbClr val="FF747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proper clothes</a:t>
            </a:r>
          </a:p>
          <a:p>
            <a:pPr marL="514350" indent="-514350">
              <a:buFontTx/>
              <a:buAutoNum type="arabicPeriod"/>
            </a:pPr>
            <a:r>
              <a:rPr lang="en-US" sz="2000" dirty="0">
                <a:solidFill>
                  <a:srgbClr val="4BB8B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Don’t be late, 15 minutes late tolerance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100% presence (there will be an assignment if you can’t attend class)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FF747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allowed to eat, drink, and smoke in laboratory</a:t>
            </a: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4BB8B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Please keep the laboratory clean</a:t>
            </a:r>
          </a:p>
          <a:p>
            <a:pPr marL="514350" indent="-514350">
              <a:buFontTx/>
              <a:buAutoNum type="arabicPeriod"/>
            </a:pP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allowed to play a game or use your phone to much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6EBAC1-09C4-43FF-A29A-2AA8460ACD84}"/>
              </a:ext>
            </a:extLst>
          </p:cNvPr>
          <p:cNvSpPr txBox="1">
            <a:spLocks/>
          </p:cNvSpPr>
          <p:nvPr/>
        </p:nvSpPr>
        <p:spPr>
          <a:xfrm>
            <a:off x="967015" y="393601"/>
            <a:ext cx="6995750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7B7E"/>
                </a:solidFill>
                <a:latin typeface="Segoe UI Light"/>
              </a:rPr>
              <a:t>RULES!</a:t>
            </a:r>
            <a:endParaRPr kumimoji="0" lang="en-US" sz="4000" i="0" u="none" strike="noStrike" kern="1200" cap="none" spc="-102" normalizeH="0" baseline="0" noProof="0" dirty="0">
              <a:ln w="3175">
                <a:noFill/>
              </a:ln>
              <a:solidFill>
                <a:srgbClr val="FF7B7E"/>
              </a:solidFill>
              <a:effectLst/>
              <a:uLnTx/>
              <a:uFillTx/>
              <a:latin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3BCA47-FD01-4226-8BE5-C2337BBA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2" y="880168"/>
            <a:ext cx="7493876" cy="28932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226" y="381761"/>
            <a:ext cx="7445375" cy="665163"/>
          </a:xfrm>
        </p:spPr>
        <p:txBody>
          <a:bodyPr>
            <a:normAutofit/>
          </a:bodyPr>
          <a:lstStyle/>
          <a:p>
            <a:pPr algn="ctr"/>
            <a:r>
              <a:rPr lang="en-US" sz="2700" b="0" dirty="0">
                <a:solidFill>
                  <a:srgbClr val="84ABA3"/>
                </a:solidFill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GRADING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43429" y="1085261"/>
            <a:ext cx="2836190" cy="0"/>
          </a:xfrm>
          <a:prstGeom prst="line">
            <a:avLst/>
          </a:prstGeom>
          <a:ln>
            <a:solidFill>
              <a:srgbClr val="1ABC9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0263" y="297388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9977" y="297388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100%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51877" y="2571750"/>
            <a:ext cx="2268000" cy="325464"/>
          </a:xfrm>
          <a:prstGeom prst="rect">
            <a:avLst/>
          </a:prstGeom>
          <a:solidFill>
            <a:srgbClr val="BCF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Rectangle 28"/>
          <p:cNvSpPr/>
          <p:nvPr/>
        </p:nvSpPr>
        <p:spPr>
          <a:xfrm>
            <a:off x="929223" y="2571750"/>
            <a:ext cx="1888656" cy="325464"/>
          </a:xfrm>
          <a:prstGeom prst="rect">
            <a:avLst/>
          </a:prstGeom>
          <a:solidFill>
            <a:srgbClr val="FF7B7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Rectangle 29"/>
          <p:cNvSpPr/>
          <p:nvPr/>
        </p:nvSpPr>
        <p:spPr>
          <a:xfrm>
            <a:off x="2817877" y="2571750"/>
            <a:ext cx="1134000" cy="32546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8" name="TextBox 37"/>
          <p:cNvSpPr txBox="1"/>
          <p:nvPr/>
        </p:nvSpPr>
        <p:spPr>
          <a:xfrm>
            <a:off x="4827597" y="3435524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30%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UTS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55932" y="3435524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25%</a:t>
            </a:r>
          </a:p>
          <a:p>
            <a:pPr algn="ctr"/>
            <a:r>
              <a:rPr lang="en-US" dirty="0" err="1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Tugas</a:t>
            </a:r>
            <a:endParaRPr lang="en-US" dirty="0">
              <a:latin typeface="Segoe UI Light" panose="020B0502040204020203" pitchFamily="34" charset="0"/>
              <a:ea typeface="Nunito" charset="0"/>
              <a:cs typeface="Segoe UI Light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465" y="1548690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15%</a:t>
            </a:r>
          </a:p>
          <a:p>
            <a:pPr algn="ctr"/>
            <a:r>
              <a:rPr lang="en-US" dirty="0" err="1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Kuis</a:t>
            </a:r>
            <a:endParaRPr lang="en-US" dirty="0">
              <a:latin typeface="Segoe UI Light" panose="020B0502040204020203" pitchFamily="34" charset="0"/>
              <a:ea typeface="Nunito" charset="0"/>
              <a:cs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5597" y="1548690"/>
            <a:ext cx="511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30%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ea typeface="Nunito" charset="0"/>
                <a:cs typeface="Segoe UI Light" panose="020B0502040204020203" pitchFamily="34" charset="0"/>
              </a:rPr>
              <a:t>UAS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1771083" y="2895267"/>
            <a:ext cx="0" cy="540257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0" idx="0"/>
          </p:cNvCxnSpPr>
          <p:nvPr/>
        </p:nvCxnSpPr>
        <p:spPr>
          <a:xfrm flipV="1">
            <a:off x="3384877" y="2033439"/>
            <a:ext cx="2441" cy="53831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</p:cNvCxnSpPr>
          <p:nvPr/>
        </p:nvCxnSpPr>
        <p:spPr>
          <a:xfrm flipH="1">
            <a:off x="5083437" y="2897214"/>
            <a:ext cx="2441" cy="53831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H="1" flipV="1">
            <a:off x="7351437" y="2033439"/>
            <a:ext cx="2441" cy="53831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491DD-AE77-40D9-8643-147ECC180FFD}"/>
              </a:ext>
            </a:extLst>
          </p:cNvPr>
          <p:cNvSpPr/>
          <p:nvPr/>
        </p:nvSpPr>
        <p:spPr>
          <a:xfrm>
            <a:off x="6183880" y="2569803"/>
            <a:ext cx="2268000" cy="325464"/>
          </a:xfrm>
          <a:prstGeom prst="rect">
            <a:avLst/>
          </a:prstGeom>
          <a:solidFill>
            <a:srgbClr val="1F49A5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53199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547C6-C69C-4584-88F1-C2E629F29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8256DB-A38B-4244-A043-D6CA20190A67}"/>
              </a:ext>
            </a:extLst>
          </p:cNvPr>
          <p:cNvSpPr txBox="1">
            <a:spLocks/>
          </p:cNvSpPr>
          <p:nvPr/>
        </p:nvSpPr>
        <p:spPr>
          <a:xfrm>
            <a:off x="874643" y="1496844"/>
            <a:ext cx="407656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FF7B7E"/>
                </a:solidFill>
                <a:effectLst/>
                <a:uLnTx/>
                <a:uFillTx/>
                <a:latin typeface="Segoe UI Light"/>
              </a:rPr>
              <a:t>STABLE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919F89-361C-47D8-A15A-ECC1C29759E7}"/>
              </a:ext>
            </a:extLst>
          </p:cNvPr>
          <p:cNvSpPr txBox="1">
            <a:spLocks/>
          </p:cNvSpPr>
          <p:nvPr/>
        </p:nvSpPr>
        <p:spPr>
          <a:xfrm>
            <a:off x="2368825" y="2270294"/>
            <a:ext cx="407656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MATCHING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EA507D-DF36-4554-8D29-CC8F0BF88B6E}"/>
              </a:ext>
            </a:extLst>
          </p:cNvPr>
          <p:cNvSpPr txBox="1">
            <a:spLocks/>
          </p:cNvSpPr>
          <p:nvPr/>
        </p:nvSpPr>
        <p:spPr>
          <a:xfrm>
            <a:off x="3942520" y="3043744"/>
            <a:ext cx="407656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-102" normalizeH="0" baseline="0" noProof="0" dirty="0">
                <a:ln w="317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/>
              </a:rPr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90092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CC2F1-852E-42D5-AB7C-0835A5983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Shape 357">
            <a:extLst>
              <a:ext uri="{FF2B5EF4-FFF2-40B4-BE49-F238E27FC236}">
                <a16:creationId xmlns:a16="http://schemas.microsoft.com/office/drawing/2014/main" id="{C975A375-15E4-47CB-A7A1-BAF7A3D0F27D}"/>
              </a:ext>
            </a:extLst>
          </p:cNvPr>
          <p:cNvSpPr txBox="1">
            <a:spLocks/>
          </p:cNvSpPr>
          <p:nvPr/>
        </p:nvSpPr>
        <p:spPr>
          <a:xfrm>
            <a:off x="849312" y="477113"/>
            <a:ext cx="7445375" cy="335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wanita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Setiap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memiliki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daftar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preferensi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urutan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wanita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mana yang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ingin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lamar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Setiap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wanita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juga punya daftar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preferensi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ingin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mana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berpasangan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Berdasarkan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daftar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preferensi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akan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melamar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wanita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dan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wanita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memilih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mana yang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akan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mereka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terima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Bagaimana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caranya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agar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dilakukan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secara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otomatis</a:t>
            </a:r>
            <a:r>
              <a:rPr lang="en-US" sz="20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895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61090-7F24-419C-AAA2-958287CC8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Shape 357">
            <a:extLst>
              <a:ext uri="{FF2B5EF4-FFF2-40B4-BE49-F238E27FC236}">
                <a16:creationId xmlns:a16="http://schemas.microsoft.com/office/drawing/2014/main" id="{02739D63-FF05-4FC6-8039-0491787BA93B}"/>
              </a:ext>
            </a:extLst>
          </p:cNvPr>
          <p:cNvSpPr txBox="1">
            <a:spLocks/>
          </p:cNvSpPr>
          <p:nvPr/>
        </p:nvSpPr>
        <p:spPr>
          <a:xfrm>
            <a:off x="849312" y="477113"/>
            <a:ext cx="7445375" cy="335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Pseudocode </a:t>
            </a:r>
            <a:r>
              <a:rPr lang="en-US" sz="1800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Algoritma</a:t>
            </a:r>
            <a:r>
              <a:rPr lang="en-US" sz="1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Gale-Shapley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569D1-4150-45E6-91DC-E6292BCE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42" y="1613074"/>
            <a:ext cx="6130166" cy="22656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55A5A1-3B41-496E-B9AD-14A8E756B137}"/>
              </a:ext>
            </a:extLst>
          </p:cNvPr>
          <p:cNvSpPr txBox="1">
            <a:spLocks/>
          </p:cNvSpPr>
          <p:nvPr/>
        </p:nvSpPr>
        <p:spPr>
          <a:xfrm>
            <a:off x="1674742" y="196801"/>
            <a:ext cx="5794514" cy="381652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FF7B7E"/>
                </a:solidFill>
                <a:latin typeface="Segoe UI Light"/>
              </a:rPr>
              <a:t>Jawabannya</a:t>
            </a:r>
            <a:r>
              <a:rPr lang="en-US" sz="2000" dirty="0">
                <a:solidFill>
                  <a:srgbClr val="FF7B7E"/>
                </a:solidFill>
                <a:latin typeface="Segoe UI Light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/>
              </a:rPr>
              <a:t>adalah</a:t>
            </a:r>
            <a:r>
              <a:rPr lang="en-US" sz="2000" dirty="0">
                <a:solidFill>
                  <a:srgbClr val="FF7B7E"/>
                </a:solidFill>
                <a:latin typeface="Segoe UI Light"/>
              </a:rPr>
              <a:t> : </a:t>
            </a:r>
            <a:r>
              <a:rPr lang="en-US" sz="2000" dirty="0" err="1">
                <a:solidFill>
                  <a:srgbClr val="FF7B7E"/>
                </a:solidFill>
                <a:latin typeface="Segoe UI Light"/>
              </a:rPr>
              <a:t>Algoritma</a:t>
            </a:r>
            <a:r>
              <a:rPr lang="en-US" sz="2000" dirty="0">
                <a:solidFill>
                  <a:srgbClr val="FF7B7E"/>
                </a:solidFill>
                <a:latin typeface="Segoe UI Light"/>
              </a:rPr>
              <a:t> Gale Shapley</a:t>
            </a:r>
            <a:endParaRPr kumimoji="0" lang="en-US" sz="2000" i="0" u="none" strike="noStrike" kern="1200" cap="none" spc="-102" normalizeH="0" baseline="0" noProof="0" dirty="0">
              <a:ln w="3175">
                <a:noFill/>
              </a:ln>
              <a:solidFill>
                <a:srgbClr val="FF7B7E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978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8FE23-E01E-45F1-B876-87E8808F5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98796-D5A7-4E5D-A7DB-ACA4BC09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43" y="841029"/>
            <a:ext cx="5567155" cy="17315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5C4331-6440-451E-99E0-2576D2333E81}"/>
              </a:ext>
            </a:extLst>
          </p:cNvPr>
          <p:cNvSpPr txBox="1">
            <a:spLocks/>
          </p:cNvSpPr>
          <p:nvPr/>
        </p:nvSpPr>
        <p:spPr>
          <a:xfrm>
            <a:off x="0" y="196801"/>
            <a:ext cx="4076565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-102" normalizeH="0" baseline="0" noProof="0" dirty="0">
                <a:ln w="3175">
                  <a:noFill/>
                </a:ln>
                <a:solidFill>
                  <a:srgbClr val="1F49A5"/>
                </a:solidFill>
                <a:effectLst/>
                <a:uLnTx/>
                <a:uFillTx/>
                <a:latin typeface="Segoe UI Light"/>
              </a:rPr>
              <a:t>CONTOH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58E751-7F55-4C30-A46E-BC7ABA31025E}"/>
              </a:ext>
            </a:extLst>
          </p:cNvPr>
          <p:cNvSpPr txBox="1">
            <a:spLocks/>
          </p:cNvSpPr>
          <p:nvPr/>
        </p:nvSpPr>
        <p:spPr>
          <a:xfrm>
            <a:off x="0" y="1247999"/>
            <a:ext cx="297314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Ada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tabel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preferensi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pria</a:t>
            </a:r>
            <a:r>
              <a:rPr kumimoji="0" lang="en-US" sz="2000" i="0" u="none" strike="noStrike" kern="1200" cap="none" spc="-102" normalizeH="0" baseline="0" noProof="0" dirty="0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 dan </a:t>
            </a:r>
            <a:r>
              <a:rPr kumimoji="0" lang="en-US" sz="2000" i="0" u="none" strike="noStrike" kern="1200" cap="none" spc="-102" normalizeH="0" baseline="0" noProof="0" dirty="0" err="1">
                <a:ln w="3175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</a:rPr>
              <a:t>wanita</a:t>
            </a:r>
            <a:endParaRPr kumimoji="0" lang="en-US" sz="2000" i="0" u="none" strike="noStrike" kern="1200" cap="none" spc="-102" normalizeH="0" baseline="0" noProof="0" dirty="0">
              <a:ln w="3175">
                <a:noFill/>
              </a:ln>
              <a:solidFill>
                <a:srgbClr val="0070C0"/>
              </a:solidFill>
              <a:effectLst/>
              <a:uLnTx/>
              <a:uFillTx/>
              <a:latin typeface="Segoe U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A8E25-A75A-4D7E-B933-4A5C529B64A0}"/>
              </a:ext>
            </a:extLst>
          </p:cNvPr>
          <p:cNvSpPr/>
          <p:nvPr/>
        </p:nvSpPr>
        <p:spPr>
          <a:xfrm>
            <a:off x="1742349" y="2789084"/>
            <a:ext cx="58929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Dengan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algoritma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Gale-Shapley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didapat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pasangan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</a:p>
          <a:p>
            <a:pPr algn="ctr"/>
            <a:endParaRPr lang="en-US" sz="2000" dirty="0">
              <a:solidFill>
                <a:srgbClr val="FF7B7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pria,wanita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),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sebagai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dirty="0" err="1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berikut</a:t>
            </a:r>
            <a:r>
              <a:rPr lang="en-US" sz="2000" dirty="0">
                <a:solidFill>
                  <a:srgbClr val="FF7B7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{ (1,4), (2,3), (3,2), (4,1) } </a:t>
            </a:r>
          </a:p>
        </p:txBody>
      </p:sp>
    </p:spTree>
    <p:extLst>
      <p:ext uri="{BB962C8B-B14F-4D97-AF65-F5344CB8AC3E}">
        <p14:creationId xmlns:p14="http://schemas.microsoft.com/office/powerpoint/2010/main" val="2927448868"/>
      </p:ext>
    </p:extLst>
  </p:cSld>
  <p:clrMapOvr>
    <a:masterClrMapping/>
  </p:clrMapOvr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449</Words>
  <Application>Microsoft Office PowerPoint</Application>
  <PresentationFormat>On-screen Show (16:9)</PresentationFormat>
  <Paragraphs>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Segoe UI Light</vt:lpstr>
      <vt:lpstr>Fira Sans</vt:lpstr>
      <vt:lpstr>Fira Sans Light</vt:lpstr>
      <vt:lpstr>Segoe UI</vt:lpstr>
      <vt:lpstr>Verges template</vt:lpstr>
      <vt:lpstr>Analisis Algoritma Part 1# Rabu, 27 Februari 2019</vt:lpstr>
      <vt:lpstr>PowerPoint Presentation</vt:lpstr>
      <vt:lpstr>PowerPoint Presentation</vt:lpstr>
      <vt:lpstr>PowerPoint Presentation</vt:lpstr>
      <vt:lpstr>GRADING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Algoritma</dc:title>
  <dc:creator>Baby Cattleya</dc:creator>
  <cp:lastModifiedBy>Baby Cattleya</cp:lastModifiedBy>
  <cp:revision>57</cp:revision>
  <dcterms:modified xsi:type="dcterms:W3CDTF">2019-02-28T05:09:30Z</dcterms:modified>
</cp:coreProperties>
</file>