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3" r:id="rId4"/>
    <p:sldId id="264" r:id="rId5"/>
    <p:sldId id="258" r:id="rId6"/>
    <p:sldId id="300" r:id="rId7"/>
    <p:sldId id="307" r:id="rId8"/>
    <p:sldId id="308" r:id="rId9"/>
    <p:sldId id="301" r:id="rId10"/>
    <p:sldId id="302" r:id="rId11"/>
    <p:sldId id="304" r:id="rId12"/>
    <p:sldId id="306" r:id="rId13"/>
    <p:sldId id="298" r:id="rId14"/>
    <p:sldId id="297" r:id="rId15"/>
    <p:sldId id="305" r:id="rId16"/>
    <p:sldId id="281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9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Clinic Patients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'Stats 2'!$I$3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dLbls>
            <c:dLbl>
              <c:idx val="3"/>
              <c:layout>
                <c:manualLayout>
                  <c:x val="-8.238569957243768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6494845360824642E-2"/>
                  <c:y val="8.487556272013328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'Stats 2'!$H$4:$H$8</c:f>
              <c:strCache>
                <c:ptCount val="5"/>
                <c:pt idx="0">
                  <c:v>1 Qtr</c:v>
                </c:pt>
                <c:pt idx="1">
                  <c:v>2 Qtr</c:v>
                </c:pt>
                <c:pt idx="2">
                  <c:v>3 Qtr</c:v>
                </c:pt>
                <c:pt idx="3">
                  <c:v>4 Qtr</c:v>
                </c:pt>
                <c:pt idx="4">
                  <c:v>Totals</c:v>
                </c:pt>
              </c:strCache>
            </c:strRef>
          </c:cat>
          <c:val>
            <c:numRef>
              <c:f>'Stats 2'!$I$4:$I$8</c:f>
              <c:numCache>
                <c:formatCode>General</c:formatCode>
                <c:ptCount val="5"/>
                <c:pt idx="2">
                  <c:v>47</c:v>
                </c:pt>
                <c:pt idx="3">
                  <c:v>173</c:v>
                </c:pt>
                <c:pt idx="4">
                  <c:v>220</c:v>
                </c:pt>
              </c:numCache>
            </c:numRef>
          </c:val>
        </c:ser>
        <c:ser>
          <c:idx val="1"/>
          <c:order val="1"/>
          <c:tx>
            <c:strRef>
              <c:f>'Stats 2'!$J$3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0"/>
              <c:layout>
                <c:manualLayout>
                  <c:x val="-8.2474226804123713E-3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2474226804123713E-3"/>
                  <c:y val="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98475994299169E-2"/>
                  <c:y val="9.36089071454922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'Stats 2'!$H$4:$H$8</c:f>
              <c:strCache>
                <c:ptCount val="5"/>
                <c:pt idx="0">
                  <c:v>1 Qtr</c:v>
                </c:pt>
                <c:pt idx="1">
                  <c:v>2 Qtr</c:v>
                </c:pt>
                <c:pt idx="2">
                  <c:v>3 Qtr</c:v>
                </c:pt>
                <c:pt idx="3">
                  <c:v>4 Qtr</c:v>
                </c:pt>
                <c:pt idx="4">
                  <c:v>Totals</c:v>
                </c:pt>
              </c:strCache>
            </c:strRef>
          </c:cat>
          <c:val>
            <c:numRef>
              <c:f>'Stats 2'!$J$4:$J$8</c:f>
              <c:numCache>
                <c:formatCode>General</c:formatCode>
                <c:ptCount val="5"/>
                <c:pt idx="0">
                  <c:v>162</c:v>
                </c:pt>
                <c:pt idx="1">
                  <c:v>228</c:v>
                </c:pt>
                <c:pt idx="2">
                  <c:v>225</c:v>
                </c:pt>
                <c:pt idx="3">
                  <c:v>293</c:v>
                </c:pt>
                <c:pt idx="4">
                  <c:v>908</c:v>
                </c:pt>
              </c:numCache>
            </c:numRef>
          </c:val>
        </c:ser>
        <c:ser>
          <c:idx val="2"/>
          <c:order val="2"/>
          <c:tx>
            <c:strRef>
              <c:f>'Stats 2'!$K$3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0"/>
                  <c:y val="1.29870129870129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40413360718238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1.29870129870129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6494628893037856E-2"/>
                  <c:y val="1.38888888888888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'Stats 2'!$H$4:$H$8</c:f>
              <c:strCache>
                <c:ptCount val="5"/>
                <c:pt idx="0">
                  <c:v>1 Qtr</c:v>
                </c:pt>
                <c:pt idx="1">
                  <c:v>2 Qtr</c:v>
                </c:pt>
                <c:pt idx="2">
                  <c:v>3 Qtr</c:v>
                </c:pt>
                <c:pt idx="3">
                  <c:v>4 Qtr</c:v>
                </c:pt>
                <c:pt idx="4">
                  <c:v>Totals</c:v>
                </c:pt>
              </c:strCache>
            </c:strRef>
          </c:cat>
          <c:val>
            <c:numRef>
              <c:f>'Stats 2'!$K$4:$K$8</c:f>
              <c:numCache>
                <c:formatCode>General</c:formatCode>
                <c:ptCount val="5"/>
                <c:pt idx="0">
                  <c:v>263</c:v>
                </c:pt>
                <c:pt idx="1">
                  <c:v>316</c:v>
                </c:pt>
                <c:pt idx="2">
                  <c:v>325</c:v>
                </c:pt>
                <c:pt idx="3">
                  <c:v>273</c:v>
                </c:pt>
                <c:pt idx="4">
                  <c:v>1177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4217344"/>
        <c:axId val="94218880"/>
      </c:barChart>
      <c:catAx>
        <c:axId val="94217344"/>
        <c:scaling>
          <c:orientation val="minMax"/>
        </c:scaling>
        <c:delete val="0"/>
        <c:axPos val="b"/>
        <c:majorTickMark val="out"/>
        <c:minorTickMark val="none"/>
        <c:tickLblPos val="nextTo"/>
        <c:crossAx val="94218880"/>
        <c:crosses val="autoZero"/>
        <c:auto val="1"/>
        <c:lblAlgn val="ctr"/>
        <c:lblOffset val="100"/>
        <c:noMultiLvlLbl val="0"/>
      </c:catAx>
      <c:valAx>
        <c:axId val="94218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217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Surgical Cases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'Stats 2'!$I$30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strRef>
              <c:f>'Stats 2'!$H$31:$H$35</c:f>
              <c:strCache>
                <c:ptCount val="5"/>
                <c:pt idx="0">
                  <c:v>1 Qtr</c:v>
                </c:pt>
                <c:pt idx="1">
                  <c:v>2 Qtr</c:v>
                </c:pt>
                <c:pt idx="2">
                  <c:v>3 Qtr</c:v>
                </c:pt>
                <c:pt idx="3">
                  <c:v>4 Qtr</c:v>
                </c:pt>
                <c:pt idx="4">
                  <c:v>Totals</c:v>
                </c:pt>
              </c:strCache>
            </c:strRef>
          </c:cat>
          <c:val>
            <c:numRef>
              <c:f>'Stats 2'!$I$31:$I$35</c:f>
              <c:numCache>
                <c:formatCode>General</c:formatCode>
                <c:ptCount val="5"/>
                <c:pt idx="2">
                  <c:v>25</c:v>
                </c:pt>
                <c:pt idx="3">
                  <c:v>74</c:v>
                </c:pt>
                <c:pt idx="4">
                  <c:v>99</c:v>
                </c:pt>
              </c:numCache>
            </c:numRef>
          </c:val>
        </c:ser>
        <c:ser>
          <c:idx val="1"/>
          <c:order val="1"/>
          <c:tx>
            <c:strRef>
              <c:f>'Stats 2'!$J$30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4"/>
              <c:layout>
                <c:manualLayout>
                  <c:x val="-5.5487179621612386E-3"/>
                  <c:y val="2.34695280518148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'Stats 2'!$H$31:$H$35</c:f>
              <c:strCache>
                <c:ptCount val="5"/>
                <c:pt idx="0">
                  <c:v>1 Qtr</c:v>
                </c:pt>
                <c:pt idx="1">
                  <c:v>2 Qtr</c:v>
                </c:pt>
                <c:pt idx="2">
                  <c:v>3 Qtr</c:v>
                </c:pt>
                <c:pt idx="3">
                  <c:v>4 Qtr</c:v>
                </c:pt>
                <c:pt idx="4">
                  <c:v>Totals</c:v>
                </c:pt>
              </c:strCache>
            </c:strRef>
          </c:cat>
          <c:val>
            <c:numRef>
              <c:f>'Stats 2'!$J$31:$J$35</c:f>
              <c:numCache>
                <c:formatCode>General</c:formatCode>
                <c:ptCount val="5"/>
                <c:pt idx="0">
                  <c:v>35</c:v>
                </c:pt>
                <c:pt idx="1">
                  <c:v>55</c:v>
                </c:pt>
                <c:pt idx="2">
                  <c:v>36</c:v>
                </c:pt>
                <c:pt idx="3">
                  <c:v>54</c:v>
                </c:pt>
                <c:pt idx="4">
                  <c:v>180</c:v>
                </c:pt>
              </c:numCache>
            </c:numRef>
          </c:val>
        </c:ser>
        <c:ser>
          <c:idx val="2"/>
          <c:order val="2"/>
          <c:tx>
            <c:strRef>
              <c:f>'Stats 2'!$K$30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0"/>
                  <c:y val="1.408171683108888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'Stats 2'!$H$31:$H$35</c:f>
              <c:strCache>
                <c:ptCount val="5"/>
                <c:pt idx="0">
                  <c:v>1 Qtr</c:v>
                </c:pt>
                <c:pt idx="1">
                  <c:v>2 Qtr</c:v>
                </c:pt>
                <c:pt idx="2">
                  <c:v>3 Qtr</c:v>
                </c:pt>
                <c:pt idx="3">
                  <c:v>4 Qtr</c:v>
                </c:pt>
                <c:pt idx="4">
                  <c:v>Totals</c:v>
                </c:pt>
              </c:strCache>
            </c:strRef>
          </c:cat>
          <c:val>
            <c:numRef>
              <c:f>'Stats 2'!$K$31:$K$35</c:f>
              <c:numCache>
                <c:formatCode>General</c:formatCode>
                <c:ptCount val="5"/>
                <c:pt idx="0">
                  <c:v>67</c:v>
                </c:pt>
                <c:pt idx="1">
                  <c:v>56</c:v>
                </c:pt>
                <c:pt idx="2">
                  <c:v>62</c:v>
                </c:pt>
                <c:pt idx="3">
                  <c:v>64</c:v>
                </c:pt>
                <c:pt idx="4">
                  <c:v>249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5277440"/>
        <c:axId val="95278976"/>
      </c:barChart>
      <c:catAx>
        <c:axId val="95277440"/>
        <c:scaling>
          <c:orientation val="minMax"/>
        </c:scaling>
        <c:delete val="0"/>
        <c:axPos val="b"/>
        <c:majorTickMark val="out"/>
        <c:minorTickMark val="none"/>
        <c:tickLblPos val="nextTo"/>
        <c:crossAx val="95278976"/>
        <c:crosses val="autoZero"/>
        <c:auto val="1"/>
        <c:lblAlgn val="ctr"/>
        <c:lblOffset val="100"/>
        <c:noMultiLvlLbl val="0"/>
      </c:catAx>
      <c:valAx>
        <c:axId val="95278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277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Where Our Patients Come From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7813274663575749"/>
          <c:y val="9.3948895353122119E-2"/>
          <c:w val="0.59063423005407001"/>
          <c:h val="0.89437363005316461"/>
        </c:manualLayout>
      </c:layout>
      <c:pie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rgbClr val="C00000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36</a:t>
                    </a:r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50</a:t>
                    </a:r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14</a:t>
                    </a:r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Stats!$A$3:$A$5</c:f>
              <c:strCache>
                <c:ptCount val="3"/>
                <c:pt idx="0">
                  <c:v># Outside Referrals</c:v>
                </c:pt>
                <c:pt idx="1">
                  <c:v># Internal Referrals</c:v>
                </c:pt>
                <c:pt idx="2">
                  <c:v># Hospital Consults</c:v>
                </c:pt>
              </c:strCache>
            </c:strRef>
          </c:cat>
          <c:val>
            <c:numRef>
              <c:f>Stats!$B$3:$B$5</c:f>
              <c:numCache>
                <c:formatCode>0</c:formatCode>
                <c:ptCount val="3"/>
                <c:pt idx="0">
                  <c:v>284</c:v>
                </c:pt>
                <c:pt idx="1">
                  <c:v>395</c:v>
                </c:pt>
                <c:pt idx="2" formatCode="General">
                  <c:v>105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l"/>
      <c:layout>
        <c:manualLayout>
          <c:xMode val="edge"/>
          <c:yMode val="edge"/>
          <c:x val="2.4801251990033833E-2"/>
          <c:y val="0.12078211055294674"/>
          <c:w val="0.20270547160662972"/>
          <c:h val="0.34287653520343836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2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8.152173913043478E-3"/>
          <c:w val="1"/>
          <c:h val="0.9918479175952063"/>
        </c:manualLayout>
      </c:layout>
      <c:pie3DChart>
        <c:varyColors val="1"/>
        <c:ser>
          <c:idx val="0"/>
          <c:order val="0"/>
          <c:tx>
            <c:strRef>
              <c:f>'All Hosp.'!$J$1</c:f>
              <c:strCache>
                <c:ptCount val="1"/>
                <c:pt idx="0">
                  <c:v>2009-2013</c:v>
                </c:pt>
              </c:strCache>
            </c:strRef>
          </c:tx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'All Hosp.'!$I$2:$I$6</c:f>
              <c:strCache>
                <c:ptCount val="5"/>
                <c:pt idx="0">
                  <c:v>SPUH</c:v>
                </c:pt>
                <c:pt idx="1">
                  <c:v>PHHS</c:v>
                </c:pt>
                <c:pt idx="2">
                  <c:v>VA</c:v>
                </c:pt>
                <c:pt idx="3">
                  <c:v>Baylor</c:v>
                </c:pt>
                <c:pt idx="4">
                  <c:v>ZLUH</c:v>
                </c:pt>
              </c:strCache>
            </c:strRef>
          </c:cat>
          <c:val>
            <c:numRef>
              <c:f>'All Hosp.'!$J$2:$J$6</c:f>
              <c:numCache>
                <c:formatCode>General</c:formatCode>
                <c:ptCount val="5"/>
                <c:pt idx="0">
                  <c:v>2144</c:v>
                </c:pt>
                <c:pt idx="1">
                  <c:v>1270</c:v>
                </c:pt>
                <c:pt idx="2">
                  <c:v>613</c:v>
                </c:pt>
                <c:pt idx="3">
                  <c:v>82</c:v>
                </c:pt>
                <c:pt idx="4">
                  <c:v>46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099670233528501"/>
          <c:y val="1.5151515151515152E-2"/>
          <c:w val="0.669632433766292"/>
          <c:h val="0.9342129961027598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'Lung Resections by Type'!$A$4</c:f>
              <c:strCache>
                <c:ptCount val="1"/>
                <c:pt idx="0">
                  <c:v>Pneumonectomies 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2.6755852842809364E-2"/>
                  <c:y val="-3.59389038634321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452619843924191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006688963210702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675585284280936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452619843924191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'Lung Resections by Type'!$B$1:$F$1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'Lung Resections by Type'!$B$4:$F$4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3</c:v>
                </c:pt>
                <c:pt idx="3">
                  <c:v>9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'Lung Resections by Type'!$A$2</c:f>
              <c:strCache>
                <c:ptCount val="1"/>
                <c:pt idx="0">
                  <c:v>Lobe/Bilobectomies/Segmentectomies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3.3444816053511704E-2"/>
                  <c:y val="-3.59389038634321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344481605351170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5674470457079152E-2"/>
                  <c:y val="-3.59389038634315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3444816053511704E-2"/>
                  <c:y val="-3.59389038634321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5674470457079152E-2"/>
                  <c:y val="-3.59389038634321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'Lung Resections by Type'!$B$1:$F$1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'Lung Resections by Type'!$B$2:$F$2</c:f>
              <c:numCache>
                <c:formatCode>General</c:formatCode>
                <c:ptCount val="5"/>
                <c:pt idx="0">
                  <c:v>29</c:v>
                </c:pt>
                <c:pt idx="1">
                  <c:v>31</c:v>
                </c:pt>
                <c:pt idx="2">
                  <c:v>43</c:v>
                </c:pt>
                <c:pt idx="3">
                  <c:v>55</c:v>
                </c:pt>
                <c:pt idx="4">
                  <c:v>55</c:v>
                </c:pt>
              </c:numCache>
            </c:numRef>
          </c:val>
        </c:ser>
        <c:ser>
          <c:idx val="2"/>
          <c:order val="2"/>
          <c:tx>
            <c:strRef>
              <c:f>'Lung Resections by Type'!$A$3</c:f>
              <c:strCache>
                <c:ptCount val="1"/>
                <c:pt idx="0">
                  <c:v>Wedges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3.3444816053511704E-2"/>
                  <c:y val="3.59389038634321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3444816053511704E-2"/>
                  <c:y val="-3.59389038634321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3444816053511704E-2"/>
                  <c:y val="3.59389038634321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344481605351170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344481605351170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'Lung Resections by Type'!$B$1:$F$1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'Lung Resections by Type'!$B$3:$F$3</c:f>
              <c:numCache>
                <c:formatCode>General</c:formatCode>
                <c:ptCount val="5"/>
                <c:pt idx="0">
                  <c:v>21</c:v>
                </c:pt>
                <c:pt idx="1">
                  <c:v>28</c:v>
                </c:pt>
                <c:pt idx="2">
                  <c:v>24</c:v>
                </c:pt>
                <c:pt idx="3">
                  <c:v>46</c:v>
                </c:pt>
                <c:pt idx="4">
                  <c:v>27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9906560"/>
        <c:axId val="109937408"/>
        <c:axId val="0"/>
      </c:bar3DChart>
      <c:catAx>
        <c:axId val="1099065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#</a:t>
                </a:r>
                <a:r>
                  <a:rPr lang="en-US" sz="2000" baseline="0" dirty="0" smtClean="0"/>
                  <a:t> Procedures</a:t>
                </a:r>
              </a:p>
            </c:rich>
          </c:tx>
          <c:layout>
            <c:manualLayout>
              <c:xMode val="edge"/>
              <c:yMode val="edge"/>
              <c:x val="2.3643358682728759E-3"/>
              <c:y val="0.311664316214204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9937408"/>
        <c:crosses val="autoZero"/>
        <c:auto val="1"/>
        <c:lblAlgn val="ctr"/>
        <c:lblOffset val="100"/>
        <c:noMultiLvlLbl val="0"/>
      </c:catAx>
      <c:valAx>
        <c:axId val="10993740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99065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990465935347823"/>
          <c:y val="0.34296940494378508"/>
          <c:w val="0.17582183637301749"/>
          <c:h val="0.2479143651819641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b="1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'Min Inv Lung'!$A$2</c:f>
              <c:strCache>
                <c:ptCount val="1"/>
                <c:pt idx="0">
                  <c:v>Robotic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'Min Inv Lung'!$B$1:$F$1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'Min Inv Lung'!$B$2:$F$2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21</c:v>
                </c:pt>
                <c:pt idx="3">
                  <c:v>43</c:v>
                </c:pt>
                <c:pt idx="4">
                  <c:v>41</c:v>
                </c:pt>
              </c:numCache>
            </c:numRef>
          </c:val>
        </c:ser>
        <c:ser>
          <c:idx val="1"/>
          <c:order val="1"/>
          <c:tx>
            <c:strRef>
              <c:f>'Min Inv Lung'!$A$3</c:f>
              <c:strCache>
                <c:ptCount val="1"/>
                <c:pt idx="0">
                  <c:v>VATS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'Min Inv Lung'!$B$1:$F$1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'Min Inv Lung'!$B$3:$F$3</c:f>
              <c:numCache>
                <c:formatCode>General</c:formatCode>
                <c:ptCount val="5"/>
                <c:pt idx="0">
                  <c:v>16</c:v>
                </c:pt>
                <c:pt idx="1">
                  <c:v>26</c:v>
                </c:pt>
                <c:pt idx="2">
                  <c:v>29</c:v>
                </c:pt>
                <c:pt idx="3">
                  <c:v>45</c:v>
                </c:pt>
                <c:pt idx="4">
                  <c:v>28</c:v>
                </c:pt>
              </c:numCache>
            </c:numRef>
          </c:val>
        </c:ser>
        <c:ser>
          <c:idx val="2"/>
          <c:order val="2"/>
          <c:tx>
            <c:strRef>
              <c:f>'Min Inv Lung'!$A$4</c:f>
              <c:strCache>
                <c:ptCount val="1"/>
                <c:pt idx="0">
                  <c:v>Open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'Min Inv Lung'!$B$1:$F$1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'Min Inv Lung'!$B$4:$F$4</c:f>
              <c:numCache>
                <c:formatCode>General</c:formatCode>
                <c:ptCount val="5"/>
                <c:pt idx="0">
                  <c:v>43</c:v>
                </c:pt>
                <c:pt idx="1">
                  <c:v>39</c:v>
                </c:pt>
                <c:pt idx="2">
                  <c:v>25</c:v>
                </c:pt>
                <c:pt idx="3">
                  <c:v>28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10019328"/>
        <c:axId val="110020864"/>
        <c:axId val="0"/>
      </c:bar3DChart>
      <c:catAx>
        <c:axId val="11001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0020864"/>
        <c:crosses val="autoZero"/>
        <c:auto val="1"/>
        <c:lblAlgn val="ctr"/>
        <c:lblOffset val="100"/>
        <c:noMultiLvlLbl val="0"/>
      </c:catAx>
      <c:valAx>
        <c:axId val="110020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 dirty="0" smtClean="0"/>
                  <a:t># Lung Resections</a:t>
                </a:r>
              </a:p>
            </c:rich>
          </c:tx>
          <c:layout>
            <c:manualLayout>
              <c:xMode val="edge"/>
              <c:yMode val="edge"/>
              <c:x val="1.1837386477132837E-2"/>
              <c:y val="0.2966582677165354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00193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0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Esophagectomies!$A$2</c:f>
              <c:strCache>
                <c:ptCount val="1"/>
                <c:pt idx="0">
                  <c:v>Robotic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Esophagectomies!$B$1:$I$1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Esophagectomies!$B$2:$I$2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 formatCode="0">
                  <c:v>6.7799999999999994</c:v>
                </c:pt>
              </c:numCache>
            </c:numRef>
          </c:val>
        </c:ser>
        <c:ser>
          <c:idx val="1"/>
          <c:order val="1"/>
          <c:tx>
            <c:strRef>
              <c:f>Esophagectomies!$A$3</c:f>
              <c:strCache>
                <c:ptCount val="1"/>
                <c:pt idx="0">
                  <c:v>Open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Esophagectomies!$B$1:$I$1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Esophagectomies!$B$3:$I$3</c:f>
              <c:numCache>
                <c:formatCode>General</c:formatCode>
                <c:ptCount val="8"/>
                <c:pt idx="0">
                  <c:v>12</c:v>
                </c:pt>
                <c:pt idx="1">
                  <c:v>11</c:v>
                </c:pt>
                <c:pt idx="2">
                  <c:v>14</c:v>
                </c:pt>
                <c:pt idx="3">
                  <c:v>11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 formatCode="0">
                  <c:v>2.2599999999999998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5068032"/>
        <c:axId val="125069568"/>
        <c:axId val="0"/>
      </c:bar3DChart>
      <c:catAx>
        <c:axId val="125068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5069568"/>
        <c:crosses val="autoZero"/>
        <c:auto val="1"/>
        <c:lblAlgn val="ctr"/>
        <c:lblOffset val="100"/>
        <c:noMultiLvlLbl val="0"/>
      </c:catAx>
      <c:valAx>
        <c:axId val="125069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# </a:t>
                </a:r>
                <a:r>
                  <a:rPr lang="en-US" sz="1800" dirty="0" err="1" smtClean="0"/>
                  <a:t>Esophagectomies</a:t>
                </a:r>
                <a:r>
                  <a:rPr lang="en-US" sz="1800" dirty="0" smtClean="0"/>
                  <a:t> 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1.5151515151515152E-3"/>
              <c:y val="0.2736429985725468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50680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Thymectomies!$A$2</c:f>
              <c:strCache>
                <c:ptCount val="1"/>
                <c:pt idx="0">
                  <c:v>Robotic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Thymectomies!$B$1:$F$1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Thymectomies!$B$2:$F$2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 formatCode="0">
                  <c:v>11</c:v>
                </c:pt>
              </c:numCache>
            </c:numRef>
          </c:val>
        </c:ser>
        <c:ser>
          <c:idx val="1"/>
          <c:order val="1"/>
          <c:tx>
            <c:strRef>
              <c:f>Thymectomies!$A$3</c:f>
              <c:strCache>
                <c:ptCount val="1"/>
                <c:pt idx="0">
                  <c:v>VATS</c:v>
                </c:pt>
              </c:strCache>
            </c:strRef>
          </c:tx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Thymectomies!$B$1:$F$1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Thymectomies!$B$3:$F$3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 formatCode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Thymectomies!$A$4</c:f>
              <c:strCache>
                <c:ptCount val="1"/>
                <c:pt idx="0">
                  <c:v>Open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Thymectomies!$B$1:$F$1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Thymectomies!$B$4:$F$4</c:f>
              <c:numCache>
                <c:formatCode>General</c:formatCode>
                <c:ptCount val="5"/>
                <c:pt idx="0">
                  <c:v>4</c:v>
                </c:pt>
                <c:pt idx="1">
                  <c:v>7</c:v>
                </c:pt>
                <c:pt idx="2">
                  <c:v>5</c:v>
                </c:pt>
                <c:pt idx="3">
                  <c:v>3</c:v>
                </c:pt>
                <c:pt idx="4" formatCode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5832576"/>
        <c:axId val="125854848"/>
        <c:axId val="0"/>
      </c:bar3DChart>
      <c:catAx>
        <c:axId val="12583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5854848"/>
        <c:crosses val="autoZero"/>
        <c:auto val="1"/>
        <c:lblAlgn val="ctr"/>
        <c:lblOffset val="100"/>
        <c:noMultiLvlLbl val="0"/>
      </c:catAx>
      <c:valAx>
        <c:axId val="125854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# Thymectomies</a:t>
                </a:r>
              </a:p>
            </c:rich>
          </c:tx>
          <c:layout>
            <c:manualLayout>
              <c:xMode val="edge"/>
              <c:yMode val="edge"/>
              <c:x val="6.7360017497812789E-3"/>
              <c:y val="0.285103893263342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58325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0.02985</cdr:x>
      <cdr:y>0.87374</cdr:y>
    </cdr:from>
    <cdr:to>
      <cdr:x>0.29851</cdr:x>
      <cdr:y>0.94814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1450" y="3691217"/>
          <a:ext cx="1543050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July 2011 to Present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62AB-923E-4F16-84CE-DFB9F94BAA0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785B1-F2D8-4F85-AC3E-57884809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4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2528" tIns="46264" rIns="92528" bIns="462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2528" tIns="46264" rIns="92528" bIns="46264" rtlCol="0"/>
          <a:lstStyle>
            <a:lvl1pPr algn="r">
              <a:defRPr sz="1200"/>
            </a:lvl1pPr>
          </a:lstStyle>
          <a:p>
            <a:fld id="{56A77F6F-C79B-4F9A-9158-0C34FBD0345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701675"/>
            <a:ext cx="46799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28" tIns="46264" rIns="92528" bIns="4626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2528" tIns="46264" rIns="92528" bIns="4626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8154"/>
          </a:xfrm>
          <a:prstGeom prst="rect">
            <a:avLst/>
          </a:prstGeom>
        </p:spPr>
        <p:txBody>
          <a:bodyPr vert="horz" lIns="92528" tIns="46264" rIns="92528" bIns="462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8154"/>
          </a:xfrm>
          <a:prstGeom prst="rect">
            <a:avLst/>
          </a:prstGeom>
        </p:spPr>
        <p:txBody>
          <a:bodyPr vert="horz" lIns="92528" tIns="46264" rIns="92528" bIns="46264" rtlCol="0" anchor="b"/>
          <a:lstStyle>
            <a:lvl1pPr algn="r">
              <a:defRPr sz="1200"/>
            </a:lvl1pPr>
          </a:lstStyle>
          <a:p>
            <a:fld id="{0CCFE6E0-89D1-476A-90DB-77812831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Esophageal Cancer Numbers</a:t>
            </a:r>
          </a:p>
          <a:p>
            <a:endParaRPr lang="en-US" dirty="0" smtClean="0"/>
          </a:p>
          <a:p>
            <a:r>
              <a:rPr lang="en-US" dirty="0" smtClean="0"/>
              <a:t>Invasive Cancer Incidence Rates in Dallas County, Texas Esophagus, 2006-2010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2009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2006-2010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at Risk 2275434 2291891 2314018 2346378 2375207 11602928 Total Cases 64 76 83 71 82 376</a:t>
            </a:r>
            <a:r>
              <a:rPr lang="en-US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Crude Rate 2.8</a:t>
            </a:r>
            <a:r>
              <a:rPr lang="en-US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</a:t>
            </a:r>
            <a:r>
              <a:rPr lang="en-US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3.6</a:t>
            </a:r>
            <a:r>
              <a:rPr lang="en-US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3.0</a:t>
            </a:r>
            <a:r>
              <a:rPr lang="en-US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3.5</a:t>
            </a:r>
            <a:r>
              <a:rPr lang="en-US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</a:t>
            </a:r>
            <a:r>
              <a:rPr lang="en-US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Age-Adjusted Rate 3.5 4.3 4.6 3.8 4.2 4.1 95% Confidence Interval Lower 2.7 3.4 3.6 2.9 3.3 3.7 Upper 4.5 5.4 5.7 4.8 5.3 4.5 Statewide Age-Adjusted Rate 4.2 4.2 4.2 3.8 3.9 4.1 Statewide 95% Confidence Interval Lower 3.9 3.9 3.9 3.6 3.6 3.9 Upper 4.5 4.5 4.5 4.1 4.2 4.2 </a:t>
            </a:r>
            <a:r>
              <a:rPr lang="en-US" dirty="0" smtClean="0"/>
              <a:t>Note: All rates are per 100,000. Rates are age-adjusted to the 2000 U.S. Standard Population. Data accessed January 20, 2014. Cancer Incidence File, April 2013.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Important Technical Note when using these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E6E0-89D1-476A-90DB-77812831F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STS</a:t>
            </a:r>
            <a:r>
              <a:rPr lang="en-US" baseline="0" dirty="0" smtClean="0"/>
              <a:t> definition of lung resection:  </a:t>
            </a:r>
            <a:r>
              <a:rPr lang="en-US" baseline="0" dirty="0" err="1" smtClean="0"/>
              <a:t>pneumo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bilobe</a:t>
            </a:r>
            <a:r>
              <a:rPr lang="en-US" baseline="0" dirty="0" smtClean="0"/>
              <a:t>, lob, segment, wedges.  NO wedge biopsies.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E6E0-89D1-476A-90DB-77812831FC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E6E0-89D1-476A-90DB-77812831FC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E6E0-89D1-476A-90DB-77812831FC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321894-5DD7-405B-9A9F-66EFF96F3B4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54F6400-581A-458E-A64F-78C30C4775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4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hs.state.tx.us/tcr/data.s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ancer-rates.info/tx/index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190" y="4343400"/>
            <a:ext cx="8458200" cy="1222375"/>
          </a:xfrm>
        </p:spPr>
        <p:txBody>
          <a:bodyPr/>
          <a:lstStyle/>
          <a:p>
            <a:pPr algn="ctr"/>
            <a:r>
              <a:rPr lang="en-US" dirty="0" smtClean="0"/>
              <a:t>Division of Thoracic Surgery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399"/>
            <a:ext cx="5763380" cy="38354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200" y="556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January 22, 2014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4958834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Requests for Simmons Comprehensive Cancer Center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0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generated from Thoracic surgery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3845"/>
              </p:ext>
            </p:extLst>
          </p:nvPr>
        </p:nvGraphicFramePr>
        <p:xfrm>
          <a:off x="3124200" y="1981202"/>
          <a:ext cx="5562599" cy="3002590"/>
        </p:xfrm>
        <a:graphic>
          <a:graphicData uri="http://schemas.openxmlformats.org/drawingml/2006/table">
            <a:tbl>
              <a:tblPr/>
              <a:tblGrid>
                <a:gridCol w="1752600"/>
                <a:gridCol w="1295400"/>
                <a:gridCol w="1295400"/>
                <a:gridCol w="1219199"/>
              </a:tblGrid>
              <a:tr h="621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Adjusted_Financial_Class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CY Roll 12 Mo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Charges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PY Roll 12 Mo Charges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Var Roll 12 Mo Charges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70,834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35,528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35,306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6,131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31,589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(25,459)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Commercial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27,976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7,219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20,757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Company Acct/Misc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41,250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41,250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Managed Care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1,701,811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1,414,818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286,994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119,309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10,140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109,169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Medicaid Pending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(1,210)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1,210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1,619,043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1,621,403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(2,360)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Self-Pay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28,732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22,794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5,938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3,615,085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3,142,280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472,805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1981200"/>
            <a:ext cx="2209800" cy="175432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Captures billing in which </a:t>
            </a:r>
            <a:r>
              <a:rPr lang="en-US" dirty="0" smtClean="0"/>
              <a:t>Thoracic Surgery was </a:t>
            </a:r>
            <a:r>
              <a:rPr lang="en-US" dirty="0"/>
              <a:t>listed as the billing provider or the referring provider.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51054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William Fox, Financial Manager, MSRDP Finance Administration</a:t>
            </a:r>
          </a:p>
          <a:p>
            <a:r>
              <a:rPr lang="en-US" sz="1400" dirty="0" smtClean="0"/>
              <a:t>Data through Nov 2013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9550" y="6019800"/>
            <a:ext cx="556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 = Current Year (12 months = Dec 2012 through Nov 2013)</a:t>
            </a:r>
          </a:p>
          <a:p>
            <a:r>
              <a:rPr lang="en-US" sz="1400" dirty="0" smtClean="0"/>
              <a:t>PY = Previous Year (12 months = December 2011 through Nov 2012)</a:t>
            </a:r>
          </a:p>
          <a:p>
            <a:r>
              <a:rPr lang="en-US" sz="1400" dirty="0" smtClean="0"/>
              <a:t>VAR = Variance</a:t>
            </a:r>
          </a:p>
        </p:txBody>
      </p:sp>
    </p:spTree>
    <p:extLst>
      <p:ext uri="{BB962C8B-B14F-4D97-AF65-F5344CB8AC3E}">
        <p14:creationId xmlns:p14="http://schemas.microsoft.com/office/powerpoint/2010/main" val="252866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4305300" cy="12222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Profit from Tests ordered on thoracic patients from April to August 2012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52054"/>
              </p:ext>
            </p:extLst>
          </p:nvPr>
        </p:nvGraphicFramePr>
        <p:xfrm>
          <a:off x="228600" y="1600200"/>
          <a:ext cx="8686795" cy="4551850"/>
        </p:xfrm>
        <a:graphic>
          <a:graphicData uri="http://schemas.openxmlformats.org/drawingml/2006/table">
            <a:tbl>
              <a:tblPr/>
              <a:tblGrid>
                <a:gridCol w="1171947"/>
                <a:gridCol w="627094"/>
                <a:gridCol w="575693"/>
                <a:gridCol w="627094"/>
                <a:gridCol w="493451"/>
                <a:gridCol w="627094"/>
                <a:gridCol w="493451"/>
                <a:gridCol w="627094"/>
                <a:gridCol w="493451"/>
                <a:gridCol w="709336"/>
                <a:gridCol w="493451"/>
                <a:gridCol w="627094"/>
                <a:gridCol w="493451"/>
                <a:gridCol w="627094"/>
              </a:tblGrid>
              <a:tr h="3084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Types of tests/procedures</a:t>
                      </a:r>
                    </a:p>
                  </a:txBody>
                  <a:tcPr marL="7710" marR="7710" marT="77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Actual Charge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Cost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Margin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 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 Margins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Margins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June 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June Margins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July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July Margins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August 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August Margins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Brain CT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1,571.00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98.93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1,472.07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2,944.14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1,472.07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Chest CT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3,096.00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185.30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2,910.70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29,107.00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34,928.40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17,464.20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40,749.80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26,196.30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12,810.00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1,285.61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11,524.39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34,573.17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34,573.17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57,621.95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11,524.39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46,097.56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MRI - brain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5,193.00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413.25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4,779.75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9,559.50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9,559.50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23,898.75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19,119.00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9,559.50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PFTs/ DLCS/ ABGs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244.00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21.80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222.20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3,110.80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2,666.40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1,999.80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1,777.60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1,777.60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Esophageal Motility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Swallow/Oral Eval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286.00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96.46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189.54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189.54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189.54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Swallowing Studies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480.00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73.48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406.52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406.52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1,626.08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406.52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CXR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436.00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78.84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357.16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13,214.92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12,500.60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16,429.36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9,643.32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11,786.28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$38 to $763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EKG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Stress/ Echo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27.00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32.65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(5.65)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(50.85)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(62.15)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(84.75)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(11.30)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(96.05)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 Guided Needle Biopsy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1,773.00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556.03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1,216.97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1,216.97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3,650.91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3,650.91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1,216.97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153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Ultrasound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569.00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297.51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271.49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271.49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-  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542.98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542.98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271.49 </a:t>
                      </a:r>
                    </a:p>
                  </a:txBody>
                  <a:tcPr marL="7710" marR="7710" marT="77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5420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94,543.20 </a:t>
                      </a: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95,637.99 </a:t>
                      </a: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123,149.28 </a:t>
                      </a: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86,996.70 </a:t>
                      </a: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97,405.71 </a:t>
                      </a:r>
                    </a:p>
                  </a:txBody>
                  <a:tcPr marL="7710" marR="7710" marT="77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6302572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Source:  from the UTSW office of the Director of Decision Support and </a:t>
            </a:r>
            <a:r>
              <a:rPr lang="en-US" sz="1400" dirty="0" err="1" smtClean="0"/>
              <a:t>Chargemaster</a:t>
            </a:r>
            <a:r>
              <a:rPr lang="en-US" sz="1400" dirty="0" smtClean="0"/>
              <a:t> Maintenance</a:t>
            </a:r>
          </a:p>
          <a:p>
            <a:pPr algn="ctr"/>
            <a:r>
              <a:rPr lang="en-US" sz="1400" dirty="0" smtClean="0"/>
              <a:t>Collection date:  2012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03404"/>
              </p:ext>
            </p:extLst>
          </p:nvPr>
        </p:nvGraphicFramePr>
        <p:xfrm>
          <a:off x="5334000" y="228600"/>
          <a:ext cx="3657600" cy="725805"/>
        </p:xfrm>
        <a:graphic>
          <a:graphicData uri="http://schemas.openxmlformats.org/drawingml/2006/table">
            <a:tbl>
              <a:tblPr/>
              <a:tblGrid>
                <a:gridCol w="1343119"/>
                <a:gridCol w="714281"/>
                <a:gridCol w="990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Patients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Patients Seen in Clinic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Surgical Cases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 to August 2012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 to August 2013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17228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Does not include in-patient tests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395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412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Comparison of workload benign vs malignant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 rot="20273531">
            <a:off x="914400" y="2644914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Getting list from Linda and Leah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0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Volumes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10005"/>
              </p:ext>
            </p:extLst>
          </p:nvPr>
        </p:nvGraphicFramePr>
        <p:xfrm>
          <a:off x="228600" y="1752600"/>
          <a:ext cx="8686800" cy="3329988"/>
        </p:xfrm>
        <a:graphic>
          <a:graphicData uri="http://schemas.openxmlformats.org/drawingml/2006/table">
            <a:tbl>
              <a:tblPr/>
              <a:tblGrid>
                <a:gridCol w="2726964"/>
                <a:gridCol w="1434433"/>
                <a:gridCol w="1656538"/>
                <a:gridCol w="1656538"/>
                <a:gridCol w="1212327"/>
              </a:tblGrid>
              <a:tr h="4476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 per month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 Volume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increase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Comments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47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Clinic Volume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2012: 76 per month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2013:  98 per month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1177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Available clinic rooms: 2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patient volume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2012: 24 per month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2013:  30 per month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359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7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Surgical Volume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2012: 15 per month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2013:  21 per month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249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80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89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 est Avg per month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 Expected volume with  1 surgeon - same rate of increase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 Expected volume with 1 surgeon - same rate of increase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Clinic Volume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1528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Need 4 clinic rooms, 2 days a week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patient volume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563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Need 1 clinic room, 3 days a week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Surgical Volume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466</a:t>
                      </a: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68" marR="9268" marT="9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57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Personnel 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66316"/>
              </p:ext>
            </p:extLst>
          </p:nvPr>
        </p:nvGraphicFramePr>
        <p:xfrm>
          <a:off x="685800" y="1371600"/>
          <a:ext cx="7683500" cy="1152525"/>
        </p:xfrm>
        <a:graphic>
          <a:graphicData uri="http://schemas.openxmlformats.org/drawingml/2006/table">
            <a:tbl>
              <a:tblPr/>
              <a:tblGrid>
                <a:gridCol w="2803225"/>
                <a:gridCol w="1474547"/>
                <a:gridCol w="1702864"/>
                <a:gridCol w="1702864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 Requested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2011-2013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 Nurse Navigator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FTE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(provided by SCCC)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2nd FTE - 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March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2014</a:t>
                      </a:r>
                      <a:b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Add 3rd FTE 3 mo. 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after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hire of 2nd surgeon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4th FTE - June 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MOA - CSA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FTE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2nd FTE - June 2014</a:t>
                      </a:r>
                      <a:b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(once 2nd surgeon hired)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FTE - Jan 2015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after 3rd surgeon hired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20188100">
            <a:off x="1600199" y="403661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Will add more information on MOA and RN here.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7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41248"/>
          </a:xfrm>
        </p:spPr>
        <p:txBody>
          <a:bodyPr/>
          <a:lstStyle/>
          <a:p>
            <a:r>
              <a:rPr lang="en-US" dirty="0" smtClean="0"/>
              <a:t>Goals, Strategies, actions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58328"/>
              </p:ext>
            </p:extLst>
          </p:nvPr>
        </p:nvGraphicFramePr>
        <p:xfrm>
          <a:off x="457200" y="1447800"/>
          <a:ext cx="83820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9812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# patients to SCCC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 patients as they request (ASAP)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market capture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Assessable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Respond to Calls (Decisions)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Cost of Care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Amiable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Prepare for Surgery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Prevent Readmissions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induction</a:t>
                      </a:r>
                      <a:r>
                        <a:rPr lang="en-US" baseline="0" dirty="0" smtClean="0"/>
                        <a:t> patients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Prepare patients for clinic</a:t>
                      </a:r>
                      <a:r>
                        <a:rPr lang="en-US" baseline="0" dirty="0" smtClean="0"/>
                        <a:t> (data acquisitions)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patients co-morbidities (treat and control them)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Recover from surgery (DAD calls)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Initiate &amp; Complete EPIC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Deal with institutional inertia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 patients frequently post-op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5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04800"/>
            <a:ext cx="8686800" cy="838200"/>
          </a:xfrm>
        </p:spPr>
        <p:txBody>
          <a:bodyPr/>
          <a:lstStyle/>
          <a:p>
            <a:r>
              <a:rPr lang="en-US" dirty="0" smtClean="0"/>
              <a:t>Marketing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9624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UTSCAPS</a:t>
            </a:r>
          </a:p>
          <a:p>
            <a:r>
              <a:rPr lang="en-US" b="1" dirty="0" smtClean="0"/>
              <a:t>Local and Office Presentations </a:t>
            </a:r>
          </a:p>
          <a:p>
            <a:r>
              <a:rPr lang="en-US" b="1" dirty="0" smtClean="0"/>
              <a:t>Thoracic symposia</a:t>
            </a:r>
          </a:p>
          <a:p>
            <a:r>
              <a:rPr lang="en-US" b="1" dirty="0" smtClean="0"/>
              <a:t>Mailing List Development—750 and rising</a:t>
            </a:r>
          </a:p>
          <a:p>
            <a:r>
              <a:rPr lang="en-US" b="1" dirty="0" smtClean="0"/>
              <a:t>Communication with referring physicians</a:t>
            </a:r>
          </a:p>
          <a:p>
            <a:pPr lvl="1"/>
            <a:r>
              <a:rPr lang="en-US" b="1" dirty="0" smtClean="0"/>
              <a:t>All clinic notes, OR notes, D/C Summaries</a:t>
            </a:r>
          </a:p>
          <a:p>
            <a:pPr lvl="1"/>
            <a:r>
              <a:rPr lang="en-US" b="1" dirty="0" smtClean="0"/>
              <a:t>Mailings to include information on our department and EBM articles</a:t>
            </a:r>
          </a:p>
          <a:p>
            <a:pPr lvl="1"/>
            <a:r>
              <a:rPr lang="en-US" b="1" dirty="0" smtClean="0"/>
              <a:t>Newsletters</a:t>
            </a:r>
          </a:p>
          <a:p>
            <a:r>
              <a:rPr lang="en-US" b="1" dirty="0" smtClean="0"/>
              <a:t>Local/Regional/National/International presentations/publications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4144963" cy="53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2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Thoracic Surgical Cases:  2009-2013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32211"/>
            <a:ext cx="716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* VA counts based on OR schedule,  not complete through month of Dec 2013</a:t>
            </a:r>
            <a:endParaRPr lang="en-US" sz="1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43400" y="685800"/>
            <a:ext cx="4648200" cy="1219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Calibri" panose="020F0502020204030204" pitchFamily="34" charset="0"/>
              </a:rPr>
              <a:t>- </a:t>
            </a:r>
            <a:r>
              <a:rPr lang="en-US" sz="1600" b="1" dirty="0" smtClean="0">
                <a:latin typeface="Calibri" panose="020F0502020204030204" pitchFamily="34" charset="0"/>
              </a:rPr>
              <a:t>Data gathered from Thoracic STS Database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802957"/>
              </p:ext>
            </p:extLst>
          </p:nvPr>
        </p:nvGraphicFramePr>
        <p:xfrm>
          <a:off x="4343400" y="3767045"/>
          <a:ext cx="4648200" cy="2586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3886110" imgH="2162265" progId="Excel.Sheet.12">
                  <p:embed/>
                </p:oleObj>
              </mc:Choice>
              <mc:Fallback>
                <p:oleObj name="Worksheet" r:id="rId3" imgW="3886110" imgH="21622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3767045"/>
                        <a:ext cx="4648200" cy="2586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67791"/>
              </p:ext>
            </p:extLst>
          </p:nvPr>
        </p:nvGraphicFramePr>
        <p:xfrm>
          <a:off x="0" y="990600"/>
          <a:ext cx="4724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55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SPUH Lung Resections By Type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50901" y="1143000"/>
            <a:ext cx="184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2009 - 2013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313531"/>
              </p:ext>
            </p:extLst>
          </p:nvPr>
        </p:nvGraphicFramePr>
        <p:xfrm>
          <a:off x="76200" y="1676400"/>
          <a:ext cx="8915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97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SPUH Lung Resections:</a:t>
            </a:r>
            <a:br>
              <a:rPr lang="en-US" dirty="0" smtClean="0"/>
            </a:br>
            <a:r>
              <a:rPr lang="en-US" sz="2800" dirty="0" smtClean="0"/>
              <a:t>Robotic vs. VATS vs. Open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94443" y="533400"/>
            <a:ext cx="184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2009 – 2013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348731"/>
              </p:ext>
            </p:extLst>
          </p:nvPr>
        </p:nvGraphicFramePr>
        <p:xfrm>
          <a:off x="304800" y="1447800"/>
          <a:ext cx="8610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21984"/>
              </p:ext>
            </p:extLst>
          </p:nvPr>
        </p:nvGraphicFramePr>
        <p:xfrm>
          <a:off x="1371600" y="5105400"/>
          <a:ext cx="5715000" cy="1600200"/>
        </p:xfrm>
        <a:graphic>
          <a:graphicData uri="http://schemas.openxmlformats.org/drawingml/2006/table">
            <a:tbl>
              <a:tblPr/>
              <a:tblGrid>
                <a:gridCol w="2047620"/>
                <a:gridCol w="733476"/>
                <a:gridCol w="733476"/>
                <a:gridCol w="733476"/>
                <a:gridCol w="733476"/>
                <a:gridCol w="733476"/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Robotic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E6B8B7"/>
                          </a:solidFill>
                          <a:effectLst/>
                          <a:latin typeface="Calibri"/>
                        </a:rPr>
                        <a:t>Total Lung Resections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6B8B7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6B8B7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6B8B7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E6B8B7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E6B8B7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1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7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Cancer center Multidisciplinary clinic: 2011 - 2013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1054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Quarters are based on the calendar year</a:t>
            </a:r>
          </a:p>
          <a:p>
            <a:pPr algn="ctr"/>
            <a:r>
              <a:rPr lang="en-US" sz="1200" dirty="0" smtClean="0"/>
              <a:t>Data from July 2011 to December 2013</a:t>
            </a:r>
            <a:endParaRPr lang="en-US" sz="12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686636"/>
              </p:ext>
            </p:extLst>
          </p:nvPr>
        </p:nvGraphicFramePr>
        <p:xfrm>
          <a:off x="1447800" y="1981200"/>
          <a:ext cx="6248399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586739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2012 there were 11 EPIC referrals from </a:t>
            </a:r>
            <a:r>
              <a:rPr lang="en-US" dirty="0" err="1" smtClean="0"/>
              <a:t>Dept</a:t>
            </a:r>
            <a:r>
              <a:rPr lang="en-US" dirty="0" smtClean="0"/>
              <a:t> 3120 (Thoracic Surgery) to Hem/</a:t>
            </a:r>
            <a:r>
              <a:rPr lang="en-US" dirty="0" err="1" smtClean="0"/>
              <a:t>Onc</a:t>
            </a:r>
            <a:endParaRPr lang="en-US" dirty="0" smtClean="0"/>
          </a:p>
          <a:p>
            <a:r>
              <a:rPr lang="en-US" dirty="0" smtClean="0"/>
              <a:t>In 2013 there were 26 EPIC referrals </a:t>
            </a:r>
            <a:r>
              <a:rPr lang="en-US" dirty="0"/>
              <a:t>from </a:t>
            </a:r>
            <a:r>
              <a:rPr lang="en-US" dirty="0" err="1"/>
              <a:t>Dept</a:t>
            </a:r>
            <a:r>
              <a:rPr lang="en-US" dirty="0"/>
              <a:t> 3120 (Thoracic Surgery) to Hem/</a:t>
            </a:r>
            <a:r>
              <a:rPr lang="en-US" dirty="0" err="1"/>
              <a:t>Onc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5029200"/>
            <a:ext cx="2819400" cy="89255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60% of patients seen by the Thoracic Division in the Cancer Center have a malignant diagnosis.</a:t>
            </a:r>
          </a:p>
          <a:p>
            <a:r>
              <a:rPr lang="en-US" sz="1000" dirty="0" smtClean="0"/>
              <a:t>(Source EPIC chart, Last update: 1-2-14)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11430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Thoracic Division only</a:t>
            </a:r>
          </a:p>
          <a:p>
            <a:pPr algn="ctr"/>
            <a:r>
              <a:rPr lang="en-US" dirty="0" smtClean="0"/>
              <a:t>(Cardiac Division cases not included)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SPUH Lung Resections:</a:t>
            </a:r>
            <a:br>
              <a:rPr lang="en-US" dirty="0" smtClean="0"/>
            </a:br>
            <a:r>
              <a:rPr lang="en-US" sz="2800" dirty="0" smtClean="0"/>
              <a:t>Average LOS, </a:t>
            </a:r>
            <a:r>
              <a:rPr lang="en-US" sz="2800" dirty="0" err="1" smtClean="0"/>
              <a:t>Surg</a:t>
            </a:r>
            <a:r>
              <a:rPr lang="en-US" sz="2800" dirty="0" smtClean="0"/>
              <a:t> Date – D/C Date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94443" y="533400"/>
            <a:ext cx="184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2009 - 2013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3124200"/>
            <a:ext cx="2682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Note: 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Outliers not included in average LOS, using 2 standard deviations from the mean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18387"/>
              </p:ext>
            </p:extLst>
          </p:nvPr>
        </p:nvGraphicFramePr>
        <p:xfrm>
          <a:off x="457200" y="1676400"/>
          <a:ext cx="5041899" cy="4041733"/>
        </p:xfrm>
        <a:graphic>
          <a:graphicData uri="http://schemas.openxmlformats.org/drawingml/2006/table">
            <a:tbl>
              <a:tblPr/>
              <a:tblGrid>
                <a:gridCol w="1600199"/>
                <a:gridCol w="685800"/>
                <a:gridCol w="685800"/>
                <a:gridCol w="685800"/>
                <a:gridCol w="685800"/>
                <a:gridCol w="698500"/>
              </a:tblGrid>
              <a:tr h="2593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i="0" u="none" strike="noStrik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24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LOS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Surg</a:t>
                      </a: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through D/C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7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Robotic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VATS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Open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6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Pneumonectomy</a:t>
                      </a:r>
                      <a:endParaRPr lang="en-US" sz="16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Lobe/</a:t>
                      </a:r>
                      <a:r>
                        <a:rPr lang="en-US" sz="1600" b="1" i="0" u="none" strike="noStrik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Bilobe</a:t>
                      </a: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Segmentectomies</a:t>
                      </a:r>
                      <a:endParaRPr lang="en-US" sz="16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24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Wedges / LVRS</a:t>
                      </a:r>
                      <a:endParaRPr lang="en-US" sz="16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SPUH </a:t>
            </a:r>
            <a:r>
              <a:rPr lang="en-US" dirty="0" err="1" smtClean="0"/>
              <a:t>Esophagectomies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39000" y="697468"/>
            <a:ext cx="184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2006 – 2013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859405"/>
              </p:ext>
            </p:extLst>
          </p:nvPr>
        </p:nvGraphicFramePr>
        <p:xfrm>
          <a:off x="381000" y="18288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16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04556"/>
              </p:ext>
            </p:extLst>
          </p:nvPr>
        </p:nvGraphicFramePr>
        <p:xfrm>
          <a:off x="304800" y="3537287"/>
          <a:ext cx="8534403" cy="2654837"/>
        </p:xfrm>
        <a:graphic>
          <a:graphicData uri="http://schemas.openxmlformats.org/drawingml/2006/table">
            <a:tbl>
              <a:tblPr/>
              <a:tblGrid>
                <a:gridCol w="2041401"/>
                <a:gridCol w="972274"/>
                <a:gridCol w="972274"/>
                <a:gridCol w="972274"/>
                <a:gridCol w="715236"/>
                <a:gridCol w="715236"/>
                <a:gridCol w="715236"/>
                <a:gridCol w="715236"/>
                <a:gridCol w="715236"/>
              </a:tblGrid>
              <a:tr h="2130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# </a:t>
                      </a:r>
                      <a:r>
                        <a:rPr lang="en-US" sz="1200" b="1" i="0" u="none" strike="noStrik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Esophagectomies</a:t>
                      </a:r>
                      <a:endParaRPr lang="en-US" sz="12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# Operative Mortalities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Operative Mortality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# w/ Anastomotic Leak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% w/ Anastomotic Leak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9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# w/ Unexpected Return to 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9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%w/ Unexpected Return to 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SPUH </a:t>
            </a:r>
            <a:r>
              <a:rPr lang="en-US" dirty="0" err="1" smtClean="0"/>
              <a:t>Esophagectomies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39000" y="697468"/>
            <a:ext cx="184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2006 – 2013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00899" y="1676400"/>
            <a:ext cx="19257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Note: 1 robotic </a:t>
            </a:r>
            <a:r>
              <a:rPr lang="en-US" sz="1600" b="1" dirty="0" err="1" smtClean="0">
                <a:solidFill>
                  <a:schemeClr val="tx2"/>
                </a:solidFill>
              </a:rPr>
              <a:t>esophagectomies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</a:rPr>
              <a:t>not factored into LOS, current inpatient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5791200"/>
            <a:ext cx="259080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 data available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69919"/>
              </p:ext>
            </p:extLst>
          </p:nvPr>
        </p:nvGraphicFramePr>
        <p:xfrm>
          <a:off x="228598" y="1371600"/>
          <a:ext cx="7010403" cy="1634670"/>
        </p:xfrm>
        <a:graphic>
          <a:graphicData uri="http://schemas.openxmlformats.org/drawingml/2006/table">
            <a:tbl>
              <a:tblPr/>
              <a:tblGrid>
                <a:gridCol w="1524000"/>
                <a:gridCol w="762000"/>
                <a:gridCol w="685800"/>
                <a:gridCol w="651593"/>
                <a:gridCol w="677402"/>
                <a:gridCol w="677402"/>
                <a:gridCol w="677402"/>
                <a:gridCol w="677402"/>
                <a:gridCol w="677402"/>
              </a:tblGrid>
              <a:tr h="2361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2013*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LOS (days)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Surg</a:t>
                      </a: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through D/C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1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Robotic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6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Open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SPUH </a:t>
            </a:r>
            <a:r>
              <a:rPr lang="en-US" dirty="0" err="1" smtClean="0"/>
              <a:t>Thymectomies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697468"/>
            <a:ext cx="184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</a:rPr>
              <a:t>2009 </a:t>
            </a:r>
            <a:r>
              <a:rPr lang="en-US" b="1" dirty="0" smtClean="0">
                <a:solidFill>
                  <a:schemeClr val="tx2"/>
                </a:solidFill>
              </a:rPr>
              <a:t>- 2013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449716"/>
              </p:ext>
            </p:extLst>
          </p:nvPr>
        </p:nvGraphicFramePr>
        <p:xfrm>
          <a:off x="152400" y="1371600"/>
          <a:ext cx="65532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39118"/>
              </p:ext>
            </p:extLst>
          </p:nvPr>
        </p:nvGraphicFramePr>
        <p:xfrm>
          <a:off x="3386257" y="5129013"/>
          <a:ext cx="5702300" cy="1693545"/>
        </p:xfrm>
        <a:graphic>
          <a:graphicData uri="http://schemas.openxmlformats.org/drawingml/2006/table">
            <a:tbl>
              <a:tblPr/>
              <a:tblGrid>
                <a:gridCol w="1371600"/>
                <a:gridCol w="797373"/>
                <a:gridCol w="913067"/>
                <a:gridCol w="783629"/>
                <a:gridCol w="1164949"/>
                <a:gridCol w="671682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LOS              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through D/C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Invasive LOS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 LOS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0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Breakdown by Major Procedure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as entered in STS database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03259"/>
              </p:ext>
            </p:extLst>
          </p:nvPr>
        </p:nvGraphicFramePr>
        <p:xfrm>
          <a:off x="1371600" y="2286000"/>
          <a:ext cx="6476998" cy="3886203"/>
        </p:xfrm>
        <a:graphic>
          <a:graphicData uri="http://schemas.openxmlformats.org/drawingml/2006/table">
            <a:tbl>
              <a:tblPr/>
              <a:tblGrid>
                <a:gridCol w="2853503"/>
                <a:gridCol w="724699"/>
                <a:gridCol w="724699"/>
                <a:gridCol w="724699"/>
                <a:gridCol w="724699"/>
                <a:gridCol w="724699"/>
              </a:tblGrid>
              <a:tr h="413994">
                <a:tc gridSpan="4"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Endoscopies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Lung Resections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Lung &amp; Pleural, non-resections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Mediastinal Procedures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Thymectomies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Chest Wall/Neck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Esophag Proc, non-resections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Esophageal Resections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Pericardial Windows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Trach/Bronch, non-endoscopy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Sympathectomies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Miscellaneous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4356700">
            <a:off x="942281" y="1496628"/>
            <a:ext cx="738664" cy="21981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Major Procedures,    % of all STS Surgeries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297987" y="1066800"/>
            <a:ext cx="184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2009 – 2013</a:t>
            </a:r>
          </a:p>
        </p:txBody>
      </p:sp>
    </p:spTree>
    <p:extLst>
      <p:ext uri="{BB962C8B-B14F-4D97-AF65-F5344CB8AC3E}">
        <p14:creationId xmlns:p14="http://schemas.microsoft.com/office/powerpoint/2010/main" val="3217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bestgamewallpapers.com/files/battlestations-midway/battle-shi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" r="9375" b="12167"/>
          <a:stretch/>
        </p:blipFill>
        <p:spPr bwMode="auto">
          <a:xfrm>
            <a:off x="3581400" y="2911914"/>
            <a:ext cx="3848100" cy="300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5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3276600"/>
            <a:ext cx="9039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must offer something different to change referral patterns?</a:t>
            </a:r>
          </a:p>
          <a:p>
            <a:r>
              <a:rPr lang="en-US" dirty="0" smtClean="0"/>
              <a:t>Efficient Care</a:t>
            </a:r>
          </a:p>
          <a:p>
            <a:r>
              <a:rPr lang="en-US" dirty="0" smtClean="0"/>
              <a:t>Detailed Review of patient management and care</a:t>
            </a:r>
          </a:p>
          <a:p>
            <a:r>
              <a:rPr lang="en-US" dirty="0" smtClean="0"/>
              <a:t>Unique surgery</a:t>
            </a:r>
          </a:p>
          <a:p>
            <a:r>
              <a:rPr lang="en-US" dirty="0" smtClean="0"/>
              <a:t>Better Outcomes</a:t>
            </a:r>
          </a:p>
          <a:p>
            <a:r>
              <a:rPr lang="en-US" smtClean="0"/>
              <a:t>Educate-In-depth </a:t>
            </a:r>
            <a:r>
              <a:rPr lang="en-US" dirty="0" smtClean="0"/>
              <a:t>review and recommendations—Guidelines, Literature Review, Tumor Board</a:t>
            </a:r>
          </a:p>
          <a:p>
            <a:r>
              <a:rPr lang="en-US" dirty="0" smtClean="0"/>
              <a:t>Clinical trials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5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38" y="228600"/>
            <a:ext cx="8686800" cy="841248"/>
          </a:xfrm>
        </p:spPr>
        <p:txBody>
          <a:bodyPr>
            <a:normAutofit/>
          </a:bodyPr>
          <a:lstStyle/>
          <a:p>
            <a:r>
              <a:rPr lang="en-US" sz="2400" dirty="0"/>
              <a:t>SIMMONS CANCER CENTER CLINICS- EPIC ARRIVED VISITS</a:t>
            </a:r>
            <a:br>
              <a:rPr lang="en-US" sz="2400" dirty="0"/>
            </a:br>
            <a:r>
              <a:rPr lang="en-US" sz="2400" dirty="0"/>
              <a:t>FOLLOW UP/ESTABLISHED </a:t>
            </a:r>
            <a:r>
              <a:rPr lang="en-US" sz="2400" dirty="0" smtClean="0"/>
              <a:t>VISITS:  2012 - 2013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5410199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 Data Warehouse as of November 2013</a:t>
            </a:r>
          </a:p>
          <a:p>
            <a:r>
              <a:rPr lang="en-US" sz="1400" dirty="0" smtClean="0"/>
              <a:t>Received from Tim Atkinson, Sr. Financial Analyst, Simmons Cancer Center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357313"/>
            <a:ext cx="76993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1066800" y="2438400"/>
            <a:ext cx="2286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06" y="228600"/>
            <a:ext cx="8686800" cy="841248"/>
          </a:xfrm>
        </p:spPr>
        <p:txBody>
          <a:bodyPr>
            <a:normAutofit/>
          </a:bodyPr>
          <a:lstStyle/>
          <a:p>
            <a:r>
              <a:rPr lang="en-US" sz="2400" dirty="0"/>
              <a:t>SIMMONS CANCER CENTER CLINICS- EPIC ARRIVED </a:t>
            </a:r>
            <a:r>
              <a:rPr lang="en-US" sz="2400" dirty="0" smtClean="0"/>
              <a:t>VISITS</a:t>
            </a:r>
            <a:br>
              <a:rPr lang="en-US" sz="2400" dirty="0" smtClean="0"/>
            </a:br>
            <a:r>
              <a:rPr lang="en-US" sz="2400" dirty="0" smtClean="0"/>
              <a:t>New Visits:  2012 - 2013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68450"/>
            <a:ext cx="8456613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85800" y="2133600"/>
            <a:ext cx="2286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11781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 Data Warehouse as of November 2013</a:t>
            </a:r>
          </a:p>
          <a:p>
            <a:r>
              <a:rPr lang="en-US" sz="1400" dirty="0" smtClean="0"/>
              <a:t>Received from Tim Atkinson, Sr. Financial Analyst, Simmons Cancer Center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258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340442"/>
            <a:ext cx="8686800" cy="841248"/>
          </a:xfrm>
        </p:spPr>
        <p:txBody>
          <a:bodyPr/>
          <a:lstStyle/>
          <a:p>
            <a:r>
              <a:rPr lang="en-US" dirty="0" smtClean="0"/>
              <a:t>Surgical View:  2011 - 2013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51816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Thoracic patients seen in the Cancer Center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74679"/>
              </p:ext>
            </p:extLst>
          </p:nvPr>
        </p:nvGraphicFramePr>
        <p:xfrm>
          <a:off x="152400" y="5645158"/>
          <a:ext cx="2667000" cy="1090813"/>
        </p:xfrm>
        <a:graphic>
          <a:graphicData uri="http://schemas.openxmlformats.org/drawingml/2006/table">
            <a:tbl>
              <a:tblPr/>
              <a:tblGrid>
                <a:gridCol w="397072"/>
                <a:gridCol w="416926"/>
                <a:gridCol w="600020"/>
                <a:gridCol w="1252982"/>
              </a:tblGrid>
              <a:tr h="2445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 Cases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Patients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# Patients seen in clinic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099615"/>
              </p:ext>
            </p:extLst>
          </p:nvPr>
        </p:nvGraphicFramePr>
        <p:xfrm>
          <a:off x="762000" y="1866900"/>
          <a:ext cx="7315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7975" y="4953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Quarters are based on the calendar year</a:t>
            </a:r>
          </a:p>
          <a:p>
            <a:pPr algn="ctr"/>
            <a:r>
              <a:rPr lang="en-US" sz="1200" dirty="0" smtClean="0"/>
              <a:t>Data from July 2011 to December 2013</a:t>
            </a:r>
          </a:p>
          <a:p>
            <a:pPr algn="ctr"/>
            <a:r>
              <a:rPr lang="en-US" sz="1200" dirty="0" smtClean="0"/>
              <a:t>Data collected from EPIC charts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5867400"/>
            <a:ext cx="3962400" cy="6463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52% of referrals to the Thoracic Division result in a surgical procedure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8250" y="1295400"/>
            <a:ext cx="661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July 2011 to December 2013, 406 thoracic patients had surgery.  221 of those surgical patients, or 54%, had a malignant diagnosis.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33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41248"/>
          </a:xfrm>
        </p:spPr>
        <p:txBody>
          <a:bodyPr/>
          <a:lstStyle/>
          <a:p>
            <a:r>
              <a:rPr lang="en-US" dirty="0" smtClean="0"/>
              <a:t>Thoracic Division:  2011 - 2013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428099"/>
              </p:ext>
            </p:extLst>
          </p:nvPr>
        </p:nvGraphicFramePr>
        <p:xfrm>
          <a:off x="1219200" y="1447800"/>
          <a:ext cx="6695022" cy="4509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29400" y="5105400"/>
            <a:ext cx="2285999" cy="1477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% of New patients from Outside referrals</a:t>
            </a:r>
          </a:p>
          <a:p>
            <a:pPr algn="ctr"/>
            <a:r>
              <a:rPr lang="en-US" dirty="0" smtClean="0"/>
              <a:t>2011 – 25%</a:t>
            </a:r>
          </a:p>
          <a:p>
            <a:pPr algn="ctr"/>
            <a:r>
              <a:rPr lang="en-US" dirty="0" smtClean="0"/>
              <a:t>2012 – 36%</a:t>
            </a:r>
          </a:p>
          <a:p>
            <a:pPr algn="ctr"/>
            <a:r>
              <a:rPr lang="en-US" dirty="0" smtClean="0"/>
              <a:t>2013 – 40%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201728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EPIC charts, updated 1-2-14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423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41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Generate Chemotherapy Cases, </a:t>
            </a:r>
            <a:br>
              <a:rPr lang="en-US" sz="2000" dirty="0" smtClean="0"/>
            </a:br>
            <a:r>
              <a:rPr lang="en-US" sz="2000" dirty="0" smtClean="0"/>
              <a:t>must Generate Cases inside 30 mile radius 2011-2013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334470"/>
            <a:ext cx="6416376" cy="9233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From 2011 through 2013</a:t>
            </a:r>
          </a:p>
          <a:p>
            <a:r>
              <a:rPr lang="en-US" dirty="0" smtClean="0"/>
              <a:t>Thoracic Division patient population having chemotherapy visits </a:t>
            </a:r>
            <a:r>
              <a:rPr lang="en-US" u="sng" dirty="0" smtClean="0"/>
              <a:t>or</a:t>
            </a:r>
            <a:r>
              <a:rPr lang="en-US" dirty="0" smtClean="0"/>
              <a:t> chemotherapy drugs = 160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638" y="5486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UTSW report run by Clarity report team on </a:t>
            </a:r>
            <a:r>
              <a:rPr lang="en-US" dirty="0" smtClean="0"/>
              <a:t>1-7-14 </a:t>
            </a:r>
            <a:r>
              <a:rPr lang="en-US" dirty="0"/>
              <a:t>based on </a:t>
            </a:r>
            <a:r>
              <a:rPr lang="en-US" dirty="0" smtClean="0"/>
              <a:t>department codes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30251"/>
              </p:ext>
            </p:extLst>
          </p:nvPr>
        </p:nvGraphicFramePr>
        <p:xfrm>
          <a:off x="1752600" y="1397000"/>
          <a:ext cx="58674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Thoracic Surgery Referrals inside 30 mile radius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(2011 – 2013)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Thoracic Surgery Referrals outside 30 mile</a:t>
                      </a:r>
                      <a:r>
                        <a:rPr lang="en-US" baseline="0" dirty="0" smtClean="0"/>
                        <a:t> radius (2011-2013)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488" y="3200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UTSW report run by Clarity report team on </a:t>
            </a:r>
            <a:r>
              <a:rPr lang="en-US" dirty="0" smtClean="0"/>
              <a:t>1-9-14 </a:t>
            </a:r>
            <a:r>
              <a:rPr lang="en-US" dirty="0"/>
              <a:t>based on </a:t>
            </a:r>
            <a:r>
              <a:rPr lang="en-US" dirty="0" smtClean="0"/>
              <a:t>department code.</a:t>
            </a:r>
            <a:endParaRPr lang="en-US" dirty="0"/>
          </a:p>
        </p:txBody>
      </p:sp>
      <p:pic>
        <p:nvPicPr>
          <p:cNvPr id="1026" name="Picture 2" descr="C:\Users\cstal1\AppData\Local\Microsoft\Windows\Temporary Internet Files\Content.IE5\G1AFBTML\MC900072878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8" y="3810000"/>
            <a:ext cx="838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6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41248"/>
          </a:xfrm>
        </p:spPr>
        <p:txBody>
          <a:bodyPr>
            <a:normAutofit/>
          </a:bodyPr>
          <a:lstStyle/>
          <a:p>
            <a:r>
              <a:rPr lang="en-US" dirty="0" smtClean="0"/>
              <a:t>Current Market capture: 2011-2013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84266"/>
              </p:ext>
            </p:extLst>
          </p:nvPr>
        </p:nvGraphicFramePr>
        <p:xfrm>
          <a:off x="685801" y="2590801"/>
          <a:ext cx="7848599" cy="1857375"/>
        </p:xfrm>
        <a:graphic>
          <a:graphicData uri="http://schemas.openxmlformats.org/drawingml/2006/table">
            <a:tbl>
              <a:tblPr/>
              <a:tblGrid>
                <a:gridCol w="2689540"/>
                <a:gridCol w="1512867"/>
                <a:gridCol w="1564796"/>
                <a:gridCol w="1040698"/>
                <a:gridCol w="1040698"/>
              </a:tblGrid>
              <a:tr h="60959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Dallas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</a:t>
                      </a: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2006-2010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County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UHSP**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UHSP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Region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Lung and Bronchus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5,532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(1,107/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13,421</a:t>
                      </a: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(2,684/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225/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Esophageal/GE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376  </a:t>
                      </a: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(75/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894 </a:t>
                      </a: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(179/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35/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6096000" y="1752600"/>
            <a:ext cx="1752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657725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</a:t>
            </a:r>
            <a:r>
              <a:rPr lang="en-US" dirty="0"/>
              <a:t>Texas Department of State Health Services, Texas Cancer </a:t>
            </a:r>
            <a:r>
              <a:rPr lang="en-US" dirty="0" smtClean="0"/>
              <a:t>Registry </a:t>
            </a:r>
            <a:r>
              <a:rPr lang="en-US" sz="1200" dirty="0" smtClean="0"/>
              <a:t>(updated </a:t>
            </a:r>
            <a:r>
              <a:rPr lang="en-US" sz="1200" dirty="0" smtClean="0"/>
              <a:t>1-20-2014)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www.dshs.state.tx.us/tcr/data.shtm</a:t>
            </a:r>
            <a:r>
              <a:rPr lang="en-US" sz="1200" dirty="0"/>
              <a:t>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www.cancer-rates.info/tx/index.php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dirty="0" smtClean="0"/>
              <a:t>*6 County Region:  Dallas, Denton, Tarrant, Ellis, Kaufman, Collin</a:t>
            </a:r>
          </a:p>
          <a:p>
            <a:r>
              <a:rPr lang="en-US" dirty="0" smtClean="0"/>
              <a:t>** UTSW report run by Clarity report team on 1-8-14 based on ICD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1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Billing generated from Thoracic surgery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404"/>
              </p:ext>
            </p:extLst>
          </p:nvPr>
        </p:nvGraphicFramePr>
        <p:xfrm>
          <a:off x="3352800" y="1600200"/>
          <a:ext cx="4300503" cy="4352089"/>
        </p:xfrm>
        <a:graphic>
          <a:graphicData uri="http://schemas.openxmlformats.org/drawingml/2006/table">
            <a:tbl>
              <a:tblPr/>
              <a:tblGrid>
                <a:gridCol w="2457017"/>
                <a:gridCol w="648259"/>
                <a:gridCol w="648259"/>
                <a:gridCol w="546968"/>
              </a:tblGrid>
              <a:tr h="4520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Epic_Loc_Name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CY Roll 12 Mo Charges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PY Roll 12 Mo Charges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Var Roll 12 Mo Charges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ANESTHESIOLOGY AND PAIN MANAGEMENT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809,494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665,459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144,035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 CLINICS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645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645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CARDIOVASCULAR &amp; THORACIC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1,621,671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1,472,200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149,471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DERMATOLOGY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432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924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(492)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MEDICINE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264,787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224,489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40,298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MULTI-SPECIALTY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269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269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NEUROLOGY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4,948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7,279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(2,331)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NEUROSURGERY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274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274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OBSTETRICS AND GYNECOLOGY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548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548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OTORHINOLARYNGOLOGY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7,120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5,747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1,373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PATHOLOGY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577,397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587,347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(9,950)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MEDICINE &amp; REHAB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11,883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7,935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3,948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PLASTIC SURGERY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189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463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(274)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PSYCHIATRY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4,977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4,977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RADIATION ONCOLOGY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146,281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57,659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88,622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RADIOLOGY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161,101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110,743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50,358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SURGERY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2,795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1,957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838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UROLOGY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274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274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MEDICINE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188 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(188)</a:t>
                      </a:r>
                    </a:p>
                  </a:txBody>
                  <a:tcPr marL="8694" marR="8694" marT="8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4" marR="8694" marT="8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3,615,085 </a:t>
                      </a:r>
                    </a:p>
                  </a:txBody>
                  <a:tcPr marL="8694" marR="8694" marT="8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3,142,280 </a:t>
                      </a:r>
                    </a:p>
                  </a:txBody>
                  <a:tcPr marL="8694" marR="8694" marT="8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472,805 </a:t>
                      </a:r>
                    </a:p>
                  </a:txBody>
                  <a:tcPr marL="8694" marR="8694" marT="8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1781175"/>
            <a:ext cx="2209800" cy="175432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Captures billing in which </a:t>
            </a:r>
            <a:r>
              <a:rPr lang="en-US" dirty="0" smtClean="0"/>
              <a:t>Thoracic Surgery was </a:t>
            </a:r>
            <a:r>
              <a:rPr lang="en-US" dirty="0"/>
              <a:t>listed as the billing provider or the referring provider.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60960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William Fox, Financial Manager, MSRDP Finance Administration</a:t>
            </a:r>
          </a:p>
          <a:p>
            <a:r>
              <a:rPr lang="en-US" sz="1400" dirty="0" smtClean="0"/>
              <a:t>Data through Nov 2013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471100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CY = Current Year (12 months = Dec 2012 through Nov 2013)</a:t>
            </a:r>
          </a:p>
          <a:p>
            <a:r>
              <a:rPr lang="en-US" sz="800" dirty="0" smtClean="0"/>
              <a:t>PY = Previous Year (12 months = December 2011 through Nov 2012)</a:t>
            </a:r>
          </a:p>
          <a:p>
            <a:r>
              <a:rPr lang="en-US" sz="800" dirty="0" smtClean="0"/>
              <a:t>VAR = Variance</a:t>
            </a:r>
          </a:p>
        </p:txBody>
      </p:sp>
    </p:spTree>
    <p:extLst>
      <p:ext uri="{BB962C8B-B14F-4D97-AF65-F5344CB8AC3E}">
        <p14:creationId xmlns:p14="http://schemas.microsoft.com/office/powerpoint/2010/main" val="85945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3590</TotalTime>
  <Words>2443</Words>
  <Application>Microsoft Office PowerPoint</Application>
  <PresentationFormat>On-screen Show (4:3)</PresentationFormat>
  <Paragraphs>918</Paragraphs>
  <Slides>26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Trek</vt:lpstr>
      <vt:lpstr>Worksheet</vt:lpstr>
      <vt:lpstr>Division of Thoracic Surgery</vt:lpstr>
      <vt:lpstr>Cancer center Multidisciplinary clinic: 2011 - 2013</vt:lpstr>
      <vt:lpstr>SIMMONS CANCER CENTER CLINICS- EPIC ARRIVED VISITS FOLLOW UP/ESTABLISHED VISITS:  2012 - 2013</vt:lpstr>
      <vt:lpstr>SIMMONS CANCER CENTER CLINICS- EPIC ARRIVED VISITS New Visits:  2012 - 2013</vt:lpstr>
      <vt:lpstr>Surgical View:  2011 - 2013</vt:lpstr>
      <vt:lpstr>Thoracic Division:  2011 - 2013</vt:lpstr>
      <vt:lpstr>To Generate Chemotherapy Cases,  must Generate Cases inside 30 mile radius 2011-2013</vt:lpstr>
      <vt:lpstr>Current Market capture: 2011-2013</vt:lpstr>
      <vt:lpstr>Billing generated from Thoracic surgery</vt:lpstr>
      <vt:lpstr>Billing generated from Thoracic surgery</vt:lpstr>
      <vt:lpstr>Profit from Tests ordered on thoracic patients from April to August 2012</vt:lpstr>
      <vt:lpstr>Comparison of workload benign vs malignant</vt:lpstr>
      <vt:lpstr>Patient Volumes</vt:lpstr>
      <vt:lpstr>Personnel Requirements</vt:lpstr>
      <vt:lpstr>Goals, Strategies, actions</vt:lpstr>
      <vt:lpstr>Marketing efforts</vt:lpstr>
      <vt:lpstr>Thoracic Surgical Cases:  2009-2013</vt:lpstr>
      <vt:lpstr>SPUH Lung Resections By Type</vt:lpstr>
      <vt:lpstr>SPUH Lung Resections: Robotic vs. VATS vs. Open</vt:lpstr>
      <vt:lpstr>SPUH Lung Resections: Average LOS, Surg Date – D/C Date</vt:lpstr>
      <vt:lpstr>SPUH Esophagectomies </vt:lpstr>
      <vt:lpstr>SPUH Esophagectomies </vt:lpstr>
      <vt:lpstr>SPUH Thymectomies</vt:lpstr>
      <vt:lpstr>Breakdown by Major Procedure  as entered in STS database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Division of Thoracic Surgery</dc:title>
  <dc:creator>Carol Stallings</dc:creator>
  <cp:lastModifiedBy>KKERNS</cp:lastModifiedBy>
  <cp:revision>129</cp:revision>
  <cp:lastPrinted>2014-01-20T20:53:23Z</cp:lastPrinted>
  <dcterms:created xsi:type="dcterms:W3CDTF">2013-11-19T13:24:33Z</dcterms:created>
  <dcterms:modified xsi:type="dcterms:W3CDTF">2014-01-21T18:00:33Z</dcterms:modified>
</cp:coreProperties>
</file>