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57" r:id="rId5"/>
    <p:sldId id="265" r:id="rId6"/>
    <p:sldId id="266" r:id="rId7"/>
    <p:sldId id="267" r:id="rId8"/>
    <p:sldId id="258" r:id="rId9"/>
    <p:sldId id="263" r:id="rId10"/>
    <p:sldId id="264" r:id="rId11"/>
    <p:sldId id="262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20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208CE-4D39-1306-8AB5-C0AA62AE3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66E808-6721-AE88-4A10-77951CAB51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D6BA6-18DF-2900-83F8-E8EFEEE0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D33399-BE5F-D937-2D56-843D7409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8CF24B-0242-FE91-A0D8-A640D0F1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07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D451B-ED28-E12C-DC2A-C539DDD1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9FAB4C1-9DEE-855B-6395-F3D709E09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03F588-626C-61F5-F326-2EBEBA0B3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20BA8A-45D1-2A2E-DB61-0FEF5425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3B8F2-C56A-F95D-22F5-78EBC321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5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C76191-438B-6006-44D7-7CAC5A832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EF879-2AB1-09CE-5C77-082370DD2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F487C2-13BC-8AC9-5F0B-1D6CEA13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0D218D-F2EE-4991-9F9B-969FF159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BA0ED-637D-5C02-648D-3155FBF3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8A831-39E4-AF41-2A7F-2F0E8FF0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31B191-1078-B984-460A-2D1D2ECBD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C0FC79-1756-3178-BF05-480E8C78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A39EB1-E0AF-6BAB-0F52-02B90CE0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FD6414-95E3-03D9-21C1-00B85611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66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E23F1-0199-022E-5410-671DA0D97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D2A627-68AE-C9D8-09CC-B7F05ED8B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C5EF4B-7811-EE16-90B3-C9970A9C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1C8F38-BA1B-9F6E-17C9-645BABB1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8C8E1-ABB7-89BB-C624-3CB0FAED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3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61A65-C120-AAFA-5500-41B0318B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66BC1-5842-4743-6BC8-17D40F877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A60AF-41F8-2FA5-9295-D4CAD9D2D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D6EB5E-6F1A-52CE-10ED-F802E640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7CF66F-B4DD-18D7-5452-D3EBBD8A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6B381D-99BE-BCCE-5F27-CD91CB53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238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AF144-2DD4-0E4C-36D9-DFD09A87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EE78B0-2324-6AB7-32B7-48470A4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1F9B28-967E-128E-8EB5-C99EBD478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61B0471-8E0C-F85F-9AB5-6A5322BEF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4439EF-023D-84DE-FC58-AAD010F65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7FD4D8-D5E4-787B-A116-78455D8D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2EE270-2D7A-2F0B-D419-F54219AE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121539-24B4-062E-1601-FFBF4E91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59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EB1E6-96C6-74F6-A80C-90B89B6C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24CA8E-511F-D588-E56A-B778DC23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3F8D62-CA11-D23A-B80D-85A80F7A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DAEAEF-A53C-25BB-640C-E331C907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C076F-32B7-61C0-2384-C067BE8A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1D0E30D-B212-03AF-174F-EFA16633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67E011-9D87-CC30-A818-8E934DBF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670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ADC621-E5B5-52E3-DDAA-32AFC469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876C76-6D2E-1901-65AF-BF8C6C09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FFAAC6-73DD-890B-27BA-BEF420DC3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3F3433-7B0A-ED57-22D7-8E768C8F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810947-56E5-B0FA-519A-AEA752A3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FFB4BE-B56B-F896-BCC8-D8C5F1F8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11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81DDDE-7E07-6D8A-DF0C-3A9AC74A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561FDD-A890-EEA2-71BC-0155E1F5D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42D96B-5F9E-6FBD-BB60-827A6428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FE777B-C63A-7F54-E042-2175C1940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C81581-657C-0C3C-A4F8-F72FABA4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1F2DDA-6981-97A3-B22A-650315B2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853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4F43BB-AA33-99B8-BAED-D023E0B0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E33DE3-DF27-9D0A-101B-FD98DABD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5F894-2E16-BBB5-6B9B-A9F24ED92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95CE8-F41F-480C-914D-D7307BF2EF94}" type="datetimeFigureOut">
              <a:rPr lang="de-DE" smtClean="0"/>
              <a:t>05.07.2023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F53180-620A-BCCA-2F1A-31697A41F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32BD24-6978-19DB-9CBC-0E1B0379D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8282-7237-4E1A-8A59-BF1040B7D9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56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BED787-5BE5-4C7B-C719-817C7D790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de-DE"/>
              <a:t>Edurando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86862A-D41A-196C-EBB9-813D0BC1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Krish Kalra</a:t>
            </a:r>
          </a:p>
          <a:p>
            <a:r>
              <a:rPr lang="de-DE" dirty="0"/>
              <a:t>Altin Rushiti</a:t>
            </a:r>
          </a:p>
          <a:p>
            <a:r>
              <a:rPr lang="de-DE" dirty="0"/>
              <a:t>Bennet Gurklies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Inter"/>
              </a:rPr>
              <a:t>Sena 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Inter"/>
              </a:rPr>
              <a:t>Demircik</a:t>
            </a:r>
            <a:endParaRPr lang="de-DE" b="0" i="0" dirty="0">
              <a:solidFill>
                <a:srgbClr val="000000"/>
              </a:solidFill>
              <a:effectLst/>
              <a:latin typeface="Inter"/>
            </a:endParaRP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Inter"/>
              </a:rPr>
              <a:t>Ghamdan Al-</a:t>
            </a:r>
            <a:r>
              <a:rPr lang="de-DE" b="0" i="0" dirty="0" err="1">
                <a:solidFill>
                  <a:srgbClr val="000000"/>
                </a:solidFill>
                <a:effectLst/>
                <a:latin typeface="Inter"/>
              </a:rPr>
              <a:t>Sofey</a:t>
            </a:r>
            <a:endParaRPr lang="de-DE" dirty="0"/>
          </a:p>
          <a:p>
            <a:r>
              <a:rPr lang="de-DE" dirty="0"/>
              <a:t>Ahmed Radwan</a:t>
            </a:r>
          </a:p>
          <a:p>
            <a:r>
              <a:rPr lang="de-DE" b="0" i="0" dirty="0">
                <a:solidFill>
                  <a:srgbClr val="000000"/>
                </a:solidFill>
                <a:effectLst/>
                <a:latin typeface="Inter"/>
              </a:rPr>
              <a:t>Zainoul Abidine Barry</a:t>
            </a:r>
          </a:p>
          <a:p>
            <a:endParaRPr lang="de-DE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fik 4" descr="Ein Bild, das Cartoon, Grafiken, Symbol enthält.&#10;&#10;Automatisch generierte Beschreibung">
            <a:extLst>
              <a:ext uri="{FF2B5EF4-FFF2-40B4-BE49-F238E27FC236}">
                <a16:creationId xmlns:a16="http://schemas.microsoft.com/office/drawing/2014/main" id="{CD2D0182-4510-3E56-BAEA-AF56A87A5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80BC4A-CC2E-6D92-6822-DD0282C0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 bearbeiten (2)</a:t>
            </a:r>
          </a:p>
        </p:txBody>
      </p:sp>
      <p:pic>
        <p:nvPicPr>
          <p:cNvPr id="8" name="Grafik 7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90D59FE4-DA66-3F5A-D53F-3965990CF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24" y="2261848"/>
            <a:ext cx="3640869" cy="4067771"/>
          </a:xfrm>
          <a:prstGeom prst="rect">
            <a:avLst/>
          </a:prstGeom>
        </p:spPr>
      </p:pic>
      <p:pic>
        <p:nvPicPr>
          <p:cNvPr id="10" name="Grafik 9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D7CDC70C-9387-82BB-22F4-1C2C6B81C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254" y="2261848"/>
            <a:ext cx="3909408" cy="1859197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868103C-DC6E-4D03-C0EE-794342E639F1}"/>
              </a:ext>
            </a:extLst>
          </p:cNvPr>
          <p:cNvSpPr/>
          <p:nvPr/>
        </p:nvSpPr>
        <p:spPr>
          <a:xfrm>
            <a:off x="1697389" y="3257892"/>
            <a:ext cx="782989" cy="684431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517E39A-FD68-697A-AF8F-58964E09BE30}"/>
              </a:ext>
            </a:extLst>
          </p:cNvPr>
          <p:cNvCxnSpPr/>
          <p:nvPr/>
        </p:nvCxnSpPr>
        <p:spPr>
          <a:xfrm>
            <a:off x="2652239" y="3602846"/>
            <a:ext cx="131700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940EF0E4-CDAF-ECFF-95F1-AF8397E1F266}"/>
              </a:ext>
            </a:extLst>
          </p:cNvPr>
          <p:cNvSpPr/>
          <p:nvPr/>
        </p:nvSpPr>
        <p:spPr>
          <a:xfrm>
            <a:off x="5579483" y="3756158"/>
            <a:ext cx="328527" cy="312101"/>
          </a:xfrm>
          <a:prstGeom prst="rect">
            <a:avLst/>
          </a:prstGeom>
          <a:noFill/>
          <a:ln w="76200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DEB6016-4C5F-5B7F-9267-1F1C72AD02D8}"/>
              </a:ext>
            </a:extLst>
          </p:cNvPr>
          <p:cNvCxnSpPr/>
          <p:nvPr/>
        </p:nvCxnSpPr>
        <p:spPr>
          <a:xfrm flipH="1">
            <a:off x="3849393" y="3942323"/>
            <a:ext cx="1445366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B1D66D72-709B-E1A3-4CFE-150D608BE598}"/>
              </a:ext>
            </a:extLst>
          </p:cNvPr>
          <p:cNvSpPr/>
          <p:nvPr/>
        </p:nvSpPr>
        <p:spPr>
          <a:xfrm>
            <a:off x="6010933" y="3750468"/>
            <a:ext cx="328527" cy="312101"/>
          </a:xfrm>
          <a:prstGeom prst="rect">
            <a:avLst/>
          </a:prstGeom>
          <a:noFill/>
          <a:ln w="7620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93C98B2A-D737-BAB6-FCDD-5B236CF33631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32249" y="4402044"/>
            <a:ext cx="3498812" cy="1303371"/>
          </a:xfrm>
          <a:prstGeom prst="bentConnector3">
            <a:avLst>
              <a:gd name="adj1" fmla="val 1174"/>
            </a:avLst>
          </a:prstGeom>
          <a:ln w="76200"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750F03C-0044-1B48-9207-97FC53191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523" y="2261848"/>
            <a:ext cx="3825884" cy="29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1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847C45-C736-6AA1-7B81-5C512FF9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 dirty="0"/>
              <a:t>Chat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E7EEB-E614-929A-F657-DFAA31AEA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000" dirty="0"/>
              <a:t>Echtzeitkommunikation</a:t>
            </a:r>
          </a:p>
          <a:p>
            <a:r>
              <a:rPr lang="de-DE" sz="2000" dirty="0"/>
              <a:t>Eine Komponente für den Receiver und eine Komponente für den Sender</a:t>
            </a:r>
          </a:p>
          <a:p>
            <a:r>
              <a:rPr lang="de-DE" sz="2000" dirty="0"/>
              <a:t>Ende zu End Verschlüsselt</a:t>
            </a:r>
          </a:p>
          <a:p>
            <a:r>
              <a:rPr lang="de-DE" sz="2000" dirty="0"/>
              <a:t>Sidebar mit den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169223E-C430-4D76-6DE5-B16E5E8E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57" y="661916"/>
            <a:ext cx="5474540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17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98FCA-56A8-A89F-60EF-6B6CAA0D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/>
              <a:t>Passwort vergessen			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19D69-4857-03B1-2C64-5F38D530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06905"/>
            <a:ext cx="7259320" cy="4383159"/>
          </a:xfrm>
        </p:spPr>
        <p:txBody>
          <a:bodyPr>
            <a:normAutofit/>
          </a:bodyPr>
          <a:lstStyle/>
          <a:p>
            <a:r>
              <a:rPr lang="de-DE" sz="2000" dirty="0"/>
              <a:t>“Passwort vergessen”-Button auf der Login-Seite zum Zurücksetzen des Nutzerprofil-Passworts</a:t>
            </a:r>
          </a:p>
          <a:p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Bestätigungscode per Mail zur Verifizierung, um das Passwort zurücksetzen zu können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2000" dirty="0"/>
              <a:t>Nutzer-Mail muss in der Datenbank registriert sein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04A5A2-6255-0BED-C66C-D079A5EC9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0" y="398889"/>
            <a:ext cx="4194259" cy="3256458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D7C1F2F-5B7C-C9F7-5E49-48BD76C9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947" y="4059442"/>
            <a:ext cx="3012507" cy="239966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8420BEED-1737-1DCC-D5C3-5E1AB3A9C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734" y="4917441"/>
            <a:ext cx="2355122" cy="19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0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98FCA-56A8-A89F-60EF-6B6CAA0D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 sz="3400" b="1"/>
              <a:t>Passwort vergessen	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219D69-4857-03B1-2C64-5F38D530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2 Felder zur Eingabe des neuen Passworts</a:t>
            </a:r>
          </a:p>
          <a:p>
            <a:r>
              <a:rPr lang="de-DE" sz="2000" dirty="0"/>
              <a:t>Eingabe muss den definierten Passwortkriterien entsprechen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8A9B4AF-FC39-D334-762E-A2E20202A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948" y="661916"/>
            <a:ext cx="5730158" cy="5557909"/>
          </a:xfrm>
          <a:prstGeom prst="rect">
            <a:avLst/>
          </a:prstGeom>
        </p:spPr>
      </p:pic>
      <p:sp useBgFill="1">
        <p:nvSpPr>
          <p:cNvPr id="10" name="Rectangle 13">
            <a:extLst>
              <a:ext uri="{FF2B5EF4-FFF2-40B4-BE49-F238E27FC236}">
                <a16:creationId xmlns:a16="http://schemas.microsoft.com/office/drawing/2014/main" id="{D7C4B04E-BC94-9C13-AE63-2663FEAD6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9513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A8D1C6D6-0ABD-3126-D136-3AB82C0EC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9513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810972ED-A78E-F26C-540B-DD89E2B3C589}"/>
              </a:ext>
            </a:extLst>
          </p:cNvPr>
          <p:cNvSpPr txBox="1">
            <a:spLocks/>
          </p:cNvSpPr>
          <p:nvPr/>
        </p:nvSpPr>
        <p:spPr>
          <a:xfrm>
            <a:off x="838200" y="530087"/>
            <a:ext cx="3739341" cy="1330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400" b="1"/>
              <a:t>Passwort vergessen			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65B8B8D-5488-C6EB-F984-CB8ACA2B1CEA}"/>
              </a:ext>
            </a:extLst>
          </p:cNvPr>
          <p:cNvSpPr txBox="1">
            <a:spLocks/>
          </p:cNvSpPr>
          <p:nvPr/>
        </p:nvSpPr>
        <p:spPr>
          <a:xfrm>
            <a:off x="862366" y="2114589"/>
            <a:ext cx="3427001" cy="390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000"/>
          </a:p>
          <a:p>
            <a:r>
              <a:rPr lang="de-DE" sz="2000"/>
              <a:t>2 Felder zur Eingabe des neuen Passworts</a:t>
            </a:r>
          </a:p>
          <a:p>
            <a:r>
              <a:rPr lang="de-DE" sz="2000"/>
              <a:t>Eingabe muss den definierten Passwortkriterien entsprechen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/>
            <a:endParaRPr lang="en-US" sz="2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13D7241-20D1-49D9-61FE-F7739173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948" y="582403"/>
            <a:ext cx="5730158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5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9B6A1B-53A3-8AC8-C2CF-330BE087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de-DE" sz="5400"/>
              <a:t>Fazit</a:t>
            </a:r>
          </a:p>
        </p:txBody>
      </p:sp>
      <p:pic>
        <p:nvPicPr>
          <p:cNvPr id="37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3E696F46-1001-B827-54FF-0A03EEE6B9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43" r="66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nhaltsplatzhalter 2">
            <a:extLst>
              <a:ext uri="{FF2B5EF4-FFF2-40B4-BE49-F238E27FC236}">
                <a16:creationId xmlns:a16="http://schemas.microsoft.com/office/drawing/2014/main" id="{500EE313-49EE-5084-2F92-B2BEE6BB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de-DE" sz="2200"/>
              <a:t>Neue Technologien kennen gelernt</a:t>
            </a:r>
          </a:p>
          <a:p>
            <a:pPr marL="0" indent="0">
              <a:buNone/>
            </a:pPr>
            <a:endParaRPr lang="de-DE" sz="2200"/>
          </a:p>
          <a:p>
            <a:r>
              <a:rPr lang="de-DE" sz="2200"/>
              <a:t>Verfahren, welche im Unternehmen genutzt werden</a:t>
            </a:r>
          </a:p>
          <a:p>
            <a:pPr marL="0" indent="0">
              <a:buNone/>
            </a:pPr>
            <a:endParaRPr lang="de-DE" sz="2200"/>
          </a:p>
          <a:p>
            <a:r>
              <a:rPr lang="de-DE" sz="2200"/>
              <a:t> Erstes richtiges Softwareprojekt</a:t>
            </a:r>
          </a:p>
          <a:p>
            <a:pPr marL="0" indent="0">
              <a:buNone/>
            </a:pPr>
            <a:endParaRPr lang="de-DE" sz="2200"/>
          </a:p>
          <a:p>
            <a:r>
              <a:rPr lang="de-DE" sz="2200"/>
              <a:t>Probleme in einem Softwareprojekt</a:t>
            </a:r>
          </a:p>
          <a:p>
            <a:endParaRPr lang="de-DE" sz="2200"/>
          </a:p>
        </p:txBody>
      </p:sp>
    </p:spTree>
    <p:extLst>
      <p:ext uri="{BB962C8B-B14F-4D97-AF65-F5344CB8AC3E}">
        <p14:creationId xmlns:p14="http://schemas.microsoft.com/office/powerpoint/2010/main" val="310482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8C8E05-169F-E606-8CCE-D454DF44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4BAE8C-4B47-ED27-A79B-521ACDC63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/>
              <a:t>Einleitung</a:t>
            </a:r>
          </a:p>
          <a:p>
            <a:r>
              <a:rPr lang="en-US" sz="2000"/>
              <a:t>Profile durchstöbern</a:t>
            </a:r>
          </a:p>
          <a:p>
            <a:r>
              <a:rPr lang="en-US" sz="2000"/>
              <a:t>Startseite durchsuchen</a:t>
            </a:r>
          </a:p>
          <a:p>
            <a:r>
              <a:rPr lang="de-DE" sz="2000"/>
              <a:t>Registrieren</a:t>
            </a:r>
          </a:p>
          <a:p>
            <a:r>
              <a:rPr lang="de-DE" sz="2000"/>
              <a:t>Anmelden</a:t>
            </a:r>
          </a:p>
          <a:p>
            <a:r>
              <a:rPr lang="de-DE" sz="2000"/>
              <a:t>Profil bearbeiten</a:t>
            </a:r>
          </a:p>
          <a:p>
            <a:r>
              <a:rPr lang="de-DE" sz="2000"/>
              <a:t>Chat</a:t>
            </a:r>
          </a:p>
          <a:p>
            <a:r>
              <a:rPr lang="de-DE" sz="2000"/>
              <a:t>Passwort vergessen</a:t>
            </a:r>
          </a:p>
          <a:p>
            <a:r>
              <a:rPr lang="de-DE" sz="2000"/>
              <a:t>Fazit</a:t>
            </a:r>
          </a:p>
        </p:txBody>
      </p:sp>
      <p:pic>
        <p:nvPicPr>
          <p:cNvPr id="7" name="Graphic 6" descr="Registrierung öffnen">
            <a:extLst>
              <a:ext uri="{FF2B5EF4-FFF2-40B4-BE49-F238E27FC236}">
                <a16:creationId xmlns:a16="http://schemas.microsoft.com/office/drawing/2014/main" id="{6D1FC948-A808-CEAD-6F3F-6B64173A4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4073" y="661916"/>
            <a:ext cx="5557909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7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9B04FD-E772-B6AD-8C0E-21CAF861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9035CC-3C52-7B32-E7D2-DDEF6C23E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E136F1E0-6964-7B97-0057-BAE9625C2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4918613-2732-1977-455E-C99D1581E33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/>
              <a:t>Einleitung</a:t>
            </a:r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81676D5D-65FB-861E-C215-073543C57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405EBDD-2D29-84B1-AC0C-B9C8113870BD}"/>
              </a:ext>
            </a:extLst>
          </p:cNvPr>
          <p:cNvSpPr txBox="1">
            <a:spLocks/>
          </p:cNvSpPr>
          <p:nvPr/>
        </p:nvSpPr>
        <p:spPr>
          <a:xfrm>
            <a:off x="838200" y="1929384"/>
            <a:ext cx="10515600" cy="3965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>
                <a:latin typeface="Inter"/>
              </a:rPr>
              <a:t>Edurando ist eine innovative Software, die es Studierenden ermöglicht, ihr Lernen auf ein neues Level zu heben</a:t>
            </a:r>
          </a:p>
          <a:p>
            <a:r>
              <a:rPr lang="de-DE" sz="2400">
                <a:latin typeface="Inter"/>
              </a:rPr>
              <a:t>wird von einer leistungsstarken Datenbank unterstützt und bietet breite Möglichkieten an Nachhilfeleistungen für alle möglichen Themengebiete</a:t>
            </a:r>
          </a:p>
          <a:p>
            <a:r>
              <a:rPr lang="de-DE" sz="2400">
                <a:latin typeface="Inter"/>
              </a:rPr>
              <a:t>Unsere Anwendung wurde speziell für Studierende entwickelt, die nach individueller Unterstützung suchen</a:t>
            </a:r>
          </a:p>
          <a:p>
            <a:r>
              <a:rPr lang="de-DE" sz="2400">
                <a:latin typeface="Inter"/>
              </a:rPr>
              <a:t>Die Konfiguration bei Edurando</a:t>
            </a:r>
          </a:p>
          <a:p>
            <a:r>
              <a:rPr lang="de-DE" sz="2400">
                <a:latin typeface="Inter"/>
              </a:rPr>
              <a:t>Hauptziel ist es, Studierende beim Verstehen und Beherrschen von komplexen Themen zu unterstützen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132544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AEEA0-1710-8E0B-5077-EFFACA4D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05D4F-E1C6-AC43-A130-C902D50A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761678B-E901-57E1-906B-A29D3411D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874ED9F-4720-2D24-53A0-8468525D810A}"/>
              </a:ext>
            </a:extLst>
          </p:cNvPr>
          <p:cNvSpPr txBox="1">
            <a:spLocks/>
          </p:cNvSpPr>
          <p:nvPr/>
        </p:nvSpPr>
        <p:spPr>
          <a:xfrm>
            <a:off x="6392584" y="501651"/>
            <a:ext cx="4434720" cy="1716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/>
              <a:t>Profile durchstöbern</a:t>
            </a:r>
            <a:endParaRPr lang="en-US" sz="5600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52BEE25-BDEF-E167-A6D4-7CB2161DC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D8302AF-E249-95BE-DECA-D382B61C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17" y="539762"/>
            <a:ext cx="1641600" cy="246857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5FB6A89E-9DCA-372A-9AB5-3E32052AD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84F45034-95B8-B103-4C56-92A9B139A7BA}"/>
              </a:ext>
            </a:extLst>
          </p:cNvPr>
          <p:cNvSpPr txBox="1">
            <a:spLocks/>
          </p:cNvSpPr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endParaRPr lang="en-US" sz="2000"/>
          </a:p>
          <a:p>
            <a:pPr marL="342900"/>
            <a:r>
              <a:rPr lang="en-US" sz="2000"/>
              <a:t>Suchleiste mit dem man die Profile sehen kann</a:t>
            </a:r>
          </a:p>
          <a:p>
            <a:pPr marL="342900"/>
            <a:r>
              <a:rPr lang="en-US" sz="2000"/>
              <a:t>Nach der Suche werden die  Profile angezeigt mit den Zielkriterien</a:t>
            </a:r>
          </a:p>
          <a:p>
            <a:pPr marL="342900"/>
            <a:r>
              <a:rPr lang="en-US" sz="2000"/>
              <a:t>Es werden die Edcards der jeweiligen Profile angezeigt</a:t>
            </a:r>
            <a:endParaRPr lang="en-US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2F5A40F-E195-A811-F9D5-FB28A7AF9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4748264"/>
            <a:ext cx="4281815" cy="642272"/>
          </a:xfrm>
          <a:prstGeom prst="rect">
            <a:avLst/>
          </a:prstGeom>
        </p:spPr>
      </p:pic>
      <p:cxnSp>
        <p:nvCxnSpPr>
          <p:cNvPr id="11" name="Straight Connector 15">
            <a:extLst>
              <a:ext uri="{FF2B5EF4-FFF2-40B4-BE49-F238E27FC236}">
                <a16:creationId xmlns:a16="http://schemas.microsoft.com/office/drawing/2014/main" id="{1C6E1E7F-4463-D2E4-6008-AC771C6E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">
            <a:extLst>
              <a:ext uri="{FF2B5EF4-FFF2-40B4-BE49-F238E27FC236}">
                <a16:creationId xmlns:a16="http://schemas.microsoft.com/office/drawing/2014/main" id="{C0A91B34-733E-C19F-2B0B-B3AB8FE99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2CA01640-79F3-064F-E9CF-213785DA49C4}"/>
              </a:ext>
            </a:extLst>
          </p:cNvPr>
          <p:cNvSpPr txBox="1">
            <a:spLocks/>
          </p:cNvSpPr>
          <p:nvPr/>
        </p:nvSpPr>
        <p:spPr>
          <a:xfrm>
            <a:off x="6392584" y="501651"/>
            <a:ext cx="4434720" cy="1716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600" dirty="0"/>
              <a:t>Profile </a:t>
            </a:r>
            <a:r>
              <a:rPr lang="en-US" sz="5600" dirty="0" err="1"/>
              <a:t>durchstöbern</a:t>
            </a:r>
            <a:endParaRPr lang="en-US" sz="5600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A6234CEA-1E4B-6839-8BBC-A66338CCF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09F54BC-1274-9E19-870C-7567DD210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Untertitel 2">
            <a:extLst>
              <a:ext uri="{FF2B5EF4-FFF2-40B4-BE49-F238E27FC236}">
                <a16:creationId xmlns:a16="http://schemas.microsoft.com/office/drawing/2014/main" id="{D4BFC96F-0064-5048-9831-3E858DACF9C0}"/>
              </a:ext>
            </a:extLst>
          </p:cNvPr>
          <p:cNvSpPr txBox="1">
            <a:spLocks/>
          </p:cNvSpPr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endParaRPr lang="en-US" sz="2000"/>
          </a:p>
          <a:p>
            <a:pPr marL="342900"/>
            <a:r>
              <a:rPr lang="en-US" sz="2000"/>
              <a:t>Es werden die Edcards der jeweiligen Profile angezeigt</a:t>
            </a:r>
          </a:p>
          <a:p>
            <a:pPr marL="342900"/>
            <a:r>
              <a:rPr lang="en-US" sz="2000"/>
              <a:t>Die Users, die mit den besten Bewertungen ,werden angezeigt .</a:t>
            </a:r>
          </a:p>
          <a:p>
            <a:pPr marL="342900"/>
            <a:r>
              <a:rPr lang="en-US" sz="2000"/>
              <a:t>PersonalBiography sowie Subjects , Toipics kann User lessen </a:t>
            </a:r>
            <a:endParaRPr lang="en-US" sz="2000" dirty="0"/>
          </a:p>
        </p:txBody>
      </p:sp>
      <p:cxnSp>
        <p:nvCxnSpPr>
          <p:cNvPr id="17" name="Straight Connector 15">
            <a:extLst>
              <a:ext uri="{FF2B5EF4-FFF2-40B4-BE49-F238E27FC236}">
                <a16:creationId xmlns:a16="http://schemas.microsoft.com/office/drawing/2014/main" id="{F3204E3A-1FD8-20D4-1CB6-EC3FC36D3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Ein Bild, das Text, Screenshot, Kreis, Design enthält.&#10;&#10;Automatisch generierte Beschreibung">
            <a:extLst>
              <a:ext uri="{FF2B5EF4-FFF2-40B4-BE49-F238E27FC236}">
                <a16:creationId xmlns:a16="http://schemas.microsoft.com/office/drawing/2014/main" id="{129FC62B-73D7-F2F8-23EF-A6B8C80AE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2456" y="3610394"/>
            <a:ext cx="3308370" cy="2961885"/>
          </a:xfrm>
          <a:prstGeom prst="rect">
            <a:avLst/>
          </a:prstGeom>
        </p:spPr>
      </p:pic>
      <p:pic>
        <p:nvPicPr>
          <p:cNvPr id="19" name="Grafik 1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F7081EA6-F069-0470-F006-69B457812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9785" y="333150"/>
            <a:ext cx="2706064" cy="284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0221B9-7352-7C04-18E6-6F9821ED8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2584" y="501651"/>
            <a:ext cx="4434720" cy="17162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600" b="0" i="0" dirty="0" err="1">
                <a:effectLst/>
              </a:rPr>
              <a:t>Startseite</a:t>
            </a:r>
            <a:r>
              <a:rPr lang="en-US" sz="5600" b="0" i="0" dirty="0">
                <a:effectLst/>
              </a:rPr>
              <a:t> </a:t>
            </a:r>
            <a:r>
              <a:rPr lang="en-US" sz="5600" b="0" i="0" dirty="0" err="1">
                <a:effectLst/>
              </a:rPr>
              <a:t>durchsuchen</a:t>
            </a:r>
            <a:endParaRPr lang="en-US" sz="5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B969A3-EE16-DE92-533F-5FA5B2FB8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17" y="539762"/>
            <a:ext cx="1641600" cy="2468573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07C2BED0-F92F-9B40-F594-FBFBC2F94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Suchleiste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dem man die Profile </a:t>
            </a:r>
            <a:r>
              <a:rPr lang="en-US" sz="2000" dirty="0" err="1"/>
              <a:t>sehen</a:t>
            </a:r>
            <a:r>
              <a:rPr lang="en-US" sz="2000" dirty="0"/>
              <a:t> </a:t>
            </a:r>
            <a:r>
              <a:rPr lang="en-US" sz="2000" dirty="0" err="1"/>
              <a:t>kann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Nach</a:t>
            </a:r>
            <a:r>
              <a:rPr lang="en-US" sz="2000" dirty="0"/>
              <a:t> der </a:t>
            </a:r>
            <a:r>
              <a:rPr lang="en-US" sz="2000" dirty="0" err="1"/>
              <a:t>Suche</a:t>
            </a:r>
            <a:r>
              <a:rPr lang="en-US" sz="2000" dirty="0"/>
              <a:t> </a:t>
            </a:r>
            <a:r>
              <a:rPr lang="en-US" sz="2000" dirty="0" err="1"/>
              <a:t>werden</a:t>
            </a:r>
            <a:r>
              <a:rPr lang="en-US" sz="2000" dirty="0"/>
              <a:t> die  Profile </a:t>
            </a:r>
            <a:r>
              <a:rPr lang="en-US" sz="2000" dirty="0" err="1"/>
              <a:t>angezeigt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den </a:t>
            </a:r>
            <a:r>
              <a:rPr lang="en-US" sz="2000" dirty="0" err="1"/>
              <a:t>Zielkriterien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Übersichtliche</a:t>
            </a:r>
            <a:r>
              <a:rPr lang="en-US" sz="2000" dirty="0"/>
              <a:t> </a:t>
            </a:r>
            <a:r>
              <a:rPr lang="en-US" sz="2000" dirty="0" err="1"/>
              <a:t>Anzeige</a:t>
            </a:r>
            <a:r>
              <a:rPr lang="en-US" sz="2000" dirty="0"/>
              <a:t> der </a:t>
            </a:r>
            <a:r>
              <a:rPr lang="en-US" sz="2000" dirty="0" err="1"/>
              <a:t>Menüpunkte</a:t>
            </a:r>
            <a:endParaRPr lang="en-US" sz="2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95DA7E-2D5B-401C-DB3A-D23F23809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4748264"/>
            <a:ext cx="4281815" cy="642272"/>
          </a:xfrm>
          <a:prstGeom prst="rect">
            <a:avLst/>
          </a:prstGeom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29F7A781-C182-97A7-8880-C4493F118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EC2A1FE-BF0F-A162-15ED-EB848E523FE7}"/>
              </a:ext>
            </a:extLst>
          </p:cNvPr>
          <p:cNvSpPr txBox="1">
            <a:spLocks/>
          </p:cNvSpPr>
          <p:nvPr/>
        </p:nvSpPr>
        <p:spPr>
          <a:xfrm>
            <a:off x="6392584" y="501651"/>
            <a:ext cx="4434720" cy="1716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600" dirty="0" err="1"/>
              <a:t>Startseite</a:t>
            </a:r>
            <a:r>
              <a:rPr lang="en-US" sz="5600" dirty="0"/>
              <a:t> </a:t>
            </a:r>
            <a:r>
              <a:rPr lang="en-US" sz="5600" dirty="0" err="1"/>
              <a:t>durchsuchen</a:t>
            </a:r>
            <a:endParaRPr lang="en-US" sz="5600" dirty="0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57D4369-6AA6-4D59-B421-013BADF5F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A34B1BC-D42E-0A96-FCF3-9A15B3AE1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017" y="539762"/>
            <a:ext cx="1641600" cy="2468573"/>
          </a:xfrm>
          <a:prstGeom prst="rect">
            <a:avLst/>
          </a:prstGeom>
        </p:spPr>
      </p:pic>
      <p:sp>
        <p:nvSpPr>
          <p:cNvPr id="11" name="Rectangle 13">
            <a:extLst>
              <a:ext uri="{FF2B5EF4-FFF2-40B4-BE49-F238E27FC236}">
                <a16:creationId xmlns:a16="http://schemas.microsoft.com/office/drawing/2014/main" id="{2E588C52-B5A5-88E1-1F08-B8F9E494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7BFE3C31-A43B-7DF2-EA27-7FE3D0B4FFAC}"/>
              </a:ext>
            </a:extLst>
          </p:cNvPr>
          <p:cNvSpPr txBox="1">
            <a:spLocks/>
          </p:cNvSpPr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Suchleiste mit dem man die Profile sehen kann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Nach der Suche werden die  Profile angezeigt mit den Zielkriterien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Übersichtliche Anzeige der Menüpunkte</a:t>
            </a:r>
            <a:endParaRPr lang="en-US" sz="20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6B17D80-3116-80BB-AEED-3F0B4076E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51" y="4748264"/>
            <a:ext cx="4281815" cy="642272"/>
          </a:xfrm>
          <a:prstGeom prst="rect">
            <a:avLst/>
          </a:prstGeom>
        </p:spPr>
      </p:pic>
      <p:cxnSp>
        <p:nvCxnSpPr>
          <p:cNvPr id="15" name="Straight Connector 15">
            <a:extLst>
              <a:ext uri="{FF2B5EF4-FFF2-40B4-BE49-F238E27FC236}">
                <a16:creationId xmlns:a16="http://schemas.microsoft.com/office/drawing/2014/main" id="{99AB657D-8CD4-CB53-E701-747C1A3FE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74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304FB-A777-154D-BF1C-6219B5342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de-DE" dirty="0"/>
              <a:t>Registrieren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FC093F-41E5-CA43-9D27-8D6A595CB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de-DE" sz="1300"/>
              <a:t>Es ist in Edurando verpflichtend sich zu registrieren um interagieren zu können</a:t>
            </a:r>
          </a:p>
          <a:p>
            <a:r>
              <a:rPr lang="de-DE" sz="1300"/>
              <a:t>Um sich zu registrieren muss man oben rechts in der Navigationsleiste auf “Sign Up“ klicken. </a:t>
            </a:r>
          </a:p>
          <a:p>
            <a:r>
              <a:rPr lang="de-DE" sz="1300"/>
              <a:t>Nun kommt man auf diese Seite</a:t>
            </a:r>
          </a:p>
          <a:p>
            <a:r>
              <a:rPr lang="de-DE" sz="1300"/>
              <a:t>nun muss um sich zu registrieren die Felder </a:t>
            </a:r>
            <a:r>
              <a:rPr lang="de-DE" sz="1300" i="0" u="none" strike="noStrike">
                <a:effectLst/>
              </a:rPr>
              <a:t>First Name, Last Name, Email address, Password, Repeat your Password ausgefüllt werden und die Rolle muss ausgewählt werden</a:t>
            </a:r>
          </a:p>
          <a:p>
            <a:r>
              <a:rPr lang="de-DE" sz="1300"/>
              <a:t>Am ende muss der Nutzer unsere </a:t>
            </a:r>
            <a:r>
              <a:rPr lang="de-DE" sz="1300" i="0" u="none" strike="noStrike">
                <a:effectLst/>
              </a:rPr>
              <a:t> Nutzungsbedingungen, Datenschutzerklärung akzeptieren und klickt auf „Sign Up“ um mit der </a:t>
            </a:r>
            <a:r>
              <a:rPr lang="de-DE" sz="1300"/>
              <a:t>R</a:t>
            </a:r>
            <a:r>
              <a:rPr lang="de-DE" sz="1300" i="0" u="none" strike="noStrike">
                <a:effectLst/>
              </a:rPr>
              <a:t>egistrierung weiterfortzufahren</a:t>
            </a:r>
          </a:p>
          <a:p>
            <a:r>
              <a:rPr lang="de-DE" sz="1300"/>
              <a:t>dabei muss geachtet werden, dass das </a:t>
            </a:r>
            <a:r>
              <a:rPr lang="de-DE" sz="1300" b="0" i="0" u="none" strike="noStrike">
                <a:effectLst/>
                <a:latin typeface="-webkit-standard"/>
              </a:rPr>
              <a:t>Passwort 8 Zeichen lang ist, mindestens eine Zahl, ein Sonderzeichen und einen Groß- und einen Kleinbuchstaben enthalten muss</a:t>
            </a:r>
          </a:p>
          <a:p>
            <a:r>
              <a:rPr lang="de-DE" sz="1300" b="0" i="0" u="none" strike="noStrike">
                <a:effectLst/>
                <a:latin typeface="-webkit-standard"/>
              </a:rPr>
              <a:t>die </a:t>
            </a:r>
            <a:r>
              <a:rPr lang="de-DE" sz="1300">
                <a:latin typeface="-webkit-standard"/>
              </a:rPr>
              <a:t>email-adresse ist gleich Benutzername und es muss eine Studenten-mail sein</a:t>
            </a:r>
            <a:endParaRPr lang="de-DE" sz="1300" i="0" u="none" strike="noStrike">
              <a:effectLst/>
            </a:endParaRPr>
          </a:p>
          <a:p>
            <a:pPr marL="0" indent="0">
              <a:buNone/>
            </a:pPr>
            <a:endParaRPr lang="de-DE" sz="1300"/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5FAC968A-A683-9C4B-A9D0-CDACB9272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39" y="717012"/>
            <a:ext cx="3512792" cy="5446191"/>
          </a:xfrm>
          <a:prstGeom prst="rect">
            <a:avLst/>
          </a:prstGeom>
        </p:spPr>
      </p:pic>
      <p:sp useBgFill="1">
        <p:nvSpPr>
          <p:cNvPr id="4" name="Rectangle 9">
            <a:extLst>
              <a:ext uri="{FF2B5EF4-FFF2-40B4-BE49-F238E27FC236}">
                <a16:creationId xmlns:a16="http://schemas.microsoft.com/office/drawing/2014/main" id="{33D07203-7AFE-E106-E6AC-FDE91BB0D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55722B39-2848-ED78-8851-A5B1C8C6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65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7966DACA-E4D2-F746-741C-94DAFDDF5C67}"/>
              </a:ext>
            </a:extLst>
          </p:cNvPr>
          <p:cNvSpPr txBox="1">
            <a:spLocks/>
          </p:cNvSpPr>
          <p:nvPr/>
        </p:nvSpPr>
        <p:spPr>
          <a:xfrm>
            <a:off x="1135969" y="609600"/>
            <a:ext cx="4784796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Registrieren 1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C6B7F93-EB52-6D39-CAF3-823A5EBF22A6}"/>
              </a:ext>
            </a:extLst>
          </p:cNvPr>
          <p:cNvSpPr txBox="1">
            <a:spLocks/>
          </p:cNvSpPr>
          <p:nvPr/>
        </p:nvSpPr>
        <p:spPr>
          <a:xfrm>
            <a:off x="1135969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300"/>
              <a:t>Es ist in Edurando verpflichtend sich zu registrieren um interagieren zu können</a:t>
            </a:r>
          </a:p>
          <a:p>
            <a:r>
              <a:rPr lang="de-DE" sz="1300"/>
              <a:t>Um sich zu registrieren muss man oben rechts in der Navigationsleiste auf “Sign Up“ klicken. </a:t>
            </a:r>
          </a:p>
          <a:p>
            <a:r>
              <a:rPr lang="de-DE" sz="1300"/>
              <a:t>Nun kommt man auf diese Seite</a:t>
            </a:r>
          </a:p>
          <a:p>
            <a:r>
              <a:rPr lang="de-DE" sz="1300"/>
              <a:t>nun muss um sich zu registrieren die Felder First Name, Last Name, Email address, Password, Repeat your Password ausgefüllt werden und die Rolle muss ausgewählt werden</a:t>
            </a:r>
          </a:p>
          <a:p>
            <a:r>
              <a:rPr lang="de-DE" sz="1300"/>
              <a:t>Am ende muss der Nutzer unsere  Nutzungsbedingungen, Datenschutzerklärung akzeptieren und klickt auf „Sign Up“ um mit der Registrierung weiterfortzufahren</a:t>
            </a:r>
          </a:p>
          <a:p>
            <a:r>
              <a:rPr lang="de-DE" sz="1300"/>
              <a:t>dabei muss geachtet werden, dass das </a:t>
            </a:r>
            <a:r>
              <a:rPr lang="de-DE" sz="1300">
                <a:latin typeface="-webkit-standard"/>
              </a:rPr>
              <a:t>Passwort 8 Zeichen lang ist, mindestens eine Zahl, ein Sonderzeichen und einen Groß- und einen Kleinbuchstaben enthalten muss</a:t>
            </a:r>
          </a:p>
          <a:p>
            <a:r>
              <a:rPr lang="de-DE" sz="1300">
                <a:latin typeface="-webkit-standard"/>
              </a:rPr>
              <a:t>die email-adresse ist gleich Benutzername und es muss eine Studenten-mail sein</a:t>
            </a:r>
            <a:endParaRPr lang="de-DE" sz="1300"/>
          </a:p>
          <a:p>
            <a:pPr marL="0" indent="0">
              <a:buFont typeface="Arial" panose="020B0604020202020204" pitchFamily="34" charset="0"/>
              <a:buNone/>
            </a:pPr>
            <a:endParaRPr lang="de-DE" sz="1300"/>
          </a:p>
        </p:txBody>
      </p:sp>
      <p:pic>
        <p:nvPicPr>
          <p:cNvPr id="9" name="Grafik 8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7ACB0EB6-273C-7F4D-06F4-ABAB3BD2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974" y="717012"/>
            <a:ext cx="3512792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44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16813-B937-1E4D-A3A3-184170334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de-DE" dirty="0"/>
              <a:t>Registrieren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91303-9670-A84C-991F-756CF4AD8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de-DE" sz="1700" dirty="0"/>
              <a:t>Bei erfolgreicher Eingabe und das klicken auf “</a:t>
            </a:r>
            <a:r>
              <a:rPr lang="de-DE" sz="1700" dirty="0" err="1"/>
              <a:t>Sign</a:t>
            </a:r>
            <a:r>
              <a:rPr lang="de-DE" sz="1700" dirty="0"/>
              <a:t> UP“ wird man auf der </a:t>
            </a:r>
            <a:r>
              <a:rPr lang="de-DE" sz="1700" dirty="0" err="1"/>
              <a:t>Confirm</a:t>
            </a:r>
            <a:r>
              <a:rPr lang="de-DE" sz="1700" dirty="0"/>
              <a:t>-Seite weitergeleitet</a:t>
            </a:r>
          </a:p>
          <a:p>
            <a:r>
              <a:rPr lang="de-DE" sz="1700" dirty="0"/>
              <a:t>währenddessen erhält man eine Authentifizierung-mail wobei man in dieser mail auf den Link klickt um seine </a:t>
            </a:r>
            <a:r>
              <a:rPr lang="de-DE" sz="1700" dirty="0" err="1"/>
              <a:t>registrierung</a:t>
            </a:r>
            <a:r>
              <a:rPr lang="de-DE" sz="1700" dirty="0"/>
              <a:t> zu bestätigen</a:t>
            </a:r>
          </a:p>
          <a:p>
            <a:r>
              <a:rPr lang="de-DE" sz="1700" dirty="0"/>
              <a:t>Man hat ein Zeitlimit von 15 min auf den link zu klicken, macht man dies nicht innerhalb der 15 min, ist der Link ungültig</a:t>
            </a:r>
          </a:p>
          <a:p>
            <a:r>
              <a:rPr lang="de-DE" sz="1700" dirty="0"/>
              <a:t>Falls man keine Authentifizierung-mail erhalten hat, gibt es die Möglichkeit auf der “</a:t>
            </a:r>
            <a:r>
              <a:rPr lang="de-DE" sz="1700" dirty="0" err="1"/>
              <a:t>Confirm</a:t>
            </a:r>
            <a:r>
              <a:rPr lang="de-DE" sz="1700" dirty="0"/>
              <a:t>“ Seite auf „</a:t>
            </a:r>
            <a:r>
              <a:rPr lang="de-DE" sz="1700" b="0" i="0" u="none" strike="noStrike" dirty="0">
                <a:effectLst/>
              </a:rPr>
              <a:t> E-Mail erneut senden“</a:t>
            </a:r>
            <a:r>
              <a:rPr lang="de-DE" sz="1700" dirty="0"/>
              <a:t>  zu klicken</a:t>
            </a:r>
          </a:p>
          <a:p>
            <a:endParaRPr lang="de-DE" sz="1700" dirty="0"/>
          </a:p>
          <a:p>
            <a:endParaRPr lang="de-DE" sz="1700" dirty="0"/>
          </a:p>
        </p:txBody>
      </p:sp>
      <p:pic>
        <p:nvPicPr>
          <p:cNvPr id="5" name="Grafik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49E6A5A-C4B0-F847-B9A5-484F38FF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858917"/>
            <a:ext cx="4737650" cy="3162380"/>
          </a:xfrm>
          <a:prstGeom prst="rect">
            <a:avLst/>
          </a:prstGeom>
        </p:spPr>
      </p:pic>
      <p:sp useBgFill="1">
        <p:nvSpPr>
          <p:cNvPr id="11" name="Rectangle 9">
            <a:extLst>
              <a:ext uri="{FF2B5EF4-FFF2-40B4-BE49-F238E27FC236}">
                <a16:creationId xmlns:a16="http://schemas.microsoft.com/office/drawing/2014/main" id="{962C6ABA-6AD3-C6B7-3D82-3DAE437C8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27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F73EFFA-4286-5331-2068-CB30DBAA4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927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8BC0AF05-B5A9-B800-61B4-396C0B0C7530}"/>
              </a:ext>
            </a:extLst>
          </p:cNvPr>
          <p:cNvSpPr txBox="1">
            <a:spLocks/>
          </p:cNvSpPr>
          <p:nvPr/>
        </p:nvSpPr>
        <p:spPr>
          <a:xfrm>
            <a:off x="1017764" y="609600"/>
            <a:ext cx="4784796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Registrieren 2</a:t>
            </a:r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CC9BB598-0D68-65EE-FA0A-A38616C0BFB0}"/>
              </a:ext>
            </a:extLst>
          </p:cNvPr>
          <p:cNvSpPr txBox="1">
            <a:spLocks/>
          </p:cNvSpPr>
          <p:nvPr/>
        </p:nvSpPr>
        <p:spPr>
          <a:xfrm>
            <a:off x="101776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00"/>
              <a:t>Bei erfolgreicher Eingabe und das klicken auf “Sign UP“ wird man auf der Confirm-Seite weitergeleitet</a:t>
            </a:r>
          </a:p>
          <a:p>
            <a:r>
              <a:rPr lang="de-DE" sz="1700"/>
              <a:t>währenddessen erhält man eine Authentifizierung-mail wobei man in dieser mail auf den Link klickt um seine registrierung zu bestätigen</a:t>
            </a:r>
          </a:p>
          <a:p>
            <a:r>
              <a:rPr lang="de-DE" sz="1700"/>
              <a:t>Man hat ein Zeitlimit von 15 min auf den link zu klicken, macht man dies nicht innerhalb der 15 min, ist der Link ungültig</a:t>
            </a:r>
          </a:p>
          <a:p>
            <a:r>
              <a:rPr lang="de-DE" sz="1700"/>
              <a:t>Falls man keine Authentifizierung-mail erhalten hat, gibt es die Möglichkeit auf der “Confirm“ Seite auf „ E-Mail erneut senden“  zu klicken</a:t>
            </a:r>
          </a:p>
          <a:p>
            <a:endParaRPr lang="de-DE" sz="1700"/>
          </a:p>
          <a:p>
            <a:endParaRPr lang="de-DE" sz="1700" dirty="0"/>
          </a:p>
        </p:txBody>
      </p:sp>
      <p:pic>
        <p:nvPicPr>
          <p:cNvPr id="16" name="Grafik 1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25624F03-4EF9-B4D5-A56D-23A49AFA3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340" y="1858917"/>
            <a:ext cx="4737650" cy="316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1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57B9D-BAFB-3027-C542-9273D0C8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536" y="487680"/>
            <a:ext cx="4818888" cy="1481328"/>
          </a:xfrm>
        </p:spPr>
        <p:txBody>
          <a:bodyPr anchor="b">
            <a:normAutofit/>
          </a:bodyPr>
          <a:lstStyle/>
          <a:p>
            <a:r>
              <a:rPr lang="de-DE" sz="5400"/>
              <a:t>Anmelden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371742-ED3A-E993-33E0-6202B832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36" y="2508504"/>
            <a:ext cx="4818888" cy="3547872"/>
          </a:xfrm>
        </p:spPr>
        <p:txBody>
          <a:bodyPr anchor="t">
            <a:normAutofit/>
          </a:bodyPr>
          <a:lstStyle/>
          <a:p>
            <a:r>
              <a:rPr lang="de-DE" sz="2200" dirty="0"/>
              <a:t>Wenn der User registriert ist kann er sich anmelden </a:t>
            </a:r>
          </a:p>
          <a:p>
            <a:r>
              <a:rPr lang="de-DE" sz="2200" dirty="0"/>
              <a:t>Dafür muss die Studenten E-Mail und das Passwort angegeben werden </a:t>
            </a:r>
          </a:p>
          <a:p>
            <a:r>
              <a:rPr lang="de-DE" sz="2200" dirty="0"/>
              <a:t>Nachdem anmelden ist der User in der Lage Nachhilfe zu reservieren</a:t>
            </a:r>
          </a:p>
          <a:p>
            <a:endParaRPr lang="de-DE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06E6FDD-84AD-68F0-4C70-B502897A2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648" y="1249958"/>
            <a:ext cx="5458968" cy="4053283"/>
          </a:xfrm>
          <a:prstGeom prst="rect">
            <a:avLst/>
          </a:prstGeom>
        </p:spPr>
      </p:pic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F4CAF4E2-F5E4-5266-ECB2-3D6F22820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5ABED9D-422E-9CB0-21CE-303BC7F7222D}"/>
              </a:ext>
            </a:extLst>
          </p:cNvPr>
          <p:cNvSpPr txBox="1">
            <a:spLocks/>
          </p:cNvSpPr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/>
              <a:t>Anmelden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6168EBE6-5B87-4899-7DD2-CB50B3E8A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2FECE4DF-7EB4-11E4-C164-59297280E2F7}"/>
              </a:ext>
            </a:extLst>
          </p:cNvPr>
          <p:cNvSpPr txBox="1">
            <a:spLocks/>
          </p:cNvSpPr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200" dirty="0"/>
              <a:t>Wenn der User registriert ist kann er sich anmelden </a:t>
            </a:r>
          </a:p>
          <a:p>
            <a:r>
              <a:rPr lang="de-DE" sz="2200" dirty="0"/>
              <a:t>Dafür muss die Studenten E-Mail und das Passwort angegeben werden </a:t>
            </a:r>
          </a:p>
          <a:p>
            <a:r>
              <a:rPr lang="de-DE" sz="2200" dirty="0"/>
              <a:t>Nachdem anmelden ist der User in der Lage Nachhilfe zu reservieren</a:t>
            </a:r>
          </a:p>
          <a:p>
            <a:endParaRPr lang="de-DE" sz="22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BEDB583-039C-9DAA-AF05-EB25EB84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402358"/>
            <a:ext cx="5458968" cy="40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1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793E593C-FD3E-4A75-FF41-09E29DB1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Profil bearbeiten (1)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CF7F16-34E7-6ED1-F475-BE7545B602A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Grafik 4" descr="Ein Bild, das Text, Screenshot, Software, Webseite enthält.&#10;&#10;Automatisch generierte Beschreibung">
            <a:extLst>
              <a:ext uri="{FF2B5EF4-FFF2-40B4-BE49-F238E27FC236}">
                <a16:creationId xmlns:a16="http://schemas.microsoft.com/office/drawing/2014/main" id="{743ED7C3-EDB8-0EB2-F459-3BC6F8FB3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405" y="173598"/>
            <a:ext cx="5313143" cy="6402416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44D2209-F6EC-7B5F-2AA2-1226E3E05AC3}"/>
              </a:ext>
            </a:extLst>
          </p:cNvPr>
          <p:cNvSpPr/>
          <p:nvPr/>
        </p:nvSpPr>
        <p:spPr>
          <a:xfrm>
            <a:off x="6677405" y="722759"/>
            <a:ext cx="1349603" cy="1379813"/>
          </a:xfrm>
          <a:prstGeom prst="rect">
            <a:avLst/>
          </a:prstGeom>
          <a:noFill/>
          <a:ln w="7937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BB982DB2-2F28-B2AA-55C0-F1383093A0E2}"/>
              </a:ext>
            </a:extLst>
          </p:cNvPr>
          <p:cNvCxnSpPr/>
          <p:nvPr/>
        </p:nvCxnSpPr>
        <p:spPr>
          <a:xfrm flipH="1">
            <a:off x="8169370" y="1549552"/>
            <a:ext cx="629677" cy="0"/>
          </a:xfrm>
          <a:prstGeom prst="straightConnector1">
            <a:avLst/>
          </a:prstGeom>
          <a:ln w="66675">
            <a:solidFill>
              <a:srgbClr val="FFC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6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Microsoft Office PowerPoint</Application>
  <PresentationFormat>Breitbild</PresentationFormat>
  <Paragraphs>118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-webkit-standard</vt:lpstr>
      <vt:lpstr>Wingdings</vt:lpstr>
      <vt:lpstr>Office</vt:lpstr>
      <vt:lpstr>Edurando</vt:lpstr>
      <vt:lpstr>Gliederung</vt:lpstr>
      <vt:lpstr>PowerPoint-Präsentation</vt:lpstr>
      <vt:lpstr>PowerPoint-Präsentation</vt:lpstr>
      <vt:lpstr>Startseite durchsuchen</vt:lpstr>
      <vt:lpstr>Registrieren 1</vt:lpstr>
      <vt:lpstr>Registrieren 2</vt:lpstr>
      <vt:lpstr>Anmelden</vt:lpstr>
      <vt:lpstr>Profil bearbeiten (1)</vt:lpstr>
      <vt:lpstr>Profil bearbeiten (2)</vt:lpstr>
      <vt:lpstr>Chat</vt:lpstr>
      <vt:lpstr>Passwort vergessen   </vt:lpstr>
      <vt:lpstr>Passwort vergessen   </vt:lpstr>
      <vt:lpstr>Fazit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Edurando</dc:title>
  <dc:creator>Krish Kalra</dc:creator>
  <cp:lastModifiedBy>Krish Kalra</cp:lastModifiedBy>
  <cp:revision>3</cp:revision>
  <dcterms:created xsi:type="dcterms:W3CDTF">2023-07-04T09:43:42Z</dcterms:created>
  <dcterms:modified xsi:type="dcterms:W3CDTF">2023-07-05T12:15:18Z</dcterms:modified>
</cp:coreProperties>
</file>