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  <p:sldMasterId id="2147483694" r:id="rId3"/>
  </p:sldMasterIdLst>
  <p:notesMasterIdLst>
    <p:notesMasterId r:id="rId9"/>
  </p:notesMasterIdLst>
  <p:sldIdLst>
    <p:sldId id="256" r:id="rId4"/>
    <p:sldId id="416" r:id="rId5"/>
    <p:sldId id="1555" r:id="rId6"/>
    <p:sldId id="1558" r:id="rId7"/>
    <p:sldId id="1559" r:id="rId8"/>
  </p:sldIdLst>
  <p:sldSz cx="12192000" cy="6858000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ashevsky, Alexander" initials="LA" lastIdx="0" clrIdx="0">
    <p:extLst>
      <p:ext uri="{19B8F6BF-5375-455C-9EA6-DF929625EA0E}">
        <p15:presenceInfo xmlns:p15="http://schemas.microsoft.com/office/powerpoint/2012/main" userId="S-1-5-21-725345543-602162358-527237240-39115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697" autoAdjust="0"/>
  </p:normalViewPr>
  <p:slideViewPr>
    <p:cSldViewPr snapToGrid="0">
      <p:cViewPr varScale="1">
        <p:scale>
          <a:sx n="82" d="100"/>
          <a:sy n="82" d="100"/>
        </p:scale>
        <p:origin x="694" y="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2DEA6-B94A-4DF0-877A-AE1403D8FED8}" type="datetimeFigureOut">
              <a:rPr lang="en-US" smtClean="0"/>
              <a:t>10/27/2020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A0FA3-1CDF-45D5-B856-25718C5805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D7A0B-A9BE-4865-834E-A075D2F7D8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AD7A0B-A9BE-4865-834E-A075D2F7D8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3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0720" y="2827621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1C927-3D52-4F14-A2FD-FD57DB4C4949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7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85780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3701592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27523-A558-4B08-AA34-AFAF33D6F687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447753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1" y="2393249"/>
            <a:ext cx="3141815" cy="20715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C20E1C-3B48-4790-A78E-9426F410247B}"/>
              </a:ext>
            </a:extLst>
          </p:cNvPr>
          <p:cNvSpPr/>
          <p:nvPr/>
        </p:nvSpPr>
        <p:spPr>
          <a:xfrm>
            <a:off x="2747723" y="2295072"/>
            <a:ext cx="2919564" cy="2267848"/>
          </a:xfrm>
          <a:prstGeom prst="rect">
            <a:avLst/>
          </a:prstGeom>
          <a:blipFill dpi="0" rotWithShape="1">
            <a:blip r:embed="rId3"/>
            <a:srcRect/>
            <a:stretch>
              <a:fillRect t="-6994" b="16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1573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5" y="2393250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0806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1" y="975360"/>
            <a:ext cx="94462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520" y="2194560"/>
            <a:ext cx="9446259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6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1C927-3D52-4F14-A2FD-FD57DB4C4949}"/>
              </a:ext>
            </a:extLst>
          </p:cNvPr>
          <p:cNvSpPr/>
          <p:nvPr userDrawn="1"/>
        </p:nvSpPr>
        <p:spPr>
          <a:xfrm>
            <a:off x="8887825" y="4275422"/>
            <a:ext cx="2518947" cy="2060956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0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DEC1212-91D2-4B95-B6B3-BD7283848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016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1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F7A05D5-A682-4DCD-97D4-1D2286ADB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955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80EAFEF-24C9-40C8-9D23-61C7616E8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405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10B7611-001C-4B85-A74D-ACD4874CA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17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989CCC9-71D2-4293-87C7-EA72DFB6B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597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 &amp;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855118E-828C-4D11-BB70-2E194AC2087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1" y="6456075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 userDrawn="1"/>
        </p:nvCxnSpPr>
        <p:spPr>
          <a:xfrm>
            <a:off x="11424713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 userDrawn="1"/>
        </p:nvSpPr>
        <p:spPr>
          <a:xfrm>
            <a:off x="9572628" y="6510779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D3F0A-D930-447E-896A-A428789F0277}"/>
              </a:ext>
            </a:extLst>
          </p:cNvPr>
          <p:cNvGrpSpPr/>
          <p:nvPr userDrawn="1"/>
        </p:nvGrpSpPr>
        <p:grpSpPr>
          <a:xfrm>
            <a:off x="456857" y="6358597"/>
            <a:ext cx="3011755" cy="436279"/>
            <a:chOff x="455208" y="4815997"/>
            <a:chExt cx="2285500" cy="3056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E2989-E3B5-4E9C-B00D-9E099BD47B82}"/>
                </a:ext>
              </a:extLst>
            </p:cNvPr>
            <p:cNvSpPr txBox="1"/>
            <p:nvPr userDrawn="1"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03252B-B62F-4C31-ACA7-C3E7E75BF21B}"/>
                </a:ext>
              </a:extLst>
            </p:cNvPr>
            <p:cNvSpPr txBox="1"/>
            <p:nvPr userDrawn="1"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41154EE-10F1-43F3-A832-4027C11BAF7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" y="6474888"/>
            <a:ext cx="329713" cy="273992"/>
          </a:xfrm>
          <a:prstGeom prst="rect">
            <a:avLst/>
          </a:prstGeom>
        </p:spPr>
      </p:pic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3B78B729-AC56-461E-B93C-02DFB77B6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41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B2F2745-F3AE-4DB3-922A-DAF56764712B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1" y="6456075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 userDrawn="1"/>
        </p:nvCxnSpPr>
        <p:spPr>
          <a:xfrm>
            <a:off x="11424713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 userDrawn="1"/>
        </p:nvSpPr>
        <p:spPr>
          <a:xfrm>
            <a:off x="9572628" y="6510779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FB80CC-D8F3-4D62-ADB3-1A43F0A2AECE}"/>
              </a:ext>
            </a:extLst>
          </p:cNvPr>
          <p:cNvGrpSpPr/>
          <p:nvPr userDrawn="1"/>
        </p:nvGrpSpPr>
        <p:grpSpPr>
          <a:xfrm>
            <a:off x="456857" y="6358597"/>
            <a:ext cx="3011755" cy="436279"/>
            <a:chOff x="455208" y="4815997"/>
            <a:chExt cx="2285500" cy="305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9149E8-87E9-4818-BBF4-CE351ECB5DFE}"/>
                </a:ext>
              </a:extLst>
            </p:cNvPr>
            <p:cNvSpPr txBox="1"/>
            <p:nvPr userDrawn="1"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8573F-4F35-47D4-9DD5-10276EF159AA}"/>
                </a:ext>
              </a:extLst>
            </p:cNvPr>
            <p:cNvSpPr txBox="1"/>
            <p:nvPr userDrawn="1"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DC21D3-AF4A-4F83-9011-31FC03C76B7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" y="6474888"/>
            <a:ext cx="329713" cy="273992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49388E1B-0552-43F6-B547-D6553D93C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904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A4BFA2-DDB1-4C8C-9836-4F17D4B6EF77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1" y="6456075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 userDrawn="1"/>
        </p:nvCxnSpPr>
        <p:spPr>
          <a:xfrm>
            <a:off x="11424713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 userDrawn="1"/>
        </p:nvSpPr>
        <p:spPr>
          <a:xfrm>
            <a:off x="9572628" y="6510779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 userDrawn="1"/>
        </p:nvGrpSpPr>
        <p:grpSpPr>
          <a:xfrm>
            <a:off x="456857" y="6358597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 userDrawn="1"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 userDrawn="1"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E2E6DA-1928-4F29-B3A0-F6AF6E9D36E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" y="6474888"/>
            <a:ext cx="329713" cy="273992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E3FAC3C3-CD36-46F3-8E2C-763F52DA0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996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7C19AF7-8C5B-4E52-873F-4E987B9F67BF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76744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1" y="6456075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 userDrawn="1"/>
        </p:nvCxnSpPr>
        <p:spPr>
          <a:xfrm>
            <a:off x="11424713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 userDrawn="1"/>
        </p:nvSpPr>
        <p:spPr>
          <a:xfrm>
            <a:off x="9572628" y="6510779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 userDrawn="1"/>
        </p:nvGrpSpPr>
        <p:grpSpPr>
          <a:xfrm>
            <a:off x="456857" y="6358597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 userDrawn="1"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 userDrawn="1"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F7F28-8744-4CA6-BA0E-54726B4887C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3" y="6474888"/>
            <a:ext cx="329713" cy="273992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05BD20AD-7AAE-4BF6-A328-67B1B201C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789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 userDrawn="1"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358418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30602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u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626A7F-F121-4018-82AE-B41ED8B53F78}"/>
              </a:ext>
            </a:extLst>
          </p:cNvPr>
          <p:cNvSpPr txBox="1"/>
          <p:nvPr userDrawn="1"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7448743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48" y="2393246"/>
            <a:ext cx="3141815" cy="20715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C20E1C-3B48-4790-A78E-9426F410247B}"/>
              </a:ext>
            </a:extLst>
          </p:cNvPr>
          <p:cNvSpPr/>
          <p:nvPr userDrawn="1"/>
        </p:nvSpPr>
        <p:spPr>
          <a:xfrm>
            <a:off x="2747722" y="2295072"/>
            <a:ext cx="2919564" cy="2267848"/>
          </a:xfrm>
          <a:prstGeom prst="rect">
            <a:avLst/>
          </a:prstGeom>
          <a:blipFill dpi="0" rotWithShape="1">
            <a:blip r:embed="rId4"/>
            <a:srcRect/>
            <a:stretch>
              <a:fillRect t="-6994" b="16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32121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3" y="2393247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19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0720" y="2827621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B1C927-3D52-4F14-A2FD-FD57DB4C4949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0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3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474CA2E-B340-463F-9CC3-053A3343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966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3FA6AC3-D5F8-476C-A229-04744FEE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8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989CCC9-71D2-4293-87C7-EA72DFB6B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993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989CCC9-71D2-4293-87C7-EA72DFB6B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603310-84B2-4DE8-8663-A0E2420675AE}"/>
              </a:ext>
            </a:extLst>
          </p:cNvPr>
          <p:cNvSpPr/>
          <p:nvPr userDrawn="1"/>
        </p:nvSpPr>
        <p:spPr>
          <a:xfrm>
            <a:off x="536223" y="1221206"/>
            <a:ext cx="4854222" cy="4327283"/>
          </a:xfrm>
          <a:prstGeom prst="roundRect">
            <a:avLst>
              <a:gd name="adj" fmla="val 8607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4FFE9E-C547-42E3-8424-1EE2393D24A1}"/>
              </a:ext>
            </a:extLst>
          </p:cNvPr>
          <p:cNvSpPr/>
          <p:nvPr userDrawn="1"/>
        </p:nvSpPr>
        <p:spPr>
          <a:xfrm>
            <a:off x="693619" y="1523200"/>
            <a:ext cx="4505827" cy="475846"/>
          </a:xfrm>
          <a:prstGeom prst="roundRect">
            <a:avLst>
              <a:gd name="adj" fmla="val 860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8813D8-F31D-42A3-89C7-2AC8227030C1}"/>
              </a:ext>
            </a:extLst>
          </p:cNvPr>
          <p:cNvSpPr/>
          <p:nvPr userDrawn="1"/>
        </p:nvSpPr>
        <p:spPr>
          <a:xfrm>
            <a:off x="693619" y="3097365"/>
            <a:ext cx="1943099" cy="601579"/>
          </a:xfrm>
          <a:prstGeom prst="roundRect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 Runtime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805CDF-219F-452F-8862-923C6E611A2B}"/>
              </a:ext>
            </a:extLst>
          </p:cNvPr>
          <p:cNvSpPr/>
          <p:nvPr userDrawn="1"/>
        </p:nvSpPr>
        <p:spPr>
          <a:xfrm>
            <a:off x="693619" y="4007687"/>
            <a:ext cx="1949115" cy="601579"/>
          </a:xfrm>
          <a:prstGeom prst="roundRect">
            <a:avLst>
              <a:gd name="adj" fmla="val 8607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 UMD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65516-5995-4C9B-A4C1-48D5F44366C1}"/>
              </a:ext>
            </a:extLst>
          </p:cNvPr>
          <p:cNvSpPr/>
          <p:nvPr userDrawn="1"/>
        </p:nvSpPr>
        <p:spPr>
          <a:xfrm>
            <a:off x="693620" y="4889632"/>
            <a:ext cx="4505826" cy="445168"/>
          </a:xfrm>
          <a:prstGeom prst="roundRect">
            <a:avLst>
              <a:gd name="adj" fmla="val 8607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49E6CF-C6A4-4EC1-BCAC-5E48F4F0C004}"/>
              </a:ext>
            </a:extLst>
          </p:cNvPr>
          <p:cNvSpPr/>
          <p:nvPr userDrawn="1"/>
        </p:nvSpPr>
        <p:spPr>
          <a:xfrm>
            <a:off x="2695972" y="3097364"/>
            <a:ext cx="1051560" cy="601579"/>
          </a:xfrm>
          <a:prstGeom prst="roundRect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DXGI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43DD47-8F7B-46EB-B1DB-EC746A5437B5}"/>
              </a:ext>
            </a:extLst>
          </p:cNvPr>
          <p:cNvSpPr/>
          <p:nvPr userDrawn="1"/>
        </p:nvSpPr>
        <p:spPr>
          <a:xfrm>
            <a:off x="5819422" y="4575527"/>
            <a:ext cx="4505826" cy="626989"/>
          </a:xfrm>
          <a:prstGeom prst="roundRect">
            <a:avLst>
              <a:gd name="adj" fmla="val 8607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GPU</a:t>
            </a:r>
          </a:p>
        </p:txBody>
      </p:sp>
    </p:spTree>
    <p:extLst>
      <p:ext uri="{BB962C8B-B14F-4D97-AF65-F5344CB8AC3E}">
        <p14:creationId xmlns:p14="http://schemas.microsoft.com/office/powerpoint/2010/main" val="1772943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id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4D012D2-27BF-4052-9308-4388FC83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989CCC9-71D2-4293-87C7-EA72DFB6B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603310-84B2-4DE8-8663-A0E2420675AE}"/>
              </a:ext>
            </a:extLst>
          </p:cNvPr>
          <p:cNvSpPr/>
          <p:nvPr userDrawn="1"/>
        </p:nvSpPr>
        <p:spPr>
          <a:xfrm>
            <a:off x="536223" y="1221206"/>
            <a:ext cx="4854222" cy="4327283"/>
          </a:xfrm>
          <a:prstGeom prst="roundRect">
            <a:avLst>
              <a:gd name="adj" fmla="val 8607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4FFE9E-C547-42E3-8424-1EE2393D24A1}"/>
              </a:ext>
            </a:extLst>
          </p:cNvPr>
          <p:cNvSpPr/>
          <p:nvPr userDrawn="1"/>
        </p:nvSpPr>
        <p:spPr>
          <a:xfrm>
            <a:off x="693619" y="1523200"/>
            <a:ext cx="4505827" cy="475846"/>
          </a:xfrm>
          <a:prstGeom prst="roundRect">
            <a:avLst>
              <a:gd name="adj" fmla="val 8607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8813D8-F31D-42A3-89C7-2AC8227030C1}"/>
              </a:ext>
            </a:extLst>
          </p:cNvPr>
          <p:cNvSpPr/>
          <p:nvPr userDrawn="1"/>
        </p:nvSpPr>
        <p:spPr>
          <a:xfrm>
            <a:off x="693619" y="3097365"/>
            <a:ext cx="1943099" cy="601579"/>
          </a:xfrm>
          <a:prstGeom prst="roundRect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 Runtime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805CDF-219F-452F-8862-923C6E611A2B}"/>
              </a:ext>
            </a:extLst>
          </p:cNvPr>
          <p:cNvSpPr/>
          <p:nvPr userDrawn="1"/>
        </p:nvSpPr>
        <p:spPr>
          <a:xfrm>
            <a:off x="693619" y="4007687"/>
            <a:ext cx="1949115" cy="601579"/>
          </a:xfrm>
          <a:prstGeom prst="roundRect">
            <a:avLst>
              <a:gd name="adj" fmla="val 8607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 UMD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1465516-5995-4C9B-A4C1-48D5F44366C1}"/>
              </a:ext>
            </a:extLst>
          </p:cNvPr>
          <p:cNvSpPr/>
          <p:nvPr userDrawn="1"/>
        </p:nvSpPr>
        <p:spPr>
          <a:xfrm>
            <a:off x="693620" y="4889632"/>
            <a:ext cx="4505826" cy="445168"/>
          </a:xfrm>
          <a:prstGeom prst="roundRect">
            <a:avLst>
              <a:gd name="adj" fmla="val 8607"/>
            </a:avLst>
          </a:prstGeom>
          <a:gradFill flip="none"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KMD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49E6CF-C6A4-4EC1-BCAC-5E48F4F0C004}"/>
              </a:ext>
            </a:extLst>
          </p:cNvPr>
          <p:cNvSpPr/>
          <p:nvPr userDrawn="1"/>
        </p:nvSpPr>
        <p:spPr>
          <a:xfrm>
            <a:off x="2695972" y="3097364"/>
            <a:ext cx="1051560" cy="601579"/>
          </a:xfrm>
          <a:prstGeom prst="roundRect">
            <a:avLst>
              <a:gd name="adj" fmla="val 8607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DXGI</a:t>
            </a:r>
          </a:p>
        </p:txBody>
      </p:sp>
    </p:spTree>
    <p:extLst>
      <p:ext uri="{BB962C8B-B14F-4D97-AF65-F5344CB8AC3E}">
        <p14:creationId xmlns:p14="http://schemas.microsoft.com/office/powerpoint/2010/main" val="4049306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3" y="1219200"/>
            <a:ext cx="5609601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53ED720-3AB7-4019-912B-C1CB9BB317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17920" y="1219200"/>
            <a:ext cx="560960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sz="2133">
                <a:solidFill>
                  <a:schemeClr val="bg1"/>
                </a:solidFill>
              </a:defRPr>
            </a:lvl3pPr>
            <a:lvl4pPr>
              <a:defRPr sz="1867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8B10A8-EED8-4E92-931E-438CE82E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4474CA2E-B340-463F-9CC3-053A33430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851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D615E9B-360E-4A14-8070-962AA56F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2705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C908ED2-2EA0-46F7-94D4-EF8C3B0B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3228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E5DA036-92CA-4431-8ADE-1E179850D4D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D3F0A-D930-447E-896A-A428789F0277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E2989-E3B5-4E9C-B00D-9E099BD47B82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03252B-B62F-4C31-ACA7-C3E7E75BF21B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41154EE-10F1-43F3-A832-4027C11BA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51AC8EF4-7916-4BC9-BFD9-71AFDCE8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714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ou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1B16BA-A11D-4A3F-B873-E840DEC4CDD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FB80CC-D8F3-4D62-ADB3-1A43F0A2AECE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9149E8-87E9-4818-BBF4-CE351ECB5DFE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8573F-4F35-47D4-9DD5-10276EF159AA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DC21D3-AF4A-4F83-9011-31FC03C76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5714CBB-8655-47EC-8E91-8EC4CF7B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672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D981A7-58B3-4A98-A3ED-8A27356B61C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E2E6DA-1928-4F29-B3A0-F6AF6E9D3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8870D4D-16CF-4A1A-B755-228F17C1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813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D70836-8F2B-4569-AEA4-521DEBCA933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F7F28-8744-4CA6-BA0E-54726B4887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C71A604-3251-45AF-ADA4-E8BCF91A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7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2CB9E99-979A-4811-9453-D4B6EEEEA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D615E9B-360E-4A14-8070-962AA56FB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22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E17DB5B6-EAB7-42DC-83D7-C156D5DB24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photo here.  Drag picture to placeholder or click icon to add.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DC3D38-9E28-4201-AAC3-86520C3DEF57}"/>
              </a:ext>
            </a:extLst>
          </p:cNvPr>
          <p:cNvSpPr/>
          <p:nvPr/>
        </p:nvSpPr>
        <p:spPr>
          <a:xfrm>
            <a:off x="5157216" y="666589"/>
            <a:ext cx="1877568" cy="1536192"/>
          </a:xfrm>
          <a:prstGeom prst="rect">
            <a:avLst/>
          </a:prstGeom>
          <a:blipFill dpi="0" rotWithShape="1">
            <a:blip r:embed="rId2">
              <a:alphaModFix amt="74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56F3608B-BE62-4E49-A42D-3043A5E365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E5C462F-402E-441B-9E65-3DCC54E9ED2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50720" y="4023360"/>
            <a:ext cx="8290560" cy="4876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accent2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6707726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42C2D43-3637-4BFF-8BCA-3C059FDDEB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50720" y="2804160"/>
            <a:ext cx="8290560" cy="109728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5314848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27523-A558-4B08-AA34-AFAF33D6F687}"/>
              </a:ext>
            </a:extLst>
          </p:cNvPr>
          <p:cNvSpPr txBox="1"/>
          <p:nvPr/>
        </p:nvSpPr>
        <p:spPr>
          <a:xfrm>
            <a:off x="1950720" y="2804160"/>
            <a:ext cx="8290560" cy="1097280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888122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TT + In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51" y="2393249"/>
            <a:ext cx="3141815" cy="20715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C20E1C-3B48-4790-A78E-9426F410247B}"/>
              </a:ext>
            </a:extLst>
          </p:cNvPr>
          <p:cNvSpPr/>
          <p:nvPr/>
        </p:nvSpPr>
        <p:spPr>
          <a:xfrm>
            <a:off x="2747723" y="2295072"/>
            <a:ext cx="2919564" cy="2267848"/>
          </a:xfrm>
          <a:prstGeom prst="rect">
            <a:avLst/>
          </a:prstGeom>
          <a:blipFill dpi="0" rotWithShape="1">
            <a:blip r:embed="rId3"/>
            <a:srcRect/>
            <a:stretch>
              <a:fillRect t="-6994" b="16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6692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n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1C82D6-CFD7-4049-ABC2-F0E459AAC7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095" y="2393250"/>
            <a:ext cx="3141815" cy="207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1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id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C908ED2-2EA0-46F7-94D4-EF8C3B0B52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99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Sing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4E5DA036-92CA-4431-8ADE-1E179850D4D4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1146048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4" name="Picture 2" descr="\\.psf\Home\Desktop\Intel.png">
            <a:extLst>
              <a:ext uri="{FF2B5EF4-FFF2-40B4-BE49-F238E27FC236}">
                <a16:creationId xmlns:a16="http://schemas.microsoft.com/office/drawing/2014/main" id="{220DE12E-0C1E-4CE7-9481-AE6D64DE6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C3CA55-31D4-49FB-A9BA-C8DF6C9DA2BA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6D29045-B926-4C6A-B1FB-EE6A5C9DC659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DD3F0A-D930-447E-896A-A428789F0277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E2989-E3B5-4E9C-B00D-9E099BD47B82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03252B-B62F-4C31-ACA7-C3E7E75BF21B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41154EE-10F1-43F3-A832-4027C11BAF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51AC8EF4-7916-4BC9-BFD9-71AFDCE89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7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Dou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01B16BA-A11D-4A3F-B873-E840DEC4CDD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15CFAE-FFC2-4D77-9EB6-1D675965C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863AED4-EAEF-498A-B2C0-30191EC12A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7920" y="1219199"/>
            <a:ext cx="5608320" cy="4998720"/>
          </a:xfrm>
          <a:prstGeom prst="rect">
            <a:avLst/>
          </a:prstGeom>
        </p:spPr>
        <p:txBody>
          <a:bodyPr/>
          <a:lstStyle>
            <a:lvl1pPr>
              <a:defRPr sz="2667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1867">
                <a:solidFill>
                  <a:schemeClr val="tx1"/>
                </a:solidFill>
              </a:defRPr>
            </a:lvl4pPr>
            <a:lvl5pPr>
              <a:defRPr sz="18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0FBEAF64-FECF-4F1B-8807-227E5CE96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243840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7" name="Picture 2" descr="\\.psf\Home\Desktop\Intel.png">
            <a:extLst>
              <a:ext uri="{FF2B5EF4-FFF2-40B4-BE49-F238E27FC236}">
                <a16:creationId xmlns:a16="http://schemas.microsoft.com/office/drawing/2014/main" id="{8465C77A-3F69-4ADE-86E8-1F4726911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2033C6-E259-4D95-ADBA-C6F635E3D1BF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602F5D-6170-40B2-965A-29AFBFF41B5F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EFB80CC-D8F3-4D62-ADB3-1A43F0A2AECE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29149E8-87E9-4818-BBF4-CE351ECB5DFE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F8573F-4F35-47D4-9DD5-10276EF159AA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5DC21D3-AF4A-4F83-9011-31FC03C76B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B5714CBB-8655-47EC-8E91-8EC4CF7BC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85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0D981A7-58B3-4A98-A3ED-8A27356B61CB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E2E6DA-1928-4F29-B3A0-F6AF6E9D36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8870D4D-16CF-4A1A-B755-228F17C12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596F8F7-705E-4DD8-B7D1-D6D515D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243839"/>
            <a:ext cx="11460480" cy="8534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tx2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9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CD70836-8F2B-4569-AEA4-521DEBCA933C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17"/>
          <a:stretch/>
        </p:blipFill>
        <p:spPr>
          <a:xfrm>
            <a:off x="-3" y="6370480"/>
            <a:ext cx="12192000" cy="487680"/>
          </a:xfrm>
          <a:prstGeom prst="rect">
            <a:avLst/>
          </a:prstGeom>
        </p:spPr>
      </p:pic>
      <p:pic>
        <p:nvPicPr>
          <p:cNvPr id="24" name="Picture 2" descr="\\.psf\Home\Desktop\Intel.png">
            <a:extLst>
              <a:ext uri="{FF2B5EF4-FFF2-40B4-BE49-F238E27FC236}">
                <a16:creationId xmlns:a16="http://schemas.microsoft.com/office/drawing/2014/main" id="{60B5EDA7-260B-405E-B05F-040FC0FE3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1CB908-8023-48B1-8C22-90E4F3550148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F633F9A-455E-454D-9300-BDD764FD280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C40309E-D00A-490A-B240-55E2825F7BF5}"/>
              </a:ext>
            </a:extLst>
          </p:cNvPr>
          <p:cNvGrpSpPr/>
          <p:nvPr/>
        </p:nvGrpSpPr>
        <p:grpSpPr>
          <a:xfrm>
            <a:off x="456857" y="6358589"/>
            <a:ext cx="3011755" cy="436279"/>
            <a:chOff x="455208" y="4815997"/>
            <a:chExt cx="2285500" cy="30565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C8AADE-7B88-49D0-8343-7F18DF7E684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78A03-72CE-4A87-B889-766C2D5553DE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5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02F7F28-8744-4CA6-BA0E-54726B4887C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76" y="6474888"/>
            <a:ext cx="329713" cy="273992"/>
          </a:xfrm>
          <a:prstGeom prst="rect">
            <a:avLst/>
          </a:prstGeom>
        </p:spPr>
      </p:pic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6C71A604-3251-45AF-ADA4-E8BCF91AA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1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44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E88A2C0A-C05D-4D79-BC2C-32D0A21988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6"/>
            <a:ext cx="12191999" cy="6857999"/>
          </a:xfrm>
          <a:prstGeom prst="rect">
            <a:avLst/>
          </a:prstGeom>
        </p:spPr>
      </p:pic>
      <p:sp>
        <p:nvSpPr>
          <p:cNvPr id="17" name="ectangle 16" hidden="1">
            <a:extLst>
              <a:ext uri="{FF2B5EF4-FFF2-40B4-BE49-F238E27FC236}">
                <a16:creationId xmlns:a16="http://schemas.microsoft.com/office/drawing/2014/main" id="{1AC30B66-A1D2-43B0-9806-C10DB937CD58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4000"/>
                  <a:lumMod val="50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DBC99C98-7661-4BDF-8B96-19DB7787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6A2-DD12-4658-8EAB-699A03264B0B}"/>
              </a:ext>
            </a:extLst>
          </p:cNvPr>
          <p:cNvGrpSpPr/>
          <p:nvPr/>
        </p:nvGrpSpPr>
        <p:grpSpPr>
          <a:xfrm>
            <a:off x="176772" y="6358597"/>
            <a:ext cx="3291840" cy="436279"/>
            <a:chOff x="242662" y="4815997"/>
            <a:chExt cx="2498046" cy="3056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8AA4F2-FD76-4A10-BD29-D6686363195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02DEF1-53E7-48FF-9097-323D3EE291C9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18B9E20-3FA2-432A-8077-D3D204EF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62" y="4897469"/>
              <a:ext cx="250206" cy="191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57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1" y="6456075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 userDrawn="1"/>
        </p:nvCxnSpPr>
        <p:spPr>
          <a:xfrm>
            <a:off x="11424713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 userDrawn="1"/>
        </p:nvSpPr>
        <p:spPr>
          <a:xfrm>
            <a:off x="9572628" y="6510779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4680CE-F576-4192-B4DF-C23A30C042D8}"/>
              </a:ext>
            </a:extLst>
          </p:cNvPr>
          <p:cNvGrpSpPr/>
          <p:nvPr userDrawn="1"/>
        </p:nvGrpSpPr>
        <p:grpSpPr>
          <a:xfrm>
            <a:off x="176772" y="6358597"/>
            <a:ext cx="3291840" cy="436279"/>
            <a:chOff x="242662" y="4815997"/>
            <a:chExt cx="2498046" cy="3056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2D08DA-9F85-45E1-91BF-5A0C59F8DB2C}"/>
                </a:ext>
              </a:extLst>
            </p:cNvPr>
            <p:cNvSpPr txBox="1"/>
            <p:nvPr userDrawn="1"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6A4B61-95B4-4D3A-8118-73E76E5C7111}"/>
                </a:ext>
              </a:extLst>
            </p:cNvPr>
            <p:cNvSpPr txBox="1"/>
            <p:nvPr userDrawn="1"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AC29979-4B6F-42A4-89E4-9B4FFE3AAA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62" y="4897469"/>
              <a:ext cx="250206" cy="191955"/>
            </a:xfrm>
            <a:prstGeom prst="rect">
              <a:avLst/>
            </a:prstGeom>
          </p:spPr>
        </p:pic>
      </p:grp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 userDrawn="1"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D36022DA-6C6E-4FC6-B744-5D7D26F16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2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pPr defTabSz="609585">
              <a:defRPr/>
            </a:pPr>
            <a:fld id="{1436F5C9-0C05-45EC-9B9F-EA7B633C52BA}" type="slidenum">
              <a:rPr lang="en-US" smtClean="0">
                <a:solidFill>
                  <a:srgbClr val="FFFFFF"/>
                </a:solidFill>
              </a:rPr>
              <a:pPr defTabSz="609585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41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hidden="1">
            <a:extLst>
              <a:ext uri="{FF2B5EF4-FFF2-40B4-BE49-F238E27FC236}">
                <a16:creationId xmlns:a16="http://schemas.microsoft.com/office/drawing/2014/main" id="{E88A2C0A-C05D-4D79-BC2C-32D0A219882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6"/>
            <a:ext cx="12191999" cy="6857999"/>
          </a:xfrm>
          <a:prstGeom prst="rect">
            <a:avLst/>
          </a:prstGeom>
        </p:spPr>
      </p:pic>
      <p:sp>
        <p:nvSpPr>
          <p:cNvPr id="17" name="ectangle 16" hidden="1">
            <a:extLst>
              <a:ext uri="{FF2B5EF4-FFF2-40B4-BE49-F238E27FC236}">
                <a16:creationId xmlns:a16="http://schemas.microsoft.com/office/drawing/2014/main" id="{1AC30B66-A1D2-43B0-9806-C10DB937CD58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94000"/>
                  <a:lumMod val="50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pic>
        <p:nvPicPr>
          <p:cNvPr id="8" name="Picture 2" descr="\\.psf\Home\Desktop\Intel.png">
            <a:extLst>
              <a:ext uri="{FF2B5EF4-FFF2-40B4-BE49-F238E27FC236}">
                <a16:creationId xmlns:a16="http://schemas.microsoft.com/office/drawing/2014/main" id="{01D8666D-4546-4F16-9AF2-64F1398C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86532" y="6456078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F32097-3232-417B-A553-306E2A941B5B}"/>
              </a:ext>
            </a:extLst>
          </p:cNvPr>
          <p:cNvCxnSpPr/>
          <p:nvPr/>
        </p:nvCxnSpPr>
        <p:spPr>
          <a:xfrm>
            <a:off x="11424715" y="6439499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F3812-4E8D-4B7B-B549-12D7200398AB}"/>
              </a:ext>
            </a:extLst>
          </p:cNvPr>
          <p:cNvSpPr txBox="1"/>
          <p:nvPr/>
        </p:nvSpPr>
        <p:spPr>
          <a:xfrm>
            <a:off x="9572630" y="6510782"/>
            <a:ext cx="1337729" cy="254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Intel Confidential</a:t>
            </a:r>
          </a:p>
        </p:txBody>
      </p:sp>
      <p:sp>
        <p:nvSpPr>
          <p:cNvPr id="27" name="Rectangle 26" hidden="1">
            <a:extLst>
              <a:ext uri="{FF2B5EF4-FFF2-40B4-BE49-F238E27FC236}">
                <a16:creationId xmlns:a16="http://schemas.microsoft.com/office/drawing/2014/main" id="{7652788D-F2DB-4A17-82DF-348BCAD0C005}"/>
              </a:ext>
            </a:extLst>
          </p:cNvPr>
          <p:cNvSpPr/>
          <p:nvPr/>
        </p:nvSpPr>
        <p:spPr>
          <a:xfrm>
            <a:off x="0" y="0"/>
            <a:ext cx="12192000" cy="6864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94000"/>
                </a:schemeClr>
              </a:gs>
              <a:gs pos="100000">
                <a:schemeClr val="accent2">
                  <a:alpha val="41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5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+mn-ea"/>
              <a:cs typeface="+mn-cs"/>
            </a:endParaRP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DBC99C98-7661-4BDF-8B96-19DB7787D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7424" y="6438024"/>
            <a:ext cx="2743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>
                <a:solidFill>
                  <a:schemeClr val="bg1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</a:lstStyle>
          <a:p>
            <a:fld id="{72D98FA2-68D9-49B1-BF9B-9DFD772FFABF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35B26A2-DD12-4658-8EAB-699A03264B0B}"/>
              </a:ext>
            </a:extLst>
          </p:cNvPr>
          <p:cNvGrpSpPr/>
          <p:nvPr/>
        </p:nvGrpSpPr>
        <p:grpSpPr>
          <a:xfrm>
            <a:off x="176772" y="6358597"/>
            <a:ext cx="3291840" cy="436279"/>
            <a:chOff x="242662" y="4815997"/>
            <a:chExt cx="2498046" cy="30565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D8AA4F2-FD76-4A10-BD29-D6686363195D}"/>
                </a:ext>
              </a:extLst>
            </p:cNvPr>
            <p:cNvSpPr txBox="1"/>
            <p:nvPr/>
          </p:nvSpPr>
          <p:spPr>
            <a:xfrm>
              <a:off x="455208" y="4815997"/>
              <a:ext cx="2285500" cy="204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bg1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Visual Technologies Team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802DEF1-53E7-48FF-9097-323D3EE291C9}"/>
                </a:ext>
              </a:extLst>
            </p:cNvPr>
            <p:cNvSpPr txBox="1"/>
            <p:nvPr/>
          </p:nvSpPr>
          <p:spPr>
            <a:xfrm>
              <a:off x="455208" y="4938368"/>
              <a:ext cx="2285500" cy="183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  <a:latin typeface="Intel Clear Pro" panose="020B0804020202060201" pitchFamily="34" charset="0"/>
                  <a:ea typeface="Intel Clear Pro" panose="020B0804020202060201" pitchFamily="34" charset="0"/>
                  <a:cs typeface="Intel Clear Pro" panose="020B0804020202060201" pitchFamily="34" charset="0"/>
                </a:rPr>
                <a:t>Driving Best-in-class in everything we do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18B9E20-3FA2-432A-8077-D3D204EF4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62" y="4897469"/>
              <a:ext cx="250206" cy="191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727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059F-92C9-409D-84F4-97CCCC488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674" y="1810563"/>
            <a:ext cx="11114065" cy="2028103"/>
          </a:xfrm>
        </p:spPr>
        <p:txBody>
          <a:bodyPr>
            <a:normAutofit fontScale="90000"/>
          </a:bodyPr>
          <a:lstStyle/>
          <a:p>
            <a:r>
              <a:rPr lang="en-US" dirty="0"/>
              <a:t>privacy preserving computing-2021</a:t>
            </a:r>
            <a:br>
              <a:rPr lang="en-US" dirty="0"/>
            </a:br>
            <a:r>
              <a:rPr lang="en-US" dirty="0"/>
              <a:t>HOMOMORPHIC PROTOCOLS.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3C958-99D1-4456-815A-9E89D64F1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698" y="4063482"/>
            <a:ext cx="9076603" cy="23233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Alexander Lyashevsky, Alexey Titov</a:t>
            </a:r>
            <a:br>
              <a:rPr lang="en-US" sz="2800" dirty="0"/>
            </a:br>
            <a:r>
              <a:rPr lang="en-US" sz="2800" dirty="0"/>
              <a:t>XTR, IAGS</a:t>
            </a:r>
          </a:p>
          <a:p>
            <a:r>
              <a:rPr lang="en-US" sz="2800" dirty="0"/>
              <a:t>Allison Gehrke</a:t>
            </a:r>
          </a:p>
          <a:p>
            <a:r>
              <a:rPr lang="en-US" sz="2800" dirty="0"/>
              <a:t>GCA, IAGS</a:t>
            </a:r>
            <a:br>
              <a:rPr lang="en-US" sz="2800" dirty="0"/>
            </a:br>
            <a:r>
              <a:rPr lang="en-US" sz="2800" dirty="0"/>
              <a:t>Rosario Cammarota (HE LI)</a:t>
            </a:r>
            <a:br>
              <a:rPr lang="en-US" sz="2800" dirty="0"/>
            </a:br>
            <a:r>
              <a:rPr lang="en-US" sz="2800" dirty="0"/>
              <a:t>Intel Labs, IAGS</a:t>
            </a:r>
          </a:p>
        </p:txBody>
      </p:sp>
    </p:spTree>
    <p:extLst>
      <p:ext uri="{BB962C8B-B14F-4D97-AF65-F5344CB8AC3E}">
        <p14:creationId xmlns:p14="http://schemas.microsoft.com/office/powerpoint/2010/main" val="232450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F5E9-C8F0-4590-93FF-6DDB0A474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83" y="28513"/>
            <a:ext cx="11460480" cy="853440"/>
          </a:xfrm>
        </p:spPr>
        <p:txBody>
          <a:bodyPr>
            <a:normAutofit/>
          </a:bodyPr>
          <a:lstStyle/>
          <a:p>
            <a:r>
              <a:rPr lang="en-US" dirty="0"/>
              <a:t>Project objectives.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9D79-2A24-4990-BD3E-716098538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73" y="890974"/>
            <a:ext cx="11460480" cy="5547050"/>
          </a:xfrm>
        </p:spPr>
        <p:txBody>
          <a:bodyPr/>
          <a:lstStyle/>
          <a:p>
            <a:r>
              <a:rPr lang="en-US" dirty="0"/>
              <a:t>Solid analysis of FHE algorithms.</a:t>
            </a:r>
          </a:p>
          <a:p>
            <a:r>
              <a:rPr lang="en-US" dirty="0"/>
              <a:t>A prototype of Intel GPU HE backend library with following architectural blocks:</a:t>
            </a:r>
          </a:p>
          <a:p>
            <a:pPr marL="971516" lvl="1" indent="-514350">
              <a:buFont typeface="+mj-lt"/>
              <a:buAutoNum type="arabicPeriod"/>
            </a:pPr>
            <a:r>
              <a:rPr lang="en-US" dirty="0"/>
              <a:t>extended integer modulo arithmetic</a:t>
            </a:r>
          </a:p>
          <a:p>
            <a:pPr marL="971516" lvl="1" indent="-514350">
              <a:buFont typeface="+mj-lt"/>
              <a:buAutoNum type="arabicPeriod"/>
            </a:pPr>
            <a:r>
              <a:rPr lang="en-US" dirty="0"/>
              <a:t>high order polynomial modulo arithmetic</a:t>
            </a:r>
          </a:p>
          <a:p>
            <a:pPr marL="971516" lvl="1" indent="-514350">
              <a:buFont typeface="+mj-lt"/>
              <a:buAutoNum type="arabicPeriod"/>
            </a:pPr>
            <a:r>
              <a:rPr lang="en-US" dirty="0"/>
              <a:t>selected Ring Learning With Errors (RLWE) Homomorphic Encryption primitives</a:t>
            </a:r>
          </a:p>
          <a:p>
            <a:pPr marL="971516" lvl="1" indent="-514350">
              <a:buFont typeface="+mj-lt"/>
              <a:buAutoNum type="arabicPeriod"/>
            </a:pPr>
            <a:r>
              <a:rPr lang="en-US" dirty="0"/>
              <a:t>a set of standardized HE APIs.</a:t>
            </a:r>
          </a:p>
          <a:p>
            <a:r>
              <a:rPr lang="en-US" dirty="0"/>
              <a:t>A feedback of encountered development issues into </a:t>
            </a:r>
            <a:br>
              <a:rPr lang="en-US" dirty="0"/>
            </a:br>
            <a:r>
              <a:rPr lang="en-US" dirty="0"/>
              <a:t>a) compiler b) software arch c) hardware arch.</a:t>
            </a:r>
          </a:p>
          <a:p>
            <a:r>
              <a:rPr lang="en-US" dirty="0"/>
              <a:t>A definition </a:t>
            </a:r>
            <a:r>
              <a:rPr lang="en-US"/>
              <a:t>of HE benchmarks </a:t>
            </a:r>
            <a:r>
              <a:rPr lang="en-US" dirty="0"/>
              <a:t>(in cooperation  with HE experts).</a:t>
            </a:r>
          </a:p>
          <a:p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EC928-6C32-4C69-AD32-A57A6272A2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09585">
              <a:defRPr/>
            </a:pPr>
            <a:fld id="{1436F5C9-0C05-45EC-9B9F-EA7B633C52BA}" type="slidenum">
              <a:rPr lang="en-US">
                <a:solidFill>
                  <a:srgbClr val="FFFFFF"/>
                </a:solidFill>
              </a:rPr>
              <a:pPr defTabSz="609585">
                <a:defRPr/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59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3B09-24B3-4B16-929E-3C407E9C1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sOW</a:t>
            </a:r>
            <a:r>
              <a:rPr lang="en-US" dirty="0"/>
              <a:t> –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C0C4-547D-4E1A-9754-277CCEBFB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Develop a prototype of Intel GPU HE backend library as stated in objectives with a suite of functional tests and perf benchmarks.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HE primitives develop privacy-preserving ML workloads: </a:t>
            </a:r>
          </a:p>
          <a:p>
            <a:pPr marL="971516" lvl="1" indent="-514350">
              <a:buFont typeface="+mj-lt"/>
              <a:buAutoNum type="alphaLcParenR"/>
            </a:pPr>
            <a:r>
              <a:rPr lang="en-US" dirty="0"/>
              <a:t>Logistic Regression</a:t>
            </a:r>
          </a:p>
          <a:p>
            <a:pPr marL="971516" lvl="1" indent="-514350">
              <a:buFont typeface="+mj-lt"/>
              <a:buAutoNum type="alphaLcParenR"/>
            </a:pPr>
            <a:r>
              <a:rPr lang="en-US" dirty="0"/>
              <a:t>Classifier CNN</a:t>
            </a:r>
          </a:p>
          <a:p>
            <a:pPr marL="971516" lvl="1" indent="-514350">
              <a:buFont typeface="+mj-lt"/>
              <a:buAutoNum type="alphaLcParenR"/>
            </a:pPr>
            <a:r>
              <a:rPr lang="en-US" dirty="0"/>
              <a:t>DL training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58CB0-45A6-405F-8E97-88F9112DE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2D98FA2-68D9-49B1-BF9B-9DFD772FFAB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95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C78D-7A3D-4A9F-881A-C4B85C3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GPU HE - 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89281B-9EA0-492E-9644-9D446ED6D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468868"/>
              </p:ext>
            </p:extLst>
          </p:nvPr>
        </p:nvGraphicFramePr>
        <p:xfrm>
          <a:off x="1224576" y="1489507"/>
          <a:ext cx="10411878" cy="494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3">
                  <a:extLst>
                    <a:ext uri="{9D8B030D-6E8A-4147-A177-3AD203B41FA5}">
                      <a16:colId xmlns:a16="http://schemas.microsoft.com/office/drawing/2014/main" val="1450943238"/>
                    </a:ext>
                  </a:extLst>
                </a:gridCol>
                <a:gridCol w="1735313">
                  <a:extLst>
                    <a:ext uri="{9D8B030D-6E8A-4147-A177-3AD203B41FA5}">
                      <a16:colId xmlns:a16="http://schemas.microsoft.com/office/drawing/2014/main" val="4193147358"/>
                    </a:ext>
                  </a:extLst>
                </a:gridCol>
                <a:gridCol w="1735313">
                  <a:extLst>
                    <a:ext uri="{9D8B030D-6E8A-4147-A177-3AD203B41FA5}">
                      <a16:colId xmlns:a16="http://schemas.microsoft.com/office/drawing/2014/main" val="430476086"/>
                    </a:ext>
                  </a:extLst>
                </a:gridCol>
                <a:gridCol w="1735313">
                  <a:extLst>
                    <a:ext uri="{9D8B030D-6E8A-4147-A177-3AD203B41FA5}">
                      <a16:colId xmlns:a16="http://schemas.microsoft.com/office/drawing/2014/main" val="866635973"/>
                    </a:ext>
                  </a:extLst>
                </a:gridCol>
                <a:gridCol w="1735313">
                  <a:extLst>
                    <a:ext uri="{9D8B030D-6E8A-4147-A177-3AD203B41FA5}">
                      <a16:colId xmlns:a16="http://schemas.microsoft.com/office/drawing/2014/main" val="30540678"/>
                    </a:ext>
                  </a:extLst>
                </a:gridCol>
                <a:gridCol w="1735313">
                  <a:extLst>
                    <a:ext uri="{9D8B030D-6E8A-4147-A177-3AD203B41FA5}">
                      <a16:colId xmlns:a16="http://schemas.microsoft.com/office/drawing/2014/main" val="251140887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H2’20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H1’21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H2’21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H1’22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H2’22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33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H1’23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CD8E18D-79BB-4C0A-9BDF-359CBE2CF9ED}"/>
              </a:ext>
            </a:extLst>
          </p:cNvPr>
          <p:cNvSpPr/>
          <p:nvPr/>
        </p:nvSpPr>
        <p:spPr>
          <a:xfrm>
            <a:off x="5630652" y="2443663"/>
            <a:ext cx="2794286" cy="33528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5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>
                <a:alpha val="39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E308C0-B1DE-4C34-BE3E-5D6F77570EB1}"/>
              </a:ext>
            </a:extLst>
          </p:cNvPr>
          <p:cNvSpPr/>
          <p:nvPr/>
        </p:nvSpPr>
        <p:spPr>
          <a:xfrm>
            <a:off x="1209921" y="2439433"/>
            <a:ext cx="4442879" cy="33528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  CM Optimization, Runtime Dev, DPC++ optimization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57D61D-0D78-46E3-A04C-432EC5F25804}"/>
              </a:ext>
            </a:extLst>
          </p:cNvPr>
          <p:cNvSpPr/>
          <p:nvPr/>
        </p:nvSpPr>
        <p:spPr>
          <a:xfrm>
            <a:off x="1201487" y="2018785"/>
            <a:ext cx="4465969" cy="33528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>
                  <a:lumMod val="75000"/>
                </a:schemeClr>
              </a:gs>
            </a:gsLst>
            <a:lin ang="0" scaled="0"/>
            <a:tileRect/>
          </a:gra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DG2 128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D56307A-E7C4-49AF-ABA3-57E2C0B3E594}"/>
              </a:ext>
            </a:extLst>
          </p:cNvPr>
          <p:cNvSpPr/>
          <p:nvPr/>
        </p:nvSpPr>
        <p:spPr>
          <a:xfrm>
            <a:off x="5667457" y="2026963"/>
            <a:ext cx="2794286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DG2 512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3118CF9-6099-41FF-AFD9-3DE82DBE6FE7}"/>
              </a:ext>
            </a:extLst>
          </p:cNvPr>
          <p:cNvSpPr/>
          <p:nvPr/>
        </p:nvSpPr>
        <p:spPr>
          <a:xfrm>
            <a:off x="8461742" y="2035030"/>
            <a:ext cx="2387313" cy="3352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DG2.5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601DF3-2F8D-44E8-8E20-AAB291A5BF3F}"/>
              </a:ext>
            </a:extLst>
          </p:cNvPr>
          <p:cNvSpPr/>
          <p:nvPr/>
        </p:nvSpPr>
        <p:spPr>
          <a:xfrm>
            <a:off x="261581" y="2440793"/>
            <a:ext cx="1044636" cy="33392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MLP</a:t>
            </a:r>
          </a:p>
        </p:txBody>
      </p:sp>
      <p:sp>
        <p:nvSpPr>
          <p:cNvPr id="5" name="Star: 7 Points 4">
            <a:extLst>
              <a:ext uri="{FF2B5EF4-FFF2-40B4-BE49-F238E27FC236}">
                <a16:creationId xmlns:a16="http://schemas.microsoft.com/office/drawing/2014/main" id="{DAD56020-BD83-4FF2-9209-1678D823F14C}"/>
              </a:ext>
            </a:extLst>
          </p:cNvPr>
          <p:cNvSpPr/>
          <p:nvPr/>
        </p:nvSpPr>
        <p:spPr>
          <a:xfrm>
            <a:off x="5508568" y="2026963"/>
            <a:ext cx="257076" cy="296455"/>
          </a:xfrm>
          <a:prstGeom prst="star7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469B2AA-B7EC-4AC9-BA60-E3C3561642EE}"/>
              </a:ext>
            </a:extLst>
          </p:cNvPr>
          <p:cNvSpPr/>
          <p:nvPr/>
        </p:nvSpPr>
        <p:spPr>
          <a:xfrm>
            <a:off x="2368438" y="5582823"/>
            <a:ext cx="7455124" cy="6909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Staged Roadmap of GPU HE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Focus on extended integer arithmetic and HE POC on GPU</a:t>
            </a:r>
          </a:p>
        </p:txBody>
      </p:sp>
      <p:sp>
        <p:nvSpPr>
          <p:cNvPr id="47" name="Star: 7 Points 46">
            <a:extLst>
              <a:ext uri="{FF2B5EF4-FFF2-40B4-BE49-F238E27FC236}">
                <a16:creationId xmlns:a16="http://schemas.microsoft.com/office/drawing/2014/main" id="{AEC05122-79EE-41AC-92B3-9E7A639B06AA}"/>
              </a:ext>
            </a:extLst>
          </p:cNvPr>
          <p:cNvSpPr/>
          <p:nvPr/>
        </p:nvSpPr>
        <p:spPr>
          <a:xfrm>
            <a:off x="8333205" y="2015323"/>
            <a:ext cx="257076" cy="296455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Star: 7 Points 55">
            <a:extLst>
              <a:ext uri="{FF2B5EF4-FFF2-40B4-BE49-F238E27FC236}">
                <a16:creationId xmlns:a16="http://schemas.microsoft.com/office/drawing/2014/main" id="{818D312C-520D-4186-B3A6-A0CA1AAFBCE9}"/>
              </a:ext>
            </a:extLst>
          </p:cNvPr>
          <p:cNvSpPr/>
          <p:nvPr/>
        </p:nvSpPr>
        <p:spPr>
          <a:xfrm>
            <a:off x="10698419" y="2054443"/>
            <a:ext cx="257076" cy="296455"/>
          </a:xfrm>
          <a:prstGeom prst="star7">
            <a:avLst/>
          </a:prstGeom>
          <a:solidFill>
            <a:srgbClr val="FFFF00">
              <a:alpha val="5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CC9EE4B-6335-40E9-87CC-2EC229B72273}"/>
              </a:ext>
            </a:extLst>
          </p:cNvPr>
          <p:cNvSpPr/>
          <p:nvPr/>
        </p:nvSpPr>
        <p:spPr>
          <a:xfrm>
            <a:off x="257764" y="2012104"/>
            <a:ext cx="1042416" cy="338328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814255-5F94-4423-BE85-73D37B8F8DEC}"/>
              </a:ext>
            </a:extLst>
          </p:cNvPr>
          <p:cNvSpPr/>
          <p:nvPr/>
        </p:nvSpPr>
        <p:spPr>
          <a:xfrm>
            <a:off x="8424938" y="2444806"/>
            <a:ext cx="2428734" cy="33528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5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>
                <a:alpha val="39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lt1">
                  <a:alpha val="50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79C1384-9B63-4F09-89D1-7BB4D30337BD}"/>
              </a:ext>
            </a:extLst>
          </p:cNvPr>
          <p:cNvSpPr/>
          <p:nvPr/>
        </p:nvSpPr>
        <p:spPr>
          <a:xfrm>
            <a:off x="5626835" y="2897161"/>
            <a:ext cx="806322" cy="8216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5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>
                <a:alpha val="39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2">
                    <a:alpha val="50000"/>
                  </a:schemeClr>
                </a:solidFill>
              </a:rPr>
              <a:t>GPU </a:t>
            </a:r>
            <a:r>
              <a:rPr lang="en-US" sz="1000" dirty="0" err="1">
                <a:solidFill>
                  <a:schemeClr val="bg2">
                    <a:alpha val="50000"/>
                  </a:schemeClr>
                </a:solidFill>
              </a:rPr>
              <a:t>iHE</a:t>
            </a:r>
            <a:r>
              <a:rPr lang="en-US" sz="1000" dirty="0">
                <a:solidFill>
                  <a:schemeClr val="bg2">
                    <a:alpha val="50000"/>
                  </a:schemeClr>
                </a:solidFill>
              </a:rPr>
              <a:t> iteration and optimization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CFD3C5E-AB55-403C-A485-A9829A32FED6}"/>
              </a:ext>
            </a:extLst>
          </p:cNvPr>
          <p:cNvSpPr/>
          <p:nvPr/>
        </p:nvSpPr>
        <p:spPr>
          <a:xfrm>
            <a:off x="2941163" y="2892931"/>
            <a:ext cx="2707820" cy="8216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Ramp up; Extended Integer library; APIs for HE; HE bring up, basic scheme investigation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F67BB-454F-4EBC-9974-5CFF4A74B80B}"/>
              </a:ext>
            </a:extLst>
          </p:cNvPr>
          <p:cNvSpPr/>
          <p:nvPr/>
        </p:nvSpPr>
        <p:spPr>
          <a:xfrm>
            <a:off x="257764" y="2894290"/>
            <a:ext cx="1044636" cy="818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GPU HE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01371A6-063E-43D4-B8FD-E767E787A6DC}"/>
              </a:ext>
            </a:extLst>
          </p:cNvPr>
          <p:cNvSpPr/>
          <p:nvPr/>
        </p:nvSpPr>
        <p:spPr>
          <a:xfrm>
            <a:off x="6433156" y="2897161"/>
            <a:ext cx="1725105" cy="8216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5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>
                <a:alpha val="39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chemeClr val="lt1">
                    <a:alpha val="50000"/>
                  </a:schemeClr>
                </a:solidFill>
              </a:rPr>
              <a:t>Define industry GPU HE benchmarks, workload and algorithm experimentation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C4C0942-CA6A-4AA9-AD57-04B830B7F4C3}"/>
              </a:ext>
            </a:extLst>
          </p:cNvPr>
          <p:cNvSpPr/>
          <p:nvPr/>
        </p:nvSpPr>
        <p:spPr>
          <a:xfrm>
            <a:off x="8158261" y="2898304"/>
            <a:ext cx="1725105" cy="821628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40000"/>
                  <a:lumOff val="60000"/>
                  <a:alpha val="50000"/>
                </a:schemeClr>
              </a:gs>
              <a:gs pos="0">
                <a:schemeClr val="accent1"/>
              </a:gs>
            </a:gsLst>
            <a:lin ang="0" scaled="0"/>
            <a:tileRect/>
          </a:gradFill>
          <a:ln>
            <a:solidFill>
              <a:schemeClr val="tx2">
                <a:alpha val="39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100" dirty="0">
              <a:solidFill>
                <a:schemeClr val="lt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19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C78D-7A3D-4A9F-881A-C4B85C34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GPU HE – Project Metrics (Staged)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EAAAD83-CB18-47D9-9CDD-CE4F6C6AB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219200"/>
            <a:ext cx="11460480" cy="4998720"/>
          </a:xfrm>
        </p:spPr>
        <p:txBody>
          <a:bodyPr/>
          <a:lstStyle/>
          <a:p>
            <a:r>
              <a:rPr lang="en-US" dirty="0"/>
              <a:t>Working functional tests - #</a:t>
            </a:r>
          </a:p>
          <a:p>
            <a:r>
              <a:rPr lang="en-US" dirty="0"/>
              <a:t>Performance achieved for key HE ops - #</a:t>
            </a:r>
          </a:p>
          <a:p>
            <a:r>
              <a:rPr lang="en-US" dirty="0"/>
              <a:t>Compiler improvements - #</a:t>
            </a:r>
          </a:p>
          <a:p>
            <a:r>
              <a:rPr lang="en-US" dirty="0"/>
              <a:t>Bugs reported - #</a:t>
            </a:r>
          </a:p>
          <a:p>
            <a:r>
              <a:rPr lang="en-US" dirty="0"/>
              <a:t>Number of HW improvements for this type of workloads – #</a:t>
            </a:r>
          </a:p>
        </p:txBody>
      </p:sp>
    </p:spTree>
    <p:extLst>
      <p:ext uri="{BB962C8B-B14F-4D97-AF65-F5344CB8AC3E}">
        <p14:creationId xmlns:p14="http://schemas.microsoft.com/office/powerpoint/2010/main" val="3072135753"/>
      </p:ext>
    </p:extLst>
  </p:cSld>
  <p:clrMapOvr>
    <a:masterClrMapping/>
  </p:clrMapOvr>
</p:sld>
</file>

<file path=ppt/theme/theme1.xml><?xml version="1.0" encoding="utf-8"?>
<a:theme xmlns:a="http://schemas.openxmlformats.org/drawingml/2006/main" name="2019_VTTTheme1">
  <a:themeElements>
    <a:clrScheme name="VTT-2019">
      <a:dk1>
        <a:srgbClr val="000000"/>
      </a:dk1>
      <a:lt1>
        <a:srgbClr val="FFFFFF"/>
      </a:lt1>
      <a:dk2>
        <a:srgbClr val="080B19"/>
      </a:dk2>
      <a:lt2>
        <a:srgbClr val="FFFFFF"/>
      </a:lt2>
      <a:accent1>
        <a:srgbClr val="0B81A7"/>
      </a:accent1>
      <a:accent2>
        <a:srgbClr val="22CADC"/>
      </a:accent2>
      <a:accent3>
        <a:srgbClr val="00CC99"/>
      </a:accent3>
      <a:accent4>
        <a:srgbClr val="F3D54E"/>
      </a:accent4>
      <a:accent5>
        <a:srgbClr val="FFA300"/>
      </a:accent5>
      <a:accent6>
        <a:srgbClr val="FC4C02"/>
      </a:accent6>
      <a:hlink>
        <a:srgbClr val="22CADC"/>
      </a:hlink>
      <a:folHlink>
        <a:srgbClr val="902193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_VTTTheme1" id="{F58773BC-0350-4B82-8B25-D6E71BD2CA16}" vid="{FA9E0E88-160F-4358-8C6B-F2546EDBFBDD}"/>
    </a:ext>
  </a:extLst>
</a:theme>
</file>

<file path=ppt/theme/theme2.xml><?xml version="1.0" encoding="utf-8"?>
<a:theme xmlns:a="http://schemas.openxmlformats.org/drawingml/2006/main" name="VTT_Blue_Template">
  <a:themeElements>
    <a:clrScheme name="Intel">
      <a:dk1>
        <a:srgbClr val="003C71"/>
      </a:dk1>
      <a:lt1>
        <a:srgbClr val="FFFFFF"/>
      </a:lt1>
      <a:dk2>
        <a:srgbClr val="003C71"/>
      </a:dk2>
      <a:lt2>
        <a:srgbClr val="00B0F0"/>
      </a:lt2>
      <a:accent1>
        <a:srgbClr val="052F61"/>
      </a:accent1>
      <a:accent2>
        <a:srgbClr val="0070C0"/>
      </a:accent2>
      <a:accent3>
        <a:srgbClr val="C4D600"/>
      </a:accent3>
      <a:accent4>
        <a:srgbClr val="F3D54E"/>
      </a:accent4>
      <a:accent5>
        <a:srgbClr val="FFA300"/>
      </a:accent5>
      <a:accent6>
        <a:srgbClr val="FC4C02"/>
      </a:accent6>
      <a:hlink>
        <a:srgbClr val="0070C0"/>
      </a:hlink>
      <a:folHlink>
        <a:srgbClr val="003C71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2019_VTTTheme1">
  <a:themeElements>
    <a:clrScheme name="VTT-2019">
      <a:dk1>
        <a:srgbClr val="000000"/>
      </a:dk1>
      <a:lt1>
        <a:srgbClr val="FFFFFF"/>
      </a:lt1>
      <a:dk2>
        <a:srgbClr val="080B19"/>
      </a:dk2>
      <a:lt2>
        <a:srgbClr val="FFFFFF"/>
      </a:lt2>
      <a:accent1>
        <a:srgbClr val="0B81A7"/>
      </a:accent1>
      <a:accent2>
        <a:srgbClr val="22CADC"/>
      </a:accent2>
      <a:accent3>
        <a:srgbClr val="00CC99"/>
      </a:accent3>
      <a:accent4>
        <a:srgbClr val="F3D54E"/>
      </a:accent4>
      <a:accent5>
        <a:srgbClr val="FFA300"/>
      </a:accent5>
      <a:accent6>
        <a:srgbClr val="FC4C02"/>
      </a:accent6>
      <a:hlink>
        <a:srgbClr val="22CADC"/>
      </a:hlink>
      <a:folHlink>
        <a:srgbClr val="902193"/>
      </a:folHlink>
    </a:clrScheme>
    <a:fontScheme name="Custom 1">
      <a:majorFont>
        <a:latin typeface="Intel Clear Pro"/>
        <a:ea typeface=""/>
        <a:cs typeface=""/>
      </a:majorFont>
      <a:minorFont>
        <a:latin typeface="Intel Cle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9_VTTTheme1" id="{F58773BC-0350-4B82-8B25-D6E71BD2CA16}" vid="{FA9E0E88-160F-4358-8C6B-F2546EDBFBD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20291</TotalTime>
  <Words>276</Words>
  <Application>Microsoft Office PowerPoint</Application>
  <PresentationFormat>Widescreen</PresentationFormat>
  <Paragraphs>49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Courier New</vt:lpstr>
      <vt:lpstr>Intel Clear</vt:lpstr>
      <vt:lpstr>Intel Clear Light</vt:lpstr>
      <vt:lpstr>Intel Clear Pro</vt:lpstr>
      <vt:lpstr>2019_VTTTheme1</vt:lpstr>
      <vt:lpstr>VTT_Blue_Template</vt:lpstr>
      <vt:lpstr>1_2019_VTTTheme1</vt:lpstr>
      <vt:lpstr>privacy preserving computing-2021 HOMOMORPHIC PROTOCOLS.</vt:lpstr>
      <vt:lpstr>Project objectives.</vt:lpstr>
      <vt:lpstr>sOW – Deliverables</vt:lpstr>
      <vt:lpstr>GPU HE - Timeline</vt:lpstr>
      <vt:lpstr>GPU HE – Project Metrics (Staged)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hybrid multi-resolution compositor</dc:title>
  <dc:creator>Lyashevsky, Alexander</dc:creator>
  <cp:keywords>CTPClassification=CTP_NT</cp:keywords>
  <cp:lastModifiedBy>Lyashevsky, Alexander</cp:lastModifiedBy>
  <cp:revision>184</cp:revision>
  <dcterms:created xsi:type="dcterms:W3CDTF">2020-07-30T22:30:31Z</dcterms:created>
  <dcterms:modified xsi:type="dcterms:W3CDTF">2020-10-27T21:48:45Z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8d8972a1-8a27-4b46-b990-dc46a7374bda</vt:lpwstr>
  </property>
  <property fmtid="{D5CDD505-2E9C-101B-9397-08002B2CF9AE}" pid="3" name="CTP_TimeStamp">
    <vt:lpwstr>2020-08-13 20:06:51Z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