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2" r:id="rId5"/>
  </p:sldMasterIdLst>
  <p:notesMasterIdLst>
    <p:notesMasterId r:id="rId13"/>
  </p:notesMasterIdLst>
  <p:sldIdLst>
    <p:sldId id="256" r:id="rId6"/>
    <p:sldId id="2134097007" r:id="rId7"/>
    <p:sldId id="2134097006" r:id="rId8"/>
    <p:sldId id="261" r:id="rId9"/>
    <p:sldId id="2134097008" r:id="rId10"/>
    <p:sldId id="262" r:id="rId11"/>
    <p:sldId id="2134097005" r:id="rId12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63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9FDA9-6ADD-4B6D-9836-36B8B87B6925}" v="2" dt="2020-09-11T04:00:26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76CC-7367-441D-978F-F1515A0ECBE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5BFC-C8FE-4A3E-AAE9-5A4FB2EF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2" y="975360"/>
            <a:ext cx="94462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1" y="2194560"/>
            <a:ext cx="9446259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B2F22-1417-4DA1-AE5B-BC8B9E4EC455}"/>
              </a:ext>
            </a:extLst>
          </p:cNvPr>
          <p:cNvGrpSpPr/>
          <p:nvPr userDrawn="1"/>
        </p:nvGrpSpPr>
        <p:grpSpPr>
          <a:xfrm>
            <a:off x="10185104" y="5793366"/>
            <a:ext cx="1976824" cy="1220783"/>
            <a:chOff x="6611021" y="3151762"/>
            <a:chExt cx="1482617" cy="9155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017F0F-5E92-4855-9A7D-A15D63E0A634}"/>
                </a:ext>
              </a:extLst>
            </p:cNvPr>
            <p:cNvSpPr txBox="1"/>
            <p:nvPr userDrawn="1"/>
          </p:nvSpPr>
          <p:spPr>
            <a:xfrm>
              <a:off x="6633941" y="3151762"/>
              <a:ext cx="1452560" cy="91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4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37D1CE-F981-4C52-B931-EC862BAB74FD}"/>
                </a:ext>
              </a:extLst>
            </p:cNvPr>
            <p:cNvSpPr txBox="1"/>
            <p:nvPr userDrawn="1"/>
          </p:nvSpPr>
          <p:spPr>
            <a:xfrm>
              <a:off x="6611021" y="3741907"/>
              <a:ext cx="1482617" cy="19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84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2F2745-F3AE-4DB3-922A-DAF5676471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388E1B-0552-43F6-B547-D6553D93C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4B50D-609F-420D-9482-5BC3ACA6A4F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D19D11-140C-4448-BA34-6E9317559EBA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EADBC6-6669-4406-922E-B23EDECC2D52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34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A4BFA2-DDB1-4C8C-9836-4F17D4B6EF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3FAC3C3-CD36-46F3-8E2C-763F52DA0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34293-148E-4630-8B99-C5B23C1219B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E32BB8-65C6-46C8-9B28-C4BE95E60F71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2859C0-1D07-4770-92C6-4A2C7357FCE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46315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C19AF7-8C5B-4E52-873F-4E987B9F67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5BD20AD-7AAE-4BF6-A328-67B1B201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D7D91-D100-4CF4-BF16-EAD52C557B8A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0549F-0ADC-4160-9390-2838F811E4FD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84AB4-F88F-4020-9266-1F48A90CCBC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14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5300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8901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26A7F-F121-4018-82AE-B41ED8B53F78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501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0" y="2393247"/>
            <a:ext cx="3141815" cy="207150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4C25BF-28E5-440D-BAF4-FD56FE2B205C}"/>
              </a:ext>
            </a:extLst>
          </p:cNvPr>
          <p:cNvGrpSpPr/>
          <p:nvPr userDrawn="1"/>
        </p:nvGrpSpPr>
        <p:grpSpPr>
          <a:xfrm>
            <a:off x="2885828" y="2732389"/>
            <a:ext cx="2434536" cy="1508105"/>
            <a:chOff x="6424708" y="3151762"/>
            <a:chExt cx="1825901" cy="1131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0D5127-6061-4A86-AFB1-D1A0249DFD3A}"/>
                </a:ext>
              </a:extLst>
            </p:cNvPr>
            <p:cNvSpPr txBox="1"/>
            <p:nvPr userDrawn="1"/>
          </p:nvSpPr>
          <p:spPr>
            <a:xfrm>
              <a:off x="6469833" y="3151762"/>
              <a:ext cx="1780776" cy="113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7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1200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76808-7D4C-45E7-B870-A8C82520B4FA}"/>
                </a:ext>
              </a:extLst>
            </p:cNvPr>
            <p:cNvSpPr txBox="1"/>
            <p:nvPr userDrawn="1"/>
          </p:nvSpPr>
          <p:spPr>
            <a:xfrm>
              <a:off x="6424708" y="3891064"/>
              <a:ext cx="1820162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5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4" y="2393249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3BF-CAA4-4A2B-AA26-BA912B8D4974}"/>
              </a:ext>
            </a:extLst>
          </p:cNvPr>
          <p:cNvSpPr/>
          <p:nvPr userDrawn="1"/>
        </p:nvSpPr>
        <p:spPr>
          <a:xfrm>
            <a:off x="-2" y="2"/>
            <a:ext cx="9579187" cy="4269943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0489B4-0C7D-4008-8557-ADE6439F806D}"/>
              </a:ext>
            </a:extLst>
          </p:cNvPr>
          <p:cNvGrpSpPr/>
          <p:nvPr userDrawn="1"/>
        </p:nvGrpSpPr>
        <p:grpSpPr>
          <a:xfrm>
            <a:off x="9579188" y="4269945"/>
            <a:ext cx="1899193" cy="1899193"/>
            <a:chOff x="11551920" y="6219561"/>
            <a:chExt cx="640080" cy="6400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40966-054E-44AB-8D97-97339083D80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FE01B92-3A76-4A7F-9E48-0B9EA64C99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8953" y="1093488"/>
            <a:ext cx="8723875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8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8956" y="2351918"/>
            <a:ext cx="8723875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800" spc="0" baseline="0">
                <a:solidFill>
                  <a:schemeClr val="tx1"/>
                </a:solidFill>
                <a:effectLst/>
                <a:latin typeface="+mn-lt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5DFDF-6352-4396-8F6D-FEC90D90F5C9}"/>
              </a:ext>
            </a:extLst>
          </p:cNvPr>
          <p:cNvSpPr/>
          <p:nvPr userDrawn="1"/>
        </p:nvSpPr>
        <p:spPr>
          <a:xfrm>
            <a:off x="11477884" y="3965147"/>
            <a:ext cx="304797" cy="304797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34156682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4998575" y="4029457"/>
            <a:ext cx="4067204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4800" b="0" spc="100">
                <a:solidFill>
                  <a:schemeClr val="tx1"/>
                </a:solidFill>
                <a:latin typeface="+mj-lt"/>
              </a:rPr>
              <a:t>Project Athena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2078817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010155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15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3966188" y="4027368"/>
            <a:ext cx="6501716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3600" b="0" spc="100">
                <a:solidFill>
                  <a:schemeClr val="tx1"/>
                </a:solidFill>
                <a:latin typeface="+mj-lt"/>
              </a:rPr>
              <a:t>11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th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Gen Intel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®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Core™ Processor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1046432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88715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BE606-8DBE-4F95-9301-AB01B562D1D4}"/>
              </a:ext>
            </a:extLst>
          </p:cNvPr>
          <p:cNvSpPr/>
          <p:nvPr userDrawn="1"/>
        </p:nvSpPr>
        <p:spPr>
          <a:xfrm>
            <a:off x="756533" y="759265"/>
            <a:ext cx="5353955" cy="5339467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9107" y="2170576"/>
            <a:ext cx="5088908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4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9109" y="3429005"/>
            <a:ext cx="5088907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400" spc="0" baseline="0">
                <a:solidFill>
                  <a:schemeClr val="tx1"/>
                </a:solidFill>
                <a:effectLst/>
                <a:latin typeface="TT Norms" panose="02000503030000020003" pitchFamily="50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09C2A8-D840-47C4-A9E5-43D3AF92A522}"/>
              </a:ext>
            </a:extLst>
          </p:cNvPr>
          <p:cNvSpPr/>
          <p:nvPr userDrawn="1"/>
        </p:nvSpPr>
        <p:spPr>
          <a:xfrm>
            <a:off x="6110490" y="437738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4A8C7EE-A15B-4A8D-B198-E7349F6D8842}"/>
              </a:ext>
            </a:extLst>
          </p:cNvPr>
          <p:cNvSpPr/>
          <p:nvPr userDrawn="1"/>
        </p:nvSpPr>
        <p:spPr>
          <a:xfrm>
            <a:off x="7708508" y="3568253"/>
            <a:ext cx="1766609" cy="176660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5F353-9416-4EDA-A14F-5388998A2F4B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02C87-D537-406A-8372-10791948141B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FA3EE8-E99D-44B2-BBE9-2172FB0C96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DAC59-2FBB-42D3-9D4E-226CB9B4213D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16BC3B1-15B2-4745-AAC0-FF60F12B4D31}"/>
              </a:ext>
            </a:extLst>
          </p:cNvPr>
          <p:cNvSpPr/>
          <p:nvPr userDrawn="1"/>
        </p:nvSpPr>
        <p:spPr>
          <a:xfrm>
            <a:off x="10450152" y="1590422"/>
            <a:ext cx="802001" cy="802001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776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36916"/>
            <a:ext cx="10972800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1619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181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686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436916"/>
            <a:ext cx="5379219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125591"/>
            <a:ext cx="53792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-1"/>
            <a:ext cx="5458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5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554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89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4B57A0DA-072E-4AEE-B330-F2888F5F072D}"/>
              </a:ext>
            </a:extLst>
          </p:cNvPr>
          <p:cNvSpPr/>
          <p:nvPr userDrawn="1"/>
        </p:nvSpPr>
        <p:spPr>
          <a:xfrm>
            <a:off x="1969918" y="4302370"/>
            <a:ext cx="587609" cy="587609"/>
          </a:xfrm>
          <a:custGeom>
            <a:avLst/>
            <a:gdLst/>
            <a:ahLst/>
            <a:cxnLst/>
            <a:rect l="l" t="t" r="r" b="b"/>
            <a:pathLst>
              <a:path w="969010" h="969009">
                <a:moveTo>
                  <a:pt x="0" y="968834"/>
                </a:moveTo>
                <a:lnTo>
                  <a:pt x="968834" y="968834"/>
                </a:lnTo>
                <a:lnTo>
                  <a:pt x="968834" y="0"/>
                </a:lnTo>
                <a:lnTo>
                  <a:pt x="0" y="0"/>
                </a:lnTo>
                <a:lnTo>
                  <a:pt x="0" y="968834"/>
                </a:lnTo>
                <a:close/>
              </a:path>
            </a:pathLst>
          </a:custGeom>
          <a:solidFill>
            <a:srgbClr val="2B3AF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2C56E7-A76B-424B-A586-1140035DC875}"/>
              </a:ext>
            </a:extLst>
          </p:cNvPr>
          <p:cNvSpPr/>
          <p:nvPr userDrawn="1"/>
        </p:nvSpPr>
        <p:spPr>
          <a:xfrm>
            <a:off x="430" y="4889729"/>
            <a:ext cx="1968065" cy="1968065"/>
          </a:xfrm>
          <a:custGeom>
            <a:avLst/>
            <a:gdLst/>
            <a:ahLst/>
            <a:cxnLst/>
            <a:rect l="l" t="t" r="r" b="b"/>
            <a:pathLst>
              <a:path w="3245485" h="3245484">
                <a:moveTo>
                  <a:pt x="0" y="3245035"/>
                </a:moveTo>
                <a:lnTo>
                  <a:pt x="3245035" y="3245035"/>
                </a:lnTo>
                <a:lnTo>
                  <a:pt x="3245035" y="0"/>
                </a:lnTo>
                <a:lnTo>
                  <a:pt x="0" y="0"/>
                </a:lnTo>
                <a:lnTo>
                  <a:pt x="0" y="3245035"/>
                </a:lnTo>
                <a:close/>
              </a:path>
            </a:pathLst>
          </a:custGeom>
          <a:solidFill>
            <a:srgbClr val="08184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DA80D0-A16E-40C0-B903-5C296A4A4BB8}"/>
              </a:ext>
            </a:extLst>
          </p:cNvPr>
          <p:cNvSpPr/>
          <p:nvPr userDrawn="1"/>
        </p:nvSpPr>
        <p:spPr>
          <a:xfrm>
            <a:off x="9434134" y="1754910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601566D-D89F-4D2F-B813-A9F95291C888}"/>
              </a:ext>
            </a:extLst>
          </p:cNvPr>
          <p:cNvSpPr/>
          <p:nvPr userDrawn="1"/>
        </p:nvSpPr>
        <p:spPr>
          <a:xfrm>
            <a:off x="10297081" y="5656937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4" h="311784">
                <a:moveTo>
                  <a:pt x="0" y="0"/>
                </a:moveTo>
                <a:lnTo>
                  <a:pt x="311466" y="0"/>
                </a:lnTo>
                <a:lnTo>
                  <a:pt x="311466" y="311469"/>
                </a:lnTo>
                <a:lnTo>
                  <a:pt x="0" y="311469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53556F-6DFF-4BBA-B21B-2AD3130ADA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5570" y="2409385"/>
            <a:ext cx="5240865" cy="2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71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Alt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D0AAE9AC-2D95-48EC-B50E-CB43C0544BB6}"/>
              </a:ext>
            </a:extLst>
          </p:cNvPr>
          <p:cNvSpPr/>
          <p:nvPr userDrawn="1"/>
        </p:nvSpPr>
        <p:spPr>
          <a:xfrm>
            <a:off x="11870244" y="3480806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900" y="0"/>
                </a:lnTo>
                <a:lnTo>
                  <a:pt x="529900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0AD0A473-3F5A-45F7-AE53-F36F2FF36B3A}"/>
              </a:ext>
            </a:extLst>
          </p:cNvPr>
          <p:cNvSpPr/>
          <p:nvPr userDrawn="1"/>
        </p:nvSpPr>
        <p:spPr>
          <a:xfrm>
            <a:off x="429" y="1"/>
            <a:ext cx="944563" cy="944563"/>
          </a:xfrm>
          <a:custGeom>
            <a:avLst/>
            <a:gdLst/>
            <a:ahLst/>
            <a:cxnLst/>
            <a:rect l="l" t="t" r="r" b="b"/>
            <a:pathLst>
              <a:path w="1557655" h="1557655">
                <a:moveTo>
                  <a:pt x="0" y="0"/>
                </a:moveTo>
                <a:lnTo>
                  <a:pt x="1557497" y="0"/>
                </a:lnTo>
                <a:lnTo>
                  <a:pt x="1557497" y="1557497"/>
                </a:lnTo>
                <a:lnTo>
                  <a:pt x="0" y="1557497"/>
                </a:lnTo>
                <a:lnTo>
                  <a:pt x="0" y="0"/>
                </a:lnTo>
                <a:close/>
              </a:path>
            </a:pathLst>
          </a:custGeom>
          <a:solidFill>
            <a:srgbClr val="335EA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C53180-A876-440C-A4EC-1455BAD715BD}"/>
              </a:ext>
            </a:extLst>
          </p:cNvPr>
          <p:cNvSpPr/>
          <p:nvPr userDrawn="1"/>
        </p:nvSpPr>
        <p:spPr>
          <a:xfrm>
            <a:off x="3149613" y="6040172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5" h="311784">
                <a:moveTo>
                  <a:pt x="0" y="0"/>
                </a:moveTo>
                <a:lnTo>
                  <a:pt x="311468" y="0"/>
                </a:lnTo>
                <a:lnTo>
                  <a:pt x="311468" y="311467"/>
                </a:lnTo>
                <a:lnTo>
                  <a:pt x="0" y="311467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BC0B547-6C9C-4118-A47D-D1761355B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31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513FD62-971A-456F-B61C-AECBDB2F9C3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69031" y="1547509"/>
            <a:ext cx="8193351" cy="8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92C6AE9-375E-4B39-852C-F7A9FC899F88}"/>
              </a:ext>
            </a:extLst>
          </p:cNvPr>
          <p:cNvSpPr/>
          <p:nvPr userDrawn="1"/>
        </p:nvSpPr>
        <p:spPr>
          <a:xfrm>
            <a:off x="1969031" y="2765807"/>
            <a:ext cx="8193351" cy="46959"/>
          </a:xfrm>
          <a:custGeom>
            <a:avLst/>
            <a:gdLst/>
            <a:ahLst/>
            <a:cxnLst/>
            <a:rect l="l" t="t" r="r" b="b"/>
            <a:pathLst>
              <a:path w="12898119">
                <a:moveTo>
                  <a:pt x="1289787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23357C-6401-4CDD-ADB4-99C27D8DA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144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678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201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2216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34681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750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82693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8647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TT Norms" panose="02000503030000020003" pitchFamily="50" charset="0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297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56109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b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B1A7E238-7EE9-44CF-88CA-BE176F19F73F}"/>
              </a:ext>
            </a:extLst>
          </p:cNvPr>
          <p:cNvSpPr/>
          <p:nvPr userDrawn="1"/>
        </p:nvSpPr>
        <p:spPr>
          <a:xfrm flipV="1">
            <a:off x="609603" y="194865"/>
            <a:ext cx="10971935" cy="57927"/>
          </a:xfrm>
          <a:custGeom>
            <a:avLst/>
            <a:gdLst/>
            <a:ahLst/>
            <a:cxnLst/>
            <a:rect l="l" t="t" r="r" b="b"/>
            <a:pathLst>
              <a:path w="18330545">
                <a:moveTo>
                  <a:pt x="1833049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2EA43E9-9155-40EB-A9C3-70A083773B44}"/>
              </a:ext>
            </a:extLst>
          </p:cNvPr>
          <p:cNvSpPr txBox="1"/>
          <p:nvPr userDrawn="1"/>
        </p:nvSpPr>
        <p:spPr>
          <a:xfrm>
            <a:off x="11592824" y="124518"/>
            <a:ext cx="34657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60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1206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808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2411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3014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03617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4219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0482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92ACC-14D2-434B-9F4A-C82BDEC17AF4}" type="slidenum">
              <a:rPr lang="en-US" sz="1067" smtClean="0">
                <a:solidFill>
                  <a:schemeClr val="tx1"/>
                </a:solidFill>
              </a:rPr>
              <a:pPr/>
              <a:t>‹#›</a:t>
            </a:fld>
            <a:endParaRPr lang="en-US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10B7611-001C-4B85-A74D-ACD4874C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&amp;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wo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Only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55118E-828C-4D11-BB70-2E194AC2087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32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B78B729-AC56-461E-B93C-02DFB77B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9D7F11-4590-4ACB-AE25-55C98A7AD3DC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69A827-6051-4246-A777-3A10DB62A3FC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A9F649-B2BC-4598-AAF1-3214981D802C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37228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36022DA-6C6E-4FC6-B744-5D7D26F1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7141C-CEBE-4651-8193-EBB5428467E8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F6E92C-F5E6-43AF-A8E7-F74F5EA36EBE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A77457-1D19-4CBD-B7AC-20CA0D154079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967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  <p:sldLayoutId id="2147483688" r:id="rId6"/>
    <p:sldLayoutId id="2147483689" r:id="rId7"/>
    <p:sldLayoutId id="2147483687" r:id="rId8"/>
    <p:sldLayoutId id="2147483680" r:id="rId9"/>
    <p:sldLayoutId id="2147483681" r:id="rId10"/>
    <p:sldLayoutId id="2147483678" r:id="rId11"/>
    <p:sldLayoutId id="2147483679" r:id="rId12"/>
    <p:sldLayoutId id="2147483682" r:id="rId13"/>
    <p:sldLayoutId id="2147483683" r:id="rId14"/>
    <p:sldLayoutId id="2147483686" r:id="rId15"/>
    <p:sldLayoutId id="2147483684" r:id="rId16"/>
    <p:sldLayoutId id="2147483685" r:id="rId1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9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333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T Norms" panose="02000503030000020003" pitchFamily="50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3" y="123203"/>
            <a:ext cx="1080532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3" y="1438741"/>
            <a:ext cx="10805327" cy="469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70B036-D5F8-46C2-A07A-4F3BBD732FD1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A2073E-833B-4C0C-ADFC-AD216554C8FC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7997511-DEEE-41E3-A8F1-DBBCE6430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AD6A-13F3-4B01-8646-CD9133F857F9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9740572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ransition>
    <p:fade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b="0" spc="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6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2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2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365726" indent="-26244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32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1pPr>
      <a:lvl2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2pPr>
      <a:lvl3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3pPr>
      <a:lvl4pPr marL="803235" indent="-2476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8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4pPr>
      <a:lvl5pPr marL="1139769" indent="-225414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tabLst/>
        <a:defRPr sz="24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5pPr>
      <a:lvl6pPr marL="1596073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137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198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262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6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26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19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248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312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371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43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495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EF8C-CA0F-4DCD-949B-834889C5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011" y="1409369"/>
            <a:ext cx="9446260" cy="10972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Intel Clear Pro"/>
              </a:rPr>
              <a:t>Xe</a:t>
            </a:r>
            <a:r>
              <a:rPr lang="en-US" dirty="0">
                <a:latin typeface="Intel Clear Pro"/>
              </a:rPr>
              <a:t> HE schedule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A10C7-D5DE-4B2A-9B20-4125FB05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011" y="2759426"/>
            <a:ext cx="9446259" cy="7507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 8</a:t>
            </a:r>
            <a:r>
              <a:rPr lang="en-US" baseline="30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8405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7BC36-F86B-4502-B127-F29A0CBE5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B2619A-347B-424D-A0C9-1154EB40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</p:spPr>
        <p:txBody>
          <a:bodyPr/>
          <a:lstStyle/>
          <a:p>
            <a:r>
              <a:rPr lang="en-US" dirty="0" err="1"/>
              <a:t>XeHE</a:t>
            </a:r>
            <a:r>
              <a:rPr lang="en-US" dirty="0"/>
              <a:t> 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0AAE3-0BF6-48AE-B6E9-5713529EFF72}"/>
              </a:ext>
            </a:extLst>
          </p:cNvPr>
          <p:cNvSpPr/>
          <p:nvPr/>
        </p:nvSpPr>
        <p:spPr>
          <a:xfrm>
            <a:off x="940904" y="1129401"/>
            <a:ext cx="10545418" cy="14827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D17F9-21B7-4AC6-8388-0B6B4507E157}"/>
              </a:ext>
            </a:extLst>
          </p:cNvPr>
          <p:cNvSpPr txBox="1"/>
          <p:nvPr/>
        </p:nvSpPr>
        <p:spPr>
          <a:xfrm>
            <a:off x="5455440" y="1093619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2021</a:t>
            </a:r>
            <a:endParaRPr lang="en-US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A62DC-EE8E-4D99-AAC9-8E350BE490CC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>
            <a:off x="4055164" y="2014665"/>
            <a:ext cx="0" cy="2041456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549C1-6E5E-4F13-9CB6-9B09D77DD06C}"/>
              </a:ext>
            </a:extLst>
          </p:cNvPr>
          <p:cNvSpPr/>
          <p:nvPr/>
        </p:nvSpPr>
        <p:spPr>
          <a:xfrm>
            <a:off x="2037520" y="3821636"/>
            <a:ext cx="2017644" cy="46897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8DE513-4714-4B63-9F85-FD22E98EF6D4}"/>
              </a:ext>
            </a:extLst>
          </p:cNvPr>
          <p:cNvCxnSpPr>
            <a:stCxn id="12" idx="3"/>
            <a:endCxn id="12" idx="3"/>
          </p:cNvCxnSpPr>
          <p:nvPr/>
        </p:nvCxnSpPr>
        <p:spPr>
          <a:xfrm>
            <a:off x="4055164" y="2014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6BD05-F51E-4C15-A1DB-3FDD13EC2C23}"/>
              </a:ext>
            </a:extLst>
          </p:cNvPr>
          <p:cNvSpPr/>
          <p:nvPr/>
        </p:nvSpPr>
        <p:spPr>
          <a:xfrm>
            <a:off x="2037520" y="1780180"/>
            <a:ext cx="2017644" cy="4689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Q1’21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5BC1B5-DD21-45BC-8E52-8ED41D70225F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6165572" y="2014665"/>
            <a:ext cx="0" cy="2041456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32AEE0-C024-4A1C-AF42-ECB484653E5A}"/>
              </a:ext>
            </a:extLst>
          </p:cNvPr>
          <p:cNvSpPr/>
          <p:nvPr/>
        </p:nvSpPr>
        <p:spPr>
          <a:xfrm>
            <a:off x="4147928" y="3821636"/>
            <a:ext cx="2017644" cy="46897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0BFF79-EE7D-4F30-852D-E912BE39E5EC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8275979" y="2034545"/>
            <a:ext cx="0" cy="2041456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B7C4E47-AB24-4C6D-A76E-237AC554805D}"/>
              </a:ext>
            </a:extLst>
          </p:cNvPr>
          <p:cNvSpPr/>
          <p:nvPr/>
        </p:nvSpPr>
        <p:spPr>
          <a:xfrm>
            <a:off x="6258335" y="3841516"/>
            <a:ext cx="2017644" cy="46897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III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3FE96-C2FD-4C28-959E-24C330BC32A7}"/>
              </a:ext>
            </a:extLst>
          </p:cNvPr>
          <p:cNvCxnSpPr>
            <a:cxnSpLocks/>
            <a:stCxn id="15" idx="3"/>
            <a:endCxn id="29" idx="3"/>
          </p:cNvCxnSpPr>
          <p:nvPr/>
        </p:nvCxnSpPr>
        <p:spPr>
          <a:xfrm flipH="1">
            <a:off x="10386385" y="2014665"/>
            <a:ext cx="4553" cy="2041456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F2F6D-154E-47F8-BB5E-7DE1378C2A7D}"/>
              </a:ext>
            </a:extLst>
          </p:cNvPr>
          <p:cNvSpPr/>
          <p:nvPr/>
        </p:nvSpPr>
        <p:spPr>
          <a:xfrm>
            <a:off x="8368741" y="3821636"/>
            <a:ext cx="2017644" cy="46897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6AF75-3914-42E6-9236-F78691EDF9BE}"/>
              </a:ext>
            </a:extLst>
          </p:cNvPr>
          <p:cNvSpPr txBox="1"/>
          <p:nvPr/>
        </p:nvSpPr>
        <p:spPr>
          <a:xfrm>
            <a:off x="2148269" y="4618599"/>
            <a:ext cx="1598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ops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on GPU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basic benchmarking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37F588-996B-4793-B034-C759204D640A}"/>
              </a:ext>
            </a:extLst>
          </p:cNvPr>
          <p:cNvSpPr txBox="1"/>
          <p:nvPr/>
        </p:nvSpPr>
        <p:spPr>
          <a:xfrm>
            <a:off x="4207564" y="4618599"/>
            <a:ext cx="1598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RNS basic ops in place, CRT/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iCRT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NTT/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benchmarking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268D6-BF21-4E9C-961C-8118F8402A1B}"/>
              </a:ext>
            </a:extLst>
          </p:cNvPr>
          <p:cNvSpPr txBox="1"/>
          <p:nvPr/>
        </p:nvSpPr>
        <p:spPr>
          <a:xfrm>
            <a:off x="6385653" y="4618599"/>
            <a:ext cx="18141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arithmetic APIs,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basic demo E2E,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benchmark definition started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90C57-E74D-45C9-A651-383BB411F2FA}"/>
              </a:ext>
            </a:extLst>
          </p:cNvPr>
          <p:cNvSpPr/>
          <p:nvPr/>
        </p:nvSpPr>
        <p:spPr>
          <a:xfrm>
            <a:off x="4147928" y="1780180"/>
            <a:ext cx="2017644" cy="4689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Q2’21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3D8CB-6F8D-41CA-9736-63469D9FD12E}"/>
              </a:ext>
            </a:extLst>
          </p:cNvPr>
          <p:cNvSpPr/>
          <p:nvPr/>
        </p:nvSpPr>
        <p:spPr>
          <a:xfrm>
            <a:off x="6260611" y="1780180"/>
            <a:ext cx="2017644" cy="4689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Q3’21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89F03-70BA-4789-B444-BE3D84688A0F}"/>
              </a:ext>
            </a:extLst>
          </p:cNvPr>
          <p:cNvSpPr/>
          <p:nvPr/>
        </p:nvSpPr>
        <p:spPr>
          <a:xfrm>
            <a:off x="8373294" y="1780180"/>
            <a:ext cx="2017644" cy="4689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Q4’21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4DA92-2D59-43BD-9952-AEC910E89205}"/>
              </a:ext>
            </a:extLst>
          </p:cNvPr>
          <p:cNvSpPr txBox="1"/>
          <p:nvPr/>
        </p:nvSpPr>
        <p:spPr>
          <a:xfrm>
            <a:off x="8444947" y="4592141"/>
            <a:ext cx="1598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XeHE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optimization pass, workload experimentation, HE benchmarks defined</a:t>
            </a:r>
          </a:p>
        </p:txBody>
      </p:sp>
    </p:spTree>
    <p:extLst>
      <p:ext uri="{BB962C8B-B14F-4D97-AF65-F5344CB8AC3E}">
        <p14:creationId xmlns:p14="http://schemas.microsoft.com/office/powerpoint/2010/main" val="21114880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F380-E79E-4770-BF1C-8B498D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CC043-9516-4109-901B-8B73C382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208ADE-F2FF-448E-A48C-D90101140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544960"/>
              </p:ext>
            </p:extLst>
          </p:nvPr>
        </p:nvGraphicFramePr>
        <p:xfrm>
          <a:off x="6245088" y="936928"/>
          <a:ext cx="5451612" cy="40313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26472">
                  <a:extLst>
                    <a:ext uri="{9D8B030D-6E8A-4147-A177-3AD203B41FA5}">
                      <a16:colId xmlns:a16="http://schemas.microsoft.com/office/drawing/2014/main" val="1165461950"/>
                    </a:ext>
                  </a:extLst>
                </a:gridCol>
                <a:gridCol w="3025140">
                  <a:extLst>
                    <a:ext uri="{9D8B030D-6E8A-4147-A177-3AD203B41FA5}">
                      <a16:colId xmlns:a16="http://schemas.microsoft.com/office/drawing/2014/main" val="1107901397"/>
                    </a:ext>
                  </a:extLst>
                </a:gridCol>
              </a:tblGrid>
              <a:tr h="3492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Phase I Deliverables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AMB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45766547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into HE algorithms and numerical systems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In-depth presentation to a wide technical audience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52767"/>
                  </a:ext>
                </a:extLst>
              </a:tr>
              <a:tr h="778323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SEAL interface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tests against SEAL, diverting SEAL compute flow to interface against GPU code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09716"/>
                  </a:ext>
                </a:extLst>
              </a:tr>
              <a:tr h="605362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management framework in DPC++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tests for data manipulation and basic compute</a:t>
                      </a:r>
                    </a:p>
                  </a:txBody>
                  <a:tcPr marL="68580" marR="68580" marT="34290" marB="3429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03249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DPC++ modulo integer arithmetic (i32/i64)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tests with DPC++ code against GPU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15339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DPC++ performance measurements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Benchmarking of selected perf tests</a:t>
                      </a:r>
                    </a:p>
                  </a:txBody>
                  <a:tcPr marL="68580" marR="68580" marT="34290" marB="3429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76134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perf model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 perf rooflines for the implemented primitives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71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14155B-98EE-4E66-9C38-D4BB62E70F54}"/>
              </a:ext>
            </a:extLst>
          </p:cNvPr>
          <p:cNvSpPr txBox="1"/>
          <p:nvPr/>
        </p:nvSpPr>
        <p:spPr>
          <a:xfrm>
            <a:off x="365760" y="2019224"/>
            <a:ext cx="5227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Monolithic repo to interface CPU HE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to reuse key non-perf-critical functionality on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the extent of software dev stack (DPC++ kernels/ESIMD) readiness to support basic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system dev stack readiness – data collection/support with tests</a:t>
            </a:r>
          </a:p>
        </p:txBody>
      </p:sp>
    </p:spTree>
    <p:extLst>
      <p:ext uri="{BB962C8B-B14F-4D97-AF65-F5344CB8AC3E}">
        <p14:creationId xmlns:p14="http://schemas.microsoft.com/office/powerpoint/2010/main" val="35118108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106C-B9B2-422A-AC24-A81CC81895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38901"/>
            <a:ext cx="2743200" cy="364067"/>
          </a:xfrm>
        </p:spPr>
        <p:txBody>
          <a:bodyPr/>
          <a:lstStyle/>
          <a:p>
            <a:pPr>
              <a:defRPr/>
            </a:pPr>
            <a:fld id="{1436F5C9-0C05-45EC-9B9F-EA7B633C52BA}" type="slidenum">
              <a:rPr lang="en-US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F380-E79E-4770-BF1C-8B498D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CC043-9516-4109-901B-8B73C382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208ADE-F2FF-448E-A48C-D90101140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347437"/>
              </p:ext>
            </p:extLst>
          </p:nvPr>
        </p:nvGraphicFramePr>
        <p:xfrm>
          <a:off x="5635488" y="815009"/>
          <a:ext cx="5726166" cy="29573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81918">
                  <a:extLst>
                    <a:ext uri="{9D8B030D-6E8A-4147-A177-3AD203B41FA5}">
                      <a16:colId xmlns:a16="http://schemas.microsoft.com/office/drawing/2014/main" val="1165461950"/>
                    </a:ext>
                  </a:extLst>
                </a:gridCol>
                <a:gridCol w="1574756">
                  <a:extLst>
                    <a:ext uri="{9D8B030D-6E8A-4147-A177-3AD203B41FA5}">
                      <a16:colId xmlns:a16="http://schemas.microsoft.com/office/drawing/2014/main" val="1107901397"/>
                    </a:ext>
                  </a:extLst>
                </a:gridCol>
                <a:gridCol w="2069492">
                  <a:extLst>
                    <a:ext uri="{9D8B030D-6E8A-4147-A177-3AD203B41FA5}">
                      <a16:colId xmlns:a16="http://schemas.microsoft.com/office/drawing/2014/main" val="548397600"/>
                    </a:ext>
                  </a:extLst>
                </a:gridCol>
              </a:tblGrid>
              <a:tr h="2769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Phase I Deliverables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AMB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Status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45766547"/>
                  </a:ext>
                </a:extLst>
              </a:tr>
              <a:tr h="455658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into HE algorithms and numerical systems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In-depth presentation to a wide technical audience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52767"/>
                  </a:ext>
                </a:extLst>
              </a:tr>
              <a:tr h="402051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SEAL interface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tests against SEAL, diverting SEAL compute flow to interface against GPU code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09716"/>
                  </a:ext>
                </a:extLst>
              </a:tr>
              <a:tr h="455658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management framework in DPC++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tests for data manipulation and basic compute overlaps</a:t>
                      </a:r>
                    </a:p>
                  </a:txBody>
                  <a:tcPr marL="68580" marR="68580" marT="34290" marB="3429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03249"/>
                  </a:ext>
                </a:extLst>
              </a:tr>
              <a:tr h="455658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DPC++ modulo integer arithmetic (i32/i64)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tests with DPC++ code against GPU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15339"/>
                  </a:ext>
                </a:extLst>
              </a:tr>
              <a:tr h="455658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DPC++ performance measurements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Benchmarking of selected perf tests</a:t>
                      </a:r>
                    </a:p>
                  </a:txBody>
                  <a:tcPr marL="68580" marR="68580" marT="34290" marB="3429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76134"/>
                  </a:ext>
                </a:extLst>
              </a:tr>
              <a:tr h="455658"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perf model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 perf rooflines for the implemented primitives</a:t>
                      </a: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7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9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4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7997"/>
      </p:ext>
    </p:extLst>
  </p:cSld>
  <p:clrMapOvr>
    <a:masterClrMapping/>
  </p:clrMapOvr>
</p:sld>
</file>

<file path=ppt/theme/theme1.xml><?xml version="1.0" encoding="utf-8"?>
<a:theme xmlns:a="http://schemas.openxmlformats.org/drawingml/2006/main" name="VTT Blu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T Blue" id="{64D1FB05-8994-431F-B232-8A8A1752F283}" vid="{D15E174C-E75C-4436-9E2C-D015C59ED10A}"/>
    </a:ext>
  </a:extLst>
</a:theme>
</file>

<file path=ppt/theme/theme2.xml><?xml version="1.0" encoding="utf-8"?>
<a:theme xmlns:a="http://schemas.openxmlformats.org/drawingml/2006/main" name="intel2020">
  <a:themeElements>
    <a:clrScheme name="Intel2020">
      <a:dk1>
        <a:srgbClr val="081849"/>
      </a:dk1>
      <a:lt1>
        <a:sysClr val="window" lastClr="FFFFFF"/>
      </a:lt1>
      <a:dk2>
        <a:srgbClr val="000000"/>
      </a:dk2>
      <a:lt2>
        <a:srgbClr val="0071C5"/>
      </a:lt2>
      <a:accent1>
        <a:srgbClr val="58C4F8"/>
      </a:accent1>
      <a:accent2>
        <a:srgbClr val="F3D54E"/>
      </a:accent2>
      <a:accent3>
        <a:srgbClr val="FFA300"/>
      </a:accent3>
      <a:accent4>
        <a:srgbClr val="E95D6C"/>
      </a:accent4>
      <a:accent5>
        <a:srgbClr val="04B89A"/>
      </a:accent5>
      <a:accent6>
        <a:srgbClr val="2B3AF6"/>
      </a:accent6>
      <a:hlink>
        <a:srgbClr val="0071C5"/>
      </a:hlink>
      <a:folHlink>
        <a:srgbClr val="00AEEF"/>
      </a:folHlink>
    </a:clrScheme>
    <a:fontScheme name="Intel TT Norms">
      <a:majorFont>
        <a:latin typeface="TT Norms"/>
        <a:ea typeface=""/>
        <a:cs typeface=""/>
      </a:majorFont>
      <a:minorFont>
        <a:latin typeface="TT Nor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miter lim="400000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spAutoFit/>
      </a:bodyPr>
      <a:lstStyle>
        <a:defPPr algn="ctr">
          <a:defRPr sz="2800" spc="1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l2020" id="{4AC2A3CA-39FB-40C3-BFEB-CC05D3D8365C}" vid="{188EDBDB-6C4E-47A9-8B5E-52B7E7D2A1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D2150002A9F42B4506EC9BC7C5FA3" ma:contentTypeVersion="4" ma:contentTypeDescription="Create a new document." ma:contentTypeScope="" ma:versionID="3bb346772eca661848dd187fc166e191">
  <xsd:schema xmlns:xsd="http://www.w3.org/2001/XMLSchema" xmlns:xs="http://www.w3.org/2001/XMLSchema" xmlns:p="http://schemas.microsoft.com/office/2006/metadata/properties" xmlns:ns2="692ac216-0157-4c6c-ad46-cc3e218bcaac" xmlns:ns3="f9f51e31-e723-4845-8724-c8c29ac9aaa6" targetNamespace="http://schemas.microsoft.com/office/2006/metadata/properties" ma:root="true" ma:fieldsID="768934f66f65d0fa2771a73474f18dc1" ns2:_="" ns3:_="">
    <xsd:import namespace="692ac216-0157-4c6c-ad46-cc3e218bcaac"/>
    <xsd:import namespace="f9f51e31-e723-4845-8724-c8c29ac9a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ac216-0157-4c6c-ad46-cc3e218bc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1e31-e723-4845-8724-c8c29ac9a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11C12E-B4F9-4A25-8E1D-CCBB6CF2B2E7}">
  <ds:schemaRefs>
    <ds:schemaRef ds:uri="http://schemas.openxmlformats.org/package/2006/metadata/core-properties"/>
    <ds:schemaRef ds:uri="http://purl.org/dc/terms/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692ac216-0157-4c6c-ad46-cc3e218bcaa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4A1D11-FFA8-4783-91E8-4DA9E93F9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74DE4A-5902-4881-8520-375A5112D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ac216-0157-4c6c-ad46-cc3e218bcaac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VTT Blue</Template>
  <TotalTime>1207</TotalTime>
  <Words>304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Bembo</vt:lpstr>
      <vt:lpstr>Calibri</vt:lpstr>
      <vt:lpstr>Intel Clear</vt:lpstr>
      <vt:lpstr>Intel Clear Light</vt:lpstr>
      <vt:lpstr>Intel Clear Pro</vt:lpstr>
      <vt:lpstr>Neo Sans Intel Medium</vt:lpstr>
      <vt:lpstr>Segoe UI Black</vt:lpstr>
      <vt:lpstr>TT Norms</vt:lpstr>
      <vt:lpstr>Wingdings</vt:lpstr>
      <vt:lpstr>VTT Blue</vt:lpstr>
      <vt:lpstr>intel2020</vt:lpstr>
      <vt:lpstr>Xe HE schedule</vt:lpstr>
      <vt:lpstr>XeHE Timeline</vt:lpstr>
      <vt:lpstr>Phase I</vt:lpstr>
      <vt:lpstr>PowerPoint Presentation</vt:lpstr>
      <vt:lpstr>Phase 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Alexey.Titov@intel.com</dc:creator>
  <cp:keywords>CTPClassification=CTP_NT</cp:keywords>
  <cp:lastModifiedBy>Titov, Alexey</cp:lastModifiedBy>
  <cp:revision>17</cp:revision>
  <dcterms:created xsi:type="dcterms:W3CDTF">2020-06-03T14:00:21Z</dcterms:created>
  <dcterms:modified xsi:type="dcterms:W3CDTF">2020-12-08T20:28:40Z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7cf8d6cb-9373-4546-9272-fe91be0b356e</vt:lpwstr>
  </property>
  <property fmtid="{D5CDD505-2E9C-101B-9397-08002B2CF9AE}" pid="3" name="CTP_TimeStamp">
    <vt:lpwstr>2020-08-28 15:30:10Z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0x0101006DCD2150002A9F42B4506EC9BC7C5FA3</vt:lpwstr>
  </property>
</Properties>
</file>