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2" r:id="rId5"/>
  </p:sldMasterIdLst>
  <p:notesMasterIdLst>
    <p:notesMasterId r:id="rId34"/>
  </p:notesMasterIdLst>
  <p:sldIdLst>
    <p:sldId id="256" r:id="rId6"/>
    <p:sldId id="2134097017" r:id="rId7"/>
    <p:sldId id="2134097025" r:id="rId8"/>
    <p:sldId id="2134097028" r:id="rId9"/>
    <p:sldId id="2134097026" r:id="rId10"/>
    <p:sldId id="2134097027" r:id="rId11"/>
    <p:sldId id="403" r:id="rId12"/>
    <p:sldId id="2134097029" r:id="rId13"/>
    <p:sldId id="2134097034" r:id="rId14"/>
    <p:sldId id="2134097013" r:id="rId15"/>
    <p:sldId id="2134097019" r:id="rId16"/>
    <p:sldId id="2134097014" r:id="rId17"/>
    <p:sldId id="2134097020" r:id="rId18"/>
    <p:sldId id="2134097021" r:id="rId19"/>
    <p:sldId id="2134097030" r:id="rId20"/>
    <p:sldId id="2134097015" r:id="rId21"/>
    <p:sldId id="2134097016" r:id="rId22"/>
    <p:sldId id="2134097022" r:id="rId23"/>
    <p:sldId id="2134097023" r:id="rId24"/>
    <p:sldId id="2134097018" r:id="rId25"/>
    <p:sldId id="2134097031" r:id="rId26"/>
    <p:sldId id="2134097009" r:id="rId27"/>
    <p:sldId id="2134097008" r:id="rId28"/>
    <p:sldId id="2134097032" r:id="rId29"/>
    <p:sldId id="2134097024" r:id="rId30"/>
    <p:sldId id="2134097033" r:id="rId31"/>
    <p:sldId id="261" r:id="rId32"/>
    <p:sldId id="2134097005" r:id="rId33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ashevsky, Alexander" initials="LA" lastIdx="2" clrIdx="0">
    <p:extLst>
      <p:ext uri="{19B8F6BF-5375-455C-9EA6-DF929625EA0E}">
        <p15:presenceInfo xmlns:p15="http://schemas.microsoft.com/office/powerpoint/2012/main" userId="S::alexander.lyashevsky@intel.com::3aebbaf2-8efa-4642-aa80-7ca6663222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F2F2"/>
    <a:srgbClr val="063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A,B, C  in FRNS</a:t>
            </a:r>
          </a:p>
          <a:p>
            <a:r>
              <a:rPr lang="en-US" dirty="0"/>
              <a:t>a, b, c = a*b in RNS</a:t>
            </a:r>
          </a:p>
          <a:p>
            <a:r>
              <a:rPr lang="en-US" dirty="0"/>
              <a:t>Both </a:t>
            </a:r>
            <a:r>
              <a:rPr lang="en-US" dirty="0" err="1"/>
              <a:t>mul</a:t>
            </a:r>
            <a:r>
              <a:rPr lang="en-US" dirty="0"/>
              <a:t> and add can be done over </a:t>
            </a:r>
            <a:r>
              <a:rPr lang="en-US" dirty="0" err="1"/>
              <a:t>a,b</a:t>
            </a:r>
            <a:r>
              <a:rPr lang="en-US" dirty="0"/>
              <a:t> vectors in parallel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94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Symbolic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0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Modulo ops are independent and </a:t>
            </a:r>
            <a:r>
              <a:rPr lang="en-US" dirty="0" err="1"/>
              <a:t>parallizable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34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int mostly in RNS and do %p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92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bit length? Preferably to use both pipes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41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what I intent to prove at least on theoretical level</a:t>
            </a:r>
          </a:p>
          <a:p>
            <a:r>
              <a:rPr lang="en-US" dirty="0"/>
              <a:t>MVP: to be able to design, test and integrate into the SW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0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vector machine operates only on vectors – plaintext, message</a:t>
            </a:r>
          </a:p>
          <a:p>
            <a:r>
              <a:rPr lang="en-US" dirty="0"/>
              <a:t>Parallel Polynomial HE machine operates only on vectors - polynomials - crypto text</a:t>
            </a:r>
          </a:p>
          <a:p>
            <a:r>
              <a:rPr lang="en-US" dirty="0"/>
              <a:t>Enc/Dec bi-directional map hiding gory details of HE protocol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cyclotomic polynomial ring</a:t>
            </a:r>
            <a:r>
              <a:rPr lang="en-US" dirty="0"/>
              <a:t> finite field order Q</a:t>
            </a:r>
          </a:p>
          <a:p>
            <a:r>
              <a:rPr lang="en-US" dirty="0"/>
              <a:t>If N fixed n is also fixed, the cost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0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ops add , multiply</a:t>
            </a:r>
          </a:p>
          <a:p>
            <a:r>
              <a:rPr lang="en-US" dirty="0"/>
              <a:t>Do not care what Enc, Dec do as long as + * manipulate polynomials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59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vector machine operates only on vectors – plaintext, message</a:t>
            </a:r>
          </a:p>
          <a:p>
            <a:r>
              <a:rPr lang="en-US" dirty="0"/>
              <a:t>Parallel Polynomial HE machine operates only on vectors - polynomials - crypto text</a:t>
            </a:r>
          </a:p>
          <a:p>
            <a:r>
              <a:rPr lang="en-US" dirty="0"/>
              <a:t>Enc/Dec bi-directional map hiding gory details of HE protocol</a:t>
            </a:r>
          </a:p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cyclotomic polynomial ring</a:t>
            </a:r>
            <a:r>
              <a:rPr lang="en-US" dirty="0"/>
              <a:t> finite field order Q</a:t>
            </a:r>
          </a:p>
          <a:p>
            <a:r>
              <a:rPr lang="en-US" dirty="0"/>
              <a:t>If N fixed n is also fixed, the cost is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49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ignore mod X^N + 1 for a moment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7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deal with the complexity?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2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is a product of </a:t>
            </a:r>
            <a:r>
              <a:rPr lang="en-US" dirty="0" err="1"/>
              <a:t>ps</a:t>
            </a:r>
            <a:endParaRPr lang="en-US" dirty="0"/>
          </a:p>
          <a:p>
            <a:r>
              <a:rPr lang="en-US" dirty="0"/>
              <a:t>Pi is a reminder P/pi</a:t>
            </a:r>
          </a:p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gcd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Greatest Common Divisor</a:t>
            </a:r>
          </a:p>
          <a:p>
            <a:pPr marL="0" marR="0" lvl="0" indent="0" algn="l" defTabSz="12191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Extended Euclidean algorithm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67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2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1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B2F22-1417-4DA1-AE5B-BC8B9E4EC455}"/>
              </a:ext>
            </a:extLst>
          </p:cNvPr>
          <p:cNvGrpSpPr/>
          <p:nvPr userDrawn="1"/>
        </p:nvGrpSpPr>
        <p:grpSpPr>
          <a:xfrm>
            <a:off x="10185104" y="5793366"/>
            <a:ext cx="1976824" cy="1220783"/>
            <a:chOff x="6611021" y="3151762"/>
            <a:chExt cx="1482617" cy="9155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17F0F-5E92-4855-9A7D-A15D63E0A634}"/>
                </a:ext>
              </a:extLst>
            </p:cNvPr>
            <p:cNvSpPr txBox="1"/>
            <p:nvPr userDrawn="1"/>
          </p:nvSpPr>
          <p:spPr>
            <a:xfrm>
              <a:off x="6633941" y="3151762"/>
              <a:ext cx="1452560" cy="91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4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37D1CE-F981-4C52-B931-EC862BAB74FD}"/>
                </a:ext>
              </a:extLst>
            </p:cNvPr>
            <p:cNvSpPr txBox="1"/>
            <p:nvPr userDrawn="1"/>
          </p:nvSpPr>
          <p:spPr>
            <a:xfrm>
              <a:off x="6611021" y="3741907"/>
              <a:ext cx="1482617" cy="19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84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4B50D-609F-420D-9482-5BC3ACA6A4F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D19D11-140C-4448-BA34-6E9317559EBA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EADBC6-6669-4406-922E-B23EDECC2D52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34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34293-148E-4630-8B99-C5B23C1219B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32BB8-65C6-46C8-9B28-C4BE95E60F71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859C0-1D07-4770-92C6-4A2C7357FCE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46315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D7D91-D100-4CF4-BF16-EAD52C557B8A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0549F-0ADC-4160-9390-2838F811E4FD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84AB4-F88F-4020-9266-1F48A90CCBC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5300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8901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501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0" y="2393247"/>
            <a:ext cx="3141815" cy="20715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4C25BF-28E5-440D-BAF4-FD56FE2B205C}"/>
              </a:ext>
            </a:extLst>
          </p:cNvPr>
          <p:cNvGrpSpPr/>
          <p:nvPr userDrawn="1"/>
        </p:nvGrpSpPr>
        <p:grpSpPr>
          <a:xfrm>
            <a:off x="2885828" y="2732389"/>
            <a:ext cx="2434536" cy="1508105"/>
            <a:chOff x="6424708" y="3151762"/>
            <a:chExt cx="1825901" cy="1131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0D5127-6061-4A86-AFB1-D1A0249DFD3A}"/>
                </a:ext>
              </a:extLst>
            </p:cNvPr>
            <p:cNvSpPr txBox="1"/>
            <p:nvPr userDrawn="1"/>
          </p:nvSpPr>
          <p:spPr>
            <a:xfrm>
              <a:off x="6469833" y="3151762"/>
              <a:ext cx="1780776" cy="113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7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1200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76808-7D4C-45E7-B870-A8C82520B4FA}"/>
                </a:ext>
              </a:extLst>
            </p:cNvPr>
            <p:cNvSpPr txBox="1"/>
            <p:nvPr userDrawn="1"/>
          </p:nvSpPr>
          <p:spPr>
            <a:xfrm>
              <a:off x="6424708" y="3891064"/>
              <a:ext cx="1820162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5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4" y="2393249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3BF-CAA4-4A2B-AA26-BA912B8D4974}"/>
              </a:ext>
            </a:extLst>
          </p:cNvPr>
          <p:cNvSpPr/>
          <p:nvPr userDrawn="1"/>
        </p:nvSpPr>
        <p:spPr>
          <a:xfrm>
            <a:off x="-2" y="2"/>
            <a:ext cx="9579187" cy="4269943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489B4-0C7D-4008-8557-ADE6439F806D}"/>
              </a:ext>
            </a:extLst>
          </p:cNvPr>
          <p:cNvGrpSpPr/>
          <p:nvPr userDrawn="1"/>
        </p:nvGrpSpPr>
        <p:grpSpPr>
          <a:xfrm>
            <a:off x="9579188" y="4269945"/>
            <a:ext cx="1899193" cy="1899193"/>
            <a:chOff x="11551920" y="6219561"/>
            <a:chExt cx="640080" cy="640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40966-054E-44AB-8D97-97339083D80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E01B92-3A76-4A7F-9E48-0B9EA64C99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8953" y="1093488"/>
            <a:ext cx="8723875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8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8956" y="2351918"/>
            <a:ext cx="8723875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800" spc="0" baseline="0">
                <a:solidFill>
                  <a:schemeClr val="tx1"/>
                </a:solidFill>
                <a:effectLst/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5DFDF-6352-4396-8F6D-FEC90D90F5C9}"/>
              </a:ext>
            </a:extLst>
          </p:cNvPr>
          <p:cNvSpPr/>
          <p:nvPr userDrawn="1"/>
        </p:nvSpPr>
        <p:spPr>
          <a:xfrm>
            <a:off x="11477884" y="3965147"/>
            <a:ext cx="304797" cy="304797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4156682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4998575" y="4029457"/>
            <a:ext cx="4067204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4800" b="0" spc="100">
                <a:solidFill>
                  <a:schemeClr val="tx1"/>
                </a:solidFill>
                <a:latin typeface="+mj-lt"/>
              </a:rPr>
              <a:t>Project Athena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2078817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010155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3966188" y="4027368"/>
            <a:ext cx="6501716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3600" b="0" spc="100">
                <a:solidFill>
                  <a:schemeClr val="tx1"/>
                </a:solidFill>
                <a:latin typeface="+mj-lt"/>
              </a:rPr>
              <a:t>11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th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Gen Intel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®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Core™ Processor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1046432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88715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BE606-8DBE-4F95-9301-AB01B562D1D4}"/>
              </a:ext>
            </a:extLst>
          </p:cNvPr>
          <p:cNvSpPr/>
          <p:nvPr userDrawn="1"/>
        </p:nvSpPr>
        <p:spPr>
          <a:xfrm>
            <a:off x="756533" y="759265"/>
            <a:ext cx="5353955" cy="5339467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9107" y="2170576"/>
            <a:ext cx="5088908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4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9109" y="3429005"/>
            <a:ext cx="5088907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400" spc="0" baseline="0">
                <a:solidFill>
                  <a:schemeClr val="tx1"/>
                </a:solidFill>
                <a:effectLst/>
                <a:latin typeface="TT Norms" panose="02000503030000020003" pitchFamily="50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09C2A8-D840-47C4-A9E5-43D3AF92A522}"/>
              </a:ext>
            </a:extLst>
          </p:cNvPr>
          <p:cNvSpPr/>
          <p:nvPr userDrawn="1"/>
        </p:nvSpPr>
        <p:spPr>
          <a:xfrm>
            <a:off x="6110490" y="437738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4A8C7EE-A15B-4A8D-B198-E7349F6D8842}"/>
              </a:ext>
            </a:extLst>
          </p:cNvPr>
          <p:cNvSpPr/>
          <p:nvPr userDrawn="1"/>
        </p:nvSpPr>
        <p:spPr>
          <a:xfrm>
            <a:off x="7708508" y="3568253"/>
            <a:ext cx="1766609" cy="176660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5F353-9416-4EDA-A14F-5388998A2F4B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02C87-D537-406A-8372-10791948141B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FA3EE8-E99D-44B2-BBE9-2172FB0C9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DAC59-2FBB-42D3-9D4E-226CB9B4213D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6BC3B1-15B2-4745-AAC0-FF60F12B4D31}"/>
              </a:ext>
            </a:extLst>
          </p:cNvPr>
          <p:cNvSpPr/>
          <p:nvPr userDrawn="1"/>
        </p:nvSpPr>
        <p:spPr>
          <a:xfrm>
            <a:off x="10450152" y="1590422"/>
            <a:ext cx="802001" cy="802001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776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36916"/>
            <a:ext cx="10972800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619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81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686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36916"/>
            <a:ext cx="5379219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125591"/>
            <a:ext cx="53792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-1"/>
            <a:ext cx="5458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5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554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9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4B57A0DA-072E-4AEE-B330-F2888F5F072D}"/>
              </a:ext>
            </a:extLst>
          </p:cNvPr>
          <p:cNvSpPr/>
          <p:nvPr userDrawn="1"/>
        </p:nvSpPr>
        <p:spPr>
          <a:xfrm>
            <a:off x="1969918" y="4302370"/>
            <a:ext cx="587609" cy="587609"/>
          </a:xfrm>
          <a:custGeom>
            <a:avLst/>
            <a:gdLst/>
            <a:ahLst/>
            <a:cxnLst/>
            <a:rect l="l" t="t" r="r" b="b"/>
            <a:pathLst>
              <a:path w="969010" h="969009">
                <a:moveTo>
                  <a:pt x="0" y="968834"/>
                </a:moveTo>
                <a:lnTo>
                  <a:pt x="968834" y="968834"/>
                </a:lnTo>
                <a:lnTo>
                  <a:pt x="968834" y="0"/>
                </a:lnTo>
                <a:lnTo>
                  <a:pt x="0" y="0"/>
                </a:lnTo>
                <a:lnTo>
                  <a:pt x="0" y="968834"/>
                </a:lnTo>
                <a:close/>
              </a:path>
            </a:pathLst>
          </a:custGeom>
          <a:solidFill>
            <a:srgbClr val="2B3AF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C56E7-A76B-424B-A586-1140035DC875}"/>
              </a:ext>
            </a:extLst>
          </p:cNvPr>
          <p:cNvSpPr/>
          <p:nvPr userDrawn="1"/>
        </p:nvSpPr>
        <p:spPr>
          <a:xfrm>
            <a:off x="430" y="4889729"/>
            <a:ext cx="1968065" cy="1968065"/>
          </a:xfrm>
          <a:custGeom>
            <a:avLst/>
            <a:gdLst/>
            <a:ahLst/>
            <a:cxnLst/>
            <a:rect l="l" t="t" r="r" b="b"/>
            <a:pathLst>
              <a:path w="3245485" h="3245484">
                <a:moveTo>
                  <a:pt x="0" y="3245035"/>
                </a:moveTo>
                <a:lnTo>
                  <a:pt x="3245035" y="3245035"/>
                </a:lnTo>
                <a:lnTo>
                  <a:pt x="3245035" y="0"/>
                </a:lnTo>
                <a:lnTo>
                  <a:pt x="0" y="0"/>
                </a:lnTo>
                <a:lnTo>
                  <a:pt x="0" y="3245035"/>
                </a:lnTo>
                <a:close/>
              </a:path>
            </a:pathLst>
          </a:custGeom>
          <a:solidFill>
            <a:srgbClr val="08184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DA80D0-A16E-40C0-B903-5C296A4A4BB8}"/>
              </a:ext>
            </a:extLst>
          </p:cNvPr>
          <p:cNvSpPr/>
          <p:nvPr userDrawn="1"/>
        </p:nvSpPr>
        <p:spPr>
          <a:xfrm>
            <a:off x="9434134" y="1754910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01566D-D89F-4D2F-B813-A9F95291C888}"/>
              </a:ext>
            </a:extLst>
          </p:cNvPr>
          <p:cNvSpPr/>
          <p:nvPr userDrawn="1"/>
        </p:nvSpPr>
        <p:spPr>
          <a:xfrm>
            <a:off x="10297081" y="5656937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4" h="311784">
                <a:moveTo>
                  <a:pt x="0" y="0"/>
                </a:moveTo>
                <a:lnTo>
                  <a:pt x="311466" y="0"/>
                </a:lnTo>
                <a:lnTo>
                  <a:pt x="311466" y="311469"/>
                </a:lnTo>
                <a:lnTo>
                  <a:pt x="0" y="311469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3556F-6DFF-4BBA-B21B-2AD3130ADA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5570" y="2409385"/>
            <a:ext cx="5240865" cy="2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71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Alt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D0AAE9AC-2D95-48EC-B50E-CB43C0544BB6}"/>
              </a:ext>
            </a:extLst>
          </p:cNvPr>
          <p:cNvSpPr/>
          <p:nvPr userDrawn="1"/>
        </p:nvSpPr>
        <p:spPr>
          <a:xfrm>
            <a:off x="11870244" y="3480806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900" y="0"/>
                </a:lnTo>
                <a:lnTo>
                  <a:pt x="529900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0AD0A473-3F5A-45F7-AE53-F36F2FF36B3A}"/>
              </a:ext>
            </a:extLst>
          </p:cNvPr>
          <p:cNvSpPr/>
          <p:nvPr userDrawn="1"/>
        </p:nvSpPr>
        <p:spPr>
          <a:xfrm>
            <a:off x="429" y="1"/>
            <a:ext cx="944563" cy="944563"/>
          </a:xfrm>
          <a:custGeom>
            <a:avLst/>
            <a:gdLst/>
            <a:ahLst/>
            <a:cxnLst/>
            <a:rect l="l" t="t" r="r" b="b"/>
            <a:pathLst>
              <a:path w="1557655" h="1557655">
                <a:moveTo>
                  <a:pt x="0" y="0"/>
                </a:moveTo>
                <a:lnTo>
                  <a:pt x="1557497" y="0"/>
                </a:lnTo>
                <a:lnTo>
                  <a:pt x="1557497" y="1557497"/>
                </a:lnTo>
                <a:lnTo>
                  <a:pt x="0" y="1557497"/>
                </a:lnTo>
                <a:lnTo>
                  <a:pt x="0" y="0"/>
                </a:lnTo>
                <a:close/>
              </a:path>
            </a:pathLst>
          </a:custGeom>
          <a:solidFill>
            <a:srgbClr val="335EA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C53180-A876-440C-A4EC-1455BAD715BD}"/>
              </a:ext>
            </a:extLst>
          </p:cNvPr>
          <p:cNvSpPr/>
          <p:nvPr userDrawn="1"/>
        </p:nvSpPr>
        <p:spPr>
          <a:xfrm>
            <a:off x="3149613" y="6040172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5" h="311784">
                <a:moveTo>
                  <a:pt x="0" y="0"/>
                </a:moveTo>
                <a:lnTo>
                  <a:pt x="311468" y="0"/>
                </a:lnTo>
                <a:lnTo>
                  <a:pt x="311468" y="311467"/>
                </a:lnTo>
                <a:lnTo>
                  <a:pt x="0" y="311467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BC0B547-6C9C-4118-A47D-D1761355B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31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513FD62-971A-456F-B61C-AECBDB2F9C3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69031" y="1547509"/>
            <a:ext cx="8193351" cy="8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2C6AE9-375E-4B39-852C-F7A9FC899F88}"/>
              </a:ext>
            </a:extLst>
          </p:cNvPr>
          <p:cNvSpPr/>
          <p:nvPr userDrawn="1"/>
        </p:nvSpPr>
        <p:spPr>
          <a:xfrm>
            <a:off x="1969031" y="2765807"/>
            <a:ext cx="8193351" cy="46959"/>
          </a:xfrm>
          <a:custGeom>
            <a:avLst/>
            <a:gdLst/>
            <a:ahLst/>
            <a:cxnLst/>
            <a:rect l="l" t="t" r="r" b="b"/>
            <a:pathLst>
              <a:path w="12898119">
                <a:moveTo>
                  <a:pt x="1289787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23357C-6401-4CDD-ADB4-99C27D8DA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144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678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201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2216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3468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750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82693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864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TT Norms" panose="02000503030000020003" pitchFamily="50" charset="0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297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56109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b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B1A7E238-7EE9-44CF-88CA-BE176F19F73F}"/>
              </a:ext>
            </a:extLst>
          </p:cNvPr>
          <p:cNvSpPr/>
          <p:nvPr userDrawn="1"/>
        </p:nvSpPr>
        <p:spPr>
          <a:xfrm flipV="1">
            <a:off x="609603" y="194865"/>
            <a:ext cx="10971935" cy="57927"/>
          </a:xfrm>
          <a:custGeom>
            <a:avLst/>
            <a:gdLst/>
            <a:ahLst/>
            <a:cxnLst/>
            <a:rect l="l" t="t" r="r" b="b"/>
            <a:pathLst>
              <a:path w="18330545">
                <a:moveTo>
                  <a:pt x="1833049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2EA43E9-9155-40EB-A9C3-70A083773B44}"/>
              </a:ext>
            </a:extLst>
          </p:cNvPr>
          <p:cNvSpPr txBox="1"/>
          <p:nvPr userDrawn="1"/>
        </p:nvSpPr>
        <p:spPr>
          <a:xfrm>
            <a:off x="11592824" y="124518"/>
            <a:ext cx="34657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schemeClr val="tx1"/>
                </a:solidFill>
              </a:rPr>
              <a:pPr/>
              <a:t>‹#›</a:t>
            </a:fld>
            <a:endParaRPr lang="en-US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&amp;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wo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Only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32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9D7F11-4590-4ACB-AE25-55C98A7AD3DC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69A827-6051-4246-A777-3A10DB62A3FC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A9F649-B2BC-4598-AAF1-3214981D802C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7141C-CEBE-4651-8193-EBB5428467E8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6E92C-F5E6-43AF-A8E7-F74F5EA36EBE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A77457-1D19-4CBD-B7AC-20CA0D154079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  <p:sldLayoutId id="2147483688" r:id="rId6"/>
    <p:sldLayoutId id="2147483689" r:id="rId7"/>
    <p:sldLayoutId id="2147483687" r:id="rId8"/>
    <p:sldLayoutId id="2147483680" r:id="rId9"/>
    <p:sldLayoutId id="2147483681" r:id="rId10"/>
    <p:sldLayoutId id="2147483678" r:id="rId11"/>
    <p:sldLayoutId id="2147483679" r:id="rId12"/>
    <p:sldLayoutId id="2147483682" r:id="rId13"/>
    <p:sldLayoutId id="2147483683" r:id="rId14"/>
    <p:sldLayoutId id="2147483686" r:id="rId15"/>
    <p:sldLayoutId id="2147483684" r:id="rId16"/>
    <p:sldLayoutId id="2147483685" r:id="rId1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9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T Norms" panose="02000503030000020003" pitchFamily="50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123203"/>
            <a:ext cx="108053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1438741"/>
            <a:ext cx="10805327" cy="469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70B036-D5F8-46C2-A07A-4F3BBD732FD1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A2073E-833B-4C0C-ADFC-AD216554C8FC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997511-DEEE-41E3-A8F1-DBBCE6430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AD6A-13F3-4B01-8646-CD9133F857F9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974057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ransition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b="0" spc="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6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2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2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365726" indent="-26244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32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1pPr>
      <a:lvl2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803235" indent="-2476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8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4pPr>
      <a:lvl5pPr marL="1139769" indent="-225414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tabLst/>
        <a:defRPr sz="24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5pPr>
      <a:lvl6pPr marL="1596073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137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198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262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6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26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19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248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312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371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43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495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90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EF8C-CA0F-4DCD-949B-834889C5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010" y="1482522"/>
            <a:ext cx="6045821" cy="10972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l Clear Pro"/>
              </a:rPr>
              <a:t>HE computational basics.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10C7-D5DE-4B2A-9B20-4125FB05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18" y="5139342"/>
            <a:ext cx="1897731" cy="38963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 17</a:t>
            </a:r>
            <a:r>
              <a:rPr lang="en-US" sz="2000" baseline="30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2020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09F48D-6D88-4598-B7EC-DFFB1D068A74}"/>
              </a:ext>
            </a:extLst>
          </p:cNvPr>
          <p:cNvSpPr txBox="1">
            <a:spLocks/>
          </p:cNvSpPr>
          <p:nvPr/>
        </p:nvSpPr>
        <p:spPr>
          <a:xfrm>
            <a:off x="751888" y="2811398"/>
            <a:ext cx="6096063" cy="10732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Alexey Titov,</a:t>
            </a:r>
          </a:p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Alexander Lyashevsky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04EB68-7841-460F-A07D-D2D2794453A8}"/>
              </a:ext>
            </a:extLst>
          </p:cNvPr>
          <p:cNvSpPr/>
          <p:nvPr/>
        </p:nvSpPr>
        <p:spPr>
          <a:xfrm>
            <a:off x="795159" y="4070677"/>
            <a:ext cx="10601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Inspired by </a:t>
            </a:r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“HEAAN Demystified: Accelerating Fully Homomorphic Encryption Through Architecture-centric Analysis and Optimization”, 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hlinkClick r:id="rId2"/>
              </a:rPr>
              <a:t>https://arxiv.org/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Mar, 2020</a:t>
            </a:r>
          </a:p>
        </p:txBody>
      </p:sp>
    </p:spTree>
    <p:extLst>
      <p:ext uri="{BB962C8B-B14F-4D97-AF65-F5344CB8AC3E}">
        <p14:creationId xmlns:p14="http://schemas.microsoft.com/office/powerpoint/2010/main" val="84052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10B8112-8F81-4494-9744-7DD3431FA040}"/>
              </a:ext>
            </a:extLst>
          </p:cNvPr>
          <p:cNvGrpSpPr/>
          <p:nvPr/>
        </p:nvGrpSpPr>
        <p:grpSpPr>
          <a:xfrm>
            <a:off x="1003831" y="1481780"/>
            <a:ext cx="7347387" cy="3894440"/>
            <a:chOff x="764898" y="1481780"/>
            <a:chExt cx="7347387" cy="389444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DBDE21-10BB-4802-9ADA-D24C2EB09219}"/>
                </a:ext>
              </a:extLst>
            </p:cNvPr>
            <p:cNvGrpSpPr/>
            <p:nvPr/>
          </p:nvGrpSpPr>
          <p:grpSpPr>
            <a:xfrm>
              <a:off x="764898" y="1481780"/>
              <a:ext cx="7347387" cy="3894440"/>
              <a:chOff x="6703202" y="1497128"/>
              <a:chExt cx="5154493" cy="294680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5AAFD0-4DF1-4BF0-A3E3-19BB7DD64D9D}"/>
                  </a:ext>
                </a:extLst>
              </p:cNvPr>
              <p:cNvSpPr/>
              <p:nvPr/>
            </p:nvSpPr>
            <p:spPr>
              <a:xfrm>
                <a:off x="6703202" y="1497128"/>
                <a:ext cx="5154493" cy="2946803"/>
              </a:xfrm>
              <a:custGeom>
                <a:avLst/>
                <a:gdLst>
                  <a:gd name="connsiteX0" fmla="*/ 0 w 5154493"/>
                  <a:gd name="connsiteY0" fmla="*/ 0 h 2946803"/>
                  <a:gd name="connsiteX1" fmla="*/ 675811 w 5154493"/>
                  <a:gd name="connsiteY1" fmla="*/ 0 h 2946803"/>
                  <a:gd name="connsiteX2" fmla="*/ 1351623 w 5154493"/>
                  <a:gd name="connsiteY2" fmla="*/ 0 h 2946803"/>
                  <a:gd name="connsiteX3" fmla="*/ 1924344 w 5154493"/>
                  <a:gd name="connsiteY3" fmla="*/ 0 h 2946803"/>
                  <a:gd name="connsiteX4" fmla="*/ 2548610 w 5154493"/>
                  <a:gd name="connsiteY4" fmla="*/ 0 h 2946803"/>
                  <a:gd name="connsiteX5" fmla="*/ 3069787 w 5154493"/>
                  <a:gd name="connsiteY5" fmla="*/ 0 h 2946803"/>
                  <a:gd name="connsiteX6" fmla="*/ 3642508 w 5154493"/>
                  <a:gd name="connsiteY6" fmla="*/ 0 h 2946803"/>
                  <a:gd name="connsiteX7" fmla="*/ 4318320 w 5154493"/>
                  <a:gd name="connsiteY7" fmla="*/ 0 h 2946803"/>
                  <a:gd name="connsiteX8" fmla="*/ 5154493 w 5154493"/>
                  <a:gd name="connsiteY8" fmla="*/ 0 h 2946803"/>
                  <a:gd name="connsiteX9" fmla="*/ 5154493 w 5154493"/>
                  <a:gd name="connsiteY9" fmla="*/ 618829 h 2946803"/>
                  <a:gd name="connsiteX10" fmla="*/ 5154493 w 5154493"/>
                  <a:gd name="connsiteY10" fmla="*/ 1149253 h 2946803"/>
                  <a:gd name="connsiteX11" fmla="*/ 5154493 w 5154493"/>
                  <a:gd name="connsiteY11" fmla="*/ 1709146 h 2946803"/>
                  <a:gd name="connsiteX12" fmla="*/ 5154493 w 5154493"/>
                  <a:gd name="connsiteY12" fmla="*/ 2298506 h 2946803"/>
                  <a:gd name="connsiteX13" fmla="*/ 5154493 w 5154493"/>
                  <a:gd name="connsiteY13" fmla="*/ 2946803 h 2946803"/>
                  <a:gd name="connsiteX14" fmla="*/ 4478682 w 5154493"/>
                  <a:gd name="connsiteY14" fmla="*/ 2946803 h 2946803"/>
                  <a:gd name="connsiteX15" fmla="*/ 3905960 w 5154493"/>
                  <a:gd name="connsiteY15" fmla="*/ 2946803 h 2946803"/>
                  <a:gd name="connsiteX16" fmla="*/ 3333239 w 5154493"/>
                  <a:gd name="connsiteY16" fmla="*/ 2946803 h 2946803"/>
                  <a:gd name="connsiteX17" fmla="*/ 2760517 w 5154493"/>
                  <a:gd name="connsiteY17" fmla="*/ 2946803 h 2946803"/>
                  <a:gd name="connsiteX18" fmla="*/ 2187796 w 5154493"/>
                  <a:gd name="connsiteY18" fmla="*/ 2946803 h 2946803"/>
                  <a:gd name="connsiteX19" fmla="*/ 1666619 w 5154493"/>
                  <a:gd name="connsiteY19" fmla="*/ 2946803 h 2946803"/>
                  <a:gd name="connsiteX20" fmla="*/ 1042353 w 5154493"/>
                  <a:gd name="connsiteY20" fmla="*/ 2946803 h 2946803"/>
                  <a:gd name="connsiteX21" fmla="*/ 0 w 5154493"/>
                  <a:gd name="connsiteY21" fmla="*/ 2946803 h 2946803"/>
                  <a:gd name="connsiteX22" fmla="*/ 0 w 5154493"/>
                  <a:gd name="connsiteY22" fmla="*/ 2298506 h 2946803"/>
                  <a:gd name="connsiteX23" fmla="*/ 0 w 5154493"/>
                  <a:gd name="connsiteY23" fmla="*/ 1679678 h 2946803"/>
                  <a:gd name="connsiteX24" fmla="*/ 0 w 5154493"/>
                  <a:gd name="connsiteY24" fmla="*/ 1031381 h 2946803"/>
                  <a:gd name="connsiteX25" fmla="*/ 0 w 5154493"/>
                  <a:gd name="connsiteY25" fmla="*/ 0 h 2946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154493" h="2946803" fill="none" extrusionOk="0">
                    <a:moveTo>
                      <a:pt x="0" y="0"/>
                    </a:moveTo>
                    <a:cubicBezTo>
                      <a:pt x="214329" y="-58391"/>
                      <a:pt x="434600" y="42893"/>
                      <a:pt x="675811" y="0"/>
                    </a:cubicBezTo>
                    <a:cubicBezTo>
                      <a:pt x="917022" y="-42893"/>
                      <a:pt x="1090385" y="23434"/>
                      <a:pt x="1351623" y="0"/>
                    </a:cubicBezTo>
                    <a:cubicBezTo>
                      <a:pt x="1612861" y="-23434"/>
                      <a:pt x="1809176" y="42130"/>
                      <a:pt x="1924344" y="0"/>
                    </a:cubicBezTo>
                    <a:cubicBezTo>
                      <a:pt x="2039512" y="-42130"/>
                      <a:pt x="2246108" y="10671"/>
                      <a:pt x="2548610" y="0"/>
                    </a:cubicBezTo>
                    <a:cubicBezTo>
                      <a:pt x="2851112" y="-10671"/>
                      <a:pt x="2892701" y="35474"/>
                      <a:pt x="3069787" y="0"/>
                    </a:cubicBezTo>
                    <a:cubicBezTo>
                      <a:pt x="3246873" y="-35474"/>
                      <a:pt x="3414282" y="18136"/>
                      <a:pt x="3642508" y="0"/>
                    </a:cubicBezTo>
                    <a:cubicBezTo>
                      <a:pt x="3870734" y="-18136"/>
                      <a:pt x="4013007" y="66652"/>
                      <a:pt x="4318320" y="0"/>
                    </a:cubicBezTo>
                    <a:cubicBezTo>
                      <a:pt x="4623633" y="-66652"/>
                      <a:pt x="4790215" y="24584"/>
                      <a:pt x="5154493" y="0"/>
                    </a:cubicBezTo>
                    <a:cubicBezTo>
                      <a:pt x="5166419" y="283101"/>
                      <a:pt x="5094652" y="396948"/>
                      <a:pt x="5154493" y="618829"/>
                    </a:cubicBezTo>
                    <a:cubicBezTo>
                      <a:pt x="5214334" y="840710"/>
                      <a:pt x="5142693" y="977170"/>
                      <a:pt x="5154493" y="1149253"/>
                    </a:cubicBezTo>
                    <a:cubicBezTo>
                      <a:pt x="5166293" y="1321336"/>
                      <a:pt x="5133333" y="1575555"/>
                      <a:pt x="5154493" y="1709146"/>
                    </a:cubicBezTo>
                    <a:cubicBezTo>
                      <a:pt x="5175653" y="1842737"/>
                      <a:pt x="5126207" y="2013321"/>
                      <a:pt x="5154493" y="2298506"/>
                    </a:cubicBezTo>
                    <a:cubicBezTo>
                      <a:pt x="5182779" y="2583691"/>
                      <a:pt x="5135955" y="2791031"/>
                      <a:pt x="5154493" y="2946803"/>
                    </a:cubicBezTo>
                    <a:cubicBezTo>
                      <a:pt x="4880669" y="3016550"/>
                      <a:pt x="4704886" y="2891680"/>
                      <a:pt x="4478682" y="2946803"/>
                    </a:cubicBezTo>
                    <a:cubicBezTo>
                      <a:pt x="4252478" y="3001926"/>
                      <a:pt x="4152940" y="2940035"/>
                      <a:pt x="3905960" y="2946803"/>
                    </a:cubicBezTo>
                    <a:cubicBezTo>
                      <a:pt x="3658980" y="2953571"/>
                      <a:pt x="3481593" y="2935748"/>
                      <a:pt x="3333239" y="2946803"/>
                    </a:cubicBezTo>
                    <a:cubicBezTo>
                      <a:pt x="3184885" y="2957858"/>
                      <a:pt x="2981873" y="2915205"/>
                      <a:pt x="2760517" y="2946803"/>
                    </a:cubicBezTo>
                    <a:cubicBezTo>
                      <a:pt x="2539161" y="2978401"/>
                      <a:pt x="2402019" y="2882882"/>
                      <a:pt x="2187796" y="2946803"/>
                    </a:cubicBezTo>
                    <a:cubicBezTo>
                      <a:pt x="1973573" y="3010724"/>
                      <a:pt x="1872234" y="2937125"/>
                      <a:pt x="1666619" y="2946803"/>
                    </a:cubicBezTo>
                    <a:cubicBezTo>
                      <a:pt x="1461004" y="2956481"/>
                      <a:pt x="1246277" y="2922245"/>
                      <a:pt x="1042353" y="2946803"/>
                    </a:cubicBezTo>
                    <a:cubicBezTo>
                      <a:pt x="838429" y="2971361"/>
                      <a:pt x="215999" y="2903800"/>
                      <a:pt x="0" y="2946803"/>
                    </a:cubicBezTo>
                    <a:cubicBezTo>
                      <a:pt x="-49101" y="2656884"/>
                      <a:pt x="41607" y="2454338"/>
                      <a:pt x="0" y="2298506"/>
                    </a:cubicBezTo>
                    <a:cubicBezTo>
                      <a:pt x="-41607" y="2142674"/>
                      <a:pt x="5908" y="1873803"/>
                      <a:pt x="0" y="1679678"/>
                    </a:cubicBezTo>
                    <a:cubicBezTo>
                      <a:pt x="-5908" y="1485553"/>
                      <a:pt x="15112" y="1174067"/>
                      <a:pt x="0" y="1031381"/>
                    </a:cubicBezTo>
                    <a:cubicBezTo>
                      <a:pt x="-15112" y="888695"/>
                      <a:pt x="94446" y="322103"/>
                      <a:pt x="0" y="0"/>
                    </a:cubicBezTo>
                    <a:close/>
                  </a:path>
                  <a:path w="5154493" h="2946803" stroke="0" extrusionOk="0">
                    <a:moveTo>
                      <a:pt x="0" y="0"/>
                    </a:moveTo>
                    <a:cubicBezTo>
                      <a:pt x="147162" y="-43515"/>
                      <a:pt x="341666" y="52492"/>
                      <a:pt x="521177" y="0"/>
                    </a:cubicBezTo>
                    <a:cubicBezTo>
                      <a:pt x="700688" y="-52492"/>
                      <a:pt x="827254" y="49604"/>
                      <a:pt x="939263" y="0"/>
                    </a:cubicBezTo>
                    <a:cubicBezTo>
                      <a:pt x="1051272" y="-49604"/>
                      <a:pt x="1475848" y="64411"/>
                      <a:pt x="1615074" y="0"/>
                    </a:cubicBezTo>
                    <a:cubicBezTo>
                      <a:pt x="1754300" y="-64411"/>
                      <a:pt x="1915317" y="57802"/>
                      <a:pt x="2136251" y="0"/>
                    </a:cubicBezTo>
                    <a:cubicBezTo>
                      <a:pt x="2357185" y="-57802"/>
                      <a:pt x="2469378" y="31948"/>
                      <a:pt x="2657428" y="0"/>
                    </a:cubicBezTo>
                    <a:cubicBezTo>
                      <a:pt x="2845478" y="-31948"/>
                      <a:pt x="3021003" y="23036"/>
                      <a:pt x="3333239" y="0"/>
                    </a:cubicBezTo>
                    <a:cubicBezTo>
                      <a:pt x="3645475" y="-23036"/>
                      <a:pt x="3708722" y="22645"/>
                      <a:pt x="3802870" y="0"/>
                    </a:cubicBezTo>
                    <a:cubicBezTo>
                      <a:pt x="3897018" y="-22645"/>
                      <a:pt x="4146837" y="54506"/>
                      <a:pt x="4478682" y="0"/>
                    </a:cubicBezTo>
                    <a:cubicBezTo>
                      <a:pt x="4810527" y="-54506"/>
                      <a:pt x="4957114" y="18220"/>
                      <a:pt x="5154493" y="0"/>
                    </a:cubicBezTo>
                    <a:cubicBezTo>
                      <a:pt x="5192085" y="160726"/>
                      <a:pt x="5104056" y="415154"/>
                      <a:pt x="5154493" y="589361"/>
                    </a:cubicBezTo>
                    <a:cubicBezTo>
                      <a:pt x="5204930" y="763568"/>
                      <a:pt x="5090012" y="926455"/>
                      <a:pt x="5154493" y="1178721"/>
                    </a:cubicBezTo>
                    <a:cubicBezTo>
                      <a:pt x="5218974" y="1430987"/>
                      <a:pt x="5125289" y="1607583"/>
                      <a:pt x="5154493" y="1797550"/>
                    </a:cubicBezTo>
                    <a:cubicBezTo>
                      <a:pt x="5183697" y="1987517"/>
                      <a:pt x="5099732" y="2154627"/>
                      <a:pt x="5154493" y="2298506"/>
                    </a:cubicBezTo>
                    <a:cubicBezTo>
                      <a:pt x="5209254" y="2442385"/>
                      <a:pt x="5108518" y="2784432"/>
                      <a:pt x="5154493" y="2946803"/>
                    </a:cubicBezTo>
                    <a:cubicBezTo>
                      <a:pt x="4967398" y="2989237"/>
                      <a:pt x="4794213" y="2905399"/>
                      <a:pt x="4581772" y="2946803"/>
                    </a:cubicBezTo>
                    <a:cubicBezTo>
                      <a:pt x="4369331" y="2988207"/>
                      <a:pt x="4198160" y="2905595"/>
                      <a:pt x="4009050" y="2946803"/>
                    </a:cubicBezTo>
                    <a:cubicBezTo>
                      <a:pt x="3819940" y="2988011"/>
                      <a:pt x="3645803" y="2872513"/>
                      <a:pt x="3333239" y="2946803"/>
                    </a:cubicBezTo>
                    <a:cubicBezTo>
                      <a:pt x="3020675" y="3021093"/>
                      <a:pt x="2886096" y="2885183"/>
                      <a:pt x="2760517" y="2946803"/>
                    </a:cubicBezTo>
                    <a:cubicBezTo>
                      <a:pt x="2634938" y="3008423"/>
                      <a:pt x="2465820" y="2921182"/>
                      <a:pt x="2342431" y="2946803"/>
                    </a:cubicBezTo>
                    <a:cubicBezTo>
                      <a:pt x="2219042" y="2972424"/>
                      <a:pt x="2063728" y="2898624"/>
                      <a:pt x="1872799" y="2946803"/>
                    </a:cubicBezTo>
                    <a:cubicBezTo>
                      <a:pt x="1681870" y="2994982"/>
                      <a:pt x="1528679" y="2892422"/>
                      <a:pt x="1196988" y="2946803"/>
                    </a:cubicBezTo>
                    <a:cubicBezTo>
                      <a:pt x="865297" y="3001184"/>
                      <a:pt x="893685" y="2927628"/>
                      <a:pt x="624266" y="2946803"/>
                    </a:cubicBezTo>
                    <a:cubicBezTo>
                      <a:pt x="354847" y="2965978"/>
                      <a:pt x="132377" y="2923853"/>
                      <a:pt x="0" y="2946803"/>
                    </a:cubicBezTo>
                    <a:cubicBezTo>
                      <a:pt x="-65258" y="2738390"/>
                      <a:pt x="49309" y="2518658"/>
                      <a:pt x="0" y="2357442"/>
                    </a:cubicBezTo>
                    <a:cubicBezTo>
                      <a:pt x="-49309" y="2196226"/>
                      <a:pt x="56146" y="1986714"/>
                      <a:pt x="0" y="1856486"/>
                    </a:cubicBezTo>
                    <a:cubicBezTo>
                      <a:pt x="-56146" y="1726258"/>
                      <a:pt x="20307" y="1560647"/>
                      <a:pt x="0" y="1355529"/>
                    </a:cubicBezTo>
                    <a:cubicBezTo>
                      <a:pt x="-20307" y="1150411"/>
                      <a:pt x="29848" y="997283"/>
                      <a:pt x="0" y="736701"/>
                    </a:cubicBezTo>
                    <a:cubicBezTo>
                      <a:pt x="-29848" y="476119"/>
                      <a:pt x="26536" y="289964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bg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E0C66B-457E-40E4-BB67-5554A8DDD4B2}"/>
                  </a:ext>
                </a:extLst>
              </p:cNvPr>
              <p:cNvSpPr txBox="1"/>
              <p:nvPr/>
            </p:nvSpPr>
            <p:spPr>
              <a:xfrm>
                <a:off x="6826222" y="1627070"/>
                <a:ext cx="1145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PP-21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0EE56E2-DE74-4263-89C8-ADAA4D450CC9}"/>
                    </a:ext>
                  </a:extLst>
                </p:cNvPr>
                <p:cNvSpPr txBox="1"/>
                <p:nvPr/>
              </p:nvSpPr>
              <p:spPr>
                <a:xfrm>
                  <a:off x="1113324" y="2300616"/>
                  <a:ext cx="6100192" cy="494944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d>
                            <m:d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1800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</m:sSup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0EE56E2-DE74-4263-89C8-ADAA4D450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324" y="2300616"/>
                  <a:ext cx="6100192" cy="494944"/>
                </a:xfrm>
                <a:prstGeom prst="rect">
                  <a:avLst/>
                </a:prstGeom>
                <a:blipFill>
                  <a:blip r:embed="rId3"/>
                  <a:stretch>
                    <a:fillRect r="-500" b="-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92" y="173317"/>
            <a:ext cx="2621932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pP-21 Multiply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CDFDF-C1A8-4538-BEEC-3DB845E541EA}"/>
              </a:ext>
            </a:extLst>
          </p:cNvPr>
          <p:cNvGrpSpPr/>
          <p:nvPr/>
        </p:nvGrpSpPr>
        <p:grpSpPr>
          <a:xfrm>
            <a:off x="1185422" y="3040698"/>
            <a:ext cx="6824162" cy="877646"/>
            <a:chOff x="1169302" y="3059091"/>
            <a:chExt cx="6824162" cy="87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39423E-61D1-4090-9E2B-AA9A0D20EDE2}"/>
                    </a:ext>
                  </a:extLst>
                </p:cNvPr>
                <p:cNvSpPr txBox="1"/>
                <p:nvPr/>
              </p:nvSpPr>
              <p:spPr>
                <a:xfrm>
                  <a:off x="1169302" y="3059091"/>
                  <a:ext cx="4492045" cy="3699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39423E-61D1-4090-9E2B-AA9A0D20ED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02" y="3059091"/>
                  <a:ext cx="4492045" cy="3699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88C55B-CE30-4663-B77D-AE32ED2E6710}"/>
                    </a:ext>
                  </a:extLst>
                </p:cNvPr>
                <p:cNvSpPr txBox="1"/>
                <p:nvPr/>
              </p:nvSpPr>
              <p:spPr>
                <a:xfrm>
                  <a:off x="1169302" y="3528227"/>
                  <a:ext cx="6824162" cy="4085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</m:t>
                      </m:r>
                    </m:oMath>
                  </a14:m>
                  <a:r>
                    <a:rPr lang="en-US" sz="1800" i="1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</a:rPr>
                    <a:t>…,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1800" i="1" dirty="0">
                      <a:latin typeface="Cambria Math" panose="02040503050406030204" pitchFamily="18" charset="0"/>
                    </a:rPr>
                    <a:t> </a:t>
                  </a:r>
                  <a:r>
                    <a:rPr lang="en-US" sz="1800" dirty="0">
                      <a:latin typeface="Cambria Math" panose="02040503050406030204" pitchFamily="18" charset="0"/>
                    </a:rPr>
                    <a:t>…,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en-US" sz="1800" dirty="0">
                      <a:latin typeface="Cambria Math" panose="02040503050406030204" pitchFamily="18" charset="0"/>
                    </a:rPr>
                    <a:t>)  </a:t>
                  </a:r>
                  <a:endParaRPr lang="en-US" sz="18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988C55B-CE30-4663-B77D-AE32ED2E6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9302" y="3528227"/>
                  <a:ext cx="6824162" cy="408510"/>
                </a:xfrm>
                <a:prstGeom prst="rect">
                  <a:avLst/>
                </a:prstGeom>
                <a:blipFill>
                  <a:blip r:embed="rId5"/>
                  <a:stretch>
                    <a:fillRect t="-102985" r="-1518" b="-1641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D4B281D8-32A9-4558-9346-EFB71B5A1895}"/>
              </a:ext>
            </a:extLst>
          </p:cNvPr>
          <p:cNvSpPr/>
          <p:nvPr/>
        </p:nvSpPr>
        <p:spPr>
          <a:xfrm>
            <a:off x="6356212" y="2717806"/>
            <a:ext cx="1245921" cy="494943"/>
          </a:xfrm>
          <a:prstGeom prst="wedgeEllipseCallout">
            <a:avLst>
              <a:gd name="adj1" fmla="val -188588"/>
              <a:gd name="adj2" fmla="val 137396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BigInt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mul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6DC0FE-57B7-480F-92D5-6C173C9A24BA}"/>
                  </a:ext>
                </a:extLst>
              </p:cNvPr>
              <p:cNvSpPr txBox="1"/>
              <p:nvPr/>
            </p:nvSpPr>
            <p:spPr>
              <a:xfrm>
                <a:off x="1196464" y="4308538"/>
                <a:ext cx="3090911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%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6DC0FE-57B7-480F-92D5-6C173C9A2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464" y="4308538"/>
                <a:ext cx="3090911" cy="404983"/>
              </a:xfrm>
              <a:prstGeom prst="rect">
                <a:avLst/>
              </a:prstGeom>
              <a:blipFill>
                <a:blip r:embed="rId6"/>
                <a:stretch>
                  <a:fillRect t="-30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374811-AC4B-4213-A7E6-3B164FF89081}"/>
                  </a:ext>
                </a:extLst>
              </p:cNvPr>
              <p:cNvSpPr txBox="1"/>
              <p:nvPr/>
            </p:nvSpPr>
            <p:spPr>
              <a:xfrm>
                <a:off x="948903" y="5637689"/>
                <a:ext cx="7297200" cy="50917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Complexity: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𝐶𝑜𝑚𝑝𝑙𝑒𝑥𝑖𝑡𝑦</m:t>
                        </m:r>
                        <m:r>
                          <a:rPr lang="en-US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m:rPr>
                            <m:nor/>
                          </m:rPr>
                          <a:rPr lang="en-US" dirty="0"/>
                          <m:t>BigInt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mul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374811-AC4B-4213-A7E6-3B164FF8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03" y="5637689"/>
                <a:ext cx="7297200" cy="509178"/>
              </a:xfrm>
              <a:prstGeom prst="rect">
                <a:avLst/>
              </a:prstGeom>
              <a:blipFill>
                <a:blip r:embed="rId7"/>
                <a:stretch>
                  <a:fillRect l="-1337" t="-2410" b="-2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C176EBC2-5C23-4666-A754-45AEE7F7A06E}"/>
              </a:ext>
            </a:extLst>
          </p:cNvPr>
          <p:cNvSpPr/>
          <p:nvPr/>
        </p:nvSpPr>
        <p:spPr>
          <a:xfrm>
            <a:off x="6042483" y="4263557"/>
            <a:ext cx="1052283" cy="494943"/>
          </a:xfrm>
          <a:prstGeom prst="wedgeEllipseCallout">
            <a:avLst>
              <a:gd name="adj1" fmla="val -238191"/>
              <a:gd name="adj2" fmla="val -116361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BigInt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290126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/>
      <p:bldP spid="16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A64E046-2622-4912-995B-F5833F8357B0}"/>
              </a:ext>
            </a:extLst>
          </p:cNvPr>
          <p:cNvSpPr/>
          <p:nvPr/>
        </p:nvSpPr>
        <p:spPr>
          <a:xfrm>
            <a:off x="845885" y="1257975"/>
            <a:ext cx="9935996" cy="4099935"/>
          </a:xfrm>
          <a:custGeom>
            <a:avLst/>
            <a:gdLst>
              <a:gd name="connsiteX0" fmla="*/ 0 w 9935996"/>
              <a:gd name="connsiteY0" fmla="*/ 0 h 4099935"/>
              <a:gd name="connsiteX1" fmla="*/ 783190 w 9935996"/>
              <a:gd name="connsiteY1" fmla="*/ 0 h 4099935"/>
              <a:gd name="connsiteX2" fmla="*/ 1467021 w 9935996"/>
              <a:gd name="connsiteY2" fmla="*/ 0 h 4099935"/>
              <a:gd name="connsiteX3" fmla="*/ 2250211 w 9935996"/>
              <a:gd name="connsiteY3" fmla="*/ 0 h 4099935"/>
              <a:gd name="connsiteX4" fmla="*/ 2834681 w 9935996"/>
              <a:gd name="connsiteY4" fmla="*/ 0 h 4099935"/>
              <a:gd name="connsiteX5" fmla="*/ 3518512 w 9935996"/>
              <a:gd name="connsiteY5" fmla="*/ 0 h 4099935"/>
              <a:gd name="connsiteX6" fmla="*/ 4102982 w 9935996"/>
              <a:gd name="connsiteY6" fmla="*/ 0 h 4099935"/>
              <a:gd name="connsiteX7" fmla="*/ 4687452 w 9935996"/>
              <a:gd name="connsiteY7" fmla="*/ 0 h 4099935"/>
              <a:gd name="connsiteX8" fmla="*/ 5271923 w 9935996"/>
              <a:gd name="connsiteY8" fmla="*/ 0 h 4099935"/>
              <a:gd name="connsiteX9" fmla="*/ 5558313 w 9935996"/>
              <a:gd name="connsiteY9" fmla="*/ 0 h 4099935"/>
              <a:gd name="connsiteX10" fmla="*/ 6242143 w 9935996"/>
              <a:gd name="connsiteY10" fmla="*/ 0 h 4099935"/>
              <a:gd name="connsiteX11" fmla="*/ 6528534 w 9935996"/>
              <a:gd name="connsiteY11" fmla="*/ 0 h 4099935"/>
              <a:gd name="connsiteX12" fmla="*/ 7113004 w 9935996"/>
              <a:gd name="connsiteY12" fmla="*/ 0 h 4099935"/>
              <a:gd name="connsiteX13" fmla="*/ 7896194 w 9935996"/>
              <a:gd name="connsiteY13" fmla="*/ 0 h 4099935"/>
              <a:gd name="connsiteX14" fmla="*/ 8679385 w 9935996"/>
              <a:gd name="connsiteY14" fmla="*/ 0 h 4099935"/>
              <a:gd name="connsiteX15" fmla="*/ 9363215 w 9935996"/>
              <a:gd name="connsiteY15" fmla="*/ 0 h 4099935"/>
              <a:gd name="connsiteX16" fmla="*/ 9935996 w 9935996"/>
              <a:gd name="connsiteY16" fmla="*/ 0 h 4099935"/>
              <a:gd name="connsiteX17" fmla="*/ 9935996 w 9935996"/>
              <a:gd name="connsiteY17" fmla="*/ 462707 h 4099935"/>
              <a:gd name="connsiteX18" fmla="*/ 9935996 w 9935996"/>
              <a:gd name="connsiteY18" fmla="*/ 1048412 h 4099935"/>
              <a:gd name="connsiteX19" fmla="*/ 9935996 w 9935996"/>
              <a:gd name="connsiteY19" fmla="*/ 1634117 h 4099935"/>
              <a:gd name="connsiteX20" fmla="*/ 9935996 w 9935996"/>
              <a:gd name="connsiteY20" fmla="*/ 2178823 h 4099935"/>
              <a:gd name="connsiteX21" fmla="*/ 9935996 w 9935996"/>
              <a:gd name="connsiteY21" fmla="*/ 2846526 h 4099935"/>
              <a:gd name="connsiteX22" fmla="*/ 9935996 w 9935996"/>
              <a:gd name="connsiteY22" fmla="*/ 3350233 h 4099935"/>
              <a:gd name="connsiteX23" fmla="*/ 9935996 w 9935996"/>
              <a:gd name="connsiteY23" fmla="*/ 4099935 h 4099935"/>
              <a:gd name="connsiteX24" fmla="*/ 9550246 w 9935996"/>
              <a:gd name="connsiteY24" fmla="*/ 4099935 h 4099935"/>
              <a:gd name="connsiteX25" fmla="*/ 9263855 w 9935996"/>
              <a:gd name="connsiteY25" fmla="*/ 4099935 h 4099935"/>
              <a:gd name="connsiteX26" fmla="*/ 8480665 w 9935996"/>
              <a:gd name="connsiteY26" fmla="*/ 4099935 h 4099935"/>
              <a:gd name="connsiteX27" fmla="*/ 7995554 w 9935996"/>
              <a:gd name="connsiteY27" fmla="*/ 4099935 h 4099935"/>
              <a:gd name="connsiteX28" fmla="*/ 7311724 w 9935996"/>
              <a:gd name="connsiteY28" fmla="*/ 4099935 h 4099935"/>
              <a:gd name="connsiteX29" fmla="*/ 7025334 w 9935996"/>
              <a:gd name="connsiteY29" fmla="*/ 4099935 h 4099935"/>
              <a:gd name="connsiteX30" fmla="*/ 6242143 w 9935996"/>
              <a:gd name="connsiteY30" fmla="*/ 4099935 h 4099935"/>
              <a:gd name="connsiteX31" fmla="*/ 5757033 w 9935996"/>
              <a:gd name="connsiteY31" fmla="*/ 4099935 h 4099935"/>
              <a:gd name="connsiteX32" fmla="*/ 5172563 w 9935996"/>
              <a:gd name="connsiteY32" fmla="*/ 4099935 h 4099935"/>
              <a:gd name="connsiteX33" fmla="*/ 4786812 w 9935996"/>
              <a:gd name="connsiteY33" fmla="*/ 4099935 h 4099935"/>
              <a:gd name="connsiteX34" fmla="*/ 4102982 w 9935996"/>
              <a:gd name="connsiteY34" fmla="*/ 4099935 h 4099935"/>
              <a:gd name="connsiteX35" fmla="*/ 3319792 w 9935996"/>
              <a:gd name="connsiteY35" fmla="*/ 4099935 h 4099935"/>
              <a:gd name="connsiteX36" fmla="*/ 2834681 w 9935996"/>
              <a:gd name="connsiteY36" fmla="*/ 4099935 h 4099935"/>
              <a:gd name="connsiteX37" fmla="*/ 2051491 w 9935996"/>
              <a:gd name="connsiteY37" fmla="*/ 4099935 h 4099935"/>
              <a:gd name="connsiteX38" fmla="*/ 1467021 w 9935996"/>
              <a:gd name="connsiteY38" fmla="*/ 4099935 h 4099935"/>
              <a:gd name="connsiteX39" fmla="*/ 683830 w 9935996"/>
              <a:gd name="connsiteY39" fmla="*/ 4099935 h 4099935"/>
              <a:gd name="connsiteX40" fmla="*/ 0 w 9935996"/>
              <a:gd name="connsiteY40" fmla="*/ 4099935 h 4099935"/>
              <a:gd name="connsiteX41" fmla="*/ 0 w 9935996"/>
              <a:gd name="connsiteY41" fmla="*/ 3596229 h 4099935"/>
              <a:gd name="connsiteX42" fmla="*/ 0 w 9935996"/>
              <a:gd name="connsiteY42" fmla="*/ 2969524 h 4099935"/>
              <a:gd name="connsiteX43" fmla="*/ 0 w 9935996"/>
              <a:gd name="connsiteY43" fmla="*/ 2342820 h 4099935"/>
              <a:gd name="connsiteX44" fmla="*/ 0 w 9935996"/>
              <a:gd name="connsiteY44" fmla="*/ 1675116 h 4099935"/>
              <a:gd name="connsiteX45" fmla="*/ 0 w 9935996"/>
              <a:gd name="connsiteY45" fmla="*/ 1212409 h 4099935"/>
              <a:gd name="connsiteX46" fmla="*/ 0 w 9935996"/>
              <a:gd name="connsiteY46" fmla="*/ 749702 h 4099935"/>
              <a:gd name="connsiteX47" fmla="*/ 0 w 9935996"/>
              <a:gd name="connsiteY47" fmla="*/ 0 h 409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35996" h="4099935" fill="none" extrusionOk="0">
                <a:moveTo>
                  <a:pt x="0" y="0"/>
                </a:moveTo>
                <a:cubicBezTo>
                  <a:pt x="252661" y="-16767"/>
                  <a:pt x="416678" y="36638"/>
                  <a:pt x="783190" y="0"/>
                </a:cubicBezTo>
                <a:cubicBezTo>
                  <a:pt x="1149702" y="-36638"/>
                  <a:pt x="1315729" y="76844"/>
                  <a:pt x="1467021" y="0"/>
                </a:cubicBezTo>
                <a:cubicBezTo>
                  <a:pt x="1618313" y="-76844"/>
                  <a:pt x="2093064" y="42253"/>
                  <a:pt x="2250211" y="0"/>
                </a:cubicBezTo>
                <a:cubicBezTo>
                  <a:pt x="2407358" y="-42253"/>
                  <a:pt x="2633574" y="18311"/>
                  <a:pt x="2834681" y="0"/>
                </a:cubicBezTo>
                <a:cubicBezTo>
                  <a:pt x="3035788" y="-18311"/>
                  <a:pt x="3356394" y="29592"/>
                  <a:pt x="3518512" y="0"/>
                </a:cubicBezTo>
                <a:cubicBezTo>
                  <a:pt x="3680630" y="-29592"/>
                  <a:pt x="3888256" y="58816"/>
                  <a:pt x="4102982" y="0"/>
                </a:cubicBezTo>
                <a:cubicBezTo>
                  <a:pt x="4317708" y="-58816"/>
                  <a:pt x="4484184" y="32943"/>
                  <a:pt x="4687452" y="0"/>
                </a:cubicBezTo>
                <a:cubicBezTo>
                  <a:pt x="4890720" y="-32943"/>
                  <a:pt x="5017826" y="50251"/>
                  <a:pt x="5271923" y="0"/>
                </a:cubicBezTo>
                <a:cubicBezTo>
                  <a:pt x="5526020" y="-50251"/>
                  <a:pt x="5439493" y="28938"/>
                  <a:pt x="5558313" y="0"/>
                </a:cubicBezTo>
                <a:cubicBezTo>
                  <a:pt x="5677133" y="-28938"/>
                  <a:pt x="6095226" y="75671"/>
                  <a:pt x="6242143" y="0"/>
                </a:cubicBezTo>
                <a:cubicBezTo>
                  <a:pt x="6389060" y="-75671"/>
                  <a:pt x="6440264" y="17028"/>
                  <a:pt x="6528534" y="0"/>
                </a:cubicBezTo>
                <a:cubicBezTo>
                  <a:pt x="6616804" y="-17028"/>
                  <a:pt x="6881915" y="18830"/>
                  <a:pt x="7113004" y="0"/>
                </a:cubicBezTo>
                <a:cubicBezTo>
                  <a:pt x="7344093" y="-18830"/>
                  <a:pt x="7614245" y="49326"/>
                  <a:pt x="7896194" y="0"/>
                </a:cubicBezTo>
                <a:cubicBezTo>
                  <a:pt x="8178143" y="-49326"/>
                  <a:pt x="8480791" y="19997"/>
                  <a:pt x="8679385" y="0"/>
                </a:cubicBezTo>
                <a:cubicBezTo>
                  <a:pt x="8877979" y="-19997"/>
                  <a:pt x="9040135" y="58633"/>
                  <a:pt x="9363215" y="0"/>
                </a:cubicBezTo>
                <a:cubicBezTo>
                  <a:pt x="9686295" y="-58633"/>
                  <a:pt x="9784165" y="65608"/>
                  <a:pt x="9935996" y="0"/>
                </a:cubicBezTo>
                <a:cubicBezTo>
                  <a:pt x="9943583" y="178691"/>
                  <a:pt x="9888981" y="342232"/>
                  <a:pt x="9935996" y="462707"/>
                </a:cubicBezTo>
                <a:cubicBezTo>
                  <a:pt x="9983011" y="583182"/>
                  <a:pt x="9912576" y="830820"/>
                  <a:pt x="9935996" y="1048412"/>
                </a:cubicBezTo>
                <a:cubicBezTo>
                  <a:pt x="9959416" y="1266005"/>
                  <a:pt x="9900109" y="1426083"/>
                  <a:pt x="9935996" y="1634117"/>
                </a:cubicBezTo>
                <a:cubicBezTo>
                  <a:pt x="9971883" y="1842152"/>
                  <a:pt x="9882248" y="1956295"/>
                  <a:pt x="9935996" y="2178823"/>
                </a:cubicBezTo>
                <a:cubicBezTo>
                  <a:pt x="9989744" y="2401351"/>
                  <a:pt x="9934307" y="2532914"/>
                  <a:pt x="9935996" y="2846526"/>
                </a:cubicBezTo>
                <a:cubicBezTo>
                  <a:pt x="9937685" y="3160138"/>
                  <a:pt x="9911734" y="3245295"/>
                  <a:pt x="9935996" y="3350233"/>
                </a:cubicBezTo>
                <a:cubicBezTo>
                  <a:pt x="9960258" y="3455171"/>
                  <a:pt x="9886997" y="3933050"/>
                  <a:pt x="9935996" y="4099935"/>
                </a:cubicBezTo>
                <a:cubicBezTo>
                  <a:pt x="9746537" y="4111823"/>
                  <a:pt x="9688505" y="4085546"/>
                  <a:pt x="9550246" y="4099935"/>
                </a:cubicBezTo>
                <a:cubicBezTo>
                  <a:pt x="9411987" y="4114324"/>
                  <a:pt x="9393660" y="4096030"/>
                  <a:pt x="9263855" y="4099935"/>
                </a:cubicBezTo>
                <a:cubicBezTo>
                  <a:pt x="9134050" y="4103840"/>
                  <a:pt x="8818978" y="4038568"/>
                  <a:pt x="8480665" y="4099935"/>
                </a:cubicBezTo>
                <a:cubicBezTo>
                  <a:pt x="8142352" y="4161302"/>
                  <a:pt x="8130157" y="4091741"/>
                  <a:pt x="7995554" y="4099935"/>
                </a:cubicBezTo>
                <a:cubicBezTo>
                  <a:pt x="7860951" y="4108129"/>
                  <a:pt x="7484454" y="4024113"/>
                  <a:pt x="7311724" y="4099935"/>
                </a:cubicBezTo>
                <a:cubicBezTo>
                  <a:pt x="7138994" y="4175757"/>
                  <a:pt x="7167039" y="4072848"/>
                  <a:pt x="7025334" y="4099935"/>
                </a:cubicBezTo>
                <a:cubicBezTo>
                  <a:pt x="6883629" y="4127022"/>
                  <a:pt x="6551908" y="4052076"/>
                  <a:pt x="6242143" y="4099935"/>
                </a:cubicBezTo>
                <a:cubicBezTo>
                  <a:pt x="5932378" y="4147794"/>
                  <a:pt x="5904236" y="4075771"/>
                  <a:pt x="5757033" y="4099935"/>
                </a:cubicBezTo>
                <a:cubicBezTo>
                  <a:pt x="5609830" y="4124099"/>
                  <a:pt x="5306580" y="4085275"/>
                  <a:pt x="5172563" y="4099935"/>
                </a:cubicBezTo>
                <a:cubicBezTo>
                  <a:pt x="5038546" y="4114595"/>
                  <a:pt x="4935609" y="4097196"/>
                  <a:pt x="4786812" y="4099935"/>
                </a:cubicBezTo>
                <a:cubicBezTo>
                  <a:pt x="4638015" y="4102674"/>
                  <a:pt x="4383359" y="4040513"/>
                  <a:pt x="4102982" y="4099935"/>
                </a:cubicBezTo>
                <a:cubicBezTo>
                  <a:pt x="3822605" y="4159357"/>
                  <a:pt x="3542046" y="4073149"/>
                  <a:pt x="3319792" y="4099935"/>
                </a:cubicBezTo>
                <a:cubicBezTo>
                  <a:pt x="3097538" y="4126721"/>
                  <a:pt x="3048210" y="4045575"/>
                  <a:pt x="2834681" y="4099935"/>
                </a:cubicBezTo>
                <a:cubicBezTo>
                  <a:pt x="2621152" y="4154295"/>
                  <a:pt x="2264414" y="4080777"/>
                  <a:pt x="2051491" y="4099935"/>
                </a:cubicBezTo>
                <a:cubicBezTo>
                  <a:pt x="1838568" y="4119093"/>
                  <a:pt x="1716675" y="4082053"/>
                  <a:pt x="1467021" y="4099935"/>
                </a:cubicBezTo>
                <a:cubicBezTo>
                  <a:pt x="1217367" y="4117817"/>
                  <a:pt x="953708" y="4071782"/>
                  <a:pt x="683830" y="4099935"/>
                </a:cubicBezTo>
                <a:cubicBezTo>
                  <a:pt x="413952" y="4128088"/>
                  <a:pt x="224479" y="4099195"/>
                  <a:pt x="0" y="4099935"/>
                </a:cubicBezTo>
                <a:cubicBezTo>
                  <a:pt x="-9579" y="3937261"/>
                  <a:pt x="25376" y="3759856"/>
                  <a:pt x="0" y="3596229"/>
                </a:cubicBezTo>
                <a:cubicBezTo>
                  <a:pt x="-25376" y="3432602"/>
                  <a:pt x="26213" y="3198372"/>
                  <a:pt x="0" y="2969524"/>
                </a:cubicBezTo>
                <a:cubicBezTo>
                  <a:pt x="-26213" y="2740677"/>
                  <a:pt x="65578" y="2491293"/>
                  <a:pt x="0" y="2342820"/>
                </a:cubicBezTo>
                <a:cubicBezTo>
                  <a:pt x="-65578" y="2194347"/>
                  <a:pt x="35789" y="1879505"/>
                  <a:pt x="0" y="1675116"/>
                </a:cubicBezTo>
                <a:cubicBezTo>
                  <a:pt x="-35789" y="1470727"/>
                  <a:pt x="32807" y="1357211"/>
                  <a:pt x="0" y="1212409"/>
                </a:cubicBezTo>
                <a:cubicBezTo>
                  <a:pt x="-32807" y="1067607"/>
                  <a:pt x="14329" y="847177"/>
                  <a:pt x="0" y="749702"/>
                </a:cubicBezTo>
                <a:cubicBezTo>
                  <a:pt x="-14329" y="652227"/>
                  <a:pt x="75976" y="350974"/>
                  <a:pt x="0" y="0"/>
                </a:cubicBezTo>
                <a:close/>
              </a:path>
              <a:path w="9935996" h="4099935" stroke="0" extrusionOk="0">
                <a:moveTo>
                  <a:pt x="0" y="0"/>
                </a:moveTo>
                <a:cubicBezTo>
                  <a:pt x="182685" y="-37159"/>
                  <a:pt x="250487" y="10389"/>
                  <a:pt x="485110" y="0"/>
                </a:cubicBezTo>
                <a:cubicBezTo>
                  <a:pt x="719733" y="-10389"/>
                  <a:pt x="691500" y="32661"/>
                  <a:pt x="771501" y="0"/>
                </a:cubicBezTo>
                <a:cubicBezTo>
                  <a:pt x="851502" y="-32661"/>
                  <a:pt x="1362084" y="19737"/>
                  <a:pt x="1554691" y="0"/>
                </a:cubicBezTo>
                <a:cubicBezTo>
                  <a:pt x="1747298" y="-19737"/>
                  <a:pt x="1929912" y="36775"/>
                  <a:pt x="2039802" y="0"/>
                </a:cubicBezTo>
                <a:cubicBezTo>
                  <a:pt x="2149692" y="-36775"/>
                  <a:pt x="2302265" y="2850"/>
                  <a:pt x="2524912" y="0"/>
                </a:cubicBezTo>
                <a:cubicBezTo>
                  <a:pt x="2747559" y="-2850"/>
                  <a:pt x="2963417" y="84954"/>
                  <a:pt x="3308102" y="0"/>
                </a:cubicBezTo>
                <a:cubicBezTo>
                  <a:pt x="3652787" y="-84954"/>
                  <a:pt x="3589787" y="5613"/>
                  <a:pt x="3693853" y="0"/>
                </a:cubicBezTo>
                <a:cubicBezTo>
                  <a:pt x="3797919" y="-5613"/>
                  <a:pt x="4162663" y="61042"/>
                  <a:pt x="4477043" y="0"/>
                </a:cubicBezTo>
                <a:cubicBezTo>
                  <a:pt x="4791423" y="-61042"/>
                  <a:pt x="4884341" y="28885"/>
                  <a:pt x="5260233" y="0"/>
                </a:cubicBezTo>
                <a:cubicBezTo>
                  <a:pt x="5636125" y="-28885"/>
                  <a:pt x="5702590" y="13452"/>
                  <a:pt x="5844704" y="0"/>
                </a:cubicBezTo>
                <a:cubicBezTo>
                  <a:pt x="5986818" y="-13452"/>
                  <a:pt x="6278204" y="80625"/>
                  <a:pt x="6627894" y="0"/>
                </a:cubicBezTo>
                <a:cubicBezTo>
                  <a:pt x="6977584" y="-80625"/>
                  <a:pt x="6943418" y="2538"/>
                  <a:pt x="7113004" y="0"/>
                </a:cubicBezTo>
                <a:cubicBezTo>
                  <a:pt x="7282590" y="-2538"/>
                  <a:pt x="7367515" y="29534"/>
                  <a:pt x="7598115" y="0"/>
                </a:cubicBezTo>
                <a:cubicBezTo>
                  <a:pt x="7828715" y="-29534"/>
                  <a:pt x="8115917" y="8114"/>
                  <a:pt x="8281945" y="0"/>
                </a:cubicBezTo>
                <a:cubicBezTo>
                  <a:pt x="8447973" y="-8114"/>
                  <a:pt x="8665967" y="57659"/>
                  <a:pt x="8767055" y="0"/>
                </a:cubicBezTo>
                <a:cubicBezTo>
                  <a:pt x="8868143" y="-57659"/>
                  <a:pt x="9676440" y="62526"/>
                  <a:pt x="9935996" y="0"/>
                </a:cubicBezTo>
                <a:cubicBezTo>
                  <a:pt x="9971916" y="266745"/>
                  <a:pt x="9861519" y="518238"/>
                  <a:pt x="9935996" y="667704"/>
                </a:cubicBezTo>
                <a:cubicBezTo>
                  <a:pt x="10010473" y="817170"/>
                  <a:pt x="9922166" y="1028477"/>
                  <a:pt x="9935996" y="1294408"/>
                </a:cubicBezTo>
                <a:cubicBezTo>
                  <a:pt x="9949826" y="1560339"/>
                  <a:pt x="9871739" y="1724497"/>
                  <a:pt x="9935996" y="1921112"/>
                </a:cubicBezTo>
                <a:cubicBezTo>
                  <a:pt x="10000253" y="2117727"/>
                  <a:pt x="9911440" y="2153699"/>
                  <a:pt x="9935996" y="2383819"/>
                </a:cubicBezTo>
                <a:cubicBezTo>
                  <a:pt x="9960552" y="2613939"/>
                  <a:pt x="9901812" y="2704483"/>
                  <a:pt x="9935996" y="2887526"/>
                </a:cubicBezTo>
                <a:cubicBezTo>
                  <a:pt x="9970180" y="3070569"/>
                  <a:pt x="9883248" y="3358192"/>
                  <a:pt x="9935996" y="3514230"/>
                </a:cubicBezTo>
                <a:cubicBezTo>
                  <a:pt x="9988744" y="3670268"/>
                  <a:pt x="9916936" y="3879562"/>
                  <a:pt x="9935996" y="4099935"/>
                </a:cubicBezTo>
                <a:cubicBezTo>
                  <a:pt x="9780081" y="4117290"/>
                  <a:pt x="9640271" y="4091701"/>
                  <a:pt x="9550246" y="4099935"/>
                </a:cubicBezTo>
                <a:cubicBezTo>
                  <a:pt x="9460221" y="4108169"/>
                  <a:pt x="9341760" y="4065970"/>
                  <a:pt x="9263855" y="4099935"/>
                </a:cubicBezTo>
                <a:cubicBezTo>
                  <a:pt x="9185950" y="4133900"/>
                  <a:pt x="9104367" y="4070587"/>
                  <a:pt x="8977465" y="4099935"/>
                </a:cubicBezTo>
                <a:cubicBezTo>
                  <a:pt x="8850563" y="4129283"/>
                  <a:pt x="8578612" y="4078379"/>
                  <a:pt x="8392994" y="4099935"/>
                </a:cubicBezTo>
                <a:cubicBezTo>
                  <a:pt x="8207376" y="4121491"/>
                  <a:pt x="8179759" y="4081496"/>
                  <a:pt x="8007244" y="4099935"/>
                </a:cubicBezTo>
                <a:cubicBezTo>
                  <a:pt x="7834729" y="4118374"/>
                  <a:pt x="7587845" y="4069520"/>
                  <a:pt x="7323414" y="4099935"/>
                </a:cubicBezTo>
                <a:cubicBezTo>
                  <a:pt x="7058983" y="4130350"/>
                  <a:pt x="7075089" y="4080282"/>
                  <a:pt x="6937663" y="4099935"/>
                </a:cubicBezTo>
                <a:cubicBezTo>
                  <a:pt x="6800237" y="4119588"/>
                  <a:pt x="6503815" y="4043674"/>
                  <a:pt x="6253833" y="4099935"/>
                </a:cubicBezTo>
                <a:cubicBezTo>
                  <a:pt x="6003851" y="4156196"/>
                  <a:pt x="6040912" y="4066327"/>
                  <a:pt x="5967442" y="4099935"/>
                </a:cubicBezTo>
                <a:cubicBezTo>
                  <a:pt x="5893972" y="4133543"/>
                  <a:pt x="5446101" y="4073216"/>
                  <a:pt x="5283612" y="4099935"/>
                </a:cubicBezTo>
                <a:cubicBezTo>
                  <a:pt x="5121123" y="4126654"/>
                  <a:pt x="5010667" y="4089017"/>
                  <a:pt x="4897862" y="4099935"/>
                </a:cubicBezTo>
                <a:cubicBezTo>
                  <a:pt x="4785057" y="4110853"/>
                  <a:pt x="4711882" y="4094941"/>
                  <a:pt x="4611471" y="4099935"/>
                </a:cubicBezTo>
                <a:cubicBezTo>
                  <a:pt x="4511060" y="4104929"/>
                  <a:pt x="4381791" y="4055629"/>
                  <a:pt x="4225721" y="4099935"/>
                </a:cubicBezTo>
                <a:cubicBezTo>
                  <a:pt x="4069651" y="4144241"/>
                  <a:pt x="3830771" y="4037319"/>
                  <a:pt x="3541890" y="4099935"/>
                </a:cubicBezTo>
                <a:cubicBezTo>
                  <a:pt x="3253009" y="4162551"/>
                  <a:pt x="3246619" y="4065446"/>
                  <a:pt x="3156140" y="4099935"/>
                </a:cubicBezTo>
                <a:cubicBezTo>
                  <a:pt x="3065661" y="4134424"/>
                  <a:pt x="2964441" y="4081936"/>
                  <a:pt x="2869749" y="4099935"/>
                </a:cubicBezTo>
                <a:cubicBezTo>
                  <a:pt x="2775057" y="4117934"/>
                  <a:pt x="2666683" y="4094997"/>
                  <a:pt x="2483999" y="4099935"/>
                </a:cubicBezTo>
                <a:cubicBezTo>
                  <a:pt x="2301315" y="4104873"/>
                  <a:pt x="2183582" y="4083342"/>
                  <a:pt x="1998889" y="4099935"/>
                </a:cubicBezTo>
                <a:cubicBezTo>
                  <a:pt x="1814196" y="4116528"/>
                  <a:pt x="1626525" y="4049493"/>
                  <a:pt x="1414418" y="4099935"/>
                </a:cubicBezTo>
                <a:cubicBezTo>
                  <a:pt x="1202311" y="4150377"/>
                  <a:pt x="1115439" y="4075932"/>
                  <a:pt x="1028668" y="4099935"/>
                </a:cubicBezTo>
                <a:cubicBezTo>
                  <a:pt x="941897" y="4123938"/>
                  <a:pt x="260604" y="4010216"/>
                  <a:pt x="0" y="4099935"/>
                </a:cubicBezTo>
                <a:cubicBezTo>
                  <a:pt x="-44291" y="3840556"/>
                  <a:pt x="51424" y="3665547"/>
                  <a:pt x="0" y="3514230"/>
                </a:cubicBezTo>
                <a:cubicBezTo>
                  <a:pt x="-51424" y="3362914"/>
                  <a:pt x="50308" y="3214085"/>
                  <a:pt x="0" y="2928525"/>
                </a:cubicBezTo>
                <a:cubicBezTo>
                  <a:pt x="-50308" y="2642965"/>
                  <a:pt x="9285" y="2578197"/>
                  <a:pt x="0" y="2342820"/>
                </a:cubicBezTo>
                <a:cubicBezTo>
                  <a:pt x="-9285" y="2107443"/>
                  <a:pt x="68908" y="1900418"/>
                  <a:pt x="0" y="1757115"/>
                </a:cubicBezTo>
                <a:cubicBezTo>
                  <a:pt x="-68908" y="1613812"/>
                  <a:pt x="16395" y="1362324"/>
                  <a:pt x="0" y="1212409"/>
                </a:cubicBezTo>
                <a:cubicBezTo>
                  <a:pt x="-16395" y="1062494"/>
                  <a:pt x="30657" y="872691"/>
                  <a:pt x="0" y="585705"/>
                </a:cubicBezTo>
                <a:cubicBezTo>
                  <a:pt x="-30657" y="298719"/>
                  <a:pt x="4735" y="138721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1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72" y="224873"/>
            <a:ext cx="4012809" cy="734846"/>
          </a:xfrm>
        </p:spPr>
        <p:txBody>
          <a:bodyPr>
            <a:normAutofit/>
          </a:bodyPr>
          <a:lstStyle/>
          <a:p>
            <a:r>
              <a:rPr lang="en-US" sz="4400" dirty="0" err="1"/>
              <a:t>BigInt</a:t>
            </a:r>
            <a:r>
              <a:rPr lang="en-US" sz="4400" dirty="0"/>
              <a:t> representation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86BA4F-9183-4ECC-9756-64CB1EFA010B}"/>
              </a:ext>
            </a:extLst>
          </p:cNvPr>
          <p:cNvSpPr txBox="1"/>
          <p:nvPr/>
        </p:nvSpPr>
        <p:spPr>
          <a:xfrm>
            <a:off x="8867670" y="3587262"/>
            <a:ext cx="477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39EFE75-444B-4F3B-B319-553237F90E0A}"/>
              </a:ext>
            </a:extLst>
          </p:cNvPr>
          <p:cNvGrpSpPr/>
          <p:nvPr/>
        </p:nvGrpSpPr>
        <p:grpSpPr>
          <a:xfrm>
            <a:off x="2598910" y="1669766"/>
            <a:ext cx="6994180" cy="2978097"/>
            <a:chOff x="506915" y="1106826"/>
            <a:chExt cx="6994180" cy="297809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6E4B7B1-7818-4E65-8F38-E8C43FEAA9E2}"/>
                </a:ext>
              </a:extLst>
            </p:cNvPr>
            <p:cNvSpPr/>
            <p:nvPr/>
          </p:nvSpPr>
          <p:spPr>
            <a:xfrm>
              <a:off x="506915" y="2745003"/>
              <a:ext cx="2929556" cy="3765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</a:rPr>
                <a:t>BigInt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564F51-1362-42DC-819B-696E1D169444}"/>
                    </a:ext>
                  </a:extLst>
                </p:cNvPr>
                <p:cNvSpPr txBox="1"/>
                <p:nvPr/>
              </p:nvSpPr>
              <p:spPr>
                <a:xfrm>
                  <a:off x="1125352" y="1106826"/>
                  <a:ext cx="2434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/>
                    <a:t>L= </a:t>
                  </a:r>
                  <a:r>
                    <a:rPr lang="en-US" sz="1800" dirty="0" err="1"/>
                    <a:t>qLimbs</a:t>
                  </a:r>
                  <a:r>
                    <a:rPr lang="en-US" sz="1800" dirty="0"/>
                    <a:t> =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3564F51-1362-42DC-819B-696E1D169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352" y="1106826"/>
                  <a:ext cx="243424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256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0BDC451-F542-4EC9-8E21-8F2A7541F65A}"/>
                </a:ext>
              </a:extLst>
            </p:cNvPr>
            <p:cNvGrpSpPr/>
            <p:nvPr/>
          </p:nvGrpSpPr>
          <p:grpSpPr>
            <a:xfrm>
              <a:off x="515010" y="2006578"/>
              <a:ext cx="2934117" cy="376507"/>
              <a:chOff x="725156" y="2696057"/>
              <a:chExt cx="2934117" cy="37650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E400A132-87A2-4130-AEF9-B0FDB6512F10}"/>
                  </a:ext>
                </a:extLst>
              </p:cNvPr>
              <p:cNvGrpSpPr/>
              <p:nvPr/>
            </p:nvGrpSpPr>
            <p:grpSpPr>
              <a:xfrm>
                <a:off x="725156" y="2696057"/>
                <a:ext cx="582804" cy="376507"/>
                <a:chOff x="281354" y="2622606"/>
                <a:chExt cx="582804" cy="37650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1AEC2B3B-4019-4877-ACE9-34C15AA02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l-GR" sz="1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𝛍</m:t>
                            </m:r>
                          </m:oMath>
                        </m:oMathPara>
                      </a14:m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1AEC2B3B-4019-4877-ACE9-34C15AA020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552AAA7-A546-42B4-AC87-90B3CF4E5AC2}"/>
                    </a:ext>
                  </a:extLst>
                </p:cNvPr>
                <p:cNvSpPr/>
                <p:nvPr/>
              </p:nvSpPr>
              <p:spPr>
                <a:xfrm>
                  <a:off x="572756" y="2622606"/>
                  <a:ext cx="291402" cy="376507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A16B0B8-4FB9-4ADC-B36C-6D34538D0B66}"/>
                  </a:ext>
                </a:extLst>
              </p:cNvPr>
              <p:cNvGrpSpPr/>
              <p:nvPr/>
            </p:nvGrpSpPr>
            <p:grpSpPr>
              <a:xfrm>
                <a:off x="1314659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52FCE09-4CBE-4962-AF14-4148FF4885EB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11" name="Rectangle: Rounded Corners 10">
                    <a:extLst>
                      <a:ext uri="{FF2B5EF4-FFF2-40B4-BE49-F238E27FC236}">
                        <a16:creationId xmlns:a16="http://schemas.microsoft.com/office/drawing/2014/main" id="{EB231CF6-4C59-4135-B21D-C027D688812E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: Rounded Corners 39">
                    <a:extLst>
                      <a:ext uri="{FF2B5EF4-FFF2-40B4-BE49-F238E27FC236}">
                        <a16:creationId xmlns:a16="http://schemas.microsoft.com/office/drawing/2014/main" id="{C72C8C45-C175-4E63-8FC2-41BC6A98013D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7187BC1-6513-4A20-8697-383BAE79B9DA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46" name="Rectangle: Rounded Corners 45">
                    <a:extLst>
                      <a:ext uri="{FF2B5EF4-FFF2-40B4-BE49-F238E27FC236}">
                        <a16:creationId xmlns:a16="http://schemas.microsoft.com/office/drawing/2014/main" id="{785614C6-F5AE-4B3F-9B10-91C1AC9A3B8D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Rectangle: Rounded Corners 46">
                    <a:extLst>
                      <a:ext uri="{FF2B5EF4-FFF2-40B4-BE49-F238E27FC236}">
                        <a16:creationId xmlns:a16="http://schemas.microsoft.com/office/drawing/2014/main" id="{5A229944-329F-4494-BD8D-E9FEF74AF294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A6DCB44-B159-4A46-BCB6-E63F03AF124E}"/>
                  </a:ext>
                </a:extLst>
              </p:cNvPr>
              <p:cNvGrpSpPr/>
              <p:nvPr/>
            </p:nvGrpSpPr>
            <p:grpSpPr>
              <a:xfrm>
                <a:off x="2486966" y="2696057"/>
                <a:ext cx="1172307" cy="376507"/>
                <a:chOff x="1314659" y="2696057"/>
                <a:chExt cx="1172307" cy="376507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DE335256-9EE7-41D5-9E12-B4ED3143F616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54" name="Rectangle: Rounded Corners 53">
                    <a:extLst>
                      <a:ext uri="{FF2B5EF4-FFF2-40B4-BE49-F238E27FC236}">
                        <a16:creationId xmlns:a16="http://schemas.microsoft.com/office/drawing/2014/main" id="{287EB28A-FF22-4C61-AD9A-80B475464A0F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Rectangle: Rounded Corners 54">
                    <a:extLst>
                      <a:ext uri="{FF2B5EF4-FFF2-40B4-BE49-F238E27FC236}">
                        <a16:creationId xmlns:a16="http://schemas.microsoft.com/office/drawing/2014/main" id="{DE38F379-96FD-478B-87A8-DFFD190F5EF8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C3135EB-E675-4021-8F2B-48458F05FF6E}"/>
                    </a:ext>
                  </a:extLst>
                </p:cNvPr>
                <p:cNvGrpSpPr/>
                <p:nvPr/>
              </p:nvGrpSpPr>
              <p:grpSpPr>
                <a:xfrm>
                  <a:off x="1904162" y="2696057"/>
                  <a:ext cx="582804" cy="376507"/>
                  <a:chOff x="281354" y="2622606"/>
                  <a:chExt cx="582804" cy="376507"/>
                </a:xfrm>
              </p:grpSpPr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561DD297-8C2A-47A6-8334-D68C6392ADDB}"/>
                      </a:ext>
                    </a:extLst>
                  </p:cNvPr>
                  <p:cNvSpPr/>
                  <p:nvPr/>
                </p:nvSpPr>
                <p:spPr>
                  <a:xfrm>
                    <a:off x="281354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Rectangle: Rounded Corners 52">
                    <a:extLst>
                      <a:ext uri="{FF2B5EF4-FFF2-40B4-BE49-F238E27FC236}">
                        <a16:creationId xmlns:a16="http://schemas.microsoft.com/office/drawing/2014/main" id="{0ED1181E-7623-4D3E-8F5D-0F4AA51C2E43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26CA6780-B653-4938-91A9-C9344B75627A}"/>
                </a:ext>
              </a:extLst>
            </p:cNvPr>
            <p:cNvSpPr/>
            <p:nvPr/>
          </p:nvSpPr>
          <p:spPr>
            <a:xfrm rot="5400000">
              <a:off x="1832943" y="502477"/>
              <a:ext cx="277501" cy="237206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4077D-11E8-4FA1-9C20-9E8222F33B3C}"/>
                    </a:ext>
                  </a:extLst>
                </p:cNvPr>
                <p:cNvSpPr txBox="1"/>
                <p:nvPr/>
              </p:nvSpPr>
              <p:spPr>
                <a:xfrm>
                  <a:off x="3559597" y="2006578"/>
                  <a:ext cx="39414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i="1" smtClean="0">
                          <a:latin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1800" dirty="0"/>
                    <a:t> - # of bits, native machine word</a:t>
                  </a: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7C4077D-11E8-4FA1-9C20-9E8222F33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597" y="2006578"/>
                  <a:ext cx="394149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51502B1-AAE6-428A-A54E-86A657F2B9A7}"/>
                    </a:ext>
                  </a:extLst>
                </p:cNvPr>
                <p:cNvSpPr txBox="1"/>
                <p:nvPr/>
              </p:nvSpPr>
              <p:spPr>
                <a:xfrm>
                  <a:off x="3549549" y="2745003"/>
                  <a:ext cx="24342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</m:oMath>
                  </a14:m>
                  <a:r>
                    <a:rPr lang="en-US" sz="1800" dirty="0"/>
                    <a:t>- # of </a:t>
                  </a:r>
                  <a:r>
                    <a:rPr lang="en-US" sz="1800" dirty="0" err="1"/>
                    <a:t>BigInt</a:t>
                  </a:r>
                  <a:r>
                    <a:rPr lang="en-US" sz="1800" dirty="0"/>
                    <a:t> bits</a:t>
                  </a: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51502B1-AAE6-428A-A54E-86A657F2B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9549" y="2745003"/>
                  <a:ext cx="243424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50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Left Brace 70">
              <a:extLst>
                <a:ext uri="{FF2B5EF4-FFF2-40B4-BE49-F238E27FC236}">
                  <a16:creationId xmlns:a16="http://schemas.microsoft.com/office/drawing/2014/main" id="{33DA32BE-8089-4623-804B-D82B51B0FFB0}"/>
                </a:ext>
              </a:extLst>
            </p:cNvPr>
            <p:cNvSpPr/>
            <p:nvPr/>
          </p:nvSpPr>
          <p:spPr>
            <a:xfrm rot="16200000">
              <a:off x="1872012" y="2297397"/>
              <a:ext cx="277501" cy="237206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7F883E2-9E72-45F2-9427-0481CE4E369C}"/>
                    </a:ext>
                  </a:extLst>
                </p:cNvPr>
                <p:cNvSpPr txBox="1"/>
                <p:nvPr/>
              </p:nvSpPr>
              <p:spPr>
                <a:xfrm>
                  <a:off x="1608920" y="3715591"/>
                  <a:ext cx="945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func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7F883E2-9E72-45F2-9427-0481CE4E3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8920" y="3715591"/>
                  <a:ext cx="94509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7C57FB3-B7A0-4AFF-969F-F2EA0842D286}"/>
              </a:ext>
            </a:extLst>
          </p:cNvPr>
          <p:cNvSpPr txBox="1"/>
          <p:nvPr/>
        </p:nvSpPr>
        <p:spPr>
          <a:xfrm>
            <a:off x="1074397" y="1465463"/>
            <a:ext cx="1111626" cy="40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PT-23</a:t>
            </a:r>
          </a:p>
        </p:txBody>
      </p:sp>
    </p:spTree>
    <p:extLst>
      <p:ext uri="{BB962C8B-B14F-4D97-AF65-F5344CB8AC3E}">
        <p14:creationId xmlns:p14="http://schemas.microsoft.com/office/powerpoint/2010/main" val="103441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78" y="110879"/>
            <a:ext cx="4062737" cy="853440"/>
          </a:xfrm>
        </p:spPr>
        <p:txBody>
          <a:bodyPr>
            <a:normAutofit/>
          </a:bodyPr>
          <a:lstStyle/>
          <a:p>
            <a:r>
              <a:rPr lang="en-US" dirty="0"/>
              <a:t>PT-23 </a:t>
            </a:r>
            <a:r>
              <a:rPr lang="en-US" dirty="0" err="1"/>
              <a:t>BigInt</a:t>
            </a:r>
            <a:r>
              <a:rPr lang="en-US" dirty="0"/>
              <a:t>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CECA972-0EF1-4E79-9DB7-4D680655131B}"/>
                  </a:ext>
                </a:extLst>
              </p:cNvPr>
              <p:cNvSpPr txBox="1"/>
              <p:nvPr/>
            </p:nvSpPr>
            <p:spPr>
              <a:xfrm>
                <a:off x="7218444" y="1103254"/>
                <a:ext cx="4889824" cy="70788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A, B - </a:t>
                </a:r>
                <a:r>
                  <a:rPr lang="en-US" sz="2000" dirty="0" err="1"/>
                  <a:t>BigInt</a:t>
                </a:r>
                <a:endParaRPr lang="en-US" sz="2000" dirty="0"/>
              </a:p>
              <a:p>
                <a:r>
                  <a:rPr lang="en-US" sz="2000" dirty="0"/>
                  <a:t>Complexity(A *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nor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CECA972-0EF1-4E79-9DB7-4D6806551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444" y="1103254"/>
                <a:ext cx="4889824" cy="707886"/>
              </a:xfrm>
              <a:prstGeom prst="rect">
                <a:avLst/>
              </a:prstGeom>
              <a:blipFill>
                <a:blip r:embed="rId2"/>
                <a:stretch>
                  <a:fillRect l="-1247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F11FE-9821-46AA-9096-F3E1689E10E0}"/>
                  </a:ext>
                </a:extLst>
              </p:cNvPr>
              <p:cNvSpPr txBox="1"/>
              <p:nvPr/>
            </p:nvSpPr>
            <p:spPr>
              <a:xfrm>
                <a:off x="7258888" y="1990555"/>
                <a:ext cx="4849379" cy="193097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=64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=2048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L = 32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𝐶𝑜𝑚𝑝𝑙𝑒𝑥𝑖𝑡𝑦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𝑚𝑢𝑙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2∗32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𝑎𝑑𝑑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−1≈3072÷8=384</m:t>
                      </m:r>
                    </m:oMath>
                  </m:oMathPara>
                </a14:m>
                <a:endParaRPr lang="en-US" sz="2000" dirty="0">
                  <a:highlight>
                    <a:srgbClr val="FF0000"/>
                  </a:highlight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F4F11FE-9821-46AA-9096-F3E1689E1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88" y="1990555"/>
                <a:ext cx="4849379" cy="1930978"/>
              </a:xfrm>
              <a:prstGeom prst="rect">
                <a:avLst/>
              </a:prstGeom>
              <a:blipFill>
                <a:blip r:embed="rId3"/>
                <a:stretch>
                  <a:fillRect l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00B5C87-8A9D-43F7-A57A-5ACE62799087}"/>
              </a:ext>
            </a:extLst>
          </p:cNvPr>
          <p:cNvGrpSpPr/>
          <p:nvPr/>
        </p:nvGrpSpPr>
        <p:grpSpPr>
          <a:xfrm>
            <a:off x="83732" y="1121435"/>
            <a:ext cx="7060646" cy="3925620"/>
            <a:chOff x="3037947" y="255715"/>
            <a:chExt cx="7152926" cy="392562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00F0F9-DD18-42CF-B012-DB0F28631ED1}"/>
                </a:ext>
              </a:extLst>
            </p:cNvPr>
            <p:cNvSpPr/>
            <p:nvPr/>
          </p:nvSpPr>
          <p:spPr>
            <a:xfrm>
              <a:off x="3037947" y="255715"/>
              <a:ext cx="7152926" cy="3925620"/>
            </a:xfrm>
            <a:custGeom>
              <a:avLst/>
              <a:gdLst>
                <a:gd name="connsiteX0" fmla="*/ 0 w 7152926"/>
                <a:gd name="connsiteY0" fmla="*/ 0 h 3925620"/>
                <a:gd name="connsiteX1" fmla="*/ 381489 w 7152926"/>
                <a:gd name="connsiteY1" fmla="*/ 0 h 3925620"/>
                <a:gd name="connsiteX2" fmla="*/ 1049096 w 7152926"/>
                <a:gd name="connsiteY2" fmla="*/ 0 h 3925620"/>
                <a:gd name="connsiteX3" fmla="*/ 1430585 w 7152926"/>
                <a:gd name="connsiteY3" fmla="*/ 0 h 3925620"/>
                <a:gd name="connsiteX4" fmla="*/ 1812075 w 7152926"/>
                <a:gd name="connsiteY4" fmla="*/ 0 h 3925620"/>
                <a:gd name="connsiteX5" fmla="*/ 2551210 w 7152926"/>
                <a:gd name="connsiteY5" fmla="*/ 0 h 3925620"/>
                <a:gd name="connsiteX6" fmla="*/ 3147287 w 7152926"/>
                <a:gd name="connsiteY6" fmla="*/ 0 h 3925620"/>
                <a:gd name="connsiteX7" fmla="*/ 3528777 w 7152926"/>
                <a:gd name="connsiteY7" fmla="*/ 0 h 3925620"/>
                <a:gd name="connsiteX8" fmla="*/ 4124854 w 7152926"/>
                <a:gd name="connsiteY8" fmla="*/ 0 h 3925620"/>
                <a:gd name="connsiteX9" fmla="*/ 4863990 w 7152926"/>
                <a:gd name="connsiteY9" fmla="*/ 0 h 3925620"/>
                <a:gd name="connsiteX10" fmla="*/ 5388538 w 7152926"/>
                <a:gd name="connsiteY10" fmla="*/ 0 h 3925620"/>
                <a:gd name="connsiteX11" fmla="*/ 5913085 w 7152926"/>
                <a:gd name="connsiteY11" fmla="*/ 0 h 3925620"/>
                <a:gd name="connsiteX12" fmla="*/ 6509163 w 7152926"/>
                <a:gd name="connsiteY12" fmla="*/ 0 h 3925620"/>
                <a:gd name="connsiteX13" fmla="*/ 7152926 w 7152926"/>
                <a:gd name="connsiteY13" fmla="*/ 0 h 3925620"/>
                <a:gd name="connsiteX14" fmla="*/ 7152926 w 7152926"/>
                <a:gd name="connsiteY14" fmla="*/ 600059 h 3925620"/>
                <a:gd name="connsiteX15" fmla="*/ 7152926 w 7152926"/>
                <a:gd name="connsiteY15" fmla="*/ 1239374 h 3925620"/>
                <a:gd name="connsiteX16" fmla="*/ 7152926 w 7152926"/>
                <a:gd name="connsiteY16" fmla="*/ 1760921 h 3925620"/>
                <a:gd name="connsiteX17" fmla="*/ 7152926 w 7152926"/>
                <a:gd name="connsiteY17" fmla="*/ 2243211 h 3925620"/>
                <a:gd name="connsiteX18" fmla="*/ 7152926 w 7152926"/>
                <a:gd name="connsiteY18" fmla="*/ 2804014 h 3925620"/>
                <a:gd name="connsiteX19" fmla="*/ 7152926 w 7152926"/>
                <a:gd name="connsiteY19" fmla="*/ 3404073 h 3925620"/>
                <a:gd name="connsiteX20" fmla="*/ 7152926 w 7152926"/>
                <a:gd name="connsiteY20" fmla="*/ 3925620 h 3925620"/>
                <a:gd name="connsiteX21" fmla="*/ 6485320 w 7152926"/>
                <a:gd name="connsiteY21" fmla="*/ 3925620 h 3925620"/>
                <a:gd name="connsiteX22" fmla="*/ 5960772 w 7152926"/>
                <a:gd name="connsiteY22" fmla="*/ 3925620 h 3925620"/>
                <a:gd name="connsiteX23" fmla="*/ 5436224 w 7152926"/>
                <a:gd name="connsiteY23" fmla="*/ 3925620 h 3925620"/>
                <a:gd name="connsiteX24" fmla="*/ 4911676 w 7152926"/>
                <a:gd name="connsiteY24" fmla="*/ 3925620 h 3925620"/>
                <a:gd name="connsiteX25" fmla="*/ 4387128 w 7152926"/>
                <a:gd name="connsiteY25" fmla="*/ 3925620 h 3925620"/>
                <a:gd name="connsiteX26" fmla="*/ 3719522 w 7152926"/>
                <a:gd name="connsiteY26" fmla="*/ 3925620 h 3925620"/>
                <a:gd name="connsiteX27" fmla="*/ 3123444 w 7152926"/>
                <a:gd name="connsiteY27" fmla="*/ 3925620 h 3925620"/>
                <a:gd name="connsiteX28" fmla="*/ 2741955 w 7152926"/>
                <a:gd name="connsiteY28" fmla="*/ 3925620 h 3925620"/>
                <a:gd name="connsiteX29" fmla="*/ 2217407 w 7152926"/>
                <a:gd name="connsiteY29" fmla="*/ 3925620 h 3925620"/>
                <a:gd name="connsiteX30" fmla="*/ 1549801 w 7152926"/>
                <a:gd name="connsiteY30" fmla="*/ 3925620 h 3925620"/>
                <a:gd name="connsiteX31" fmla="*/ 1096782 w 7152926"/>
                <a:gd name="connsiteY31" fmla="*/ 3925620 h 3925620"/>
                <a:gd name="connsiteX32" fmla="*/ 0 w 7152926"/>
                <a:gd name="connsiteY32" fmla="*/ 3925620 h 3925620"/>
                <a:gd name="connsiteX33" fmla="*/ 0 w 7152926"/>
                <a:gd name="connsiteY33" fmla="*/ 3286305 h 3925620"/>
                <a:gd name="connsiteX34" fmla="*/ 0 w 7152926"/>
                <a:gd name="connsiteY34" fmla="*/ 2646989 h 3925620"/>
                <a:gd name="connsiteX35" fmla="*/ 0 w 7152926"/>
                <a:gd name="connsiteY35" fmla="*/ 2203955 h 3925620"/>
                <a:gd name="connsiteX36" fmla="*/ 0 w 7152926"/>
                <a:gd name="connsiteY36" fmla="*/ 1643152 h 3925620"/>
                <a:gd name="connsiteX37" fmla="*/ 0 w 7152926"/>
                <a:gd name="connsiteY37" fmla="*/ 1160862 h 3925620"/>
                <a:gd name="connsiteX38" fmla="*/ 0 w 7152926"/>
                <a:gd name="connsiteY38" fmla="*/ 678571 h 3925620"/>
                <a:gd name="connsiteX39" fmla="*/ 0 w 7152926"/>
                <a:gd name="connsiteY39" fmla="*/ 0 h 39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7152926" h="3925620" fill="none" extrusionOk="0">
                  <a:moveTo>
                    <a:pt x="0" y="0"/>
                  </a:moveTo>
                  <a:cubicBezTo>
                    <a:pt x="101241" y="-44025"/>
                    <a:pt x="237194" y="17475"/>
                    <a:pt x="381489" y="0"/>
                  </a:cubicBezTo>
                  <a:cubicBezTo>
                    <a:pt x="525784" y="-17475"/>
                    <a:pt x="779008" y="27624"/>
                    <a:pt x="1049096" y="0"/>
                  </a:cubicBezTo>
                  <a:cubicBezTo>
                    <a:pt x="1319184" y="-27624"/>
                    <a:pt x="1336637" y="11431"/>
                    <a:pt x="1430585" y="0"/>
                  </a:cubicBezTo>
                  <a:cubicBezTo>
                    <a:pt x="1524533" y="-11431"/>
                    <a:pt x="1680205" y="25429"/>
                    <a:pt x="1812075" y="0"/>
                  </a:cubicBezTo>
                  <a:cubicBezTo>
                    <a:pt x="1943945" y="-25429"/>
                    <a:pt x="2339887" y="59336"/>
                    <a:pt x="2551210" y="0"/>
                  </a:cubicBezTo>
                  <a:cubicBezTo>
                    <a:pt x="2762534" y="-59336"/>
                    <a:pt x="3004296" y="56700"/>
                    <a:pt x="3147287" y="0"/>
                  </a:cubicBezTo>
                  <a:cubicBezTo>
                    <a:pt x="3290278" y="-56700"/>
                    <a:pt x="3429275" y="15908"/>
                    <a:pt x="3528777" y="0"/>
                  </a:cubicBezTo>
                  <a:cubicBezTo>
                    <a:pt x="3628279" y="-15908"/>
                    <a:pt x="3931394" y="68232"/>
                    <a:pt x="4124854" y="0"/>
                  </a:cubicBezTo>
                  <a:cubicBezTo>
                    <a:pt x="4318314" y="-68232"/>
                    <a:pt x="4543703" y="6977"/>
                    <a:pt x="4863990" y="0"/>
                  </a:cubicBezTo>
                  <a:cubicBezTo>
                    <a:pt x="5184277" y="-6977"/>
                    <a:pt x="5141069" y="15539"/>
                    <a:pt x="5388538" y="0"/>
                  </a:cubicBezTo>
                  <a:cubicBezTo>
                    <a:pt x="5636007" y="-15539"/>
                    <a:pt x="5705436" y="45437"/>
                    <a:pt x="5913085" y="0"/>
                  </a:cubicBezTo>
                  <a:cubicBezTo>
                    <a:pt x="6120734" y="-45437"/>
                    <a:pt x="6284069" y="37445"/>
                    <a:pt x="6509163" y="0"/>
                  </a:cubicBezTo>
                  <a:cubicBezTo>
                    <a:pt x="6734257" y="-37445"/>
                    <a:pt x="7005984" y="51493"/>
                    <a:pt x="7152926" y="0"/>
                  </a:cubicBezTo>
                  <a:cubicBezTo>
                    <a:pt x="7197941" y="281996"/>
                    <a:pt x="7135375" y="476965"/>
                    <a:pt x="7152926" y="600059"/>
                  </a:cubicBezTo>
                  <a:cubicBezTo>
                    <a:pt x="7170477" y="723153"/>
                    <a:pt x="7140750" y="1058304"/>
                    <a:pt x="7152926" y="1239374"/>
                  </a:cubicBezTo>
                  <a:cubicBezTo>
                    <a:pt x="7165102" y="1420444"/>
                    <a:pt x="7148010" y="1653581"/>
                    <a:pt x="7152926" y="1760921"/>
                  </a:cubicBezTo>
                  <a:cubicBezTo>
                    <a:pt x="7157842" y="1868261"/>
                    <a:pt x="7128686" y="2013526"/>
                    <a:pt x="7152926" y="2243211"/>
                  </a:cubicBezTo>
                  <a:cubicBezTo>
                    <a:pt x="7177166" y="2472896"/>
                    <a:pt x="7117126" y="2556481"/>
                    <a:pt x="7152926" y="2804014"/>
                  </a:cubicBezTo>
                  <a:cubicBezTo>
                    <a:pt x="7188726" y="3051547"/>
                    <a:pt x="7131220" y="3171476"/>
                    <a:pt x="7152926" y="3404073"/>
                  </a:cubicBezTo>
                  <a:cubicBezTo>
                    <a:pt x="7174632" y="3636670"/>
                    <a:pt x="7096190" y="3689123"/>
                    <a:pt x="7152926" y="3925620"/>
                  </a:cubicBezTo>
                  <a:cubicBezTo>
                    <a:pt x="6823629" y="3984698"/>
                    <a:pt x="6711748" y="3863773"/>
                    <a:pt x="6485320" y="3925620"/>
                  </a:cubicBezTo>
                  <a:cubicBezTo>
                    <a:pt x="6258892" y="3987467"/>
                    <a:pt x="6222885" y="3916474"/>
                    <a:pt x="5960772" y="3925620"/>
                  </a:cubicBezTo>
                  <a:cubicBezTo>
                    <a:pt x="5698659" y="3934766"/>
                    <a:pt x="5678328" y="3870057"/>
                    <a:pt x="5436224" y="3925620"/>
                  </a:cubicBezTo>
                  <a:cubicBezTo>
                    <a:pt x="5194120" y="3981183"/>
                    <a:pt x="5135161" y="3917434"/>
                    <a:pt x="4911676" y="3925620"/>
                  </a:cubicBezTo>
                  <a:cubicBezTo>
                    <a:pt x="4688191" y="3933806"/>
                    <a:pt x="4606756" y="3898285"/>
                    <a:pt x="4387128" y="3925620"/>
                  </a:cubicBezTo>
                  <a:cubicBezTo>
                    <a:pt x="4167500" y="3952955"/>
                    <a:pt x="4012020" y="3898888"/>
                    <a:pt x="3719522" y="3925620"/>
                  </a:cubicBezTo>
                  <a:cubicBezTo>
                    <a:pt x="3427024" y="3952352"/>
                    <a:pt x="3414307" y="3925036"/>
                    <a:pt x="3123444" y="3925620"/>
                  </a:cubicBezTo>
                  <a:cubicBezTo>
                    <a:pt x="2832581" y="3926204"/>
                    <a:pt x="2932484" y="3907123"/>
                    <a:pt x="2741955" y="3925620"/>
                  </a:cubicBezTo>
                  <a:cubicBezTo>
                    <a:pt x="2551426" y="3944117"/>
                    <a:pt x="2353770" y="3874275"/>
                    <a:pt x="2217407" y="3925620"/>
                  </a:cubicBezTo>
                  <a:cubicBezTo>
                    <a:pt x="2081044" y="3976965"/>
                    <a:pt x="1777138" y="3862329"/>
                    <a:pt x="1549801" y="3925620"/>
                  </a:cubicBezTo>
                  <a:cubicBezTo>
                    <a:pt x="1322464" y="3988911"/>
                    <a:pt x="1202650" y="3875095"/>
                    <a:pt x="1096782" y="3925620"/>
                  </a:cubicBezTo>
                  <a:cubicBezTo>
                    <a:pt x="990914" y="3976145"/>
                    <a:pt x="526848" y="3819017"/>
                    <a:pt x="0" y="3925620"/>
                  </a:cubicBezTo>
                  <a:cubicBezTo>
                    <a:pt x="-50018" y="3656319"/>
                    <a:pt x="26558" y="3509039"/>
                    <a:pt x="0" y="3286305"/>
                  </a:cubicBezTo>
                  <a:cubicBezTo>
                    <a:pt x="-26558" y="3063571"/>
                    <a:pt x="28318" y="2828463"/>
                    <a:pt x="0" y="2646989"/>
                  </a:cubicBezTo>
                  <a:cubicBezTo>
                    <a:pt x="-28318" y="2465515"/>
                    <a:pt x="47311" y="2358391"/>
                    <a:pt x="0" y="2203955"/>
                  </a:cubicBezTo>
                  <a:cubicBezTo>
                    <a:pt x="-47311" y="2049519"/>
                    <a:pt x="26718" y="1870427"/>
                    <a:pt x="0" y="1643152"/>
                  </a:cubicBezTo>
                  <a:cubicBezTo>
                    <a:pt x="-26718" y="1415877"/>
                    <a:pt x="13359" y="1265741"/>
                    <a:pt x="0" y="1160862"/>
                  </a:cubicBezTo>
                  <a:cubicBezTo>
                    <a:pt x="-13359" y="1055983"/>
                    <a:pt x="53052" y="909557"/>
                    <a:pt x="0" y="678571"/>
                  </a:cubicBezTo>
                  <a:cubicBezTo>
                    <a:pt x="-53052" y="447585"/>
                    <a:pt x="59364" y="162863"/>
                    <a:pt x="0" y="0"/>
                  </a:cubicBezTo>
                  <a:close/>
                </a:path>
                <a:path w="7152926" h="3925620" stroke="0" extrusionOk="0">
                  <a:moveTo>
                    <a:pt x="0" y="0"/>
                  </a:moveTo>
                  <a:cubicBezTo>
                    <a:pt x="260663" y="-41444"/>
                    <a:pt x="262512" y="50493"/>
                    <a:pt x="524548" y="0"/>
                  </a:cubicBezTo>
                  <a:cubicBezTo>
                    <a:pt x="786584" y="-50493"/>
                    <a:pt x="820010" y="34443"/>
                    <a:pt x="906037" y="0"/>
                  </a:cubicBezTo>
                  <a:cubicBezTo>
                    <a:pt x="992064" y="-34443"/>
                    <a:pt x="1307360" y="20077"/>
                    <a:pt x="1645173" y="0"/>
                  </a:cubicBezTo>
                  <a:cubicBezTo>
                    <a:pt x="1982986" y="-20077"/>
                    <a:pt x="1945904" y="51980"/>
                    <a:pt x="2169721" y="0"/>
                  </a:cubicBezTo>
                  <a:cubicBezTo>
                    <a:pt x="2393538" y="-51980"/>
                    <a:pt x="2508069" y="11660"/>
                    <a:pt x="2694269" y="0"/>
                  </a:cubicBezTo>
                  <a:cubicBezTo>
                    <a:pt x="2880469" y="-11660"/>
                    <a:pt x="3081588" y="48414"/>
                    <a:pt x="3433404" y="0"/>
                  </a:cubicBezTo>
                  <a:cubicBezTo>
                    <a:pt x="3785220" y="-48414"/>
                    <a:pt x="3745231" y="21778"/>
                    <a:pt x="3886423" y="0"/>
                  </a:cubicBezTo>
                  <a:cubicBezTo>
                    <a:pt x="4027615" y="-21778"/>
                    <a:pt x="4327872" y="25777"/>
                    <a:pt x="4625559" y="0"/>
                  </a:cubicBezTo>
                  <a:cubicBezTo>
                    <a:pt x="4923246" y="-25777"/>
                    <a:pt x="5168314" y="38971"/>
                    <a:pt x="5364695" y="0"/>
                  </a:cubicBezTo>
                  <a:cubicBezTo>
                    <a:pt x="5561076" y="-38971"/>
                    <a:pt x="5753624" y="34201"/>
                    <a:pt x="5960772" y="0"/>
                  </a:cubicBezTo>
                  <a:cubicBezTo>
                    <a:pt x="6167920" y="-34201"/>
                    <a:pt x="6660109" y="134725"/>
                    <a:pt x="7152926" y="0"/>
                  </a:cubicBezTo>
                  <a:cubicBezTo>
                    <a:pt x="7180831" y="211139"/>
                    <a:pt x="7102994" y="380669"/>
                    <a:pt x="7152926" y="521547"/>
                  </a:cubicBezTo>
                  <a:cubicBezTo>
                    <a:pt x="7202858" y="662425"/>
                    <a:pt x="7110509" y="767169"/>
                    <a:pt x="7152926" y="964581"/>
                  </a:cubicBezTo>
                  <a:cubicBezTo>
                    <a:pt x="7195343" y="1161993"/>
                    <a:pt x="7122504" y="1284907"/>
                    <a:pt x="7152926" y="1525384"/>
                  </a:cubicBezTo>
                  <a:cubicBezTo>
                    <a:pt x="7183348" y="1765861"/>
                    <a:pt x="7149176" y="1828319"/>
                    <a:pt x="7152926" y="2086187"/>
                  </a:cubicBezTo>
                  <a:cubicBezTo>
                    <a:pt x="7156676" y="2344055"/>
                    <a:pt x="7131533" y="2448117"/>
                    <a:pt x="7152926" y="2646989"/>
                  </a:cubicBezTo>
                  <a:cubicBezTo>
                    <a:pt x="7174319" y="2845861"/>
                    <a:pt x="7134945" y="3110738"/>
                    <a:pt x="7152926" y="3247049"/>
                  </a:cubicBezTo>
                  <a:cubicBezTo>
                    <a:pt x="7170907" y="3383360"/>
                    <a:pt x="7151150" y="3743417"/>
                    <a:pt x="7152926" y="3925620"/>
                  </a:cubicBezTo>
                  <a:cubicBezTo>
                    <a:pt x="6845095" y="3983635"/>
                    <a:pt x="6658124" y="3845769"/>
                    <a:pt x="6485320" y="3925620"/>
                  </a:cubicBezTo>
                  <a:cubicBezTo>
                    <a:pt x="6312516" y="4005471"/>
                    <a:pt x="6218664" y="3899580"/>
                    <a:pt x="6032301" y="3925620"/>
                  </a:cubicBezTo>
                  <a:cubicBezTo>
                    <a:pt x="5845938" y="3951660"/>
                    <a:pt x="5538808" y="3848963"/>
                    <a:pt x="5293165" y="3925620"/>
                  </a:cubicBezTo>
                  <a:cubicBezTo>
                    <a:pt x="5047522" y="4002277"/>
                    <a:pt x="4927594" y="3859299"/>
                    <a:pt x="4697088" y="3925620"/>
                  </a:cubicBezTo>
                  <a:cubicBezTo>
                    <a:pt x="4466582" y="3991941"/>
                    <a:pt x="4346267" y="3910595"/>
                    <a:pt x="4244069" y="3925620"/>
                  </a:cubicBezTo>
                  <a:cubicBezTo>
                    <a:pt x="4141871" y="3940645"/>
                    <a:pt x="3827760" y="3909428"/>
                    <a:pt x="3647992" y="3925620"/>
                  </a:cubicBezTo>
                  <a:cubicBezTo>
                    <a:pt x="3468224" y="3941812"/>
                    <a:pt x="3359643" y="3886511"/>
                    <a:pt x="3266503" y="3925620"/>
                  </a:cubicBezTo>
                  <a:cubicBezTo>
                    <a:pt x="3173363" y="3964729"/>
                    <a:pt x="3027957" y="3884395"/>
                    <a:pt x="2885013" y="3925620"/>
                  </a:cubicBezTo>
                  <a:cubicBezTo>
                    <a:pt x="2742069" y="3966845"/>
                    <a:pt x="2550962" y="3893374"/>
                    <a:pt x="2288936" y="3925620"/>
                  </a:cubicBezTo>
                  <a:cubicBezTo>
                    <a:pt x="2026910" y="3957866"/>
                    <a:pt x="1985409" y="3896409"/>
                    <a:pt x="1835918" y="3925620"/>
                  </a:cubicBezTo>
                  <a:cubicBezTo>
                    <a:pt x="1686427" y="3954831"/>
                    <a:pt x="1360490" y="3856808"/>
                    <a:pt x="1168311" y="3925620"/>
                  </a:cubicBezTo>
                  <a:cubicBezTo>
                    <a:pt x="976132" y="3994432"/>
                    <a:pt x="840506" y="3881043"/>
                    <a:pt x="715293" y="3925620"/>
                  </a:cubicBezTo>
                  <a:cubicBezTo>
                    <a:pt x="590080" y="3970197"/>
                    <a:pt x="172403" y="3887905"/>
                    <a:pt x="0" y="3925620"/>
                  </a:cubicBezTo>
                  <a:cubicBezTo>
                    <a:pt x="-44788" y="3744817"/>
                    <a:pt x="8322" y="3590850"/>
                    <a:pt x="0" y="3482586"/>
                  </a:cubicBezTo>
                  <a:cubicBezTo>
                    <a:pt x="-8322" y="3374322"/>
                    <a:pt x="10100" y="3236953"/>
                    <a:pt x="0" y="3000295"/>
                  </a:cubicBezTo>
                  <a:cubicBezTo>
                    <a:pt x="-10100" y="2763637"/>
                    <a:pt x="42268" y="2569623"/>
                    <a:pt x="0" y="2400236"/>
                  </a:cubicBezTo>
                  <a:cubicBezTo>
                    <a:pt x="-42268" y="2230849"/>
                    <a:pt x="19176" y="1926453"/>
                    <a:pt x="0" y="1760921"/>
                  </a:cubicBezTo>
                  <a:cubicBezTo>
                    <a:pt x="-19176" y="1595390"/>
                    <a:pt x="11234" y="1463378"/>
                    <a:pt x="0" y="1239374"/>
                  </a:cubicBezTo>
                  <a:cubicBezTo>
                    <a:pt x="-11234" y="1015370"/>
                    <a:pt x="23102" y="893140"/>
                    <a:pt x="0" y="600059"/>
                  </a:cubicBezTo>
                  <a:cubicBezTo>
                    <a:pt x="-23102" y="306979"/>
                    <a:pt x="38562" y="19709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ACD00B-5DC1-471A-8EE8-99727F064246}"/>
                </a:ext>
              </a:extLst>
            </p:cNvPr>
            <p:cNvSpPr txBox="1"/>
            <p:nvPr/>
          </p:nvSpPr>
          <p:spPr>
            <a:xfrm>
              <a:off x="3387204" y="438634"/>
              <a:ext cx="10670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PT-23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CD60C7-C713-4412-A480-3C7739E44BA9}"/>
                </a:ext>
              </a:extLst>
            </p:cNvPr>
            <p:cNvGrpSpPr/>
            <p:nvPr/>
          </p:nvGrpSpPr>
          <p:grpSpPr>
            <a:xfrm>
              <a:off x="4490776" y="740597"/>
              <a:ext cx="5152695" cy="3308330"/>
              <a:chOff x="4490776" y="740597"/>
              <a:chExt cx="5152695" cy="3308330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B86BA4F-9183-4ECC-9756-64CB1EFA010B}"/>
                  </a:ext>
                </a:extLst>
              </p:cNvPr>
              <p:cNvSpPr txBox="1"/>
              <p:nvPr/>
            </p:nvSpPr>
            <p:spPr>
              <a:xfrm>
                <a:off x="8867670" y="3587262"/>
                <a:ext cx="4772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3564F51-1362-42DC-819B-696E1D169444}"/>
                      </a:ext>
                    </a:extLst>
                  </p:cNvPr>
                  <p:cNvSpPr txBox="1"/>
                  <p:nvPr/>
                </p:nvSpPr>
                <p:spPr>
                  <a:xfrm>
                    <a:off x="4690400" y="740597"/>
                    <a:ext cx="2032744" cy="2395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 =</a:t>
                    </a:r>
                    <a:r>
                      <a:rPr lang="en-US" sz="1400" dirty="0" err="1"/>
                      <a:t>qLimbs</a:t>
                    </a:r>
                    <a:r>
                      <a:rPr lang="en-US" sz="1400" dirty="0"/>
                      <a:t> =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l-GR" sz="1400" i="1" smtClean="0">
                            <a:latin typeface="Cambria Math" panose="02040503050406030204" pitchFamily="18" charset="0"/>
                          </a:rPr>
                          <m:t>μ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3564F51-1362-42DC-819B-696E1D1694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0400" y="740597"/>
                    <a:ext cx="2032744" cy="23957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12" t="-5128" b="-5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0BDC451-F542-4EC9-8E21-8F2A7541F65A}"/>
                  </a:ext>
                </a:extLst>
              </p:cNvPr>
              <p:cNvGrpSpPr/>
              <p:nvPr/>
            </p:nvGrpSpPr>
            <p:grpSpPr>
              <a:xfrm>
                <a:off x="4490776" y="1444503"/>
                <a:ext cx="2164104" cy="293078"/>
                <a:chOff x="725156" y="2696057"/>
                <a:chExt cx="2934117" cy="376507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E400A132-87A2-4130-AEF9-B0FDB6512F10}"/>
                    </a:ext>
                  </a:extLst>
                </p:cNvPr>
                <p:cNvGrpSpPr/>
                <p:nvPr/>
              </p:nvGrpSpPr>
              <p:grpSpPr>
                <a:xfrm>
                  <a:off x="725156" y="2696057"/>
                  <a:ext cx="582804" cy="376507"/>
                  <a:chOff x="281354" y="2622606"/>
                  <a:chExt cx="582804" cy="376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1AEC2B3B-4019-4877-ACE9-34C15AA020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354" y="2622606"/>
                        <a:ext cx="291402" cy="37650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l-GR" sz="11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" name="Rectangle: Rounded Corners 42">
                        <a:extLst>
                          <a:ext uri="{FF2B5EF4-FFF2-40B4-BE49-F238E27FC236}">
                            <a16:creationId xmlns:a16="http://schemas.microsoft.com/office/drawing/2014/main" id="{1AEC2B3B-4019-4877-ACE9-34C15AA020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54" y="2622606"/>
                        <a:ext cx="291402" cy="376507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 r="-81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F552AAA7-A546-42B4-AC87-90B3CF4E5AC2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A16B0B8-4FB9-4ADC-B36C-6D34538D0B66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1172307" cy="376507"/>
                  <a:chOff x="1314659" y="2696057"/>
                  <a:chExt cx="1172307" cy="376507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252FCE09-4CBE-4962-AF14-4148FF4885EB}"/>
                      </a:ext>
                    </a:extLst>
                  </p:cNvPr>
                  <p:cNvGrpSpPr/>
                  <p:nvPr/>
                </p:nvGrpSpPr>
                <p:grpSpPr>
                  <a:xfrm>
                    <a:off x="1314659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EB231CF6-4C59-4135-B21D-C027D68881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" name="Rectangle: Rounded Corners 39">
                      <a:extLst>
                        <a:ext uri="{FF2B5EF4-FFF2-40B4-BE49-F238E27FC236}">
                          <a16:creationId xmlns:a16="http://schemas.microsoft.com/office/drawing/2014/main" id="{C72C8C45-C175-4E63-8FC2-41BC6A980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07187BC1-6513-4A20-8697-383BAE79B9DA}"/>
                      </a:ext>
                    </a:extLst>
                  </p:cNvPr>
                  <p:cNvGrpSpPr/>
                  <p:nvPr/>
                </p:nvGrpSpPr>
                <p:grpSpPr>
                  <a:xfrm>
                    <a:off x="1904162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46" name="Rectangle: Rounded Corners 45">
                      <a:extLst>
                        <a:ext uri="{FF2B5EF4-FFF2-40B4-BE49-F238E27FC236}">
                          <a16:creationId xmlns:a16="http://schemas.microsoft.com/office/drawing/2014/main" id="{785614C6-F5AE-4B3F-9B10-91C1AC9A3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Rectangle: Rounded Corners 46">
                      <a:extLst>
                        <a:ext uri="{FF2B5EF4-FFF2-40B4-BE49-F238E27FC236}">
                          <a16:creationId xmlns:a16="http://schemas.microsoft.com/office/drawing/2014/main" id="{5A229944-329F-4494-BD8D-E9FEF74AF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A6DCB44-B159-4A46-BCB6-E63F03AF124E}"/>
                    </a:ext>
                  </a:extLst>
                </p:cNvPr>
                <p:cNvGrpSpPr/>
                <p:nvPr/>
              </p:nvGrpSpPr>
              <p:grpSpPr>
                <a:xfrm>
                  <a:off x="2486966" y="2696057"/>
                  <a:ext cx="1172307" cy="376507"/>
                  <a:chOff x="1314659" y="2696057"/>
                  <a:chExt cx="1172307" cy="376507"/>
                </a:xfrm>
              </p:grpSpPr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DE335256-9EE7-41D5-9E12-B4ED3143F616}"/>
                      </a:ext>
                    </a:extLst>
                  </p:cNvPr>
                  <p:cNvGrpSpPr/>
                  <p:nvPr/>
                </p:nvGrpSpPr>
                <p:grpSpPr>
                  <a:xfrm>
                    <a:off x="1314659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54" name="Rectangle: Rounded Corners 53">
                      <a:extLst>
                        <a:ext uri="{FF2B5EF4-FFF2-40B4-BE49-F238E27FC236}">
                          <a16:creationId xmlns:a16="http://schemas.microsoft.com/office/drawing/2014/main" id="{287EB28A-FF22-4C61-AD9A-80B47546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5" name="Rectangle: Rounded Corners 54">
                      <a:extLst>
                        <a:ext uri="{FF2B5EF4-FFF2-40B4-BE49-F238E27FC236}">
                          <a16:creationId xmlns:a16="http://schemas.microsoft.com/office/drawing/2014/main" id="{DE38F379-96FD-478B-87A8-DFFD190F5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EC3135EB-E675-4021-8F2B-48458F05FF6E}"/>
                      </a:ext>
                    </a:extLst>
                  </p:cNvPr>
                  <p:cNvGrpSpPr/>
                  <p:nvPr/>
                </p:nvGrpSpPr>
                <p:grpSpPr>
                  <a:xfrm>
                    <a:off x="1904162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52" name="Rectangle: Rounded Corners 51">
                      <a:extLst>
                        <a:ext uri="{FF2B5EF4-FFF2-40B4-BE49-F238E27FC236}">
                          <a16:creationId xmlns:a16="http://schemas.microsoft.com/office/drawing/2014/main" id="{561DD297-8C2A-47A6-8334-D68C6392A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3" name="Rectangle: Rounded Corners 52">
                      <a:extLst>
                        <a:ext uri="{FF2B5EF4-FFF2-40B4-BE49-F238E27FC236}">
                          <a16:creationId xmlns:a16="http://schemas.microsoft.com/office/drawing/2014/main" id="{0ED1181E-7623-4D3E-8F5D-0F4AA51C2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58" name="Left Brace 57">
                <a:extLst>
                  <a:ext uri="{FF2B5EF4-FFF2-40B4-BE49-F238E27FC236}">
                    <a16:creationId xmlns:a16="http://schemas.microsoft.com/office/drawing/2014/main" id="{26CA6780-B653-4938-91A9-C9344B75627A}"/>
                  </a:ext>
                </a:extLst>
              </p:cNvPr>
              <p:cNvSpPr/>
              <p:nvPr/>
            </p:nvSpPr>
            <p:spPr>
              <a:xfrm rot="5400000">
                <a:off x="5457170" y="322138"/>
                <a:ext cx="216010" cy="1749550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7C4077D-11E8-4FA1-9C20-9E8222F33B3C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58" y="1444503"/>
                    <a:ext cx="2907113" cy="2156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1200" i="1" smtClean="0">
                            <a:latin typeface="Cambria Math" panose="02040503050406030204" pitchFamily="18" charset="0"/>
                          </a:rPr>
                          <m:t>μ</m:t>
                        </m:r>
                      </m:oMath>
                    </a14:m>
                    <a:r>
                      <a:rPr lang="en-US" sz="1200" dirty="0"/>
                      <a:t> - # of bits, native machine word</a:t>
                    </a: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87C4077D-11E8-4FA1-9C20-9E8222F33B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58" y="1444503"/>
                    <a:ext cx="2907113" cy="2156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857" b="-5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65E5CF8-70C0-45B3-8CC5-B1DB557E0BF2}"/>
                  </a:ext>
                </a:extLst>
              </p:cNvPr>
              <p:cNvGrpSpPr/>
              <p:nvPr/>
            </p:nvGrpSpPr>
            <p:grpSpPr>
              <a:xfrm>
                <a:off x="4490776" y="3006027"/>
                <a:ext cx="4039557" cy="971138"/>
                <a:chOff x="4484805" y="2019302"/>
                <a:chExt cx="4039557" cy="971138"/>
              </a:xfrm>
            </p:grpSpPr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B6E4B7B1-7818-4E65-8F38-E8C43FEAA9E2}"/>
                    </a:ext>
                  </a:extLst>
                </p:cNvPr>
                <p:cNvSpPr/>
                <p:nvPr/>
              </p:nvSpPr>
              <p:spPr>
                <a:xfrm>
                  <a:off x="4484805" y="2019302"/>
                  <a:ext cx="2160739" cy="293078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err="1">
                      <a:solidFill>
                        <a:schemeClr val="tx1"/>
                      </a:solidFill>
                    </a:rPr>
                    <a:t>BigInt</a:t>
                  </a:r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51502B1-AAE6-428A-A54E-86A657F2B9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28947" y="2019302"/>
                      <a:ext cx="1795415" cy="215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func>
                        </m:oMath>
                      </a14:m>
                      <a:r>
                        <a:rPr lang="en-US" sz="1200" dirty="0"/>
                        <a:t>- # of </a:t>
                      </a:r>
                      <a:r>
                        <a:rPr lang="en-US" sz="1200" dirty="0" err="1"/>
                        <a:t>BigInt</a:t>
                      </a:r>
                      <a:r>
                        <a:rPr lang="en-US" sz="1200" dirty="0"/>
                        <a:t> bits</a:t>
                      </a: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051502B1-AAE6-428A-A54E-86A657F2B9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8947" y="2019302"/>
                      <a:ext cx="1795415" cy="2156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5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Left Brace 70">
                  <a:extLst>
                    <a:ext uri="{FF2B5EF4-FFF2-40B4-BE49-F238E27FC236}">
                      <a16:creationId xmlns:a16="http://schemas.microsoft.com/office/drawing/2014/main" id="{33DA32BE-8089-4623-804B-D82B51B0FFB0}"/>
                    </a:ext>
                  </a:extLst>
                </p:cNvPr>
                <p:cNvSpPr/>
                <p:nvPr/>
              </p:nvSpPr>
              <p:spPr>
                <a:xfrm rot="16200000">
                  <a:off x="5485986" y="1719326"/>
                  <a:ext cx="216010" cy="1749550"/>
                </a:xfrm>
                <a:prstGeom prst="leftBrac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27F883E2-9E72-45F2-9427-0481CE4E3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7606" y="2774820"/>
                      <a:ext cx="697071" cy="2156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func>
                          </m:oMath>
                        </m:oMathPara>
                      </a14:m>
                      <a:endParaRPr lang="en-US" sz="1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27F883E2-9E72-45F2-9427-0481CE4E3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7606" y="2774820"/>
                      <a:ext cx="697071" cy="2156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A8025FF-A22C-4386-9C38-564F31B7A040}"/>
                  </a:ext>
                </a:extLst>
              </p:cNvPr>
              <p:cNvGrpSpPr/>
              <p:nvPr/>
            </p:nvGrpSpPr>
            <p:grpSpPr>
              <a:xfrm>
                <a:off x="4504944" y="2352169"/>
                <a:ext cx="2164104" cy="293078"/>
                <a:chOff x="725156" y="2696057"/>
                <a:chExt cx="2934117" cy="376507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FF3B9758-2FC9-41D2-A1A8-7ED8F1409648}"/>
                    </a:ext>
                  </a:extLst>
                </p:cNvPr>
                <p:cNvGrpSpPr/>
                <p:nvPr/>
              </p:nvGrpSpPr>
              <p:grpSpPr>
                <a:xfrm>
                  <a:off x="725156" y="2696057"/>
                  <a:ext cx="582804" cy="376507"/>
                  <a:chOff x="281354" y="2622606"/>
                  <a:chExt cx="582804" cy="376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6024E55-FAEB-4EB6-8A14-9DC2C8746B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1354" y="2622606"/>
                        <a:ext cx="291402" cy="376507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left"/>
                            </m:oMathParaPr>
                            <m:oMath xmlns:m="http://schemas.openxmlformats.org/officeDocument/2006/math">
                              <m:r>
                                <a:rPr lang="el-GR" sz="11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𝛍</m:t>
                              </m:r>
                            </m:oMath>
                          </m:oMathPara>
                        </a14:m>
                        <a:endParaRPr lang="en-US" sz="1100" b="1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2" name="Rectangle: Rounded Corners 81">
                        <a:extLst>
                          <a:ext uri="{FF2B5EF4-FFF2-40B4-BE49-F238E27FC236}">
                            <a16:creationId xmlns:a16="http://schemas.microsoft.com/office/drawing/2014/main" id="{26024E55-FAEB-4EB6-8A14-9DC2C8746B8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1354" y="2622606"/>
                        <a:ext cx="291402" cy="376507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 r="-81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Rectangle: Rounded Corners 82">
                    <a:extLst>
                      <a:ext uri="{FF2B5EF4-FFF2-40B4-BE49-F238E27FC236}">
                        <a16:creationId xmlns:a16="http://schemas.microsoft.com/office/drawing/2014/main" id="{4F01DA73-B4CE-4DEB-8C27-1028B950139E}"/>
                      </a:ext>
                    </a:extLst>
                  </p:cNvPr>
                  <p:cNvSpPr/>
                  <p:nvPr/>
                </p:nvSpPr>
                <p:spPr>
                  <a:xfrm>
                    <a:off x="572756" y="2622606"/>
                    <a:ext cx="291402" cy="376507"/>
                  </a:xfrm>
                  <a:prstGeom prst="round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E2B4115-091B-4E31-84F0-0F6E0CCC4BA3}"/>
                    </a:ext>
                  </a:extLst>
                </p:cNvPr>
                <p:cNvGrpSpPr/>
                <p:nvPr/>
              </p:nvGrpSpPr>
              <p:grpSpPr>
                <a:xfrm>
                  <a:off x="1314659" y="2696057"/>
                  <a:ext cx="1172307" cy="376507"/>
                  <a:chOff x="1314659" y="2696057"/>
                  <a:chExt cx="1172307" cy="376507"/>
                </a:xfrm>
              </p:grpSpPr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6F7DB541-A30C-4781-9922-E738C602620A}"/>
                      </a:ext>
                    </a:extLst>
                  </p:cNvPr>
                  <p:cNvGrpSpPr/>
                  <p:nvPr/>
                </p:nvGrpSpPr>
                <p:grpSpPr>
                  <a:xfrm>
                    <a:off x="1314659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80" name="Rectangle: Rounded Corners 79">
                      <a:extLst>
                        <a:ext uri="{FF2B5EF4-FFF2-40B4-BE49-F238E27FC236}">
                          <a16:creationId xmlns:a16="http://schemas.microsoft.com/office/drawing/2014/main" id="{B1F924C1-068B-4500-B70D-741BC9044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1" name="Rectangle: Rounded Corners 80">
                      <a:extLst>
                        <a:ext uri="{FF2B5EF4-FFF2-40B4-BE49-F238E27FC236}">
                          <a16:creationId xmlns:a16="http://schemas.microsoft.com/office/drawing/2014/main" id="{990F6CAB-A6D2-45F9-B91F-96E65B784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77" name="Group 76">
                    <a:extLst>
                      <a:ext uri="{FF2B5EF4-FFF2-40B4-BE49-F238E27FC236}">
                        <a16:creationId xmlns:a16="http://schemas.microsoft.com/office/drawing/2014/main" id="{001C80C4-1124-4361-B016-821CFBB1B31E}"/>
                      </a:ext>
                    </a:extLst>
                  </p:cNvPr>
                  <p:cNvGrpSpPr/>
                  <p:nvPr/>
                </p:nvGrpSpPr>
                <p:grpSpPr>
                  <a:xfrm>
                    <a:off x="1904162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78" name="Rectangle: Rounded Corners 77">
                      <a:extLst>
                        <a:ext uri="{FF2B5EF4-FFF2-40B4-BE49-F238E27FC236}">
                          <a16:creationId xmlns:a16="http://schemas.microsoft.com/office/drawing/2014/main" id="{D9FD9B02-594F-4B72-9C00-9F1DE26BD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9" name="Rectangle: Rounded Corners 78">
                      <a:extLst>
                        <a:ext uri="{FF2B5EF4-FFF2-40B4-BE49-F238E27FC236}">
                          <a16:creationId xmlns:a16="http://schemas.microsoft.com/office/drawing/2014/main" id="{8BC97DD3-5BD2-4C96-A567-0ED5A1AED2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DB62E08D-338C-45B5-BB7F-F4769310FC2C}"/>
                    </a:ext>
                  </a:extLst>
                </p:cNvPr>
                <p:cNvGrpSpPr/>
                <p:nvPr/>
              </p:nvGrpSpPr>
              <p:grpSpPr>
                <a:xfrm>
                  <a:off x="2486966" y="2696057"/>
                  <a:ext cx="1172307" cy="376507"/>
                  <a:chOff x="1314659" y="2696057"/>
                  <a:chExt cx="1172307" cy="376507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907D62F4-2EB7-4203-899D-C79C866963DB}"/>
                      </a:ext>
                    </a:extLst>
                  </p:cNvPr>
                  <p:cNvGrpSpPr/>
                  <p:nvPr/>
                </p:nvGrpSpPr>
                <p:grpSpPr>
                  <a:xfrm>
                    <a:off x="1314659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74" name="Rectangle: Rounded Corners 73">
                      <a:extLst>
                        <a:ext uri="{FF2B5EF4-FFF2-40B4-BE49-F238E27FC236}">
                          <a16:creationId xmlns:a16="http://schemas.microsoft.com/office/drawing/2014/main" id="{E456B049-CB42-40FD-8872-9AC5DB8F8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5" name="Rectangle: Rounded Corners 74">
                      <a:extLst>
                        <a:ext uri="{FF2B5EF4-FFF2-40B4-BE49-F238E27FC236}">
                          <a16:creationId xmlns:a16="http://schemas.microsoft.com/office/drawing/2014/main" id="{650E3363-239B-4C47-8D6C-29BEACAB06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7766601F-AD27-4403-A142-DACD5AF53F62}"/>
                      </a:ext>
                    </a:extLst>
                  </p:cNvPr>
                  <p:cNvGrpSpPr/>
                  <p:nvPr/>
                </p:nvGrpSpPr>
                <p:grpSpPr>
                  <a:xfrm>
                    <a:off x="1904162" y="2696057"/>
                    <a:ext cx="582804" cy="376507"/>
                    <a:chOff x="281354" y="2622606"/>
                    <a:chExt cx="582804" cy="376507"/>
                  </a:xfrm>
                </p:grpSpPr>
                <p:sp>
                  <p:nvSpPr>
                    <p:cNvPr id="68" name="Rectangle: Rounded Corners 67">
                      <a:extLst>
                        <a:ext uri="{FF2B5EF4-FFF2-40B4-BE49-F238E27FC236}">
                          <a16:creationId xmlns:a16="http://schemas.microsoft.com/office/drawing/2014/main" id="{C0BDC253-6323-4DC9-9CC6-FEB05DB6C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1354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: Rounded Corners 69">
                      <a:extLst>
                        <a:ext uri="{FF2B5EF4-FFF2-40B4-BE49-F238E27FC236}">
                          <a16:creationId xmlns:a16="http://schemas.microsoft.com/office/drawing/2014/main" id="{2BC29F11-8EA7-4CDB-AE75-812E74187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756" y="2622606"/>
                      <a:ext cx="291402" cy="376507"/>
                    </a:xfrm>
                    <a:prstGeom prst="round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en-US" sz="1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E38E64-A587-4A50-A4FC-6756FCBD8E3E}"/>
                  </a:ext>
                </a:extLst>
              </p:cNvPr>
              <p:cNvSpPr txBox="1"/>
              <p:nvPr/>
            </p:nvSpPr>
            <p:spPr>
              <a:xfrm>
                <a:off x="5323331" y="1796593"/>
                <a:ext cx="3337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853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5060350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pT-23 HE </a:t>
            </a:r>
            <a:r>
              <a:rPr lang="en-US" dirty="0" err="1"/>
              <a:t>matmul</a:t>
            </a:r>
            <a:r>
              <a:rPr lang="en-US" dirty="0"/>
              <a:t> COMPLEXITY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374811-AC4B-4213-A7E6-3B164FF89081}"/>
                  </a:ext>
                </a:extLst>
              </p:cNvPr>
              <p:cNvSpPr txBox="1"/>
              <p:nvPr/>
            </p:nvSpPr>
            <p:spPr>
              <a:xfrm>
                <a:off x="465729" y="2498007"/>
                <a:ext cx="6100193" cy="50917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 </a:t>
                </a:r>
                <a:r>
                  <a:rPr lang="en-US" dirty="0" err="1"/>
                  <a:t>Mul</a:t>
                </a:r>
                <a:r>
                  <a:rPr lang="en-US" dirty="0"/>
                  <a:t> Complexity: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O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374811-AC4B-4213-A7E6-3B164FF8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9" y="2498007"/>
                <a:ext cx="6100193" cy="509178"/>
              </a:xfrm>
              <a:prstGeom prst="rect">
                <a:avLst/>
              </a:prstGeom>
              <a:blipFill>
                <a:blip r:embed="rId3"/>
                <a:stretch>
                  <a:fillRect l="-1499" t="-2410" b="-25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DD8A3-0BF4-4985-ABA9-D2E8D95C8793}"/>
                  </a:ext>
                </a:extLst>
              </p:cNvPr>
              <p:cNvSpPr txBox="1"/>
              <p:nvPr/>
            </p:nvSpPr>
            <p:spPr>
              <a:xfrm>
                <a:off x="428612" y="3216356"/>
                <a:ext cx="11175287" cy="6481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HE </a:t>
                </a:r>
                <a:r>
                  <a:rPr lang="en-US" sz="3200" dirty="0" err="1"/>
                  <a:t>MatMul</a:t>
                </a:r>
                <a:r>
                  <a:rPr lang="en-US" sz="3200" dirty="0"/>
                  <a:t> Complexity(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)≈</m:t>
                    </m:r>
                    <m:r>
                      <m:rPr>
                        <m:nor/>
                      </m:rPr>
                      <a:rPr lang="en-US" sz="3200" dirty="0"/>
                      <m:t>O</m:t>
                    </m:r>
                    <m:d>
                      <m:d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sz="32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DD8A3-0BF4-4985-ABA9-D2E8D95C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2" y="3216356"/>
                <a:ext cx="11175287" cy="648191"/>
              </a:xfrm>
              <a:prstGeom prst="rect">
                <a:avLst/>
              </a:prstGeom>
              <a:blipFill>
                <a:blip r:embed="rId4"/>
                <a:stretch>
                  <a:fillRect l="-1363" t="-5660" b="-2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93744A-18F5-44EE-9BFC-77621146D249}"/>
                  </a:ext>
                </a:extLst>
              </p:cNvPr>
              <p:cNvSpPr txBox="1"/>
              <p:nvPr/>
            </p:nvSpPr>
            <p:spPr>
              <a:xfrm>
                <a:off x="428612" y="4118606"/>
                <a:ext cx="11212403" cy="1239057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62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8∗512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800" i="1" dirty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62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8∗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2048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𝑐𝑙𝑘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𝑑𝑎𝑦𝑠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93744A-18F5-44EE-9BFC-77621146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12" y="4118606"/>
                <a:ext cx="11212403" cy="1239057"/>
              </a:xfrm>
              <a:prstGeom prst="rect">
                <a:avLst/>
              </a:prstGeom>
              <a:blipFill>
                <a:blip r:embed="rId5"/>
                <a:stretch>
                  <a:fillRect b="-1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9DF4F4-F285-48E9-A5BF-6A905693EA93}"/>
                  </a:ext>
                </a:extLst>
              </p:cNvPr>
              <p:cNvSpPr txBox="1"/>
              <p:nvPr/>
            </p:nvSpPr>
            <p:spPr>
              <a:xfrm>
                <a:off x="440085" y="1364733"/>
                <a:ext cx="6125836" cy="335476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Complexity of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 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sz="1400" dirty="0"/>
                      <m:t>O</m:t>
                    </m:r>
                    <m:d>
                      <m:d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1400" b="0" i="1" dirty="0" smtClean="0">
                                <a:solidFill>
                                  <a:schemeClr val="bg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4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𝐶𝑜𝑚𝑝𝑙𝑒𝑥𝑖𝑡𝑦</m:t>
                        </m:r>
                        <m:r>
                          <a:rPr lang="en-US" sz="1400" b="0" i="1" dirty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400" dirty="0"/>
                          <m:t>BigInt</m:t>
                        </m:r>
                        <m:r>
                          <m:rPr>
                            <m:nor/>
                          </m:rPr>
                          <a:rPr lang="en-US" sz="1400" dirty="0"/>
                          <m:t> </m:t>
                        </m:r>
                        <m:r>
                          <m:rPr>
                            <m:nor/>
                          </m:rPr>
                          <a:rPr lang="en-US" sz="1400" dirty="0"/>
                          <m:t>mul</m:t>
                        </m:r>
                        <m:r>
                          <m:rPr>
                            <m:nor/>
                          </m:rPr>
                          <a:rPr lang="en-US" sz="1400" b="0" i="0" dirty="0" smtClean="0"/>
                          <m:t>)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9DF4F4-F285-48E9-A5BF-6A905693E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85" y="1364733"/>
                <a:ext cx="6125836" cy="335476"/>
              </a:xfrm>
              <a:prstGeom prst="rect">
                <a:avLst/>
              </a:prstGeom>
              <a:blipFill>
                <a:blip r:embed="rId6"/>
                <a:stretch>
                  <a:fillRect l="-299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203CB-3856-4B6E-ADA2-AC756673A2ED}"/>
                  </a:ext>
                </a:extLst>
              </p:cNvPr>
              <p:cNvSpPr txBox="1"/>
              <p:nvPr/>
            </p:nvSpPr>
            <p:spPr>
              <a:xfrm>
                <a:off x="465729" y="1919504"/>
                <a:ext cx="6100192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/>
                  <a:t>Complexity of </a:t>
                </a:r>
                <a:r>
                  <a:rPr lang="en-US" sz="1800" dirty="0" err="1"/>
                  <a:t>BigInt</a:t>
                </a:r>
                <a:r>
                  <a:rPr lang="en-US" sz="1800" dirty="0"/>
                  <a:t> (A * 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m:rPr>
                            <m:nor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4203CB-3856-4B6E-ADA2-AC756673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29" y="1919504"/>
                <a:ext cx="6100192" cy="369332"/>
              </a:xfrm>
              <a:prstGeom prst="rect">
                <a:avLst/>
              </a:prstGeom>
              <a:blipFill>
                <a:blip r:embed="rId7"/>
                <a:stretch>
                  <a:fillRect l="-79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73673-8414-48AC-90E0-61976A3E29BE}"/>
                  </a:ext>
                </a:extLst>
              </p:cNvPr>
              <p:cNvSpPr txBox="1"/>
              <p:nvPr/>
            </p:nvSpPr>
            <p:spPr>
              <a:xfrm>
                <a:off x="395313" y="5596802"/>
                <a:ext cx="11278999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Bandwidth: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16MB per row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2∗2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32GB / 500 = 64ms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E73673-8414-48AC-90E0-61976A3E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3" y="5596802"/>
                <a:ext cx="11278999" cy="400110"/>
              </a:xfrm>
              <a:prstGeom prst="rect">
                <a:avLst/>
              </a:prstGeom>
              <a:blipFill>
                <a:blip r:embed="rId8"/>
                <a:stretch>
                  <a:fillRect l="-59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44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5" grpId="0" animBg="1"/>
      <p:bldP spid="27" grpId="0" animBg="1"/>
      <p:bldP spid="2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43839"/>
            <a:ext cx="8180363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pT-23. How to tackle </a:t>
            </a:r>
            <a:r>
              <a:rPr lang="en-US" sz="5400" dirty="0"/>
              <a:t>HE </a:t>
            </a:r>
            <a:r>
              <a:rPr lang="en-US" sz="5400" dirty="0" err="1"/>
              <a:t>MatMul</a:t>
            </a:r>
            <a:r>
              <a:rPr lang="en-US" sz="5400" dirty="0"/>
              <a:t> Complexity?</a:t>
            </a:r>
            <a:br>
              <a:rPr lang="en-US" sz="5400" i="1" dirty="0">
                <a:latin typeface="Cambria Math" panose="02040503050406030204" pitchFamily="18" charset="0"/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DD8A3-0BF4-4985-ABA9-D2E8D95C8793}"/>
                  </a:ext>
                </a:extLst>
              </p:cNvPr>
              <p:cNvSpPr txBox="1"/>
              <p:nvPr/>
            </p:nvSpPr>
            <p:spPr>
              <a:xfrm>
                <a:off x="255229" y="1678122"/>
                <a:ext cx="10873321" cy="648191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sz="3200" dirty="0"/>
                        <m:t>O</m:t>
                      </m:r>
                      <m:d>
                        <m:d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dirty="0" smtClean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chemeClr val="accent1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dirty="0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US" sz="320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dirty="0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∗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FDD8A3-0BF4-4985-ABA9-D2E8D95C8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29" y="1678122"/>
                <a:ext cx="1087332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0D66365-513F-4390-9EEC-3CC6988AFBC8}"/>
              </a:ext>
            </a:extLst>
          </p:cNvPr>
          <p:cNvGrpSpPr/>
          <p:nvPr/>
        </p:nvGrpSpPr>
        <p:grpSpPr>
          <a:xfrm>
            <a:off x="5192352" y="2477698"/>
            <a:ext cx="1671274" cy="2348207"/>
            <a:chOff x="1761724" y="5185440"/>
            <a:chExt cx="1555234" cy="11126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DA89B9-FE36-4323-828E-7C221B0901DA}"/>
                </a:ext>
              </a:extLst>
            </p:cNvPr>
            <p:cNvSpPr txBox="1"/>
            <p:nvPr/>
          </p:nvSpPr>
          <p:spPr>
            <a:xfrm>
              <a:off x="1761724" y="5836406"/>
              <a:ext cx="15552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NTT/</a:t>
              </a:r>
              <a:r>
                <a:rPr lang="en-US" dirty="0" err="1"/>
                <a:t>iNTT</a:t>
              </a:r>
              <a:endParaRPr lang="en-US" dirty="0"/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04A2DADF-F1AC-4176-BE82-988ADD76C7A3}"/>
                </a:ext>
              </a:extLst>
            </p:cNvPr>
            <p:cNvSpPr/>
            <p:nvPr/>
          </p:nvSpPr>
          <p:spPr>
            <a:xfrm>
              <a:off x="2412142" y="5185440"/>
              <a:ext cx="254397" cy="685195"/>
            </a:xfrm>
            <a:prstGeom prst="up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7D7C85-DFF3-4E34-8AD5-F9651E7C280C}"/>
              </a:ext>
            </a:extLst>
          </p:cNvPr>
          <p:cNvGrpSpPr/>
          <p:nvPr/>
        </p:nvGrpSpPr>
        <p:grpSpPr>
          <a:xfrm>
            <a:off x="7056856" y="2477698"/>
            <a:ext cx="1441136" cy="1115040"/>
            <a:chOff x="4305258" y="5101615"/>
            <a:chExt cx="1516762" cy="11340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ACDC6C-36AD-4AAD-8A73-FE7DE91AC2DA}"/>
                </a:ext>
              </a:extLst>
            </p:cNvPr>
            <p:cNvSpPr txBox="1"/>
            <p:nvPr/>
          </p:nvSpPr>
          <p:spPr>
            <a:xfrm>
              <a:off x="4305258" y="5773958"/>
              <a:ext cx="15167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CRT/</a:t>
              </a:r>
              <a:r>
                <a:rPr lang="en-US" dirty="0" err="1"/>
                <a:t>iCRT</a:t>
              </a:r>
              <a:endParaRPr lang="en-US" dirty="0"/>
            </a:p>
          </p:txBody>
        </p:sp>
        <p:sp>
          <p:nvSpPr>
            <p:cNvPr id="14" name="Arrow: Up-Down 13">
              <a:extLst>
                <a:ext uri="{FF2B5EF4-FFF2-40B4-BE49-F238E27FC236}">
                  <a16:creationId xmlns:a16="http://schemas.microsoft.com/office/drawing/2014/main" id="{7100CD5B-A6B9-45F7-96B5-5A929CDEE4EF}"/>
                </a:ext>
              </a:extLst>
            </p:cNvPr>
            <p:cNvSpPr/>
            <p:nvPr/>
          </p:nvSpPr>
          <p:spPr>
            <a:xfrm>
              <a:off x="4936440" y="5101615"/>
              <a:ext cx="254397" cy="685195"/>
            </a:xfrm>
            <a:prstGeom prst="up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EB63D6B-CD1D-41CC-A016-AA6582782D0E}"/>
              </a:ext>
            </a:extLst>
          </p:cNvPr>
          <p:cNvGrpSpPr/>
          <p:nvPr/>
        </p:nvGrpSpPr>
        <p:grpSpPr>
          <a:xfrm>
            <a:off x="3446585" y="2477698"/>
            <a:ext cx="1542422" cy="3103614"/>
            <a:chOff x="1982139" y="5185440"/>
            <a:chExt cx="1160090" cy="103531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DDA3D1-C18B-479A-973D-36ACD6E760A9}"/>
                </a:ext>
              </a:extLst>
            </p:cNvPr>
            <p:cNvSpPr txBox="1"/>
            <p:nvPr/>
          </p:nvSpPr>
          <p:spPr>
            <a:xfrm>
              <a:off x="1982139" y="5836407"/>
              <a:ext cx="1160090" cy="38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Strassen</a:t>
              </a:r>
            </a:p>
          </p:txBody>
        </p:sp>
        <p:sp>
          <p:nvSpPr>
            <p:cNvPr id="19" name="Arrow: Up-Down 18">
              <a:extLst>
                <a:ext uri="{FF2B5EF4-FFF2-40B4-BE49-F238E27FC236}">
                  <a16:creationId xmlns:a16="http://schemas.microsoft.com/office/drawing/2014/main" id="{9842956D-29ED-4B69-9582-2E423769920A}"/>
                </a:ext>
              </a:extLst>
            </p:cNvPr>
            <p:cNvSpPr/>
            <p:nvPr/>
          </p:nvSpPr>
          <p:spPr>
            <a:xfrm>
              <a:off x="2412142" y="5185440"/>
              <a:ext cx="254397" cy="685195"/>
            </a:xfrm>
            <a:prstGeom prst="up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2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CRT-RNS  ops</a:t>
            </a:r>
          </a:p>
        </p:txBody>
      </p:sp>
    </p:spTree>
    <p:extLst>
      <p:ext uri="{BB962C8B-B14F-4D97-AF65-F5344CB8AC3E}">
        <p14:creationId xmlns:p14="http://schemas.microsoft.com/office/powerpoint/2010/main" val="2994537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4279588" cy="853440"/>
          </a:xfrm>
        </p:spPr>
        <p:txBody>
          <a:bodyPr/>
          <a:lstStyle/>
          <a:p>
            <a:r>
              <a:rPr lang="en-US" dirty="0"/>
              <a:t>CRT transform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244DC-F93D-48D4-A3D1-2A626CA14E28}"/>
                  </a:ext>
                </a:extLst>
              </p:cNvPr>
              <p:cNvSpPr txBox="1"/>
              <p:nvPr/>
            </p:nvSpPr>
            <p:spPr>
              <a:xfrm>
                <a:off x="365760" y="1764957"/>
                <a:ext cx="7555780" cy="934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dirty="0" smtClean="0"/>
                      <m:t>are</m:t>
                    </m:r>
                    <m:r>
                      <m:rPr>
                        <m:nor/>
                      </m:rPr>
                      <a:rPr lang="en-US" dirty="0" smtClean="0"/>
                      <m:t> (</m:t>
                    </m:r>
                    <m:r>
                      <m:rPr>
                        <m:nor/>
                      </m:rPr>
                      <a:rPr lang="en-US" dirty="0" smtClean="0"/>
                      <m:t>co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m:rPr>
                        <m:nor/>
                      </m:rPr>
                      <a:rPr lang="en-US" dirty="0"/>
                      <m:t>prime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𝑐𝑜𝑝𝑟𝑖𝑚𝑒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1244DC-F93D-48D4-A3D1-2A626CA14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764957"/>
                <a:ext cx="7555780" cy="934102"/>
              </a:xfrm>
              <a:prstGeom prst="rect">
                <a:avLst/>
              </a:prstGeom>
              <a:blipFill>
                <a:blip r:embed="rId3"/>
                <a:stretch>
                  <a:fillRect l="-121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49E1645-74A8-4A3C-A68D-9222F18A5E10}"/>
              </a:ext>
            </a:extLst>
          </p:cNvPr>
          <p:cNvSpPr txBox="1"/>
          <p:nvPr/>
        </p:nvSpPr>
        <p:spPr>
          <a:xfrm>
            <a:off x="365760" y="1097280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Chinese remainder theorem </a:t>
            </a:r>
            <a:r>
              <a:rPr lang="en-US" dirty="0"/>
              <a:t>(the 3rd century 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294A0-00F5-47F2-8BC6-9AD0DD5E2196}"/>
                  </a:ext>
                </a:extLst>
              </p:cNvPr>
              <p:cNvSpPr txBox="1"/>
              <p:nvPr/>
            </p:nvSpPr>
            <p:spPr>
              <a:xfrm>
                <a:off x="365760" y="5093042"/>
                <a:ext cx="7379746" cy="83914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is in FRNS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- fixed radix-2 number system</a:t>
                </a:r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B in RNS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- residual number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1294A0-00F5-47F2-8BC6-9AD0DD5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093042"/>
                <a:ext cx="7379746" cy="839140"/>
              </a:xfrm>
              <a:prstGeom prst="rect">
                <a:avLst/>
              </a:prstGeom>
              <a:blipFill>
                <a:blip r:embed="rId4"/>
                <a:stretch>
                  <a:fillRect l="-1239" t="-5797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D44C7D-F820-498C-9653-D00483812078}"/>
                  </a:ext>
                </a:extLst>
              </p:cNvPr>
              <p:cNvSpPr txBox="1"/>
              <p:nvPr/>
            </p:nvSpPr>
            <p:spPr>
              <a:xfrm>
                <a:off x="365760" y="2977177"/>
                <a:ext cx="6905431" cy="180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CRT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iCRT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D44C7D-F820-498C-9653-D00483812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977177"/>
                <a:ext cx="6905431" cy="1807995"/>
              </a:xfrm>
              <a:prstGeom prst="rect">
                <a:avLst/>
              </a:prstGeom>
              <a:blipFill>
                <a:blip r:embed="rId5"/>
                <a:stretch>
                  <a:fillRect l="-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9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29" y="146050"/>
            <a:ext cx="5537288" cy="853440"/>
          </a:xfrm>
        </p:spPr>
        <p:txBody>
          <a:bodyPr>
            <a:normAutofit/>
          </a:bodyPr>
          <a:lstStyle/>
          <a:p>
            <a:r>
              <a:rPr lang="en-US" dirty="0"/>
              <a:t>RNS </a:t>
            </a:r>
            <a:r>
              <a:rPr lang="en-US" dirty="0" err="1"/>
              <a:t>mul</a:t>
            </a:r>
            <a:r>
              <a:rPr lang="en-US" dirty="0"/>
              <a:t>/ADD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A7AC70-12E9-4255-ACCB-5457387F4550}"/>
              </a:ext>
            </a:extLst>
          </p:cNvPr>
          <p:cNvGrpSpPr/>
          <p:nvPr/>
        </p:nvGrpSpPr>
        <p:grpSpPr>
          <a:xfrm>
            <a:off x="338796" y="2593613"/>
            <a:ext cx="6598986" cy="1865160"/>
            <a:chOff x="338796" y="2593613"/>
            <a:chExt cx="6598986" cy="1865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9FA216-4610-4723-A6BF-43639FD6516D}"/>
                    </a:ext>
                  </a:extLst>
                </p:cNvPr>
                <p:cNvSpPr txBox="1"/>
                <p:nvPr/>
              </p:nvSpPr>
              <p:spPr>
                <a:xfrm>
                  <a:off x="338796" y="2593613"/>
                  <a:ext cx="6438686" cy="885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RNS </a:t>
                  </a:r>
                  <a:r>
                    <a:rPr lang="en-US" b="1" dirty="0" err="1"/>
                    <a:t>mul</a:t>
                  </a:r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9FA216-4610-4723-A6BF-43639FD65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6" y="2593613"/>
                  <a:ext cx="6438686" cy="885948"/>
                </a:xfrm>
                <a:prstGeom prst="rect">
                  <a:avLst/>
                </a:prstGeom>
                <a:blipFill>
                  <a:blip r:embed="rId3"/>
                  <a:stretch>
                    <a:fillRect l="-1515" t="-4795" b="-102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4AFA48-FA3B-41C5-86E1-3EF31C4E15B0}"/>
                    </a:ext>
                  </a:extLst>
                </p:cNvPr>
                <p:cNvSpPr txBox="1"/>
                <p:nvPr/>
              </p:nvSpPr>
              <p:spPr>
                <a:xfrm>
                  <a:off x="338796" y="3572825"/>
                  <a:ext cx="6598986" cy="8859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RNS add</a:t>
                  </a:r>
                  <a:endParaRPr lang="en-US" dirty="0"/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34AFA48-FA3B-41C5-86E1-3EF31C4E1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96" y="3572825"/>
                  <a:ext cx="6598986" cy="885948"/>
                </a:xfrm>
                <a:prstGeom prst="rect">
                  <a:avLst/>
                </a:prstGeom>
                <a:blipFill>
                  <a:blip r:embed="rId4"/>
                  <a:stretch>
                    <a:fillRect l="-1479" t="-5517" b="-1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CA73-DFC6-4514-A04C-836F66772FD3}"/>
                  </a:ext>
                </a:extLst>
              </p:cNvPr>
              <p:cNvSpPr txBox="1"/>
              <p:nvPr/>
            </p:nvSpPr>
            <p:spPr>
              <a:xfrm>
                <a:off x="374529" y="1300049"/>
                <a:ext cx="4614827" cy="839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A, B – </a:t>
                </a:r>
                <a:r>
                  <a:rPr lang="en-US" dirty="0" err="1">
                    <a:ea typeface="Cambria Math" panose="02040503050406030204" pitchFamily="18" charset="0"/>
                  </a:rPr>
                  <a:t>BigInt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𝐶𝑅𝑇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E9CA73-DFC6-4514-A04C-836F66772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9" y="1300049"/>
                <a:ext cx="4614827" cy="839140"/>
              </a:xfrm>
              <a:prstGeom prst="rect">
                <a:avLst/>
              </a:prstGeom>
              <a:blipFill>
                <a:blip r:embed="rId5"/>
                <a:stretch>
                  <a:fillRect l="-1982" t="-5797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55E2CE-F3CC-4D89-856C-E917045D43CC}"/>
                  </a:ext>
                </a:extLst>
              </p:cNvPr>
              <p:cNvSpPr txBox="1"/>
              <p:nvPr/>
            </p:nvSpPr>
            <p:spPr>
              <a:xfrm>
                <a:off x="426813" y="5059892"/>
                <a:ext cx="3062505" cy="46166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𝑖𝐶𝑅𝑇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 = (A * B)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55E2CE-F3CC-4D89-856C-E917045D4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13" y="5059892"/>
                <a:ext cx="3062505" cy="461665"/>
              </a:xfrm>
              <a:prstGeom prst="rect">
                <a:avLst/>
              </a:prstGeom>
              <a:blipFill>
                <a:blip r:embed="rId6"/>
                <a:stretch>
                  <a:fillRect l="-398" t="-9211" r="-239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06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1" y="67806"/>
            <a:ext cx="5658522" cy="853440"/>
          </a:xfrm>
        </p:spPr>
        <p:txBody>
          <a:bodyPr/>
          <a:lstStyle/>
          <a:p>
            <a:r>
              <a:rPr lang="en-US" dirty="0"/>
              <a:t>CRT transform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581F-B320-4EF4-BC4A-10630EBC4D86}"/>
                  </a:ext>
                </a:extLst>
              </p:cNvPr>
              <p:cNvSpPr txBox="1"/>
              <p:nvPr/>
            </p:nvSpPr>
            <p:spPr>
              <a:xfrm>
                <a:off x="383607" y="1118233"/>
                <a:ext cx="11212891" cy="199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4,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=3∗4∗5=60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=3    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÷3=20 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∗20+7∗3=1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5∗5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ea typeface="Cambria Math" panose="02040503050406030204" pitchFamily="18" charset="0"/>
                  </a:rPr>
                  <a:t>CRT(B)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np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6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iCRT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np</m:t>
                            </m:r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sz="1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sz="16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6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−15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−24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581F-B320-4EF4-BC4A-10630EBC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07" y="1118233"/>
                <a:ext cx="11212891" cy="1991314"/>
              </a:xfrm>
              <a:prstGeom prst="rect">
                <a:avLst/>
              </a:prstGeom>
              <a:blipFill>
                <a:blip r:embed="rId3"/>
                <a:stretch>
                  <a:fillRect l="-381" t="-5810" b="-25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68B13-B234-499E-A092-AD6E1F9E47F7}"/>
                  </a:ext>
                </a:extLst>
              </p:cNvPr>
              <p:cNvSpPr txBox="1"/>
              <p:nvPr/>
            </p:nvSpPr>
            <p:spPr>
              <a:xfrm>
                <a:off x="434290" y="3217798"/>
                <a:ext cx="8028160" cy="2694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 = </a:t>
                </a:r>
                <a:r>
                  <a:rPr lang="en-US" dirty="0">
                    <a:solidFill>
                      <a:schemeClr val="accent6"/>
                    </a:solidFill>
                  </a:rPr>
                  <a:t>17 </a:t>
                </a:r>
                <a:r>
                  <a:rPr lang="en-US" dirty="0"/>
                  <a:t>&lt; 60</a:t>
                </a:r>
              </a:p>
              <a:p>
                <a:r>
                  <a:rPr lang="en-US" b="1" dirty="0"/>
                  <a:t>CRT(B)</a:t>
                </a:r>
              </a:p>
              <a:p>
                <a:r>
                  <a:rPr lang="en-US" dirty="0"/>
                  <a:t>b</a:t>
                </a:r>
                <a:r>
                  <a:rPr lang="en-US" baseline="-25000" dirty="0"/>
                  <a:t>0</a:t>
                </a:r>
                <a:r>
                  <a:rPr lang="en-US" dirty="0"/>
                  <a:t>=17 mod 3 = 2,    b</a:t>
                </a:r>
                <a:r>
                  <a:rPr lang="en-US" baseline="-25000" dirty="0"/>
                  <a:t>1</a:t>
                </a:r>
                <a:r>
                  <a:rPr lang="en-US" dirty="0"/>
                  <a:t>=17 mod 4 = 1,     b</a:t>
                </a:r>
                <a:r>
                  <a:rPr lang="en-US" baseline="-25000" dirty="0"/>
                  <a:t>2</a:t>
                </a:r>
                <a:r>
                  <a:rPr lang="en-US" dirty="0"/>
                  <a:t>=17 mod 5 = 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RNS(B)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b="1" dirty="0"/>
                  <a:t>iCRT(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</m:oMath>
                </a14:m>
                <a:r>
                  <a:rPr lang="en-US" b="1" dirty="0"/>
                  <a:t>)</a:t>
                </a:r>
              </a:p>
              <a:p>
                <a:r>
                  <a:rPr lang="en-US" dirty="0"/>
                  <a:t>B=(-20*2-15*1-24*2) mod 60 = (-103) mod 60 = </a:t>
                </a:r>
                <a:r>
                  <a:rPr lang="en-US" dirty="0">
                    <a:solidFill>
                      <a:schemeClr val="accent6"/>
                    </a:solidFill>
                  </a:rPr>
                  <a:t>17 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FRNS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(B) = 17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68B13-B234-499E-A092-AD6E1F9E4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90" y="3217798"/>
                <a:ext cx="8028160" cy="2694199"/>
              </a:xfrm>
              <a:prstGeom prst="rect">
                <a:avLst/>
              </a:prstGeom>
              <a:blipFill>
                <a:blip r:embed="rId4"/>
                <a:stretch>
                  <a:fillRect l="-1139" t="-1810" r="-304" b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31" y="67806"/>
            <a:ext cx="5658522" cy="853440"/>
          </a:xfrm>
        </p:spPr>
        <p:txBody>
          <a:bodyPr/>
          <a:lstStyle/>
          <a:p>
            <a:r>
              <a:rPr lang="en-US" dirty="0"/>
              <a:t>RNS MUL EXAMPLE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581F-B320-4EF4-BC4A-10630EBC4D86}"/>
                  </a:ext>
                </a:extLst>
              </p:cNvPr>
              <p:cNvSpPr txBox="1"/>
              <p:nvPr/>
            </p:nvSpPr>
            <p:spPr>
              <a:xfrm>
                <a:off x="5467492" y="303793"/>
                <a:ext cx="6392977" cy="1279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=3,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4,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=3∗4∗5=60</m:t>
                        </m:r>
                      </m:e>
                    </m:nary>
                  </m:oMath>
                </a14:m>
                <a:endParaRPr lang="en-US" sz="1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=3      </m:t>
                    </m:r>
                    <m:sSub>
                      <m:sSubPr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÷3=20      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∗20+7∗3=1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000" i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000" i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=60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5∗5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1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i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np</m:t>
                            </m:r>
                            <m:r>
                              <a:rPr lang="en-US" sz="1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0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00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000" i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1000" i="0">
                        <a:latin typeface="Cambria Math" panose="02040503050406030204" pitchFamily="18" charset="0"/>
                      </a:rPr>
                      <m:t>%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sz="1000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d>
                      <m:dPr>
                        <m:ctrlPr>
                          <a:rPr lang="en-US" sz="1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np</m:t>
                            </m:r>
                            <m: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 i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0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000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 </m:t>
                    </m:r>
                    <m:r>
                      <m:rPr>
                        <m:sty m:val="p"/>
                      </m:rPr>
                      <a:rPr lang="en-US" sz="1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∗2</m:t>
                        </m:r>
                        <m:r>
                          <a:rPr lang="en-US" sz="10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i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0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−15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0" smtClean="0">
                            <a:latin typeface="Cambria Math" panose="02040503050406030204" pitchFamily="18" charset="0"/>
                          </a:rPr>
                          <m:t>−24</m:t>
                        </m:r>
                        <m:sSub>
                          <m:sSubPr>
                            <m:ctrlPr>
                              <a:rPr lang="en-US" sz="1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000" i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en-US" sz="1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000" b="0" i="0" smtClean="0">
                        <a:latin typeface="Cambria Math" panose="02040503050406030204" pitchFamily="18" charset="0"/>
                      </a:rPr>
                      <m:t>%</m:t>
                    </m:r>
                    <m:r>
                      <m:rPr>
                        <m:sty m:val="p"/>
                      </m:rPr>
                      <a:rPr lang="en-US" sz="10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E8581F-B320-4EF4-BC4A-10630EBC4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92" y="303793"/>
                <a:ext cx="6392977" cy="1279133"/>
              </a:xfrm>
              <a:prstGeom prst="rect">
                <a:avLst/>
              </a:prstGeom>
              <a:blipFill>
                <a:blip r:embed="rId3"/>
                <a:stretch>
                  <a:fillRect t="-4286" b="-2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68B13-B234-499E-A092-AD6E1F9E47F7}"/>
                  </a:ext>
                </a:extLst>
              </p:cNvPr>
              <p:cNvSpPr txBox="1"/>
              <p:nvPr/>
            </p:nvSpPr>
            <p:spPr>
              <a:xfrm>
                <a:off x="602634" y="3580297"/>
                <a:ext cx="7696274" cy="878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Mul</a:t>
                </a:r>
                <a:endParaRPr lang="en-US" b="1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%3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∗3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%4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∗2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%5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,2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068B13-B234-499E-A092-AD6E1F9E4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34" y="3580297"/>
                <a:ext cx="7696274" cy="878510"/>
              </a:xfrm>
              <a:prstGeom prst="rect">
                <a:avLst/>
              </a:prstGeom>
              <a:blipFill>
                <a:blip r:embed="rId4"/>
                <a:stretch>
                  <a:fillRect l="-1268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8CF770-9445-4076-BE93-BBDDFAE3DC20}"/>
              </a:ext>
            </a:extLst>
          </p:cNvPr>
          <p:cNvSpPr txBox="1"/>
          <p:nvPr/>
        </p:nvSpPr>
        <p:spPr>
          <a:xfrm>
            <a:off x="562440" y="1271987"/>
            <a:ext cx="4084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A, B = </a:t>
            </a:r>
            <a:r>
              <a:rPr lang="en-US" dirty="0">
                <a:solidFill>
                  <a:schemeClr val="accent6"/>
                </a:solidFill>
              </a:rPr>
              <a:t>6, 7 </a:t>
            </a:r>
            <a:r>
              <a:rPr lang="en-US" dirty="0"/>
              <a:t>&lt; 60,  6*7=</a:t>
            </a:r>
            <a:r>
              <a:rPr lang="en-US" dirty="0">
                <a:solidFill>
                  <a:schemeClr val="accent6"/>
                </a:solidFill>
              </a:rPr>
              <a:t>42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3C8671-A046-4534-8510-25583895AF4A}"/>
              </a:ext>
            </a:extLst>
          </p:cNvPr>
          <p:cNvSpPr txBox="1"/>
          <p:nvPr/>
        </p:nvSpPr>
        <p:spPr>
          <a:xfrm>
            <a:off x="602634" y="4755016"/>
            <a:ext cx="69669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iCRT</a:t>
            </a:r>
            <a:endParaRPr lang="en-US" b="1" dirty="0"/>
          </a:p>
          <a:p>
            <a:r>
              <a:rPr lang="en-US" dirty="0"/>
              <a:t>C=(-20*0-15*2-24*2) mod 60 = (-78) mod 60=</a:t>
            </a:r>
            <a:r>
              <a:rPr lang="en-US" dirty="0">
                <a:solidFill>
                  <a:schemeClr val="accent6"/>
                </a:solidFill>
              </a:rPr>
              <a:t>42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DC442-725C-4A96-9946-D77A6FD6332A}"/>
                  </a:ext>
                </a:extLst>
              </p:cNvPr>
              <p:cNvSpPr txBox="1"/>
              <p:nvPr/>
            </p:nvSpPr>
            <p:spPr>
              <a:xfrm>
                <a:off x="562439" y="1819220"/>
                <a:ext cx="7404591" cy="1577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CRT</a:t>
                </a:r>
              </a:p>
              <a:p>
                <a:r>
                  <a:rPr lang="en-US" dirty="0"/>
                  <a:t>a</a:t>
                </a:r>
                <a:r>
                  <a:rPr lang="en-US" baseline="-25000" dirty="0"/>
                  <a:t>0</a:t>
                </a:r>
                <a:r>
                  <a:rPr lang="en-US" dirty="0"/>
                  <a:t>=6 mod 3 = 0,    a</a:t>
                </a:r>
                <a:r>
                  <a:rPr lang="en-US" baseline="-25000" dirty="0"/>
                  <a:t>1</a:t>
                </a:r>
                <a:r>
                  <a:rPr lang="en-US" dirty="0"/>
                  <a:t>=6 mod 4 = 2,     a</a:t>
                </a:r>
                <a:r>
                  <a:rPr lang="en-US" baseline="-25000" dirty="0"/>
                  <a:t>2</a:t>
                </a:r>
                <a:r>
                  <a:rPr lang="en-US" dirty="0"/>
                  <a:t>=6 mod 5 = 1</a:t>
                </a:r>
              </a:p>
              <a:p>
                <a:r>
                  <a:rPr lang="en-US" dirty="0"/>
                  <a:t>b</a:t>
                </a:r>
                <a:r>
                  <a:rPr lang="en-US" baseline="-25000" dirty="0"/>
                  <a:t>0</a:t>
                </a:r>
                <a:r>
                  <a:rPr lang="en-US" dirty="0"/>
                  <a:t>=7 mod 3 = 1,   b</a:t>
                </a:r>
                <a:r>
                  <a:rPr lang="en-US" baseline="-25000" dirty="0"/>
                  <a:t>1</a:t>
                </a:r>
                <a:r>
                  <a:rPr lang="en-US" dirty="0"/>
                  <a:t>=7 mod 4 = 3,     b</a:t>
                </a:r>
                <a:r>
                  <a:rPr lang="en-US" baseline="-25000" dirty="0"/>
                  <a:t>2</a:t>
                </a:r>
                <a:r>
                  <a:rPr lang="en-US" dirty="0"/>
                  <a:t>=7 mod 5 = 2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,2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6DC442-725C-4A96-9946-D77A6FD63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39" y="1819220"/>
                <a:ext cx="7404591" cy="1577932"/>
              </a:xfrm>
              <a:prstGeom prst="rect">
                <a:avLst/>
              </a:prstGeom>
              <a:blipFill>
                <a:blip r:embed="rId5"/>
                <a:stretch>
                  <a:fillRect l="-1235" t="-3089" r="-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3365-DB0E-465E-AD23-8C85E92A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48" y="54852"/>
            <a:ext cx="3759088" cy="703798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Talk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0193-ABDE-40FB-B7E4-62EF63610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90" y="1145512"/>
            <a:ext cx="11460480" cy="5253278"/>
          </a:xfrm>
        </p:spPr>
        <p:txBody>
          <a:bodyPr/>
          <a:lstStyle/>
          <a:p>
            <a:r>
              <a:rPr lang="en-US" dirty="0"/>
              <a:t>Main thesis</a:t>
            </a:r>
          </a:p>
          <a:p>
            <a:endParaRPr lang="en-US" dirty="0"/>
          </a:p>
          <a:p>
            <a:r>
              <a:rPr lang="en-US" dirty="0"/>
              <a:t>Problem setting</a:t>
            </a:r>
          </a:p>
          <a:p>
            <a:endParaRPr lang="en-US" dirty="0"/>
          </a:p>
          <a:p>
            <a:r>
              <a:rPr lang="en-US" dirty="0"/>
              <a:t>HE </a:t>
            </a:r>
            <a:r>
              <a:rPr lang="en-US" dirty="0" err="1"/>
              <a:t>MatMul</a:t>
            </a:r>
            <a:r>
              <a:rPr lang="en-US" dirty="0"/>
              <a:t> complexity</a:t>
            </a:r>
          </a:p>
          <a:p>
            <a:endParaRPr lang="en-US" dirty="0"/>
          </a:p>
          <a:p>
            <a:r>
              <a:rPr lang="en-US" dirty="0"/>
              <a:t>CRT-RNS Ops</a:t>
            </a:r>
          </a:p>
          <a:p>
            <a:endParaRPr lang="en-US" dirty="0"/>
          </a:p>
          <a:p>
            <a:r>
              <a:rPr lang="en-US" dirty="0"/>
              <a:t>“Instructions” proposals</a:t>
            </a:r>
          </a:p>
          <a:p>
            <a:endParaRPr lang="en-US" dirty="0"/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E472-BD34-4553-AC9C-388D7A53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7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89CD-B02A-42A9-981E-8DDBEE23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24" y="-33587"/>
            <a:ext cx="6124068" cy="853440"/>
          </a:xfrm>
        </p:spPr>
        <p:txBody>
          <a:bodyPr>
            <a:normAutofit/>
          </a:bodyPr>
          <a:lstStyle/>
          <a:p>
            <a:r>
              <a:rPr lang="en-US" dirty="0"/>
              <a:t>PT-23 RNS </a:t>
            </a:r>
            <a:r>
              <a:rPr lang="en-US" dirty="0" err="1"/>
              <a:t>mul</a:t>
            </a:r>
            <a:r>
              <a:rPr lang="en-US" dirty="0"/>
              <a:t> complexity/cost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0D182-9DDF-4268-ADCE-2B553D0D8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28690F-45B0-4A5F-A34F-7649E60DB1BE}"/>
                  </a:ext>
                </a:extLst>
              </p:cNvPr>
              <p:cNvSpPr txBox="1"/>
              <p:nvPr/>
            </p:nvSpPr>
            <p:spPr>
              <a:xfrm>
                <a:off x="521224" y="1015164"/>
                <a:ext cx="8185673" cy="13470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/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P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nary>
                      <m:naryPr>
                        <m:chr m:val="∏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&lt;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,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𝑛𝑝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func>
                  </m:oMath>
                </a14:m>
                <a:r>
                  <a:rPr lang="en-US" dirty="0"/>
                  <a:t> 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dirty="0"/>
                  <a:t>        </a:t>
                </a: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=2∗2048÷64=64 ≪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=1024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28690F-45B0-4A5F-A34F-7649E60DB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24" y="1015164"/>
                <a:ext cx="8185673" cy="1347035"/>
              </a:xfrm>
              <a:prstGeom prst="rect">
                <a:avLst/>
              </a:prstGeom>
              <a:blipFill>
                <a:blip r:embed="rId3"/>
                <a:stretch>
                  <a:fillRect l="-224" b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4790CB9-96EA-4B42-AB62-84E699794C21}"/>
              </a:ext>
            </a:extLst>
          </p:cNvPr>
          <p:cNvGrpSpPr/>
          <p:nvPr/>
        </p:nvGrpSpPr>
        <p:grpSpPr>
          <a:xfrm>
            <a:off x="623029" y="2826849"/>
            <a:ext cx="7624267" cy="717925"/>
            <a:chOff x="663223" y="3971638"/>
            <a:chExt cx="7624267" cy="71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3A2FA1-A140-4D04-A1A7-851000EF4663}"/>
                    </a:ext>
                  </a:extLst>
                </p:cNvPr>
                <p:cNvSpPr txBox="1"/>
                <p:nvPr/>
              </p:nvSpPr>
              <p:spPr>
                <a:xfrm>
                  <a:off x="663223" y="4289453"/>
                  <a:ext cx="7624267" cy="40011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Complexity C= (A * B)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func>
                    </m:oMath>
                  </a14:m>
                  <a:r>
                    <a:rPr lang="en-US" sz="2000" dirty="0"/>
                    <a:t> /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</a:rPr>
                        <m:t>μ</m:t>
                      </m:r>
                    </m:oMath>
                  </a14:m>
                  <a:r>
                    <a:rPr lang="en-US" sz="2000" dirty="0"/>
                    <a:t> = 4096/64 = </a:t>
                  </a:r>
                  <a:r>
                    <a:rPr lang="en-US" sz="2000" dirty="0">
                      <a:highlight>
                        <a:srgbClr val="00FF00"/>
                      </a:highlight>
                    </a:rPr>
                    <a:t>64/8 = 8</a:t>
                  </a:r>
                  <a:endParaRPr lang="en-US" sz="2000" dirty="0">
                    <a:highlight>
                      <a:srgbClr val="00FFFF"/>
                    </a:highlight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03A2FA1-A140-4D04-A1A7-851000EF4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23" y="4289453"/>
                  <a:ext cx="7624267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799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6E9CA73-DFC6-4514-A04C-836F66772FD3}"/>
                </a:ext>
              </a:extLst>
            </p:cNvPr>
            <p:cNvSpPr txBox="1"/>
            <p:nvPr/>
          </p:nvSpPr>
          <p:spPr>
            <a:xfrm>
              <a:off x="702342" y="3971638"/>
              <a:ext cx="20098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ea typeface="Cambria Math" panose="02040503050406030204" pitchFamily="18" charset="0"/>
                </a:rPr>
                <a:t>A, B – </a:t>
              </a:r>
              <a:r>
                <a:rPr lang="en-US" sz="2000" dirty="0" err="1">
                  <a:ea typeface="Cambria Math" panose="02040503050406030204" pitchFamily="18" charset="0"/>
                </a:rPr>
                <a:t>BigInt</a:t>
              </a:r>
              <a:endParaRPr lang="en-US" sz="2000" dirty="0">
                <a:ea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A5DB3-7FE4-469E-A219-3CE214BAE39E}"/>
                  </a:ext>
                </a:extLst>
              </p:cNvPr>
              <p:cNvSpPr txBox="1"/>
              <p:nvPr/>
            </p:nvSpPr>
            <p:spPr>
              <a:xfrm>
                <a:off x="623029" y="4612574"/>
                <a:ext cx="10560786" cy="52322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Real cost of C = A*B:    (</a:t>
                </a:r>
                <a:r>
                  <a:rPr lang="en-US" sz="2800" u="sng" dirty="0"/>
                  <a:t>CRT(A)</a:t>
                </a:r>
                <a:r>
                  <a:rPr lang="en-US" sz="2800" dirty="0"/>
                  <a:t> + </a:t>
                </a:r>
                <a:r>
                  <a:rPr lang="en-US" sz="2800" u="sng" dirty="0"/>
                  <a:t>CRT(B</a:t>
                </a:r>
                <a:r>
                  <a:rPr lang="en-US" sz="2800" dirty="0"/>
                  <a:t>) + </a:t>
                </a:r>
                <a:r>
                  <a:rPr lang="en-US" sz="2800" dirty="0" err="1"/>
                  <a:t>CRTmul</a:t>
                </a:r>
                <a:r>
                  <a:rPr lang="en-US" sz="2800" dirty="0"/>
                  <a:t> + </a:t>
                </a:r>
                <a:r>
                  <a:rPr lang="en-US" sz="2800" u="sng" dirty="0" err="1"/>
                  <a:t>iCRT</a:t>
                </a:r>
                <a:r>
                  <a:rPr lang="en-US" sz="2800" u="sng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u="sng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u="sng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800"/>
                  <a:t>))</a:t>
                </a:r>
                <a:endParaRPr lang="en-US" sz="2800" u="sng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6A5DB3-7FE4-469E-A219-3CE214BAE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29" y="4612574"/>
                <a:ext cx="10560786" cy="523220"/>
              </a:xfrm>
              <a:prstGeom prst="rect">
                <a:avLst/>
              </a:prstGeom>
              <a:blipFill>
                <a:blip r:embed="rId5"/>
                <a:stretch>
                  <a:fillRect l="-1154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2DE71DD-442A-4F60-99F7-82AB438775EB}"/>
              </a:ext>
            </a:extLst>
          </p:cNvPr>
          <p:cNvSpPr txBox="1"/>
          <p:nvPr/>
        </p:nvSpPr>
        <p:spPr>
          <a:xfrm>
            <a:off x="576490" y="3691609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00FFFF"/>
                </a:highlight>
              </a:rPr>
              <a:t>MutMul</a:t>
            </a:r>
            <a:r>
              <a:rPr lang="en-US" dirty="0">
                <a:highlight>
                  <a:srgbClr val="00FFFF"/>
                </a:highlight>
              </a:rPr>
              <a:t>: 16X speedup, only 300min </a:t>
            </a:r>
            <a:r>
              <a:rPr lang="en-US" dirty="0">
                <a:highlight>
                  <a:srgbClr val="00FFFF"/>
                </a:highlight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4A0A9-E2A6-4C56-99CF-F5FDCE8E41B2}"/>
              </a:ext>
            </a:extLst>
          </p:cNvPr>
          <p:cNvSpPr txBox="1"/>
          <p:nvPr/>
        </p:nvSpPr>
        <p:spPr>
          <a:xfrm>
            <a:off x="576490" y="5441206"/>
            <a:ext cx="109418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/>
                </a:solidFill>
              </a:rPr>
              <a:t>To avoid the transform overhead stay in RNS.</a:t>
            </a:r>
          </a:p>
        </p:txBody>
      </p:sp>
    </p:spTree>
    <p:extLst>
      <p:ext uri="{BB962C8B-B14F-4D97-AF65-F5344CB8AC3E}">
        <p14:creationId xmlns:p14="http://schemas.microsoft.com/office/powerpoint/2010/main" val="390986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4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“instructions”</a:t>
            </a:r>
          </a:p>
        </p:txBody>
      </p:sp>
    </p:spTree>
    <p:extLst>
      <p:ext uri="{BB962C8B-B14F-4D97-AF65-F5344CB8AC3E}">
        <p14:creationId xmlns:p14="http://schemas.microsoft.com/office/powerpoint/2010/main" val="131398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B20A-5D2E-4E72-8B7B-57387121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911" y="180923"/>
            <a:ext cx="7970439" cy="586781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GENERIC NATIVE INTEGER modulo multiply, add OPS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1FCF1-A868-4FCA-B092-D4045A4DD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7F3CDF-8D28-4154-9C54-67C123154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67666"/>
              </p:ext>
            </p:extLst>
          </p:nvPr>
        </p:nvGraphicFramePr>
        <p:xfrm>
          <a:off x="647919" y="885544"/>
          <a:ext cx="9669642" cy="8183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78067">
                  <a:extLst>
                    <a:ext uri="{9D8B030D-6E8A-4147-A177-3AD203B41FA5}">
                      <a16:colId xmlns:a16="http://schemas.microsoft.com/office/drawing/2014/main" val="3048625825"/>
                    </a:ext>
                  </a:extLst>
                </a:gridCol>
                <a:gridCol w="4991575">
                  <a:extLst>
                    <a:ext uri="{9D8B030D-6E8A-4147-A177-3AD203B41FA5}">
                      <a16:colId xmlns:a16="http://schemas.microsoft.com/office/drawing/2014/main" val="12938164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source/destination/modulo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bit length (?)</a:t>
                      </a: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62734058"/>
                  </a:ext>
                </a:extLst>
              </a:tr>
              <a:tr h="540259">
                <a:tc>
                  <a:txBody>
                    <a:bodyPr/>
                    <a:lstStyle/>
                    <a:p>
                      <a:pPr algn="l" fontAlgn="b"/>
                      <a:r>
                        <a:rPr lang="da-DK" sz="1800" u="none" strike="noStrike" dirty="0">
                          <a:effectLst/>
                        </a:rPr>
                        <a:t>D26, D, Q52, Q</a:t>
                      </a:r>
                      <a:endParaRPr lang="da-DK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v-SE" sz="1800" u="none" strike="noStrike" dirty="0">
                          <a:effectLst/>
                        </a:rPr>
                        <a:t>D26 - 26, D – 32, Q52 - 52, Q - 64</a:t>
                      </a:r>
                      <a:endParaRPr lang="sv-SE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54287454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9D89E34-AAB2-4237-ADB7-D811B496A83C}"/>
              </a:ext>
            </a:extLst>
          </p:cNvPr>
          <p:cNvGrpSpPr/>
          <p:nvPr/>
        </p:nvGrpSpPr>
        <p:grpSpPr>
          <a:xfrm>
            <a:off x="554663" y="1829057"/>
            <a:ext cx="7853432" cy="2421332"/>
            <a:chOff x="220044" y="1835369"/>
            <a:chExt cx="7853432" cy="2421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0A6CF-194F-47D9-BA42-F65127864BBC}"/>
                </a:ext>
              </a:extLst>
            </p:cNvPr>
            <p:cNvSpPr txBox="1"/>
            <p:nvPr/>
          </p:nvSpPr>
          <p:spPr>
            <a:xfrm>
              <a:off x="220044" y="2317709"/>
              <a:ext cx="7853432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for ( n = 0; n &lt;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exec_size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; n++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if (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WrEn.chan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   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(src1.chan[n] * src2.chan[n]) % src0.chan[n];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	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dst.chan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}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}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F69BB8-4D35-4D8E-B2D5-0F1614E71F9B}"/>
                </a:ext>
              </a:extLst>
            </p:cNvPr>
            <p:cNvSpPr txBox="1"/>
            <p:nvPr/>
          </p:nvSpPr>
          <p:spPr>
            <a:xfrm>
              <a:off x="220044" y="1835369"/>
              <a:ext cx="10791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95000"/>
                    </a:schemeClr>
                  </a:solidFill>
                </a:rPr>
                <a:t>MMUL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4DC370-0544-4B94-A869-6C7B1691E8F3}"/>
              </a:ext>
            </a:extLst>
          </p:cNvPr>
          <p:cNvGrpSpPr/>
          <p:nvPr/>
        </p:nvGrpSpPr>
        <p:grpSpPr>
          <a:xfrm>
            <a:off x="430019" y="4171762"/>
            <a:ext cx="7904728" cy="2334124"/>
            <a:chOff x="1106035" y="3877353"/>
            <a:chExt cx="7904728" cy="23341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29A19E-DDF7-488B-AEB3-08E8EF6067C2}"/>
                </a:ext>
              </a:extLst>
            </p:cNvPr>
            <p:cNvSpPr txBox="1"/>
            <p:nvPr/>
          </p:nvSpPr>
          <p:spPr>
            <a:xfrm>
              <a:off x="1106035" y="4272485"/>
              <a:ext cx="790472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for ( n = 0; n &lt;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exec_size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; n++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if (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WrEn.chan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) {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   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(src1.chan[n] + src2.chan[n]) % src0.chan[n];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	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dst.chan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 = </a:t>
              </a:r>
              <a:r>
                <a:rPr lang="en-US" sz="2000" dirty="0" err="1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temp.chan</a:t>
              </a:r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[n]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       }</a:t>
              </a:r>
            </a:p>
            <a:p>
              <a:r>
                <a:rPr lang="en-US" sz="20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}	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EE70E-A77C-490A-82B6-DCDD89A89368}"/>
                </a:ext>
              </a:extLst>
            </p:cNvPr>
            <p:cNvSpPr txBox="1"/>
            <p:nvPr/>
          </p:nvSpPr>
          <p:spPr>
            <a:xfrm>
              <a:off x="1160568" y="3877353"/>
              <a:ext cx="10679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bg1">
                      <a:lumMod val="95000"/>
                    </a:schemeClr>
                  </a:solidFill>
                </a:rPr>
                <a:t>MADD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7970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F046-F779-4B4F-8C00-512C19A5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81" y="54852"/>
            <a:ext cx="10025150" cy="68840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 MODULAR Arithmetic for RNS (Residual Number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0FCDB-AA1A-4070-915B-45793814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865502"/>
            <a:ext cx="11460480" cy="535241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Reduction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mod p</a:t>
            </a:r>
            <a:r>
              <a:rPr lang="en-US" dirty="0"/>
              <a:t>, where A &lt; p^2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Barrett reduction: </a:t>
            </a:r>
          </a:p>
          <a:p>
            <a:pPr lvl="1"/>
            <a:r>
              <a:rPr lang="en-US" dirty="0"/>
              <a:t>1/p is approximated by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1/2^k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2^k is a right shift.</a:t>
            </a:r>
          </a:p>
          <a:p>
            <a:pPr marL="457177" lvl="1" indent="0">
              <a:buNone/>
            </a:pPr>
            <a:r>
              <a:rPr lang="en-US" dirty="0"/>
              <a:t>(MS SEAL HE Lib)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Cheaper reduction with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 in a special form:</a:t>
            </a:r>
          </a:p>
          <a:p>
            <a:pPr lvl="1"/>
            <a:r>
              <a:rPr lang="en-US" dirty="0"/>
              <a:t>Mersenne prime: 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2^k-1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Solinas</a:t>
            </a:r>
            <a:r>
              <a:rPr lang="en-US" dirty="0"/>
              <a:t> prime:                            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2^a±2^b±1, 0&lt;b&lt;a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Generalized Mersenne prime:  f(2^m), f – low-degree polynomial.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7524-D7A3-448C-A8A5-D44634D0E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899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363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20193-ABDE-40FB-B7E4-62EF63610B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760" y="628022"/>
                <a:ext cx="11460480" cy="493374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The first step to HE acceleration: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RNS significantly speedup </a:t>
                </a:r>
                <a:r>
                  <a:rPr lang="en-US" dirty="0" err="1"/>
                  <a:t>BigInt</a:t>
                </a:r>
                <a:r>
                  <a:rPr lang="en-US" dirty="0"/>
                  <a:t> arithmetic, the HE foundation.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HW proposals: native type modulo arithmetic.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Next steps: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NTT/</a:t>
                </a:r>
                <a:r>
                  <a:rPr lang="en-US" dirty="0" err="1"/>
                  <a:t>iNTT</a:t>
                </a:r>
                <a:r>
                  <a:rPr lang="en-US" dirty="0"/>
                  <a:t> algorithmic and HW acceleration: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another 1000X speedup.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Back to the future: Strassen - </a:t>
                </a:r>
                <a:r>
                  <a:rPr lang="en-US" dirty="0" err="1"/>
                  <a:t>MatMul</a:t>
                </a:r>
                <a:r>
                  <a:rPr lang="en-US" dirty="0"/>
                  <a:t> with </a:t>
                </a:r>
                <a:r>
                  <a:rPr lang="en-US" dirty="0" err="1"/>
                  <a:t>mul</a:t>
                </a:r>
                <a:r>
                  <a:rPr lang="en-US" dirty="0"/>
                  <a:t> cost &gt;&gt; add cost.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Computational graphs to avoid transform (and other) costs.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HE scheme-dependent acceleration.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920193-ABDE-40FB-B7E4-62EF63610B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628022"/>
                <a:ext cx="11460480" cy="4933741"/>
              </a:xfrm>
              <a:blipFill>
                <a:blip r:embed="rId2"/>
                <a:stretch>
                  <a:fillRect l="-1170" t="-1978" b="-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0E472-BD34-4553-AC9C-388D7A53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6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D821-22B9-423F-893A-42407ECBC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986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106C-B9B2-422A-AC24-A81CC81895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38901"/>
            <a:ext cx="2743200" cy="364067"/>
          </a:xfr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4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965C-2480-4AA2-A4AA-011AEC35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1147-F537-4DA8-9293-25CD86417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/>
              <a:t>The first step to the HE (and PPC) acceleration is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to implement a fast native integer modulo operations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data types: 26, 32, 52 or 64 bit.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703CF-B08E-4D89-B71F-85FA3DD28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4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</p:spTree>
    <p:extLst>
      <p:ext uri="{BB962C8B-B14F-4D97-AF65-F5344CB8AC3E}">
        <p14:creationId xmlns:p14="http://schemas.microsoft.com/office/powerpoint/2010/main" val="376112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4140926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F7B5FC9-BC26-442C-9059-2C54289CC66D}"/>
                  </a:ext>
                </a:extLst>
              </p:cNvPr>
              <p:cNvSpPr txBox="1"/>
              <p:nvPr/>
            </p:nvSpPr>
            <p:spPr>
              <a:xfrm>
                <a:off x="5759749" y="1117779"/>
                <a:ext cx="6335949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F7B5FC9-BC26-442C-9059-2C54289CC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49" y="1117779"/>
                <a:ext cx="6335949" cy="374846"/>
              </a:xfrm>
              <a:prstGeom prst="rect">
                <a:avLst/>
              </a:prstGeom>
              <a:blipFill>
                <a:blip r:embed="rId3"/>
                <a:stretch>
                  <a:fillRect t="-85484" b="-14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F04A24E-43CA-4DA9-8E1C-C1C74F0A15D0}"/>
              </a:ext>
            </a:extLst>
          </p:cNvPr>
          <p:cNvGrpSpPr/>
          <p:nvPr/>
        </p:nvGrpSpPr>
        <p:grpSpPr>
          <a:xfrm>
            <a:off x="365760" y="1686448"/>
            <a:ext cx="4217184" cy="2274007"/>
            <a:chOff x="1291367" y="1664592"/>
            <a:chExt cx="4602121" cy="21807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FA9019-9157-4ED9-96B3-32B1977257E0}"/>
                </a:ext>
              </a:extLst>
            </p:cNvPr>
            <p:cNvSpPr/>
            <p:nvPr/>
          </p:nvSpPr>
          <p:spPr>
            <a:xfrm>
              <a:off x="1291367" y="1664592"/>
              <a:ext cx="4602121" cy="2180793"/>
            </a:xfrm>
            <a:custGeom>
              <a:avLst/>
              <a:gdLst>
                <a:gd name="connsiteX0" fmla="*/ 0 w 4602121"/>
                <a:gd name="connsiteY0" fmla="*/ 0 h 2180793"/>
                <a:gd name="connsiteX1" fmla="*/ 529244 w 4602121"/>
                <a:gd name="connsiteY1" fmla="*/ 0 h 2180793"/>
                <a:gd name="connsiteX2" fmla="*/ 1104509 w 4602121"/>
                <a:gd name="connsiteY2" fmla="*/ 0 h 2180793"/>
                <a:gd name="connsiteX3" fmla="*/ 1771817 w 4602121"/>
                <a:gd name="connsiteY3" fmla="*/ 0 h 2180793"/>
                <a:gd name="connsiteX4" fmla="*/ 2393103 w 4602121"/>
                <a:gd name="connsiteY4" fmla="*/ 0 h 2180793"/>
                <a:gd name="connsiteX5" fmla="*/ 2830304 w 4602121"/>
                <a:gd name="connsiteY5" fmla="*/ 0 h 2180793"/>
                <a:gd name="connsiteX6" fmla="*/ 3359548 w 4602121"/>
                <a:gd name="connsiteY6" fmla="*/ 0 h 2180793"/>
                <a:gd name="connsiteX7" fmla="*/ 4026856 w 4602121"/>
                <a:gd name="connsiteY7" fmla="*/ 0 h 2180793"/>
                <a:gd name="connsiteX8" fmla="*/ 4602121 w 4602121"/>
                <a:gd name="connsiteY8" fmla="*/ 0 h 2180793"/>
                <a:gd name="connsiteX9" fmla="*/ 4602121 w 4602121"/>
                <a:gd name="connsiteY9" fmla="*/ 567006 h 2180793"/>
                <a:gd name="connsiteX10" fmla="*/ 4602121 w 4602121"/>
                <a:gd name="connsiteY10" fmla="*/ 1046781 h 2180793"/>
                <a:gd name="connsiteX11" fmla="*/ 4602121 w 4602121"/>
                <a:gd name="connsiteY11" fmla="*/ 1548363 h 2180793"/>
                <a:gd name="connsiteX12" fmla="*/ 4602121 w 4602121"/>
                <a:gd name="connsiteY12" fmla="*/ 2180793 h 2180793"/>
                <a:gd name="connsiteX13" fmla="*/ 4118898 w 4602121"/>
                <a:gd name="connsiteY13" fmla="*/ 2180793 h 2180793"/>
                <a:gd name="connsiteX14" fmla="*/ 3681697 w 4602121"/>
                <a:gd name="connsiteY14" fmla="*/ 2180793 h 2180793"/>
                <a:gd name="connsiteX15" fmla="*/ 3244495 w 4602121"/>
                <a:gd name="connsiteY15" fmla="*/ 2180793 h 2180793"/>
                <a:gd name="connsiteX16" fmla="*/ 2623209 w 4602121"/>
                <a:gd name="connsiteY16" fmla="*/ 2180793 h 2180793"/>
                <a:gd name="connsiteX17" fmla="*/ 2186007 w 4602121"/>
                <a:gd name="connsiteY17" fmla="*/ 2180793 h 2180793"/>
                <a:gd name="connsiteX18" fmla="*/ 1610742 w 4602121"/>
                <a:gd name="connsiteY18" fmla="*/ 2180793 h 2180793"/>
                <a:gd name="connsiteX19" fmla="*/ 1127520 w 4602121"/>
                <a:gd name="connsiteY19" fmla="*/ 2180793 h 2180793"/>
                <a:gd name="connsiteX20" fmla="*/ 552255 w 4602121"/>
                <a:gd name="connsiteY20" fmla="*/ 2180793 h 2180793"/>
                <a:gd name="connsiteX21" fmla="*/ 0 w 4602121"/>
                <a:gd name="connsiteY21" fmla="*/ 2180793 h 2180793"/>
                <a:gd name="connsiteX22" fmla="*/ 0 w 4602121"/>
                <a:gd name="connsiteY22" fmla="*/ 1635595 h 2180793"/>
                <a:gd name="connsiteX23" fmla="*/ 0 w 4602121"/>
                <a:gd name="connsiteY23" fmla="*/ 1112204 h 2180793"/>
                <a:gd name="connsiteX24" fmla="*/ 0 w 4602121"/>
                <a:gd name="connsiteY24" fmla="*/ 588814 h 2180793"/>
                <a:gd name="connsiteX25" fmla="*/ 0 w 4602121"/>
                <a:gd name="connsiteY25" fmla="*/ 0 h 218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02121" h="2180793" fill="none" extrusionOk="0">
                  <a:moveTo>
                    <a:pt x="0" y="0"/>
                  </a:moveTo>
                  <a:cubicBezTo>
                    <a:pt x="201012" y="-47670"/>
                    <a:pt x="403876" y="12472"/>
                    <a:pt x="529244" y="0"/>
                  </a:cubicBezTo>
                  <a:cubicBezTo>
                    <a:pt x="654612" y="-12472"/>
                    <a:pt x="971281" y="23693"/>
                    <a:pt x="1104509" y="0"/>
                  </a:cubicBezTo>
                  <a:cubicBezTo>
                    <a:pt x="1237738" y="-23693"/>
                    <a:pt x="1517338" y="36171"/>
                    <a:pt x="1771817" y="0"/>
                  </a:cubicBezTo>
                  <a:cubicBezTo>
                    <a:pt x="2026296" y="-36171"/>
                    <a:pt x="2145230" y="40941"/>
                    <a:pt x="2393103" y="0"/>
                  </a:cubicBezTo>
                  <a:cubicBezTo>
                    <a:pt x="2640976" y="-40941"/>
                    <a:pt x="2723309" y="48535"/>
                    <a:pt x="2830304" y="0"/>
                  </a:cubicBezTo>
                  <a:cubicBezTo>
                    <a:pt x="2937299" y="-48535"/>
                    <a:pt x="3185681" y="54312"/>
                    <a:pt x="3359548" y="0"/>
                  </a:cubicBezTo>
                  <a:cubicBezTo>
                    <a:pt x="3533415" y="-54312"/>
                    <a:pt x="3697354" y="56920"/>
                    <a:pt x="4026856" y="0"/>
                  </a:cubicBezTo>
                  <a:cubicBezTo>
                    <a:pt x="4356358" y="-56920"/>
                    <a:pt x="4333874" y="54468"/>
                    <a:pt x="4602121" y="0"/>
                  </a:cubicBezTo>
                  <a:cubicBezTo>
                    <a:pt x="4609157" y="242191"/>
                    <a:pt x="4591037" y="413628"/>
                    <a:pt x="4602121" y="567006"/>
                  </a:cubicBezTo>
                  <a:cubicBezTo>
                    <a:pt x="4613205" y="720384"/>
                    <a:pt x="4557572" y="838714"/>
                    <a:pt x="4602121" y="1046781"/>
                  </a:cubicBezTo>
                  <a:cubicBezTo>
                    <a:pt x="4646670" y="1254849"/>
                    <a:pt x="4574325" y="1312918"/>
                    <a:pt x="4602121" y="1548363"/>
                  </a:cubicBezTo>
                  <a:cubicBezTo>
                    <a:pt x="4629917" y="1783808"/>
                    <a:pt x="4596205" y="1962529"/>
                    <a:pt x="4602121" y="2180793"/>
                  </a:cubicBezTo>
                  <a:cubicBezTo>
                    <a:pt x="4455815" y="2221529"/>
                    <a:pt x="4327935" y="2166441"/>
                    <a:pt x="4118898" y="2180793"/>
                  </a:cubicBezTo>
                  <a:cubicBezTo>
                    <a:pt x="3909861" y="2195145"/>
                    <a:pt x="3848590" y="2177001"/>
                    <a:pt x="3681697" y="2180793"/>
                  </a:cubicBezTo>
                  <a:cubicBezTo>
                    <a:pt x="3514804" y="2184585"/>
                    <a:pt x="3405131" y="2152765"/>
                    <a:pt x="3244495" y="2180793"/>
                  </a:cubicBezTo>
                  <a:cubicBezTo>
                    <a:pt x="3083859" y="2208821"/>
                    <a:pt x="2901829" y="2110296"/>
                    <a:pt x="2623209" y="2180793"/>
                  </a:cubicBezTo>
                  <a:cubicBezTo>
                    <a:pt x="2344589" y="2251290"/>
                    <a:pt x="2404137" y="2132493"/>
                    <a:pt x="2186007" y="2180793"/>
                  </a:cubicBezTo>
                  <a:cubicBezTo>
                    <a:pt x="1967877" y="2229093"/>
                    <a:pt x="1736898" y="2146990"/>
                    <a:pt x="1610742" y="2180793"/>
                  </a:cubicBezTo>
                  <a:cubicBezTo>
                    <a:pt x="1484587" y="2214596"/>
                    <a:pt x="1277831" y="2137798"/>
                    <a:pt x="1127520" y="2180793"/>
                  </a:cubicBezTo>
                  <a:cubicBezTo>
                    <a:pt x="977209" y="2223788"/>
                    <a:pt x="697305" y="2172905"/>
                    <a:pt x="552255" y="2180793"/>
                  </a:cubicBezTo>
                  <a:cubicBezTo>
                    <a:pt x="407206" y="2188681"/>
                    <a:pt x="229815" y="2120428"/>
                    <a:pt x="0" y="2180793"/>
                  </a:cubicBezTo>
                  <a:cubicBezTo>
                    <a:pt x="-11078" y="2010227"/>
                    <a:pt x="21021" y="1907182"/>
                    <a:pt x="0" y="1635595"/>
                  </a:cubicBezTo>
                  <a:cubicBezTo>
                    <a:pt x="-21021" y="1364008"/>
                    <a:pt x="35773" y="1227056"/>
                    <a:pt x="0" y="1112204"/>
                  </a:cubicBezTo>
                  <a:cubicBezTo>
                    <a:pt x="-35773" y="997352"/>
                    <a:pt x="15277" y="702425"/>
                    <a:pt x="0" y="588814"/>
                  </a:cubicBezTo>
                  <a:cubicBezTo>
                    <a:pt x="-15277" y="475203"/>
                    <a:pt x="69596" y="223880"/>
                    <a:pt x="0" y="0"/>
                  </a:cubicBezTo>
                  <a:close/>
                </a:path>
                <a:path w="4602121" h="2180793" stroke="0" extrusionOk="0">
                  <a:moveTo>
                    <a:pt x="0" y="0"/>
                  </a:moveTo>
                  <a:cubicBezTo>
                    <a:pt x="206830" y="-7907"/>
                    <a:pt x="383988" y="55331"/>
                    <a:pt x="529244" y="0"/>
                  </a:cubicBezTo>
                  <a:cubicBezTo>
                    <a:pt x="674500" y="-55331"/>
                    <a:pt x="751022" y="24978"/>
                    <a:pt x="966445" y="0"/>
                  </a:cubicBezTo>
                  <a:cubicBezTo>
                    <a:pt x="1181868" y="-24978"/>
                    <a:pt x="1336763" y="17625"/>
                    <a:pt x="1633753" y="0"/>
                  </a:cubicBezTo>
                  <a:cubicBezTo>
                    <a:pt x="1930743" y="-17625"/>
                    <a:pt x="1945060" y="20254"/>
                    <a:pt x="2162997" y="0"/>
                  </a:cubicBezTo>
                  <a:cubicBezTo>
                    <a:pt x="2380934" y="-20254"/>
                    <a:pt x="2569485" y="38248"/>
                    <a:pt x="2692241" y="0"/>
                  </a:cubicBezTo>
                  <a:cubicBezTo>
                    <a:pt x="2814997" y="-38248"/>
                    <a:pt x="3072495" y="25997"/>
                    <a:pt x="3359548" y="0"/>
                  </a:cubicBezTo>
                  <a:cubicBezTo>
                    <a:pt x="3646601" y="-25997"/>
                    <a:pt x="3705401" y="40419"/>
                    <a:pt x="3842771" y="0"/>
                  </a:cubicBezTo>
                  <a:cubicBezTo>
                    <a:pt x="3980141" y="-40419"/>
                    <a:pt x="4235763" y="9333"/>
                    <a:pt x="4602121" y="0"/>
                  </a:cubicBezTo>
                  <a:cubicBezTo>
                    <a:pt x="4657853" y="186503"/>
                    <a:pt x="4585677" y="320674"/>
                    <a:pt x="4602121" y="588814"/>
                  </a:cubicBezTo>
                  <a:cubicBezTo>
                    <a:pt x="4618565" y="856954"/>
                    <a:pt x="4600101" y="900541"/>
                    <a:pt x="4602121" y="1090397"/>
                  </a:cubicBezTo>
                  <a:cubicBezTo>
                    <a:pt x="4604141" y="1280253"/>
                    <a:pt x="4558871" y="1509638"/>
                    <a:pt x="4602121" y="1635595"/>
                  </a:cubicBezTo>
                  <a:cubicBezTo>
                    <a:pt x="4645371" y="1761552"/>
                    <a:pt x="4559571" y="1959032"/>
                    <a:pt x="4602121" y="2180793"/>
                  </a:cubicBezTo>
                  <a:cubicBezTo>
                    <a:pt x="4391412" y="2191129"/>
                    <a:pt x="4371569" y="2159752"/>
                    <a:pt x="4164920" y="2180793"/>
                  </a:cubicBezTo>
                  <a:cubicBezTo>
                    <a:pt x="3958271" y="2201834"/>
                    <a:pt x="3811817" y="2153862"/>
                    <a:pt x="3497612" y="2180793"/>
                  </a:cubicBezTo>
                  <a:cubicBezTo>
                    <a:pt x="3183407" y="2207724"/>
                    <a:pt x="3176712" y="2175932"/>
                    <a:pt x="3014389" y="2180793"/>
                  </a:cubicBezTo>
                  <a:cubicBezTo>
                    <a:pt x="2852066" y="2185654"/>
                    <a:pt x="2684771" y="2176273"/>
                    <a:pt x="2439124" y="2180793"/>
                  </a:cubicBezTo>
                  <a:cubicBezTo>
                    <a:pt x="2193478" y="2185313"/>
                    <a:pt x="2074498" y="2161612"/>
                    <a:pt x="1771817" y="2180793"/>
                  </a:cubicBezTo>
                  <a:cubicBezTo>
                    <a:pt x="1469136" y="2199974"/>
                    <a:pt x="1453475" y="2136006"/>
                    <a:pt x="1196551" y="2180793"/>
                  </a:cubicBezTo>
                  <a:cubicBezTo>
                    <a:pt x="939627" y="2225580"/>
                    <a:pt x="942863" y="2143458"/>
                    <a:pt x="759350" y="2180793"/>
                  </a:cubicBezTo>
                  <a:cubicBezTo>
                    <a:pt x="575837" y="2218128"/>
                    <a:pt x="202844" y="2096954"/>
                    <a:pt x="0" y="2180793"/>
                  </a:cubicBezTo>
                  <a:cubicBezTo>
                    <a:pt x="-68057" y="1921302"/>
                    <a:pt x="6167" y="1799445"/>
                    <a:pt x="0" y="1591979"/>
                  </a:cubicBezTo>
                  <a:cubicBezTo>
                    <a:pt x="-6167" y="1384513"/>
                    <a:pt x="44706" y="1208011"/>
                    <a:pt x="0" y="1003165"/>
                  </a:cubicBezTo>
                  <a:cubicBezTo>
                    <a:pt x="-44706" y="798319"/>
                    <a:pt x="66944" y="22371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24EAE6-E9D8-4F5E-A98B-386F8D0784A1}"/>
                </a:ext>
              </a:extLst>
            </p:cNvPr>
            <p:cNvSpPr txBox="1"/>
            <p:nvPr/>
          </p:nvSpPr>
          <p:spPr>
            <a:xfrm>
              <a:off x="1501740" y="1738493"/>
              <a:ext cx="1421014" cy="50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PV-20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FC72D-5588-48BD-AEF2-D13255994535}"/>
              </a:ext>
            </a:extLst>
          </p:cNvPr>
          <p:cNvGrpSpPr/>
          <p:nvPr/>
        </p:nvGrpSpPr>
        <p:grpSpPr>
          <a:xfrm>
            <a:off x="787130" y="2146598"/>
            <a:ext cx="3332231" cy="1568648"/>
            <a:chOff x="2057805" y="1430734"/>
            <a:chExt cx="3332231" cy="15686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CDE1935-9E5A-4C57-ACC5-9269CC1A1746}"/>
                </a:ext>
              </a:extLst>
            </p:cNvPr>
            <p:cNvSpPr/>
            <p:nvPr/>
          </p:nvSpPr>
          <p:spPr>
            <a:xfrm rot="16200000">
              <a:off x="2580923" y="2005171"/>
              <a:ext cx="75920" cy="11084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C4030D6-0F14-4B11-A7FD-AC916A680E73}"/>
                    </a:ext>
                  </a:extLst>
                </p:cNvPr>
                <p:cNvSpPr txBox="1"/>
                <p:nvPr/>
              </p:nvSpPr>
              <p:spPr>
                <a:xfrm>
                  <a:off x="2362371" y="2630050"/>
                  <a:ext cx="600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C4030D6-0F14-4B11-A7FD-AC916A680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71" y="2630050"/>
                  <a:ext cx="6000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41FF62-E0EE-446A-A139-1CCB0DE7F034}"/>
                </a:ext>
              </a:extLst>
            </p:cNvPr>
            <p:cNvGrpSpPr/>
            <p:nvPr/>
          </p:nvGrpSpPr>
          <p:grpSpPr>
            <a:xfrm>
              <a:off x="2064652" y="2107588"/>
              <a:ext cx="3325384" cy="186409"/>
              <a:chOff x="474616" y="2429255"/>
              <a:chExt cx="3315311" cy="1994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52A223C-19A6-4C59-9FED-3D443CB7E3AF}"/>
                  </a:ext>
                </a:extLst>
              </p:cNvPr>
              <p:cNvGrpSpPr/>
              <p:nvPr/>
            </p:nvGrpSpPr>
            <p:grpSpPr>
              <a:xfrm>
                <a:off x="474616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D8905E1-C727-4BE9-B8C4-902D222D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D4F454C-05E2-46E3-AEF9-ACF4FBBE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4109899-8159-4D8B-8C77-EB32D42BB72F}"/>
                  </a:ext>
                </a:extLst>
              </p:cNvPr>
              <p:cNvGrpSpPr/>
              <p:nvPr/>
            </p:nvGrpSpPr>
            <p:grpSpPr>
              <a:xfrm>
                <a:off x="1579720" y="2429256"/>
                <a:ext cx="1105104" cy="199440"/>
                <a:chOff x="5307407" y="3016512"/>
                <a:chExt cx="1109994" cy="20302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3CB1CCF-505A-4F45-83E2-27E67C510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8"/>
                  <a:ext cx="1109994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8F00625-1B00-44AE-B566-7B95FEBBC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A3251C2-5595-4FEF-B7A7-A53D1A4198A7}"/>
                  </a:ext>
                </a:extLst>
              </p:cNvPr>
              <p:cNvGrpSpPr/>
              <p:nvPr/>
            </p:nvGrpSpPr>
            <p:grpSpPr>
              <a:xfrm>
                <a:off x="2684823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244F49E-B62C-4414-8327-FA9FEE117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D3A3587-E614-487F-8099-DD18AFF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CC5B74-C019-47D5-A901-0602F2E66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30" y="2454068"/>
                <a:ext cx="0" cy="17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34F587DF-9D40-47AD-817D-EEEF7EB06C38}"/>
                </a:ext>
              </a:extLst>
            </p:cNvPr>
            <p:cNvSpPr/>
            <p:nvPr/>
          </p:nvSpPr>
          <p:spPr>
            <a:xfrm rot="5400000" flipH="1">
              <a:off x="3536233" y="572572"/>
              <a:ext cx="228335" cy="2723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45D632-EED1-4959-B82B-FEE51FA69C9D}"/>
                </a:ext>
              </a:extLst>
            </p:cNvPr>
            <p:cNvSpPr txBox="1"/>
            <p:nvPr/>
          </p:nvSpPr>
          <p:spPr>
            <a:xfrm>
              <a:off x="3476132" y="1430734"/>
              <a:ext cx="348537" cy="43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7FE7A8-D1D5-4EAA-94A2-811FBA717583}"/>
                    </a:ext>
                  </a:extLst>
                </p:cNvPr>
                <p:cNvSpPr txBox="1"/>
                <p:nvPr/>
              </p:nvSpPr>
              <p:spPr>
                <a:xfrm>
                  <a:off x="2057805" y="1496272"/>
                  <a:ext cx="4390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7FE7A8-D1D5-4EAA-94A2-811FBA717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05" y="1496272"/>
                  <a:ext cx="439030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A68724-287B-4BF0-9924-352F95B5D474}"/>
              </a:ext>
            </a:extLst>
          </p:cNvPr>
          <p:cNvGrpSpPr/>
          <p:nvPr/>
        </p:nvGrpSpPr>
        <p:grpSpPr>
          <a:xfrm>
            <a:off x="4896898" y="2567792"/>
            <a:ext cx="2280976" cy="736213"/>
            <a:chOff x="4813160" y="2058997"/>
            <a:chExt cx="2280976" cy="736213"/>
          </a:xfrm>
        </p:grpSpPr>
        <p:sp>
          <p:nvSpPr>
            <p:cNvPr id="78" name="Arrow: Left-Right 77">
              <a:extLst>
                <a:ext uri="{FF2B5EF4-FFF2-40B4-BE49-F238E27FC236}">
                  <a16:creationId xmlns:a16="http://schemas.microsoft.com/office/drawing/2014/main" id="{A41C2ABA-92B3-4068-970E-9EBF59E88728}"/>
                </a:ext>
              </a:extLst>
            </p:cNvPr>
            <p:cNvSpPr/>
            <p:nvPr/>
          </p:nvSpPr>
          <p:spPr>
            <a:xfrm>
              <a:off x="4813160" y="2306097"/>
              <a:ext cx="2280976" cy="232061"/>
            </a:xfrm>
            <a:prstGeom prst="left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0FF818-DD94-4A4B-B079-04DAD1F68A64}"/>
                </a:ext>
              </a:extLst>
            </p:cNvPr>
            <p:cNvSpPr txBox="1"/>
            <p:nvPr/>
          </p:nvSpPr>
          <p:spPr>
            <a:xfrm>
              <a:off x="5536179" y="2058997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Enc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842955-3E24-4963-9FD3-5650B3D2A05F}"/>
                </a:ext>
              </a:extLst>
            </p:cNvPr>
            <p:cNvSpPr txBox="1"/>
            <p:nvPr/>
          </p:nvSpPr>
          <p:spPr>
            <a:xfrm>
              <a:off x="5560015" y="2456656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Dec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7A6BB-A580-48C5-941B-4F78FE836E84}"/>
              </a:ext>
            </a:extLst>
          </p:cNvPr>
          <p:cNvGrpSpPr/>
          <p:nvPr/>
        </p:nvGrpSpPr>
        <p:grpSpPr>
          <a:xfrm>
            <a:off x="7430904" y="1587435"/>
            <a:ext cx="4217184" cy="2306677"/>
            <a:chOff x="7412371" y="1590855"/>
            <a:chExt cx="4217184" cy="23066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681E84-729D-4A32-A3A0-CF407518C7C3}"/>
                </a:ext>
              </a:extLst>
            </p:cNvPr>
            <p:cNvSpPr/>
            <p:nvPr/>
          </p:nvSpPr>
          <p:spPr>
            <a:xfrm>
              <a:off x="7412371" y="1590855"/>
              <a:ext cx="4217184" cy="2306677"/>
            </a:xfrm>
            <a:custGeom>
              <a:avLst/>
              <a:gdLst>
                <a:gd name="connsiteX0" fmla="*/ 0 w 4217184"/>
                <a:gd name="connsiteY0" fmla="*/ 0 h 2306677"/>
                <a:gd name="connsiteX1" fmla="*/ 484976 w 4217184"/>
                <a:gd name="connsiteY1" fmla="*/ 0 h 2306677"/>
                <a:gd name="connsiteX2" fmla="*/ 1012124 w 4217184"/>
                <a:gd name="connsiteY2" fmla="*/ 0 h 2306677"/>
                <a:gd name="connsiteX3" fmla="*/ 1623616 w 4217184"/>
                <a:gd name="connsiteY3" fmla="*/ 0 h 2306677"/>
                <a:gd name="connsiteX4" fmla="*/ 2192936 w 4217184"/>
                <a:gd name="connsiteY4" fmla="*/ 0 h 2306677"/>
                <a:gd name="connsiteX5" fmla="*/ 2593568 w 4217184"/>
                <a:gd name="connsiteY5" fmla="*/ 0 h 2306677"/>
                <a:gd name="connsiteX6" fmla="*/ 3078544 w 4217184"/>
                <a:gd name="connsiteY6" fmla="*/ 0 h 2306677"/>
                <a:gd name="connsiteX7" fmla="*/ 3690036 w 4217184"/>
                <a:gd name="connsiteY7" fmla="*/ 0 h 2306677"/>
                <a:gd name="connsiteX8" fmla="*/ 4217184 w 4217184"/>
                <a:gd name="connsiteY8" fmla="*/ 0 h 2306677"/>
                <a:gd name="connsiteX9" fmla="*/ 4217184 w 4217184"/>
                <a:gd name="connsiteY9" fmla="*/ 599736 h 2306677"/>
                <a:gd name="connsiteX10" fmla="*/ 4217184 w 4217184"/>
                <a:gd name="connsiteY10" fmla="*/ 1107205 h 2306677"/>
                <a:gd name="connsiteX11" fmla="*/ 4217184 w 4217184"/>
                <a:gd name="connsiteY11" fmla="*/ 1637741 h 2306677"/>
                <a:gd name="connsiteX12" fmla="*/ 4217184 w 4217184"/>
                <a:gd name="connsiteY12" fmla="*/ 2306677 h 2306677"/>
                <a:gd name="connsiteX13" fmla="*/ 3774380 w 4217184"/>
                <a:gd name="connsiteY13" fmla="*/ 2306677 h 2306677"/>
                <a:gd name="connsiteX14" fmla="*/ 3373747 w 4217184"/>
                <a:gd name="connsiteY14" fmla="*/ 2306677 h 2306677"/>
                <a:gd name="connsiteX15" fmla="*/ 2973115 w 4217184"/>
                <a:gd name="connsiteY15" fmla="*/ 2306677 h 2306677"/>
                <a:gd name="connsiteX16" fmla="*/ 2403795 w 4217184"/>
                <a:gd name="connsiteY16" fmla="*/ 2306677 h 2306677"/>
                <a:gd name="connsiteX17" fmla="*/ 2003162 w 4217184"/>
                <a:gd name="connsiteY17" fmla="*/ 2306677 h 2306677"/>
                <a:gd name="connsiteX18" fmla="*/ 1476014 w 4217184"/>
                <a:gd name="connsiteY18" fmla="*/ 2306677 h 2306677"/>
                <a:gd name="connsiteX19" fmla="*/ 1033210 w 4217184"/>
                <a:gd name="connsiteY19" fmla="*/ 2306677 h 2306677"/>
                <a:gd name="connsiteX20" fmla="*/ 506062 w 4217184"/>
                <a:gd name="connsiteY20" fmla="*/ 2306677 h 2306677"/>
                <a:gd name="connsiteX21" fmla="*/ 0 w 4217184"/>
                <a:gd name="connsiteY21" fmla="*/ 2306677 h 2306677"/>
                <a:gd name="connsiteX22" fmla="*/ 0 w 4217184"/>
                <a:gd name="connsiteY22" fmla="*/ 1730008 h 2306677"/>
                <a:gd name="connsiteX23" fmla="*/ 0 w 4217184"/>
                <a:gd name="connsiteY23" fmla="*/ 1176405 h 2306677"/>
                <a:gd name="connsiteX24" fmla="*/ 0 w 4217184"/>
                <a:gd name="connsiteY24" fmla="*/ 622803 h 2306677"/>
                <a:gd name="connsiteX25" fmla="*/ 0 w 4217184"/>
                <a:gd name="connsiteY25" fmla="*/ 0 h 230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17184" h="2306677" fill="none" extrusionOk="0">
                  <a:moveTo>
                    <a:pt x="0" y="0"/>
                  </a:moveTo>
                  <a:cubicBezTo>
                    <a:pt x="224889" y="-31333"/>
                    <a:pt x="258223" y="27176"/>
                    <a:pt x="484976" y="0"/>
                  </a:cubicBezTo>
                  <a:cubicBezTo>
                    <a:pt x="711729" y="-27176"/>
                    <a:pt x="831024" y="51926"/>
                    <a:pt x="1012124" y="0"/>
                  </a:cubicBezTo>
                  <a:cubicBezTo>
                    <a:pt x="1193224" y="-51926"/>
                    <a:pt x="1374337" y="38293"/>
                    <a:pt x="1623616" y="0"/>
                  </a:cubicBezTo>
                  <a:cubicBezTo>
                    <a:pt x="1872895" y="-38293"/>
                    <a:pt x="1916210" y="4680"/>
                    <a:pt x="2192936" y="0"/>
                  </a:cubicBezTo>
                  <a:cubicBezTo>
                    <a:pt x="2469662" y="-4680"/>
                    <a:pt x="2512829" y="9245"/>
                    <a:pt x="2593568" y="0"/>
                  </a:cubicBezTo>
                  <a:cubicBezTo>
                    <a:pt x="2674307" y="-9245"/>
                    <a:pt x="2875692" y="53496"/>
                    <a:pt x="3078544" y="0"/>
                  </a:cubicBezTo>
                  <a:cubicBezTo>
                    <a:pt x="3281396" y="-53496"/>
                    <a:pt x="3480710" y="39398"/>
                    <a:pt x="3690036" y="0"/>
                  </a:cubicBezTo>
                  <a:cubicBezTo>
                    <a:pt x="3899362" y="-39398"/>
                    <a:pt x="3960857" y="24611"/>
                    <a:pt x="4217184" y="0"/>
                  </a:cubicBezTo>
                  <a:cubicBezTo>
                    <a:pt x="4280326" y="241803"/>
                    <a:pt x="4171050" y="353657"/>
                    <a:pt x="4217184" y="599736"/>
                  </a:cubicBezTo>
                  <a:cubicBezTo>
                    <a:pt x="4263318" y="845815"/>
                    <a:pt x="4210192" y="988889"/>
                    <a:pt x="4217184" y="1107205"/>
                  </a:cubicBezTo>
                  <a:cubicBezTo>
                    <a:pt x="4224176" y="1225521"/>
                    <a:pt x="4157896" y="1397723"/>
                    <a:pt x="4217184" y="1637741"/>
                  </a:cubicBezTo>
                  <a:cubicBezTo>
                    <a:pt x="4276472" y="1877759"/>
                    <a:pt x="4207297" y="2062874"/>
                    <a:pt x="4217184" y="2306677"/>
                  </a:cubicBezTo>
                  <a:cubicBezTo>
                    <a:pt x="4049099" y="2351906"/>
                    <a:pt x="3869303" y="2273434"/>
                    <a:pt x="3774380" y="2306677"/>
                  </a:cubicBezTo>
                  <a:cubicBezTo>
                    <a:pt x="3679457" y="2339920"/>
                    <a:pt x="3569689" y="2292481"/>
                    <a:pt x="3373747" y="2306677"/>
                  </a:cubicBezTo>
                  <a:cubicBezTo>
                    <a:pt x="3177805" y="2320873"/>
                    <a:pt x="3114293" y="2277736"/>
                    <a:pt x="2973115" y="2306677"/>
                  </a:cubicBezTo>
                  <a:cubicBezTo>
                    <a:pt x="2831937" y="2335618"/>
                    <a:pt x="2555820" y="2270353"/>
                    <a:pt x="2403795" y="2306677"/>
                  </a:cubicBezTo>
                  <a:cubicBezTo>
                    <a:pt x="2251770" y="2343001"/>
                    <a:pt x="2147039" y="2304714"/>
                    <a:pt x="2003162" y="2306677"/>
                  </a:cubicBezTo>
                  <a:cubicBezTo>
                    <a:pt x="1859285" y="2308640"/>
                    <a:pt x="1661067" y="2286676"/>
                    <a:pt x="1476014" y="2306677"/>
                  </a:cubicBezTo>
                  <a:cubicBezTo>
                    <a:pt x="1290961" y="2326678"/>
                    <a:pt x="1139601" y="2295940"/>
                    <a:pt x="1033210" y="2306677"/>
                  </a:cubicBezTo>
                  <a:cubicBezTo>
                    <a:pt x="926819" y="2317414"/>
                    <a:pt x="657067" y="2302731"/>
                    <a:pt x="506062" y="2306677"/>
                  </a:cubicBezTo>
                  <a:cubicBezTo>
                    <a:pt x="355057" y="2310623"/>
                    <a:pt x="151938" y="2281811"/>
                    <a:pt x="0" y="2306677"/>
                  </a:cubicBezTo>
                  <a:cubicBezTo>
                    <a:pt x="-45197" y="2119884"/>
                    <a:pt x="38262" y="1995944"/>
                    <a:pt x="0" y="1730008"/>
                  </a:cubicBezTo>
                  <a:cubicBezTo>
                    <a:pt x="-38262" y="1464072"/>
                    <a:pt x="49818" y="1448331"/>
                    <a:pt x="0" y="1176405"/>
                  </a:cubicBezTo>
                  <a:cubicBezTo>
                    <a:pt x="-49818" y="904479"/>
                    <a:pt x="53238" y="781091"/>
                    <a:pt x="0" y="622803"/>
                  </a:cubicBezTo>
                  <a:cubicBezTo>
                    <a:pt x="-53238" y="464515"/>
                    <a:pt x="19230" y="248020"/>
                    <a:pt x="0" y="0"/>
                  </a:cubicBezTo>
                  <a:close/>
                </a:path>
                <a:path w="4217184" h="2306677" stroke="0" extrusionOk="0">
                  <a:moveTo>
                    <a:pt x="0" y="0"/>
                  </a:moveTo>
                  <a:cubicBezTo>
                    <a:pt x="236305" y="-36026"/>
                    <a:pt x="260963" y="48680"/>
                    <a:pt x="484976" y="0"/>
                  </a:cubicBezTo>
                  <a:cubicBezTo>
                    <a:pt x="708989" y="-48680"/>
                    <a:pt x="744978" y="17495"/>
                    <a:pt x="885609" y="0"/>
                  </a:cubicBezTo>
                  <a:cubicBezTo>
                    <a:pt x="1026240" y="-17495"/>
                    <a:pt x="1214139" y="11308"/>
                    <a:pt x="1497100" y="0"/>
                  </a:cubicBezTo>
                  <a:cubicBezTo>
                    <a:pt x="1780061" y="-11308"/>
                    <a:pt x="1835264" y="39740"/>
                    <a:pt x="1982076" y="0"/>
                  </a:cubicBezTo>
                  <a:cubicBezTo>
                    <a:pt x="2128888" y="-39740"/>
                    <a:pt x="2233503" y="31078"/>
                    <a:pt x="2467053" y="0"/>
                  </a:cubicBezTo>
                  <a:cubicBezTo>
                    <a:pt x="2700603" y="-31078"/>
                    <a:pt x="2921416" y="29799"/>
                    <a:pt x="3078544" y="0"/>
                  </a:cubicBezTo>
                  <a:cubicBezTo>
                    <a:pt x="3235672" y="-29799"/>
                    <a:pt x="3347480" y="6899"/>
                    <a:pt x="3521349" y="0"/>
                  </a:cubicBezTo>
                  <a:cubicBezTo>
                    <a:pt x="3695218" y="-6899"/>
                    <a:pt x="4025720" y="37142"/>
                    <a:pt x="4217184" y="0"/>
                  </a:cubicBezTo>
                  <a:cubicBezTo>
                    <a:pt x="4269449" y="303130"/>
                    <a:pt x="4206398" y="469859"/>
                    <a:pt x="4217184" y="622803"/>
                  </a:cubicBezTo>
                  <a:cubicBezTo>
                    <a:pt x="4227970" y="775747"/>
                    <a:pt x="4195378" y="943796"/>
                    <a:pt x="4217184" y="1153339"/>
                  </a:cubicBezTo>
                  <a:cubicBezTo>
                    <a:pt x="4238990" y="1362882"/>
                    <a:pt x="4152519" y="1538435"/>
                    <a:pt x="4217184" y="1730008"/>
                  </a:cubicBezTo>
                  <a:cubicBezTo>
                    <a:pt x="4281849" y="1921581"/>
                    <a:pt x="4204217" y="2125083"/>
                    <a:pt x="4217184" y="2306677"/>
                  </a:cubicBezTo>
                  <a:cubicBezTo>
                    <a:pt x="4032754" y="2314274"/>
                    <a:pt x="3920367" y="2293002"/>
                    <a:pt x="3816552" y="2306677"/>
                  </a:cubicBezTo>
                  <a:cubicBezTo>
                    <a:pt x="3712737" y="2320352"/>
                    <a:pt x="3481707" y="2290351"/>
                    <a:pt x="3205060" y="2306677"/>
                  </a:cubicBezTo>
                  <a:cubicBezTo>
                    <a:pt x="2928413" y="2323003"/>
                    <a:pt x="2881513" y="2281982"/>
                    <a:pt x="2762256" y="2306677"/>
                  </a:cubicBezTo>
                  <a:cubicBezTo>
                    <a:pt x="2642999" y="2331372"/>
                    <a:pt x="2370808" y="2285188"/>
                    <a:pt x="2235108" y="2306677"/>
                  </a:cubicBezTo>
                  <a:cubicBezTo>
                    <a:pt x="2099408" y="2328166"/>
                    <a:pt x="1902394" y="2241594"/>
                    <a:pt x="1623616" y="2306677"/>
                  </a:cubicBezTo>
                  <a:cubicBezTo>
                    <a:pt x="1344838" y="2371760"/>
                    <a:pt x="1270138" y="2293529"/>
                    <a:pt x="1096468" y="2306677"/>
                  </a:cubicBezTo>
                  <a:cubicBezTo>
                    <a:pt x="922798" y="2319825"/>
                    <a:pt x="816764" y="2290171"/>
                    <a:pt x="695835" y="2306677"/>
                  </a:cubicBezTo>
                  <a:cubicBezTo>
                    <a:pt x="574906" y="2323183"/>
                    <a:pt x="243106" y="2247867"/>
                    <a:pt x="0" y="2306677"/>
                  </a:cubicBezTo>
                  <a:cubicBezTo>
                    <a:pt x="-18229" y="2126098"/>
                    <a:pt x="9865" y="1977985"/>
                    <a:pt x="0" y="1683874"/>
                  </a:cubicBezTo>
                  <a:cubicBezTo>
                    <a:pt x="-9865" y="1389763"/>
                    <a:pt x="50038" y="1290524"/>
                    <a:pt x="0" y="1061071"/>
                  </a:cubicBezTo>
                  <a:cubicBezTo>
                    <a:pt x="-50038" y="831618"/>
                    <a:pt x="115786" y="47767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5BE7DF-A51B-4616-A86A-98E783A099A7}"/>
                </a:ext>
              </a:extLst>
            </p:cNvPr>
            <p:cNvSpPr txBox="1"/>
            <p:nvPr/>
          </p:nvSpPr>
          <p:spPr>
            <a:xfrm>
              <a:off x="7478797" y="1668531"/>
              <a:ext cx="1628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</a:rPr>
                <a:t>PP-21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3BA6DA-B63F-451E-8287-FA7D575F1300}"/>
              </a:ext>
            </a:extLst>
          </p:cNvPr>
          <p:cNvGrpSpPr/>
          <p:nvPr/>
        </p:nvGrpSpPr>
        <p:grpSpPr>
          <a:xfrm>
            <a:off x="7697883" y="2101319"/>
            <a:ext cx="3532132" cy="1650575"/>
            <a:chOff x="7457946" y="2851947"/>
            <a:chExt cx="3532132" cy="1650575"/>
          </a:xfrm>
        </p:grpSpPr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22317933-52E1-4C77-9716-DF8DEBD657CE}"/>
                </a:ext>
              </a:extLst>
            </p:cNvPr>
            <p:cNvSpPr/>
            <p:nvPr/>
          </p:nvSpPr>
          <p:spPr>
            <a:xfrm rot="16200000">
              <a:off x="8180965" y="3505217"/>
              <a:ext cx="75920" cy="11084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D65D67C-2B7C-4BD6-9372-461D6F5D27BC}"/>
                    </a:ext>
                  </a:extLst>
                </p:cNvPr>
                <p:cNvSpPr txBox="1"/>
                <p:nvPr/>
              </p:nvSpPr>
              <p:spPr>
                <a:xfrm>
                  <a:off x="7920676" y="4158636"/>
                  <a:ext cx="703166" cy="343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D65D67C-2B7C-4BD6-9372-461D6F5D2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676" y="4158636"/>
                  <a:ext cx="703166" cy="343886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83ACBF-26B2-4038-995D-8245E02F58C6}"/>
                </a:ext>
              </a:extLst>
            </p:cNvPr>
            <p:cNvGrpSpPr/>
            <p:nvPr/>
          </p:nvGrpSpPr>
          <p:grpSpPr>
            <a:xfrm>
              <a:off x="7664694" y="3607634"/>
              <a:ext cx="3325384" cy="186409"/>
              <a:chOff x="474616" y="2429255"/>
              <a:chExt cx="3315311" cy="1994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0FA9E66-1AC8-4839-9A91-34A18B0A01C5}"/>
                  </a:ext>
                </a:extLst>
              </p:cNvPr>
              <p:cNvGrpSpPr/>
              <p:nvPr/>
            </p:nvGrpSpPr>
            <p:grpSpPr>
              <a:xfrm>
                <a:off x="474616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D9CC332-2C22-4C86-A29A-A8443E160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EFA0031-DDF6-4E28-8F25-B2C9C39EA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A4358A9-D42A-4879-B863-53F299977FF9}"/>
                  </a:ext>
                </a:extLst>
              </p:cNvPr>
              <p:cNvGrpSpPr/>
              <p:nvPr/>
            </p:nvGrpSpPr>
            <p:grpSpPr>
              <a:xfrm>
                <a:off x="1579720" y="2429256"/>
                <a:ext cx="1105104" cy="199440"/>
                <a:chOff x="5307407" y="3016512"/>
                <a:chExt cx="1109994" cy="20302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944C80-7210-4A40-B0AC-3F68C2DEC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8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1A2A4E3-D2A2-481B-ADFC-9797AF29C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28836D-EF65-44E9-A9F2-BB4472FC525B}"/>
                  </a:ext>
                </a:extLst>
              </p:cNvPr>
              <p:cNvGrpSpPr/>
              <p:nvPr/>
            </p:nvGrpSpPr>
            <p:grpSpPr>
              <a:xfrm>
                <a:off x="2684823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BC47934-AD42-4AF9-B03F-1BFE24BD7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2F9E805-1CFF-4FAF-A4F8-233A8C0B3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9012C05-A96E-4C83-9BE4-E2A771C11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30" y="2454068"/>
                <a:ext cx="0" cy="17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A4919F5E-6A61-45EB-BFD0-0C984ADBCE97}"/>
                </a:ext>
              </a:extLst>
            </p:cNvPr>
            <p:cNvSpPr/>
            <p:nvPr/>
          </p:nvSpPr>
          <p:spPr>
            <a:xfrm rot="5400000" flipH="1">
              <a:off x="9136275" y="2072618"/>
              <a:ext cx="228335" cy="2723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F6C8E2-FEF8-44A7-A861-17A301B2C6AD}"/>
                </a:ext>
              </a:extLst>
            </p:cNvPr>
            <p:cNvSpPr txBox="1"/>
            <p:nvPr/>
          </p:nvSpPr>
          <p:spPr>
            <a:xfrm>
              <a:off x="9119551" y="2930780"/>
              <a:ext cx="30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6A04E6-682F-431D-BFDB-427B3D28DA46}"/>
                    </a:ext>
                  </a:extLst>
                </p:cNvPr>
                <p:cNvSpPr txBox="1"/>
                <p:nvPr/>
              </p:nvSpPr>
              <p:spPr>
                <a:xfrm>
                  <a:off x="7457946" y="2851947"/>
                  <a:ext cx="1186030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sz="18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sz="1800" dirty="0"/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6A04E6-682F-431D-BFDB-427B3D28D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7946" y="2851947"/>
                  <a:ext cx="1186030" cy="404983"/>
                </a:xfrm>
                <a:prstGeom prst="rect">
                  <a:avLst/>
                </a:prstGeom>
                <a:blipFill>
                  <a:blip r:embed="rId7"/>
                  <a:stretch>
                    <a:fillRect r="-17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00491-7A8C-4FF6-BCF1-BA954168D789}"/>
              </a:ext>
            </a:extLst>
          </p:cNvPr>
          <p:cNvGrpSpPr/>
          <p:nvPr/>
        </p:nvGrpSpPr>
        <p:grpSpPr>
          <a:xfrm>
            <a:off x="2163527" y="4032079"/>
            <a:ext cx="7747718" cy="1584294"/>
            <a:chOff x="2006706" y="4683622"/>
            <a:chExt cx="7747718" cy="158429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3D273C9-6E24-45ED-8F3D-78F82DDD053D}"/>
                </a:ext>
              </a:extLst>
            </p:cNvPr>
            <p:cNvGrpSpPr/>
            <p:nvPr/>
          </p:nvGrpSpPr>
          <p:grpSpPr>
            <a:xfrm>
              <a:off x="2006706" y="4683622"/>
              <a:ext cx="7747718" cy="1584294"/>
              <a:chOff x="1701476" y="4687503"/>
              <a:chExt cx="7747718" cy="158429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EF39041-641D-455F-BB77-82990D944D27}"/>
                  </a:ext>
                </a:extLst>
              </p:cNvPr>
              <p:cNvGrpSpPr/>
              <p:nvPr/>
            </p:nvGrpSpPr>
            <p:grpSpPr>
              <a:xfrm>
                <a:off x="4289078" y="5293044"/>
                <a:ext cx="2317725" cy="978753"/>
                <a:chOff x="2921345" y="4562820"/>
                <a:chExt cx="2317725" cy="978753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4701317-3E27-49EF-A664-9E8E319C6A4F}"/>
                    </a:ext>
                  </a:extLst>
                </p:cNvPr>
                <p:cNvSpPr/>
                <p:nvPr/>
              </p:nvSpPr>
              <p:spPr>
                <a:xfrm>
                  <a:off x="2921345" y="4562820"/>
                  <a:ext cx="2317725" cy="978753"/>
                </a:xfrm>
                <a:custGeom>
                  <a:avLst/>
                  <a:gdLst>
                    <a:gd name="connsiteX0" fmla="*/ 0 w 2317725"/>
                    <a:gd name="connsiteY0" fmla="*/ 0 h 978753"/>
                    <a:gd name="connsiteX1" fmla="*/ 556254 w 2317725"/>
                    <a:gd name="connsiteY1" fmla="*/ 0 h 978753"/>
                    <a:gd name="connsiteX2" fmla="*/ 1135685 w 2317725"/>
                    <a:gd name="connsiteY2" fmla="*/ 0 h 978753"/>
                    <a:gd name="connsiteX3" fmla="*/ 1738294 w 2317725"/>
                    <a:gd name="connsiteY3" fmla="*/ 0 h 978753"/>
                    <a:gd name="connsiteX4" fmla="*/ 2317725 w 2317725"/>
                    <a:gd name="connsiteY4" fmla="*/ 0 h 978753"/>
                    <a:gd name="connsiteX5" fmla="*/ 2317725 w 2317725"/>
                    <a:gd name="connsiteY5" fmla="*/ 499164 h 978753"/>
                    <a:gd name="connsiteX6" fmla="*/ 2317725 w 2317725"/>
                    <a:gd name="connsiteY6" fmla="*/ 978753 h 978753"/>
                    <a:gd name="connsiteX7" fmla="*/ 1691939 w 2317725"/>
                    <a:gd name="connsiteY7" fmla="*/ 978753 h 978753"/>
                    <a:gd name="connsiteX8" fmla="*/ 1066154 w 2317725"/>
                    <a:gd name="connsiteY8" fmla="*/ 978753 h 978753"/>
                    <a:gd name="connsiteX9" fmla="*/ 0 w 2317725"/>
                    <a:gd name="connsiteY9" fmla="*/ 978753 h 978753"/>
                    <a:gd name="connsiteX10" fmla="*/ 0 w 2317725"/>
                    <a:gd name="connsiteY10" fmla="*/ 499164 h 978753"/>
                    <a:gd name="connsiteX11" fmla="*/ 0 w 2317725"/>
                    <a:gd name="connsiteY11" fmla="*/ 0 h 9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17725" h="978753" fill="none" extrusionOk="0">
                      <a:moveTo>
                        <a:pt x="0" y="0"/>
                      </a:moveTo>
                      <a:cubicBezTo>
                        <a:pt x="139585" y="-27255"/>
                        <a:pt x="330855" y="8415"/>
                        <a:pt x="556254" y="0"/>
                      </a:cubicBezTo>
                      <a:cubicBezTo>
                        <a:pt x="781653" y="-8415"/>
                        <a:pt x="859851" y="5976"/>
                        <a:pt x="1135685" y="0"/>
                      </a:cubicBezTo>
                      <a:cubicBezTo>
                        <a:pt x="1411519" y="-5976"/>
                        <a:pt x="1506976" y="8370"/>
                        <a:pt x="1738294" y="0"/>
                      </a:cubicBezTo>
                      <a:cubicBezTo>
                        <a:pt x="1969612" y="-8370"/>
                        <a:pt x="2043396" y="23065"/>
                        <a:pt x="2317725" y="0"/>
                      </a:cubicBezTo>
                      <a:cubicBezTo>
                        <a:pt x="2373762" y="136445"/>
                        <a:pt x="2289966" y="330712"/>
                        <a:pt x="2317725" y="499164"/>
                      </a:cubicBezTo>
                      <a:cubicBezTo>
                        <a:pt x="2345484" y="667616"/>
                        <a:pt x="2287283" y="830520"/>
                        <a:pt x="2317725" y="978753"/>
                      </a:cubicBezTo>
                      <a:cubicBezTo>
                        <a:pt x="2030345" y="1044338"/>
                        <a:pt x="1818514" y="970763"/>
                        <a:pt x="1691939" y="978753"/>
                      </a:cubicBezTo>
                      <a:cubicBezTo>
                        <a:pt x="1565364" y="986743"/>
                        <a:pt x="1192442" y="925475"/>
                        <a:pt x="1066154" y="978753"/>
                      </a:cubicBezTo>
                      <a:cubicBezTo>
                        <a:pt x="939866" y="1032031"/>
                        <a:pt x="333837" y="899736"/>
                        <a:pt x="0" y="978753"/>
                      </a:cubicBezTo>
                      <a:cubicBezTo>
                        <a:pt x="-47973" y="785359"/>
                        <a:pt x="49484" y="614112"/>
                        <a:pt x="0" y="499164"/>
                      </a:cubicBezTo>
                      <a:cubicBezTo>
                        <a:pt x="-49484" y="384216"/>
                        <a:pt x="28644" y="210907"/>
                        <a:pt x="0" y="0"/>
                      </a:cubicBezTo>
                      <a:close/>
                    </a:path>
                    <a:path w="2317725" h="978753" stroke="0" extrusionOk="0">
                      <a:moveTo>
                        <a:pt x="0" y="0"/>
                      </a:moveTo>
                      <a:cubicBezTo>
                        <a:pt x="119071" y="-54448"/>
                        <a:pt x="415931" y="58330"/>
                        <a:pt x="556254" y="0"/>
                      </a:cubicBezTo>
                      <a:cubicBezTo>
                        <a:pt x="696577" y="-58330"/>
                        <a:pt x="909543" y="2177"/>
                        <a:pt x="1066154" y="0"/>
                      </a:cubicBezTo>
                      <a:cubicBezTo>
                        <a:pt x="1222765" y="-2177"/>
                        <a:pt x="1478762" y="26733"/>
                        <a:pt x="1691939" y="0"/>
                      </a:cubicBezTo>
                      <a:cubicBezTo>
                        <a:pt x="1905116" y="-26733"/>
                        <a:pt x="2064523" y="26420"/>
                        <a:pt x="2317725" y="0"/>
                      </a:cubicBezTo>
                      <a:cubicBezTo>
                        <a:pt x="2367097" y="229523"/>
                        <a:pt x="2310707" y="368310"/>
                        <a:pt x="2317725" y="479589"/>
                      </a:cubicBezTo>
                      <a:cubicBezTo>
                        <a:pt x="2324743" y="590868"/>
                        <a:pt x="2273774" y="764159"/>
                        <a:pt x="2317725" y="978753"/>
                      </a:cubicBezTo>
                      <a:cubicBezTo>
                        <a:pt x="2103617" y="994218"/>
                        <a:pt x="1949463" y="955657"/>
                        <a:pt x="1738294" y="978753"/>
                      </a:cubicBezTo>
                      <a:cubicBezTo>
                        <a:pt x="1527125" y="1001849"/>
                        <a:pt x="1333056" y="965527"/>
                        <a:pt x="1112508" y="978753"/>
                      </a:cubicBezTo>
                      <a:cubicBezTo>
                        <a:pt x="891960" y="991979"/>
                        <a:pt x="840787" y="972581"/>
                        <a:pt x="602609" y="978753"/>
                      </a:cubicBezTo>
                      <a:cubicBezTo>
                        <a:pt x="364431" y="984925"/>
                        <a:pt x="162101" y="912149"/>
                        <a:pt x="0" y="978753"/>
                      </a:cubicBezTo>
                      <a:cubicBezTo>
                        <a:pt x="-25071" y="818102"/>
                        <a:pt x="25225" y="648642"/>
                        <a:pt x="0" y="489377"/>
                      </a:cubicBezTo>
                      <a:cubicBezTo>
                        <a:pt x="-25225" y="330112"/>
                        <a:pt x="56524" y="200935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56EF2C5-BC8B-44AA-A160-F96ED33F7C9A}"/>
                    </a:ext>
                  </a:extLst>
                </p:cNvPr>
                <p:cNvSpPr txBox="1"/>
                <p:nvPr/>
              </p:nvSpPr>
              <p:spPr>
                <a:xfrm>
                  <a:off x="2982428" y="4635465"/>
                  <a:ext cx="1111626" cy="408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PT-23</a:t>
                  </a:r>
                </a:p>
              </p:txBody>
            </p:sp>
          </p:grpSp>
          <p:sp>
            <p:nvSpPr>
              <p:cNvPr id="54" name="Arrow: Bent 53">
                <a:extLst>
                  <a:ext uri="{FF2B5EF4-FFF2-40B4-BE49-F238E27FC236}">
                    <a16:creationId xmlns:a16="http://schemas.microsoft.com/office/drawing/2014/main" id="{4FE85174-6534-43AF-A7AB-54FAFB3E85EA}"/>
                  </a:ext>
                </a:extLst>
              </p:cNvPr>
              <p:cNvSpPr/>
              <p:nvPr/>
            </p:nvSpPr>
            <p:spPr>
              <a:xfrm rot="11113602" flipH="1">
                <a:off x="1701476" y="4757064"/>
                <a:ext cx="2602469" cy="1133451"/>
              </a:xfrm>
              <a:prstGeom prst="bentArrow">
                <a:avLst>
                  <a:gd name="adj1" fmla="val 25000"/>
                  <a:gd name="adj2" fmla="val 19392"/>
                  <a:gd name="adj3" fmla="val 25000"/>
                  <a:gd name="adj4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rrow: Bent 54">
                <a:extLst>
                  <a:ext uri="{FF2B5EF4-FFF2-40B4-BE49-F238E27FC236}">
                    <a16:creationId xmlns:a16="http://schemas.microsoft.com/office/drawing/2014/main" id="{AA790A6F-4E69-4806-82D4-DE6E8C55EAAC}"/>
                  </a:ext>
                </a:extLst>
              </p:cNvPr>
              <p:cNvSpPr/>
              <p:nvPr/>
            </p:nvSpPr>
            <p:spPr>
              <a:xfrm rot="21282229" flipH="1" flipV="1">
                <a:off x="6607143" y="4687503"/>
                <a:ext cx="2842051" cy="1232310"/>
              </a:xfrm>
              <a:prstGeom prst="bentArrow">
                <a:avLst>
                  <a:gd name="adj1" fmla="val 25000"/>
                  <a:gd name="adj2" fmla="val 19392"/>
                  <a:gd name="adj3" fmla="val 25000"/>
                  <a:gd name="adj4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CC43206-F079-475C-8ABD-1625DD3C525D}"/>
                    </a:ext>
                  </a:extLst>
                </p:cNvPr>
                <p:cNvSpPr txBox="1"/>
                <p:nvPr/>
              </p:nvSpPr>
              <p:spPr>
                <a:xfrm>
                  <a:off x="4105522" y="4737458"/>
                  <a:ext cx="37430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sz="1800" dirty="0"/>
                    <a:t>Q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2048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a14:m>
                  <a:r>
                    <a:rPr lang="en-US" sz="1800" dirty="0"/>
                    <a:t>n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CC43206-F079-475C-8ABD-1625DD3C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522" y="4737458"/>
                  <a:ext cx="37430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393" r="-11238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1C4DBA-090D-4CE6-821A-27AF4C595080}"/>
                  </a:ext>
                </a:extLst>
              </p:cNvPr>
              <p:cNvSpPr txBox="1"/>
              <p:nvPr/>
            </p:nvSpPr>
            <p:spPr>
              <a:xfrm>
                <a:off x="466371" y="1068730"/>
                <a:ext cx="1913354" cy="4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1C4DBA-090D-4CE6-821A-27AF4C59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1" y="1068730"/>
                <a:ext cx="1913354" cy="4637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7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89" y="80221"/>
            <a:ext cx="4140926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Homo 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70F7458-FCED-4431-AC20-69FC1847687C}"/>
                  </a:ext>
                </a:extLst>
              </p:cNvPr>
              <p:cNvSpPr txBox="1"/>
              <p:nvPr/>
            </p:nvSpPr>
            <p:spPr>
              <a:xfrm>
                <a:off x="3258446" y="526852"/>
                <a:ext cx="6346237" cy="652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470F7458-FCED-4431-AC20-69FC1847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8446" y="526852"/>
                <a:ext cx="6346237" cy="652807"/>
              </a:xfrm>
              <a:prstGeom prst="rect">
                <a:avLst/>
              </a:prstGeom>
              <a:blipFill>
                <a:blip r:embed="rId3"/>
                <a:stretch>
                  <a:fillRect t="-49074" b="-8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4E2796F-5593-4F44-8846-ED13882EB262}"/>
              </a:ext>
            </a:extLst>
          </p:cNvPr>
          <p:cNvGrpSpPr/>
          <p:nvPr/>
        </p:nvGrpSpPr>
        <p:grpSpPr>
          <a:xfrm>
            <a:off x="6887415" y="1323290"/>
            <a:ext cx="4963209" cy="2946803"/>
            <a:chOff x="6703202" y="1497128"/>
            <a:chExt cx="5154493" cy="29468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681E84-729D-4A32-A3A0-CF407518C7C3}"/>
                </a:ext>
              </a:extLst>
            </p:cNvPr>
            <p:cNvSpPr/>
            <p:nvPr/>
          </p:nvSpPr>
          <p:spPr>
            <a:xfrm>
              <a:off x="6703202" y="1497128"/>
              <a:ext cx="5154493" cy="2946803"/>
            </a:xfrm>
            <a:custGeom>
              <a:avLst/>
              <a:gdLst>
                <a:gd name="connsiteX0" fmla="*/ 0 w 5154493"/>
                <a:gd name="connsiteY0" fmla="*/ 0 h 2946803"/>
                <a:gd name="connsiteX1" fmla="*/ 675811 w 5154493"/>
                <a:gd name="connsiteY1" fmla="*/ 0 h 2946803"/>
                <a:gd name="connsiteX2" fmla="*/ 1351623 w 5154493"/>
                <a:gd name="connsiteY2" fmla="*/ 0 h 2946803"/>
                <a:gd name="connsiteX3" fmla="*/ 1924344 w 5154493"/>
                <a:gd name="connsiteY3" fmla="*/ 0 h 2946803"/>
                <a:gd name="connsiteX4" fmla="*/ 2548610 w 5154493"/>
                <a:gd name="connsiteY4" fmla="*/ 0 h 2946803"/>
                <a:gd name="connsiteX5" fmla="*/ 3069787 w 5154493"/>
                <a:gd name="connsiteY5" fmla="*/ 0 h 2946803"/>
                <a:gd name="connsiteX6" fmla="*/ 3642508 w 5154493"/>
                <a:gd name="connsiteY6" fmla="*/ 0 h 2946803"/>
                <a:gd name="connsiteX7" fmla="*/ 4318320 w 5154493"/>
                <a:gd name="connsiteY7" fmla="*/ 0 h 2946803"/>
                <a:gd name="connsiteX8" fmla="*/ 5154493 w 5154493"/>
                <a:gd name="connsiteY8" fmla="*/ 0 h 2946803"/>
                <a:gd name="connsiteX9" fmla="*/ 5154493 w 5154493"/>
                <a:gd name="connsiteY9" fmla="*/ 618829 h 2946803"/>
                <a:gd name="connsiteX10" fmla="*/ 5154493 w 5154493"/>
                <a:gd name="connsiteY10" fmla="*/ 1149253 h 2946803"/>
                <a:gd name="connsiteX11" fmla="*/ 5154493 w 5154493"/>
                <a:gd name="connsiteY11" fmla="*/ 1709146 h 2946803"/>
                <a:gd name="connsiteX12" fmla="*/ 5154493 w 5154493"/>
                <a:gd name="connsiteY12" fmla="*/ 2298506 h 2946803"/>
                <a:gd name="connsiteX13" fmla="*/ 5154493 w 5154493"/>
                <a:gd name="connsiteY13" fmla="*/ 2946803 h 2946803"/>
                <a:gd name="connsiteX14" fmla="*/ 4478682 w 5154493"/>
                <a:gd name="connsiteY14" fmla="*/ 2946803 h 2946803"/>
                <a:gd name="connsiteX15" fmla="*/ 3905960 w 5154493"/>
                <a:gd name="connsiteY15" fmla="*/ 2946803 h 2946803"/>
                <a:gd name="connsiteX16" fmla="*/ 3333239 w 5154493"/>
                <a:gd name="connsiteY16" fmla="*/ 2946803 h 2946803"/>
                <a:gd name="connsiteX17" fmla="*/ 2760517 w 5154493"/>
                <a:gd name="connsiteY17" fmla="*/ 2946803 h 2946803"/>
                <a:gd name="connsiteX18" fmla="*/ 2187796 w 5154493"/>
                <a:gd name="connsiteY18" fmla="*/ 2946803 h 2946803"/>
                <a:gd name="connsiteX19" fmla="*/ 1666619 w 5154493"/>
                <a:gd name="connsiteY19" fmla="*/ 2946803 h 2946803"/>
                <a:gd name="connsiteX20" fmla="*/ 1042353 w 5154493"/>
                <a:gd name="connsiteY20" fmla="*/ 2946803 h 2946803"/>
                <a:gd name="connsiteX21" fmla="*/ 0 w 5154493"/>
                <a:gd name="connsiteY21" fmla="*/ 2946803 h 2946803"/>
                <a:gd name="connsiteX22" fmla="*/ 0 w 5154493"/>
                <a:gd name="connsiteY22" fmla="*/ 2298506 h 2946803"/>
                <a:gd name="connsiteX23" fmla="*/ 0 w 5154493"/>
                <a:gd name="connsiteY23" fmla="*/ 1679678 h 2946803"/>
                <a:gd name="connsiteX24" fmla="*/ 0 w 5154493"/>
                <a:gd name="connsiteY24" fmla="*/ 1031381 h 2946803"/>
                <a:gd name="connsiteX25" fmla="*/ 0 w 5154493"/>
                <a:gd name="connsiteY25" fmla="*/ 0 h 2946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154493" h="2946803" fill="none" extrusionOk="0">
                  <a:moveTo>
                    <a:pt x="0" y="0"/>
                  </a:moveTo>
                  <a:cubicBezTo>
                    <a:pt x="214329" y="-58391"/>
                    <a:pt x="434600" y="42893"/>
                    <a:pt x="675811" y="0"/>
                  </a:cubicBezTo>
                  <a:cubicBezTo>
                    <a:pt x="917022" y="-42893"/>
                    <a:pt x="1090385" y="23434"/>
                    <a:pt x="1351623" y="0"/>
                  </a:cubicBezTo>
                  <a:cubicBezTo>
                    <a:pt x="1612861" y="-23434"/>
                    <a:pt x="1809176" y="42130"/>
                    <a:pt x="1924344" y="0"/>
                  </a:cubicBezTo>
                  <a:cubicBezTo>
                    <a:pt x="2039512" y="-42130"/>
                    <a:pt x="2246108" y="10671"/>
                    <a:pt x="2548610" y="0"/>
                  </a:cubicBezTo>
                  <a:cubicBezTo>
                    <a:pt x="2851112" y="-10671"/>
                    <a:pt x="2892701" y="35474"/>
                    <a:pt x="3069787" y="0"/>
                  </a:cubicBezTo>
                  <a:cubicBezTo>
                    <a:pt x="3246873" y="-35474"/>
                    <a:pt x="3414282" y="18136"/>
                    <a:pt x="3642508" y="0"/>
                  </a:cubicBezTo>
                  <a:cubicBezTo>
                    <a:pt x="3870734" y="-18136"/>
                    <a:pt x="4013007" y="66652"/>
                    <a:pt x="4318320" y="0"/>
                  </a:cubicBezTo>
                  <a:cubicBezTo>
                    <a:pt x="4623633" y="-66652"/>
                    <a:pt x="4790215" y="24584"/>
                    <a:pt x="5154493" y="0"/>
                  </a:cubicBezTo>
                  <a:cubicBezTo>
                    <a:pt x="5166419" y="283101"/>
                    <a:pt x="5094652" y="396948"/>
                    <a:pt x="5154493" y="618829"/>
                  </a:cubicBezTo>
                  <a:cubicBezTo>
                    <a:pt x="5214334" y="840710"/>
                    <a:pt x="5142693" y="977170"/>
                    <a:pt x="5154493" y="1149253"/>
                  </a:cubicBezTo>
                  <a:cubicBezTo>
                    <a:pt x="5166293" y="1321336"/>
                    <a:pt x="5133333" y="1575555"/>
                    <a:pt x="5154493" y="1709146"/>
                  </a:cubicBezTo>
                  <a:cubicBezTo>
                    <a:pt x="5175653" y="1842737"/>
                    <a:pt x="5126207" y="2013321"/>
                    <a:pt x="5154493" y="2298506"/>
                  </a:cubicBezTo>
                  <a:cubicBezTo>
                    <a:pt x="5182779" y="2583691"/>
                    <a:pt x="5135955" y="2791031"/>
                    <a:pt x="5154493" y="2946803"/>
                  </a:cubicBezTo>
                  <a:cubicBezTo>
                    <a:pt x="4880669" y="3016550"/>
                    <a:pt x="4704886" y="2891680"/>
                    <a:pt x="4478682" y="2946803"/>
                  </a:cubicBezTo>
                  <a:cubicBezTo>
                    <a:pt x="4252478" y="3001926"/>
                    <a:pt x="4152940" y="2940035"/>
                    <a:pt x="3905960" y="2946803"/>
                  </a:cubicBezTo>
                  <a:cubicBezTo>
                    <a:pt x="3658980" y="2953571"/>
                    <a:pt x="3481593" y="2935748"/>
                    <a:pt x="3333239" y="2946803"/>
                  </a:cubicBezTo>
                  <a:cubicBezTo>
                    <a:pt x="3184885" y="2957858"/>
                    <a:pt x="2981873" y="2915205"/>
                    <a:pt x="2760517" y="2946803"/>
                  </a:cubicBezTo>
                  <a:cubicBezTo>
                    <a:pt x="2539161" y="2978401"/>
                    <a:pt x="2402019" y="2882882"/>
                    <a:pt x="2187796" y="2946803"/>
                  </a:cubicBezTo>
                  <a:cubicBezTo>
                    <a:pt x="1973573" y="3010724"/>
                    <a:pt x="1872234" y="2937125"/>
                    <a:pt x="1666619" y="2946803"/>
                  </a:cubicBezTo>
                  <a:cubicBezTo>
                    <a:pt x="1461004" y="2956481"/>
                    <a:pt x="1246277" y="2922245"/>
                    <a:pt x="1042353" y="2946803"/>
                  </a:cubicBezTo>
                  <a:cubicBezTo>
                    <a:pt x="838429" y="2971361"/>
                    <a:pt x="215999" y="2903800"/>
                    <a:pt x="0" y="2946803"/>
                  </a:cubicBezTo>
                  <a:cubicBezTo>
                    <a:pt x="-49101" y="2656884"/>
                    <a:pt x="41607" y="2454338"/>
                    <a:pt x="0" y="2298506"/>
                  </a:cubicBezTo>
                  <a:cubicBezTo>
                    <a:pt x="-41607" y="2142674"/>
                    <a:pt x="5908" y="1873803"/>
                    <a:pt x="0" y="1679678"/>
                  </a:cubicBezTo>
                  <a:cubicBezTo>
                    <a:pt x="-5908" y="1485553"/>
                    <a:pt x="15112" y="1174067"/>
                    <a:pt x="0" y="1031381"/>
                  </a:cubicBezTo>
                  <a:cubicBezTo>
                    <a:pt x="-15112" y="888695"/>
                    <a:pt x="94446" y="322103"/>
                    <a:pt x="0" y="0"/>
                  </a:cubicBezTo>
                  <a:close/>
                </a:path>
                <a:path w="5154493" h="2946803" stroke="0" extrusionOk="0">
                  <a:moveTo>
                    <a:pt x="0" y="0"/>
                  </a:moveTo>
                  <a:cubicBezTo>
                    <a:pt x="147162" y="-43515"/>
                    <a:pt x="341666" y="52492"/>
                    <a:pt x="521177" y="0"/>
                  </a:cubicBezTo>
                  <a:cubicBezTo>
                    <a:pt x="700688" y="-52492"/>
                    <a:pt x="827254" y="49604"/>
                    <a:pt x="939263" y="0"/>
                  </a:cubicBezTo>
                  <a:cubicBezTo>
                    <a:pt x="1051272" y="-49604"/>
                    <a:pt x="1475848" y="64411"/>
                    <a:pt x="1615074" y="0"/>
                  </a:cubicBezTo>
                  <a:cubicBezTo>
                    <a:pt x="1754300" y="-64411"/>
                    <a:pt x="1915317" y="57802"/>
                    <a:pt x="2136251" y="0"/>
                  </a:cubicBezTo>
                  <a:cubicBezTo>
                    <a:pt x="2357185" y="-57802"/>
                    <a:pt x="2469378" y="31948"/>
                    <a:pt x="2657428" y="0"/>
                  </a:cubicBezTo>
                  <a:cubicBezTo>
                    <a:pt x="2845478" y="-31948"/>
                    <a:pt x="3021003" y="23036"/>
                    <a:pt x="3333239" y="0"/>
                  </a:cubicBezTo>
                  <a:cubicBezTo>
                    <a:pt x="3645475" y="-23036"/>
                    <a:pt x="3708722" y="22645"/>
                    <a:pt x="3802870" y="0"/>
                  </a:cubicBezTo>
                  <a:cubicBezTo>
                    <a:pt x="3897018" y="-22645"/>
                    <a:pt x="4146837" y="54506"/>
                    <a:pt x="4478682" y="0"/>
                  </a:cubicBezTo>
                  <a:cubicBezTo>
                    <a:pt x="4810527" y="-54506"/>
                    <a:pt x="4957114" y="18220"/>
                    <a:pt x="5154493" y="0"/>
                  </a:cubicBezTo>
                  <a:cubicBezTo>
                    <a:pt x="5192085" y="160726"/>
                    <a:pt x="5104056" y="415154"/>
                    <a:pt x="5154493" y="589361"/>
                  </a:cubicBezTo>
                  <a:cubicBezTo>
                    <a:pt x="5204930" y="763568"/>
                    <a:pt x="5090012" y="926455"/>
                    <a:pt x="5154493" y="1178721"/>
                  </a:cubicBezTo>
                  <a:cubicBezTo>
                    <a:pt x="5218974" y="1430987"/>
                    <a:pt x="5125289" y="1607583"/>
                    <a:pt x="5154493" y="1797550"/>
                  </a:cubicBezTo>
                  <a:cubicBezTo>
                    <a:pt x="5183697" y="1987517"/>
                    <a:pt x="5099732" y="2154627"/>
                    <a:pt x="5154493" y="2298506"/>
                  </a:cubicBezTo>
                  <a:cubicBezTo>
                    <a:pt x="5209254" y="2442385"/>
                    <a:pt x="5108518" y="2784432"/>
                    <a:pt x="5154493" y="2946803"/>
                  </a:cubicBezTo>
                  <a:cubicBezTo>
                    <a:pt x="4967398" y="2989237"/>
                    <a:pt x="4794213" y="2905399"/>
                    <a:pt x="4581772" y="2946803"/>
                  </a:cubicBezTo>
                  <a:cubicBezTo>
                    <a:pt x="4369331" y="2988207"/>
                    <a:pt x="4198160" y="2905595"/>
                    <a:pt x="4009050" y="2946803"/>
                  </a:cubicBezTo>
                  <a:cubicBezTo>
                    <a:pt x="3819940" y="2988011"/>
                    <a:pt x="3645803" y="2872513"/>
                    <a:pt x="3333239" y="2946803"/>
                  </a:cubicBezTo>
                  <a:cubicBezTo>
                    <a:pt x="3020675" y="3021093"/>
                    <a:pt x="2886096" y="2885183"/>
                    <a:pt x="2760517" y="2946803"/>
                  </a:cubicBezTo>
                  <a:cubicBezTo>
                    <a:pt x="2634938" y="3008423"/>
                    <a:pt x="2465820" y="2921182"/>
                    <a:pt x="2342431" y="2946803"/>
                  </a:cubicBezTo>
                  <a:cubicBezTo>
                    <a:pt x="2219042" y="2972424"/>
                    <a:pt x="2063728" y="2898624"/>
                    <a:pt x="1872799" y="2946803"/>
                  </a:cubicBezTo>
                  <a:cubicBezTo>
                    <a:pt x="1681870" y="2994982"/>
                    <a:pt x="1528679" y="2892422"/>
                    <a:pt x="1196988" y="2946803"/>
                  </a:cubicBezTo>
                  <a:cubicBezTo>
                    <a:pt x="865297" y="3001184"/>
                    <a:pt x="893685" y="2927628"/>
                    <a:pt x="624266" y="2946803"/>
                  </a:cubicBezTo>
                  <a:cubicBezTo>
                    <a:pt x="354847" y="2965978"/>
                    <a:pt x="132377" y="2923853"/>
                    <a:pt x="0" y="2946803"/>
                  </a:cubicBezTo>
                  <a:cubicBezTo>
                    <a:pt x="-65258" y="2738390"/>
                    <a:pt x="49309" y="2518658"/>
                    <a:pt x="0" y="2357442"/>
                  </a:cubicBezTo>
                  <a:cubicBezTo>
                    <a:pt x="-49309" y="2196226"/>
                    <a:pt x="56146" y="1986714"/>
                    <a:pt x="0" y="1856486"/>
                  </a:cubicBezTo>
                  <a:cubicBezTo>
                    <a:pt x="-56146" y="1726258"/>
                    <a:pt x="20307" y="1560647"/>
                    <a:pt x="0" y="1355529"/>
                  </a:cubicBezTo>
                  <a:cubicBezTo>
                    <a:pt x="-20307" y="1150411"/>
                    <a:pt x="29848" y="997283"/>
                    <a:pt x="0" y="736701"/>
                  </a:cubicBezTo>
                  <a:cubicBezTo>
                    <a:pt x="-29848" y="476119"/>
                    <a:pt x="26536" y="289964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5BE7DF-A51B-4616-A86A-98E783A099A7}"/>
                </a:ext>
              </a:extLst>
            </p:cNvPr>
            <p:cNvSpPr txBox="1"/>
            <p:nvPr/>
          </p:nvSpPr>
          <p:spPr>
            <a:xfrm>
              <a:off x="6826222" y="1627070"/>
              <a:ext cx="11456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2">
                      <a:lumMod val="75000"/>
                    </a:schemeClr>
                  </a:solidFill>
                </a:rPr>
                <a:t>PP-21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26208C-E464-4657-9CB9-9F7F72621101}"/>
              </a:ext>
            </a:extLst>
          </p:cNvPr>
          <p:cNvGrpSpPr/>
          <p:nvPr/>
        </p:nvGrpSpPr>
        <p:grpSpPr>
          <a:xfrm>
            <a:off x="4079519" y="1940450"/>
            <a:ext cx="2964744" cy="1077862"/>
            <a:chOff x="3966075" y="2001779"/>
            <a:chExt cx="3232117" cy="108465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9A76F49-0CE5-496A-AE01-DD2631CFFF82}"/>
                </a:ext>
              </a:extLst>
            </p:cNvPr>
            <p:cNvGrpSpPr/>
            <p:nvPr/>
          </p:nvGrpSpPr>
          <p:grpSpPr>
            <a:xfrm>
              <a:off x="3966075" y="2001779"/>
              <a:ext cx="3232117" cy="449022"/>
              <a:chOff x="4941976" y="2974798"/>
              <a:chExt cx="3232117" cy="449022"/>
            </a:xfrm>
          </p:grpSpPr>
          <p:sp>
            <p:nvSpPr>
              <p:cNvPr id="52" name="Arrow: Right 51">
                <a:extLst>
                  <a:ext uri="{FF2B5EF4-FFF2-40B4-BE49-F238E27FC236}">
                    <a16:creationId xmlns:a16="http://schemas.microsoft.com/office/drawing/2014/main" id="{419CAA50-9AFF-4E5A-98DF-503E9D7E3151}"/>
                  </a:ext>
                </a:extLst>
              </p:cNvPr>
              <p:cNvSpPr/>
              <p:nvPr/>
            </p:nvSpPr>
            <p:spPr>
              <a:xfrm>
                <a:off x="5334830" y="3232248"/>
                <a:ext cx="2062941" cy="191572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22C54AB-F04F-4986-A086-9303E73AF6E5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976" y="2974798"/>
                    <a:ext cx="3232117" cy="3375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𝐸𝑣𝑎𝑙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(+, 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22C54AB-F04F-4986-A086-9303E73AF6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976" y="2974798"/>
                    <a:ext cx="3232117" cy="33758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21101BE-82CB-4CF0-9249-05DBEA505919}"/>
                </a:ext>
              </a:extLst>
            </p:cNvPr>
            <p:cNvGrpSpPr/>
            <p:nvPr/>
          </p:nvGrpSpPr>
          <p:grpSpPr>
            <a:xfrm>
              <a:off x="4351599" y="2492826"/>
              <a:ext cx="2014005" cy="593605"/>
              <a:chOff x="4344296" y="2509585"/>
              <a:chExt cx="2014005" cy="593605"/>
            </a:xfrm>
          </p:grpSpPr>
          <p:sp>
            <p:nvSpPr>
              <p:cNvPr id="50" name="Arrow: Left 49">
                <a:extLst>
                  <a:ext uri="{FF2B5EF4-FFF2-40B4-BE49-F238E27FC236}">
                    <a16:creationId xmlns:a16="http://schemas.microsoft.com/office/drawing/2014/main" id="{4962D9F0-3142-4BA2-995C-CC185D2A84CB}"/>
                  </a:ext>
                </a:extLst>
              </p:cNvPr>
              <p:cNvSpPr/>
              <p:nvPr/>
            </p:nvSpPr>
            <p:spPr>
              <a:xfrm>
                <a:off x="4344296" y="2509585"/>
                <a:ext cx="2014005" cy="237174"/>
              </a:xfrm>
              <a:prstGeom prst="leftArrow">
                <a:avLst>
                  <a:gd name="adj1" fmla="val 44755"/>
                  <a:gd name="adj2" fmla="val 50000"/>
                </a:avLst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EA0A95-BA0D-4C5D-AAC3-7B553E3D2023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418" y="2623404"/>
                    <a:ext cx="1452898" cy="4797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𝐷𝑒𝑐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CEA0A95-BA0D-4C5D-AAC3-7B553E3D20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6418" y="2623404"/>
                    <a:ext cx="1452898" cy="4797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03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8244CDF-D849-4A9C-851C-B12362595551}"/>
              </a:ext>
            </a:extLst>
          </p:cNvPr>
          <p:cNvGrpSpPr/>
          <p:nvPr/>
        </p:nvGrpSpPr>
        <p:grpSpPr>
          <a:xfrm>
            <a:off x="6846280" y="1953140"/>
            <a:ext cx="5084284" cy="673292"/>
            <a:chOff x="6770071" y="1617654"/>
            <a:chExt cx="4951953" cy="725845"/>
          </a:xfrm>
        </p:grpSpPr>
        <p:sp>
          <p:nvSpPr>
            <p:cNvPr id="34" name="Speech Bubble: Oval 33">
              <a:extLst>
                <a:ext uri="{FF2B5EF4-FFF2-40B4-BE49-F238E27FC236}">
                  <a16:creationId xmlns:a16="http://schemas.microsoft.com/office/drawing/2014/main" id="{5DAADE76-7144-4F82-BD14-45E8FE591A3C}"/>
                </a:ext>
              </a:extLst>
            </p:cNvPr>
            <p:cNvSpPr/>
            <p:nvPr/>
          </p:nvSpPr>
          <p:spPr>
            <a:xfrm>
              <a:off x="8985437" y="1617654"/>
              <a:ext cx="1102561" cy="395829"/>
            </a:xfrm>
            <a:prstGeom prst="wedgeEllipseCallout">
              <a:avLst>
                <a:gd name="adj1" fmla="val 49620"/>
                <a:gd name="adj2" fmla="val 69038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BigInt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54F752-BD8F-4B2F-BC21-C99935259B43}"/>
                    </a:ext>
                  </a:extLst>
                </p:cNvPr>
                <p:cNvSpPr txBox="1"/>
                <p:nvPr/>
              </p:nvSpPr>
              <p:spPr>
                <a:xfrm>
                  <a:off x="6770071" y="1845799"/>
                  <a:ext cx="4951953" cy="497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n-US" sz="1600" dirty="0"/>
                    <a:t>=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𝑒𝑙𝑒𝑚𝑤𝑖𝑠𝑒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en-US" sz="1600" dirty="0"/>
                    <a:t>=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854F752-BD8F-4B2F-BC21-C99935259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071" y="1845799"/>
                  <a:ext cx="4951953" cy="497700"/>
                </a:xfrm>
                <a:prstGeom prst="rect">
                  <a:avLst/>
                </a:prstGeom>
                <a:blipFill>
                  <a:blip r:embed="rId6"/>
                  <a:stretch>
                    <a:fillRect r="-2518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75BB4B-0615-4F95-8284-EA7C3D11A1CF}"/>
              </a:ext>
            </a:extLst>
          </p:cNvPr>
          <p:cNvGrpSpPr/>
          <p:nvPr/>
        </p:nvGrpSpPr>
        <p:grpSpPr>
          <a:xfrm>
            <a:off x="6887415" y="2252276"/>
            <a:ext cx="4615591" cy="842264"/>
            <a:chOff x="7035911" y="3861190"/>
            <a:chExt cx="4616578" cy="8422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0EE56E2-DE74-4263-89C8-ADAA4D450CC9}"/>
                    </a:ext>
                  </a:extLst>
                </p:cNvPr>
                <p:cNvSpPr txBox="1"/>
                <p:nvPr/>
              </p:nvSpPr>
              <p:spPr>
                <a:xfrm>
                  <a:off x="7035911" y="4241789"/>
                  <a:ext cx="46165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𝑐𝑜𝑛𝑣</m:t>
                          </m:r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/>
                      </m:sSub>
                    </m:oMath>
                  </a14:m>
                  <a:r>
                    <a:rPr lang="en-US" sz="1600" dirty="0"/>
                    <a:t>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1600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0EE56E2-DE74-4263-89C8-ADAA4D450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911" y="4241789"/>
                  <a:ext cx="461657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Speech Bubble: Oval 63">
              <a:extLst>
                <a:ext uri="{FF2B5EF4-FFF2-40B4-BE49-F238E27FC236}">
                  <a16:creationId xmlns:a16="http://schemas.microsoft.com/office/drawing/2014/main" id="{971F66A8-FF78-46E0-89D3-095E1590DABF}"/>
                </a:ext>
              </a:extLst>
            </p:cNvPr>
            <p:cNvSpPr/>
            <p:nvPr/>
          </p:nvSpPr>
          <p:spPr>
            <a:xfrm>
              <a:off x="9375825" y="3890381"/>
              <a:ext cx="1102561" cy="395829"/>
            </a:xfrm>
            <a:prstGeom prst="wedgeEllipseCallout">
              <a:avLst>
                <a:gd name="adj1" fmla="val -48394"/>
                <a:gd name="adj2" fmla="val 67803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BigInt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add</a:t>
              </a:r>
            </a:p>
          </p:txBody>
        </p:sp>
        <p:sp>
          <p:nvSpPr>
            <p:cNvPr id="65" name="Speech Bubble: Oval 64">
              <a:extLst>
                <a:ext uri="{FF2B5EF4-FFF2-40B4-BE49-F238E27FC236}">
                  <a16:creationId xmlns:a16="http://schemas.microsoft.com/office/drawing/2014/main" id="{EF546D2E-51B0-41D5-A511-F79F368D2E8F}"/>
                </a:ext>
              </a:extLst>
            </p:cNvPr>
            <p:cNvSpPr/>
            <p:nvPr/>
          </p:nvSpPr>
          <p:spPr>
            <a:xfrm>
              <a:off x="8201724" y="3861190"/>
              <a:ext cx="1102561" cy="395829"/>
            </a:xfrm>
            <a:prstGeom prst="wedgeEllipseCallout">
              <a:avLst>
                <a:gd name="adj1" fmla="val 49620"/>
                <a:gd name="adj2" fmla="val 69038"/>
              </a:avLst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BigInt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Mul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7596C42-DDF0-44A7-92B8-E38C16434BC6}"/>
              </a:ext>
            </a:extLst>
          </p:cNvPr>
          <p:cNvGrpSpPr/>
          <p:nvPr/>
        </p:nvGrpSpPr>
        <p:grpSpPr>
          <a:xfrm>
            <a:off x="4112009" y="2416995"/>
            <a:ext cx="2858628" cy="1038224"/>
            <a:chOff x="3966075" y="1950368"/>
            <a:chExt cx="3105807" cy="113606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53942BE-01D3-4B9B-B74D-2AC824912D0E}"/>
                </a:ext>
              </a:extLst>
            </p:cNvPr>
            <p:cNvGrpSpPr/>
            <p:nvPr/>
          </p:nvGrpSpPr>
          <p:grpSpPr>
            <a:xfrm>
              <a:off x="3966075" y="1950368"/>
              <a:ext cx="3105807" cy="500433"/>
              <a:chOff x="4941976" y="2923387"/>
              <a:chExt cx="3105807" cy="500433"/>
            </a:xfrm>
          </p:grpSpPr>
          <p:sp>
            <p:nvSpPr>
              <p:cNvPr id="72" name="Arrow: Right 71">
                <a:extLst>
                  <a:ext uri="{FF2B5EF4-FFF2-40B4-BE49-F238E27FC236}">
                    <a16:creationId xmlns:a16="http://schemas.microsoft.com/office/drawing/2014/main" id="{8A1F6BAE-DD04-4DB5-AB9B-10841D680285}"/>
                  </a:ext>
                </a:extLst>
              </p:cNvPr>
              <p:cNvSpPr/>
              <p:nvPr/>
            </p:nvSpPr>
            <p:spPr>
              <a:xfrm>
                <a:off x="5334830" y="3232248"/>
                <a:ext cx="2062941" cy="191572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0093D88-7C96-4862-ABF2-2764EB00ACD6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976" y="2923387"/>
                    <a:ext cx="3105807" cy="367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𝐸𝑣𝑎𝑙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(∗, 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80093D88-7C96-4862-ABF2-2764EB00AC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976" y="2923387"/>
                    <a:ext cx="3105807" cy="36709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040386F-BC1C-46AF-9402-9076A7370C18}"/>
                </a:ext>
              </a:extLst>
            </p:cNvPr>
            <p:cNvGrpSpPr/>
            <p:nvPr/>
          </p:nvGrpSpPr>
          <p:grpSpPr>
            <a:xfrm>
              <a:off x="4351599" y="2492826"/>
              <a:ext cx="2014005" cy="593605"/>
              <a:chOff x="4344296" y="2509585"/>
              <a:chExt cx="2014005" cy="593605"/>
            </a:xfrm>
          </p:grpSpPr>
          <p:sp>
            <p:nvSpPr>
              <p:cNvPr id="70" name="Arrow: Left 69">
                <a:extLst>
                  <a:ext uri="{FF2B5EF4-FFF2-40B4-BE49-F238E27FC236}">
                    <a16:creationId xmlns:a16="http://schemas.microsoft.com/office/drawing/2014/main" id="{882DD9F7-BCF2-4A3E-AB63-2CEE8DDCC7EA}"/>
                  </a:ext>
                </a:extLst>
              </p:cNvPr>
              <p:cNvSpPr/>
              <p:nvPr/>
            </p:nvSpPr>
            <p:spPr>
              <a:xfrm>
                <a:off x="4344296" y="2509585"/>
                <a:ext cx="2014005" cy="237174"/>
              </a:xfrm>
              <a:prstGeom prst="leftArrow">
                <a:avLst>
                  <a:gd name="adj1" fmla="val 44755"/>
                  <a:gd name="adj2" fmla="val 50000"/>
                </a:avLst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3C04DF2-8639-4D64-9EF5-670D91D70CC0}"/>
                      </a:ext>
                    </a:extLst>
                  </p:cNvPr>
                  <p:cNvSpPr txBox="1"/>
                  <p:nvPr/>
                </p:nvSpPr>
                <p:spPr>
                  <a:xfrm>
                    <a:off x="4576418" y="2623404"/>
                    <a:ext cx="1452898" cy="4797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40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𝐷𝑒𝑐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14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3C04DF2-8639-4D64-9EF5-670D91D70C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6418" y="2623404"/>
                    <a:ext cx="1452898" cy="47978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77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3AE0BB8-980A-4BF1-8BE4-520DA6E3992F}"/>
              </a:ext>
            </a:extLst>
          </p:cNvPr>
          <p:cNvGrpSpPr/>
          <p:nvPr/>
        </p:nvGrpSpPr>
        <p:grpSpPr>
          <a:xfrm>
            <a:off x="738391" y="1339835"/>
            <a:ext cx="3456840" cy="3007251"/>
            <a:chOff x="448990" y="1266301"/>
            <a:chExt cx="3456840" cy="30072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538C0DD-9B63-46AB-AEC5-553E2B072AAC}"/>
                </a:ext>
              </a:extLst>
            </p:cNvPr>
            <p:cNvSpPr/>
            <p:nvPr/>
          </p:nvSpPr>
          <p:spPr>
            <a:xfrm>
              <a:off x="448990" y="1266301"/>
              <a:ext cx="3456840" cy="3007251"/>
            </a:xfrm>
            <a:custGeom>
              <a:avLst/>
              <a:gdLst>
                <a:gd name="connsiteX0" fmla="*/ 0 w 3456840"/>
                <a:gd name="connsiteY0" fmla="*/ 0 h 3007251"/>
                <a:gd name="connsiteX1" fmla="*/ 472435 w 3456840"/>
                <a:gd name="connsiteY1" fmla="*/ 0 h 3007251"/>
                <a:gd name="connsiteX2" fmla="*/ 1117712 w 3456840"/>
                <a:gd name="connsiteY2" fmla="*/ 0 h 3007251"/>
                <a:gd name="connsiteX3" fmla="*/ 1728420 w 3456840"/>
                <a:gd name="connsiteY3" fmla="*/ 0 h 3007251"/>
                <a:gd name="connsiteX4" fmla="*/ 2200855 w 3456840"/>
                <a:gd name="connsiteY4" fmla="*/ 0 h 3007251"/>
                <a:gd name="connsiteX5" fmla="*/ 2742426 w 3456840"/>
                <a:gd name="connsiteY5" fmla="*/ 0 h 3007251"/>
                <a:gd name="connsiteX6" fmla="*/ 3456840 w 3456840"/>
                <a:gd name="connsiteY6" fmla="*/ 0 h 3007251"/>
                <a:gd name="connsiteX7" fmla="*/ 3456840 w 3456840"/>
                <a:gd name="connsiteY7" fmla="*/ 501209 h 3007251"/>
                <a:gd name="connsiteX8" fmla="*/ 3456840 w 3456840"/>
                <a:gd name="connsiteY8" fmla="*/ 942272 h 3007251"/>
                <a:gd name="connsiteX9" fmla="*/ 3456840 w 3456840"/>
                <a:gd name="connsiteY9" fmla="*/ 1353263 h 3007251"/>
                <a:gd name="connsiteX10" fmla="*/ 3456840 w 3456840"/>
                <a:gd name="connsiteY10" fmla="*/ 1794326 h 3007251"/>
                <a:gd name="connsiteX11" fmla="*/ 3456840 w 3456840"/>
                <a:gd name="connsiteY11" fmla="*/ 2325607 h 3007251"/>
                <a:gd name="connsiteX12" fmla="*/ 3456840 w 3456840"/>
                <a:gd name="connsiteY12" fmla="*/ 3007251 h 3007251"/>
                <a:gd name="connsiteX13" fmla="*/ 2984405 w 3456840"/>
                <a:gd name="connsiteY13" fmla="*/ 3007251 h 3007251"/>
                <a:gd name="connsiteX14" fmla="*/ 2511970 w 3456840"/>
                <a:gd name="connsiteY14" fmla="*/ 3007251 h 3007251"/>
                <a:gd name="connsiteX15" fmla="*/ 1901262 w 3456840"/>
                <a:gd name="connsiteY15" fmla="*/ 3007251 h 3007251"/>
                <a:gd name="connsiteX16" fmla="*/ 1428827 w 3456840"/>
                <a:gd name="connsiteY16" fmla="*/ 3007251 h 3007251"/>
                <a:gd name="connsiteX17" fmla="*/ 852687 w 3456840"/>
                <a:gd name="connsiteY17" fmla="*/ 3007251 h 3007251"/>
                <a:gd name="connsiteX18" fmla="*/ 0 w 3456840"/>
                <a:gd name="connsiteY18" fmla="*/ 3007251 h 3007251"/>
                <a:gd name="connsiteX19" fmla="*/ 0 w 3456840"/>
                <a:gd name="connsiteY19" fmla="*/ 2506043 h 3007251"/>
                <a:gd name="connsiteX20" fmla="*/ 0 w 3456840"/>
                <a:gd name="connsiteY20" fmla="*/ 2004834 h 3007251"/>
                <a:gd name="connsiteX21" fmla="*/ 0 w 3456840"/>
                <a:gd name="connsiteY21" fmla="*/ 1443480 h 3007251"/>
                <a:gd name="connsiteX22" fmla="*/ 0 w 3456840"/>
                <a:gd name="connsiteY22" fmla="*/ 972344 h 3007251"/>
                <a:gd name="connsiteX23" fmla="*/ 0 w 3456840"/>
                <a:gd name="connsiteY23" fmla="*/ 501209 h 3007251"/>
                <a:gd name="connsiteX24" fmla="*/ 0 w 3456840"/>
                <a:gd name="connsiteY24" fmla="*/ 0 h 30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56840" h="3007251" fill="none" extrusionOk="0">
                  <a:moveTo>
                    <a:pt x="0" y="0"/>
                  </a:moveTo>
                  <a:cubicBezTo>
                    <a:pt x="102760" y="-40730"/>
                    <a:pt x="341468" y="17849"/>
                    <a:pt x="472435" y="0"/>
                  </a:cubicBezTo>
                  <a:cubicBezTo>
                    <a:pt x="603403" y="-17849"/>
                    <a:pt x="894264" y="68427"/>
                    <a:pt x="1117712" y="0"/>
                  </a:cubicBezTo>
                  <a:cubicBezTo>
                    <a:pt x="1341160" y="-68427"/>
                    <a:pt x="1586230" y="45213"/>
                    <a:pt x="1728420" y="0"/>
                  </a:cubicBezTo>
                  <a:cubicBezTo>
                    <a:pt x="1870610" y="-45213"/>
                    <a:pt x="1986721" y="23074"/>
                    <a:pt x="2200855" y="0"/>
                  </a:cubicBezTo>
                  <a:cubicBezTo>
                    <a:pt x="2414990" y="-23074"/>
                    <a:pt x="2525072" y="49363"/>
                    <a:pt x="2742426" y="0"/>
                  </a:cubicBezTo>
                  <a:cubicBezTo>
                    <a:pt x="2959780" y="-49363"/>
                    <a:pt x="3300618" y="23116"/>
                    <a:pt x="3456840" y="0"/>
                  </a:cubicBezTo>
                  <a:cubicBezTo>
                    <a:pt x="3507667" y="165920"/>
                    <a:pt x="3411213" y="283181"/>
                    <a:pt x="3456840" y="501209"/>
                  </a:cubicBezTo>
                  <a:cubicBezTo>
                    <a:pt x="3502467" y="719237"/>
                    <a:pt x="3418282" y="808277"/>
                    <a:pt x="3456840" y="942272"/>
                  </a:cubicBezTo>
                  <a:cubicBezTo>
                    <a:pt x="3495398" y="1076267"/>
                    <a:pt x="3450873" y="1215093"/>
                    <a:pt x="3456840" y="1353263"/>
                  </a:cubicBezTo>
                  <a:cubicBezTo>
                    <a:pt x="3462807" y="1491433"/>
                    <a:pt x="3430474" y="1703739"/>
                    <a:pt x="3456840" y="1794326"/>
                  </a:cubicBezTo>
                  <a:cubicBezTo>
                    <a:pt x="3483206" y="1884913"/>
                    <a:pt x="3432871" y="2207211"/>
                    <a:pt x="3456840" y="2325607"/>
                  </a:cubicBezTo>
                  <a:cubicBezTo>
                    <a:pt x="3480809" y="2444003"/>
                    <a:pt x="3453021" y="2742985"/>
                    <a:pt x="3456840" y="3007251"/>
                  </a:cubicBezTo>
                  <a:cubicBezTo>
                    <a:pt x="3319092" y="3043672"/>
                    <a:pt x="3180520" y="2993148"/>
                    <a:pt x="2984405" y="3007251"/>
                  </a:cubicBezTo>
                  <a:cubicBezTo>
                    <a:pt x="2788291" y="3021354"/>
                    <a:pt x="2740509" y="2972364"/>
                    <a:pt x="2511970" y="3007251"/>
                  </a:cubicBezTo>
                  <a:cubicBezTo>
                    <a:pt x="2283431" y="3042138"/>
                    <a:pt x="2101457" y="2985181"/>
                    <a:pt x="1901262" y="3007251"/>
                  </a:cubicBezTo>
                  <a:cubicBezTo>
                    <a:pt x="1701067" y="3029321"/>
                    <a:pt x="1577081" y="2965240"/>
                    <a:pt x="1428827" y="3007251"/>
                  </a:cubicBezTo>
                  <a:cubicBezTo>
                    <a:pt x="1280573" y="3049262"/>
                    <a:pt x="1078876" y="2950826"/>
                    <a:pt x="852687" y="3007251"/>
                  </a:cubicBezTo>
                  <a:cubicBezTo>
                    <a:pt x="626498" y="3063676"/>
                    <a:pt x="199103" y="2992653"/>
                    <a:pt x="0" y="3007251"/>
                  </a:cubicBezTo>
                  <a:cubicBezTo>
                    <a:pt x="-49342" y="2757268"/>
                    <a:pt x="37416" y="2693714"/>
                    <a:pt x="0" y="2506043"/>
                  </a:cubicBezTo>
                  <a:cubicBezTo>
                    <a:pt x="-37416" y="2318372"/>
                    <a:pt x="2953" y="2182245"/>
                    <a:pt x="0" y="2004834"/>
                  </a:cubicBezTo>
                  <a:cubicBezTo>
                    <a:pt x="-2953" y="1827423"/>
                    <a:pt x="2501" y="1641047"/>
                    <a:pt x="0" y="1443480"/>
                  </a:cubicBezTo>
                  <a:cubicBezTo>
                    <a:pt x="-2501" y="1245913"/>
                    <a:pt x="6741" y="1144403"/>
                    <a:pt x="0" y="972344"/>
                  </a:cubicBezTo>
                  <a:cubicBezTo>
                    <a:pt x="-6741" y="800285"/>
                    <a:pt x="47558" y="668865"/>
                    <a:pt x="0" y="501209"/>
                  </a:cubicBezTo>
                  <a:cubicBezTo>
                    <a:pt x="-47558" y="333553"/>
                    <a:pt x="24791" y="117863"/>
                    <a:pt x="0" y="0"/>
                  </a:cubicBezTo>
                  <a:close/>
                </a:path>
                <a:path w="3456840" h="3007251" stroke="0" extrusionOk="0">
                  <a:moveTo>
                    <a:pt x="0" y="0"/>
                  </a:moveTo>
                  <a:cubicBezTo>
                    <a:pt x="229864" y="-12305"/>
                    <a:pt x="389702" y="64665"/>
                    <a:pt x="541572" y="0"/>
                  </a:cubicBezTo>
                  <a:cubicBezTo>
                    <a:pt x="693442" y="-64665"/>
                    <a:pt x="783911" y="29028"/>
                    <a:pt x="1014006" y="0"/>
                  </a:cubicBezTo>
                  <a:cubicBezTo>
                    <a:pt x="1244101" y="-29028"/>
                    <a:pt x="1382566" y="54880"/>
                    <a:pt x="1659283" y="0"/>
                  </a:cubicBezTo>
                  <a:cubicBezTo>
                    <a:pt x="1936000" y="-54880"/>
                    <a:pt x="2005176" y="31676"/>
                    <a:pt x="2200855" y="0"/>
                  </a:cubicBezTo>
                  <a:cubicBezTo>
                    <a:pt x="2396534" y="-31676"/>
                    <a:pt x="2548283" y="50136"/>
                    <a:pt x="2742426" y="0"/>
                  </a:cubicBezTo>
                  <a:cubicBezTo>
                    <a:pt x="2936569" y="-50136"/>
                    <a:pt x="3258357" y="58078"/>
                    <a:pt x="3456840" y="0"/>
                  </a:cubicBezTo>
                  <a:cubicBezTo>
                    <a:pt x="3480924" y="168575"/>
                    <a:pt x="3405037" y="266083"/>
                    <a:pt x="3456840" y="441063"/>
                  </a:cubicBezTo>
                  <a:cubicBezTo>
                    <a:pt x="3508643" y="616043"/>
                    <a:pt x="3404485" y="776916"/>
                    <a:pt x="3456840" y="942272"/>
                  </a:cubicBezTo>
                  <a:cubicBezTo>
                    <a:pt x="3509195" y="1107628"/>
                    <a:pt x="3437782" y="1229322"/>
                    <a:pt x="3456840" y="1383335"/>
                  </a:cubicBezTo>
                  <a:cubicBezTo>
                    <a:pt x="3475898" y="1537348"/>
                    <a:pt x="3404709" y="1686010"/>
                    <a:pt x="3456840" y="1824399"/>
                  </a:cubicBezTo>
                  <a:cubicBezTo>
                    <a:pt x="3508971" y="1962788"/>
                    <a:pt x="3410243" y="2191492"/>
                    <a:pt x="3456840" y="2325607"/>
                  </a:cubicBezTo>
                  <a:cubicBezTo>
                    <a:pt x="3503437" y="2459722"/>
                    <a:pt x="3434573" y="2821435"/>
                    <a:pt x="3456840" y="3007251"/>
                  </a:cubicBezTo>
                  <a:cubicBezTo>
                    <a:pt x="3330858" y="3026588"/>
                    <a:pt x="3192741" y="2988249"/>
                    <a:pt x="2984405" y="3007251"/>
                  </a:cubicBezTo>
                  <a:cubicBezTo>
                    <a:pt x="2776069" y="3026253"/>
                    <a:pt x="2644357" y="2965798"/>
                    <a:pt x="2339128" y="3007251"/>
                  </a:cubicBezTo>
                  <a:cubicBezTo>
                    <a:pt x="2033899" y="3048704"/>
                    <a:pt x="2036438" y="2965686"/>
                    <a:pt x="1832125" y="3007251"/>
                  </a:cubicBezTo>
                  <a:cubicBezTo>
                    <a:pt x="1627812" y="3048816"/>
                    <a:pt x="1433600" y="2981486"/>
                    <a:pt x="1255985" y="3007251"/>
                  </a:cubicBezTo>
                  <a:cubicBezTo>
                    <a:pt x="1078370" y="3033016"/>
                    <a:pt x="932031" y="2950987"/>
                    <a:pt x="610708" y="3007251"/>
                  </a:cubicBezTo>
                  <a:cubicBezTo>
                    <a:pt x="289385" y="3063515"/>
                    <a:pt x="137253" y="2944445"/>
                    <a:pt x="0" y="3007251"/>
                  </a:cubicBezTo>
                  <a:cubicBezTo>
                    <a:pt x="-6039" y="2802339"/>
                    <a:pt x="31924" y="2682654"/>
                    <a:pt x="0" y="2596260"/>
                  </a:cubicBezTo>
                  <a:cubicBezTo>
                    <a:pt x="-31924" y="2509866"/>
                    <a:pt x="30947" y="2311374"/>
                    <a:pt x="0" y="2155197"/>
                  </a:cubicBezTo>
                  <a:cubicBezTo>
                    <a:pt x="-30947" y="1999020"/>
                    <a:pt x="48563" y="1887407"/>
                    <a:pt x="0" y="1684061"/>
                  </a:cubicBezTo>
                  <a:cubicBezTo>
                    <a:pt x="-48563" y="1480715"/>
                    <a:pt x="62898" y="1321987"/>
                    <a:pt x="0" y="1122707"/>
                  </a:cubicBezTo>
                  <a:cubicBezTo>
                    <a:pt x="-62898" y="923427"/>
                    <a:pt x="49534" y="773383"/>
                    <a:pt x="0" y="621499"/>
                  </a:cubicBezTo>
                  <a:cubicBezTo>
                    <a:pt x="-49534" y="469615"/>
                    <a:pt x="12591" y="127655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E09846-FFC2-4945-8073-025004469398}"/>
                </a:ext>
              </a:extLst>
            </p:cNvPr>
            <p:cNvSpPr txBox="1"/>
            <p:nvPr/>
          </p:nvSpPr>
          <p:spPr>
            <a:xfrm>
              <a:off x="631724" y="1496084"/>
              <a:ext cx="1111626" cy="40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PV-20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AA168D-B689-4B31-8A6C-E0AEE74039D6}"/>
                  </a:ext>
                </a:extLst>
              </p:cNvPr>
              <p:cNvSpPr txBox="1"/>
              <p:nvPr/>
            </p:nvSpPr>
            <p:spPr>
              <a:xfrm>
                <a:off x="655229" y="2106500"/>
                <a:ext cx="3030539" cy="47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𝑒𝑙𝑒𝑚𝑤𝑖𝑠𝑒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9AA168D-B689-4B31-8A6C-E0AEE7403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9" y="2106500"/>
                <a:ext cx="3030539" cy="471468"/>
              </a:xfrm>
              <a:prstGeom prst="rect">
                <a:avLst/>
              </a:prstGeom>
              <a:blipFill>
                <a:blip r:embed="rId10"/>
                <a:stretch>
                  <a:fillRect r="-5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15A59-03A6-494C-B534-115712591A6C}"/>
                  </a:ext>
                </a:extLst>
              </p:cNvPr>
              <p:cNvSpPr txBox="1"/>
              <p:nvPr/>
            </p:nvSpPr>
            <p:spPr>
              <a:xfrm>
                <a:off x="790716" y="2620892"/>
                <a:ext cx="3030539" cy="47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𝑒𝑙𝑒𝑚𝑤𝑖𝑠𝑒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15A59-03A6-494C-B534-115712591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16" y="2620892"/>
                <a:ext cx="3030539" cy="471468"/>
              </a:xfrm>
              <a:prstGeom prst="rect">
                <a:avLst/>
              </a:prstGeom>
              <a:blipFill>
                <a:blip r:embed="rId11"/>
                <a:stretch>
                  <a:fillRect r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82770AA-02F4-4F6E-9576-92BE918EEB56}"/>
              </a:ext>
            </a:extLst>
          </p:cNvPr>
          <p:cNvGrpSpPr/>
          <p:nvPr/>
        </p:nvGrpSpPr>
        <p:grpSpPr>
          <a:xfrm>
            <a:off x="1752287" y="4481504"/>
            <a:ext cx="7747718" cy="1584294"/>
            <a:chOff x="1701476" y="4687503"/>
            <a:chExt cx="7747718" cy="158429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3939A9-839B-4AB0-85AF-8D19DB23E79C}"/>
                </a:ext>
              </a:extLst>
            </p:cNvPr>
            <p:cNvGrpSpPr/>
            <p:nvPr/>
          </p:nvGrpSpPr>
          <p:grpSpPr>
            <a:xfrm>
              <a:off x="4289078" y="5293044"/>
              <a:ext cx="2317725" cy="978753"/>
              <a:chOff x="2921345" y="4562820"/>
              <a:chExt cx="2317725" cy="97875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FFA9019-9157-4ED9-96B3-32B1977257E0}"/>
                  </a:ext>
                </a:extLst>
              </p:cNvPr>
              <p:cNvSpPr/>
              <p:nvPr/>
            </p:nvSpPr>
            <p:spPr>
              <a:xfrm>
                <a:off x="2921345" y="4562820"/>
                <a:ext cx="2317725" cy="978753"/>
              </a:xfrm>
              <a:custGeom>
                <a:avLst/>
                <a:gdLst>
                  <a:gd name="connsiteX0" fmla="*/ 0 w 2317725"/>
                  <a:gd name="connsiteY0" fmla="*/ 0 h 978753"/>
                  <a:gd name="connsiteX1" fmla="*/ 556254 w 2317725"/>
                  <a:gd name="connsiteY1" fmla="*/ 0 h 978753"/>
                  <a:gd name="connsiteX2" fmla="*/ 1135685 w 2317725"/>
                  <a:gd name="connsiteY2" fmla="*/ 0 h 978753"/>
                  <a:gd name="connsiteX3" fmla="*/ 1738294 w 2317725"/>
                  <a:gd name="connsiteY3" fmla="*/ 0 h 978753"/>
                  <a:gd name="connsiteX4" fmla="*/ 2317725 w 2317725"/>
                  <a:gd name="connsiteY4" fmla="*/ 0 h 978753"/>
                  <a:gd name="connsiteX5" fmla="*/ 2317725 w 2317725"/>
                  <a:gd name="connsiteY5" fmla="*/ 499164 h 978753"/>
                  <a:gd name="connsiteX6" fmla="*/ 2317725 w 2317725"/>
                  <a:gd name="connsiteY6" fmla="*/ 978753 h 978753"/>
                  <a:gd name="connsiteX7" fmla="*/ 1691939 w 2317725"/>
                  <a:gd name="connsiteY7" fmla="*/ 978753 h 978753"/>
                  <a:gd name="connsiteX8" fmla="*/ 1066154 w 2317725"/>
                  <a:gd name="connsiteY8" fmla="*/ 978753 h 978753"/>
                  <a:gd name="connsiteX9" fmla="*/ 0 w 2317725"/>
                  <a:gd name="connsiteY9" fmla="*/ 978753 h 978753"/>
                  <a:gd name="connsiteX10" fmla="*/ 0 w 2317725"/>
                  <a:gd name="connsiteY10" fmla="*/ 499164 h 978753"/>
                  <a:gd name="connsiteX11" fmla="*/ 0 w 2317725"/>
                  <a:gd name="connsiteY11" fmla="*/ 0 h 978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7725" h="978753" fill="none" extrusionOk="0">
                    <a:moveTo>
                      <a:pt x="0" y="0"/>
                    </a:moveTo>
                    <a:cubicBezTo>
                      <a:pt x="139585" y="-27255"/>
                      <a:pt x="330855" y="8415"/>
                      <a:pt x="556254" y="0"/>
                    </a:cubicBezTo>
                    <a:cubicBezTo>
                      <a:pt x="781653" y="-8415"/>
                      <a:pt x="859851" y="5976"/>
                      <a:pt x="1135685" y="0"/>
                    </a:cubicBezTo>
                    <a:cubicBezTo>
                      <a:pt x="1411519" y="-5976"/>
                      <a:pt x="1506976" y="8370"/>
                      <a:pt x="1738294" y="0"/>
                    </a:cubicBezTo>
                    <a:cubicBezTo>
                      <a:pt x="1969612" y="-8370"/>
                      <a:pt x="2043396" y="23065"/>
                      <a:pt x="2317725" y="0"/>
                    </a:cubicBezTo>
                    <a:cubicBezTo>
                      <a:pt x="2373762" y="136445"/>
                      <a:pt x="2289966" y="330712"/>
                      <a:pt x="2317725" y="499164"/>
                    </a:cubicBezTo>
                    <a:cubicBezTo>
                      <a:pt x="2345484" y="667616"/>
                      <a:pt x="2287283" y="830520"/>
                      <a:pt x="2317725" y="978753"/>
                    </a:cubicBezTo>
                    <a:cubicBezTo>
                      <a:pt x="2030345" y="1044338"/>
                      <a:pt x="1818514" y="970763"/>
                      <a:pt x="1691939" y="978753"/>
                    </a:cubicBezTo>
                    <a:cubicBezTo>
                      <a:pt x="1565364" y="986743"/>
                      <a:pt x="1192442" y="925475"/>
                      <a:pt x="1066154" y="978753"/>
                    </a:cubicBezTo>
                    <a:cubicBezTo>
                      <a:pt x="939866" y="1032031"/>
                      <a:pt x="333837" y="899736"/>
                      <a:pt x="0" y="978753"/>
                    </a:cubicBezTo>
                    <a:cubicBezTo>
                      <a:pt x="-47973" y="785359"/>
                      <a:pt x="49484" y="614112"/>
                      <a:pt x="0" y="499164"/>
                    </a:cubicBezTo>
                    <a:cubicBezTo>
                      <a:pt x="-49484" y="384216"/>
                      <a:pt x="28644" y="210907"/>
                      <a:pt x="0" y="0"/>
                    </a:cubicBezTo>
                    <a:close/>
                  </a:path>
                  <a:path w="2317725" h="978753" stroke="0" extrusionOk="0">
                    <a:moveTo>
                      <a:pt x="0" y="0"/>
                    </a:moveTo>
                    <a:cubicBezTo>
                      <a:pt x="119071" y="-54448"/>
                      <a:pt x="415931" y="58330"/>
                      <a:pt x="556254" y="0"/>
                    </a:cubicBezTo>
                    <a:cubicBezTo>
                      <a:pt x="696577" y="-58330"/>
                      <a:pt x="909543" y="2177"/>
                      <a:pt x="1066154" y="0"/>
                    </a:cubicBezTo>
                    <a:cubicBezTo>
                      <a:pt x="1222765" y="-2177"/>
                      <a:pt x="1478762" y="26733"/>
                      <a:pt x="1691939" y="0"/>
                    </a:cubicBezTo>
                    <a:cubicBezTo>
                      <a:pt x="1905116" y="-26733"/>
                      <a:pt x="2064523" y="26420"/>
                      <a:pt x="2317725" y="0"/>
                    </a:cubicBezTo>
                    <a:cubicBezTo>
                      <a:pt x="2367097" y="229523"/>
                      <a:pt x="2310707" y="368310"/>
                      <a:pt x="2317725" y="479589"/>
                    </a:cubicBezTo>
                    <a:cubicBezTo>
                      <a:pt x="2324743" y="590868"/>
                      <a:pt x="2273774" y="764159"/>
                      <a:pt x="2317725" y="978753"/>
                    </a:cubicBezTo>
                    <a:cubicBezTo>
                      <a:pt x="2103617" y="994218"/>
                      <a:pt x="1949463" y="955657"/>
                      <a:pt x="1738294" y="978753"/>
                    </a:cubicBezTo>
                    <a:cubicBezTo>
                      <a:pt x="1527125" y="1001849"/>
                      <a:pt x="1333056" y="965527"/>
                      <a:pt x="1112508" y="978753"/>
                    </a:cubicBezTo>
                    <a:cubicBezTo>
                      <a:pt x="891960" y="991979"/>
                      <a:pt x="840787" y="972581"/>
                      <a:pt x="602609" y="978753"/>
                    </a:cubicBezTo>
                    <a:cubicBezTo>
                      <a:pt x="364431" y="984925"/>
                      <a:pt x="162101" y="912149"/>
                      <a:pt x="0" y="978753"/>
                    </a:cubicBezTo>
                    <a:cubicBezTo>
                      <a:pt x="-25071" y="818102"/>
                      <a:pt x="25225" y="648642"/>
                      <a:pt x="0" y="489377"/>
                    </a:cubicBezTo>
                    <a:cubicBezTo>
                      <a:pt x="-25225" y="330112"/>
                      <a:pt x="56524" y="200935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accent1">
                    <a:lumMod val="60000"/>
                    <a:lumOff val="40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24EAE6-E9D8-4F5E-A98B-386F8D0784A1}"/>
                  </a:ext>
                </a:extLst>
              </p:cNvPr>
              <p:cNvSpPr txBox="1"/>
              <p:nvPr/>
            </p:nvSpPr>
            <p:spPr>
              <a:xfrm>
                <a:off x="2982428" y="4635465"/>
                <a:ext cx="1111626" cy="408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PT-23</a:t>
                </a:r>
              </a:p>
            </p:txBody>
          </p:sp>
        </p:grpSp>
        <p:sp>
          <p:nvSpPr>
            <p:cNvPr id="29" name="Arrow: Bent 28">
              <a:extLst>
                <a:ext uri="{FF2B5EF4-FFF2-40B4-BE49-F238E27FC236}">
                  <a16:creationId xmlns:a16="http://schemas.microsoft.com/office/drawing/2014/main" id="{7126F9DB-9EA2-4FA9-B96A-B6775C25811D}"/>
                </a:ext>
              </a:extLst>
            </p:cNvPr>
            <p:cNvSpPr/>
            <p:nvPr/>
          </p:nvSpPr>
          <p:spPr>
            <a:xfrm rot="11113602" flipH="1">
              <a:off x="1701476" y="4757064"/>
              <a:ext cx="2602469" cy="1133451"/>
            </a:xfrm>
            <a:prstGeom prst="bentArrow">
              <a:avLst>
                <a:gd name="adj1" fmla="val 25000"/>
                <a:gd name="adj2" fmla="val 19392"/>
                <a:gd name="adj3" fmla="val 25000"/>
                <a:gd name="adj4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Arrow: Bent 86">
              <a:extLst>
                <a:ext uri="{FF2B5EF4-FFF2-40B4-BE49-F238E27FC236}">
                  <a16:creationId xmlns:a16="http://schemas.microsoft.com/office/drawing/2014/main" id="{C2D7464D-A5D8-4D46-B67B-B1A0709348F7}"/>
                </a:ext>
              </a:extLst>
            </p:cNvPr>
            <p:cNvSpPr/>
            <p:nvPr/>
          </p:nvSpPr>
          <p:spPr>
            <a:xfrm rot="21282229" flipH="1" flipV="1">
              <a:off x="6607143" y="4687503"/>
              <a:ext cx="2842051" cy="1232310"/>
            </a:xfrm>
            <a:prstGeom prst="bentArrow">
              <a:avLst>
                <a:gd name="adj1" fmla="val 25000"/>
                <a:gd name="adj2" fmla="val 19392"/>
                <a:gd name="adj3" fmla="val 25000"/>
                <a:gd name="adj4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63E4F6-152B-4D32-82BC-A814E7BA6073}"/>
                  </a:ext>
                </a:extLst>
              </p:cNvPr>
              <p:cNvSpPr txBox="1"/>
              <p:nvPr/>
            </p:nvSpPr>
            <p:spPr>
              <a:xfrm>
                <a:off x="2273870" y="4501151"/>
                <a:ext cx="7190791" cy="410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type m:val="li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ℤ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</m:sup>
                          </m:s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…+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63E4F6-152B-4D32-82BC-A814E7BA6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870" y="4501151"/>
                <a:ext cx="7190791" cy="410112"/>
              </a:xfrm>
              <a:prstGeom prst="rect">
                <a:avLst/>
              </a:prstGeom>
              <a:blipFill>
                <a:blip r:embed="rId12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1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83" grpId="0"/>
      <p:bldP spid="83" grpId="1"/>
      <p:bldP spid="84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E561-08E8-4781-BB94-531E3EA8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651751"/>
            <a:ext cx="11210924" cy="736551"/>
          </a:xfrm>
        </p:spPr>
        <p:txBody>
          <a:bodyPr vert="horz" lIns="121920" tIns="60960" rIns="121920" bIns="60960" rtlCol="0" anchor="ctr">
            <a:normAutofit/>
          </a:bodyPr>
          <a:lstStyle/>
          <a:p>
            <a:pPr algn="ctr" defTabSz="1219170"/>
            <a:r>
              <a:rPr lang="en-US" sz="3200" dirty="0"/>
              <a:t>conventional encryption scheme VS fully homomorphic scheme</a:t>
            </a:r>
            <a:endParaRPr lang="en-US" sz="3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0E0651-6E59-4EBD-AC33-2640B5159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39" y="1675227"/>
            <a:ext cx="7709120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CD592-58B0-421D-8C3E-8D997D7E4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vert="horz" lIns="121920" tIns="60960" rIns="121920" bIns="60960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800"/>
              </a:spcAft>
              <a:defRPr/>
            </a:pPr>
            <a:fld id="{1436F5C9-0C05-45EC-9B9F-EA7B633C52BA}" type="slidenum">
              <a:rPr lang="en-US"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1219170">
                <a:lnSpc>
                  <a:spcPct val="90000"/>
                </a:lnSpc>
                <a:spcAft>
                  <a:spcPts val="800"/>
                </a:spcAft>
                <a:defRPr/>
              </a:pPr>
              <a:t>7</a:t>
            </a:fld>
            <a:endParaRPr lang="en-US" sz="16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41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C382-C58A-4DF6-847A-9C485DA65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 </a:t>
            </a:r>
            <a:r>
              <a:rPr lang="en-US" dirty="0" err="1"/>
              <a:t>MatMul</a:t>
            </a:r>
            <a:r>
              <a:rPr lang="en-US" dirty="0"/>
              <a:t> complexity</a:t>
            </a:r>
          </a:p>
        </p:txBody>
      </p:sp>
    </p:spTree>
    <p:extLst>
      <p:ext uri="{BB962C8B-B14F-4D97-AF65-F5344CB8AC3E}">
        <p14:creationId xmlns:p14="http://schemas.microsoft.com/office/powerpoint/2010/main" val="16059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54FD-DAE5-450C-8FAE-EAFE3D0A6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4140926" cy="655487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morphism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D0E07E-5E66-49B7-A71E-CBEA99BCE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F7B5FC9-BC26-442C-9059-2C54289CC66D}"/>
                  </a:ext>
                </a:extLst>
              </p:cNvPr>
              <p:cNvSpPr txBox="1"/>
              <p:nvPr/>
            </p:nvSpPr>
            <p:spPr>
              <a:xfrm>
                <a:off x="5759749" y="1117779"/>
                <a:ext cx="6335949" cy="374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b>
                        </m:sSub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1 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F7B5FC9-BC26-442C-9059-2C54289CC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49" y="1117779"/>
                <a:ext cx="6335949" cy="374846"/>
              </a:xfrm>
              <a:prstGeom prst="rect">
                <a:avLst/>
              </a:prstGeom>
              <a:blipFill>
                <a:blip r:embed="rId3"/>
                <a:stretch>
                  <a:fillRect t="-85484" b="-14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F04A24E-43CA-4DA9-8E1C-C1C74F0A15D0}"/>
              </a:ext>
            </a:extLst>
          </p:cNvPr>
          <p:cNvGrpSpPr/>
          <p:nvPr/>
        </p:nvGrpSpPr>
        <p:grpSpPr>
          <a:xfrm>
            <a:off x="365760" y="1686448"/>
            <a:ext cx="4217184" cy="2274007"/>
            <a:chOff x="1291367" y="1664592"/>
            <a:chExt cx="4602121" cy="21807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FFA9019-9157-4ED9-96B3-32B1977257E0}"/>
                </a:ext>
              </a:extLst>
            </p:cNvPr>
            <p:cNvSpPr/>
            <p:nvPr/>
          </p:nvSpPr>
          <p:spPr>
            <a:xfrm>
              <a:off x="1291367" y="1664592"/>
              <a:ext cx="4602121" cy="2180793"/>
            </a:xfrm>
            <a:custGeom>
              <a:avLst/>
              <a:gdLst>
                <a:gd name="connsiteX0" fmla="*/ 0 w 4602121"/>
                <a:gd name="connsiteY0" fmla="*/ 0 h 2180793"/>
                <a:gd name="connsiteX1" fmla="*/ 529244 w 4602121"/>
                <a:gd name="connsiteY1" fmla="*/ 0 h 2180793"/>
                <a:gd name="connsiteX2" fmla="*/ 1104509 w 4602121"/>
                <a:gd name="connsiteY2" fmla="*/ 0 h 2180793"/>
                <a:gd name="connsiteX3" fmla="*/ 1771817 w 4602121"/>
                <a:gd name="connsiteY3" fmla="*/ 0 h 2180793"/>
                <a:gd name="connsiteX4" fmla="*/ 2393103 w 4602121"/>
                <a:gd name="connsiteY4" fmla="*/ 0 h 2180793"/>
                <a:gd name="connsiteX5" fmla="*/ 2830304 w 4602121"/>
                <a:gd name="connsiteY5" fmla="*/ 0 h 2180793"/>
                <a:gd name="connsiteX6" fmla="*/ 3359548 w 4602121"/>
                <a:gd name="connsiteY6" fmla="*/ 0 h 2180793"/>
                <a:gd name="connsiteX7" fmla="*/ 4026856 w 4602121"/>
                <a:gd name="connsiteY7" fmla="*/ 0 h 2180793"/>
                <a:gd name="connsiteX8" fmla="*/ 4602121 w 4602121"/>
                <a:gd name="connsiteY8" fmla="*/ 0 h 2180793"/>
                <a:gd name="connsiteX9" fmla="*/ 4602121 w 4602121"/>
                <a:gd name="connsiteY9" fmla="*/ 567006 h 2180793"/>
                <a:gd name="connsiteX10" fmla="*/ 4602121 w 4602121"/>
                <a:gd name="connsiteY10" fmla="*/ 1046781 h 2180793"/>
                <a:gd name="connsiteX11" fmla="*/ 4602121 w 4602121"/>
                <a:gd name="connsiteY11" fmla="*/ 1548363 h 2180793"/>
                <a:gd name="connsiteX12" fmla="*/ 4602121 w 4602121"/>
                <a:gd name="connsiteY12" fmla="*/ 2180793 h 2180793"/>
                <a:gd name="connsiteX13" fmla="*/ 4118898 w 4602121"/>
                <a:gd name="connsiteY13" fmla="*/ 2180793 h 2180793"/>
                <a:gd name="connsiteX14" fmla="*/ 3681697 w 4602121"/>
                <a:gd name="connsiteY14" fmla="*/ 2180793 h 2180793"/>
                <a:gd name="connsiteX15" fmla="*/ 3244495 w 4602121"/>
                <a:gd name="connsiteY15" fmla="*/ 2180793 h 2180793"/>
                <a:gd name="connsiteX16" fmla="*/ 2623209 w 4602121"/>
                <a:gd name="connsiteY16" fmla="*/ 2180793 h 2180793"/>
                <a:gd name="connsiteX17" fmla="*/ 2186007 w 4602121"/>
                <a:gd name="connsiteY17" fmla="*/ 2180793 h 2180793"/>
                <a:gd name="connsiteX18" fmla="*/ 1610742 w 4602121"/>
                <a:gd name="connsiteY18" fmla="*/ 2180793 h 2180793"/>
                <a:gd name="connsiteX19" fmla="*/ 1127520 w 4602121"/>
                <a:gd name="connsiteY19" fmla="*/ 2180793 h 2180793"/>
                <a:gd name="connsiteX20" fmla="*/ 552255 w 4602121"/>
                <a:gd name="connsiteY20" fmla="*/ 2180793 h 2180793"/>
                <a:gd name="connsiteX21" fmla="*/ 0 w 4602121"/>
                <a:gd name="connsiteY21" fmla="*/ 2180793 h 2180793"/>
                <a:gd name="connsiteX22" fmla="*/ 0 w 4602121"/>
                <a:gd name="connsiteY22" fmla="*/ 1635595 h 2180793"/>
                <a:gd name="connsiteX23" fmla="*/ 0 w 4602121"/>
                <a:gd name="connsiteY23" fmla="*/ 1112204 h 2180793"/>
                <a:gd name="connsiteX24" fmla="*/ 0 w 4602121"/>
                <a:gd name="connsiteY24" fmla="*/ 588814 h 2180793"/>
                <a:gd name="connsiteX25" fmla="*/ 0 w 4602121"/>
                <a:gd name="connsiteY25" fmla="*/ 0 h 218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602121" h="2180793" fill="none" extrusionOk="0">
                  <a:moveTo>
                    <a:pt x="0" y="0"/>
                  </a:moveTo>
                  <a:cubicBezTo>
                    <a:pt x="201012" y="-47670"/>
                    <a:pt x="403876" y="12472"/>
                    <a:pt x="529244" y="0"/>
                  </a:cubicBezTo>
                  <a:cubicBezTo>
                    <a:pt x="654612" y="-12472"/>
                    <a:pt x="971281" y="23693"/>
                    <a:pt x="1104509" y="0"/>
                  </a:cubicBezTo>
                  <a:cubicBezTo>
                    <a:pt x="1237738" y="-23693"/>
                    <a:pt x="1517338" y="36171"/>
                    <a:pt x="1771817" y="0"/>
                  </a:cubicBezTo>
                  <a:cubicBezTo>
                    <a:pt x="2026296" y="-36171"/>
                    <a:pt x="2145230" y="40941"/>
                    <a:pt x="2393103" y="0"/>
                  </a:cubicBezTo>
                  <a:cubicBezTo>
                    <a:pt x="2640976" y="-40941"/>
                    <a:pt x="2723309" y="48535"/>
                    <a:pt x="2830304" y="0"/>
                  </a:cubicBezTo>
                  <a:cubicBezTo>
                    <a:pt x="2937299" y="-48535"/>
                    <a:pt x="3185681" y="54312"/>
                    <a:pt x="3359548" y="0"/>
                  </a:cubicBezTo>
                  <a:cubicBezTo>
                    <a:pt x="3533415" y="-54312"/>
                    <a:pt x="3697354" y="56920"/>
                    <a:pt x="4026856" y="0"/>
                  </a:cubicBezTo>
                  <a:cubicBezTo>
                    <a:pt x="4356358" y="-56920"/>
                    <a:pt x="4333874" y="54468"/>
                    <a:pt x="4602121" y="0"/>
                  </a:cubicBezTo>
                  <a:cubicBezTo>
                    <a:pt x="4609157" y="242191"/>
                    <a:pt x="4591037" y="413628"/>
                    <a:pt x="4602121" y="567006"/>
                  </a:cubicBezTo>
                  <a:cubicBezTo>
                    <a:pt x="4613205" y="720384"/>
                    <a:pt x="4557572" y="838714"/>
                    <a:pt x="4602121" y="1046781"/>
                  </a:cubicBezTo>
                  <a:cubicBezTo>
                    <a:pt x="4646670" y="1254849"/>
                    <a:pt x="4574325" y="1312918"/>
                    <a:pt x="4602121" y="1548363"/>
                  </a:cubicBezTo>
                  <a:cubicBezTo>
                    <a:pt x="4629917" y="1783808"/>
                    <a:pt x="4596205" y="1962529"/>
                    <a:pt x="4602121" y="2180793"/>
                  </a:cubicBezTo>
                  <a:cubicBezTo>
                    <a:pt x="4455815" y="2221529"/>
                    <a:pt x="4327935" y="2166441"/>
                    <a:pt x="4118898" y="2180793"/>
                  </a:cubicBezTo>
                  <a:cubicBezTo>
                    <a:pt x="3909861" y="2195145"/>
                    <a:pt x="3848590" y="2177001"/>
                    <a:pt x="3681697" y="2180793"/>
                  </a:cubicBezTo>
                  <a:cubicBezTo>
                    <a:pt x="3514804" y="2184585"/>
                    <a:pt x="3405131" y="2152765"/>
                    <a:pt x="3244495" y="2180793"/>
                  </a:cubicBezTo>
                  <a:cubicBezTo>
                    <a:pt x="3083859" y="2208821"/>
                    <a:pt x="2901829" y="2110296"/>
                    <a:pt x="2623209" y="2180793"/>
                  </a:cubicBezTo>
                  <a:cubicBezTo>
                    <a:pt x="2344589" y="2251290"/>
                    <a:pt x="2404137" y="2132493"/>
                    <a:pt x="2186007" y="2180793"/>
                  </a:cubicBezTo>
                  <a:cubicBezTo>
                    <a:pt x="1967877" y="2229093"/>
                    <a:pt x="1736898" y="2146990"/>
                    <a:pt x="1610742" y="2180793"/>
                  </a:cubicBezTo>
                  <a:cubicBezTo>
                    <a:pt x="1484587" y="2214596"/>
                    <a:pt x="1277831" y="2137798"/>
                    <a:pt x="1127520" y="2180793"/>
                  </a:cubicBezTo>
                  <a:cubicBezTo>
                    <a:pt x="977209" y="2223788"/>
                    <a:pt x="697305" y="2172905"/>
                    <a:pt x="552255" y="2180793"/>
                  </a:cubicBezTo>
                  <a:cubicBezTo>
                    <a:pt x="407206" y="2188681"/>
                    <a:pt x="229815" y="2120428"/>
                    <a:pt x="0" y="2180793"/>
                  </a:cubicBezTo>
                  <a:cubicBezTo>
                    <a:pt x="-11078" y="2010227"/>
                    <a:pt x="21021" y="1907182"/>
                    <a:pt x="0" y="1635595"/>
                  </a:cubicBezTo>
                  <a:cubicBezTo>
                    <a:pt x="-21021" y="1364008"/>
                    <a:pt x="35773" y="1227056"/>
                    <a:pt x="0" y="1112204"/>
                  </a:cubicBezTo>
                  <a:cubicBezTo>
                    <a:pt x="-35773" y="997352"/>
                    <a:pt x="15277" y="702425"/>
                    <a:pt x="0" y="588814"/>
                  </a:cubicBezTo>
                  <a:cubicBezTo>
                    <a:pt x="-15277" y="475203"/>
                    <a:pt x="69596" y="223880"/>
                    <a:pt x="0" y="0"/>
                  </a:cubicBezTo>
                  <a:close/>
                </a:path>
                <a:path w="4602121" h="2180793" stroke="0" extrusionOk="0">
                  <a:moveTo>
                    <a:pt x="0" y="0"/>
                  </a:moveTo>
                  <a:cubicBezTo>
                    <a:pt x="206830" y="-7907"/>
                    <a:pt x="383988" y="55331"/>
                    <a:pt x="529244" y="0"/>
                  </a:cubicBezTo>
                  <a:cubicBezTo>
                    <a:pt x="674500" y="-55331"/>
                    <a:pt x="751022" y="24978"/>
                    <a:pt x="966445" y="0"/>
                  </a:cubicBezTo>
                  <a:cubicBezTo>
                    <a:pt x="1181868" y="-24978"/>
                    <a:pt x="1336763" y="17625"/>
                    <a:pt x="1633753" y="0"/>
                  </a:cubicBezTo>
                  <a:cubicBezTo>
                    <a:pt x="1930743" y="-17625"/>
                    <a:pt x="1945060" y="20254"/>
                    <a:pt x="2162997" y="0"/>
                  </a:cubicBezTo>
                  <a:cubicBezTo>
                    <a:pt x="2380934" y="-20254"/>
                    <a:pt x="2569485" y="38248"/>
                    <a:pt x="2692241" y="0"/>
                  </a:cubicBezTo>
                  <a:cubicBezTo>
                    <a:pt x="2814997" y="-38248"/>
                    <a:pt x="3072495" y="25997"/>
                    <a:pt x="3359548" y="0"/>
                  </a:cubicBezTo>
                  <a:cubicBezTo>
                    <a:pt x="3646601" y="-25997"/>
                    <a:pt x="3705401" y="40419"/>
                    <a:pt x="3842771" y="0"/>
                  </a:cubicBezTo>
                  <a:cubicBezTo>
                    <a:pt x="3980141" y="-40419"/>
                    <a:pt x="4235763" y="9333"/>
                    <a:pt x="4602121" y="0"/>
                  </a:cubicBezTo>
                  <a:cubicBezTo>
                    <a:pt x="4657853" y="186503"/>
                    <a:pt x="4585677" y="320674"/>
                    <a:pt x="4602121" y="588814"/>
                  </a:cubicBezTo>
                  <a:cubicBezTo>
                    <a:pt x="4618565" y="856954"/>
                    <a:pt x="4600101" y="900541"/>
                    <a:pt x="4602121" y="1090397"/>
                  </a:cubicBezTo>
                  <a:cubicBezTo>
                    <a:pt x="4604141" y="1280253"/>
                    <a:pt x="4558871" y="1509638"/>
                    <a:pt x="4602121" y="1635595"/>
                  </a:cubicBezTo>
                  <a:cubicBezTo>
                    <a:pt x="4645371" y="1761552"/>
                    <a:pt x="4559571" y="1959032"/>
                    <a:pt x="4602121" y="2180793"/>
                  </a:cubicBezTo>
                  <a:cubicBezTo>
                    <a:pt x="4391412" y="2191129"/>
                    <a:pt x="4371569" y="2159752"/>
                    <a:pt x="4164920" y="2180793"/>
                  </a:cubicBezTo>
                  <a:cubicBezTo>
                    <a:pt x="3958271" y="2201834"/>
                    <a:pt x="3811817" y="2153862"/>
                    <a:pt x="3497612" y="2180793"/>
                  </a:cubicBezTo>
                  <a:cubicBezTo>
                    <a:pt x="3183407" y="2207724"/>
                    <a:pt x="3176712" y="2175932"/>
                    <a:pt x="3014389" y="2180793"/>
                  </a:cubicBezTo>
                  <a:cubicBezTo>
                    <a:pt x="2852066" y="2185654"/>
                    <a:pt x="2684771" y="2176273"/>
                    <a:pt x="2439124" y="2180793"/>
                  </a:cubicBezTo>
                  <a:cubicBezTo>
                    <a:pt x="2193478" y="2185313"/>
                    <a:pt x="2074498" y="2161612"/>
                    <a:pt x="1771817" y="2180793"/>
                  </a:cubicBezTo>
                  <a:cubicBezTo>
                    <a:pt x="1469136" y="2199974"/>
                    <a:pt x="1453475" y="2136006"/>
                    <a:pt x="1196551" y="2180793"/>
                  </a:cubicBezTo>
                  <a:cubicBezTo>
                    <a:pt x="939627" y="2225580"/>
                    <a:pt x="942863" y="2143458"/>
                    <a:pt x="759350" y="2180793"/>
                  </a:cubicBezTo>
                  <a:cubicBezTo>
                    <a:pt x="575837" y="2218128"/>
                    <a:pt x="202844" y="2096954"/>
                    <a:pt x="0" y="2180793"/>
                  </a:cubicBezTo>
                  <a:cubicBezTo>
                    <a:pt x="-68057" y="1921302"/>
                    <a:pt x="6167" y="1799445"/>
                    <a:pt x="0" y="1591979"/>
                  </a:cubicBezTo>
                  <a:cubicBezTo>
                    <a:pt x="-6167" y="1384513"/>
                    <a:pt x="44706" y="1208011"/>
                    <a:pt x="0" y="1003165"/>
                  </a:cubicBezTo>
                  <a:cubicBezTo>
                    <a:pt x="-44706" y="798319"/>
                    <a:pt x="66944" y="223718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24EAE6-E9D8-4F5E-A98B-386F8D0784A1}"/>
                </a:ext>
              </a:extLst>
            </p:cNvPr>
            <p:cNvSpPr txBox="1"/>
            <p:nvPr/>
          </p:nvSpPr>
          <p:spPr>
            <a:xfrm>
              <a:off x="1501740" y="1738493"/>
              <a:ext cx="1421014" cy="501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PV-20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FFFC72D-5588-48BD-AEF2-D13255994535}"/>
              </a:ext>
            </a:extLst>
          </p:cNvPr>
          <p:cNvGrpSpPr/>
          <p:nvPr/>
        </p:nvGrpSpPr>
        <p:grpSpPr>
          <a:xfrm>
            <a:off x="787130" y="2146598"/>
            <a:ext cx="3332231" cy="1568648"/>
            <a:chOff x="2057805" y="1430734"/>
            <a:chExt cx="3332231" cy="156864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CDE1935-9E5A-4C57-ACC5-9269CC1A1746}"/>
                </a:ext>
              </a:extLst>
            </p:cNvPr>
            <p:cNvSpPr/>
            <p:nvPr/>
          </p:nvSpPr>
          <p:spPr>
            <a:xfrm rot="16200000">
              <a:off x="2580923" y="2005171"/>
              <a:ext cx="75920" cy="11084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C4030D6-0F14-4B11-A7FD-AC916A680E73}"/>
                    </a:ext>
                  </a:extLst>
                </p:cNvPr>
                <p:cNvSpPr txBox="1"/>
                <p:nvPr/>
              </p:nvSpPr>
              <p:spPr>
                <a:xfrm>
                  <a:off x="2362371" y="2630050"/>
                  <a:ext cx="600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l-GR" sz="1800" i="1">
                                <a:latin typeface="Cambria Math" panose="02040503050406030204" pitchFamily="18" charset="0"/>
                              </a:rPr>
                              <m:t>μ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18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C4030D6-0F14-4B11-A7FD-AC916A680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371" y="2630050"/>
                  <a:ext cx="6000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841FF62-E0EE-446A-A139-1CCB0DE7F034}"/>
                </a:ext>
              </a:extLst>
            </p:cNvPr>
            <p:cNvGrpSpPr/>
            <p:nvPr/>
          </p:nvGrpSpPr>
          <p:grpSpPr>
            <a:xfrm>
              <a:off x="2064652" y="2107588"/>
              <a:ext cx="3325384" cy="186409"/>
              <a:chOff x="474616" y="2429255"/>
              <a:chExt cx="3315311" cy="19944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52A223C-19A6-4C59-9FED-3D443CB7E3AF}"/>
                  </a:ext>
                </a:extLst>
              </p:cNvPr>
              <p:cNvGrpSpPr/>
              <p:nvPr/>
            </p:nvGrpSpPr>
            <p:grpSpPr>
              <a:xfrm>
                <a:off x="474616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D8905E1-C727-4BE9-B8C4-902D222D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D4F454C-05E2-46E3-AEF9-ACF4FBBE0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4109899-8159-4D8B-8C77-EB32D42BB72F}"/>
                  </a:ext>
                </a:extLst>
              </p:cNvPr>
              <p:cNvGrpSpPr/>
              <p:nvPr/>
            </p:nvGrpSpPr>
            <p:grpSpPr>
              <a:xfrm>
                <a:off x="1579720" y="2429256"/>
                <a:ext cx="1105104" cy="199440"/>
                <a:chOff x="5307407" y="3016512"/>
                <a:chExt cx="1109994" cy="203026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3CB1CCF-505A-4F45-83E2-27E67C510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8"/>
                  <a:ext cx="1109994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8F00625-1B00-44AE-B566-7B95FEBBC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A3251C2-5595-4FEF-B7A7-A53D1A4198A7}"/>
                  </a:ext>
                </a:extLst>
              </p:cNvPr>
              <p:cNvGrpSpPr/>
              <p:nvPr/>
            </p:nvGrpSpPr>
            <p:grpSpPr>
              <a:xfrm>
                <a:off x="2684823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244F49E-B62C-4414-8327-FA9FEE117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0D3A3587-E614-487F-8099-DD18AFF889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8CC5B74-C019-47D5-A901-0602F2E66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30" y="2454068"/>
                <a:ext cx="0" cy="17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34F587DF-9D40-47AD-817D-EEEF7EB06C38}"/>
                </a:ext>
              </a:extLst>
            </p:cNvPr>
            <p:cNvSpPr/>
            <p:nvPr/>
          </p:nvSpPr>
          <p:spPr>
            <a:xfrm rot="5400000" flipH="1">
              <a:off x="3536233" y="572572"/>
              <a:ext cx="228335" cy="2723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45D632-EED1-4959-B82B-FEE51FA69C9D}"/>
                </a:ext>
              </a:extLst>
            </p:cNvPr>
            <p:cNvSpPr txBox="1"/>
            <p:nvPr/>
          </p:nvSpPr>
          <p:spPr>
            <a:xfrm>
              <a:off x="3476132" y="1430734"/>
              <a:ext cx="348537" cy="431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7FE7A8-D1D5-4EAA-94A2-811FBA717583}"/>
                    </a:ext>
                  </a:extLst>
                </p:cNvPr>
                <p:cNvSpPr txBox="1"/>
                <p:nvPr/>
              </p:nvSpPr>
              <p:spPr>
                <a:xfrm>
                  <a:off x="2057805" y="1496272"/>
                  <a:ext cx="4390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7FE7A8-D1D5-4EAA-94A2-811FBA717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805" y="1496272"/>
                  <a:ext cx="439030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A68724-287B-4BF0-9924-352F95B5D474}"/>
              </a:ext>
            </a:extLst>
          </p:cNvPr>
          <p:cNvGrpSpPr/>
          <p:nvPr/>
        </p:nvGrpSpPr>
        <p:grpSpPr>
          <a:xfrm>
            <a:off x="4896898" y="2567792"/>
            <a:ext cx="2280976" cy="736213"/>
            <a:chOff x="4813160" y="2058997"/>
            <a:chExt cx="2280976" cy="736213"/>
          </a:xfrm>
        </p:grpSpPr>
        <p:sp>
          <p:nvSpPr>
            <p:cNvPr id="78" name="Arrow: Left-Right 77">
              <a:extLst>
                <a:ext uri="{FF2B5EF4-FFF2-40B4-BE49-F238E27FC236}">
                  <a16:creationId xmlns:a16="http://schemas.microsoft.com/office/drawing/2014/main" id="{A41C2ABA-92B3-4068-970E-9EBF59E88728}"/>
                </a:ext>
              </a:extLst>
            </p:cNvPr>
            <p:cNvSpPr/>
            <p:nvPr/>
          </p:nvSpPr>
          <p:spPr>
            <a:xfrm>
              <a:off x="4813160" y="2306097"/>
              <a:ext cx="2280976" cy="232061"/>
            </a:xfrm>
            <a:prstGeom prst="left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90FF818-DD94-4A4B-B079-04DAD1F68A64}"/>
                </a:ext>
              </a:extLst>
            </p:cNvPr>
            <p:cNvSpPr txBox="1"/>
            <p:nvPr/>
          </p:nvSpPr>
          <p:spPr>
            <a:xfrm>
              <a:off x="5536179" y="2058997"/>
              <a:ext cx="521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Enc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842955-3E24-4963-9FD3-5650B3D2A05F}"/>
                </a:ext>
              </a:extLst>
            </p:cNvPr>
            <p:cNvSpPr txBox="1"/>
            <p:nvPr/>
          </p:nvSpPr>
          <p:spPr>
            <a:xfrm>
              <a:off x="5560015" y="2456656"/>
              <a:ext cx="5373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</a:rPr>
                <a:t>Dec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97A6BB-A580-48C5-941B-4F78FE836E84}"/>
              </a:ext>
            </a:extLst>
          </p:cNvPr>
          <p:cNvGrpSpPr/>
          <p:nvPr/>
        </p:nvGrpSpPr>
        <p:grpSpPr>
          <a:xfrm>
            <a:off x="7430904" y="1587435"/>
            <a:ext cx="4217184" cy="2306677"/>
            <a:chOff x="7412371" y="1590855"/>
            <a:chExt cx="4217184" cy="23066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681E84-729D-4A32-A3A0-CF407518C7C3}"/>
                </a:ext>
              </a:extLst>
            </p:cNvPr>
            <p:cNvSpPr/>
            <p:nvPr/>
          </p:nvSpPr>
          <p:spPr>
            <a:xfrm>
              <a:off x="7412371" y="1590855"/>
              <a:ext cx="4217184" cy="2306677"/>
            </a:xfrm>
            <a:custGeom>
              <a:avLst/>
              <a:gdLst>
                <a:gd name="connsiteX0" fmla="*/ 0 w 4217184"/>
                <a:gd name="connsiteY0" fmla="*/ 0 h 2306677"/>
                <a:gd name="connsiteX1" fmla="*/ 484976 w 4217184"/>
                <a:gd name="connsiteY1" fmla="*/ 0 h 2306677"/>
                <a:gd name="connsiteX2" fmla="*/ 1012124 w 4217184"/>
                <a:gd name="connsiteY2" fmla="*/ 0 h 2306677"/>
                <a:gd name="connsiteX3" fmla="*/ 1623616 w 4217184"/>
                <a:gd name="connsiteY3" fmla="*/ 0 h 2306677"/>
                <a:gd name="connsiteX4" fmla="*/ 2192936 w 4217184"/>
                <a:gd name="connsiteY4" fmla="*/ 0 h 2306677"/>
                <a:gd name="connsiteX5" fmla="*/ 2593568 w 4217184"/>
                <a:gd name="connsiteY5" fmla="*/ 0 h 2306677"/>
                <a:gd name="connsiteX6" fmla="*/ 3078544 w 4217184"/>
                <a:gd name="connsiteY6" fmla="*/ 0 h 2306677"/>
                <a:gd name="connsiteX7" fmla="*/ 3690036 w 4217184"/>
                <a:gd name="connsiteY7" fmla="*/ 0 h 2306677"/>
                <a:gd name="connsiteX8" fmla="*/ 4217184 w 4217184"/>
                <a:gd name="connsiteY8" fmla="*/ 0 h 2306677"/>
                <a:gd name="connsiteX9" fmla="*/ 4217184 w 4217184"/>
                <a:gd name="connsiteY9" fmla="*/ 599736 h 2306677"/>
                <a:gd name="connsiteX10" fmla="*/ 4217184 w 4217184"/>
                <a:gd name="connsiteY10" fmla="*/ 1107205 h 2306677"/>
                <a:gd name="connsiteX11" fmla="*/ 4217184 w 4217184"/>
                <a:gd name="connsiteY11" fmla="*/ 1637741 h 2306677"/>
                <a:gd name="connsiteX12" fmla="*/ 4217184 w 4217184"/>
                <a:gd name="connsiteY12" fmla="*/ 2306677 h 2306677"/>
                <a:gd name="connsiteX13" fmla="*/ 3774380 w 4217184"/>
                <a:gd name="connsiteY13" fmla="*/ 2306677 h 2306677"/>
                <a:gd name="connsiteX14" fmla="*/ 3373747 w 4217184"/>
                <a:gd name="connsiteY14" fmla="*/ 2306677 h 2306677"/>
                <a:gd name="connsiteX15" fmla="*/ 2973115 w 4217184"/>
                <a:gd name="connsiteY15" fmla="*/ 2306677 h 2306677"/>
                <a:gd name="connsiteX16" fmla="*/ 2403795 w 4217184"/>
                <a:gd name="connsiteY16" fmla="*/ 2306677 h 2306677"/>
                <a:gd name="connsiteX17" fmla="*/ 2003162 w 4217184"/>
                <a:gd name="connsiteY17" fmla="*/ 2306677 h 2306677"/>
                <a:gd name="connsiteX18" fmla="*/ 1476014 w 4217184"/>
                <a:gd name="connsiteY18" fmla="*/ 2306677 h 2306677"/>
                <a:gd name="connsiteX19" fmla="*/ 1033210 w 4217184"/>
                <a:gd name="connsiteY19" fmla="*/ 2306677 h 2306677"/>
                <a:gd name="connsiteX20" fmla="*/ 506062 w 4217184"/>
                <a:gd name="connsiteY20" fmla="*/ 2306677 h 2306677"/>
                <a:gd name="connsiteX21" fmla="*/ 0 w 4217184"/>
                <a:gd name="connsiteY21" fmla="*/ 2306677 h 2306677"/>
                <a:gd name="connsiteX22" fmla="*/ 0 w 4217184"/>
                <a:gd name="connsiteY22" fmla="*/ 1730008 h 2306677"/>
                <a:gd name="connsiteX23" fmla="*/ 0 w 4217184"/>
                <a:gd name="connsiteY23" fmla="*/ 1176405 h 2306677"/>
                <a:gd name="connsiteX24" fmla="*/ 0 w 4217184"/>
                <a:gd name="connsiteY24" fmla="*/ 622803 h 2306677"/>
                <a:gd name="connsiteX25" fmla="*/ 0 w 4217184"/>
                <a:gd name="connsiteY25" fmla="*/ 0 h 230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217184" h="2306677" fill="none" extrusionOk="0">
                  <a:moveTo>
                    <a:pt x="0" y="0"/>
                  </a:moveTo>
                  <a:cubicBezTo>
                    <a:pt x="224889" y="-31333"/>
                    <a:pt x="258223" y="27176"/>
                    <a:pt x="484976" y="0"/>
                  </a:cubicBezTo>
                  <a:cubicBezTo>
                    <a:pt x="711729" y="-27176"/>
                    <a:pt x="831024" y="51926"/>
                    <a:pt x="1012124" y="0"/>
                  </a:cubicBezTo>
                  <a:cubicBezTo>
                    <a:pt x="1193224" y="-51926"/>
                    <a:pt x="1374337" y="38293"/>
                    <a:pt x="1623616" y="0"/>
                  </a:cubicBezTo>
                  <a:cubicBezTo>
                    <a:pt x="1872895" y="-38293"/>
                    <a:pt x="1916210" y="4680"/>
                    <a:pt x="2192936" y="0"/>
                  </a:cubicBezTo>
                  <a:cubicBezTo>
                    <a:pt x="2469662" y="-4680"/>
                    <a:pt x="2512829" y="9245"/>
                    <a:pt x="2593568" y="0"/>
                  </a:cubicBezTo>
                  <a:cubicBezTo>
                    <a:pt x="2674307" y="-9245"/>
                    <a:pt x="2875692" y="53496"/>
                    <a:pt x="3078544" y="0"/>
                  </a:cubicBezTo>
                  <a:cubicBezTo>
                    <a:pt x="3281396" y="-53496"/>
                    <a:pt x="3480710" y="39398"/>
                    <a:pt x="3690036" y="0"/>
                  </a:cubicBezTo>
                  <a:cubicBezTo>
                    <a:pt x="3899362" y="-39398"/>
                    <a:pt x="3960857" y="24611"/>
                    <a:pt x="4217184" y="0"/>
                  </a:cubicBezTo>
                  <a:cubicBezTo>
                    <a:pt x="4280326" y="241803"/>
                    <a:pt x="4171050" y="353657"/>
                    <a:pt x="4217184" y="599736"/>
                  </a:cubicBezTo>
                  <a:cubicBezTo>
                    <a:pt x="4263318" y="845815"/>
                    <a:pt x="4210192" y="988889"/>
                    <a:pt x="4217184" y="1107205"/>
                  </a:cubicBezTo>
                  <a:cubicBezTo>
                    <a:pt x="4224176" y="1225521"/>
                    <a:pt x="4157896" y="1397723"/>
                    <a:pt x="4217184" y="1637741"/>
                  </a:cubicBezTo>
                  <a:cubicBezTo>
                    <a:pt x="4276472" y="1877759"/>
                    <a:pt x="4207297" y="2062874"/>
                    <a:pt x="4217184" y="2306677"/>
                  </a:cubicBezTo>
                  <a:cubicBezTo>
                    <a:pt x="4049099" y="2351906"/>
                    <a:pt x="3869303" y="2273434"/>
                    <a:pt x="3774380" y="2306677"/>
                  </a:cubicBezTo>
                  <a:cubicBezTo>
                    <a:pt x="3679457" y="2339920"/>
                    <a:pt x="3569689" y="2292481"/>
                    <a:pt x="3373747" y="2306677"/>
                  </a:cubicBezTo>
                  <a:cubicBezTo>
                    <a:pt x="3177805" y="2320873"/>
                    <a:pt x="3114293" y="2277736"/>
                    <a:pt x="2973115" y="2306677"/>
                  </a:cubicBezTo>
                  <a:cubicBezTo>
                    <a:pt x="2831937" y="2335618"/>
                    <a:pt x="2555820" y="2270353"/>
                    <a:pt x="2403795" y="2306677"/>
                  </a:cubicBezTo>
                  <a:cubicBezTo>
                    <a:pt x="2251770" y="2343001"/>
                    <a:pt x="2147039" y="2304714"/>
                    <a:pt x="2003162" y="2306677"/>
                  </a:cubicBezTo>
                  <a:cubicBezTo>
                    <a:pt x="1859285" y="2308640"/>
                    <a:pt x="1661067" y="2286676"/>
                    <a:pt x="1476014" y="2306677"/>
                  </a:cubicBezTo>
                  <a:cubicBezTo>
                    <a:pt x="1290961" y="2326678"/>
                    <a:pt x="1139601" y="2295940"/>
                    <a:pt x="1033210" y="2306677"/>
                  </a:cubicBezTo>
                  <a:cubicBezTo>
                    <a:pt x="926819" y="2317414"/>
                    <a:pt x="657067" y="2302731"/>
                    <a:pt x="506062" y="2306677"/>
                  </a:cubicBezTo>
                  <a:cubicBezTo>
                    <a:pt x="355057" y="2310623"/>
                    <a:pt x="151938" y="2281811"/>
                    <a:pt x="0" y="2306677"/>
                  </a:cubicBezTo>
                  <a:cubicBezTo>
                    <a:pt x="-45197" y="2119884"/>
                    <a:pt x="38262" y="1995944"/>
                    <a:pt x="0" y="1730008"/>
                  </a:cubicBezTo>
                  <a:cubicBezTo>
                    <a:pt x="-38262" y="1464072"/>
                    <a:pt x="49818" y="1448331"/>
                    <a:pt x="0" y="1176405"/>
                  </a:cubicBezTo>
                  <a:cubicBezTo>
                    <a:pt x="-49818" y="904479"/>
                    <a:pt x="53238" y="781091"/>
                    <a:pt x="0" y="622803"/>
                  </a:cubicBezTo>
                  <a:cubicBezTo>
                    <a:pt x="-53238" y="464515"/>
                    <a:pt x="19230" y="248020"/>
                    <a:pt x="0" y="0"/>
                  </a:cubicBezTo>
                  <a:close/>
                </a:path>
                <a:path w="4217184" h="2306677" stroke="0" extrusionOk="0">
                  <a:moveTo>
                    <a:pt x="0" y="0"/>
                  </a:moveTo>
                  <a:cubicBezTo>
                    <a:pt x="236305" y="-36026"/>
                    <a:pt x="260963" y="48680"/>
                    <a:pt x="484976" y="0"/>
                  </a:cubicBezTo>
                  <a:cubicBezTo>
                    <a:pt x="708989" y="-48680"/>
                    <a:pt x="744978" y="17495"/>
                    <a:pt x="885609" y="0"/>
                  </a:cubicBezTo>
                  <a:cubicBezTo>
                    <a:pt x="1026240" y="-17495"/>
                    <a:pt x="1214139" y="11308"/>
                    <a:pt x="1497100" y="0"/>
                  </a:cubicBezTo>
                  <a:cubicBezTo>
                    <a:pt x="1780061" y="-11308"/>
                    <a:pt x="1835264" y="39740"/>
                    <a:pt x="1982076" y="0"/>
                  </a:cubicBezTo>
                  <a:cubicBezTo>
                    <a:pt x="2128888" y="-39740"/>
                    <a:pt x="2233503" y="31078"/>
                    <a:pt x="2467053" y="0"/>
                  </a:cubicBezTo>
                  <a:cubicBezTo>
                    <a:pt x="2700603" y="-31078"/>
                    <a:pt x="2921416" y="29799"/>
                    <a:pt x="3078544" y="0"/>
                  </a:cubicBezTo>
                  <a:cubicBezTo>
                    <a:pt x="3235672" y="-29799"/>
                    <a:pt x="3347480" y="6899"/>
                    <a:pt x="3521349" y="0"/>
                  </a:cubicBezTo>
                  <a:cubicBezTo>
                    <a:pt x="3695218" y="-6899"/>
                    <a:pt x="4025720" y="37142"/>
                    <a:pt x="4217184" y="0"/>
                  </a:cubicBezTo>
                  <a:cubicBezTo>
                    <a:pt x="4269449" y="303130"/>
                    <a:pt x="4206398" y="469859"/>
                    <a:pt x="4217184" y="622803"/>
                  </a:cubicBezTo>
                  <a:cubicBezTo>
                    <a:pt x="4227970" y="775747"/>
                    <a:pt x="4195378" y="943796"/>
                    <a:pt x="4217184" y="1153339"/>
                  </a:cubicBezTo>
                  <a:cubicBezTo>
                    <a:pt x="4238990" y="1362882"/>
                    <a:pt x="4152519" y="1538435"/>
                    <a:pt x="4217184" y="1730008"/>
                  </a:cubicBezTo>
                  <a:cubicBezTo>
                    <a:pt x="4281849" y="1921581"/>
                    <a:pt x="4204217" y="2125083"/>
                    <a:pt x="4217184" y="2306677"/>
                  </a:cubicBezTo>
                  <a:cubicBezTo>
                    <a:pt x="4032754" y="2314274"/>
                    <a:pt x="3920367" y="2293002"/>
                    <a:pt x="3816552" y="2306677"/>
                  </a:cubicBezTo>
                  <a:cubicBezTo>
                    <a:pt x="3712737" y="2320352"/>
                    <a:pt x="3481707" y="2290351"/>
                    <a:pt x="3205060" y="2306677"/>
                  </a:cubicBezTo>
                  <a:cubicBezTo>
                    <a:pt x="2928413" y="2323003"/>
                    <a:pt x="2881513" y="2281982"/>
                    <a:pt x="2762256" y="2306677"/>
                  </a:cubicBezTo>
                  <a:cubicBezTo>
                    <a:pt x="2642999" y="2331372"/>
                    <a:pt x="2370808" y="2285188"/>
                    <a:pt x="2235108" y="2306677"/>
                  </a:cubicBezTo>
                  <a:cubicBezTo>
                    <a:pt x="2099408" y="2328166"/>
                    <a:pt x="1902394" y="2241594"/>
                    <a:pt x="1623616" y="2306677"/>
                  </a:cubicBezTo>
                  <a:cubicBezTo>
                    <a:pt x="1344838" y="2371760"/>
                    <a:pt x="1270138" y="2293529"/>
                    <a:pt x="1096468" y="2306677"/>
                  </a:cubicBezTo>
                  <a:cubicBezTo>
                    <a:pt x="922798" y="2319825"/>
                    <a:pt x="816764" y="2290171"/>
                    <a:pt x="695835" y="2306677"/>
                  </a:cubicBezTo>
                  <a:cubicBezTo>
                    <a:pt x="574906" y="2323183"/>
                    <a:pt x="243106" y="2247867"/>
                    <a:pt x="0" y="2306677"/>
                  </a:cubicBezTo>
                  <a:cubicBezTo>
                    <a:pt x="-18229" y="2126098"/>
                    <a:pt x="9865" y="1977985"/>
                    <a:pt x="0" y="1683874"/>
                  </a:cubicBezTo>
                  <a:cubicBezTo>
                    <a:pt x="-9865" y="1389763"/>
                    <a:pt x="50038" y="1290524"/>
                    <a:pt x="0" y="1061071"/>
                  </a:cubicBezTo>
                  <a:cubicBezTo>
                    <a:pt x="-50038" y="831618"/>
                    <a:pt x="115786" y="47767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2">
                  <a:lumMod val="7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F5BE7DF-A51B-4616-A86A-98E783A099A7}"/>
                </a:ext>
              </a:extLst>
            </p:cNvPr>
            <p:cNvSpPr txBox="1"/>
            <p:nvPr/>
          </p:nvSpPr>
          <p:spPr>
            <a:xfrm>
              <a:off x="7478797" y="1668531"/>
              <a:ext cx="1628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2">
                      <a:lumMod val="75000"/>
                    </a:schemeClr>
                  </a:solidFill>
                </a:rPr>
                <a:t>PP-21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13BA6DA-B63F-451E-8287-FA7D575F1300}"/>
              </a:ext>
            </a:extLst>
          </p:cNvPr>
          <p:cNvGrpSpPr/>
          <p:nvPr/>
        </p:nvGrpSpPr>
        <p:grpSpPr>
          <a:xfrm>
            <a:off x="7697883" y="2101319"/>
            <a:ext cx="3532132" cy="1650575"/>
            <a:chOff x="7457946" y="2851947"/>
            <a:chExt cx="3532132" cy="1650575"/>
          </a:xfrm>
        </p:grpSpPr>
        <p:sp>
          <p:nvSpPr>
            <p:cNvPr id="59" name="Left Brace 58">
              <a:extLst>
                <a:ext uri="{FF2B5EF4-FFF2-40B4-BE49-F238E27FC236}">
                  <a16:creationId xmlns:a16="http://schemas.microsoft.com/office/drawing/2014/main" id="{22317933-52E1-4C77-9716-DF8DEBD657CE}"/>
                </a:ext>
              </a:extLst>
            </p:cNvPr>
            <p:cNvSpPr/>
            <p:nvPr/>
          </p:nvSpPr>
          <p:spPr>
            <a:xfrm rot="16200000">
              <a:off x="8180965" y="3505217"/>
              <a:ext cx="75920" cy="110846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D65D67C-2B7C-4BD6-9372-461D6F5D27BC}"/>
                    </a:ext>
                  </a:extLst>
                </p:cNvPr>
                <p:cNvSpPr txBox="1"/>
                <p:nvPr/>
              </p:nvSpPr>
              <p:spPr>
                <a:xfrm>
                  <a:off x="7920676" y="4158636"/>
                  <a:ext cx="703166" cy="343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nor/>
                              </m:rPr>
                              <a:rPr lang="en-US" sz="1600" dirty="0"/>
                              <m:t>Q</m:t>
                            </m:r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D65D67C-2B7C-4BD6-9372-461D6F5D2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0676" y="4158636"/>
                  <a:ext cx="703166" cy="343886"/>
                </a:xfrm>
                <a:prstGeom prst="rect">
                  <a:avLst/>
                </a:prstGeom>
                <a:blipFill>
                  <a:blip r:embed="rId6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483ACBF-26B2-4038-995D-8245E02F58C6}"/>
                </a:ext>
              </a:extLst>
            </p:cNvPr>
            <p:cNvGrpSpPr/>
            <p:nvPr/>
          </p:nvGrpSpPr>
          <p:grpSpPr>
            <a:xfrm>
              <a:off x="7664694" y="3607634"/>
              <a:ext cx="3325384" cy="186409"/>
              <a:chOff x="474616" y="2429255"/>
              <a:chExt cx="3315311" cy="19944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50FA9E66-1AC8-4839-9A91-34A18B0A01C5}"/>
                  </a:ext>
                </a:extLst>
              </p:cNvPr>
              <p:cNvGrpSpPr/>
              <p:nvPr/>
            </p:nvGrpSpPr>
            <p:grpSpPr>
              <a:xfrm>
                <a:off x="474616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D9CC332-2C22-4C86-A29A-A8443E160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EFA0031-DDF6-4E28-8F25-B2C9C39EA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8A4358A9-D42A-4879-B863-53F299977FF9}"/>
                  </a:ext>
                </a:extLst>
              </p:cNvPr>
              <p:cNvGrpSpPr/>
              <p:nvPr/>
            </p:nvGrpSpPr>
            <p:grpSpPr>
              <a:xfrm>
                <a:off x="1579720" y="2429256"/>
                <a:ext cx="1105104" cy="199440"/>
                <a:chOff x="5307407" y="3016512"/>
                <a:chExt cx="1109994" cy="203026"/>
              </a:xfrm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E944C80-7210-4A40-B0AC-3F68C2DEC8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8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11A2A4E3-D2A2-481B-ADFC-9797AF29C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E28836D-EF65-44E9-A9F2-BB4472FC525B}"/>
                  </a:ext>
                </a:extLst>
              </p:cNvPr>
              <p:cNvGrpSpPr/>
              <p:nvPr/>
            </p:nvGrpSpPr>
            <p:grpSpPr>
              <a:xfrm>
                <a:off x="2684823" y="2429255"/>
                <a:ext cx="1105104" cy="199437"/>
                <a:chOff x="5307407" y="3016512"/>
                <a:chExt cx="1109994" cy="203023"/>
              </a:xfrm>
            </p:grpSpPr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BC47934-AD42-4AF9-B03F-1BFE24BD7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7" y="3219535"/>
                  <a:ext cx="1109994" cy="0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2F9E805-1CFF-4FAF-A4F8-233A8C0B3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07408" y="3016512"/>
                  <a:ext cx="0" cy="17753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9012C05-A96E-4C83-9BE4-E2A771C116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6130" y="2454068"/>
                <a:ext cx="0" cy="1744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A4919F5E-6A61-45EB-BFD0-0C984ADBCE97}"/>
                </a:ext>
              </a:extLst>
            </p:cNvPr>
            <p:cNvSpPr/>
            <p:nvPr/>
          </p:nvSpPr>
          <p:spPr>
            <a:xfrm rot="5400000" flipH="1">
              <a:off x="9136275" y="2072618"/>
              <a:ext cx="228335" cy="27232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FF6C8E2-FEF8-44A7-A861-17A301B2C6AD}"/>
                </a:ext>
              </a:extLst>
            </p:cNvPr>
            <p:cNvSpPr txBox="1"/>
            <p:nvPr/>
          </p:nvSpPr>
          <p:spPr>
            <a:xfrm>
              <a:off x="9119551" y="2930780"/>
              <a:ext cx="30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6A04E6-682F-431D-BFDB-427B3D28DA46}"/>
                    </a:ext>
                  </a:extLst>
                </p:cNvPr>
                <p:cNvSpPr txBox="1"/>
                <p:nvPr/>
              </p:nvSpPr>
              <p:spPr>
                <a:xfrm>
                  <a:off x="7457946" y="2851947"/>
                  <a:ext cx="1186030" cy="4049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sz="18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sz="1800" dirty="0"/>
                    <a:t> </a:t>
                  </a: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2F6A04E6-682F-431D-BFDB-427B3D28D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7946" y="2851947"/>
                  <a:ext cx="1186030" cy="404983"/>
                </a:xfrm>
                <a:prstGeom prst="rect">
                  <a:avLst/>
                </a:prstGeom>
                <a:blipFill>
                  <a:blip r:embed="rId7"/>
                  <a:stretch>
                    <a:fillRect r="-17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00491-7A8C-4FF6-BCF1-BA954168D789}"/>
              </a:ext>
            </a:extLst>
          </p:cNvPr>
          <p:cNvGrpSpPr/>
          <p:nvPr/>
        </p:nvGrpSpPr>
        <p:grpSpPr>
          <a:xfrm>
            <a:off x="2163527" y="4032079"/>
            <a:ext cx="7747718" cy="1584294"/>
            <a:chOff x="2006706" y="4683622"/>
            <a:chExt cx="7747718" cy="158429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3D273C9-6E24-45ED-8F3D-78F82DDD053D}"/>
                </a:ext>
              </a:extLst>
            </p:cNvPr>
            <p:cNvGrpSpPr/>
            <p:nvPr/>
          </p:nvGrpSpPr>
          <p:grpSpPr>
            <a:xfrm>
              <a:off x="2006706" y="4683622"/>
              <a:ext cx="7747718" cy="1584294"/>
              <a:chOff x="1701476" y="4687503"/>
              <a:chExt cx="7747718" cy="158429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EF39041-641D-455F-BB77-82990D944D27}"/>
                  </a:ext>
                </a:extLst>
              </p:cNvPr>
              <p:cNvGrpSpPr/>
              <p:nvPr/>
            </p:nvGrpSpPr>
            <p:grpSpPr>
              <a:xfrm>
                <a:off x="4289078" y="5293044"/>
                <a:ext cx="2317725" cy="978753"/>
                <a:chOff x="2921345" y="4562820"/>
                <a:chExt cx="2317725" cy="978753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34701317-3E27-49EF-A664-9E8E319C6A4F}"/>
                    </a:ext>
                  </a:extLst>
                </p:cNvPr>
                <p:cNvSpPr/>
                <p:nvPr/>
              </p:nvSpPr>
              <p:spPr>
                <a:xfrm>
                  <a:off x="2921345" y="4562820"/>
                  <a:ext cx="2317725" cy="978753"/>
                </a:xfrm>
                <a:custGeom>
                  <a:avLst/>
                  <a:gdLst>
                    <a:gd name="connsiteX0" fmla="*/ 0 w 2317725"/>
                    <a:gd name="connsiteY0" fmla="*/ 0 h 978753"/>
                    <a:gd name="connsiteX1" fmla="*/ 556254 w 2317725"/>
                    <a:gd name="connsiteY1" fmla="*/ 0 h 978753"/>
                    <a:gd name="connsiteX2" fmla="*/ 1135685 w 2317725"/>
                    <a:gd name="connsiteY2" fmla="*/ 0 h 978753"/>
                    <a:gd name="connsiteX3" fmla="*/ 1738294 w 2317725"/>
                    <a:gd name="connsiteY3" fmla="*/ 0 h 978753"/>
                    <a:gd name="connsiteX4" fmla="*/ 2317725 w 2317725"/>
                    <a:gd name="connsiteY4" fmla="*/ 0 h 978753"/>
                    <a:gd name="connsiteX5" fmla="*/ 2317725 w 2317725"/>
                    <a:gd name="connsiteY5" fmla="*/ 499164 h 978753"/>
                    <a:gd name="connsiteX6" fmla="*/ 2317725 w 2317725"/>
                    <a:gd name="connsiteY6" fmla="*/ 978753 h 978753"/>
                    <a:gd name="connsiteX7" fmla="*/ 1691939 w 2317725"/>
                    <a:gd name="connsiteY7" fmla="*/ 978753 h 978753"/>
                    <a:gd name="connsiteX8" fmla="*/ 1066154 w 2317725"/>
                    <a:gd name="connsiteY8" fmla="*/ 978753 h 978753"/>
                    <a:gd name="connsiteX9" fmla="*/ 0 w 2317725"/>
                    <a:gd name="connsiteY9" fmla="*/ 978753 h 978753"/>
                    <a:gd name="connsiteX10" fmla="*/ 0 w 2317725"/>
                    <a:gd name="connsiteY10" fmla="*/ 499164 h 978753"/>
                    <a:gd name="connsiteX11" fmla="*/ 0 w 2317725"/>
                    <a:gd name="connsiteY11" fmla="*/ 0 h 978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17725" h="978753" fill="none" extrusionOk="0">
                      <a:moveTo>
                        <a:pt x="0" y="0"/>
                      </a:moveTo>
                      <a:cubicBezTo>
                        <a:pt x="139585" y="-27255"/>
                        <a:pt x="330855" y="8415"/>
                        <a:pt x="556254" y="0"/>
                      </a:cubicBezTo>
                      <a:cubicBezTo>
                        <a:pt x="781653" y="-8415"/>
                        <a:pt x="859851" y="5976"/>
                        <a:pt x="1135685" y="0"/>
                      </a:cubicBezTo>
                      <a:cubicBezTo>
                        <a:pt x="1411519" y="-5976"/>
                        <a:pt x="1506976" y="8370"/>
                        <a:pt x="1738294" y="0"/>
                      </a:cubicBezTo>
                      <a:cubicBezTo>
                        <a:pt x="1969612" y="-8370"/>
                        <a:pt x="2043396" y="23065"/>
                        <a:pt x="2317725" y="0"/>
                      </a:cubicBezTo>
                      <a:cubicBezTo>
                        <a:pt x="2373762" y="136445"/>
                        <a:pt x="2289966" y="330712"/>
                        <a:pt x="2317725" y="499164"/>
                      </a:cubicBezTo>
                      <a:cubicBezTo>
                        <a:pt x="2345484" y="667616"/>
                        <a:pt x="2287283" y="830520"/>
                        <a:pt x="2317725" y="978753"/>
                      </a:cubicBezTo>
                      <a:cubicBezTo>
                        <a:pt x="2030345" y="1044338"/>
                        <a:pt x="1818514" y="970763"/>
                        <a:pt x="1691939" y="978753"/>
                      </a:cubicBezTo>
                      <a:cubicBezTo>
                        <a:pt x="1565364" y="986743"/>
                        <a:pt x="1192442" y="925475"/>
                        <a:pt x="1066154" y="978753"/>
                      </a:cubicBezTo>
                      <a:cubicBezTo>
                        <a:pt x="939866" y="1032031"/>
                        <a:pt x="333837" y="899736"/>
                        <a:pt x="0" y="978753"/>
                      </a:cubicBezTo>
                      <a:cubicBezTo>
                        <a:pt x="-47973" y="785359"/>
                        <a:pt x="49484" y="614112"/>
                        <a:pt x="0" y="499164"/>
                      </a:cubicBezTo>
                      <a:cubicBezTo>
                        <a:pt x="-49484" y="384216"/>
                        <a:pt x="28644" y="210907"/>
                        <a:pt x="0" y="0"/>
                      </a:cubicBezTo>
                      <a:close/>
                    </a:path>
                    <a:path w="2317725" h="978753" stroke="0" extrusionOk="0">
                      <a:moveTo>
                        <a:pt x="0" y="0"/>
                      </a:moveTo>
                      <a:cubicBezTo>
                        <a:pt x="119071" y="-54448"/>
                        <a:pt x="415931" y="58330"/>
                        <a:pt x="556254" y="0"/>
                      </a:cubicBezTo>
                      <a:cubicBezTo>
                        <a:pt x="696577" y="-58330"/>
                        <a:pt x="909543" y="2177"/>
                        <a:pt x="1066154" y="0"/>
                      </a:cubicBezTo>
                      <a:cubicBezTo>
                        <a:pt x="1222765" y="-2177"/>
                        <a:pt x="1478762" y="26733"/>
                        <a:pt x="1691939" y="0"/>
                      </a:cubicBezTo>
                      <a:cubicBezTo>
                        <a:pt x="1905116" y="-26733"/>
                        <a:pt x="2064523" y="26420"/>
                        <a:pt x="2317725" y="0"/>
                      </a:cubicBezTo>
                      <a:cubicBezTo>
                        <a:pt x="2367097" y="229523"/>
                        <a:pt x="2310707" y="368310"/>
                        <a:pt x="2317725" y="479589"/>
                      </a:cubicBezTo>
                      <a:cubicBezTo>
                        <a:pt x="2324743" y="590868"/>
                        <a:pt x="2273774" y="764159"/>
                        <a:pt x="2317725" y="978753"/>
                      </a:cubicBezTo>
                      <a:cubicBezTo>
                        <a:pt x="2103617" y="994218"/>
                        <a:pt x="1949463" y="955657"/>
                        <a:pt x="1738294" y="978753"/>
                      </a:cubicBezTo>
                      <a:cubicBezTo>
                        <a:pt x="1527125" y="1001849"/>
                        <a:pt x="1333056" y="965527"/>
                        <a:pt x="1112508" y="978753"/>
                      </a:cubicBezTo>
                      <a:cubicBezTo>
                        <a:pt x="891960" y="991979"/>
                        <a:pt x="840787" y="972581"/>
                        <a:pt x="602609" y="978753"/>
                      </a:cubicBezTo>
                      <a:cubicBezTo>
                        <a:pt x="364431" y="984925"/>
                        <a:pt x="162101" y="912149"/>
                        <a:pt x="0" y="978753"/>
                      </a:cubicBezTo>
                      <a:cubicBezTo>
                        <a:pt x="-25071" y="818102"/>
                        <a:pt x="25225" y="648642"/>
                        <a:pt x="0" y="489377"/>
                      </a:cubicBezTo>
                      <a:cubicBezTo>
                        <a:pt x="-25225" y="330112"/>
                        <a:pt x="56524" y="200935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28575">
                  <a:solidFill>
                    <a:schemeClr val="accent1">
                      <a:lumMod val="60000"/>
                      <a:lumOff val="40000"/>
                    </a:schemeClr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56EF2C5-BC8B-44AA-A160-F96ED33F7C9A}"/>
                    </a:ext>
                  </a:extLst>
                </p:cNvPr>
                <p:cNvSpPr txBox="1"/>
                <p:nvPr/>
              </p:nvSpPr>
              <p:spPr>
                <a:xfrm>
                  <a:off x="2982428" y="4635465"/>
                  <a:ext cx="1111626" cy="4086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rPr>
                    <a:t>PT-23</a:t>
                  </a:r>
                </a:p>
              </p:txBody>
            </p:sp>
          </p:grpSp>
          <p:sp>
            <p:nvSpPr>
              <p:cNvPr id="54" name="Arrow: Bent 53">
                <a:extLst>
                  <a:ext uri="{FF2B5EF4-FFF2-40B4-BE49-F238E27FC236}">
                    <a16:creationId xmlns:a16="http://schemas.microsoft.com/office/drawing/2014/main" id="{4FE85174-6534-43AF-A7AB-54FAFB3E85EA}"/>
                  </a:ext>
                </a:extLst>
              </p:cNvPr>
              <p:cNvSpPr/>
              <p:nvPr/>
            </p:nvSpPr>
            <p:spPr>
              <a:xfrm rot="11113602" flipH="1">
                <a:off x="1701476" y="4757064"/>
                <a:ext cx="2602469" cy="1133451"/>
              </a:xfrm>
              <a:prstGeom prst="bentArrow">
                <a:avLst>
                  <a:gd name="adj1" fmla="val 25000"/>
                  <a:gd name="adj2" fmla="val 19392"/>
                  <a:gd name="adj3" fmla="val 25000"/>
                  <a:gd name="adj4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Arrow: Bent 54">
                <a:extLst>
                  <a:ext uri="{FF2B5EF4-FFF2-40B4-BE49-F238E27FC236}">
                    <a16:creationId xmlns:a16="http://schemas.microsoft.com/office/drawing/2014/main" id="{AA790A6F-4E69-4806-82D4-DE6E8C55EAAC}"/>
                  </a:ext>
                </a:extLst>
              </p:cNvPr>
              <p:cNvSpPr/>
              <p:nvPr/>
            </p:nvSpPr>
            <p:spPr>
              <a:xfrm rot="21282229" flipH="1" flipV="1">
                <a:off x="6607143" y="4687503"/>
                <a:ext cx="2842051" cy="1232310"/>
              </a:xfrm>
              <a:prstGeom prst="bentArrow">
                <a:avLst>
                  <a:gd name="adj1" fmla="val 25000"/>
                  <a:gd name="adj2" fmla="val 19392"/>
                  <a:gd name="adj3" fmla="val 25000"/>
                  <a:gd name="adj4" fmla="val 750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CC43206-F079-475C-8ABD-1625DD3C525D}"/>
                    </a:ext>
                  </a:extLst>
                </p:cNvPr>
                <p:cNvSpPr txBox="1"/>
                <p:nvPr/>
              </p:nvSpPr>
              <p:spPr>
                <a:xfrm>
                  <a:off x="4105522" y="4737458"/>
                  <a:ext cx="37430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sz="1800" dirty="0"/>
                    <a:t>Q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~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2048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sz="1800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64</m:t>
                      </m:r>
                      <m:r>
                        <a:rPr lang="en-US" sz="1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</m:oMath>
                  </a14:m>
                  <a:r>
                    <a:rPr lang="en-US" sz="1800" dirty="0"/>
                    <a:t>n</a:t>
                  </a:r>
                  <a14:m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BCC43206-F079-475C-8ABD-1625DD3C5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5522" y="4737458"/>
                  <a:ext cx="37430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393" r="-11238" b="-1754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1C4DBA-090D-4CE6-821A-27AF4C595080}"/>
                  </a:ext>
                </a:extLst>
              </p:cNvPr>
              <p:cNvSpPr txBox="1"/>
              <p:nvPr/>
            </p:nvSpPr>
            <p:spPr>
              <a:xfrm>
                <a:off x="466371" y="1068730"/>
                <a:ext cx="1913354" cy="463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𝐷𝑒𝑐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41C4DBA-090D-4CE6-821A-27AF4C595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71" y="1068730"/>
                <a:ext cx="1913354" cy="4637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66" grpId="0"/>
    </p:bldLst>
  </p:timing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intel2020">
  <a:themeElements>
    <a:clrScheme name="Intel2020">
      <a:dk1>
        <a:srgbClr val="081849"/>
      </a:dk1>
      <a:lt1>
        <a:sysClr val="window" lastClr="FFFFFF"/>
      </a:lt1>
      <a:dk2>
        <a:srgbClr val="000000"/>
      </a:dk2>
      <a:lt2>
        <a:srgbClr val="0071C5"/>
      </a:lt2>
      <a:accent1>
        <a:srgbClr val="58C4F8"/>
      </a:accent1>
      <a:accent2>
        <a:srgbClr val="F3D54E"/>
      </a:accent2>
      <a:accent3>
        <a:srgbClr val="FFA300"/>
      </a:accent3>
      <a:accent4>
        <a:srgbClr val="E95D6C"/>
      </a:accent4>
      <a:accent5>
        <a:srgbClr val="04B89A"/>
      </a:accent5>
      <a:accent6>
        <a:srgbClr val="2B3AF6"/>
      </a:accent6>
      <a:hlink>
        <a:srgbClr val="0071C5"/>
      </a:hlink>
      <a:folHlink>
        <a:srgbClr val="00AEEF"/>
      </a:folHlink>
    </a:clrScheme>
    <a:fontScheme name="Intel TT Norms">
      <a:majorFont>
        <a:latin typeface="TT Norms"/>
        <a:ea typeface=""/>
        <a:cs typeface=""/>
      </a:majorFont>
      <a:minorFont>
        <a:latin typeface="TT Nor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miter lim="400000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spAutoFit/>
      </a:bodyPr>
      <a:lstStyle>
        <a:defPPr algn="ctr">
          <a:defRPr sz="2800" spc="1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l2020" id="{4AC2A3CA-39FB-40C3-BFEB-CC05D3D8365C}" vid="{188EDBDB-6C4E-47A9-8B5E-52B7E7D2A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D2150002A9F42B4506EC9BC7C5FA3" ma:contentTypeVersion="4" ma:contentTypeDescription="Create a new document." ma:contentTypeScope="" ma:versionID="3bb346772eca661848dd187fc166e191">
  <xsd:schema xmlns:xsd="http://www.w3.org/2001/XMLSchema" xmlns:xs="http://www.w3.org/2001/XMLSchema" xmlns:p="http://schemas.microsoft.com/office/2006/metadata/properties" xmlns:ns2="692ac216-0157-4c6c-ad46-cc3e218bcaac" xmlns:ns3="f9f51e31-e723-4845-8724-c8c29ac9aaa6" targetNamespace="http://schemas.microsoft.com/office/2006/metadata/properties" ma:root="true" ma:fieldsID="768934f66f65d0fa2771a73474f18dc1" ns2:_="" ns3:_="">
    <xsd:import namespace="692ac216-0157-4c6c-ad46-cc3e218bcaac"/>
    <xsd:import namespace="f9f51e31-e723-4845-8724-c8c29ac9a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ac216-0157-4c6c-ad46-cc3e218bc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1e31-e723-4845-8724-c8c29ac9a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4DE4A-5902-4881-8520-375A5112D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ac216-0157-4c6c-ad46-cc3e218bcaac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1C12E-B4F9-4A25-8E1D-CCBB6CF2B2E7}">
  <ds:schemaRefs>
    <ds:schemaRef ds:uri="http://schemas.openxmlformats.org/package/2006/metadata/core-properties"/>
    <ds:schemaRef ds:uri="http://purl.org/dc/terms/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692ac216-0157-4c6c-ad46-cc3e218bcaac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VTT Blue</Template>
  <TotalTime>8412</TotalTime>
  <Words>1894</Words>
  <Application>Microsoft Office PowerPoint</Application>
  <PresentationFormat>Widescreen</PresentationFormat>
  <Paragraphs>290</Paragraphs>
  <Slides>28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Bembo</vt:lpstr>
      <vt:lpstr>Calibri</vt:lpstr>
      <vt:lpstr>Cambria Math</vt:lpstr>
      <vt:lpstr>Intel Clear</vt:lpstr>
      <vt:lpstr>Intel Clear Light</vt:lpstr>
      <vt:lpstr>Intel Clear Pro</vt:lpstr>
      <vt:lpstr>Neo Sans Intel Medium</vt:lpstr>
      <vt:lpstr>Segoe UI Black</vt:lpstr>
      <vt:lpstr>TT Norms</vt:lpstr>
      <vt:lpstr>Wingdings</vt:lpstr>
      <vt:lpstr>VTT Blue</vt:lpstr>
      <vt:lpstr>intel2020</vt:lpstr>
      <vt:lpstr>HE computational basics.</vt:lpstr>
      <vt:lpstr>Talk content</vt:lpstr>
      <vt:lpstr>Main thesis</vt:lpstr>
      <vt:lpstr>Problem setting</vt:lpstr>
      <vt:lpstr>Data morphism</vt:lpstr>
      <vt:lpstr>Homo morphism</vt:lpstr>
      <vt:lpstr>conventional encryption scheme VS fully homomorphic scheme</vt:lpstr>
      <vt:lpstr>HE MatMul complexity</vt:lpstr>
      <vt:lpstr>Data morphism</vt:lpstr>
      <vt:lpstr>pP-21 Multiply</vt:lpstr>
      <vt:lpstr>BigInt representation</vt:lpstr>
      <vt:lpstr>PT-23 BigInt MUL</vt:lpstr>
      <vt:lpstr>pT-23 HE matmul COMPLEXITY</vt:lpstr>
      <vt:lpstr>pT-23. How to tackle HE MatMul Complexity? </vt:lpstr>
      <vt:lpstr>CRT-RNS  ops</vt:lpstr>
      <vt:lpstr>CRT transform </vt:lpstr>
      <vt:lpstr>RNS mul/ADD </vt:lpstr>
      <vt:lpstr>CRT transform EXAMPLE </vt:lpstr>
      <vt:lpstr>RNS MUL EXAMPLE </vt:lpstr>
      <vt:lpstr>PT-23 RNS mul complexity/cost </vt:lpstr>
      <vt:lpstr>“instructions”</vt:lpstr>
      <vt:lpstr>GENERIC NATIVE INTEGER modulo multiply, add OPS</vt:lpstr>
      <vt:lpstr>FAST MODULAR Arithmetic for RNS (Residual Number system)</vt:lpstr>
      <vt:lpstr>conclusions</vt:lpstr>
      <vt:lpstr>PowerPoint Presentation</vt:lpstr>
      <vt:lpstr>THANK YOU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Alexey.Titov@intel.com</dc:creator>
  <cp:keywords>CTPClassification=CTP_NT</cp:keywords>
  <cp:lastModifiedBy>Lyashevsky, Alexander</cp:lastModifiedBy>
  <cp:revision>461</cp:revision>
  <dcterms:created xsi:type="dcterms:W3CDTF">2020-06-03T14:00:21Z</dcterms:created>
  <dcterms:modified xsi:type="dcterms:W3CDTF">2021-01-11T02:36:51Z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7cf8d6cb-9373-4546-9272-fe91be0b356e</vt:lpwstr>
  </property>
  <property fmtid="{D5CDD505-2E9C-101B-9397-08002B2CF9AE}" pid="3" name="CTP_TimeStamp">
    <vt:lpwstr>2020-08-28 15:30:10Z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0x0101006DCD2150002A9F42B4506EC9BC7C5FA3</vt:lpwstr>
  </property>
</Properties>
</file>