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6" r:id="rId21"/>
    <p:sldId id="275" r:id="rId22"/>
    <p:sldId id="277" r:id="rId23"/>
    <p:sldId id="281" r:id="rId24"/>
    <p:sldId id="279" r:id="rId25"/>
    <p:sldId id="280" r:id="rId26"/>
    <p:sldId id="282" r:id="rId27"/>
    <p:sldId id="283" r:id="rId28"/>
    <p:sldId id="284" r:id="rId29"/>
    <p:sldId id="285" r:id="rId30"/>
    <p:sldId id="286"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VM-ët mbështeten në aftësinë e hypervisor-it për ndarjen e burimeve të makinës virtuale nga hardueri dhe shpërndarjen e tyre në mënyrë të duhur.</a:t>
            </a:r>
            <a:endParaRPr lang="en-US"/>
          </a:p>
          <a:p>
            <a:endParaRPr lang="en-US"/>
          </a:p>
          <a:p>
            <a:r>
              <a:rPr lang="en-US" altLang="en-US"/>
              <a:t>Host, Guest Machine</a:t>
            </a:r>
            <a:endParaRPr lang="en-US" altLang="en-US"/>
          </a:p>
          <a:p>
            <a:endParaRPr lang="en-US" altLang="en-US"/>
          </a:p>
          <a:p>
            <a:r>
              <a:rPr lang="en-US" altLang="en-US"/>
              <a:t>Sigurisht, hypervisor-ët janë një mënyrë për të menaxhuar makinat virtuale (VM-ët) në procesorë që mbështesin replikimin virtual të pajisjeve. Jo të gjithë procesorët kanë këtë lloj të harduerit i cili zakonisht gjendet në mesin e mikroprocesorëve të teknologjisë së lartë.</a:t>
            </a: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●Një server i cili është një lloj programi që ekzekutohet për kohë të gjatë i quajtur proces daemon (ang daemon process).</a:t>
            </a:r>
            <a:endParaRPr lang="en-US" altLang="en-US"/>
          </a:p>
          <a:p>
            <a:r>
              <a:rPr lang="en-US" altLang="en-US"/>
              <a:t>●Një REST API i cili specifikon ndërfaqet që programet mund të përdorin për të komunikuar me daemon-in dhe ta udhëzojnë atë çfarë të bëj.</a:t>
            </a:r>
            <a:endParaRPr lang="en-US" altLang="en-US"/>
          </a:p>
          <a:p>
            <a:r>
              <a:rPr lang="en-US" altLang="en-US"/>
              <a:t>●Ndërfaqja për shkrim të komandave (ang Command Line Interface - CLI) (komanda e përcjellësit).</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Docker klienti komunikon me Docker daemon-in, i cili merret me punën e ndërtimit, ekzekutimit dhe shpërndarjes së Docker konteinerëve.</a:t>
            </a:r>
            <a:endParaRPr lang="en-US" altLang="en-US"/>
          </a:p>
          <a:p>
            <a:endParaRPr lang="en-US" altLang="en-US"/>
          </a:p>
          <a:p>
            <a:r>
              <a:rPr lang="en-US" altLang="en-US"/>
              <a:t>Client &gt; Server</a:t>
            </a:r>
            <a:endParaRPr lang="en-US" altLang="en-US"/>
          </a:p>
          <a:p>
            <a:r>
              <a:rPr lang="en-US" altLang="en-US"/>
              <a:t>UNIX sockets</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Demoni Docker (dockerd) dëgjon kërkesat nga Docker API dhe menaxhon Docker objektet si imazhet, konteinerë, rrjetin dhe volumin (hapësirën në disk).</a:t>
            </a:r>
            <a:endParaRPr lang="en-US" altLang="en-US"/>
          </a:p>
          <a:p>
            <a:endParaRPr lang="en-US" altLang="en-US"/>
          </a:p>
          <a:p>
            <a:r>
              <a:rPr lang="en-US" altLang="en-US"/>
              <a:t>Klienti Docker (docker) është mënyra kryesore me të cilën përdoruesit ndërveprojnë me Docker. Kur përdoren komanda të tilla si docker run, klienti dërgon këto komanda tek daemon-i i Docker (dockerd), i cili më pas i ekzekuton ato. Komanda docker përdor Docker API. Klienti Docker mund të komunikojë me më shumë se një daemon.</a:t>
            </a:r>
            <a:endParaRPr lang="en-US" altLang="en-US"/>
          </a:p>
          <a:p>
            <a:endParaRPr lang="en-US" altLang="en-US"/>
          </a:p>
          <a:p>
            <a:r>
              <a:rPr lang="en-US" altLang="en-US"/>
              <a:t>Regjistri i Docker ruan Imazhet Docker. </a:t>
            </a:r>
            <a:r>
              <a:rPr lang="" altLang="en-US"/>
              <a:t>Docker pull, docker push, docker run</a:t>
            </a:r>
            <a:endParaRPr lang="" altLang="en-US"/>
          </a:p>
          <a:p>
            <a:endParaRPr lang="" altLang="en-US"/>
          </a:p>
          <a:p>
            <a:r>
              <a:rPr lang="" altLang="en-US"/>
              <a:t>Kur përdoret Docker, krijohen dhe përdoren imazhe, konteinerë, rrjeta, volume (hapësirë në disk), shtojca dhe objekte të tjera. Ky seksion është një pasqyrë e shkurtër e disa prej këtyre objekteve.</a:t>
            </a:r>
            <a:endParaRPr lang="" altLang="en-US"/>
          </a:p>
          <a:p>
            <a:endParaRPr lang="" altLang="en-US"/>
          </a:p>
          <a:p>
            <a:r>
              <a:rPr lang="" altLang="en-US"/>
              <a:t>Një imazh i konteinerit të Docker është një paketë e lehtë, e pavarur, e ekzekutueshme e softuerit që përfshin gjithçka që nevojitet për të ekzekutuar një aplikacion: kodin, runtime, mjetet e sistemit, libraritë e sistemit etj. Një imazh është një model (shabllon) vetëm për lexim me udhëzime për krijimin e një konteineri Docker.</a:t>
            </a:r>
            <a:endParaRPr lang="" altLang="en-US"/>
          </a:p>
          <a:p>
            <a:endParaRPr lang="" altLang="en-US"/>
          </a:p>
          <a:p>
            <a:endParaRPr lang=""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Një cgroup kufizon një aplikacion për një grup të caktuar të resurseve. Grupet e kontrollit lejojnë Docker Engine të ndaj burimet e disponueshme të pajisjeve në konteinerë dhe opsionalisht të zbatoj limite dhe kufizimet. Për shembull, mund të kufizohet memoria në dispozicion për një konteiner specifik.</a:t>
            </a:r>
            <a:endParaRPr lang="en-US" altLang="en-US"/>
          </a:p>
          <a:p>
            <a:endParaRPr lang="en-US" altLang="en-US"/>
          </a:p>
          <a:p>
            <a:r>
              <a:rPr lang="en-US" altLang="en-US"/>
              <a:t>Sistemet e skedarëve të bashkimit (ang Union file systems) ose UnionFS, janë sisteme skedari që veprojnë duke krijuar shtresa, duke i bërë ato shumë të lehta dhe të shpejta. Docker Engine përdor UnionFS për të siguruar blloqet e ndërtimit për konteinerë.</a:t>
            </a:r>
            <a:endParaRPr lang="en-US" altLang="en-US"/>
          </a:p>
          <a:p>
            <a:endParaRPr lang="en-US" altLang="en-US"/>
          </a:p>
          <a:p>
            <a:r>
              <a:rPr lang="en-US" altLang="en-US"/>
              <a:t>Docker Engine kombinon namespaces, grupet e kontrollit dhe UnionFS në një mbështjellës të quajtur një format konteineri. Formati i parazgjedhur i konteinerëve është libcontainer.</a:t>
            </a:r>
            <a:endParaRPr lang="en-US" altLang="en-US"/>
          </a:p>
          <a:p>
            <a:endParaRPr lang="en-US" altLang="en-US"/>
          </a:p>
          <a:p>
            <a:endParaRPr lang="en-US" altLang="en-US"/>
          </a:p>
          <a:p>
            <a:endParaRPr lang="en-US" altLang="en-US"/>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Në qershor të vitit 2015, Docker i dhuroi Iniciativës së Hapur të Konteinerëve (ang Open Container Initiative - OCI) specifikimin e imazhit të konteinerit dhe kodin e runtime tani të njohur si “runc”, për të ndihmuar në krijimin e standardizimit, pasi që ekosistemi i konteinerëve po rritet dhe maturohet. Pas këtij evolucioni, Docker vazhdon të kontribuojë përsëri me projektin ContainerD që i është dhuruar Fondacionit Cloud Native Computing (CNCF) në vitin 2017. </a:t>
            </a:r>
            <a:endParaRPr lang="en-US" altLang="en-US"/>
          </a:p>
          <a:p>
            <a:endParaRPr lang="en-US" altLang="en-US"/>
          </a:p>
          <a:p>
            <a:r>
              <a:rPr lang="en-US" altLang="en-US"/>
              <a:t>ContainerD është konteiner runtime thelbësorë i Docker Engine. ContainerD ofrohet si një daemon për Linux dhe Windows.</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Në Solaris, Oracle Enterprise Manager Ops Center përdoret për të menaxhuar konteinerët, zonat lokale dhe për të përcaktuar se cilat burime harduerike janë në dispozicion të tyre.</a:t>
            </a:r>
            <a:endParaRPr lang="en-US" altLang="en-US"/>
          </a:p>
          <a:p>
            <a:endParaRPr lang="en-US" altLang="en-US"/>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Në Solaris, Oracle Enterprise Manager Ops Center përdoret për të menaxhuar konteinerët, zonat lokale dhe për të përcaktuar se cilat burime harduerike janë në dispozicion të tyre.</a:t>
            </a:r>
            <a:endParaRPr lang="en-US" altLang="en-US"/>
          </a:p>
          <a:p>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Master daemon. Pjesë e nyjës menaxhuese (ang Master Node) që menaxhon agjentët daemon-ë. Me Apache Zookeeper, mund të krijohet një Master Mesos Quorum, i përbërë nga të paktën tre nyje menaxhuese, për qëllime të disponueshmërisë së lartë.</a:t>
            </a:r>
            <a:endParaRPr lang="en-US" altLang="en-US"/>
          </a:p>
          <a:p>
            <a:endParaRPr lang="en-US" altLang="en-US"/>
          </a:p>
          <a:p>
            <a:r>
              <a:rPr lang="en-US" altLang="en-US"/>
              <a:t>Agent daemon. Një pjesë tjetër e nyjës menaxhuese që ekzekuton detyrat e dërguara nga framework-u (në këtë rast, Marathon).</a:t>
            </a:r>
            <a:endParaRPr lang="en-US" altLang="en-US"/>
          </a:p>
          <a:p>
            <a:endParaRPr lang="en-US" altLang="en-US"/>
          </a:p>
          <a:p>
            <a:r>
              <a:rPr lang="en-US" altLang="en-US"/>
              <a:t>Framework. Mesos nuk i ekzekuton ngarkesat e orkestrimit të aplikacioneve; Në vend të kësaj, Marathon merr burime nga Mesos menaxheri (në formën e ofertave), dhe Marathon dërgon detyra, bazuar në ofertat e burimeve, tek ekzekutuesit që nisin detyrat nëpër agjentë.</a:t>
            </a:r>
            <a:endParaRPr lang="en-US" altLang="en-US"/>
          </a:p>
          <a:p>
            <a:endParaRPr lang="en-US" altLang="en-US"/>
          </a:p>
          <a:p>
            <a:r>
              <a:rPr lang="en-US" altLang="en-US"/>
              <a:t>Offer. Mesos menaxheri grumbullon informacion rreth CPU-së dhe disponueshmërisë së memories së nyjeve agjentë dhe e dërgon atë informacion në Marathon kështu që Marathon të dijë se cilat burime janë në dispozicion.</a:t>
            </a:r>
            <a:endParaRPr lang="en-US" altLang="en-US"/>
          </a:p>
          <a:p>
            <a:endParaRPr lang="en-US" altLang="en-US"/>
          </a:p>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Cluster: Një cluster apo grumbull është një grup nyjesh (ang nodes) me të paktën një nyje master (udhëheqës) dhe disa nyje punonjësish (nganjëherë i referohen si minionë) që mund të jenë makina virtuale ose fizike. </a:t>
            </a:r>
            <a:endParaRPr lang="en-US" altLang="en-US"/>
          </a:p>
          <a:p>
            <a:endParaRPr lang="en-US" altLang="en-US"/>
          </a:p>
          <a:p>
            <a:r>
              <a:rPr lang="en-US" altLang="en-US"/>
              <a:t>Kubernetes master: Udhëheqësi menaxhon caktimin dhe vendosjen e instancave të aplikacioneve nëpër nyje, dhe grupi i plotë i shërbimeve që drejton nyja kryesore njihet si rrafsh i kontrollit (ang control plane). Udhëheqësi komunikon me nyjet nëpërmjet API Kubernetes serverit. Caktuesi (ang Scheduler) cakton nyjet në pods (një ose më shumë konteinerë) varësisht kufizimeve të burimeve dhe politikave që janë përcaktuar.</a:t>
            </a:r>
            <a:endParaRPr lang="en-US" altLang="en-US"/>
          </a:p>
          <a:p>
            <a:endParaRPr lang="en-US" altLang="en-US"/>
          </a:p>
          <a:p>
            <a:endParaRPr lang="en-US" altLang="en-US"/>
          </a:p>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Kubelet: Secila nyje Kubernetes drejton një proces agjent të quajtur kubelet që është përgjegjës për menaxhimin e gjendjes së nyjës: lëshimin në punë, ndaljen dhe mirëmbajtjen e konteinerëve bazuar në udhëzimet nga rrafshi i kontrollit. Një kubelet merr të gjithë informacionin e tij nga Kubernetes API serveri.</a:t>
            </a:r>
            <a:endParaRPr lang="en-US" altLang="en-US"/>
          </a:p>
          <a:p>
            <a:endParaRPr lang="en-US" altLang="en-US"/>
          </a:p>
          <a:p>
            <a:r>
              <a:rPr lang="en-US" altLang="en-US"/>
              <a:t>Pods: Njësia bazike e caktimit (ang scheduling), e cila përbëhet nga një ose më shumë konteinerë të garantuar që janë të bashkë-vendosur në makinën host të njëjtë dhe të aftë për të ndarë burimet mes vete. Çdo Pod-i i caktohet një adresë IP unike brenda cluster-it, duke lejuar aplikacionin të përdorë portet pa pasur konflikt. Gjendja e dëshiruar e konteinerëve mund të përshkruhet në një pod përmes një objekti YAML ose JSON që quhet PodSpec. Këto objekte kalohen në kubelet përmes API serverit.</a:t>
            </a:r>
            <a:endParaRPr lang="en-US" altLang="en-US"/>
          </a:p>
          <a:p>
            <a:endParaRPr lang="en-US" altLang="en-US"/>
          </a:p>
          <a:p>
            <a:r>
              <a:rPr lang="en-US" altLang="en-US"/>
              <a:t>Deployments, Replicas, dhe ReplicaSets: Një Deployment (shqip shpërndarje) është një objekt YAML që përcakton Pod-e dhe numrin e instancave të konteinerëve, të quajtura replicas (shqip kopje). Përmes ReplicaSet (që është pjesë e objektit të shpërndarjes) përcaktohet numri i kopjeve që dëshirojmë t’i kemi në ekzekutim brenda një cluster. Për shembull, nëse një nyje që brenda ka një Pod vdes apo ndalet papritur, grupi i kopjeve (ang replica set) sigurohet që një Pod tjetër të jetë i caktuar në një nyje tjetër të disponueshme.</a:t>
            </a: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Docker</a:t>
            </a:r>
            <a:endParaRPr lang="" altLang="en-US"/>
          </a:p>
          <a:p>
            <a:r>
              <a:rPr lang="" altLang="en-US"/>
              <a:t>Docker compose</a:t>
            </a:r>
            <a:endParaRPr lang="" altLang="en-US"/>
          </a:p>
          <a:p>
            <a:r>
              <a:rPr lang="" altLang="en-US"/>
              <a:t>Python</a:t>
            </a:r>
            <a:endParaRPr lang="" altLang="en-US"/>
          </a:p>
          <a:p>
            <a:r>
              <a:rPr lang="" altLang="en-US"/>
              <a:t>Minikube</a:t>
            </a:r>
            <a:endParaRPr lang="" altLang="en-US"/>
          </a:p>
          <a:p>
            <a:endParaRPr lang="" altLang="en-US"/>
          </a:p>
          <a:p>
            <a:r>
              <a:rPr lang="" altLang="en-US"/>
              <a:t>Redis</a:t>
            </a:r>
            <a:endParaRPr lang="" altLang="en-US"/>
          </a:p>
          <a:p>
            <a:endParaRPr lan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Projekte të tjera derivate të LXC, apo përmirësime të sajë janë LXD që ofron një përvojë plotësisht të re dhe intuitive me një vegël të vetme komanduese (ang command line tool) për të menaxhuar konteinerët përmes rrjetit dhe Representational State Transfer (REST) Application Program Interface (API).</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Në Solaris, Oracle Enterprise Manager Ops Center përdoret për të menaxhuar konteinerët, zonat lokale dhe për të përcaktuar se cilat burime harduerike janë në dispozicion të tyre.</a:t>
            </a:r>
            <a:endParaRPr lang="en-US" altLang="en-US"/>
          </a:p>
          <a:p>
            <a:endParaRPr lang="en-US" altLang="en-US"/>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1922145"/>
          </a:xfrm>
        </p:spPr>
        <p:txBody>
          <a:bodyPr>
            <a:normAutofit/>
          </a:bodyPr>
          <a:p>
            <a:r>
              <a:rPr lang="en-US" altLang="en-US" sz="4800">
                <a:solidFill>
                  <a:schemeClr val="accent1">
                    <a:lumMod val="75000"/>
                  </a:schemeClr>
                </a:solidFill>
              </a:rPr>
              <a:t>Introduction to containers and container orchestration tools</a:t>
            </a:r>
            <a:endParaRPr lang="en-US" altLang="en-US" sz="4800">
              <a:solidFill>
                <a:schemeClr val="accent1">
                  <a:lumMod val="75000"/>
                </a:schemeClr>
              </a:solidFill>
            </a:endParaRPr>
          </a:p>
        </p:txBody>
      </p:sp>
      <p:sp>
        <p:nvSpPr>
          <p:cNvPr id="3" name="Subtitle 2"/>
          <p:cNvSpPr>
            <a:spLocks noGrp="1"/>
          </p:cNvSpPr>
          <p:nvPr>
            <p:ph type="subTitle" idx="1"/>
          </p:nvPr>
        </p:nvSpPr>
        <p:spPr>
          <a:xfrm>
            <a:off x="1524000" y="3401060"/>
            <a:ext cx="9144000" cy="2435860"/>
          </a:xfrm>
        </p:spPr>
        <p:txBody>
          <a:bodyPr>
            <a:normAutofit fontScale="90000"/>
          </a:bodyPr>
          <a:p>
            <a:r>
              <a:rPr lang="en-US" altLang="en-US" sz="4000">
                <a:solidFill>
                  <a:schemeClr val="bg2">
                    <a:lumMod val="25000"/>
                  </a:schemeClr>
                </a:solidFill>
              </a:rPr>
              <a:t>Altin Ukshini</a:t>
            </a:r>
            <a:endParaRPr lang="en-US" altLang="en-US" sz="4000">
              <a:solidFill>
                <a:schemeClr val="bg2">
                  <a:lumMod val="25000"/>
                </a:schemeClr>
              </a:solidFill>
            </a:endParaRPr>
          </a:p>
          <a:p>
            <a:r>
              <a:rPr lang="en-US" altLang="en-US">
                <a:solidFill>
                  <a:schemeClr val="bg2">
                    <a:lumMod val="50000"/>
                  </a:schemeClr>
                </a:solidFill>
              </a:rPr>
              <a:t>FLOSS Hacktivist / Development Operations Engineer</a:t>
            </a:r>
            <a:endParaRPr lang="en-US" altLang="en-US">
              <a:solidFill>
                <a:schemeClr val="bg2">
                  <a:lumMod val="50000"/>
                </a:schemeClr>
              </a:solidFill>
            </a:endParaRPr>
          </a:p>
          <a:p>
            <a:r>
              <a:rPr lang="en-US" altLang="en-US" sz="2000">
                <a:solidFill>
                  <a:schemeClr val="bg2">
                    <a:lumMod val="25000"/>
                  </a:schemeClr>
                </a:solidFill>
              </a:rPr>
              <a:t>altinukshini.com - @AltinUkshini</a:t>
            </a:r>
            <a:endParaRPr lang="en-US" altLang="en-US">
              <a:solidFill>
                <a:schemeClr val="bg2">
                  <a:lumMod val="50000"/>
                </a:schemeClr>
              </a:solidFill>
            </a:endParaRPr>
          </a:p>
          <a:p>
            <a:endParaRPr lang="en-US" altLang="en-US">
              <a:solidFill>
                <a:schemeClr val="bg2">
                  <a:lumMod val="50000"/>
                </a:schemeClr>
              </a:solidFill>
            </a:endParaRPr>
          </a:p>
          <a:p>
            <a:r>
              <a:rPr lang="en-US" altLang="en-US">
                <a:solidFill>
                  <a:schemeClr val="bg2">
                    <a:lumMod val="50000"/>
                  </a:schemeClr>
                </a:solidFill>
              </a:rPr>
              <a:t>FLOSSK </a:t>
            </a:r>
            <a:r>
              <a:rPr lang="en-US" altLang="en-US" sz="1800">
                <a:solidFill>
                  <a:schemeClr val="bg2">
                    <a:lumMod val="50000"/>
                  </a:schemeClr>
                </a:solidFill>
              </a:rPr>
              <a:t>(flossk.org)</a:t>
            </a:r>
            <a:r>
              <a:rPr lang="en-US" altLang="en-US">
                <a:solidFill>
                  <a:schemeClr val="bg2">
                    <a:lumMod val="50000"/>
                  </a:schemeClr>
                </a:solidFill>
              </a:rPr>
              <a:t>, Prishtina Hackerspace </a:t>
            </a:r>
            <a:r>
              <a:rPr lang="en-US" altLang="en-US" sz="1800">
                <a:solidFill>
                  <a:schemeClr val="bg2">
                    <a:lumMod val="50000"/>
                  </a:schemeClr>
                </a:solidFill>
              </a:rPr>
              <a:t>(prishtinahackerspace.org)</a:t>
            </a:r>
            <a:endParaRPr lang="en-US" altLang="en-US" sz="1800">
              <a:solidFill>
                <a:schemeClr val="bg2">
                  <a:lumMod val="50000"/>
                </a:schemeClr>
              </a:solidFill>
            </a:endParaRPr>
          </a:p>
        </p:txBody>
      </p:sp>
      <p:sp>
        <p:nvSpPr>
          <p:cNvPr id="4" name="Text Box 3"/>
          <p:cNvSpPr txBox="1"/>
          <p:nvPr/>
        </p:nvSpPr>
        <p:spPr>
          <a:xfrm>
            <a:off x="5626735" y="5836920"/>
            <a:ext cx="937895" cy="368300"/>
          </a:xfrm>
          <a:prstGeom prst="rect">
            <a:avLst/>
          </a:prstGeom>
          <a:noFill/>
        </p:spPr>
        <p:txBody>
          <a:bodyPr wrap="none" rtlCol="0">
            <a:spAutoFit/>
          </a:bodyPr>
          <a:p>
            <a:r>
              <a:rPr lang="en-US" altLang="en-US"/>
              <a:t>cc-by-sa</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#2.2 LXC - Linux Containers</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3923665" cy="4351655"/>
          </a:xfrm>
        </p:spPr>
        <p:txBody>
          <a:bodyPr>
            <a:normAutofit lnSpcReduction="10000"/>
          </a:bodyPr>
          <a:p>
            <a:r>
              <a:rPr lang="en-US" altLang="en-US"/>
              <a:t>A more modern method than chroot</a:t>
            </a:r>
            <a:endParaRPr lang="en-US" altLang="en-US"/>
          </a:p>
          <a:p>
            <a:r>
              <a:rPr lang="en-US" altLang="en-US"/>
              <a:t>Uses groups to isolate CPU, mem, I/O, and network, uses namespaces</a:t>
            </a:r>
            <a:endParaRPr lang="en-US" altLang="en-US"/>
          </a:p>
          <a:p>
            <a:r>
              <a:rPr lang="en-US" altLang="en-US"/>
              <a:t>Between chroot and VM</a:t>
            </a:r>
            <a:endParaRPr lang="en-US" altLang="en-US"/>
          </a:p>
          <a:p>
            <a:r>
              <a:rPr lang="en-US" altLang="en-US"/>
              <a:t>Allows single app virtualization instead of the whole OS</a:t>
            </a:r>
            <a:endParaRPr lang="en-US" altLang="en-US"/>
          </a:p>
        </p:txBody>
      </p:sp>
      <p:pic>
        <p:nvPicPr>
          <p:cNvPr id="24" name="image27.png"/>
          <p:cNvPicPr preferRelativeResize="0"/>
          <p:nvPr/>
        </p:nvPicPr>
        <p:blipFill>
          <a:blip r:embed="rId1" cstate="print">
            <a:extLst>
              <a:ext uri="{28A0092B-C50C-407E-A947-70E740481C1C}">
                <a14:useLocalDpi xmlns:a14="http://schemas.microsoft.com/office/drawing/2010/main" val="0"/>
              </a:ext>
            </a:extLst>
          </a:blip>
          <a:srcRect/>
          <a:stretch>
            <a:fillRect/>
          </a:stretch>
        </p:blipFill>
        <p:spPr>
          <a:xfrm>
            <a:off x="4761865" y="1691005"/>
            <a:ext cx="6859905" cy="3550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#2.3 Solaris Containers</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4780915" cy="4351655"/>
          </a:xfrm>
        </p:spPr>
        <p:txBody>
          <a:bodyPr>
            <a:normAutofit fontScale="90000"/>
          </a:bodyPr>
          <a:p>
            <a:r>
              <a:rPr lang="en-US" altLang="en-US"/>
              <a:t>Oracle OS, Unix like, Since 2005</a:t>
            </a:r>
            <a:endParaRPr lang="en-US" altLang="en-US"/>
          </a:p>
          <a:p>
            <a:r>
              <a:rPr lang="en-US" altLang="en-US"/>
              <a:t>Every container within a local zone</a:t>
            </a:r>
            <a:endParaRPr lang="en-US" altLang="en-US"/>
          </a:p>
          <a:p>
            <a:r>
              <a:rPr lang="en-US" altLang="en-US"/>
              <a:t>Local Zones are isolated, and used to limit resources</a:t>
            </a:r>
            <a:endParaRPr lang="en-US" altLang="en-US"/>
          </a:p>
          <a:p>
            <a:r>
              <a:rPr lang="en-US" altLang="en-US"/>
              <a:t>Global zone (base) controls local zones</a:t>
            </a:r>
            <a:endParaRPr lang="en-US" altLang="en-US"/>
          </a:p>
          <a:p>
            <a:r>
              <a:rPr lang="en-US" altLang="en-US"/>
              <a:t>8k+ entities</a:t>
            </a:r>
            <a:endParaRPr lang="en-US" altLang="en-US"/>
          </a:p>
          <a:p>
            <a:r>
              <a:rPr lang="en-US" altLang="en-US"/>
              <a:t>Not as flexible, but easy to use (considering how old they are)</a:t>
            </a:r>
            <a:endParaRPr lang="en-US" altLang="en-US"/>
          </a:p>
          <a:p>
            <a:endParaRPr lang="en-US" altLang="en-US"/>
          </a:p>
        </p:txBody>
      </p:sp>
      <p:pic>
        <p:nvPicPr>
          <p:cNvPr id="25" name="image9.png"/>
          <p:cNvPicPr preferRelativeResize="0"/>
          <p:nvPr/>
        </p:nvPicPr>
        <p:blipFill>
          <a:blip r:embed="rId1"/>
          <a:srcRect/>
          <a:stretch>
            <a:fillRect/>
          </a:stretch>
        </p:blipFill>
        <p:spPr>
          <a:xfrm>
            <a:off x="5987415" y="1691005"/>
            <a:ext cx="5366385" cy="2981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effectLst/>
              </a:rPr>
              <a:t>#2.4 Windows Containers</a:t>
            </a:r>
            <a:endParaRPr lang="en-US" altLang="en-US">
              <a:solidFill>
                <a:schemeClr val="accent1">
                  <a:lumMod val="75000"/>
                </a:schemeClr>
              </a:solidFill>
              <a:effectLst/>
            </a:endParaRPr>
          </a:p>
        </p:txBody>
      </p:sp>
      <p:sp>
        <p:nvSpPr>
          <p:cNvPr id="3" name="Content Placeholder 2"/>
          <p:cNvSpPr>
            <a:spLocks noGrp="1"/>
          </p:cNvSpPr>
          <p:nvPr>
            <p:ph idx="1"/>
          </p:nvPr>
        </p:nvSpPr>
        <p:spPr>
          <a:xfrm>
            <a:off x="838200" y="1825625"/>
            <a:ext cx="10515600" cy="4351655"/>
          </a:xfrm>
        </p:spPr>
        <p:txBody>
          <a:bodyPr>
            <a:normAutofit/>
          </a:bodyPr>
          <a:p>
            <a:r>
              <a:rPr lang="en-US" altLang="en-US"/>
              <a:t>Supported by Microsoft Windows Server 2016</a:t>
            </a:r>
            <a:endParaRPr lang="en-US" altLang="en-US"/>
          </a:p>
          <a:p>
            <a:r>
              <a:rPr lang="en-US" altLang="en-US"/>
              <a:t>Managed with Docker and PowerShell</a:t>
            </a:r>
            <a:endParaRPr lang="en-US" altLang="en-US"/>
          </a:p>
          <a:p>
            <a:endParaRPr lang="en-US" altLang="en-US"/>
          </a:p>
          <a:p>
            <a:r>
              <a:rPr lang="en-US" altLang="en-US"/>
              <a:t>2 types of runtimes</a:t>
            </a:r>
            <a:endParaRPr lang="en-US" altLang="en-US"/>
          </a:p>
          <a:p>
            <a:pPr lvl="1"/>
            <a:r>
              <a:rPr lang="en-US" altLang="en-US" sz="2400"/>
              <a:t>Windows Server Containers</a:t>
            </a:r>
            <a:endParaRPr lang="en-US" altLang="en-US" sz="2400"/>
          </a:p>
          <a:p>
            <a:pPr lvl="1"/>
            <a:r>
              <a:rPr lang="en-US" altLang="en-US" sz="2400"/>
              <a:t>Hyper-V isolation</a:t>
            </a:r>
            <a:endParaRPr lang="en-US" altLang="en-US" sz="2400"/>
          </a:p>
          <a:p>
            <a:pPr lvl="2"/>
            <a:r>
              <a:rPr lang="en-US" altLang="en-US" sz="2000"/>
              <a:t>Container within a VM</a:t>
            </a:r>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#2.5 CoreOS rkt (rocket)</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4780915" cy="4351655"/>
          </a:xfrm>
        </p:spPr>
        <p:txBody>
          <a:bodyPr>
            <a:normAutofit/>
          </a:bodyPr>
          <a:p>
            <a:r>
              <a:rPr lang="en-US" altLang="en-US"/>
              <a:t>2014</a:t>
            </a:r>
            <a:endParaRPr lang="en-US" altLang="en-US"/>
          </a:p>
          <a:p>
            <a:r>
              <a:rPr lang="en-US" altLang="en-US"/>
              <a:t>Container engine</a:t>
            </a:r>
            <a:endParaRPr lang="en-US" altLang="en-US"/>
          </a:p>
          <a:p>
            <a:r>
              <a:rPr lang="en-US" altLang="en-US"/>
              <a:t>CLI for executing containerized applications on Linux</a:t>
            </a:r>
            <a:endParaRPr lang="en-US" altLang="en-US"/>
          </a:p>
          <a:p>
            <a:r>
              <a:rPr lang="en-US" altLang="en-US"/>
              <a:t>Built to be safe, and based on standards</a:t>
            </a:r>
            <a:endParaRPr lang="en-US" altLang="en-US"/>
          </a:p>
          <a:p>
            <a:r>
              <a:rPr lang="en-US" altLang="en-US"/>
              <a:t>Pods &gt; Fleet</a:t>
            </a:r>
            <a:endParaRPr lang="en-US" altLang="en-US"/>
          </a:p>
        </p:txBody>
      </p:sp>
      <p:pic>
        <p:nvPicPr>
          <p:cNvPr id="31" name="image29.png"/>
          <p:cNvPicPr preferRelativeResize="0"/>
          <p:nvPr/>
        </p:nvPicPr>
        <p:blipFill>
          <a:blip r:embed="rId1"/>
          <a:srcRect/>
          <a:stretch>
            <a:fillRect/>
          </a:stretch>
        </p:blipFill>
        <p:spPr>
          <a:xfrm>
            <a:off x="5988685" y="1691005"/>
            <a:ext cx="5365115" cy="4307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#3.0 DOCKER</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6091555" cy="4351655"/>
          </a:xfrm>
        </p:spPr>
        <p:txBody>
          <a:bodyPr>
            <a:normAutofit lnSpcReduction="10000"/>
          </a:bodyPr>
          <a:p>
            <a:r>
              <a:rPr lang="en-US" altLang="en-US"/>
              <a:t>Most popular</a:t>
            </a:r>
            <a:endParaRPr lang="en-US" altLang="en-US"/>
          </a:p>
          <a:p>
            <a:r>
              <a:rPr lang="en-US" altLang="en-US"/>
              <a:t>Linux libcontainer. Before: LXC</a:t>
            </a:r>
            <a:endParaRPr lang="en-US" altLang="en-US"/>
          </a:p>
          <a:p>
            <a:endParaRPr lang="en-US" altLang="en-US"/>
          </a:p>
          <a:p>
            <a:r>
              <a:rPr lang="en-US" altLang="en-US"/>
              <a:t>Integratied with: Ansible, Chef, OpenStack, Puppet, Salt.</a:t>
            </a:r>
            <a:endParaRPr lang="en-US" altLang="en-US"/>
          </a:p>
          <a:p>
            <a:endParaRPr lang="en-US" altLang="en-US"/>
          </a:p>
          <a:p>
            <a:r>
              <a:rPr lang="en-US" altLang="en-US"/>
              <a:t>Linux standard for containerized apps</a:t>
            </a:r>
            <a:endParaRPr lang="en-US" altLang="en-US"/>
          </a:p>
          <a:p>
            <a:endParaRPr lang="en-US" altLang="en-US"/>
          </a:p>
          <a:p>
            <a:r>
              <a:rPr lang="en-US" altLang="en-US"/>
              <a:t>Very convenient for CI/CD</a:t>
            </a:r>
            <a:endParaRPr lang="en-US" altLang="en-US"/>
          </a:p>
        </p:txBody>
      </p:sp>
      <p:pic>
        <p:nvPicPr>
          <p:cNvPr id="5" name="Picture 4" descr="docker_facebook_share"/>
          <p:cNvPicPr>
            <a:picLocks noChangeAspect="1"/>
          </p:cNvPicPr>
          <p:nvPr/>
        </p:nvPicPr>
        <p:blipFill>
          <a:blip r:embed="rId1"/>
          <a:stretch>
            <a:fillRect/>
          </a:stretch>
        </p:blipFill>
        <p:spPr>
          <a:xfrm>
            <a:off x="7830820" y="1691005"/>
            <a:ext cx="3522980" cy="30092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#3.1 Docker engine</a:t>
            </a:r>
            <a:endParaRPr lang="en-US" altLang="en-US">
              <a:solidFill>
                <a:schemeClr val="accent1">
                  <a:lumMod val="75000"/>
                </a:schemeClr>
              </a:solidFill>
            </a:endParaRPr>
          </a:p>
        </p:txBody>
      </p:sp>
      <p:pic>
        <p:nvPicPr>
          <p:cNvPr id="3" name="image10.png" descr="Docker Engine Components Flow"/>
          <p:cNvPicPr preferRelativeResize="0">
            <a:picLocks noChangeAspect="1"/>
          </p:cNvPicPr>
          <p:nvPr>
            <p:ph idx="1"/>
          </p:nvPr>
        </p:nvPicPr>
        <p:blipFill>
          <a:blip r:embed="rId1"/>
          <a:srcRect/>
          <a:stretch>
            <a:fillRect/>
          </a:stretch>
        </p:blipFill>
        <p:spPr>
          <a:xfrm>
            <a:off x="2665730" y="1316990"/>
            <a:ext cx="7049135" cy="551624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#3.2 Docker's Architecture</a:t>
            </a:r>
            <a:endParaRPr lang="en-US" altLang="en-US">
              <a:solidFill>
                <a:schemeClr val="accent1">
                  <a:lumMod val="75000"/>
                </a:schemeClr>
              </a:solidFill>
            </a:endParaRPr>
          </a:p>
        </p:txBody>
      </p:sp>
      <p:pic>
        <p:nvPicPr>
          <p:cNvPr id="3" name="image28.png"/>
          <p:cNvPicPr preferRelativeResize="0">
            <a:picLocks noChangeAspect="1"/>
          </p:cNvPicPr>
          <p:nvPr>
            <p:ph idx="1"/>
          </p:nvPr>
        </p:nvPicPr>
        <p:blipFill>
          <a:blip r:embed="rId1"/>
          <a:srcRect/>
          <a:stretch>
            <a:fillRect/>
          </a:stretch>
        </p:blipFill>
        <p:spPr>
          <a:xfrm>
            <a:off x="1212850" y="1825625"/>
            <a:ext cx="9272905" cy="48507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#3.3 Docker's Architecture</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6091555" cy="4351655"/>
          </a:xfrm>
        </p:spPr>
        <p:txBody>
          <a:bodyPr>
            <a:normAutofit/>
          </a:bodyPr>
          <a:p>
            <a:r>
              <a:rPr lang="" altLang="en-US"/>
              <a:t>Docker Daemon</a:t>
            </a:r>
            <a:endParaRPr lang="en-US" altLang="en-US"/>
          </a:p>
          <a:p>
            <a:r>
              <a:rPr lang="en-US" altLang="en-US"/>
              <a:t>Docker Client</a:t>
            </a:r>
            <a:endParaRPr lang="en-US" altLang="en-US"/>
          </a:p>
          <a:p>
            <a:r>
              <a:rPr lang="en-US" altLang="en-US"/>
              <a:t>Docker Registry</a:t>
            </a:r>
            <a:endParaRPr lang="en-US" altLang="en-US"/>
          </a:p>
          <a:p>
            <a:r>
              <a:rPr lang="en-US" altLang="en-US"/>
              <a:t>Docker Objects</a:t>
            </a:r>
            <a:endParaRPr lang="en-US" altLang="en-US"/>
          </a:p>
          <a:p>
            <a:pPr lvl="1"/>
            <a:r>
              <a:rPr lang="en-US" altLang="en-US"/>
              <a:t>Images</a:t>
            </a:r>
            <a:endParaRPr lang="en-US" altLang="en-US"/>
          </a:p>
          <a:p>
            <a:pPr lvl="1"/>
            <a:r>
              <a:rPr lang="en-US" altLang="en-US"/>
              <a:t>Containers</a:t>
            </a:r>
            <a:endParaRPr lang="en-US" altLang="en-US"/>
          </a:p>
          <a:p>
            <a:pPr lvl="1"/>
            <a:r>
              <a:rPr lang="en-US" altLang="en-US"/>
              <a:t>Services</a:t>
            </a:r>
            <a:endParaRPr lang="en-US" altLang="en-US"/>
          </a:p>
        </p:txBody>
      </p:sp>
      <p:pic>
        <p:nvPicPr>
          <p:cNvPr id="5" name="Picture 4" descr="docker_facebook_share"/>
          <p:cNvPicPr>
            <a:picLocks noChangeAspect="1"/>
          </p:cNvPicPr>
          <p:nvPr/>
        </p:nvPicPr>
        <p:blipFill>
          <a:blip r:embed="rId1"/>
          <a:stretch>
            <a:fillRect/>
          </a:stretch>
        </p:blipFill>
        <p:spPr>
          <a:xfrm>
            <a:off x="7830820" y="1691005"/>
            <a:ext cx="3522980" cy="30092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#3.4 Docker's Architecture</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6091555" cy="4351655"/>
          </a:xfrm>
        </p:spPr>
        <p:txBody>
          <a:bodyPr>
            <a:normAutofit lnSpcReduction="10000"/>
          </a:bodyPr>
          <a:p>
            <a:r>
              <a:rPr lang="en-US" altLang="en-US"/>
              <a:t>Written in GO</a:t>
            </a:r>
            <a:endParaRPr lang="en-US" altLang="en-US"/>
          </a:p>
          <a:p>
            <a:endParaRPr lang="en-US" altLang="en-US"/>
          </a:p>
          <a:p>
            <a:r>
              <a:rPr lang="en-US" altLang="en-US"/>
              <a:t>Uses Namespaces (pid, net, ipc, mnt, uts)</a:t>
            </a:r>
            <a:endParaRPr lang="en-US" altLang="en-US"/>
          </a:p>
          <a:p>
            <a:r>
              <a:rPr lang="en-US" altLang="en-US"/>
              <a:t>Control Groups</a:t>
            </a:r>
            <a:endParaRPr lang="en-US" altLang="en-US"/>
          </a:p>
          <a:p>
            <a:r>
              <a:rPr lang="en-US" altLang="en-US"/>
              <a:t>Union file system</a:t>
            </a:r>
            <a:endParaRPr lang="en-US" altLang="en-US"/>
          </a:p>
          <a:p>
            <a:r>
              <a:rPr lang="en-US" altLang="en-US"/>
              <a:t>Container Format</a:t>
            </a:r>
            <a:endParaRPr lang="en-US" altLang="en-US"/>
          </a:p>
          <a:p>
            <a:r>
              <a:rPr lang="en-US" altLang="en-US"/>
              <a:t>Container standards</a:t>
            </a:r>
            <a:endParaRPr lang="en-US" altLang="en-US"/>
          </a:p>
        </p:txBody>
      </p:sp>
      <p:pic>
        <p:nvPicPr>
          <p:cNvPr id="5" name="Picture 4" descr="docker_facebook_share"/>
          <p:cNvPicPr>
            <a:picLocks noChangeAspect="1"/>
          </p:cNvPicPr>
          <p:nvPr/>
        </p:nvPicPr>
        <p:blipFill>
          <a:blip r:embed="rId1"/>
          <a:stretch>
            <a:fillRect/>
          </a:stretch>
        </p:blipFill>
        <p:spPr>
          <a:xfrm>
            <a:off x="7830820" y="1691005"/>
            <a:ext cx="3522980" cy="3009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#3.5 Container standards - ContainerD</a:t>
            </a:r>
            <a:endParaRPr lang="en-US" altLang="en-US">
              <a:solidFill>
                <a:schemeClr val="accent1">
                  <a:lumMod val="75000"/>
                </a:schemeClr>
              </a:solidFill>
            </a:endParaRPr>
          </a:p>
        </p:txBody>
      </p:sp>
      <p:pic>
        <p:nvPicPr>
          <p:cNvPr id="3" name="image12.png"/>
          <p:cNvPicPr preferRelativeResize="0"/>
          <p:nvPr/>
        </p:nvPicPr>
        <p:blipFill>
          <a:blip r:embed="rId1"/>
          <a:stretch>
            <a:fillRect/>
          </a:stretch>
        </p:blipFill>
        <p:spPr>
          <a:xfrm>
            <a:off x="1352550" y="1553845"/>
            <a:ext cx="9620885" cy="50495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75000"/>
                  </a:schemeClr>
                </a:solidFill>
              </a:rPr>
              <a:t>#1 Virtualization</a:t>
            </a:r>
            <a:endParaRPr lang="en-US" altLang="en-US">
              <a:solidFill>
                <a:schemeClr val="accent1">
                  <a:lumMod val="75000"/>
                </a:schemeClr>
              </a:solidFill>
            </a:endParaRPr>
          </a:p>
        </p:txBody>
      </p:sp>
      <p:sp>
        <p:nvSpPr>
          <p:cNvPr id="3" name="Content Placeholder 2"/>
          <p:cNvSpPr>
            <a:spLocks noGrp="1"/>
          </p:cNvSpPr>
          <p:nvPr>
            <p:ph idx="1"/>
          </p:nvPr>
        </p:nvSpPr>
        <p:spPr/>
        <p:txBody>
          <a:bodyPr/>
          <a:p>
            <a:r>
              <a:rPr lang="en-US" altLang="en-US"/>
              <a:t>Since 1960</a:t>
            </a:r>
            <a:endParaRPr lang="en-US" altLang="en-US"/>
          </a:p>
          <a:p>
            <a:r>
              <a:rPr lang="en-US" altLang="en-US"/>
              <a:t>Widely used from 2000</a:t>
            </a:r>
            <a:endParaRPr lang="en-US" altLang="en-US"/>
          </a:p>
          <a:p>
            <a:endParaRPr lang="en-US" altLang="en-US"/>
          </a:p>
          <a:p>
            <a:r>
              <a:rPr lang="en-US" altLang="en-US"/>
              <a:t>Better alocation of hardware resources</a:t>
            </a:r>
            <a:endParaRPr lang="en-US" altLang="en-US"/>
          </a:p>
          <a:p>
            <a:r>
              <a:rPr lang="en-US" altLang="en-US"/>
              <a:t>Lower costs</a:t>
            </a:r>
            <a:endParaRPr lang="en-US" altLang="en-US"/>
          </a:p>
          <a:p>
            <a:endParaRPr lang="en-US" altLang="en-US"/>
          </a:p>
          <a:p>
            <a:r>
              <a:rPr lang="en-US" altLang="en-US"/>
              <a:t>Helped cloud-computing</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#4.0 Container Orchestration</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10515600" cy="4351655"/>
          </a:xfrm>
        </p:spPr>
        <p:txBody>
          <a:bodyPr>
            <a:normAutofit/>
          </a:bodyPr>
          <a:p>
            <a:r>
              <a:rPr lang="en-US" altLang="en-US"/>
              <a:t>Managing 10 containers is not that hard. </a:t>
            </a:r>
            <a:br>
              <a:rPr lang="en-US" altLang="en-US"/>
            </a:br>
            <a:r>
              <a:rPr lang="en-US" altLang="en-US"/>
              <a:t>How about 10000 or 30000 </a:t>
            </a:r>
            <a:r>
              <a:rPr lang="" altLang="en-US"/>
              <a:t>containers and </a:t>
            </a:r>
            <a:r>
              <a:rPr lang="en-US" altLang="en-US"/>
              <a:t>4000 services....?</a:t>
            </a:r>
            <a:endParaRPr lang="en-US" altLang="en-US"/>
          </a:p>
          <a:p>
            <a:endParaRPr lang="en-US" altLang="en-US"/>
          </a:p>
          <a:p>
            <a:r>
              <a:rPr lang="en-US" altLang="en-US"/>
              <a:t>When operating on a high scale, container orchestration, distribution automation, management, scaling, networking and container availability become essential.</a:t>
            </a:r>
            <a:endParaRPr lang="en-US" altLang="en-US"/>
          </a:p>
          <a:p>
            <a:endParaRPr lang="en-US" altLang="en-US"/>
          </a:p>
          <a:p>
            <a:r>
              <a:rPr lang="en-US" altLang="en-US"/>
              <a:t>Chontainer orchestration = management of container lifecycle, provisioning, scalability, availability</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#4.1 Docker Swarm</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2807335" cy="4351655"/>
          </a:xfrm>
        </p:spPr>
        <p:txBody>
          <a:bodyPr>
            <a:normAutofit/>
          </a:bodyPr>
          <a:p>
            <a:endParaRPr lang="en-US" altLang="en-US"/>
          </a:p>
          <a:p>
            <a:r>
              <a:rPr lang="en-US" altLang="en-US"/>
              <a:t>Swarm</a:t>
            </a:r>
            <a:endParaRPr lang="en-US" altLang="en-US"/>
          </a:p>
          <a:p>
            <a:r>
              <a:rPr lang="en-US" altLang="en-US"/>
              <a:t>Service</a:t>
            </a:r>
            <a:endParaRPr lang="en-US" altLang="en-US"/>
          </a:p>
          <a:p>
            <a:r>
              <a:rPr lang="en-US" altLang="en-US"/>
              <a:t>Manager node</a:t>
            </a:r>
            <a:endParaRPr lang="en-US" altLang="en-US"/>
          </a:p>
          <a:p>
            <a:r>
              <a:rPr lang="en-US" altLang="en-US"/>
              <a:t>Worker nodes</a:t>
            </a:r>
            <a:endParaRPr lang="en-US" altLang="en-US"/>
          </a:p>
          <a:p>
            <a:r>
              <a:rPr lang="en-US" altLang="en-US"/>
              <a:t>Task</a:t>
            </a:r>
            <a:endParaRPr lang="en-US" altLang="en-US"/>
          </a:p>
        </p:txBody>
      </p:sp>
      <p:pic>
        <p:nvPicPr>
          <p:cNvPr id="4" name="image13.png"/>
          <p:cNvPicPr preferRelativeResize="0"/>
          <p:nvPr/>
        </p:nvPicPr>
        <p:blipFill>
          <a:blip r:embed="rId1"/>
          <a:stretch>
            <a:fillRect/>
          </a:stretch>
        </p:blipFill>
        <p:spPr>
          <a:xfrm>
            <a:off x="3430270" y="1965325"/>
            <a:ext cx="8163560" cy="37369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#4.2 Apache Mesos</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2807335" cy="4351655"/>
          </a:xfrm>
        </p:spPr>
        <p:txBody>
          <a:bodyPr>
            <a:normAutofit/>
          </a:bodyPr>
          <a:p>
            <a:r>
              <a:rPr lang="en-US" altLang="en-US"/>
              <a:t>Manager daemon</a:t>
            </a:r>
            <a:endParaRPr lang="en-US" altLang="en-US"/>
          </a:p>
          <a:p>
            <a:r>
              <a:rPr lang="en-US" altLang="en-US"/>
              <a:t>Agen daemon</a:t>
            </a:r>
            <a:endParaRPr lang="en-US" altLang="en-US"/>
          </a:p>
          <a:p>
            <a:r>
              <a:rPr lang="en-US" altLang="en-US"/>
              <a:t>Framework </a:t>
            </a:r>
            <a:r>
              <a:rPr lang="" altLang="en-US"/>
              <a:t>(Marathon)</a:t>
            </a:r>
            <a:endParaRPr lang="en-US" altLang="en-US"/>
          </a:p>
          <a:p>
            <a:r>
              <a:rPr lang="en-US" altLang="en-US"/>
              <a:t>Offer</a:t>
            </a:r>
            <a:endParaRPr lang="en-US" altLang="en-US"/>
          </a:p>
          <a:p>
            <a:r>
              <a:rPr lang="en-US" altLang="en-US"/>
              <a:t>Task</a:t>
            </a:r>
            <a:endParaRPr lang="en-US" altLang="en-US"/>
          </a:p>
        </p:txBody>
      </p:sp>
      <p:pic>
        <p:nvPicPr>
          <p:cNvPr id="4" name="image22.jpg"/>
          <p:cNvPicPr preferRelativeResize="0"/>
          <p:nvPr/>
        </p:nvPicPr>
        <p:blipFill>
          <a:blip r:embed="rId1"/>
          <a:stretch>
            <a:fillRect/>
          </a:stretch>
        </p:blipFill>
        <p:spPr>
          <a:xfrm>
            <a:off x="4274185" y="1691005"/>
            <a:ext cx="7079615" cy="39973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#4.3 Kubernetes (k8s)</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3576955" cy="4351655"/>
          </a:xfrm>
        </p:spPr>
        <p:txBody>
          <a:bodyPr>
            <a:normAutofit fontScale="90000"/>
          </a:bodyPr>
          <a:p>
            <a:r>
              <a:rPr lang="en-US" altLang="en-US"/>
              <a:t>Cluster</a:t>
            </a:r>
            <a:endParaRPr lang="en-US" altLang="en-US"/>
          </a:p>
          <a:p>
            <a:r>
              <a:rPr lang="en-US" altLang="en-US"/>
              <a:t>Kubernetes master</a:t>
            </a:r>
            <a:endParaRPr lang="en-US" altLang="en-US"/>
          </a:p>
          <a:p>
            <a:r>
              <a:rPr lang="" altLang="en-US"/>
              <a:t>Kubernetes worker nodes</a:t>
            </a:r>
            <a:endParaRPr lang="" altLang="en-US"/>
          </a:p>
          <a:p>
            <a:r>
              <a:rPr lang="" altLang="en-US"/>
              <a:t>Tomorrow:</a:t>
            </a:r>
            <a:endParaRPr lang="en-US" altLang="en-US"/>
          </a:p>
          <a:p>
            <a:pPr lvl="1"/>
            <a:r>
              <a:rPr lang="en-US" altLang="en-US"/>
              <a:t>Kubelet</a:t>
            </a:r>
            <a:endParaRPr lang="en-US" altLang="en-US"/>
          </a:p>
          <a:p>
            <a:pPr lvl="1"/>
            <a:r>
              <a:rPr lang="en-US" altLang="en-US"/>
              <a:t>Pods</a:t>
            </a:r>
            <a:endParaRPr lang="en-US" altLang="en-US"/>
          </a:p>
          <a:p>
            <a:pPr lvl="1"/>
            <a:r>
              <a:rPr lang="en-US" altLang="en-US"/>
              <a:t>Deployments, Replicas, ReplicaSets</a:t>
            </a:r>
            <a:endParaRPr lang="en-US" altLang="en-US"/>
          </a:p>
          <a:p>
            <a:pPr lvl="1"/>
            <a:r>
              <a:rPr lang="en-US" altLang="en-US"/>
              <a:t>Kubectl</a:t>
            </a:r>
            <a:endParaRPr lang="en-US" altLang="en-US"/>
          </a:p>
          <a:p>
            <a:pPr lvl="1"/>
            <a:r>
              <a:rPr lang="en-US" altLang="en-US"/>
              <a:t>Minikube</a:t>
            </a:r>
            <a:endParaRPr lang="en-US" altLang="en-US"/>
          </a:p>
        </p:txBody>
      </p:sp>
      <p:pic>
        <p:nvPicPr>
          <p:cNvPr id="4" name="image24.png"/>
          <p:cNvPicPr preferRelativeResize="0"/>
          <p:nvPr/>
        </p:nvPicPr>
        <p:blipFill>
          <a:blip r:embed="rId1"/>
          <a:stretch>
            <a:fillRect/>
          </a:stretch>
        </p:blipFill>
        <p:spPr>
          <a:xfrm>
            <a:off x="4605655" y="1691005"/>
            <a:ext cx="6748145" cy="448564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#4.3 Kubernetes (k8s)</a:t>
            </a:r>
            <a:endParaRPr lang="en-US" altLang="en-US">
              <a:solidFill>
                <a:schemeClr val="accent1">
                  <a:lumMod val="75000"/>
                </a:schemeClr>
              </a:solidFill>
            </a:endParaRPr>
          </a:p>
        </p:txBody>
      </p:sp>
      <p:pic>
        <p:nvPicPr>
          <p:cNvPr id="3" name="image25.png"/>
          <p:cNvPicPr preferRelativeResize="0"/>
          <p:nvPr/>
        </p:nvPicPr>
        <p:blipFill>
          <a:blip r:embed="rId1"/>
          <a:stretch>
            <a:fillRect/>
          </a:stretch>
        </p:blipFill>
        <p:spPr>
          <a:xfrm>
            <a:off x="2383790" y="1519555"/>
            <a:ext cx="7769860" cy="517017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#5.0 Monolythic architecture</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10353675" cy="1314450"/>
          </a:xfrm>
        </p:spPr>
        <p:txBody>
          <a:bodyPr>
            <a:normAutofit lnSpcReduction="10000"/>
          </a:bodyPr>
          <a:p>
            <a:r>
              <a:rPr lang="en-US" altLang="en-US"/>
              <a:t>Single unit of software</a:t>
            </a:r>
            <a:endParaRPr lang="en-US" altLang="en-US"/>
          </a:p>
          <a:p>
            <a:r>
              <a:rPr lang="en-US" altLang="en-US"/>
              <a:t>Single tier application (presentation, business, data layers)</a:t>
            </a:r>
            <a:endParaRPr lang="en-US" altLang="en-US"/>
          </a:p>
        </p:txBody>
      </p:sp>
      <p:pic>
        <p:nvPicPr>
          <p:cNvPr id="4" name="image6.png"/>
          <p:cNvPicPr preferRelativeResize="0"/>
          <p:nvPr/>
        </p:nvPicPr>
        <p:blipFill>
          <a:blip r:embed="rId1"/>
          <a:stretch>
            <a:fillRect/>
          </a:stretch>
        </p:blipFill>
        <p:spPr>
          <a:xfrm>
            <a:off x="1426845" y="3139440"/>
            <a:ext cx="9338310" cy="366204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#5.0 Microservices Architecture</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10353675" cy="1314450"/>
          </a:xfrm>
        </p:spPr>
        <p:txBody>
          <a:bodyPr>
            <a:normAutofit lnSpcReduction="10000"/>
          </a:bodyPr>
          <a:p>
            <a:r>
              <a:rPr lang="en-US" altLang="en-US"/>
              <a:t>Loosely coupled services/components</a:t>
            </a:r>
            <a:endParaRPr lang="en-US" altLang="en-US"/>
          </a:p>
          <a:p>
            <a:r>
              <a:rPr lang="en-US" altLang="en-US"/>
              <a:t>Separate DB</a:t>
            </a:r>
            <a:endParaRPr lang="en-US" altLang="en-US"/>
          </a:p>
        </p:txBody>
      </p:sp>
      <p:pic>
        <p:nvPicPr>
          <p:cNvPr id="4" name="Picture -2147482591"/>
          <p:cNvPicPr preferRelativeResize="0"/>
          <p:nvPr/>
        </p:nvPicPr>
        <p:blipFill>
          <a:blip r:embed="rId1"/>
          <a:stretch>
            <a:fillRect/>
          </a:stretch>
        </p:blipFill>
        <p:spPr>
          <a:xfrm>
            <a:off x="955675" y="2940050"/>
            <a:ext cx="10011410" cy="380492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#5.0 Microservices Architecture</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10353675" cy="1314450"/>
          </a:xfrm>
        </p:spPr>
        <p:txBody>
          <a:bodyPr>
            <a:normAutofit lnSpcReduction="10000"/>
          </a:bodyPr>
          <a:p>
            <a:r>
              <a:rPr lang="en-US" altLang="en-US"/>
              <a:t>Much faster in large scale</a:t>
            </a:r>
            <a:endParaRPr lang="en-US" altLang="en-US"/>
          </a:p>
          <a:p>
            <a:r>
              <a:rPr lang="en-US" altLang="en-US"/>
              <a:t>Scalable</a:t>
            </a:r>
            <a:endParaRPr lang="en-US" altLang="en-US"/>
          </a:p>
          <a:p>
            <a:endParaRPr lang="en-US" altLang="en-US"/>
          </a:p>
        </p:txBody>
      </p:sp>
      <p:pic>
        <p:nvPicPr>
          <p:cNvPr id="4" name="image30.png"/>
          <p:cNvPicPr preferRelativeResize="0"/>
          <p:nvPr/>
        </p:nvPicPr>
        <p:blipFill>
          <a:blip r:embed="rId1"/>
          <a:stretch>
            <a:fillRect/>
          </a:stretch>
        </p:blipFill>
        <p:spPr>
          <a:xfrm>
            <a:off x="838200" y="3177540"/>
            <a:ext cx="10515600" cy="349313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#6.0 Demo requirements </a:t>
            </a:r>
            <a:r>
              <a:rPr lang="" altLang="en-US">
                <a:solidFill>
                  <a:schemeClr val="accent1">
                    <a:lumMod val="75000"/>
                  </a:schemeClr>
                </a:solidFill>
              </a:rPr>
              <a:t>for tomorrow</a:t>
            </a:r>
            <a:endParaRPr lang="" altLang="en-US">
              <a:solidFill>
                <a:schemeClr val="accent1">
                  <a:lumMod val="75000"/>
                </a:schemeClr>
              </a:solidFill>
            </a:endParaRPr>
          </a:p>
        </p:txBody>
      </p:sp>
      <p:pic>
        <p:nvPicPr>
          <p:cNvPr id="7" name="Picture 6"/>
          <p:cNvPicPr>
            <a:picLocks noChangeAspect="1"/>
          </p:cNvPicPr>
          <p:nvPr/>
        </p:nvPicPr>
        <p:blipFill>
          <a:blip r:embed="rId1"/>
          <a:stretch>
            <a:fillRect/>
          </a:stretch>
        </p:blipFill>
        <p:spPr>
          <a:xfrm>
            <a:off x="4387850" y="1752600"/>
            <a:ext cx="1813560" cy="2332355"/>
          </a:xfrm>
          <a:prstGeom prst="rect">
            <a:avLst/>
          </a:prstGeom>
        </p:spPr>
      </p:pic>
      <p:pic>
        <p:nvPicPr>
          <p:cNvPr id="8" name="Picture 7" descr="docker_facebook_share"/>
          <p:cNvPicPr>
            <a:picLocks noChangeAspect="1"/>
          </p:cNvPicPr>
          <p:nvPr/>
        </p:nvPicPr>
        <p:blipFill>
          <a:blip r:embed="rId2"/>
          <a:stretch>
            <a:fillRect/>
          </a:stretch>
        </p:blipFill>
        <p:spPr>
          <a:xfrm>
            <a:off x="6483350" y="4310380"/>
            <a:ext cx="2665095" cy="2276475"/>
          </a:xfrm>
          <a:prstGeom prst="rect">
            <a:avLst/>
          </a:prstGeom>
        </p:spPr>
      </p:pic>
      <p:pic>
        <p:nvPicPr>
          <p:cNvPr id="9" name="Picture 8"/>
          <p:cNvPicPr>
            <a:picLocks noChangeAspect="1"/>
          </p:cNvPicPr>
          <p:nvPr/>
        </p:nvPicPr>
        <p:blipFill>
          <a:blip r:embed="rId3"/>
          <a:stretch>
            <a:fillRect/>
          </a:stretch>
        </p:blipFill>
        <p:spPr>
          <a:xfrm>
            <a:off x="2192655" y="4396105"/>
            <a:ext cx="4008755" cy="2038350"/>
          </a:xfrm>
          <a:prstGeom prst="rect">
            <a:avLst/>
          </a:prstGeom>
        </p:spPr>
      </p:pic>
      <p:pic>
        <p:nvPicPr>
          <p:cNvPr id="11" name="Picture 10"/>
          <p:cNvPicPr>
            <a:picLocks noChangeAspect="1"/>
          </p:cNvPicPr>
          <p:nvPr/>
        </p:nvPicPr>
        <p:blipFill>
          <a:blip r:embed="rId4"/>
          <a:stretch>
            <a:fillRect/>
          </a:stretch>
        </p:blipFill>
        <p:spPr>
          <a:xfrm>
            <a:off x="838200" y="1680845"/>
            <a:ext cx="2933700" cy="2476500"/>
          </a:xfrm>
          <a:prstGeom prst="rect">
            <a:avLst/>
          </a:prstGeom>
        </p:spPr>
      </p:pic>
      <p:pic>
        <p:nvPicPr>
          <p:cNvPr id="12" name="Picture 11"/>
          <p:cNvPicPr>
            <a:picLocks noChangeAspect="1"/>
          </p:cNvPicPr>
          <p:nvPr/>
        </p:nvPicPr>
        <p:blipFill>
          <a:blip r:embed="rId5"/>
          <a:stretch>
            <a:fillRect/>
          </a:stretch>
        </p:blipFill>
        <p:spPr>
          <a:xfrm>
            <a:off x="6483350" y="2060575"/>
            <a:ext cx="5245100" cy="14871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1922145"/>
          </a:xfrm>
        </p:spPr>
        <p:txBody>
          <a:bodyPr>
            <a:normAutofit/>
          </a:bodyPr>
          <a:p>
            <a:r>
              <a:rPr lang="" altLang="en-US" sz="4800">
                <a:solidFill>
                  <a:schemeClr val="accent1">
                    <a:lumMod val="75000"/>
                  </a:schemeClr>
                </a:solidFill>
              </a:rPr>
              <a:t>Thank you!</a:t>
            </a:r>
            <a:endParaRPr lang="" altLang="en-US" sz="4800">
              <a:solidFill>
                <a:schemeClr val="accent1">
                  <a:lumMod val="75000"/>
                </a:schemeClr>
              </a:solidFill>
            </a:endParaRPr>
          </a:p>
        </p:txBody>
      </p:sp>
      <p:sp>
        <p:nvSpPr>
          <p:cNvPr id="3" name="Subtitle 2"/>
          <p:cNvSpPr>
            <a:spLocks noGrp="1"/>
          </p:cNvSpPr>
          <p:nvPr>
            <p:ph type="subTitle" idx="1"/>
          </p:nvPr>
        </p:nvSpPr>
        <p:spPr>
          <a:xfrm>
            <a:off x="1524000" y="3401060"/>
            <a:ext cx="9144000" cy="2435860"/>
          </a:xfrm>
        </p:spPr>
        <p:txBody>
          <a:bodyPr>
            <a:normAutofit fontScale="90000"/>
          </a:bodyPr>
          <a:p>
            <a:r>
              <a:rPr lang="en-US" altLang="en-US" sz="4000">
                <a:solidFill>
                  <a:schemeClr val="bg2">
                    <a:lumMod val="25000"/>
                  </a:schemeClr>
                </a:solidFill>
              </a:rPr>
              <a:t>Altin Ukshini</a:t>
            </a:r>
            <a:endParaRPr lang="en-US" altLang="en-US" sz="4000">
              <a:solidFill>
                <a:schemeClr val="bg2">
                  <a:lumMod val="25000"/>
                </a:schemeClr>
              </a:solidFill>
            </a:endParaRPr>
          </a:p>
          <a:p>
            <a:r>
              <a:rPr lang="en-US" altLang="en-US">
                <a:solidFill>
                  <a:schemeClr val="bg2">
                    <a:lumMod val="50000"/>
                  </a:schemeClr>
                </a:solidFill>
              </a:rPr>
              <a:t>FLOSS Hacktivist / Development Operations Engineer</a:t>
            </a:r>
            <a:endParaRPr lang="en-US" altLang="en-US">
              <a:solidFill>
                <a:schemeClr val="bg2">
                  <a:lumMod val="50000"/>
                </a:schemeClr>
              </a:solidFill>
            </a:endParaRPr>
          </a:p>
          <a:p>
            <a:r>
              <a:rPr lang="en-US" altLang="en-US" sz="2000">
                <a:solidFill>
                  <a:schemeClr val="bg2">
                    <a:lumMod val="25000"/>
                  </a:schemeClr>
                </a:solidFill>
              </a:rPr>
              <a:t>altinukshini.com - @AltinUkshini</a:t>
            </a:r>
            <a:endParaRPr lang="en-US" altLang="en-US">
              <a:solidFill>
                <a:schemeClr val="bg2">
                  <a:lumMod val="50000"/>
                </a:schemeClr>
              </a:solidFill>
            </a:endParaRPr>
          </a:p>
          <a:p>
            <a:endParaRPr lang="en-US" altLang="en-US">
              <a:solidFill>
                <a:schemeClr val="bg2">
                  <a:lumMod val="50000"/>
                </a:schemeClr>
              </a:solidFill>
            </a:endParaRPr>
          </a:p>
          <a:p>
            <a:r>
              <a:rPr lang="en-US" altLang="en-US">
                <a:solidFill>
                  <a:schemeClr val="bg2">
                    <a:lumMod val="50000"/>
                  </a:schemeClr>
                </a:solidFill>
              </a:rPr>
              <a:t>FLOSSK </a:t>
            </a:r>
            <a:r>
              <a:rPr lang="en-US" altLang="en-US" sz="1800">
                <a:solidFill>
                  <a:schemeClr val="bg2">
                    <a:lumMod val="50000"/>
                  </a:schemeClr>
                </a:solidFill>
              </a:rPr>
              <a:t>(flossk.org)</a:t>
            </a:r>
            <a:r>
              <a:rPr lang="en-US" altLang="en-US">
                <a:solidFill>
                  <a:schemeClr val="bg2">
                    <a:lumMod val="50000"/>
                  </a:schemeClr>
                </a:solidFill>
              </a:rPr>
              <a:t>, Prishtina Hackerspace </a:t>
            </a:r>
            <a:r>
              <a:rPr lang="en-US" altLang="en-US" sz="1800">
                <a:solidFill>
                  <a:schemeClr val="bg2">
                    <a:lumMod val="50000"/>
                  </a:schemeClr>
                </a:solidFill>
              </a:rPr>
              <a:t>(prishtinahackerspace.org)</a:t>
            </a:r>
            <a:endParaRPr lang="en-US" altLang="en-US" sz="1800">
              <a:solidFill>
                <a:schemeClr val="bg2">
                  <a:lumMod val="50000"/>
                </a:schemeClr>
              </a:solidFill>
            </a:endParaRPr>
          </a:p>
        </p:txBody>
      </p:sp>
      <p:sp>
        <p:nvSpPr>
          <p:cNvPr id="4" name="Text Box 3"/>
          <p:cNvSpPr txBox="1"/>
          <p:nvPr/>
        </p:nvSpPr>
        <p:spPr>
          <a:xfrm>
            <a:off x="5626735" y="5836920"/>
            <a:ext cx="937895" cy="368300"/>
          </a:xfrm>
          <a:prstGeom prst="rect">
            <a:avLst/>
          </a:prstGeom>
          <a:noFill/>
        </p:spPr>
        <p:txBody>
          <a:bodyPr wrap="none" rtlCol="0">
            <a:spAutoFit/>
          </a:bodyPr>
          <a:p>
            <a:r>
              <a:rPr lang="en-US" altLang="en-US"/>
              <a:t>cc-by-sa</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75000"/>
                  </a:schemeClr>
                </a:solidFill>
              </a:rPr>
              <a:t>#1.1 How does it work</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5227320" cy="4351655"/>
          </a:xfrm>
        </p:spPr>
        <p:txBody>
          <a:bodyPr/>
          <a:p>
            <a:r>
              <a:rPr lang="en-US" altLang="en-US"/>
              <a:t>Few techniques, but differ in the abstraction level and the methods used for virtualization</a:t>
            </a:r>
            <a:endParaRPr lang="en-US" altLang="en-US"/>
          </a:p>
          <a:p>
            <a:endParaRPr lang="en-US" altLang="en-US"/>
          </a:p>
          <a:p>
            <a:r>
              <a:rPr lang="en-US" altLang="en-US"/>
              <a:t>Most used: Hypervisor &gt; Virtual Machines (VM)</a:t>
            </a:r>
            <a:endParaRPr lang="en-US" altLang="en-US"/>
          </a:p>
          <a:p>
            <a:endParaRPr lang="en-US" altLang="en-US"/>
          </a:p>
          <a:p>
            <a:endParaRPr lang="en-US" altLang="en-US"/>
          </a:p>
          <a:p>
            <a:endParaRPr lang="en-US" altLang="en-US"/>
          </a:p>
        </p:txBody>
      </p:sp>
      <p:pic>
        <p:nvPicPr>
          <p:cNvPr id="22" name="image18.png" descr="How virtualization works"/>
          <p:cNvPicPr preferRelativeResize="0"/>
          <p:nvPr/>
        </p:nvPicPr>
        <p:blipFill>
          <a:blip r:embed="rId1"/>
          <a:srcRect/>
          <a:stretch>
            <a:fillRect/>
          </a:stretch>
        </p:blipFill>
        <p:spPr>
          <a:xfrm>
            <a:off x="6337935" y="1856105"/>
            <a:ext cx="5015865" cy="2719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#1.2 Virtual Machines (VM)</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5897245" cy="4351655"/>
          </a:xfrm>
        </p:spPr>
        <p:txBody>
          <a:bodyPr>
            <a:normAutofit fontScale="90000" lnSpcReduction="20000"/>
          </a:bodyPr>
          <a:p>
            <a:r>
              <a:rPr lang="en-US" altLang="en-US"/>
              <a:t>Emulates a real machine which then requires real resources from the physical server (host machine)</a:t>
            </a:r>
            <a:endParaRPr lang="en-US" altLang="en-US"/>
          </a:p>
          <a:p>
            <a:endParaRPr lang="en-US" altLang="en-US"/>
          </a:p>
          <a:p>
            <a:r>
              <a:rPr lang="en-US" altLang="en-US"/>
              <a:t>Able to run a OS without any modification. OS not aware of the virtualized environment</a:t>
            </a:r>
            <a:endParaRPr lang="en-US" altLang="en-US"/>
          </a:p>
          <a:p>
            <a:endParaRPr lang="en-US" altLang="en-US"/>
          </a:p>
          <a:p>
            <a:r>
              <a:rPr lang="en-US" altLang="en-US"/>
              <a:t>Requires a VM Manager (VMM)</a:t>
            </a:r>
            <a:endParaRPr lang="en-US" altLang="en-US"/>
          </a:p>
          <a:p>
            <a:endParaRPr lang="en-US" altLang="en-US"/>
          </a:p>
          <a:p>
            <a:r>
              <a:rPr lang="en-US" altLang="en-US"/>
              <a:t>VMware, VirtualBox, QEMU, Virtuozzo, Microsoft Virtual Server</a:t>
            </a:r>
            <a:endParaRPr lang="en-US" altLang="en-US"/>
          </a:p>
          <a:p>
            <a:endParaRPr lang="en-US" altLang="en-US"/>
          </a:p>
          <a:p>
            <a:endParaRPr lang="en-US" altLang="en-US"/>
          </a:p>
        </p:txBody>
      </p:sp>
      <p:pic>
        <p:nvPicPr>
          <p:cNvPr id="10" name="image7.png" descr="Llojet e virtualizimiz"/>
          <p:cNvPicPr preferRelativeResize="0"/>
          <p:nvPr/>
        </p:nvPicPr>
        <p:blipFill>
          <a:blip r:embed="rId1"/>
          <a:srcRect r="69965" b="7677"/>
          <a:stretch>
            <a:fillRect/>
          </a:stretch>
        </p:blipFill>
        <p:spPr>
          <a:xfrm>
            <a:off x="7335520" y="1825625"/>
            <a:ext cx="3816350" cy="3818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#1.3 Paravirtualization</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5897245" cy="4351655"/>
          </a:xfrm>
        </p:spPr>
        <p:txBody>
          <a:bodyPr>
            <a:normAutofit lnSpcReduction="20000"/>
          </a:bodyPr>
          <a:p>
            <a:r>
              <a:rPr lang="en-US" altLang="en-US"/>
              <a:t>Also requires a VMM</a:t>
            </a:r>
            <a:endParaRPr lang="en-US" altLang="en-US"/>
          </a:p>
          <a:p>
            <a:endParaRPr lang="en-US" altLang="en-US"/>
          </a:p>
          <a:p>
            <a:r>
              <a:rPr lang="en-US" altLang="en-US"/>
              <a:t>OS code is changed to support this VMM</a:t>
            </a:r>
            <a:endParaRPr lang="en-US" altLang="en-US"/>
          </a:p>
          <a:p>
            <a:endParaRPr lang="en-US" altLang="en-US"/>
          </a:p>
          <a:p>
            <a:r>
              <a:rPr lang="en-US" altLang="en-US"/>
              <a:t>Also alows multiple OS types in the same host, but OS is ported, must know that it is running on a virtualized env.</a:t>
            </a:r>
            <a:endParaRPr lang="en-US" altLang="en-US"/>
          </a:p>
          <a:p>
            <a:endParaRPr lang="en-US" altLang="en-US"/>
          </a:p>
          <a:p>
            <a:r>
              <a:rPr lang="en-US" altLang="en-US"/>
              <a:t>Xen and UML</a:t>
            </a:r>
            <a:endParaRPr lang="en-US" altLang="en-US"/>
          </a:p>
          <a:p>
            <a:endParaRPr lang="en-US" altLang="en-US"/>
          </a:p>
        </p:txBody>
      </p:sp>
      <p:pic>
        <p:nvPicPr>
          <p:cNvPr id="4" name="image7.png" descr="Llojet e virtualizimiz"/>
          <p:cNvPicPr preferRelativeResize="0"/>
          <p:nvPr/>
        </p:nvPicPr>
        <p:blipFill>
          <a:blip r:embed="rId1"/>
          <a:srcRect l="34586" r="34766"/>
          <a:stretch>
            <a:fillRect/>
          </a:stretch>
        </p:blipFill>
        <p:spPr>
          <a:xfrm>
            <a:off x="7130415" y="1691005"/>
            <a:ext cx="4223385" cy="448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chemeClr val="accent1">
                    <a:lumMod val="75000"/>
                  </a:schemeClr>
                </a:solidFill>
              </a:rPr>
              <a:t>#1.4 OS Level Virtualization (containerization)</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5897245" cy="4351655"/>
          </a:xfrm>
        </p:spPr>
        <p:txBody>
          <a:bodyPr>
            <a:normAutofit lnSpcReduction="20000"/>
          </a:bodyPr>
          <a:p>
            <a:r>
              <a:rPr lang="en-US" altLang="en-US"/>
              <a:t>No Hypervisor, or VMM</a:t>
            </a:r>
            <a:endParaRPr lang="en-US" altLang="en-US"/>
          </a:p>
          <a:p>
            <a:endParaRPr lang="en-US" altLang="en-US"/>
          </a:p>
          <a:p>
            <a:r>
              <a:rPr lang="en-US" altLang="en-US"/>
              <a:t>Same OS</a:t>
            </a:r>
            <a:endParaRPr lang="en-US" altLang="en-US"/>
          </a:p>
          <a:p>
            <a:endParaRPr lang="en-US" altLang="en-US"/>
          </a:p>
          <a:p>
            <a:r>
              <a:rPr lang="en-US" altLang="en-US"/>
              <a:t>Isolated Applications</a:t>
            </a:r>
            <a:endParaRPr lang="en-US" altLang="en-US"/>
          </a:p>
          <a:p>
            <a:endParaRPr lang="en-US" altLang="en-US"/>
          </a:p>
          <a:p>
            <a:endParaRPr lang="en-US" altLang="en-US"/>
          </a:p>
          <a:p>
            <a:r>
              <a:rPr lang="en-US" altLang="en-US"/>
              <a:t>OpenVZ, Virtuozzo, Linux-VServer, Solaris Zones, FreeBSD Jails</a:t>
            </a:r>
            <a:endParaRPr lang="en-US" altLang="en-US"/>
          </a:p>
        </p:txBody>
      </p:sp>
      <p:pic>
        <p:nvPicPr>
          <p:cNvPr id="10" name="image7.png" descr="Llojet e virtualizimiz"/>
          <p:cNvPicPr preferRelativeResize="0"/>
          <p:nvPr/>
        </p:nvPicPr>
        <p:blipFill>
          <a:blip r:embed="rId1"/>
          <a:srcRect l="69079" t="12693"/>
          <a:stretch>
            <a:fillRect/>
          </a:stretch>
        </p:blipFill>
        <p:spPr>
          <a:xfrm>
            <a:off x="6619240" y="1825625"/>
            <a:ext cx="473456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#1.5 Comparison</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10515600" cy="4351655"/>
          </a:xfrm>
        </p:spPr>
        <p:txBody>
          <a:bodyPr>
            <a:normAutofit lnSpcReduction="20000"/>
          </a:bodyPr>
          <a:p>
            <a:r>
              <a:rPr lang="en-US" altLang="en-US"/>
              <a:t>All three differ in their complexity</a:t>
            </a:r>
            <a:endParaRPr lang="en-US" altLang="en-US"/>
          </a:p>
          <a:p>
            <a:endParaRPr lang="en-US" altLang="en-US"/>
          </a:p>
          <a:p>
            <a:r>
              <a:rPr lang="en-US" altLang="en-US"/>
              <a:t>VM are more widely used, but lack performance compared to paravirtualization</a:t>
            </a:r>
            <a:endParaRPr lang="en-US" altLang="en-US"/>
          </a:p>
          <a:p>
            <a:endParaRPr lang="en-US" altLang="en-US"/>
          </a:p>
          <a:p>
            <a:r>
              <a:rPr lang="en-US" altLang="en-US"/>
              <a:t>Paravirtualization has better performance, but support less OSes since they have to be modified</a:t>
            </a:r>
            <a:endParaRPr lang="en-US" altLang="en-US"/>
          </a:p>
          <a:p>
            <a:endParaRPr lang="en-US" altLang="en-US"/>
          </a:p>
          <a:p>
            <a:r>
              <a:rPr lang="en-US" altLang="en-US"/>
              <a:t>Containerization, better performance, scalability, up to 1-3% faster</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chemeClr val="accent1">
                    <a:lumMod val="75000"/>
                  </a:schemeClr>
                </a:solidFill>
              </a:rPr>
              <a:t>#2.0 OS Level Virtualization - Containerization	</a:t>
            </a:r>
            <a:endParaRPr lang="en-US" altLang="en-US">
              <a:solidFill>
                <a:schemeClr val="accent1">
                  <a:lumMod val="75000"/>
                </a:schemeClr>
              </a:solidFill>
            </a:endParaRPr>
          </a:p>
        </p:txBody>
      </p:sp>
      <p:sp>
        <p:nvSpPr>
          <p:cNvPr id="3" name="Content Placeholder 2"/>
          <p:cNvSpPr>
            <a:spLocks noGrp="1"/>
          </p:cNvSpPr>
          <p:nvPr>
            <p:ph idx="1"/>
          </p:nvPr>
        </p:nvSpPr>
        <p:spPr>
          <a:xfrm>
            <a:off x="838200" y="2054225"/>
            <a:ext cx="10515600" cy="4123055"/>
          </a:xfrm>
        </p:spPr>
        <p:txBody>
          <a:bodyPr>
            <a:normAutofit lnSpcReduction="20000"/>
          </a:bodyPr>
          <a:p>
            <a:r>
              <a:rPr lang="en-US" altLang="en-US"/>
              <a:t>Standardized unit of software which is packaged with all its dependencies so that the application can work fast and without problems from one env to another</a:t>
            </a:r>
            <a:endParaRPr lang="en-US" altLang="en-US"/>
          </a:p>
          <a:p>
            <a:endParaRPr lang="en-US" altLang="en-US"/>
          </a:p>
          <a:p>
            <a:r>
              <a:rPr lang="en-US" altLang="en-US"/>
              <a:t>Kernel allows multiple instances in user-space isolated from the OS</a:t>
            </a:r>
            <a:endParaRPr lang="en-US" altLang="en-US"/>
          </a:p>
          <a:p>
            <a:endParaRPr lang="en-US" altLang="en-US"/>
          </a:p>
          <a:p>
            <a:r>
              <a:rPr lang="en-US" altLang="en-US"/>
              <a:t>Reqires a base OS, on top of which it runs, and shares it with other containers.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olidFill>
                  <a:schemeClr val="accent1">
                    <a:lumMod val="75000"/>
                  </a:schemeClr>
                </a:solidFill>
              </a:rPr>
              <a:t>#2.1 Chroot</a:t>
            </a:r>
            <a:endParaRPr lang="en-US" altLang="en-US">
              <a:solidFill>
                <a:schemeClr val="accent1">
                  <a:lumMod val="75000"/>
                </a:schemeClr>
              </a:solidFill>
            </a:endParaRPr>
          </a:p>
        </p:txBody>
      </p:sp>
      <p:sp>
        <p:nvSpPr>
          <p:cNvPr id="3" name="Content Placeholder 2"/>
          <p:cNvSpPr>
            <a:spLocks noGrp="1"/>
          </p:cNvSpPr>
          <p:nvPr>
            <p:ph idx="1"/>
          </p:nvPr>
        </p:nvSpPr>
        <p:spPr>
          <a:xfrm>
            <a:off x="838200" y="1825625"/>
            <a:ext cx="5192395" cy="4351655"/>
          </a:xfrm>
        </p:spPr>
        <p:txBody>
          <a:bodyPr>
            <a:normAutofit fontScale="90000"/>
          </a:bodyPr>
          <a:p>
            <a:r>
              <a:rPr lang="en-US" altLang="en-US"/>
              <a:t>UNIX sysadmins - 1979</a:t>
            </a:r>
            <a:endParaRPr lang="en-US" altLang="en-US"/>
          </a:p>
          <a:p>
            <a:r>
              <a:rPr lang="en-US" altLang="en-US"/>
              <a:t>chroot = change root</a:t>
            </a:r>
            <a:endParaRPr lang="en-US" altLang="en-US"/>
          </a:p>
          <a:p>
            <a:r>
              <a:rPr lang="en-US" altLang="en-US"/>
              <a:t>Changes the dir which the process is allowed to use within the OS, letting the process think that the new dir is the actual root dir...</a:t>
            </a:r>
            <a:endParaRPr lang="en-US" altLang="en-US"/>
          </a:p>
          <a:p>
            <a:r>
              <a:rPr lang="en-US" altLang="en-US"/>
              <a:t>Not safe, priviledge escalation</a:t>
            </a:r>
            <a:endParaRPr lang="en-US" altLang="en-US"/>
          </a:p>
          <a:p>
            <a:r>
              <a:rPr lang="en-US" altLang="en-US"/>
              <a:t>No quotas</a:t>
            </a:r>
            <a:endParaRPr lang="en-US" altLang="en-US"/>
          </a:p>
          <a:p>
            <a:r>
              <a:rPr lang="en-US" altLang="en-US"/>
              <a:t>FreeBSD Jails &amp; Linux-VServer</a:t>
            </a:r>
            <a:endParaRPr lang="en-US" altLang="en-US"/>
          </a:p>
        </p:txBody>
      </p:sp>
      <p:pic>
        <p:nvPicPr>
          <p:cNvPr id="26" name="image11.gif"/>
          <p:cNvPicPr preferRelativeResize="0"/>
          <p:nvPr/>
        </p:nvPicPr>
        <p:blipFill>
          <a:blip r:embed="rId1"/>
          <a:srcRect/>
          <a:stretch>
            <a:fillRect/>
          </a:stretch>
        </p:blipFill>
        <p:spPr>
          <a:xfrm>
            <a:off x="5739130" y="1691005"/>
            <a:ext cx="6025515" cy="3627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4506</Words>
  <Application>WPS Presentation</Application>
  <PresentationFormat>Widescreen</PresentationFormat>
  <Paragraphs>229</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Calibri Light</vt:lpstr>
      <vt:lpstr>Calibri</vt:lpstr>
      <vt:lpstr>微软雅黑</vt:lpstr>
      <vt:lpstr>Droid Sans Fallback</vt:lpstr>
      <vt:lpstr>Arial Unicode MS</vt:lpstr>
      <vt:lpstr>Times New Roman</vt:lpstr>
      <vt:lpstr>Office Theme</vt:lpstr>
      <vt:lpstr>Introduction to containers and container orchestration tools</vt:lpstr>
      <vt:lpstr>#1 Virtualization</vt:lpstr>
      <vt:lpstr>#1.1 How does it work</vt:lpstr>
      <vt:lpstr>#1.2 Virtual Machines (VM)</vt:lpstr>
      <vt:lpstr>#1.3 Paravirtualization</vt:lpstr>
      <vt:lpstr>#1.4 OS Level Virtualization (containerization)</vt:lpstr>
      <vt:lpstr>#1.5 Comparison</vt:lpstr>
      <vt:lpstr>#2.0 OS Level Virtualization - Containerization	</vt:lpstr>
      <vt:lpstr>#2.1 Chroot</vt:lpstr>
      <vt:lpstr>#2.2 LXC - Linux Containers</vt:lpstr>
      <vt:lpstr>#2.3 Solaris Containers</vt:lpstr>
      <vt:lpstr>#2.4 Windows Containers</vt:lpstr>
      <vt:lpstr>#2.5 CoreOS rkt (rocket)</vt:lpstr>
      <vt:lpstr>#3.0 DOCKER</vt:lpstr>
      <vt:lpstr>#3.1 Docker engine</vt:lpstr>
      <vt:lpstr>#3.2 Docker's Architecture</vt:lpstr>
      <vt:lpstr>#3.3 Docker's Architecture</vt:lpstr>
      <vt:lpstr>#3.4 Docker's Architecture</vt:lpstr>
      <vt:lpstr>#3.5 Container standards - ContainerD</vt:lpstr>
      <vt:lpstr>#4.0 Container Orchestration</vt:lpstr>
      <vt:lpstr>#4.1 Docker Swarm</vt:lpstr>
      <vt:lpstr>#4.2 Apache Mesos</vt:lpstr>
      <vt:lpstr>#4.3 Kubernetes (k8s)</vt:lpstr>
      <vt:lpstr>#4.3 Kubernetes (k8s)</vt:lpstr>
      <vt:lpstr>#5.0 Monolythic architecture</vt:lpstr>
      <vt:lpstr>#5.0 Microservices Architecture</vt:lpstr>
      <vt:lpstr>#5.0 Microservices Architecture</vt:lpstr>
      <vt:lpstr>#6.0 Demo requirements</vt:lpstr>
      <vt:lpstr>Introduction to containers and container orchestration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containers and container orchestration tools</dc:title>
  <dc:creator>altin</dc:creator>
  <cp:lastModifiedBy>altin</cp:lastModifiedBy>
  <cp:revision>14</cp:revision>
  <dcterms:created xsi:type="dcterms:W3CDTF">2019-05-18T11:50:32Z</dcterms:created>
  <dcterms:modified xsi:type="dcterms:W3CDTF">2019-05-18T11:50:32Z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