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98" r:id="rId3"/>
    <p:sldId id="299" r:id="rId4"/>
    <p:sldId id="300" r:id="rId5"/>
    <p:sldId id="258" r:id="rId6"/>
    <p:sldId id="294" r:id="rId7"/>
    <p:sldId id="295" r:id="rId8"/>
    <p:sldId id="296" r:id="rId9"/>
    <p:sldId id="297" r:id="rId10"/>
    <p:sldId id="301" r:id="rId11"/>
    <p:sldId id="260" r:id="rId12"/>
    <p:sldId id="261" r:id="rId13"/>
    <p:sldId id="262" r:id="rId14"/>
    <p:sldId id="263" r:id="rId15"/>
    <p:sldId id="264" r:id="rId16"/>
    <p:sldId id="272" r:id="rId17"/>
    <p:sldId id="293" r:id="rId18"/>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 initials="M" lastIdx="1" clrIdx="0">
    <p:extLst>
      <p:ext uri="{19B8F6BF-5375-455C-9EA6-DF929625EA0E}">
        <p15:presenceInfo xmlns:p15="http://schemas.microsoft.com/office/powerpoint/2012/main" userId="Moh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5FFFF"/>
    <a:srgbClr val="66FFFF"/>
    <a:srgbClr val="FF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73608" autoAdjust="0"/>
  </p:normalViewPr>
  <p:slideViewPr>
    <p:cSldViewPr snapToGrid="0">
      <p:cViewPr varScale="1">
        <p:scale>
          <a:sx n="84" d="100"/>
          <a:sy n="84" d="100"/>
        </p:scale>
        <p:origin x="2541" y="54"/>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burk\CIKKEK\OGIK-2016\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burk\CIKKEK\OGIK-2016\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burk\CIKKEK\OGIK-2016\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oha\Google%20Drive\Doktori%20iskola\Nyugd&#237;jszimul&#225;ci&#243;\Heatmap.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7104-4FDE-816C-BEEB3B117FF2}"/>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7104-4FDE-816C-BEEB3B117FF2}"/>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7104-4FDE-816C-BEEB3B117FF2}"/>
              </c:ext>
            </c:extLst>
          </c:dPt>
          <c:dLbls>
            <c:dLbl>
              <c:idx val="0"/>
              <c:layout>
                <c:manualLayout>
                  <c:x val="-0.10560038285219771"/>
                  <c:y val="6.017412629923520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lt1"/>
                      </a:solidFill>
                      <a:latin typeface="+mn-lt"/>
                      <a:ea typeface="+mn-ea"/>
                      <a:cs typeface="+mn-cs"/>
                    </a:defRPr>
                  </a:pPr>
                  <a:endParaRPr lang="hu-HU"/>
                </a:p>
              </c:txPr>
              <c:dLblPos val="bestFit"/>
              <c:showLegendKey val="0"/>
              <c:showVal val="0"/>
              <c:showCatName val="1"/>
              <c:showSerName val="0"/>
              <c:showPercent val="1"/>
              <c:showBubbleSize val="0"/>
              <c:extLst>
                <c:ext xmlns:c15="http://schemas.microsoft.com/office/drawing/2012/chart" uri="{CE6537A1-D6FC-4f65-9D91-7224C49458BB}">
                  <c15:layout>
                    <c:manualLayout>
                      <c:w val="0.24748565948812701"/>
                      <c:h val="0.12882198284523111"/>
                    </c:manualLayout>
                  </c15:layout>
                </c:ext>
                <c:ext xmlns:c16="http://schemas.microsoft.com/office/drawing/2014/chart" uri="{C3380CC4-5D6E-409C-BE32-E72D297353CC}">
                  <c16:uniqueId val="{00000001-7104-4FDE-816C-BEEB3B117FF2}"/>
                </c:ext>
              </c:extLst>
            </c:dLbl>
            <c:dLbl>
              <c:idx val="1"/>
              <c:layout>
                <c:manualLayout>
                  <c:x val="-0.11296698027704524"/>
                  <c:y val="-7.7135074582165272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lt1"/>
                      </a:solidFill>
                      <a:latin typeface="+mn-lt"/>
                      <a:ea typeface="+mn-ea"/>
                      <a:cs typeface="+mn-cs"/>
                    </a:defRPr>
                  </a:pPr>
                  <a:endParaRPr lang="hu-HU"/>
                </a:p>
              </c:txPr>
              <c:dLblPos val="bestFit"/>
              <c:showLegendKey val="0"/>
              <c:showVal val="0"/>
              <c:showCatName val="1"/>
              <c:showSerName val="0"/>
              <c:showPercent val="1"/>
              <c:showBubbleSize val="0"/>
              <c:extLst>
                <c:ext xmlns:c15="http://schemas.microsoft.com/office/drawing/2012/chart" uri="{CE6537A1-D6FC-4f65-9D91-7224C49458BB}">
                  <c15:layout>
                    <c:manualLayout>
                      <c:w val="0.23151959723773383"/>
                      <c:h val="0.13421709860869735"/>
                    </c:manualLayout>
                  </c15:layout>
                </c:ext>
                <c:ext xmlns:c16="http://schemas.microsoft.com/office/drawing/2014/chart" uri="{C3380CC4-5D6E-409C-BE32-E72D297353CC}">
                  <c16:uniqueId val="{00000003-7104-4FDE-816C-BEEB3B117FF2}"/>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hu-HU"/>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'KSH 2014'!$A$2:$A$4</c:f>
              <c:strCache>
                <c:ptCount val="3"/>
                <c:pt idx="0">
                  <c:v>Pension costs</c:v>
                </c:pt>
                <c:pt idx="1">
                  <c:v>Health care</c:v>
                </c:pt>
                <c:pt idx="2">
                  <c:v>Other</c:v>
                </c:pt>
              </c:strCache>
            </c:strRef>
          </c:cat>
          <c:val>
            <c:numRef>
              <c:f>'KSH 2014'!$C$2:$C$4</c:f>
              <c:numCache>
                <c:formatCode>0.00%</c:formatCode>
                <c:ptCount val="3"/>
                <c:pt idx="0">
                  <c:v>0.10208884966166519</c:v>
                </c:pt>
                <c:pt idx="1">
                  <c:v>6.7872903795233891E-2</c:v>
                </c:pt>
                <c:pt idx="2">
                  <c:v>0.83003824654310088</c:v>
                </c:pt>
              </c:numCache>
            </c:numRef>
          </c:val>
          <c:extLst>
            <c:ext xmlns:c16="http://schemas.microsoft.com/office/drawing/2014/chart" uri="{C3380CC4-5D6E-409C-BE32-E72D297353CC}">
              <c16:uniqueId val="{00000006-7104-4FDE-816C-BEEB3B117FF2}"/>
            </c:ext>
          </c:extLst>
        </c:ser>
        <c:dLbls>
          <c:dLblPos val="inEnd"/>
          <c:showLegendKey val="0"/>
          <c:showVal val="0"/>
          <c:showCatName val="0"/>
          <c:showSerName val="0"/>
          <c:showPercent val="1"/>
          <c:showBubbleSize val="0"/>
          <c:showLeaderLines val="1"/>
        </c:dLbls>
        <c:firstSliceAng val="60"/>
      </c:pieChart>
      <c:spPr>
        <a:noFill/>
        <a:ln>
          <a:noFill/>
        </a:ln>
        <a:effectLst/>
      </c:spPr>
    </c:plotArea>
    <c:plotVisOnly val="1"/>
    <c:dispBlanksAs val="gap"/>
    <c:showDLblsOverMax val="0"/>
  </c:chart>
  <c:spPr>
    <a:noFill/>
    <a:ln>
      <a:noFill/>
    </a:ln>
    <a:effectLst/>
  </c:spPr>
  <c:txPr>
    <a:bodyPr/>
    <a:lstStyle/>
    <a:p>
      <a:pPr>
        <a:defRPr/>
      </a:pPr>
      <a:endParaRPr lang="hu-H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681532257826405"/>
          <c:y val="0.15426043043310278"/>
          <c:w val="0.80000488517031398"/>
          <c:h val="0.61777277649083762"/>
        </c:manualLayout>
      </c:layout>
      <c:pieChart>
        <c:varyColors val="1"/>
        <c:ser>
          <c:idx val="0"/>
          <c:order val="0"/>
          <c:dPt>
            <c:idx val="0"/>
            <c:bubble3D val="0"/>
            <c:spPr>
              <a:solidFill>
                <a:schemeClr val="accent1">
                  <a:shade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C67B-4095-8B01-52E1870B32C3}"/>
              </c:ext>
            </c:extLst>
          </c:dPt>
          <c:dPt>
            <c:idx val="1"/>
            <c:bubble3D val="0"/>
            <c:spPr>
              <a:solidFill>
                <a:schemeClr val="accent1">
                  <a:shade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C67B-4095-8B01-52E1870B32C3}"/>
              </c:ext>
            </c:extLst>
          </c:dPt>
          <c:dPt>
            <c:idx val="2"/>
            <c:bubble3D val="0"/>
            <c:spPr>
              <a:solidFill>
                <a:schemeClr val="accent1">
                  <a:tint val="8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C67B-4095-8B01-52E1870B32C3}"/>
              </c:ext>
            </c:extLst>
          </c:dPt>
          <c:dPt>
            <c:idx val="3"/>
            <c:bubble3D val="0"/>
            <c:spPr>
              <a:solidFill>
                <a:schemeClr val="accent1">
                  <a:tint val="58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C67B-4095-8B01-52E1870B32C3}"/>
              </c:ext>
            </c:extLst>
          </c:dPt>
          <c:dLbls>
            <c:dLbl>
              <c:idx val="0"/>
              <c:layout>
                <c:manualLayout>
                  <c:x val="-4.2306380166637989E-3"/>
                  <c:y val="7.1074296056656952E-2"/>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16584213760021643"/>
                      <c:h val="0.17835684094802068"/>
                    </c:manualLayout>
                  </c15:layout>
                </c:ext>
                <c:ext xmlns:c16="http://schemas.microsoft.com/office/drawing/2014/chart" uri="{C3380CC4-5D6E-409C-BE32-E72D297353CC}">
                  <c16:uniqueId val="{00000001-C67B-4095-8B01-52E1870B32C3}"/>
                </c:ext>
              </c:extLst>
            </c:dLbl>
            <c:dLbl>
              <c:idx val="1"/>
              <c:layout>
                <c:manualLayout>
                  <c:x val="0"/>
                  <c:y val="0.34695875416827637"/>
                </c:manualLayout>
              </c:layout>
              <c:dLblPos val="bestFit"/>
              <c:showLegendKey val="0"/>
              <c:showVal val="0"/>
              <c:showCatName val="1"/>
              <c:showSerName val="0"/>
              <c:showPercent val="1"/>
              <c:showBubbleSize val="0"/>
              <c:extLst>
                <c:ext xmlns:c15="http://schemas.microsoft.com/office/drawing/2012/chart" uri="{CE6537A1-D6FC-4f65-9D91-7224C49458BB}">
                  <c15:layout>
                    <c:manualLayout>
                      <c:w val="0.2863461368636831"/>
                      <c:h val="0.17965976417214008"/>
                    </c:manualLayout>
                  </c15:layout>
                </c:ext>
                <c:ext xmlns:c16="http://schemas.microsoft.com/office/drawing/2014/chart" uri="{C3380CC4-5D6E-409C-BE32-E72D297353CC}">
                  <c16:uniqueId val="{00000003-C67B-4095-8B01-52E1870B32C3}"/>
                </c:ext>
              </c:extLst>
            </c:dLbl>
            <c:dLbl>
              <c:idx val="2"/>
              <c:layout>
                <c:manualLayout>
                  <c:x val="0"/>
                  <c:y val="-7.1074192419747717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endParaRPr lang="hu-HU"/>
                </a:p>
              </c:txPr>
              <c:dLblPos val="bestFit"/>
              <c:showLegendKey val="0"/>
              <c:showVal val="0"/>
              <c:showCatName val="1"/>
              <c:showSerName val="0"/>
              <c:showPercent val="1"/>
              <c:showBubbleSize val="0"/>
              <c:extLst>
                <c:ext xmlns:c15="http://schemas.microsoft.com/office/drawing/2012/chart" uri="{CE6537A1-D6FC-4f65-9D91-7224C49458BB}">
                  <c15:layout>
                    <c:manualLayout>
                      <c:w val="0.27185838589141342"/>
                      <c:h val="0.1408321960909816"/>
                    </c:manualLayout>
                  </c15:layout>
                </c:ext>
                <c:ext xmlns:c16="http://schemas.microsoft.com/office/drawing/2014/chart" uri="{C3380CC4-5D6E-409C-BE32-E72D297353CC}">
                  <c16:uniqueId val="{00000005-C67B-4095-8B01-52E1870B32C3}"/>
                </c:ext>
              </c:extLst>
            </c:dLbl>
            <c:dLbl>
              <c:idx val="3"/>
              <c:layout>
                <c:manualLayout>
                  <c:x val="0.13635530326842052"/>
                  <c:y val="-7.8971324910830799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C67B-4095-8B01-52E1870B32C3}"/>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hu-HU"/>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'KSH 2014'!$E$2:$E$5</c:f>
              <c:strCache>
                <c:ptCount val="4"/>
                <c:pt idx="0">
                  <c:v>Age based</c:v>
                </c:pt>
                <c:pt idx="1">
                  <c:v>Relative based</c:v>
                </c:pt>
                <c:pt idx="2">
                  <c:v>Disability</c:v>
                </c:pt>
                <c:pt idx="3">
                  <c:v>Other</c:v>
                </c:pt>
              </c:strCache>
            </c:strRef>
          </c:cat>
          <c:val>
            <c:numRef>
              <c:f>'KSH 2014'!$G$2:$G$5</c:f>
              <c:numCache>
                <c:formatCode>0.00%</c:formatCode>
                <c:ptCount val="4"/>
                <c:pt idx="0">
                  <c:v>0.73659942363112396</c:v>
                </c:pt>
                <c:pt idx="1">
                  <c:v>0.10806916426512968</c:v>
                </c:pt>
                <c:pt idx="2">
                  <c:v>9.6829971181556201E-2</c:v>
                </c:pt>
                <c:pt idx="3">
                  <c:v>5.8501440922190201E-2</c:v>
                </c:pt>
              </c:numCache>
            </c:numRef>
          </c:val>
          <c:extLst>
            <c:ext xmlns:c16="http://schemas.microsoft.com/office/drawing/2014/chart" uri="{C3380CC4-5D6E-409C-BE32-E72D297353CC}">
              <c16:uniqueId val="{00000008-C67B-4095-8B01-52E1870B32C3}"/>
            </c:ext>
          </c:extLst>
        </c:ser>
        <c:dLbls>
          <c:dLblPos val="inEnd"/>
          <c:showLegendKey val="0"/>
          <c:showVal val="0"/>
          <c:showCatName val="0"/>
          <c:showSerName val="0"/>
          <c:showPercent val="1"/>
          <c:showBubbleSize val="0"/>
          <c:showLeaderLines val="1"/>
        </c:dLbls>
        <c:firstSliceAng val="345"/>
      </c:pieChart>
      <c:spPr>
        <a:noFill/>
        <a:ln>
          <a:noFill/>
        </a:ln>
        <a:effectLst/>
      </c:spPr>
    </c:plotArea>
    <c:plotVisOnly val="1"/>
    <c:dispBlanksAs val="gap"/>
    <c:showDLblsOverMax val="0"/>
  </c:chart>
  <c:spPr>
    <a:noFill/>
    <a:ln>
      <a:noFill/>
    </a:ln>
    <a:effectLst/>
  </c:spPr>
  <c:txPr>
    <a:bodyPr/>
    <a:lstStyle/>
    <a:p>
      <a:pPr>
        <a:defRPr/>
      </a:pPr>
      <a:endParaRPr lang="hu-H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dPt>
            <c:idx val="0"/>
            <c:bubble3D val="0"/>
            <c:spPr>
              <a:solidFill>
                <a:schemeClr val="accent2">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85-43E5-84F5-8F0CE1C97B26}"/>
              </c:ext>
            </c:extLst>
          </c:dPt>
          <c:dPt>
            <c:idx val="1"/>
            <c:bubble3D val="0"/>
            <c:spPr>
              <a:solidFill>
                <a:schemeClr val="accent2">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85-43E5-84F5-8F0CE1C97B26}"/>
              </c:ext>
            </c:extLst>
          </c:dPt>
          <c:dLbls>
            <c:dLbl>
              <c:idx val="1"/>
              <c:layout>
                <c:manualLayout>
                  <c:x val="6.4501261139323321E-2"/>
                  <c:y val="-1.4046899316120768E-2"/>
                </c:manualLayout>
              </c:layout>
              <c:spPr>
                <a:noFill/>
                <a:ln>
                  <a:noFill/>
                </a:ln>
                <a:effectLst/>
              </c:spPr>
              <c:txPr>
                <a:bodyPr rot="0" spcFirstLastPara="1" vertOverflow="ellipsis" vert="horz" wrap="square" lIns="38100" tIns="19050" rIns="38100" bIns="19050" anchor="ctr" anchorCtr="1">
                  <a:noAutofit/>
                </a:bodyPr>
                <a:lstStyle/>
                <a:p>
                  <a:pPr>
                    <a:defRPr sz="1600" b="1" i="0" u="none" strike="noStrike" kern="1200" baseline="0">
                      <a:solidFill>
                        <a:schemeClr val="tx1"/>
                      </a:solidFill>
                      <a:latin typeface="+mn-lt"/>
                      <a:ea typeface="+mn-ea"/>
                      <a:cs typeface="+mn-cs"/>
                    </a:defRPr>
                  </a:pPr>
                  <a:endParaRPr lang="hu-HU"/>
                </a:p>
              </c:txPr>
              <c:dLblPos val="bestFit"/>
              <c:showLegendKey val="0"/>
              <c:showVal val="0"/>
              <c:showCatName val="1"/>
              <c:showSerName val="0"/>
              <c:showPercent val="1"/>
              <c:showBubbleSize val="0"/>
              <c:extLst>
                <c:ext xmlns:c15="http://schemas.microsoft.com/office/drawing/2012/chart" uri="{CE6537A1-D6FC-4f65-9D91-7224C49458BB}">
                  <c15:layout>
                    <c:manualLayout>
                      <c:w val="0.50444938079424162"/>
                      <c:h val="0.15809478302899985"/>
                    </c:manualLayout>
                  </c15:layout>
                </c:ext>
                <c:ext xmlns:c16="http://schemas.microsoft.com/office/drawing/2014/chart" uri="{C3380CC4-5D6E-409C-BE32-E72D297353CC}">
                  <c16:uniqueId val="{00000003-8685-43E5-84F5-8F0CE1C97B26}"/>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hu-HU"/>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'KSH 2014'!$I$2:$I$3</c:f>
              <c:strCache>
                <c:ptCount val="2"/>
                <c:pt idx="0">
                  <c:v>Costs</c:v>
                </c:pt>
                <c:pt idx="1">
                  <c:v>Prevention</c:v>
                </c:pt>
              </c:strCache>
            </c:strRef>
          </c:cat>
          <c:val>
            <c:numRef>
              <c:f>'KSH 2014'!$K$2:$K$3</c:f>
              <c:numCache>
                <c:formatCode>0.00%</c:formatCode>
                <c:ptCount val="2"/>
                <c:pt idx="0">
                  <c:v>0.97394885132206332</c:v>
                </c:pt>
                <c:pt idx="1">
                  <c:v>2.6051148677936713E-2</c:v>
                </c:pt>
              </c:numCache>
            </c:numRef>
          </c:val>
          <c:extLst>
            <c:ext xmlns:c16="http://schemas.microsoft.com/office/drawing/2014/chart" uri="{C3380CC4-5D6E-409C-BE32-E72D297353CC}">
              <c16:uniqueId val="{00000004-8685-43E5-84F5-8F0CE1C97B26}"/>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hu-H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Munka4!$B$1</c:f>
              <c:strCache>
                <c:ptCount val="1"/>
                <c:pt idx="0">
                  <c:v>1950</c:v>
                </c:pt>
              </c:strCache>
            </c:strRef>
          </c:tx>
          <c:spPr>
            <a:ln w="28575" cap="rnd">
              <a:solidFill>
                <a:schemeClr val="accent1"/>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Munka4!$B$2:$B$111</c:f>
              <c:numCache>
                <c:formatCode>0%</c:formatCode>
                <c:ptCount val="110"/>
                <c:pt idx="0">
                  <c:v>9.4500000000000001E-2</c:v>
                </c:pt>
                <c:pt idx="1">
                  <c:v>7.5300000000000002E-3</c:v>
                </c:pt>
                <c:pt idx="2">
                  <c:v>3.47E-3</c:v>
                </c:pt>
                <c:pt idx="3">
                  <c:v>2.7699999999999999E-3</c:v>
                </c:pt>
                <c:pt idx="4">
                  <c:v>1.98E-3</c:v>
                </c:pt>
                <c:pt idx="5">
                  <c:v>1.49E-3</c:v>
                </c:pt>
                <c:pt idx="6">
                  <c:v>1.72E-3</c:v>
                </c:pt>
                <c:pt idx="7">
                  <c:v>1.1800000000000001E-3</c:v>
                </c:pt>
                <c:pt idx="8">
                  <c:v>1.32E-3</c:v>
                </c:pt>
                <c:pt idx="9">
                  <c:v>1.1800000000000001E-3</c:v>
                </c:pt>
                <c:pt idx="10">
                  <c:v>1.15E-3</c:v>
                </c:pt>
                <c:pt idx="11">
                  <c:v>1.16E-3</c:v>
                </c:pt>
                <c:pt idx="12">
                  <c:v>1.2700000000000001E-3</c:v>
                </c:pt>
                <c:pt idx="13">
                  <c:v>1.32E-3</c:v>
                </c:pt>
                <c:pt idx="14">
                  <c:v>1.14E-3</c:v>
                </c:pt>
                <c:pt idx="15">
                  <c:v>1.4400000000000001E-3</c:v>
                </c:pt>
                <c:pt idx="16">
                  <c:v>1.6000000000000001E-3</c:v>
                </c:pt>
                <c:pt idx="17">
                  <c:v>1.7600000000000001E-3</c:v>
                </c:pt>
                <c:pt idx="18">
                  <c:v>2.3700000000000001E-3</c:v>
                </c:pt>
                <c:pt idx="19">
                  <c:v>2.65E-3</c:v>
                </c:pt>
                <c:pt idx="20">
                  <c:v>3.2000000000000002E-3</c:v>
                </c:pt>
                <c:pt idx="21">
                  <c:v>3.2000000000000002E-3</c:v>
                </c:pt>
                <c:pt idx="22">
                  <c:v>3.2799999999999999E-3</c:v>
                </c:pt>
                <c:pt idx="23">
                  <c:v>3.1900000000000001E-3</c:v>
                </c:pt>
                <c:pt idx="24">
                  <c:v>3.0699999999999998E-3</c:v>
                </c:pt>
                <c:pt idx="25">
                  <c:v>3.2599999999999999E-3</c:v>
                </c:pt>
                <c:pt idx="26">
                  <c:v>3.0400000000000002E-3</c:v>
                </c:pt>
                <c:pt idx="27">
                  <c:v>3.2200000000000002E-3</c:v>
                </c:pt>
                <c:pt idx="28">
                  <c:v>3.4099999999999998E-3</c:v>
                </c:pt>
                <c:pt idx="29">
                  <c:v>3.3500000000000001E-3</c:v>
                </c:pt>
                <c:pt idx="30">
                  <c:v>3.7399999999999998E-3</c:v>
                </c:pt>
                <c:pt idx="31">
                  <c:v>2.8900000000000002E-3</c:v>
                </c:pt>
                <c:pt idx="32">
                  <c:v>3.14E-3</c:v>
                </c:pt>
                <c:pt idx="33">
                  <c:v>3.9500000000000004E-3</c:v>
                </c:pt>
                <c:pt idx="34">
                  <c:v>3.31E-3</c:v>
                </c:pt>
                <c:pt idx="35">
                  <c:v>3.7599999999999999E-3</c:v>
                </c:pt>
                <c:pt idx="36">
                  <c:v>3.3999999999999998E-3</c:v>
                </c:pt>
                <c:pt idx="37">
                  <c:v>3.8600000000000001E-3</c:v>
                </c:pt>
                <c:pt idx="38">
                  <c:v>4.1000000000000003E-3</c:v>
                </c:pt>
                <c:pt idx="39">
                  <c:v>4.6499999999999996E-3</c:v>
                </c:pt>
                <c:pt idx="40">
                  <c:v>4.8900000000000002E-3</c:v>
                </c:pt>
                <c:pt idx="41">
                  <c:v>5.4799999999999996E-3</c:v>
                </c:pt>
                <c:pt idx="42">
                  <c:v>5.5700000000000003E-3</c:v>
                </c:pt>
                <c:pt idx="43">
                  <c:v>6.13E-3</c:v>
                </c:pt>
                <c:pt idx="44">
                  <c:v>6.5199999999999998E-3</c:v>
                </c:pt>
                <c:pt idx="45">
                  <c:v>6.9199999999999999E-3</c:v>
                </c:pt>
                <c:pt idx="46">
                  <c:v>6.8100000000000001E-3</c:v>
                </c:pt>
                <c:pt idx="47">
                  <c:v>7.8100000000000001E-3</c:v>
                </c:pt>
                <c:pt idx="48">
                  <c:v>8.6700000000000006E-3</c:v>
                </c:pt>
                <c:pt idx="49">
                  <c:v>9.1999999999999998E-3</c:v>
                </c:pt>
                <c:pt idx="50">
                  <c:v>1.013E-2</c:v>
                </c:pt>
                <c:pt idx="51">
                  <c:v>1.057E-2</c:v>
                </c:pt>
                <c:pt idx="52">
                  <c:v>1.1849999999999999E-2</c:v>
                </c:pt>
                <c:pt idx="53">
                  <c:v>1.2970000000000001E-2</c:v>
                </c:pt>
                <c:pt idx="54">
                  <c:v>1.4540000000000001E-2</c:v>
                </c:pt>
                <c:pt idx="55">
                  <c:v>1.4659999999999999E-2</c:v>
                </c:pt>
                <c:pt idx="56">
                  <c:v>1.49E-2</c:v>
                </c:pt>
                <c:pt idx="57">
                  <c:v>1.703E-2</c:v>
                </c:pt>
                <c:pt idx="58">
                  <c:v>2.0250000000000001E-2</c:v>
                </c:pt>
                <c:pt idx="59">
                  <c:v>2.1659999999999999E-2</c:v>
                </c:pt>
                <c:pt idx="60">
                  <c:v>2.2890000000000001E-2</c:v>
                </c:pt>
                <c:pt idx="61">
                  <c:v>2.4559999999999998E-2</c:v>
                </c:pt>
                <c:pt idx="62">
                  <c:v>2.6800000000000001E-2</c:v>
                </c:pt>
                <c:pt idx="63">
                  <c:v>2.8680000000000001E-2</c:v>
                </c:pt>
                <c:pt idx="64">
                  <c:v>3.0169999999999999E-2</c:v>
                </c:pt>
                <c:pt idx="65">
                  <c:v>3.5349999999999999E-2</c:v>
                </c:pt>
                <c:pt idx="66">
                  <c:v>3.3730000000000003E-2</c:v>
                </c:pt>
                <c:pt idx="67">
                  <c:v>3.7479999999999999E-2</c:v>
                </c:pt>
                <c:pt idx="68">
                  <c:v>4.317E-2</c:v>
                </c:pt>
                <c:pt idx="69">
                  <c:v>4.5010000000000001E-2</c:v>
                </c:pt>
                <c:pt idx="70">
                  <c:v>4.9329999999999999E-2</c:v>
                </c:pt>
                <c:pt idx="71">
                  <c:v>5.3409999999999999E-2</c:v>
                </c:pt>
                <c:pt idx="72">
                  <c:v>5.706E-2</c:v>
                </c:pt>
                <c:pt idx="73">
                  <c:v>6.1780000000000002E-2</c:v>
                </c:pt>
                <c:pt idx="74">
                  <c:v>7.3300000000000004E-2</c:v>
                </c:pt>
                <c:pt idx="75">
                  <c:v>8.2739999999999994E-2</c:v>
                </c:pt>
                <c:pt idx="76">
                  <c:v>8.9789999999999995E-2</c:v>
                </c:pt>
                <c:pt idx="77">
                  <c:v>8.4940000000000002E-2</c:v>
                </c:pt>
                <c:pt idx="78">
                  <c:v>0.11206000000000001</c:v>
                </c:pt>
                <c:pt idx="79">
                  <c:v>0.11143</c:v>
                </c:pt>
                <c:pt idx="80">
                  <c:v>0.12243</c:v>
                </c:pt>
                <c:pt idx="81">
                  <c:v>0.12496</c:v>
                </c:pt>
                <c:pt idx="82">
                  <c:v>0.14004</c:v>
                </c:pt>
                <c:pt idx="83">
                  <c:v>0.15412000000000001</c:v>
                </c:pt>
                <c:pt idx="84">
                  <c:v>0.17688000000000001</c:v>
                </c:pt>
                <c:pt idx="85">
                  <c:v>0.19159000000000001</c:v>
                </c:pt>
                <c:pt idx="86">
                  <c:v>0.21285000000000001</c:v>
                </c:pt>
                <c:pt idx="87">
                  <c:v>0.20372000000000001</c:v>
                </c:pt>
                <c:pt idx="88">
                  <c:v>0.23554</c:v>
                </c:pt>
                <c:pt idx="89">
                  <c:v>0.25317000000000001</c:v>
                </c:pt>
                <c:pt idx="90">
                  <c:v>0.26334000000000002</c:v>
                </c:pt>
                <c:pt idx="91">
                  <c:v>0.28977999999999998</c:v>
                </c:pt>
                <c:pt idx="92">
                  <c:v>0.30861</c:v>
                </c:pt>
                <c:pt idx="93">
                  <c:v>0.32772000000000001</c:v>
                </c:pt>
                <c:pt idx="94">
                  <c:v>0.34687000000000001</c:v>
                </c:pt>
                <c:pt idx="95">
                  <c:v>0.36592999999999998</c:v>
                </c:pt>
                <c:pt idx="96">
                  <c:v>0.38477</c:v>
                </c:pt>
                <c:pt idx="97">
                  <c:v>0.40328000000000003</c:v>
                </c:pt>
                <c:pt idx="98">
                  <c:v>0.42136000000000001</c:v>
                </c:pt>
                <c:pt idx="99">
                  <c:v>0.43889</c:v>
                </c:pt>
                <c:pt idx="100">
                  <c:v>0.45579999999999998</c:v>
                </c:pt>
                <c:pt idx="101">
                  <c:v>0.47200999999999999</c:v>
                </c:pt>
                <c:pt idx="102">
                  <c:v>0.48746</c:v>
                </c:pt>
                <c:pt idx="103">
                  <c:v>0.50210999999999995</c:v>
                </c:pt>
                <c:pt idx="104">
                  <c:v>0.51593999999999995</c:v>
                </c:pt>
                <c:pt idx="105">
                  <c:v>0.52891999999999995</c:v>
                </c:pt>
                <c:pt idx="106">
                  <c:v>0.54105999999999999</c:v>
                </c:pt>
                <c:pt idx="107">
                  <c:v>0.55235999999999996</c:v>
                </c:pt>
                <c:pt idx="108">
                  <c:v>0.56283000000000005</c:v>
                </c:pt>
                <c:pt idx="109">
                  <c:v>0.57250999999999996</c:v>
                </c:pt>
              </c:numCache>
            </c:numRef>
          </c:val>
          <c:smooth val="0"/>
          <c:extLst>
            <c:ext xmlns:c16="http://schemas.microsoft.com/office/drawing/2014/chart" uri="{C3380CC4-5D6E-409C-BE32-E72D297353CC}">
              <c16:uniqueId val="{00000000-2747-4658-9E3F-C7BC36CD57D5}"/>
            </c:ext>
          </c:extLst>
        </c:ser>
        <c:ser>
          <c:idx val="1"/>
          <c:order val="1"/>
          <c:tx>
            <c:strRef>
              <c:f>Munka4!$C$1</c:f>
              <c:strCache>
                <c:ptCount val="1"/>
                <c:pt idx="0">
                  <c:v>1960</c:v>
                </c:pt>
              </c:strCache>
            </c:strRef>
          </c:tx>
          <c:spPr>
            <a:ln w="28575" cap="rnd">
              <a:solidFill>
                <a:schemeClr val="accent2"/>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Munka4!$C$2:$C$111</c:f>
              <c:numCache>
                <c:formatCode>0%</c:formatCode>
                <c:ptCount val="110"/>
                <c:pt idx="0">
                  <c:v>5.169E-2</c:v>
                </c:pt>
                <c:pt idx="1">
                  <c:v>3.9500000000000004E-3</c:v>
                </c:pt>
                <c:pt idx="2">
                  <c:v>1.4599999999999999E-3</c:v>
                </c:pt>
                <c:pt idx="3">
                  <c:v>1.0200000000000001E-3</c:v>
                </c:pt>
                <c:pt idx="4">
                  <c:v>6.8999999999999997E-4</c:v>
                </c:pt>
                <c:pt idx="5">
                  <c:v>6.4999999999999997E-4</c:v>
                </c:pt>
                <c:pt idx="6">
                  <c:v>4.6999999999999999E-4</c:v>
                </c:pt>
                <c:pt idx="7">
                  <c:v>5.2999999999999998E-4</c:v>
                </c:pt>
                <c:pt idx="8">
                  <c:v>5.9999999999999995E-4</c:v>
                </c:pt>
                <c:pt idx="9">
                  <c:v>5.5000000000000003E-4</c:v>
                </c:pt>
                <c:pt idx="10">
                  <c:v>6.0999999999999997E-4</c:v>
                </c:pt>
                <c:pt idx="11">
                  <c:v>4.6000000000000001E-4</c:v>
                </c:pt>
                <c:pt idx="12">
                  <c:v>5.9000000000000003E-4</c:v>
                </c:pt>
                <c:pt idx="13">
                  <c:v>8.0000000000000004E-4</c:v>
                </c:pt>
                <c:pt idx="14">
                  <c:v>4.8999999999999998E-4</c:v>
                </c:pt>
                <c:pt idx="15">
                  <c:v>8.1999999999999998E-4</c:v>
                </c:pt>
                <c:pt idx="16">
                  <c:v>1.07E-3</c:v>
                </c:pt>
                <c:pt idx="17">
                  <c:v>1.23E-3</c:v>
                </c:pt>
                <c:pt idx="18">
                  <c:v>1.2999999999999999E-3</c:v>
                </c:pt>
                <c:pt idx="19">
                  <c:v>1.6000000000000001E-3</c:v>
                </c:pt>
                <c:pt idx="20">
                  <c:v>1.6299999999999999E-3</c:v>
                </c:pt>
                <c:pt idx="21">
                  <c:v>1.58E-3</c:v>
                </c:pt>
                <c:pt idx="22">
                  <c:v>1.4400000000000001E-3</c:v>
                </c:pt>
                <c:pt idx="23">
                  <c:v>1.5200000000000001E-3</c:v>
                </c:pt>
                <c:pt idx="24">
                  <c:v>1.3600000000000001E-3</c:v>
                </c:pt>
                <c:pt idx="25">
                  <c:v>1.5499999999999999E-3</c:v>
                </c:pt>
                <c:pt idx="26">
                  <c:v>1.66E-3</c:v>
                </c:pt>
                <c:pt idx="27">
                  <c:v>1.8500000000000001E-3</c:v>
                </c:pt>
                <c:pt idx="28">
                  <c:v>1.47E-3</c:v>
                </c:pt>
                <c:pt idx="29">
                  <c:v>1.82E-3</c:v>
                </c:pt>
                <c:pt idx="30">
                  <c:v>1.67E-3</c:v>
                </c:pt>
                <c:pt idx="31">
                  <c:v>1.8E-3</c:v>
                </c:pt>
                <c:pt idx="32">
                  <c:v>1.8699999999999999E-3</c:v>
                </c:pt>
                <c:pt idx="33">
                  <c:v>1.8799999999999999E-3</c:v>
                </c:pt>
                <c:pt idx="34">
                  <c:v>2.2399999999999998E-3</c:v>
                </c:pt>
                <c:pt idx="35">
                  <c:v>2.1199999999999999E-3</c:v>
                </c:pt>
                <c:pt idx="36">
                  <c:v>2.65E-3</c:v>
                </c:pt>
                <c:pt idx="37">
                  <c:v>2.4099999999999998E-3</c:v>
                </c:pt>
                <c:pt idx="38">
                  <c:v>2.5999999999999999E-3</c:v>
                </c:pt>
                <c:pt idx="39">
                  <c:v>2.8400000000000001E-3</c:v>
                </c:pt>
                <c:pt idx="40">
                  <c:v>3.2699999999999999E-3</c:v>
                </c:pt>
                <c:pt idx="41">
                  <c:v>2.81E-3</c:v>
                </c:pt>
                <c:pt idx="42">
                  <c:v>2.9199999999999999E-3</c:v>
                </c:pt>
                <c:pt idx="43">
                  <c:v>3.2100000000000002E-3</c:v>
                </c:pt>
                <c:pt idx="44">
                  <c:v>3.5100000000000001E-3</c:v>
                </c:pt>
                <c:pt idx="45">
                  <c:v>3.9500000000000004E-3</c:v>
                </c:pt>
                <c:pt idx="46">
                  <c:v>4.4600000000000004E-3</c:v>
                </c:pt>
                <c:pt idx="47">
                  <c:v>5.3600000000000002E-3</c:v>
                </c:pt>
                <c:pt idx="48">
                  <c:v>6.3299999999999997E-3</c:v>
                </c:pt>
                <c:pt idx="49">
                  <c:v>6.4700000000000001E-3</c:v>
                </c:pt>
                <c:pt idx="50">
                  <c:v>7.1900000000000002E-3</c:v>
                </c:pt>
                <c:pt idx="51">
                  <c:v>7.9000000000000008E-3</c:v>
                </c:pt>
                <c:pt idx="52">
                  <c:v>8.4100000000000008E-3</c:v>
                </c:pt>
                <c:pt idx="53">
                  <c:v>9.8200000000000006E-3</c:v>
                </c:pt>
                <c:pt idx="54">
                  <c:v>1.115E-2</c:v>
                </c:pt>
                <c:pt idx="55">
                  <c:v>1.269E-2</c:v>
                </c:pt>
                <c:pt idx="56">
                  <c:v>1.3599999999999999E-2</c:v>
                </c:pt>
                <c:pt idx="57">
                  <c:v>1.528E-2</c:v>
                </c:pt>
                <c:pt idx="58">
                  <c:v>1.7809999999999999E-2</c:v>
                </c:pt>
                <c:pt idx="59">
                  <c:v>1.8149999999999999E-2</c:v>
                </c:pt>
                <c:pt idx="60">
                  <c:v>2.2239999999999999E-2</c:v>
                </c:pt>
                <c:pt idx="61">
                  <c:v>2.0420000000000001E-2</c:v>
                </c:pt>
                <c:pt idx="62">
                  <c:v>2.2720000000000001E-2</c:v>
                </c:pt>
                <c:pt idx="63">
                  <c:v>2.6110000000000001E-2</c:v>
                </c:pt>
                <c:pt idx="64">
                  <c:v>2.9260000000000001E-2</c:v>
                </c:pt>
                <c:pt idx="65">
                  <c:v>3.1230000000000001E-2</c:v>
                </c:pt>
                <c:pt idx="66">
                  <c:v>3.4729999999999997E-2</c:v>
                </c:pt>
                <c:pt idx="67">
                  <c:v>3.832E-2</c:v>
                </c:pt>
                <c:pt idx="68">
                  <c:v>4.2040000000000001E-2</c:v>
                </c:pt>
                <c:pt idx="69">
                  <c:v>4.5069999999999999E-2</c:v>
                </c:pt>
                <c:pt idx="70">
                  <c:v>5.0479999999999997E-2</c:v>
                </c:pt>
                <c:pt idx="71">
                  <c:v>5.5210000000000002E-2</c:v>
                </c:pt>
                <c:pt idx="72">
                  <c:v>6.0819999999999999E-2</c:v>
                </c:pt>
                <c:pt idx="73">
                  <c:v>6.7580000000000001E-2</c:v>
                </c:pt>
                <c:pt idx="74">
                  <c:v>7.3599999999999999E-2</c:v>
                </c:pt>
                <c:pt idx="75">
                  <c:v>7.9280000000000003E-2</c:v>
                </c:pt>
                <c:pt idx="76">
                  <c:v>8.9730000000000004E-2</c:v>
                </c:pt>
                <c:pt idx="77">
                  <c:v>9.8629999999999995E-2</c:v>
                </c:pt>
                <c:pt idx="78">
                  <c:v>0.11229</c:v>
                </c:pt>
                <c:pt idx="79">
                  <c:v>0.11524</c:v>
                </c:pt>
                <c:pt idx="80">
                  <c:v>0.12931999999999999</c:v>
                </c:pt>
                <c:pt idx="81">
                  <c:v>0.13983000000000001</c:v>
                </c:pt>
                <c:pt idx="82">
                  <c:v>0.15356</c:v>
                </c:pt>
                <c:pt idx="83">
                  <c:v>0.16491</c:v>
                </c:pt>
                <c:pt idx="84">
                  <c:v>0.18739</c:v>
                </c:pt>
                <c:pt idx="85">
                  <c:v>0.19350000000000001</c:v>
                </c:pt>
                <c:pt idx="86">
                  <c:v>0.22745000000000001</c:v>
                </c:pt>
                <c:pt idx="87">
                  <c:v>0.24434</c:v>
                </c:pt>
                <c:pt idx="88">
                  <c:v>0.26401000000000002</c:v>
                </c:pt>
                <c:pt idx="89">
                  <c:v>0.27818999999999999</c:v>
                </c:pt>
                <c:pt idx="90">
                  <c:v>0.31547999999999998</c:v>
                </c:pt>
                <c:pt idx="91">
                  <c:v>0.28847</c:v>
                </c:pt>
                <c:pt idx="92">
                  <c:v>0.33127000000000001</c:v>
                </c:pt>
                <c:pt idx="93">
                  <c:v>0.35415000000000002</c:v>
                </c:pt>
                <c:pt idx="94">
                  <c:v>0.37401000000000001</c:v>
                </c:pt>
                <c:pt idx="95">
                  <c:v>0.39356999999999998</c:v>
                </c:pt>
                <c:pt idx="96">
                  <c:v>0.41271999999999998</c:v>
                </c:pt>
                <c:pt idx="97">
                  <c:v>0.43132999999999999</c:v>
                </c:pt>
                <c:pt idx="98">
                  <c:v>0.44929999999999998</c:v>
                </c:pt>
                <c:pt idx="99">
                  <c:v>0.46653</c:v>
                </c:pt>
                <c:pt idx="100">
                  <c:v>0.48294999999999999</c:v>
                </c:pt>
                <c:pt idx="101">
                  <c:v>0.49851000000000001</c:v>
                </c:pt>
                <c:pt idx="102">
                  <c:v>0.51317000000000002</c:v>
                </c:pt>
                <c:pt idx="103">
                  <c:v>0.52690999999999999</c:v>
                </c:pt>
                <c:pt idx="104">
                  <c:v>0.53973000000000004</c:v>
                </c:pt>
                <c:pt idx="105">
                  <c:v>0.55162</c:v>
                </c:pt>
                <c:pt idx="106">
                  <c:v>0.56262000000000001</c:v>
                </c:pt>
                <c:pt idx="107">
                  <c:v>0.57274999999999998</c:v>
                </c:pt>
                <c:pt idx="108">
                  <c:v>0.58203000000000005</c:v>
                </c:pt>
                <c:pt idx="109">
                  <c:v>0.59052000000000004</c:v>
                </c:pt>
              </c:numCache>
            </c:numRef>
          </c:val>
          <c:smooth val="0"/>
          <c:extLst>
            <c:ext xmlns:c16="http://schemas.microsoft.com/office/drawing/2014/chart" uri="{C3380CC4-5D6E-409C-BE32-E72D297353CC}">
              <c16:uniqueId val="{00000001-2747-4658-9E3F-C7BC36CD57D5}"/>
            </c:ext>
          </c:extLst>
        </c:ser>
        <c:ser>
          <c:idx val="2"/>
          <c:order val="2"/>
          <c:tx>
            <c:strRef>
              <c:f>Munka4!$D$1</c:f>
              <c:strCache>
                <c:ptCount val="1"/>
                <c:pt idx="0">
                  <c:v>1970</c:v>
                </c:pt>
              </c:strCache>
            </c:strRef>
          </c:tx>
          <c:spPr>
            <a:ln w="28575" cap="rnd">
              <a:solidFill>
                <a:schemeClr val="accent3"/>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Munka4!$D$2:$D$111</c:f>
              <c:numCache>
                <c:formatCode>0%</c:formatCode>
                <c:ptCount val="110"/>
                <c:pt idx="0">
                  <c:v>3.959E-2</c:v>
                </c:pt>
                <c:pt idx="1">
                  <c:v>2.0799999999999998E-3</c:v>
                </c:pt>
                <c:pt idx="2">
                  <c:v>1.01E-3</c:v>
                </c:pt>
                <c:pt idx="3">
                  <c:v>7.1000000000000002E-4</c:v>
                </c:pt>
                <c:pt idx="4">
                  <c:v>7.2000000000000005E-4</c:v>
                </c:pt>
                <c:pt idx="5">
                  <c:v>5.6999999999999998E-4</c:v>
                </c:pt>
                <c:pt idx="6">
                  <c:v>4.4999999999999999E-4</c:v>
                </c:pt>
                <c:pt idx="7">
                  <c:v>3.8999999999999999E-4</c:v>
                </c:pt>
                <c:pt idx="8">
                  <c:v>4.4000000000000002E-4</c:v>
                </c:pt>
                <c:pt idx="9">
                  <c:v>4.6999999999999999E-4</c:v>
                </c:pt>
                <c:pt idx="10">
                  <c:v>3.8999999999999999E-4</c:v>
                </c:pt>
                <c:pt idx="11">
                  <c:v>3.8999999999999999E-4</c:v>
                </c:pt>
                <c:pt idx="12">
                  <c:v>3.6999999999999999E-4</c:v>
                </c:pt>
                <c:pt idx="13">
                  <c:v>5.8E-4</c:v>
                </c:pt>
                <c:pt idx="14">
                  <c:v>5.4000000000000001E-4</c:v>
                </c:pt>
                <c:pt idx="15">
                  <c:v>6.8000000000000005E-4</c:v>
                </c:pt>
                <c:pt idx="16">
                  <c:v>9.1E-4</c:v>
                </c:pt>
                <c:pt idx="17">
                  <c:v>1.23E-3</c:v>
                </c:pt>
                <c:pt idx="18">
                  <c:v>1.4300000000000001E-3</c:v>
                </c:pt>
                <c:pt idx="19">
                  <c:v>1.56E-3</c:v>
                </c:pt>
                <c:pt idx="20">
                  <c:v>1.3500000000000001E-3</c:v>
                </c:pt>
                <c:pt idx="21">
                  <c:v>1.58E-3</c:v>
                </c:pt>
                <c:pt idx="22">
                  <c:v>1.34E-3</c:v>
                </c:pt>
                <c:pt idx="23">
                  <c:v>1.5E-3</c:v>
                </c:pt>
                <c:pt idx="24">
                  <c:v>1.57E-3</c:v>
                </c:pt>
                <c:pt idx="25">
                  <c:v>1.7099999999999999E-3</c:v>
                </c:pt>
                <c:pt idx="26">
                  <c:v>1.74E-3</c:v>
                </c:pt>
                <c:pt idx="27">
                  <c:v>1.5399999999999999E-3</c:v>
                </c:pt>
                <c:pt idx="28">
                  <c:v>1.7700000000000001E-3</c:v>
                </c:pt>
                <c:pt idx="29">
                  <c:v>1.89E-3</c:v>
                </c:pt>
                <c:pt idx="30">
                  <c:v>1.9499999999999999E-3</c:v>
                </c:pt>
                <c:pt idx="31">
                  <c:v>1.7700000000000001E-3</c:v>
                </c:pt>
                <c:pt idx="32">
                  <c:v>2.0799999999999998E-3</c:v>
                </c:pt>
                <c:pt idx="33">
                  <c:v>2.2200000000000002E-3</c:v>
                </c:pt>
                <c:pt idx="34">
                  <c:v>1.97E-3</c:v>
                </c:pt>
                <c:pt idx="35">
                  <c:v>2.4299999999999999E-3</c:v>
                </c:pt>
                <c:pt idx="36">
                  <c:v>2.81E-3</c:v>
                </c:pt>
                <c:pt idx="37">
                  <c:v>2.5799999999999998E-3</c:v>
                </c:pt>
                <c:pt idx="38">
                  <c:v>3.0400000000000002E-3</c:v>
                </c:pt>
                <c:pt idx="39">
                  <c:v>3.6800000000000001E-3</c:v>
                </c:pt>
                <c:pt idx="40">
                  <c:v>3.6600000000000001E-3</c:v>
                </c:pt>
                <c:pt idx="41">
                  <c:v>3.81E-3</c:v>
                </c:pt>
                <c:pt idx="42">
                  <c:v>3.9399999999999999E-3</c:v>
                </c:pt>
                <c:pt idx="43">
                  <c:v>4.8999999999999998E-3</c:v>
                </c:pt>
                <c:pt idx="44">
                  <c:v>4.96E-3</c:v>
                </c:pt>
                <c:pt idx="45">
                  <c:v>5.2199999999999998E-3</c:v>
                </c:pt>
                <c:pt idx="46">
                  <c:v>5.8300000000000001E-3</c:v>
                </c:pt>
                <c:pt idx="47">
                  <c:v>6.3699999999999998E-3</c:v>
                </c:pt>
                <c:pt idx="48">
                  <c:v>6.7799999999999996E-3</c:v>
                </c:pt>
                <c:pt idx="49">
                  <c:v>6.8999999999999999E-3</c:v>
                </c:pt>
                <c:pt idx="50">
                  <c:v>8.2500000000000004E-3</c:v>
                </c:pt>
                <c:pt idx="51">
                  <c:v>8.8100000000000001E-3</c:v>
                </c:pt>
                <c:pt idx="52">
                  <c:v>9.3299999999999998E-3</c:v>
                </c:pt>
                <c:pt idx="53">
                  <c:v>1.072E-2</c:v>
                </c:pt>
                <c:pt idx="54">
                  <c:v>1.009E-2</c:v>
                </c:pt>
                <c:pt idx="55">
                  <c:v>1.311E-2</c:v>
                </c:pt>
                <c:pt idx="56">
                  <c:v>1.316E-2</c:v>
                </c:pt>
                <c:pt idx="57">
                  <c:v>1.4030000000000001E-2</c:v>
                </c:pt>
                <c:pt idx="58">
                  <c:v>1.6719999999999999E-2</c:v>
                </c:pt>
                <c:pt idx="59">
                  <c:v>1.8489999999999999E-2</c:v>
                </c:pt>
                <c:pt idx="60">
                  <c:v>2.1649999999999999E-2</c:v>
                </c:pt>
                <c:pt idx="61">
                  <c:v>2.274E-2</c:v>
                </c:pt>
                <c:pt idx="62">
                  <c:v>2.5909999999999999E-2</c:v>
                </c:pt>
                <c:pt idx="63">
                  <c:v>2.826E-2</c:v>
                </c:pt>
                <c:pt idx="64">
                  <c:v>3.1800000000000002E-2</c:v>
                </c:pt>
                <c:pt idx="65">
                  <c:v>3.5159999999999997E-2</c:v>
                </c:pt>
                <c:pt idx="66">
                  <c:v>4.0149999999999998E-2</c:v>
                </c:pt>
                <c:pt idx="67">
                  <c:v>4.02E-2</c:v>
                </c:pt>
                <c:pt idx="68">
                  <c:v>4.9169999999999998E-2</c:v>
                </c:pt>
                <c:pt idx="69">
                  <c:v>4.9599999999999998E-2</c:v>
                </c:pt>
                <c:pt idx="70">
                  <c:v>5.3670000000000002E-2</c:v>
                </c:pt>
                <c:pt idx="71">
                  <c:v>6.139E-2</c:v>
                </c:pt>
                <c:pt idx="72">
                  <c:v>6.3799999999999996E-2</c:v>
                </c:pt>
                <c:pt idx="73">
                  <c:v>7.2090000000000001E-2</c:v>
                </c:pt>
                <c:pt idx="74">
                  <c:v>7.596E-2</c:v>
                </c:pt>
                <c:pt idx="75">
                  <c:v>8.4019999999999997E-2</c:v>
                </c:pt>
                <c:pt idx="76">
                  <c:v>9.1130000000000003E-2</c:v>
                </c:pt>
                <c:pt idx="77">
                  <c:v>0.10174</c:v>
                </c:pt>
                <c:pt idx="78">
                  <c:v>0.10604</c:v>
                </c:pt>
                <c:pt idx="79">
                  <c:v>0.11984</c:v>
                </c:pt>
                <c:pt idx="80">
                  <c:v>0.13350999999999999</c:v>
                </c:pt>
                <c:pt idx="81">
                  <c:v>0.14155000000000001</c:v>
                </c:pt>
                <c:pt idx="82">
                  <c:v>0.14724000000000001</c:v>
                </c:pt>
                <c:pt idx="83">
                  <c:v>0.16503999999999999</c:v>
                </c:pt>
                <c:pt idx="84">
                  <c:v>0.18360000000000001</c:v>
                </c:pt>
                <c:pt idx="85">
                  <c:v>0.20047999999999999</c:v>
                </c:pt>
                <c:pt idx="86">
                  <c:v>0.20993000000000001</c:v>
                </c:pt>
                <c:pt idx="87">
                  <c:v>0.23943999999999999</c:v>
                </c:pt>
                <c:pt idx="88">
                  <c:v>0.25168000000000001</c:v>
                </c:pt>
                <c:pt idx="89">
                  <c:v>0.25647999999999999</c:v>
                </c:pt>
                <c:pt idx="90">
                  <c:v>0.26695999999999998</c:v>
                </c:pt>
                <c:pt idx="91">
                  <c:v>0.32090000000000002</c:v>
                </c:pt>
                <c:pt idx="92">
                  <c:v>0.31762000000000001</c:v>
                </c:pt>
                <c:pt idx="93">
                  <c:v>0.31369000000000002</c:v>
                </c:pt>
                <c:pt idx="94">
                  <c:v>0.41420000000000001</c:v>
                </c:pt>
                <c:pt idx="95">
                  <c:v>0.37626999999999999</c:v>
                </c:pt>
                <c:pt idx="96">
                  <c:v>0.39452999999999999</c:v>
                </c:pt>
                <c:pt idx="97">
                  <c:v>0.41242000000000001</c:v>
                </c:pt>
                <c:pt idx="98">
                  <c:v>0.42982999999999999</c:v>
                </c:pt>
                <c:pt idx="99">
                  <c:v>0.44668999999999998</c:v>
                </c:pt>
                <c:pt idx="100">
                  <c:v>0.46292</c:v>
                </c:pt>
                <c:pt idx="101">
                  <c:v>0.47846</c:v>
                </c:pt>
                <c:pt idx="102">
                  <c:v>0.49325000000000002</c:v>
                </c:pt>
                <c:pt idx="103">
                  <c:v>0.50727</c:v>
                </c:pt>
                <c:pt idx="104">
                  <c:v>0.52049999999999996</c:v>
                </c:pt>
                <c:pt idx="105">
                  <c:v>0.53290999999999999</c:v>
                </c:pt>
                <c:pt idx="106">
                  <c:v>0.54452</c:v>
                </c:pt>
                <c:pt idx="107">
                  <c:v>0.55532999999999999</c:v>
                </c:pt>
                <c:pt idx="108">
                  <c:v>0.56535999999999997</c:v>
                </c:pt>
                <c:pt idx="109">
                  <c:v>0.57464000000000004</c:v>
                </c:pt>
              </c:numCache>
            </c:numRef>
          </c:val>
          <c:smooth val="0"/>
          <c:extLst>
            <c:ext xmlns:c16="http://schemas.microsoft.com/office/drawing/2014/chart" uri="{C3380CC4-5D6E-409C-BE32-E72D297353CC}">
              <c16:uniqueId val="{00000002-2747-4658-9E3F-C7BC36CD57D5}"/>
            </c:ext>
          </c:extLst>
        </c:ser>
        <c:ser>
          <c:idx val="3"/>
          <c:order val="3"/>
          <c:tx>
            <c:strRef>
              <c:f>Munka4!$E$1</c:f>
              <c:strCache>
                <c:ptCount val="1"/>
                <c:pt idx="0">
                  <c:v>1980</c:v>
                </c:pt>
              </c:strCache>
            </c:strRef>
          </c:tx>
          <c:spPr>
            <a:ln w="28575" cap="rnd">
              <a:solidFill>
                <a:schemeClr val="accent4"/>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Munka4!$E$2:$E$111</c:f>
              <c:numCache>
                <c:formatCode>0%</c:formatCode>
                <c:ptCount val="110"/>
                <c:pt idx="0">
                  <c:v>2.4459999999999999E-2</c:v>
                </c:pt>
                <c:pt idx="1">
                  <c:v>1.1800000000000001E-3</c:v>
                </c:pt>
                <c:pt idx="2">
                  <c:v>6.9999999999999999E-4</c:v>
                </c:pt>
                <c:pt idx="3">
                  <c:v>5.6999999999999998E-4</c:v>
                </c:pt>
                <c:pt idx="4">
                  <c:v>3.8999999999999999E-4</c:v>
                </c:pt>
                <c:pt idx="5">
                  <c:v>3.8000000000000002E-4</c:v>
                </c:pt>
                <c:pt idx="6">
                  <c:v>4.6000000000000001E-4</c:v>
                </c:pt>
                <c:pt idx="7">
                  <c:v>3.6999999999999999E-4</c:v>
                </c:pt>
                <c:pt idx="8">
                  <c:v>5.8E-4</c:v>
                </c:pt>
                <c:pt idx="9">
                  <c:v>2.7999999999999998E-4</c:v>
                </c:pt>
                <c:pt idx="10">
                  <c:v>4.0999999999999999E-4</c:v>
                </c:pt>
                <c:pt idx="11">
                  <c:v>3.5E-4</c:v>
                </c:pt>
                <c:pt idx="12">
                  <c:v>4.2999999999999999E-4</c:v>
                </c:pt>
                <c:pt idx="13">
                  <c:v>4.4999999999999999E-4</c:v>
                </c:pt>
                <c:pt idx="14">
                  <c:v>4.6000000000000001E-4</c:v>
                </c:pt>
                <c:pt idx="15">
                  <c:v>5.9999999999999995E-4</c:v>
                </c:pt>
                <c:pt idx="16">
                  <c:v>7.6999999999999996E-4</c:v>
                </c:pt>
                <c:pt idx="17">
                  <c:v>9.1E-4</c:v>
                </c:pt>
                <c:pt idx="18">
                  <c:v>1.14E-3</c:v>
                </c:pt>
                <c:pt idx="19">
                  <c:v>1.56E-3</c:v>
                </c:pt>
                <c:pt idx="20">
                  <c:v>1.73E-3</c:v>
                </c:pt>
                <c:pt idx="21">
                  <c:v>1.6299999999999999E-3</c:v>
                </c:pt>
                <c:pt idx="22">
                  <c:v>1.5399999999999999E-3</c:v>
                </c:pt>
                <c:pt idx="23">
                  <c:v>1.5E-3</c:v>
                </c:pt>
                <c:pt idx="24">
                  <c:v>1.5E-3</c:v>
                </c:pt>
                <c:pt idx="25">
                  <c:v>1.48E-3</c:v>
                </c:pt>
                <c:pt idx="26">
                  <c:v>1.7899999999999999E-3</c:v>
                </c:pt>
                <c:pt idx="27">
                  <c:v>1.6900000000000001E-3</c:v>
                </c:pt>
                <c:pt idx="28">
                  <c:v>2.0400000000000001E-3</c:v>
                </c:pt>
                <c:pt idx="29">
                  <c:v>1.9499999999999999E-3</c:v>
                </c:pt>
                <c:pt idx="30">
                  <c:v>1.9599999999999999E-3</c:v>
                </c:pt>
                <c:pt idx="31">
                  <c:v>2.2699999999999999E-3</c:v>
                </c:pt>
                <c:pt idx="32">
                  <c:v>1.9499999999999999E-3</c:v>
                </c:pt>
                <c:pt idx="33">
                  <c:v>2.5999999999999999E-3</c:v>
                </c:pt>
                <c:pt idx="34">
                  <c:v>2.5300000000000001E-3</c:v>
                </c:pt>
                <c:pt idx="35">
                  <c:v>3.0999999999999999E-3</c:v>
                </c:pt>
                <c:pt idx="36">
                  <c:v>3.49E-3</c:v>
                </c:pt>
                <c:pt idx="37">
                  <c:v>4.1599999999999996E-3</c:v>
                </c:pt>
                <c:pt idx="38">
                  <c:v>4.1099999999999999E-3</c:v>
                </c:pt>
                <c:pt idx="39">
                  <c:v>4.7499999999999999E-3</c:v>
                </c:pt>
                <c:pt idx="40">
                  <c:v>5.1599999999999997E-3</c:v>
                </c:pt>
                <c:pt idx="41">
                  <c:v>5.7200000000000003E-3</c:v>
                </c:pt>
                <c:pt idx="42">
                  <c:v>6.3800000000000003E-3</c:v>
                </c:pt>
                <c:pt idx="43">
                  <c:v>6.1700000000000001E-3</c:v>
                </c:pt>
                <c:pt idx="44">
                  <c:v>7.4700000000000001E-3</c:v>
                </c:pt>
                <c:pt idx="45">
                  <c:v>7.7299999999999999E-3</c:v>
                </c:pt>
                <c:pt idx="46">
                  <c:v>8.3000000000000001E-3</c:v>
                </c:pt>
                <c:pt idx="47">
                  <c:v>8.2699999999999996E-3</c:v>
                </c:pt>
                <c:pt idx="48">
                  <c:v>1.005E-2</c:v>
                </c:pt>
                <c:pt idx="49">
                  <c:v>1.123E-2</c:v>
                </c:pt>
                <c:pt idx="50">
                  <c:v>1.1690000000000001E-2</c:v>
                </c:pt>
                <c:pt idx="51">
                  <c:v>1.2930000000000001E-2</c:v>
                </c:pt>
                <c:pt idx="52">
                  <c:v>1.417E-2</c:v>
                </c:pt>
                <c:pt idx="53">
                  <c:v>1.559E-2</c:v>
                </c:pt>
                <c:pt idx="54">
                  <c:v>1.619E-2</c:v>
                </c:pt>
                <c:pt idx="55">
                  <c:v>1.7559999999999999E-2</c:v>
                </c:pt>
                <c:pt idx="56">
                  <c:v>1.9900000000000001E-2</c:v>
                </c:pt>
                <c:pt idx="57">
                  <c:v>2.026E-2</c:v>
                </c:pt>
                <c:pt idx="58">
                  <c:v>2.2679999999999999E-2</c:v>
                </c:pt>
                <c:pt idx="59">
                  <c:v>2.3269999999999999E-2</c:v>
                </c:pt>
                <c:pt idx="60">
                  <c:v>2.743E-2</c:v>
                </c:pt>
                <c:pt idx="61">
                  <c:v>2.4729999999999999E-2</c:v>
                </c:pt>
                <c:pt idx="62">
                  <c:v>3.1879999999999999E-2</c:v>
                </c:pt>
                <c:pt idx="63">
                  <c:v>3.3759999999999998E-2</c:v>
                </c:pt>
                <c:pt idx="64">
                  <c:v>3.3439999999999998E-2</c:v>
                </c:pt>
                <c:pt idx="65">
                  <c:v>3.9149999999999997E-2</c:v>
                </c:pt>
                <c:pt idx="66">
                  <c:v>3.9579999999999997E-2</c:v>
                </c:pt>
                <c:pt idx="67">
                  <c:v>4.36E-2</c:v>
                </c:pt>
                <c:pt idx="68">
                  <c:v>4.5620000000000001E-2</c:v>
                </c:pt>
                <c:pt idx="69">
                  <c:v>5.3879999999999997E-2</c:v>
                </c:pt>
                <c:pt idx="70">
                  <c:v>5.8040000000000001E-2</c:v>
                </c:pt>
                <c:pt idx="71">
                  <c:v>6.3589999999999994E-2</c:v>
                </c:pt>
                <c:pt idx="72">
                  <c:v>6.8680000000000005E-2</c:v>
                </c:pt>
                <c:pt idx="73">
                  <c:v>7.7420000000000003E-2</c:v>
                </c:pt>
                <c:pt idx="74">
                  <c:v>8.1900000000000001E-2</c:v>
                </c:pt>
                <c:pt idx="75">
                  <c:v>9.2299999999999993E-2</c:v>
                </c:pt>
                <c:pt idx="76">
                  <c:v>0.1031</c:v>
                </c:pt>
                <c:pt idx="77">
                  <c:v>0.10861999999999999</c:v>
                </c:pt>
                <c:pt idx="78">
                  <c:v>0.11749999999999999</c:v>
                </c:pt>
                <c:pt idx="79">
                  <c:v>0.12352</c:v>
                </c:pt>
                <c:pt idx="80">
                  <c:v>0.14033000000000001</c:v>
                </c:pt>
                <c:pt idx="81">
                  <c:v>0.14717</c:v>
                </c:pt>
                <c:pt idx="82">
                  <c:v>0.15662999999999999</c:v>
                </c:pt>
                <c:pt idx="83">
                  <c:v>0.16768</c:v>
                </c:pt>
                <c:pt idx="84">
                  <c:v>0.18207000000000001</c:v>
                </c:pt>
                <c:pt idx="85">
                  <c:v>0.20219999999999999</c:v>
                </c:pt>
                <c:pt idx="86">
                  <c:v>0.21818000000000001</c:v>
                </c:pt>
                <c:pt idx="87">
                  <c:v>0.23146</c:v>
                </c:pt>
                <c:pt idx="88">
                  <c:v>0.24843999999999999</c:v>
                </c:pt>
                <c:pt idx="89">
                  <c:v>0.27971000000000001</c:v>
                </c:pt>
                <c:pt idx="90">
                  <c:v>0.27404000000000001</c:v>
                </c:pt>
                <c:pt idx="91">
                  <c:v>0.30375999999999997</c:v>
                </c:pt>
                <c:pt idx="92">
                  <c:v>0.33201000000000003</c:v>
                </c:pt>
                <c:pt idx="93">
                  <c:v>0.32541999999999999</c:v>
                </c:pt>
                <c:pt idx="94">
                  <c:v>0.35347000000000001</c:v>
                </c:pt>
                <c:pt idx="95">
                  <c:v>0.37374000000000002</c:v>
                </c:pt>
                <c:pt idx="96">
                  <c:v>0.39128000000000002</c:v>
                </c:pt>
                <c:pt idx="97">
                  <c:v>0.40850999999999998</c:v>
                </c:pt>
                <c:pt idx="98">
                  <c:v>0.42531999999999998</c:v>
                </c:pt>
                <c:pt idx="99">
                  <c:v>0.44163999999999998</c:v>
                </c:pt>
                <c:pt idx="100">
                  <c:v>0.45739999999999997</c:v>
                </c:pt>
                <c:pt idx="101">
                  <c:v>0.47254000000000002</c:v>
                </c:pt>
                <c:pt idx="102">
                  <c:v>0.48701</c:v>
                </c:pt>
                <c:pt idx="103">
                  <c:v>0.50078999999999996</c:v>
                </c:pt>
                <c:pt idx="104">
                  <c:v>0.51383999999999996</c:v>
                </c:pt>
                <c:pt idx="105">
                  <c:v>0.52615000000000001</c:v>
                </c:pt>
                <c:pt idx="106">
                  <c:v>0.53771999999999998</c:v>
                </c:pt>
                <c:pt idx="107">
                  <c:v>0.54854999999999998</c:v>
                </c:pt>
                <c:pt idx="108">
                  <c:v>0.55864999999999998</c:v>
                </c:pt>
                <c:pt idx="109">
                  <c:v>0.56803999999999999</c:v>
                </c:pt>
              </c:numCache>
            </c:numRef>
          </c:val>
          <c:smooth val="0"/>
          <c:extLst>
            <c:ext xmlns:c16="http://schemas.microsoft.com/office/drawing/2014/chart" uri="{C3380CC4-5D6E-409C-BE32-E72D297353CC}">
              <c16:uniqueId val="{00000003-2747-4658-9E3F-C7BC36CD57D5}"/>
            </c:ext>
          </c:extLst>
        </c:ser>
        <c:ser>
          <c:idx val="4"/>
          <c:order val="4"/>
          <c:tx>
            <c:strRef>
              <c:f>Munka4!$F$1</c:f>
              <c:strCache>
                <c:ptCount val="1"/>
                <c:pt idx="0">
                  <c:v>1990</c:v>
                </c:pt>
              </c:strCache>
            </c:strRef>
          </c:tx>
          <c:spPr>
            <a:ln w="28575" cap="rnd">
              <a:solidFill>
                <a:schemeClr val="accent5"/>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Munka4!$F$2:$F$111</c:f>
              <c:numCache>
                <c:formatCode>0%</c:formatCode>
                <c:ptCount val="110"/>
                <c:pt idx="0">
                  <c:v>1.653E-2</c:v>
                </c:pt>
                <c:pt idx="1">
                  <c:v>7.3999999999999999E-4</c:v>
                </c:pt>
                <c:pt idx="2">
                  <c:v>5.1000000000000004E-4</c:v>
                </c:pt>
                <c:pt idx="3">
                  <c:v>5.9999999999999995E-4</c:v>
                </c:pt>
                <c:pt idx="4">
                  <c:v>3.8999999999999999E-4</c:v>
                </c:pt>
                <c:pt idx="5">
                  <c:v>2.2000000000000001E-4</c:v>
                </c:pt>
                <c:pt idx="6">
                  <c:v>2.9E-4</c:v>
                </c:pt>
                <c:pt idx="7">
                  <c:v>3.4000000000000002E-4</c:v>
                </c:pt>
                <c:pt idx="8">
                  <c:v>5.0000000000000001E-4</c:v>
                </c:pt>
                <c:pt idx="9">
                  <c:v>2.1000000000000001E-4</c:v>
                </c:pt>
                <c:pt idx="10">
                  <c:v>2.9999999999999997E-4</c:v>
                </c:pt>
                <c:pt idx="11">
                  <c:v>1.7000000000000001E-4</c:v>
                </c:pt>
                <c:pt idx="12">
                  <c:v>2.3000000000000001E-4</c:v>
                </c:pt>
                <c:pt idx="13">
                  <c:v>4.0000000000000002E-4</c:v>
                </c:pt>
                <c:pt idx="14">
                  <c:v>5.1000000000000004E-4</c:v>
                </c:pt>
                <c:pt idx="15">
                  <c:v>7.3999999999999999E-4</c:v>
                </c:pt>
                <c:pt idx="16">
                  <c:v>6.7000000000000002E-4</c:v>
                </c:pt>
                <c:pt idx="17">
                  <c:v>1.15E-3</c:v>
                </c:pt>
                <c:pt idx="18">
                  <c:v>1.2899999999999999E-3</c:v>
                </c:pt>
                <c:pt idx="19">
                  <c:v>1.3500000000000001E-3</c:v>
                </c:pt>
                <c:pt idx="20">
                  <c:v>1.5499999999999999E-3</c:v>
                </c:pt>
                <c:pt idx="21">
                  <c:v>1.47E-3</c:v>
                </c:pt>
                <c:pt idx="22">
                  <c:v>1.65E-3</c:v>
                </c:pt>
                <c:pt idx="23">
                  <c:v>1.5100000000000001E-3</c:v>
                </c:pt>
                <c:pt idx="24">
                  <c:v>1.56E-3</c:v>
                </c:pt>
                <c:pt idx="25">
                  <c:v>1.5900000000000001E-3</c:v>
                </c:pt>
                <c:pt idx="26">
                  <c:v>1.89E-3</c:v>
                </c:pt>
                <c:pt idx="27">
                  <c:v>2.0799999999999998E-3</c:v>
                </c:pt>
                <c:pt idx="28">
                  <c:v>2.3400000000000001E-3</c:v>
                </c:pt>
                <c:pt idx="29">
                  <c:v>2.2200000000000002E-3</c:v>
                </c:pt>
                <c:pt idx="30">
                  <c:v>2.5400000000000002E-3</c:v>
                </c:pt>
                <c:pt idx="31">
                  <c:v>3.0300000000000001E-3</c:v>
                </c:pt>
                <c:pt idx="32">
                  <c:v>3.3700000000000002E-3</c:v>
                </c:pt>
                <c:pt idx="33">
                  <c:v>3.1800000000000001E-3</c:v>
                </c:pt>
                <c:pt idx="34">
                  <c:v>3.81E-3</c:v>
                </c:pt>
                <c:pt idx="35">
                  <c:v>4.13E-3</c:v>
                </c:pt>
                <c:pt idx="36">
                  <c:v>4.4099999999999999E-3</c:v>
                </c:pt>
                <c:pt idx="37">
                  <c:v>4.8500000000000001E-3</c:v>
                </c:pt>
                <c:pt idx="38">
                  <c:v>5.8900000000000003E-3</c:v>
                </c:pt>
                <c:pt idx="39">
                  <c:v>5.3800000000000002E-3</c:v>
                </c:pt>
                <c:pt idx="40">
                  <c:v>5.8199999999999997E-3</c:v>
                </c:pt>
                <c:pt idx="41">
                  <c:v>6.5399999999999998E-3</c:v>
                </c:pt>
                <c:pt idx="42">
                  <c:v>7.2199999999999999E-3</c:v>
                </c:pt>
                <c:pt idx="43">
                  <c:v>7.7099999999999998E-3</c:v>
                </c:pt>
                <c:pt idx="44">
                  <c:v>8.43E-3</c:v>
                </c:pt>
                <c:pt idx="45">
                  <c:v>9.4699999999999993E-3</c:v>
                </c:pt>
                <c:pt idx="46">
                  <c:v>1.124E-2</c:v>
                </c:pt>
                <c:pt idx="47">
                  <c:v>1.106E-2</c:v>
                </c:pt>
                <c:pt idx="48">
                  <c:v>1.255E-2</c:v>
                </c:pt>
                <c:pt idx="49">
                  <c:v>1.304E-2</c:v>
                </c:pt>
                <c:pt idx="50">
                  <c:v>1.447E-2</c:v>
                </c:pt>
                <c:pt idx="51">
                  <c:v>1.456E-2</c:v>
                </c:pt>
                <c:pt idx="52">
                  <c:v>1.6580000000000001E-2</c:v>
                </c:pt>
                <c:pt idx="53">
                  <c:v>1.8120000000000001E-2</c:v>
                </c:pt>
                <c:pt idx="54">
                  <c:v>1.95E-2</c:v>
                </c:pt>
                <c:pt idx="55">
                  <c:v>2.0400000000000001E-2</c:v>
                </c:pt>
                <c:pt idx="56">
                  <c:v>2.2630000000000001E-2</c:v>
                </c:pt>
                <c:pt idx="57">
                  <c:v>2.4049999999999998E-2</c:v>
                </c:pt>
                <c:pt idx="58">
                  <c:v>2.554E-2</c:v>
                </c:pt>
                <c:pt idx="59">
                  <c:v>2.8660000000000001E-2</c:v>
                </c:pt>
                <c:pt idx="60">
                  <c:v>2.8649999999999998E-2</c:v>
                </c:pt>
                <c:pt idx="61">
                  <c:v>3.15E-2</c:v>
                </c:pt>
                <c:pt idx="62">
                  <c:v>3.354E-2</c:v>
                </c:pt>
                <c:pt idx="63">
                  <c:v>3.653E-2</c:v>
                </c:pt>
                <c:pt idx="64">
                  <c:v>3.8100000000000002E-2</c:v>
                </c:pt>
                <c:pt idx="65">
                  <c:v>3.9539999999999999E-2</c:v>
                </c:pt>
                <c:pt idx="66">
                  <c:v>4.1889999999999997E-2</c:v>
                </c:pt>
                <c:pt idx="67">
                  <c:v>4.6710000000000002E-2</c:v>
                </c:pt>
                <c:pt idx="68">
                  <c:v>4.8230000000000002E-2</c:v>
                </c:pt>
                <c:pt idx="69">
                  <c:v>5.0459999999999998E-2</c:v>
                </c:pt>
                <c:pt idx="70">
                  <c:v>6.0499999999999998E-2</c:v>
                </c:pt>
                <c:pt idx="71">
                  <c:v>5.357E-2</c:v>
                </c:pt>
                <c:pt idx="72">
                  <c:v>6.0720000000000003E-2</c:v>
                </c:pt>
                <c:pt idx="73">
                  <c:v>6.5009999999999998E-2</c:v>
                </c:pt>
                <c:pt idx="74">
                  <c:v>7.0440000000000003E-2</c:v>
                </c:pt>
                <c:pt idx="75">
                  <c:v>8.5339999999999999E-2</c:v>
                </c:pt>
                <c:pt idx="76">
                  <c:v>8.4269999999999998E-2</c:v>
                </c:pt>
                <c:pt idx="77">
                  <c:v>9.4280000000000003E-2</c:v>
                </c:pt>
                <c:pt idx="78">
                  <c:v>0.10629</c:v>
                </c:pt>
                <c:pt idx="79">
                  <c:v>0.11343</c:v>
                </c:pt>
                <c:pt idx="80">
                  <c:v>0.12531</c:v>
                </c:pt>
                <c:pt idx="81">
                  <c:v>0.12986</c:v>
                </c:pt>
                <c:pt idx="82">
                  <c:v>0.14321999999999999</c:v>
                </c:pt>
                <c:pt idx="83">
                  <c:v>0.15814</c:v>
                </c:pt>
                <c:pt idx="84">
                  <c:v>0.16846</c:v>
                </c:pt>
                <c:pt idx="85">
                  <c:v>0.18631</c:v>
                </c:pt>
                <c:pt idx="86">
                  <c:v>0.18384</c:v>
                </c:pt>
                <c:pt idx="87">
                  <c:v>0.20615</c:v>
                </c:pt>
                <c:pt idx="88">
                  <c:v>0.24224000000000001</c:v>
                </c:pt>
                <c:pt idx="89">
                  <c:v>0.25158000000000003</c:v>
                </c:pt>
                <c:pt idx="90">
                  <c:v>0.25825999999999999</c:v>
                </c:pt>
                <c:pt idx="91">
                  <c:v>0.28649999999999998</c:v>
                </c:pt>
                <c:pt idx="92">
                  <c:v>0.29726999999999998</c:v>
                </c:pt>
                <c:pt idx="93">
                  <c:v>0.29513</c:v>
                </c:pt>
                <c:pt idx="94">
                  <c:v>0.34183999999999998</c:v>
                </c:pt>
                <c:pt idx="95">
                  <c:v>0.34813</c:v>
                </c:pt>
                <c:pt idx="96">
                  <c:v>0.36567</c:v>
                </c:pt>
                <c:pt idx="97">
                  <c:v>0.38303999999999999</c:v>
                </c:pt>
                <c:pt idx="98">
                  <c:v>0.40012999999999999</c:v>
                </c:pt>
                <c:pt idx="99">
                  <c:v>0.41686000000000001</c:v>
                </c:pt>
                <c:pt idx="100">
                  <c:v>0.43315999999999999</c:v>
                </c:pt>
                <c:pt idx="101">
                  <c:v>0.44894000000000001</c:v>
                </c:pt>
                <c:pt idx="102">
                  <c:v>0.46416000000000002</c:v>
                </c:pt>
                <c:pt idx="103">
                  <c:v>0.47876000000000002</c:v>
                </c:pt>
                <c:pt idx="104">
                  <c:v>0.49270999999999998</c:v>
                </c:pt>
                <c:pt idx="105">
                  <c:v>0.50595999999999997</c:v>
                </c:pt>
                <c:pt idx="106">
                  <c:v>0.51851000000000003</c:v>
                </c:pt>
                <c:pt idx="107">
                  <c:v>0.53034999999999999</c:v>
                </c:pt>
                <c:pt idx="108">
                  <c:v>0.54146000000000005</c:v>
                </c:pt>
                <c:pt idx="109">
                  <c:v>0.55186999999999997</c:v>
                </c:pt>
              </c:numCache>
            </c:numRef>
          </c:val>
          <c:smooth val="0"/>
          <c:extLst>
            <c:ext xmlns:c16="http://schemas.microsoft.com/office/drawing/2014/chart" uri="{C3380CC4-5D6E-409C-BE32-E72D297353CC}">
              <c16:uniqueId val="{00000004-2747-4658-9E3F-C7BC36CD57D5}"/>
            </c:ext>
          </c:extLst>
        </c:ser>
        <c:ser>
          <c:idx val="5"/>
          <c:order val="5"/>
          <c:tx>
            <c:strRef>
              <c:f>Munka4!$G$1</c:f>
              <c:strCache>
                <c:ptCount val="1"/>
                <c:pt idx="0">
                  <c:v>2000</c:v>
                </c:pt>
              </c:strCache>
            </c:strRef>
          </c:tx>
          <c:spPr>
            <a:ln w="28575" cap="rnd">
              <a:solidFill>
                <a:schemeClr val="accent6"/>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Munka4!$G$2:$G$111</c:f>
              <c:numCache>
                <c:formatCode>0%</c:formatCode>
                <c:ptCount val="110"/>
                <c:pt idx="0">
                  <c:v>9.9399999999999992E-3</c:v>
                </c:pt>
                <c:pt idx="1">
                  <c:v>5.9999999999999995E-4</c:v>
                </c:pt>
                <c:pt idx="2">
                  <c:v>4.0000000000000002E-4</c:v>
                </c:pt>
                <c:pt idx="3">
                  <c:v>4.6000000000000001E-4</c:v>
                </c:pt>
                <c:pt idx="4">
                  <c:v>3.8000000000000002E-4</c:v>
                </c:pt>
                <c:pt idx="5">
                  <c:v>2.3000000000000001E-4</c:v>
                </c:pt>
                <c:pt idx="6">
                  <c:v>1.7000000000000001E-4</c:v>
                </c:pt>
                <c:pt idx="7">
                  <c:v>1.7000000000000001E-4</c:v>
                </c:pt>
                <c:pt idx="8">
                  <c:v>1.9000000000000001E-4</c:v>
                </c:pt>
                <c:pt idx="9">
                  <c:v>1.7000000000000001E-4</c:v>
                </c:pt>
                <c:pt idx="10">
                  <c:v>1.7000000000000001E-4</c:v>
                </c:pt>
                <c:pt idx="11">
                  <c:v>2.5000000000000001E-4</c:v>
                </c:pt>
                <c:pt idx="12">
                  <c:v>2.9999999999999997E-4</c:v>
                </c:pt>
                <c:pt idx="13">
                  <c:v>2.0000000000000001E-4</c:v>
                </c:pt>
                <c:pt idx="14">
                  <c:v>2.7E-4</c:v>
                </c:pt>
                <c:pt idx="15">
                  <c:v>2.3000000000000001E-4</c:v>
                </c:pt>
                <c:pt idx="16">
                  <c:v>3.6999999999999999E-4</c:v>
                </c:pt>
                <c:pt idx="17">
                  <c:v>5.5999999999999995E-4</c:v>
                </c:pt>
                <c:pt idx="18">
                  <c:v>7.6000000000000004E-4</c:v>
                </c:pt>
                <c:pt idx="19">
                  <c:v>8.4000000000000003E-4</c:v>
                </c:pt>
                <c:pt idx="20">
                  <c:v>6.7000000000000002E-4</c:v>
                </c:pt>
                <c:pt idx="21">
                  <c:v>9.3999999999999997E-4</c:v>
                </c:pt>
                <c:pt idx="22">
                  <c:v>1.1000000000000001E-3</c:v>
                </c:pt>
                <c:pt idx="23">
                  <c:v>9.3999999999999997E-4</c:v>
                </c:pt>
                <c:pt idx="24">
                  <c:v>1.0499999999999999E-3</c:v>
                </c:pt>
                <c:pt idx="25">
                  <c:v>1.14E-3</c:v>
                </c:pt>
                <c:pt idx="26">
                  <c:v>1.07E-3</c:v>
                </c:pt>
                <c:pt idx="27">
                  <c:v>1.0399999999999999E-3</c:v>
                </c:pt>
                <c:pt idx="28">
                  <c:v>1.42E-3</c:v>
                </c:pt>
                <c:pt idx="29">
                  <c:v>1.39E-3</c:v>
                </c:pt>
                <c:pt idx="30">
                  <c:v>1.5499999999999999E-3</c:v>
                </c:pt>
                <c:pt idx="31">
                  <c:v>1.7700000000000001E-3</c:v>
                </c:pt>
                <c:pt idx="32">
                  <c:v>1.8699999999999999E-3</c:v>
                </c:pt>
                <c:pt idx="33">
                  <c:v>2.1700000000000001E-3</c:v>
                </c:pt>
                <c:pt idx="34">
                  <c:v>2.8700000000000002E-3</c:v>
                </c:pt>
                <c:pt idx="35">
                  <c:v>2.9499999999999999E-3</c:v>
                </c:pt>
                <c:pt idx="36">
                  <c:v>2.7699999999999999E-3</c:v>
                </c:pt>
                <c:pt idx="37">
                  <c:v>3.3899999999999998E-3</c:v>
                </c:pt>
                <c:pt idx="38">
                  <c:v>4.2100000000000002E-3</c:v>
                </c:pt>
                <c:pt idx="39">
                  <c:v>4.6299999999999996E-3</c:v>
                </c:pt>
                <c:pt idx="40">
                  <c:v>5.4599999999999996E-3</c:v>
                </c:pt>
                <c:pt idx="41">
                  <c:v>6.7999999999999996E-3</c:v>
                </c:pt>
                <c:pt idx="42">
                  <c:v>6.7299999999999999E-3</c:v>
                </c:pt>
                <c:pt idx="43">
                  <c:v>7.43E-3</c:v>
                </c:pt>
                <c:pt idx="44">
                  <c:v>8.7600000000000004E-3</c:v>
                </c:pt>
                <c:pt idx="45">
                  <c:v>9.6100000000000005E-3</c:v>
                </c:pt>
                <c:pt idx="46">
                  <c:v>9.6500000000000006E-3</c:v>
                </c:pt>
                <c:pt idx="47">
                  <c:v>1.0749999999999999E-2</c:v>
                </c:pt>
                <c:pt idx="48">
                  <c:v>1.2500000000000001E-2</c:v>
                </c:pt>
                <c:pt idx="49">
                  <c:v>1.2760000000000001E-2</c:v>
                </c:pt>
                <c:pt idx="50">
                  <c:v>1.363E-2</c:v>
                </c:pt>
                <c:pt idx="51">
                  <c:v>1.391E-2</c:v>
                </c:pt>
                <c:pt idx="52">
                  <c:v>1.5699999999999999E-2</c:v>
                </c:pt>
                <c:pt idx="53">
                  <c:v>1.6760000000000001E-2</c:v>
                </c:pt>
                <c:pt idx="54">
                  <c:v>1.6539999999999999E-2</c:v>
                </c:pt>
                <c:pt idx="55">
                  <c:v>1.8939999999999999E-2</c:v>
                </c:pt>
                <c:pt idx="56">
                  <c:v>2.0310000000000002E-2</c:v>
                </c:pt>
                <c:pt idx="57">
                  <c:v>2.0459999999999999E-2</c:v>
                </c:pt>
                <c:pt idx="58">
                  <c:v>2.3439999999999999E-2</c:v>
                </c:pt>
                <c:pt idx="59">
                  <c:v>2.274E-2</c:v>
                </c:pt>
                <c:pt idx="60">
                  <c:v>2.6110000000000001E-2</c:v>
                </c:pt>
                <c:pt idx="61">
                  <c:v>2.7959999999999999E-2</c:v>
                </c:pt>
                <c:pt idx="62">
                  <c:v>3.1019999999999999E-2</c:v>
                </c:pt>
                <c:pt idx="63">
                  <c:v>3.3500000000000002E-2</c:v>
                </c:pt>
                <c:pt idx="64">
                  <c:v>3.3399999999999999E-2</c:v>
                </c:pt>
                <c:pt idx="65">
                  <c:v>3.687E-2</c:v>
                </c:pt>
                <c:pt idx="66">
                  <c:v>3.8339999999999999E-2</c:v>
                </c:pt>
                <c:pt idx="67">
                  <c:v>4.07E-2</c:v>
                </c:pt>
                <c:pt idx="68">
                  <c:v>4.335E-2</c:v>
                </c:pt>
                <c:pt idx="69">
                  <c:v>4.6789999999999998E-2</c:v>
                </c:pt>
                <c:pt idx="70">
                  <c:v>4.9299999999999997E-2</c:v>
                </c:pt>
                <c:pt idx="71">
                  <c:v>5.2920000000000002E-2</c:v>
                </c:pt>
                <c:pt idx="72">
                  <c:v>5.5660000000000001E-2</c:v>
                </c:pt>
                <c:pt idx="73">
                  <c:v>6.3630000000000006E-2</c:v>
                </c:pt>
                <c:pt idx="74">
                  <c:v>6.7479999999999998E-2</c:v>
                </c:pt>
                <c:pt idx="75">
                  <c:v>7.2230000000000003E-2</c:v>
                </c:pt>
                <c:pt idx="76">
                  <c:v>7.5520000000000004E-2</c:v>
                </c:pt>
                <c:pt idx="77">
                  <c:v>8.4029999999999994E-2</c:v>
                </c:pt>
                <c:pt idx="78">
                  <c:v>9.1590000000000005E-2</c:v>
                </c:pt>
                <c:pt idx="79">
                  <c:v>9.3210000000000001E-2</c:v>
                </c:pt>
                <c:pt idx="80">
                  <c:v>0.11443</c:v>
                </c:pt>
                <c:pt idx="81">
                  <c:v>9.4439999999999996E-2</c:v>
                </c:pt>
                <c:pt idx="82">
                  <c:v>0.10842</c:v>
                </c:pt>
                <c:pt idx="83">
                  <c:v>0.129</c:v>
                </c:pt>
                <c:pt idx="84">
                  <c:v>0.13336999999999999</c:v>
                </c:pt>
                <c:pt idx="85">
                  <c:v>0.15889</c:v>
                </c:pt>
                <c:pt idx="86">
                  <c:v>0.16369</c:v>
                </c:pt>
                <c:pt idx="87">
                  <c:v>0.18310000000000001</c:v>
                </c:pt>
                <c:pt idx="88">
                  <c:v>0.19095999999999999</c:v>
                </c:pt>
                <c:pt idx="89">
                  <c:v>0.20680999999999999</c:v>
                </c:pt>
                <c:pt idx="90">
                  <c:v>0.23899999999999999</c:v>
                </c:pt>
                <c:pt idx="91">
                  <c:v>0.25562000000000001</c:v>
                </c:pt>
                <c:pt idx="92">
                  <c:v>0.28022999999999998</c:v>
                </c:pt>
                <c:pt idx="93">
                  <c:v>0.31524999999999997</c:v>
                </c:pt>
                <c:pt idx="94">
                  <c:v>0.29520000000000002</c:v>
                </c:pt>
                <c:pt idx="95">
                  <c:v>0.31939000000000001</c:v>
                </c:pt>
                <c:pt idx="96">
                  <c:v>0.33789999999999998</c:v>
                </c:pt>
                <c:pt idx="97">
                  <c:v>0.35637000000000002</c:v>
                </c:pt>
                <c:pt idx="98">
                  <c:v>0.37470999999999999</c:v>
                </c:pt>
                <c:pt idx="99">
                  <c:v>0.39279999999999998</c:v>
                </c:pt>
                <c:pt idx="100">
                  <c:v>0.41053000000000001</c:v>
                </c:pt>
                <c:pt idx="101">
                  <c:v>0.42781000000000002</c:v>
                </c:pt>
                <c:pt idx="102">
                  <c:v>0.44456000000000001</c:v>
                </c:pt>
                <c:pt idx="103">
                  <c:v>0.46068999999999999</c:v>
                </c:pt>
                <c:pt idx="104">
                  <c:v>0.47616000000000003</c:v>
                </c:pt>
                <c:pt idx="105">
                  <c:v>0.49091000000000001</c:v>
                </c:pt>
                <c:pt idx="106">
                  <c:v>0.50490000000000002</c:v>
                </c:pt>
                <c:pt idx="107">
                  <c:v>0.51812000000000002</c:v>
                </c:pt>
                <c:pt idx="108">
                  <c:v>0.53054999999999997</c:v>
                </c:pt>
                <c:pt idx="109">
                  <c:v>0.54218999999999995</c:v>
                </c:pt>
              </c:numCache>
            </c:numRef>
          </c:val>
          <c:smooth val="0"/>
          <c:extLst>
            <c:ext xmlns:c16="http://schemas.microsoft.com/office/drawing/2014/chart" uri="{C3380CC4-5D6E-409C-BE32-E72D297353CC}">
              <c16:uniqueId val="{00000005-2747-4658-9E3F-C7BC36CD57D5}"/>
            </c:ext>
          </c:extLst>
        </c:ser>
        <c:ser>
          <c:idx val="6"/>
          <c:order val="6"/>
          <c:tx>
            <c:strRef>
              <c:f>Munka4!$H$1</c:f>
              <c:strCache>
                <c:ptCount val="1"/>
                <c:pt idx="0">
                  <c:v>2009</c:v>
                </c:pt>
              </c:strCache>
            </c:strRef>
          </c:tx>
          <c:spPr>
            <a:ln w="28575" cap="rnd">
              <a:solidFill>
                <a:schemeClr val="accent1">
                  <a:lumMod val="60000"/>
                </a:schemeClr>
              </a:solidFill>
              <a:round/>
            </a:ln>
            <a:effectLst/>
          </c:spPr>
          <c:marker>
            <c:symbol val="none"/>
          </c:marker>
          <c:cat>
            <c:numRef>
              <c:f>Munka4!$A$2:$A$111</c:f>
              <c:numCache>
                <c:formatCode>General</c:formatCode>
                <c:ptCount val="11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numCache>
            </c:numRef>
          </c:cat>
          <c:val>
            <c:numRef>
              <c:f>Munka4!$H$2:$H$111</c:f>
              <c:numCache>
                <c:formatCode>0%</c:formatCode>
                <c:ptCount val="110"/>
                <c:pt idx="0">
                  <c:v>5.3200000000000001E-3</c:v>
                </c:pt>
                <c:pt idx="1">
                  <c:v>3.6000000000000002E-4</c:v>
                </c:pt>
                <c:pt idx="2">
                  <c:v>1.6000000000000001E-4</c:v>
                </c:pt>
                <c:pt idx="3">
                  <c:v>2.4000000000000001E-4</c:v>
                </c:pt>
                <c:pt idx="4">
                  <c:v>1.2E-4</c:v>
                </c:pt>
                <c:pt idx="5">
                  <c:v>1.2E-4</c:v>
                </c:pt>
                <c:pt idx="6">
                  <c:v>1.3999999999999999E-4</c:v>
                </c:pt>
                <c:pt idx="7">
                  <c:v>1.3999999999999999E-4</c:v>
                </c:pt>
                <c:pt idx="8">
                  <c:v>1.3999999999999999E-4</c:v>
                </c:pt>
                <c:pt idx="9">
                  <c:v>1.6000000000000001E-4</c:v>
                </c:pt>
                <c:pt idx="10">
                  <c:v>4.0000000000000003E-5</c:v>
                </c:pt>
                <c:pt idx="11">
                  <c:v>1.6000000000000001E-4</c:v>
                </c:pt>
                <c:pt idx="12">
                  <c:v>1.4999999999999999E-4</c:v>
                </c:pt>
                <c:pt idx="13">
                  <c:v>2.9E-4</c:v>
                </c:pt>
                <c:pt idx="14">
                  <c:v>2.4000000000000001E-4</c:v>
                </c:pt>
                <c:pt idx="15">
                  <c:v>3.8999999999999999E-4</c:v>
                </c:pt>
                <c:pt idx="16">
                  <c:v>3.3E-4</c:v>
                </c:pt>
                <c:pt idx="17">
                  <c:v>4.0999999999999999E-4</c:v>
                </c:pt>
                <c:pt idx="18">
                  <c:v>5.6999999999999998E-4</c:v>
                </c:pt>
                <c:pt idx="19">
                  <c:v>5.1000000000000004E-4</c:v>
                </c:pt>
                <c:pt idx="20">
                  <c:v>8.4000000000000003E-4</c:v>
                </c:pt>
                <c:pt idx="21">
                  <c:v>8.1999999999999998E-4</c:v>
                </c:pt>
                <c:pt idx="22">
                  <c:v>8.3000000000000001E-4</c:v>
                </c:pt>
                <c:pt idx="23">
                  <c:v>6.9999999999999999E-4</c:v>
                </c:pt>
                <c:pt idx="24">
                  <c:v>7.5000000000000002E-4</c:v>
                </c:pt>
                <c:pt idx="25">
                  <c:v>7.3999999999999999E-4</c:v>
                </c:pt>
                <c:pt idx="26">
                  <c:v>7.1000000000000002E-4</c:v>
                </c:pt>
                <c:pt idx="27">
                  <c:v>6.4999999999999997E-4</c:v>
                </c:pt>
                <c:pt idx="28">
                  <c:v>9.7999999999999997E-4</c:v>
                </c:pt>
                <c:pt idx="29">
                  <c:v>1.06E-3</c:v>
                </c:pt>
                <c:pt idx="30">
                  <c:v>1.1100000000000001E-3</c:v>
                </c:pt>
                <c:pt idx="31">
                  <c:v>1.0399999999999999E-3</c:v>
                </c:pt>
                <c:pt idx="32">
                  <c:v>1.1000000000000001E-3</c:v>
                </c:pt>
                <c:pt idx="33">
                  <c:v>1.14E-3</c:v>
                </c:pt>
                <c:pt idx="34">
                  <c:v>1.42E-3</c:v>
                </c:pt>
                <c:pt idx="35">
                  <c:v>1.31E-3</c:v>
                </c:pt>
                <c:pt idx="36">
                  <c:v>1.7899999999999999E-3</c:v>
                </c:pt>
                <c:pt idx="37">
                  <c:v>2.0899999999999998E-3</c:v>
                </c:pt>
                <c:pt idx="38">
                  <c:v>2.2000000000000001E-3</c:v>
                </c:pt>
                <c:pt idx="39">
                  <c:v>2.6900000000000001E-3</c:v>
                </c:pt>
                <c:pt idx="40">
                  <c:v>2.8400000000000001E-3</c:v>
                </c:pt>
                <c:pt idx="41">
                  <c:v>3.2699999999999999E-3</c:v>
                </c:pt>
                <c:pt idx="42">
                  <c:v>4.5900000000000003E-3</c:v>
                </c:pt>
                <c:pt idx="43">
                  <c:v>4.5100000000000001E-3</c:v>
                </c:pt>
                <c:pt idx="44">
                  <c:v>5.0099999999999997E-3</c:v>
                </c:pt>
                <c:pt idx="45">
                  <c:v>6.1799999999999997E-3</c:v>
                </c:pt>
                <c:pt idx="46">
                  <c:v>6.8100000000000001E-3</c:v>
                </c:pt>
                <c:pt idx="47">
                  <c:v>8.5299999999999994E-3</c:v>
                </c:pt>
                <c:pt idx="48">
                  <c:v>9.41E-3</c:v>
                </c:pt>
                <c:pt idx="49">
                  <c:v>9.7800000000000005E-3</c:v>
                </c:pt>
                <c:pt idx="50">
                  <c:v>1.0789999999999999E-2</c:v>
                </c:pt>
                <c:pt idx="51">
                  <c:v>1.354E-2</c:v>
                </c:pt>
                <c:pt idx="52">
                  <c:v>1.397E-2</c:v>
                </c:pt>
                <c:pt idx="53">
                  <c:v>1.525E-2</c:v>
                </c:pt>
                <c:pt idx="54">
                  <c:v>1.7059999999999999E-2</c:v>
                </c:pt>
                <c:pt idx="55">
                  <c:v>1.763E-2</c:v>
                </c:pt>
                <c:pt idx="56">
                  <c:v>1.95E-2</c:v>
                </c:pt>
                <c:pt idx="57">
                  <c:v>1.9230000000000001E-2</c:v>
                </c:pt>
                <c:pt idx="58">
                  <c:v>2.1350000000000001E-2</c:v>
                </c:pt>
                <c:pt idx="59">
                  <c:v>2.2370000000000001E-2</c:v>
                </c:pt>
                <c:pt idx="60">
                  <c:v>2.4510000000000001E-2</c:v>
                </c:pt>
                <c:pt idx="61">
                  <c:v>2.5520000000000001E-2</c:v>
                </c:pt>
                <c:pt idx="62">
                  <c:v>2.7740000000000001E-2</c:v>
                </c:pt>
                <c:pt idx="63">
                  <c:v>2.7279999999999999E-2</c:v>
                </c:pt>
                <c:pt idx="64">
                  <c:v>3.0679999999999999E-2</c:v>
                </c:pt>
                <c:pt idx="65">
                  <c:v>3.261E-2</c:v>
                </c:pt>
                <c:pt idx="66">
                  <c:v>3.4139999999999997E-2</c:v>
                </c:pt>
                <c:pt idx="67">
                  <c:v>3.671E-2</c:v>
                </c:pt>
                <c:pt idx="68">
                  <c:v>3.8170000000000003E-2</c:v>
                </c:pt>
                <c:pt idx="69">
                  <c:v>4.0779999999999997E-2</c:v>
                </c:pt>
                <c:pt idx="70">
                  <c:v>4.299E-2</c:v>
                </c:pt>
                <c:pt idx="71">
                  <c:v>4.7509999999999997E-2</c:v>
                </c:pt>
                <c:pt idx="72">
                  <c:v>4.9360000000000001E-2</c:v>
                </c:pt>
                <c:pt idx="73">
                  <c:v>5.2299999999999999E-2</c:v>
                </c:pt>
                <c:pt idx="74">
                  <c:v>6.0650000000000003E-2</c:v>
                </c:pt>
                <c:pt idx="75">
                  <c:v>6.4369999999999997E-2</c:v>
                </c:pt>
                <c:pt idx="76">
                  <c:v>6.6540000000000002E-2</c:v>
                </c:pt>
                <c:pt idx="77">
                  <c:v>7.356E-2</c:v>
                </c:pt>
                <c:pt idx="78">
                  <c:v>7.7420000000000003E-2</c:v>
                </c:pt>
                <c:pt idx="79">
                  <c:v>8.7779999999999997E-2</c:v>
                </c:pt>
                <c:pt idx="80">
                  <c:v>9.2759999999999995E-2</c:v>
                </c:pt>
                <c:pt idx="81">
                  <c:v>0.10211000000000001</c:v>
                </c:pt>
                <c:pt idx="82">
                  <c:v>0.11579</c:v>
                </c:pt>
                <c:pt idx="83">
                  <c:v>0.11738</c:v>
                </c:pt>
                <c:pt idx="84">
                  <c:v>0.1285</c:v>
                </c:pt>
                <c:pt idx="85">
                  <c:v>0.14252999999999999</c:v>
                </c:pt>
                <c:pt idx="86">
                  <c:v>0.15379999999999999</c:v>
                </c:pt>
                <c:pt idx="87">
                  <c:v>0.16386999999999999</c:v>
                </c:pt>
                <c:pt idx="88">
                  <c:v>0.16116</c:v>
                </c:pt>
                <c:pt idx="89">
                  <c:v>0.18376999999999999</c:v>
                </c:pt>
                <c:pt idx="90">
                  <c:v>0.15195</c:v>
                </c:pt>
                <c:pt idx="91">
                  <c:v>0.16861000000000001</c:v>
                </c:pt>
                <c:pt idx="92">
                  <c:v>0.19438</c:v>
                </c:pt>
                <c:pt idx="93">
                  <c:v>0.20083000000000001</c:v>
                </c:pt>
                <c:pt idx="94">
                  <c:v>0.24454999999999999</c:v>
                </c:pt>
                <c:pt idx="95">
                  <c:v>0.24426</c:v>
                </c:pt>
                <c:pt idx="96">
                  <c:v>0.25697999999999999</c:v>
                </c:pt>
                <c:pt idx="97">
                  <c:v>0.26994000000000001</c:v>
                </c:pt>
                <c:pt idx="98">
                  <c:v>0.28310000000000002</c:v>
                </c:pt>
                <c:pt idx="99">
                  <c:v>0.29642000000000002</c:v>
                </c:pt>
                <c:pt idx="100">
                  <c:v>0.30986000000000002</c:v>
                </c:pt>
                <c:pt idx="101">
                  <c:v>0.32338</c:v>
                </c:pt>
                <c:pt idx="102">
                  <c:v>0.33693000000000001</c:v>
                </c:pt>
                <c:pt idx="103">
                  <c:v>0.35047</c:v>
                </c:pt>
                <c:pt idx="104">
                  <c:v>0.36395</c:v>
                </c:pt>
                <c:pt idx="105">
                  <c:v>0.37733</c:v>
                </c:pt>
                <c:pt idx="106">
                  <c:v>0.39056999999999997</c:v>
                </c:pt>
                <c:pt idx="107">
                  <c:v>0.40362999999999999</c:v>
                </c:pt>
                <c:pt idx="108">
                  <c:v>0.41646</c:v>
                </c:pt>
                <c:pt idx="109">
                  <c:v>0.42903999999999998</c:v>
                </c:pt>
              </c:numCache>
            </c:numRef>
          </c:val>
          <c:smooth val="0"/>
          <c:extLst>
            <c:ext xmlns:c16="http://schemas.microsoft.com/office/drawing/2014/chart" uri="{C3380CC4-5D6E-409C-BE32-E72D297353CC}">
              <c16:uniqueId val="{00000006-2747-4658-9E3F-C7BC36CD57D5}"/>
            </c:ext>
          </c:extLst>
        </c:ser>
        <c:dLbls>
          <c:showLegendKey val="0"/>
          <c:showVal val="0"/>
          <c:showCatName val="0"/>
          <c:showSerName val="0"/>
          <c:showPercent val="0"/>
          <c:showBubbleSize val="0"/>
        </c:dLbls>
        <c:smooth val="0"/>
        <c:axId val="581903312"/>
        <c:axId val="581903872"/>
      </c:lineChart>
      <c:catAx>
        <c:axId val="581903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581903872"/>
        <c:crosses val="autoZero"/>
        <c:auto val="1"/>
        <c:lblAlgn val="ctr"/>
        <c:lblOffset val="100"/>
        <c:noMultiLvlLbl val="0"/>
      </c:catAx>
      <c:valAx>
        <c:axId val="5819038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581903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legend>
    <c:plotVisOnly val="1"/>
    <c:dispBlanksAs val="gap"/>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7625F-C31B-487D-A199-EC3F75B87ED6}" type="datetimeFigureOut">
              <a:rPr lang="hu-HU" smtClean="0"/>
              <a:t>2025. 03. 07.</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897EE-95B0-4674-8AB8-8F88D4AE8C4A}" type="slidenum">
              <a:rPr lang="hu-HU" smtClean="0"/>
              <a:t>‹#›</a:t>
            </a:fld>
            <a:endParaRPr lang="hu-HU"/>
          </a:p>
        </p:txBody>
      </p:sp>
    </p:spTree>
    <p:extLst>
      <p:ext uri="{BB962C8B-B14F-4D97-AF65-F5344CB8AC3E}">
        <p14:creationId xmlns:p14="http://schemas.microsoft.com/office/powerpoint/2010/main" val="407834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Erdély</a:t>
            </a:r>
          </a:p>
          <a:p>
            <a:r>
              <a:rPr lang="hu-HU" dirty="0" err="1"/>
              <a:t>Hablicsek</a:t>
            </a:r>
            <a:r>
              <a:rPr lang="hu-HU" baseline="0" dirty="0"/>
              <a:t> 2007</a:t>
            </a:r>
          </a:p>
          <a:p>
            <a:r>
              <a:rPr lang="hu-HU" baseline="0" dirty="0"/>
              <a:t>Mindenből </a:t>
            </a:r>
            <a:r>
              <a:rPr lang="hu-HU" baseline="0" dirty="0" err="1"/>
              <a:t>magas-közepes-alacsony</a:t>
            </a:r>
            <a:r>
              <a:rPr lang="hu-HU" baseline="0" dirty="0"/>
              <a:t> változat</a:t>
            </a:r>
            <a:endParaRPr lang="hu-HU" dirty="0"/>
          </a:p>
        </p:txBody>
      </p:sp>
      <p:sp>
        <p:nvSpPr>
          <p:cNvPr id="4" name="Dia számának helye 3"/>
          <p:cNvSpPr>
            <a:spLocks noGrp="1"/>
          </p:cNvSpPr>
          <p:nvPr>
            <p:ph type="sldNum" sz="quarter" idx="10"/>
          </p:nvPr>
        </p:nvSpPr>
        <p:spPr/>
        <p:txBody>
          <a:bodyPr/>
          <a:lstStyle/>
          <a:p>
            <a:fld id="{85C897EE-95B0-4674-8AB8-8F88D4AE8C4A}" type="slidenum">
              <a:rPr lang="hu-HU" smtClean="0"/>
              <a:t>1</a:t>
            </a:fld>
            <a:endParaRPr lang="hu-HU"/>
          </a:p>
        </p:txBody>
      </p:sp>
    </p:spTree>
    <p:extLst>
      <p:ext uri="{BB962C8B-B14F-4D97-AF65-F5344CB8AC3E}">
        <p14:creationId xmlns:p14="http://schemas.microsoft.com/office/powerpoint/2010/main" val="3006802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noProof="0" dirty="0">
                <a:solidFill>
                  <a:schemeClr val="tx1"/>
                </a:solidFill>
                <a:latin typeface="+mn-lt"/>
                <a:ea typeface="+mn-ea"/>
                <a:cs typeface="+mn-cs"/>
              </a:rPr>
              <a:t>Most of the developed</a:t>
            </a:r>
            <a:r>
              <a:rPr lang="en-US" sz="1200" kern="1200" baseline="0" noProof="0" dirty="0">
                <a:solidFill>
                  <a:schemeClr val="tx1"/>
                </a:solidFill>
                <a:latin typeface="+mn-lt"/>
                <a:ea typeface="+mn-ea"/>
                <a:cs typeface="+mn-cs"/>
              </a:rPr>
              <a:t> countries face the</a:t>
            </a:r>
            <a:r>
              <a:rPr lang="en-US" sz="1200" kern="1200" noProof="0" dirty="0">
                <a:solidFill>
                  <a:schemeClr val="tx1"/>
                </a:solidFill>
                <a:latin typeface="+mn-lt"/>
                <a:ea typeface="+mn-ea"/>
                <a:cs typeface="+mn-cs"/>
              </a:rPr>
              <a:t> problems of an aging society.</a:t>
            </a:r>
            <a:r>
              <a:rPr lang="en-US" sz="1200" kern="1200" baseline="0" noProof="0" dirty="0">
                <a:solidFill>
                  <a:schemeClr val="tx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a:solidFill>
                  <a:schemeClr val="tx1"/>
                </a:solidFill>
                <a:latin typeface="+mn-lt"/>
                <a:ea typeface="+mn-ea"/>
                <a:cs typeface="+mn-cs"/>
              </a:rPr>
              <a:t>This means that the life expectancies are increasing while the birth rates decrease.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a:solidFill>
                  <a:schemeClr val="tx1"/>
                </a:solidFill>
                <a:latin typeface="+mn-lt"/>
                <a:ea typeface="+mn-ea"/>
                <a:cs typeface="+mn-cs"/>
              </a:rPr>
              <a:t>In Hungary - just like in many European countries – the pension costs of an individual are covered by the currently working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noProof="0" dirty="0">
                <a:solidFill>
                  <a:schemeClr val="tx1"/>
                </a:solidFill>
                <a:latin typeface="+mn-lt"/>
                <a:ea typeface="+mn-ea"/>
                <a:cs typeface="+mn-cs"/>
              </a:rPr>
              <a:t>And so, as the population ages, the ratio of active workers compared to pensioners continuously worsens, and this way the income of the pension system decreases along with the increase of its expenses.</a:t>
            </a:r>
          </a:p>
        </p:txBody>
      </p:sp>
      <p:sp>
        <p:nvSpPr>
          <p:cNvPr id="4" name="Dia számának helye 3"/>
          <p:cNvSpPr>
            <a:spLocks noGrp="1"/>
          </p:cNvSpPr>
          <p:nvPr>
            <p:ph type="sldNum" sz="quarter" idx="10"/>
          </p:nvPr>
        </p:nvSpPr>
        <p:spPr/>
        <p:txBody>
          <a:bodyPr/>
          <a:lstStyle/>
          <a:p>
            <a:fld id="{EE925187-D05F-4A0A-9E8A-C41BF2180640}" type="slidenum">
              <a:rPr lang="en-GB" smtClean="0"/>
              <a:pPr/>
              <a:t>2</a:t>
            </a:fld>
            <a:endParaRPr lang="en-GB"/>
          </a:p>
        </p:txBody>
      </p:sp>
    </p:spTree>
    <p:extLst>
      <p:ext uri="{BB962C8B-B14F-4D97-AF65-F5344CB8AC3E}">
        <p14:creationId xmlns:p14="http://schemas.microsoft.com/office/powerpoint/2010/main" val="1300307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r>
              <a:rPr lang="en-US" sz="1200" kern="1200" baseline="0" noProof="0" dirty="0">
                <a:solidFill>
                  <a:schemeClr val="tx1"/>
                </a:solidFill>
                <a:latin typeface="+mn-lt"/>
                <a:ea typeface="+mn-ea"/>
                <a:cs typeface="+mn-cs"/>
              </a:rPr>
              <a:t>The Hungarian pension system - even though it was slightly reformed in the past few years – is mainly based on the Pension System of Bismarck from 1870.</a:t>
            </a:r>
          </a:p>
          <a:p>
            <a:r>
              <a:rPr lang="en-US" sz="1200" kern="1200" baseline="0" noProof="0" dirty="0">
                <a:solidFill>
                  <a:schemeClr val="tx1"/>
                </a:solidFill>
                <a:latin typeface="+mn-lt"/>
                <a:ea typeface="+mn-ea"/>
                <a:cs typeface="+mn-cs"/>
              </a:rPr>
              <a:t>The pay as you go system worked perfectly at that time, but as you can see on the figure the age tree changed drastically in the last 150 years.</a:t>
            </a:r>
          </a:p>
          <a:p>
            <a:r>
              <a:rPr lang="en-US" sz="1200" kern="1200" baseline="0" noProof="0" dirty="0">
                <a:solidFill>
                  <a:schemeClr val="tx1"/>
                </a:solidFill>
                <a:latin typeface="+mn-lt"/>
                <a:ea typeface="+mn-ea"/>
                <a:cs typeface="+mn-cs"/>
              </a:rPr>
              <a:t>The triangle shape basically flipped upside down. </a:t>
            </a:r>
          </a:p>
          <a:p>
            <a:r>
              <a:rPr lang="en-US" sz="1200" kern="1200" baseline="0" noProof="0" dirty="0">
                <a:solidFill>
                  <a:schemeClr val="tx1"/>
                </a:solidFill>
                <a:latin typeface="+mn-lt"/>
                <a:ea typeface="+mn-ea"/>
                <a:cs typeface="+mn-cs"/>
              </a:rPr>
              <a:t>Currently the active population can barely sustain the pension system, and according to every single forecast, the situation worsens every year.</a:t>
            </a:r>
          </a:p>
          <a:p>
            <a:r>
              <a:rPr lang="en-US" sz="1200" kern="1200" baseline="0" noProof="0" dirty="0">
                <a:solidFill>
                  <a:schemeClr val="tx1"/>
                </a:solidFill>
                <a:latin typeface="+mn-lt"/>
                <a:ea typeface="+mn-ea"/>
                <a:cs typeface="+mn-cs"/>
              </a:rPr>
              <a:t>It is clear that the problems can not be solved by altering the parameters of the current pension processes. </a:t>
            </a:r>
          </a:p>
          <a:p>
            <a:r>
              <a:rPr lang="en-US" sz="1200" kern="1200" baseline="0" noProof="0" dirty="0">
                <a:solidFill>
                  <a:schemeClr val="tx1"/>
                </a:solidFill>
                <a:latin typeface="+mn-lt"/>
                <a:ea typeface="+mn-ea"/>
                <a:cs typeface="+mn-cs"/>
              </a:rPr>
              <a:t>It is necessary to rethink the whole system</a:t>
            </a:r>
            <a:r>
              <a:rPr lang="hu-HU" sz="1200" kern="1200" baseline="0" noProof="0" dirty="0">
                <a:solidFill>
                  <a:schemeClr val="tx1"/>
                </a:solidFill>
                <a:latin typeface="+mn-lt"/>
                <a:ea typeface="+mn-ea"/>
                <a:cs typeface="+mn-cs"/>
              </a:rPr>
              <a:t>.</a:t>
            </a:r>
          </a:p>
        </p:txBody>
      </p:sp>
      <p:sp>
        <p:nvSpPr>
          <p:cNvPr id="4" name="Dia számának helye 3"/>
          <p:cNvSpPr>
            <a:spLocks noGrp="1"/>
          </p:cNvSpPr>
          <p:nvPr>
            <p:ph type="sldNum" sz="quarter" idx="10"/>
          </p:nvPr>
        </p:nvSpPr>
        <p:spPr/>
        <p:txBody>
          <a:bodyPr/>
          <a:lstStyle/>
          <a:p>
            <a:fld id="{EE925187-D05F-4A0A-9E8A-C41BF2180640}" type="slidenum">
              <a:rPr lang="en-GB" smtClean="0"/>
              <a:pPr/>
              <a:t>3</a:t>
            </a:fld>
            <a:endParaRPr lang="en-GB"/>
          </a:p>
        </p:txBody>
      </p:sp>
    </p:spTree>
    <p:extLst>
      <p:ext uri="{BB962C8B-B14F-4D97-AF65-F5344CB8AC3E}">
        <p14:creationId xmlns:p14="http://schemas.microsoft.com/office/powerpoint/2010/main" val="916036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noProof="0" dirty="0"/>
              <a:t>To underline</a:t>
            </a:r>
            <a:r>
              <a:rPr lang="en-US" baseline="0" noProof="0" dirty="0"/>
              <a:t> the importance of the problem.</a:t>
            </a:r>
          </a:p>
          <a:p>
            <a:r>
              <a:rPr lang="en-US" baseline="0" noProof="0" dirty="0"/>
              <a:t>Let’s take a look at the following figure.</a:t>
            </a:r>
          </a:p>
          <a:p>
            <a:r>
              <a:rPr lang="en-US" baseline="0" noProof="0" dirty="0"/>
              <a:t>As you can see, the pension and health care costs take up a significant part of the Hungarian GDP, thus if the sustainability of these system is not secured, it could be a significant burden for the society.</a:t>
            </a:r>
          </a:p>
          <a:p>
            <a:r>
              <a:rPr lang="en-US" baseline="0" noProof="0" dirty="0"/>
              <a:t>That is why it is necessary to analyze the effects of changes in these systems.</a:t>
            </a:r>
          </a:p>
          <a:p>
            <a:endParaRPr lang="en-US" baseline="0" noProof="0" dirty="0"/>
          </a:p>
          <a:p>
            <a:r>
              <a:rPr lang="en-US" baseline="0" noProof="0" dirty="0"/>
              <a:t>It is important to note, that the pension costs are not homogeneous. They consist of different types of pensions, and more than a fourth of the costs are different from the standard age based pension. Significant changes could shift the proportions of these types, or maybe even eliminate some of them. It is for example a perfectly reasonable idea to reallocate the financing of the disability pensioners to the health care.</a:t>
            </a:r>
          </a:p>
          <a:p>
            <a:endParaRPr lang="en-US" baseline="0" noProof="0" dirty="0"/>
          </a:p>
          <a:p>
            <a:r>
              <a:rPr lang="en-US" baseline="0" noProof="0" dirty="0"/>
              <a:t>Some shifts in the proportions are even more justifiable in case of the health care system, where only 3 percent of the total costs is spent on prevention.</a:t>
            </a:r>
          </a:p>
          <a:p>
            <a:endParaRPr lang="en-US" baseline="0" noProof="0" dirty="0"/>
          </a:p>
          <a:p>
            <a:r>
              <a:rPr lang="en-US" baseline="0" noProof="0" dirty="0"/>
              <a:t>Such structural changes cause some rippling effects, that are impossible to include in macro level forecasts.</a:t>
            </a:r>
          </a:p>
        </p:txBody>
      </p:sp>
      <p:sp>
        <p:nvSpPr>
          <p:cNvPr id="4" name="Dia számának helye 3"/>
          <p:cNvSpPr>
            <a:spLocks noGrp="1"/>
          </p:cNvSpPr>
          <p:nvPr>
            <p:ph type="sldNum" sz="quarter" idx="10"/>
          </p:nvPr>
        </p:nvSpPr>
        <p:spPr/>
        <p:txBody>
          <a:bodyPr/>
          <a:lstStyle/>
          <a:p>
            <a:fld id="{EE925187-D05F-4A0A-9E8A-C41BF2180640}" type="slidenum">
              <a:rPr lang="en-GB" smtClean="0"/>
              <a:pPr/>
              <a:t>4</a:t>
            </a:fld>
            <a:endParaRPr lang="en-GB"/>
          </a:p>
        </p:txBody>
      </p:sp>
    </p:spTree>
    <p:extLst>
      <p:ext uri="{BB962C8B-B14F-4D97-AF65-F5344CB8AC3E}">
        <p14:creationId xmlns:p14="http://schemas.microsoft.com/office/powerpoint/2010/main" val="87644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noProof="0" dirty="0"/>
              <a:t>This figure shows the</a:t>
            </a:r>
            <a:r>
              <a:rPr lang="en-US" baseline="0" noProof="0" dirty="0"/>
              <a:t> mortality rates of men in Hungary from 1950. </a:t>
            </a:r>
          </a:p>
          <a:p>
            <a:r>
              <a:rPr lang="en-US" baseline="0" noProof="0" dirty="0"/>
              <a:t>The mortality rates are obviously influenced by the age of an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Parameters usually represent events that</a:t>
            </a:r>
            <a:r>
              <a:rPr lang="en-US" baseline="0" dirty="0"/>
              <a:t> for some reason we can not perfectly model. In this example we do not know the exact reasons of a persons death, but we can calculate the probability from statistical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Unfortunately - as you can see on the figure - most of the time these calculated values are time dependent</a:t>
            </a:r>
            <a:r>
              <a:rPr lang="en-US" baseline="0" noProof="0" dirty="0"/>
              <a:t>, and this means that for the future iteration steps these parameters have to be estimated.</a:t>
            </a:r>
            <a:endParaRPr lang="en-US" dirty="0"/>
          </a:p>
        </p:txBody>
      </p:sp>
      <p:sp>
        <p:nvSpPr>
          <p:cNvPr id="4" name="Dia számának helye 3"/>
          <p:cNvSpPr>
            <a:spLocks noGrp="1"/>
          </p:cNvSpPr>
          <p:nvPr>
            <p:ph type="sldNum" sz="quarter" idx="10"/>
          </p:nvPr>
        </p:nvSpPr>
        <p:spPr/>
        <p:txBody>
          <a:bodyPr/>
          <a:lstStyle/>
          <a:p>
            <a:fld id="{EE925187-D05F-4A0A-9E8A-C41BF2180640}" type="slidenum">
              <a:rPr lang="en-GB" smtClean="0"/>
              <a:pPr/>
              <a:t>10</a:t>
            </a:fld>
            <a:endParaRPr lang="en-GB"/>
          </a:p>
        </p:txBody>
      </p:sp>
    </p:spTree>
    <p:extLst>
      <p:ext uri="{BB962C8B-B14F-4D97-AF65-F5344CB8AC3E}">
        <p14:creationId xmlns:p14="http://schemas.microsoft.com/office/powerpoint/2010/main" val="1461049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pt-BR" dirty="0"/>
              <a:t> 279 változót mért a KSH</a:t>
            </a:r>
            <a:endParaRPr lang="hu-HU" dirty="0"/>
          </a:p>
        </p:txBody>
      </p:sp>
      <p:sp>
        <p:nvSpPr>
          <p:cNvPr id="4" name="Dia számának helye 3"/>
          <p:cNvSpPr>
            <a:spLocks noGrp="1"/>
          </p:cNvSpPr>
          <p:nvPr>
            <p:ph type="sldNum" sz="quarter" idx="10"/>
          </p:nvPr>
        </p:nvSpPr>
        <p:spPr/>
        <p:txBody>
          <a:bodyPr/>
          <a:lstStyle/>
          <a:p>
            <a:fld id="{85C897EE-95B0-4674-8AB8-8F88D4AE8C4A}" type="slidenum">
              <a:rPr lang="hu-HU" smtClean="0"/>
              <a:t>11</a:t>
            </a:fld>
            <a:endParaRPr lang="hu-HU"/>
          </a:p>
        </p:txBody>
      </p:sp>
    </p:spTree>
    <p:extLst>
      <p:ext uri="{BB962C8B-B14F-4D97-AF65-F5344CB8AC3E}">
        <p14:creationId xmlns:p14="http://schemas.microsoft.com/office/powerpoint/2010/main" val="3876171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a:p>
        </p:txBody>
      </p:sp>
      <p:sp>
        <p:nvSpPr>
          <p:cNvPr id="4" name="Dia számának helye 3"/>
          <p:cNvSpPr>
            <a:spLocks noGrp="1"/>
          </p:cNvSpPr>
          <p:nvPr>
            <p:ph type="sldNum" sz="quarter" idx="5"/>
          </p:nvPr>
        </p:nvSpPr>
        <p:spPr/>
        <p:txBody>
          <a:bodyPr/>
          <a:lstStyle/>
          <a:p>
            <a:fld id="{85C897EE-95B0-4674-8AB8-8F88D4AE8C4A}" type="slidenum">
              <a:rPr lang="hu-HU" smtClean="0"/>
              <a:t>17</a:t>
            </a:fld>
            <a:endParaRPr lang="hu-HU"/>
          </a:p>
        </p:txBody>
      </p:sp>
    </p:spTree>
    <p:extLst>
      <p:ext uri="{BB962C8B-B14F-4D97-AF65-F5344CB8AC3E}">
        <p14:creationId xmlns:p14="http://schemas.microsoft.com/office/powerpoint/2010/main" val="31973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endParaRPr lang="en-US" dirty="0"/>
          </a:p>
        </p:txBody>
      </p:sp>
      <p:sp>
        <p:nvSpPr>
          <p:cNvPr id="4" name="Date Placeholder 3"/>
          <p:cNvSpPr>
            <a:spLocks noGrp="1"/>
          </p:cNvSpPr>
          <p:nvPr>
            <p:ph type="dt" sz="half" idx="10"/>
          </p:nvPr>
        </p:nvSpPr>
        <p:spPr/>
        <p:txBody>
          <a:bodyPr/>
          <a:lstStyle/>
          <a:p>
            <a:fld id="{F96A1276-BEEF-4EFD-AA78-89578BE7A048}" type="datetimeFigureOut">
              <a:rPr lang="hu-HU" smtClean="0"/>
              <a:t>2025. 03. 07.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2538972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96A1276-BEEF-4EFD-AA78-89578BE7A048}" type="datetimeFigureOut">
              <a:rPr lang="hu-HU" smtClean="0"/>
              <a:t>2025. 03. 07.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1969193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96A1276-BEEF-4EFD-AA78-89578BE7A048}" type="datetimeFigureOut">
              <a:rPr lang="hu-HU" smtClean="0"/>
              <a:t>2025. 03. 07.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226955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96A1276-BEEF-4EFD-AA78-89578BE7A048}" type="datetimeFigureOut">
              <a:rPr lang="hu-HU" smtClean="0"/>
              <a:t>2025. 03. 07.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8138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96A1276-BEEF-4EFD-AA78-89578BE7A048}" type="datetimeFigureOut">
              <a:rPr lang="hu-HU" smtClean="0"/>
              <a:t>2025. 03. 07.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14996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F96A1276-BEEF-4EFD-AA78-89578BE7A048}" type="datetimeFigureOut">
              <a:rPr lang="hu-HU" smtClean="0"/>
              <a:t>2025. 03. 07.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386369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96A1276-BEEF-4EFD-AA78-89578BE7A048}" type="datetimeFigureOut">
              <a:rPr lang="hu-HU" smtClean="0"/>
              <a:t>2025. 03. 07.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372115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96A1276-BEEF-4EFD-AA78-89578BE7A048}" type="datetimeFigureOut">
              <a:rPr lang="hu-HU" smtClean="0"/>
              <a:t>2025. 03. 07.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37936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A1276-BEEF-4EFD-AA78-89578BE7A048}" type="datetimeFigureOut">
              <a:rPr lang="hu-HU" smtClean="0"/>
              <a:t>2025. 03. 07.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2264540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F96A1276-BEEF-4EFD-AA78-89578BE7A048}" type="datetimeFigureOut">
              <a:rPr lang="hu-HU" smtClean="0"/>
              <a:t>2025. 03. 07.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283634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F96A1276-BEEF-4EFD-AA78-89578BE7A048}" type="datetimeFigureOut">
              <a:rPr lang="hu-HU" smtClean="0"/>
              <a:t>2025. 03. 07.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762CEE0A-BDDE-4335-A7E7-06CEC609E66F}" type="slidenum">
              <a:rPr lang="hu-HU" smtClean="0"/>
              <a:t>‹#›</a:t>
            </a:fld>
            <a:endParaRPr lang="hu-HU"/>
          </a:p>
        </p:txBody>
      </p:sp>
    </p:spTree>
    <p:extLst>
      <p:ext uri="{BB962C8B-B14F-4D97-AF65-F5344CB8AC3E}">
        <p14:creationId xmlns:p14="http://schemas.microsoft.com/office/powerpoint/2010/main" val="73026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A1276-BEEF-4EFD-AA78-89578BE7A048}" type="datetimeFigureOut">
              <a:rPr lang="hu-HU" smtClean="0"/>
              <a:t>2025. 03. 07.</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CEE0A-BDDE-4335-A7E7-06CEC609E66F}" type="slidenum">
              <a:rPr lang="hu-HU" smtClean="0"/>
              <a:t>‹#›</a:t>
            </a:fld>
            <a:endParaRPr lang="hu-HU"/>
          </a:p>
        </p:txBody>
      </p:sp>
    </p:spTree>
    <p:extLst>
      <p:ext uri="{BB962C8B-B14F-4D97-AF65-F5344CB8AC3E}">
        <p14:creationId xmlns:p14="http://schemas.microsoft.com/office/powerpoint/2010/main" val="98945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normAutofit fontScale="90000"/>
          </a:bodyPr>
          <a:lstStyle/>
          <a:p>
            <a:r>
              <a:rPr lang="en-US" dirty="0"/>
              <a:t>Estimating population dynamics using microsimulation</a:t>
            </a:r>
            <a:endParaRPr lang="hu-HU" dirty="0"/>
          </a:p>
        </p:txBody>
      </p:sp>
      <p:sp>
        <p:nvSpPr>
          <p:cNvPr id="3" name="Alcím 2"/>
          <p:cNvSpPr>
            <a:spLocks noGrp="1"/>
          </p:cNvSpPr>
          <p:nvPr>
            <p:ph type="subTitle" idx="1"/>
          </p:nvPr>
        </p:nvSpPr>
        <p:spPr/>
        <p:txBody>
          <a:bodyPr/>
          <a:lstStyle/>
          <a:p>
            <a:endParaRPr lang="hu-HU" dirty="0"/>
          </a:p>
        </p:txBody>
      </p:sp>
    </p:spTree>
    <p:extLst>
      <p:ext uri="{BB962C8B-B14F-4D97-AF65-F5344CB8AC3E}">
        <p14:creationId xmlns:p14="http://schemas.microsoft.com/office/powerpoint/2010/main" val="277120096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en-US" dirty="0"/>
          </a:p>
        </p:txBody>
      </p:sp>
      <p:sp>
        <p:nvSpPr>
          <p:cNvPr id="3" name="Tartalom helye 2"/>
          <p:cNvSpPr>
            <a:spLocks noGrp="1"/>
          </p:cNvSpPr>
          <p:nvPr>
            <p:ph idx="1"/>
          </p:nvPr>
        </p:nvSpPr>
        <p:spPr/>
        <p:txBody>
          <a:bodyPr/>
          <a:lstStyle/>
          <a:p>
            <a:endParaRPr lang="en-US"/>
          </a:p>
        </p:txBody>
      </p:sp>
      <p:sp>
        <p:nvSpPr>
          <p:cNvPr id="4" name="Dátum helye 3"/>
          <p:cNvSpPr>
            <a:spLocks noGrp="1"/>
          </p:cNvSpPr>
          <p:nvPr>
            <p:ph type="dt" sz="half" idx="10"/>
          </p:nvPr>
        </p:nvSpPr>
        <p:spPr/>
        <p:txBody>
          <a:bodyPr/>
          <a:lstStyle/>
          <a:p>
            <a:r>
              <a:rPr lang="hu-HU"/>
              <a:t>OGIK-2016</a:t>
            </a:r>
            <a:endParaRPr lang="en-US" dirty="0"/>
          </a:p>
        </p:txBody>
      </p:sp>
      <p:sp>
        <p:nvSpPr>
          <p:cNvPr id="5" name="Élőláb helye 4"/>
          <p:cNvSpPr>
            <a:spLocks noGrp="1"/>
          </p:cNvSpPr>
          <p:nvPr>
            <p:ph type="ftr" sz="quarter" idx="11"/>
          </p:nvPr>
        </p:nvSpPr>
        <p:spPr/>
        <p:txBody>
          <a:bodyPr/>
          <a:lstStyle/>
          <a:p>
            <a:r>
              <a:rPr lang="en-US"/>
              <a:t>Burka - Developing a complex microsimulation system...</a:t>
            </a:r>
            <a:endParaRPr lang="en-US" dirty="0"/>
          </a:p>
        </p:txBody>
      </p:sp>
      <p:pic>
        <p:nvPicPr>
          <p:cNvPr id="6" name="Kép 5"/>
          <p:cNvPicPr>
            <a:picLocks noChangeAspect="1"/>
          </p:cNvPicPr>
          <p:nvPr/>
        </p:nvPicPr>
        <p:blipFill>
          <a:blip r:embed="rId3"/>
          <a:stretch>
            <a:fillRect/>
          </a:stretch>
        </p:blipFill>
        <p:spPr>
          <a:xfrm>
            <a:off x="-32085" y="0"/>
            <a:ext cx="9153582" cy="7131856"/>
          </a:xfrm>
          <a:prstGeom prst="rect">
            <a:avLst/>
          </a:prstGeom>
        </p:spPr>
      </p:pic>
      <p:sp>
        <p:nvSpPr>
          <p:cNvPr id="7" name="Szövegdoboz 6"/>
          <p:cNvSpPr txBox="1"/>
          <p:nvPr/>
        </p:nvSpPr>
        <p:spPr>
          <a:xfrm>
            <a:off x="272534" y="2636912"/>
            <a:ext cx="369332" cy="1477328"/>
          </a:xfrm>
          <a:prstGeom prst="rect">
            <a:avLst/>
          </a:prstGeom>
          <a:noFill/>
        </p:spPr>
        <p:txBody>
          <a:bodyPr vert="vert270" wrap="square" rtlCol="0">
            <a:spAutoFit/>
          </a:bodyPr>
          <a:lstStyle/>
          <a:p>
            <a:r>
              <a:rPr lang="en-US" sz="1200" b="1" dirty="0">
                <a:latin typeface="+mj-lt"/>
              </a:rPr>
              <a:t>Probability</a:t>
            </a:r>
            <a:endParaRPr lang="en-US" sz="1400" b="1" dirty="0">
              <a:latin typeface="+mj-lt"/>
            </a:endParaRPr>
          </a:p>
        </p:txBody>
      </p:sp>
    </p:spTree>
    <p:extLst>
      <p:ext uri="{BB962C8B-B14F-4D97-AF65-F5344CB8AC3E}">
        <p14:creationId xmlns:p14="http://schemas.microsoft.com/office/powerpoint/2010/main" val="105317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s-ES" dirty="0"/>
              <a:t>A kiinduló állomány</a:t>
            </a:r>
            <a:endParaRPr lang="hu-HU" dirty="0"/>
          </a:p>
        </p:txBody>
      </p:sp>
      <p:sp>
        <p:nvSpPr>
          <p:cNvPr id="3" name="Tartalom helye 2"/>
          <p:cNvSpPr>
            <a:spLocks noGrp="1"/>
          </p:cNvSpPr>
          <p:nvPr>
            <p:ph idx="1"/>
          </p:nvPr>
        </p:nvSpPr>
        <p:spPr>
          <a:xfrm>
            <a:off x="628650" y="1782912"/>
            <a:ext cx="7886700" cy="1498343"/>
          </a:xfrm>
        </p:spPr>
        <p:txBody>
          <a:bodyPr>
            <a:normAutofit fontScale="92500" lnSpcReduction="20000"/>
          </a:bodyPr>
          <a:lstStyle/>
          <a:p>
            <a:pPr marL="0" indent="0">
              <a:buNone/>
            </a:pPr>
            <a:r>
              <a:rPr lang="hu-HU" sz="2600" dirty="0" err="1"/>
              <a:t>Statistical</a:t>
            </a:r>
            <a:r>
              <a:rPr lang="hu-HU" sz="2600" dirty="0"/>
              <a:t> </a:t>
            </a:r>
            <a:r>
              <a:rPr lang="hu-HU" sz="2600" dirty="0" err="1"/>
              <a:t>Matching</a:t>
            </a:r>
            <a:r>
              <a:rPr lang="hu-HU" sz="2600" dirty="0"/>
              <a:t> eljárással összekapcsolva a</a:t>
            </a:r>
          </a:p>
          <a:p>
            <a:pPr marL="0" indent="0">
              <a:buNone/>
            </a:pPr>
            <a:endParaRPr lang="hu-HU" dirty="0"/>
          </a:p>
          <a:p>
            <a:pPr marL="0" indent="0" algn="ctr">
              <a:buNone/>
            </a:pPr>
            <a:r>
              <a:rPr lang="hu-HU" sz="2400" dirty="0"/>
              <a:t>2004-es KSH Háztartási Költségvetés felvétel (HKF)</a:t>
            </a:r>
          </a:p>
          <a:p>
            <a:pPr marL="0" indent="0" algn="ctr">
              <a:buNone/>
            </a:pPr>
            <a:r>
              <a:rPr lang="hu-HU" sz="2400" dirty="0"/>
              <a:t>2005-ös </a:t>
            </a:r>
            <a:r>
              <a:rPr lang="hu-HU" sz="2400" dirty="0" err="1"/>
              <a:t>Mikrocenzushoz</a:t>
            </a:r>
            <a:r>
              <a:rPr lang="hu-HU" sz="2400" dirty="0"/>
              <a:t> tartozó Jövedelem felvétel</a:t>
            </a:r>
          </a:p>
          <a:p>
            <a:pPr marL="0" indent="0">
              <a:buNone/>
            </a:pPr>
            <a:endParaRPr lang="hu-HU" dirty="0"/>
          </a:p>
          <a:p>
            <a:pPr marL="0" indent="0">
              <a:buNone/>
            </a:pPr>
            <a:endParaRPr lang="hu-HU" dirty="0"/>
          </a:p>
        </p:txBody>
      </p:sp>
      <p:sp>
        <p:nvSpPr>
          <p:cNvPr id="4" name="Szövegdoboz 3"/>
          <p:cNvSpPr txBox="1"/>
          <p:nvPr/>
        </p:nvSpPr>
        <p:spPr>
          <a:xfrm>
            <a:off x="628650" y="4263079"/>
            <a:ext cx="7886700" cy="738664"/>
          </a:xfrm>
          <a:prstGeom prst="rect">
            <a:avLst/>
          </a:prstGeom>
          <a:noFill/>
        </p:spPr>
        <p:txBody>
          <a:bodyPr wrap="square" rtlCol="0">
            <a:spAutoFit/>
          </a:bodyPr>
          <a:lstStyle/>
          <a:p>
            <a:pPr algn="ctr"/>
            <a:r>
              <a:rPr lang="hu-HU" sz="2400" dirty="0"/>
              <a:t>Súlyozott </a:t>
            </a:r>
            <a:r>
              <a:rPr lang="hu-HU" sz="2400" dirty="0">
                <a:solidFill>
                  <a:srgbClr val="FF0000"/>
                </a:solidFill>
              </a:rPr>
              <a:t>kutató adatállomány </a:t>
            </a:r>
            <a:r>
              <a:rPr lang="hu-HU" sz="2400" dirty="0"/>
              <a:t>25000 személy adataival</a:t>
            </a:r>
          </a:p>
          <a:p>
            <a:endParaRPr lang="hu-HU" dirty="0"/>
          </a:p>
        </p:txBody>
      </p:sp>
      <p:sp>
        <p:nvSpPr>
          <p:cNvPr id="5" name="Lefelé nyíl 4"/>
          <p:cNvSpPr/>
          <p:nvPr/>
        </p:nvSpPr>
        <p:spPr>
          <a:xfrm>
            <a:off x="4238367" y="3423478"/>
            <a:ext cx="667265" cy="766119"/>
          </a:xfrm>
          <a:prstGeom prst="downArrow">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Szövegdoboz 6"/>
          <p:cNvSpPr txBox="1"/>
          <p:nvPr/>
        </p:nvSpPr>
        <p:spPr>
          <a:xfrm>
            <a:off x="628650" y="2290113"/>
            <a:ext cx="580767" cy="1107996"/>
          </a:xfrm>
          <a:prstGeom prst="rect">
            <a:avLst/>
          </a:prstGeom>
          <a:noFill/>
        </p:spPr>
        <p:txBody>
          <a:bodyPr wrap="square" rtlCol="0">
            <a:spAutoFit/>
          </a:bodyPr>
          <a:lstStyle/>
          <a:p>
            <a:r>
              <a:rPr lang="hu-HU" sz="6600" dirty="0"/>
              <a:t>{</a:t>
            </a:r>
          </a:p>
        </p:txBody>
      </p:sp>
      <p:sp>
        <p:nvSpPr>
          <p:cNvPr id="8" name="Szövegdoboz 7"/>
          <p:cNvSpPr txBox="1"/>
          <p:nvPr/>
        </p:nvSpPr>
        <p:spPr>
          <a:xfrm>
            <a:off x="7934583" y="2290113"/>
            <a:ext cx="580767" cy="1107996"/>
          </a:xfrm>
          <a:prstGeom prst="rect">
            <a:avLst/>
          </a:prstGeom>
          <a:noFill/>
        </p:spPr>
        <p:txBody>
          <a:bodyPr wrap="square" rtlCol="0">
            <a:spAutoFit/>
          </a:bodyPr>
          <a:lstStyle/>
          <a:p>
            <a:r>
              <a:rPr lang="hu-HU" sz="6600" dirty="0"/>
              <a:t>}</a:t>
            </a:r>
          </a:p>
        </p:txBody>
      </p:sp>
      <p:pic>
        <p:nvPicPr>
          <p:cNvPr id="9" name="Kép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2325"/>
            <a:ext cx="9144000" cy="184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Kép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4583" y="5557407"/>
            <a:ext cx="1300593" cy="1300593"/>
          </a:xfrm>
          <a:prstGeom prst="rect">
            <a:avLst/>
          </a:prstGeom>
        </p:spPr>
      </p:pic>
    </p:spTree>
    <p:extLst>
      <p:ext uri="{BB962C8B-B14F-4D97-AF65-F5344CB8AC3E}">
        <p14:creationId xmlns:p14="http://schemas.microsoft.com/office/powerpoint/2010/main" val="298330414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s-ES" dirty="0"/>
              <a:t>Metadata</a:t>
            </a:r>
            <a:endParaRPr lang="hu-HU" dirty="0"/>
          </a:p>
        </p:txBody>
      </p:sp>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4413" y="1999608"/>
            <a:ext cx="3337869" cy="24298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Kép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2325"/>
            <a:ext cx="9144000" cy="184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Szögletes összekötő 14"/>
          <p:cNvCxnSpPr/>
          <p:nvPr/>
        </p:nvCxnSpPr>
        <p:spPr>
          <a:xfrm rot="10800000" flipV="1">
            <a:off x="317642" y="2609213"/>
            <a:ext cx="5514748" cy="2219697"/>
          </a:xfrm>
          <a:prstGeom prst="bentConnector3">
            <a:avLst>
              <a:gd name="adj1" fmla="val 9996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zögletes összekötő 18"/>
          <p:cNvCxnSpPr/>
          <p:nvPr/>
        </p:nvCxnSpPr>
        <p:spPr>
          <a:xfrm rot="10800000" flipV="1">
            <a:off x="939115" y="2792627"/>
            <a:ext cx="4893275" cy="2036284"/>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zögletes összekötő 26"/>
          <p:cNvCxnSpPr/>
          <p:nvPr/>
        </p:nvCxnSpPr>
        <p:spPr>
          <a:xfrm rot="10800000" flipV="1">
            <a:off x="3669958" y="3612291"/>
            <a:ext cx="2162433" cy="1216619"/>
          </a:xfrm>
          <a:prstGeom prst="bentConnector3">
            <a:avLst>
              <a:gd name="adj1" fmla="val 99714"/>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églalap 2"/>
          <p:cNvSpPr/>
          <p:nvPr/>
        </p:nvSpPr>
        <p:spPr>
          <a:xfrm>
            <a:off x="6705600" y="2368062"/>
            <a:ext cx="703385" cy="1406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4969976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0-#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s-ES" dirty="0"/>
              <a:t>Metadata</a:t>
            </a:r>
            <a:endParaRPr lang="hu-HU" dirty="0"/>
          </a:p>
        </p:txBody>
      </p:sp>
      <p:pic>
        <p:nvPicPr>
          <p:cNvPr id="6" name="Kép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12325"/>
            <a:ext cx="9144000" cy="1845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Kép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569" y="1929986"/>
            <a:ext cx="6588469" cy="2115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églalap 3"/>
          <p:cNvSpPr/>
          <p:nvPr/>
        </p:nvSpPr>
        <p:spPr>
          <a:xfrm>
            <a:off x="1742302" y="5251622"/>
            <a:ext cx="160638" cy="1606378"/>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rgbClr val="FF0000"/>
              </a:solidFill>
            </a:endParaRPr>
          </a:p>
        </p:txBody>
      </p:sp>
      <p:sp>
        <p:nvSpPr>
          <p:cNvPr id="10" name="Téglalap 9"/>
          <p:cNvSpPr/>
          <p:nvPr/>
        </p:nvSpPr>
        <p:spPr>
          <a:xfrm>
            <a:off x="2533135" y="5012325"/>
            <a:ext cx="518983" cy="202226"/>
          </a:xfrm>
          <a:prstGeom prst="rect">
            <a:avLst/>
          </a:prstGeom>
          <a:solidFill>
            <a:srgbClr val="FF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rgbClr val="FF0000"/>
              </a:solidFill>
            </a:endParaRPr>
          </a:p>
        </p:txBody>
      </p:sp>
      <p:sp>
        <p:nvSpPr>
          <p:cNvPr id="7" name="Lekerekített téglalap 6"/>
          <p:cNvSpPr/>
          <p:nvPr/>
        </p:nvSpPr>
        <p:spPr>
          <a:xfrm>
            <a:off x="1075037" y="2940908"/>
            <a:ext cx="3558746" cy="1104270"/>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Téglalap 12"/>
          <p:cNvSpPr/>
          <p:nvPr/>
        </p:nvSpPr>
        <p:spPr>
          <a:xfrm>
            <a:off x="2162433" y="5251622"/>
            <a:ext cx="148281" cy="1606378"/>
          </a:xfrm>
          <a:prstGeom prst="rect">
            <a:avLst/>
          </a:prstGeom>
          <a:solidFill>
            <a:schemeClr val="accent5">
              <a:lumMod val="60000"/>
              <a:lumOff val="4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rgbClr val="FF0000"/>
              </a:solidFill>
            </a:endParaRPr>
          </a:p>
        </p:txBody>
      </p:sp>
      <p:sp>
        <p:nvSpPr>
          <p:cNvPr id="14" name="Téglalap 13"/>
          <p:cNvSpPr/>
          <p:nvPr/>
        </p:nvSpPr>
        <p:spPr>
          <a:xfrm>
            <a:off x="3451654" y="5019029"/>
            <a:ext cx="539578" cy="183166"/>
          </a:xfrm>
          <a:prstGeom prst="rect">
            <a:avLst/>
          </a:prstGeom>
          <a:solidFill>
            <a:schemeClr val="accent5">
              <a:lumMod val="60000"/>
              <a:lumOff val="4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rgbClr val="FF0000"/>
              </a:solidFill>
            </a:endParaRPr>
          </a:p>
        </p:txBody>
      </p:sp>
      <p:sp>
        <p:nvSpPr>
          <p:cNvPr id="16" name="Lekerekített téglalap 15"/>
          <p:cNvSpPr/>
          <p:nvPr/>
        </p:nvSpPr>
        <p:spPr>
          <a:xfrm>
            <a:off x="1075037" y="2105701"/>
            <a:ext cx="3558746" cy="686926"/>
          </a:xfrm>
          <a:prstGeom prst="roundRect">
            <a:avLst/>
          </a:prstGeom>
          <a:solidFill>
            <a:schemeClr val="accent5">
              <a:lumMod val="60000"/>
              <a:lumOff val="40000"/>
              <a:alpha val="25098"/>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5901532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7" grpId="0" animBg="1"/>
      <p:bldP spid="13" grpId="0" animBg="1"/>
      <p:bldP spid="14"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Param</a:t>
            </a:r>
            <a:r>
              <a:rPr lang="en-US" dirty="0"/>
              <a:t>e</a:t>
            </a:r>
            <a:r>
              <a:rPr lang="hu-HU" dirty="0" err="1"/>
              <a:t>ter</a:t>
            </a:r>
            <a:r>
              <a:rPr lang="en-US" dirty="0"/>
              <a:t> tables</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358" y="2035690"/>
            <a:ext cx="2307367"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0196" y="2035690"/>
            <a:ext cx="6588469" cy="2115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Lekerekített téglalap 6"/>
          <p:cNvSpPr/>
          <p:nvPr/>
        </p:nvSpPr>
        <p:spPr>
          <a:xfrm>
            <a:off x="3867664" y="2199503"/>
            <a:ext cx="3571104" cy="741405"/>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Lekerekített téglalap 8"/>
          <p:cNvSpPr/>
          <p:nvPr/>
        </p:nvSpPr>
        <p:spPr>
          <a:xfrm>
            <a:off x="1002570" y="2433787"/>
            <a:ext cx="789160" cy="3953241"/>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1163450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Nómenklatúrák, </a:t>
            </a:r>
            <a:r>
              <a:rPr lang="hu-HU" dirty="0" err="1"/>
              <a:t>metaadatok</a:t>
            </a:r>
            <a:r>
              <a:rPr lang="hu-HU" dirty="0"/>
              <a:t> és paramétertáblák Excelben</a:t>
            </a:r>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302" y="1823424"/>
            <a:ext cx="6104656" cy="19598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9301" y="3988044"/>
            <a:ext cx="3722811" cy="27100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Kép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783" y="3973296"/>
            <a:ext cx="2053641" cy="3872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Lekerekített téglalap 6"/>
          <p:cNvSpPr/>
          <p:nvPr/>
        </p:nvSpPr>
        <p:spPr>
          <a:xfrm>
            <a:off x="1633366" y="2011759"/>
            <a:ext cx="1065589" cy="215247"/>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Lekerekített téglalap 7"/>
          <p:cNvSpPr/>
          <p:nvPr/>
        </p:nvSpPr>
        <p:spPr>
          <a:xfrm>
            <a:off x="1633365" y="2757845"/>
            <a:ext cx="1065589" cy="215247"/>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Lekerekített téglalap 8"/>
          <p:cNvSpPr/>
          <p:nvPr/>
        </p:nvSpPr>
        <p:spPr>
          <a:xfrm>
            <a:off x="5354876" y="2007322"/>
            <a:ext cx="1065589" cy="215247"/>
          </a:xfrm>
          <a:prstGeom prst="roundRect">
            <a:avLst/>
          </a:prstGeom>
          <a:solidFill>
            <a:srgbClr val="FF0000">
              <a:alpha val="25098"/>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Téglalap 2"/>
          <p:cNvSpPr/>
          <p:nvPr/>
        </p:nvSpPr>
        <p:spPr>
          <a:xfrm>
            <a:off x="2332892" y="4394812"/>
            <a:ext cx="820616" cy="1537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Lekerekített téglalap 9"/>
          <p:cNvSpPr/>
          <p:nvPr/>
        </p:nvSpPr>
        <p:spPr>
          <a:xfrm>
            <a:off x="1633365" y="4179565"/>
            <a:ext cx="1065589" cy="215247"/>
          </a:xfrm>
          <a:prstGeom prst="roundRect">
            <a:avLst/>
          </a:prstGeom>
          <a:solidFill>
            <a:srgbClr val="002060">
              <a:alpha val="25098"/>
            </a:srgb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Lekerekített téglalap 10"/>
          <p:cNvSpPr/>
          <p:nvPr/>
        </p:nvSpPr>
        <p:spPr>
          <a:xfrm>
            <a:off x="5694088" y="4150069"/>
            <a:ext cx="1888336" cy="229995"/>
          </a:xfrm>
          <a:prstGeom prst="roundRect">
            <a:avLst/>
          </a:prstGeom>
          <a:solidFill>
            <a:srgbClr val="00B050">
              <a:alpha val="25098"/>
            </a:srgb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567600495"/>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a:graphicFrameLocks/>
          </p:cNvGraphicFramePr>
          <p:nvPr>
            <p:extLst>
              <p:ext uri="{D42A27DB-BD31-4B8C-83A1-F6EECF244321}">
                <p14:modId xmlns:p14="http://schemas.microsoft.com/office/powerpoint/2010/main" val="3545372250"/>
              </p:ext>
            </p:extLst>
          </p:nvPr>
        </p:nvGraphicFramePr>
        <p:xfrm>
          <a:off x="1204912" y="2192215"/>
          <a:ext cx="6734175" cy="4537199"/>
        </p:xfrm>
        <a:graphic>
          <a:graphicData uri="http://schemas.openxmlformats.org/drawingml/2006/chart">
            <c:chart xmlns:c="http://schemas.openxmlformats.org/drawingml/2006/chart" xmlns:r="http://schemas.openxmlformats.org/officeDocument/2006/relationships" r:id="rId2"/>
          </a:graphicData>
        </a:graphic>
      </p:graphicFrame>
      <p:sp>
        <p:nvSpPr>
          <p:cNvPr id="5" name="Cím 1"/>
          <p:cNvSpPr>
            <a:spLocks noGrp="1"/>
          </p:cNvSpPr>
          <p:nvPr>
            <p:ph type="title"/>
          </p:nvPr>
        </p:nvSpPr>
        <p:spPr>
          <a:xfrm>
            <a:off x="628650" y="365126"/>
            <a:ext cx="7886700" cy="1325563"/>
          </a:xfrm>
        </p:spPr>
        <p:txBody>
          <a:bodyPr/>
          <a:lstStyle/>
          <a:p>
            <a:r>
              <a:rPr lang="en-US" dirty="0"/>
              <a:t>Mortality tables</a:t>
            </a:r>
            <a:endParaRPr lang="hu-HU" dirty="0"/>
          </a:p>
        </p:txBody>
      </p:sp>
      <p:sp>
        <p:nvSpPr>
          <p:cNvPr id="6" name="Szövegdoboz 5"/>
          <p:cNvSpPr txBox="1"/>
          <p:nvPr/>
        </p:nvSpPr>
        <p:spPr>
          <a:xfrm>
            <a:off x="628650" y="1321357"/>
            <a:ext cx="3589444" cy="369332"/>
          </a:xfrm>
          <a:prstGeom prst="rect">
            <a:avLst/>
          </a:prstGeom>
          <a:noFill/>
        </p:spPr>
        <p:txBody>
          <a:bodyPr wrap="none" rtlCol="0">
            <a:spAutoFit/>
          </a:bodyPr>
          <a:lstStyle/>
          <a:p>
            <a:r>
              <a:rPr lang="en-US" dirty="0"/>
              <a:t>Probability of male mortality by age.</a:t>
            </a:r>
            <a:endParaRPr lang="hu-HU" dirty="0"/>
          </a:p>
        </p:txBody>
      </p:sp>
    </p:spTree>
    <p:extLst>
      <p:ext uri="{BB962C8B-B14F-4D97-AF65-F5344CB8AC3E}">
        <p14:creationId xmlns:p14="http://schemas.microsoft.com/office/powerpoint/2010/main" val="3911109858"/>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Age trees</a:t>
            </a:r>
            <a:endParaRPr lang="hu-HU" dirty="0"/>
          </a:p>
        </p:txBody>
      </p:sp>
      <p:pic>
        <p:nvPicPr>
          <p:cNvPr id="4" name="Tartalom helye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7924" y="1914181"/>
            <a:ext cx="4087417" cy="3089275"/>
          </a:xfrm>
        </p:spPr>
      </p:pic>
      <p:pic>
        <p:nvPicPr>
          <p:cNvPr id="5" name="Kép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6" y="1914182"/>
            <a:ext cx="4091934" cy="3089275"/>
          </a:xfrm>
          <a:prstGeom prst="rect">
            <a:avLst/>
          </a:prstGeom>
        </p:spPr>
      </p:pic>
    </p:spTree>
    <p:extLst>
      <p:ext uri="{BB962C8B-B14F-4D97-AF65-F5344CB8AC3E}">
        <p14:creationId xmlns:p14="http://schemas.microsoft.com/office/powerpoint/2010/main" val="162059160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a:t>Key Issues</a:t>
            </a:r>
          </a:p>
        </p:txBody>
      </p:sp>
      <p:sp>
        <p:nvSpPr>
          <p:cNvPr id="6" name="Téglalap 5"/>
          <p:cNvSpPr/>
          <p:nvPr/>
        </p:nvSpPr>
        <p:spPr>
          <a:xfrm>
            <a:off x="0" y="4717593"/>
            <a:ext cx="9111126" cy="1015663"/>
          </a:xfrm>
          <a:prstGeom prst="rect">
            <a:avLst/>
          </a:prstGeom>
        </p:spPr>
        <p:txBody>
          <a:bodyPr wrap="square">
            <a:spAutoFit/>
          </a:bodyPr>
          <a:lstStyle/>
          <a:p>
            <a:pPr algn="ctr"/>
            <a:r>
              <a:rPr lang="en-US" sz="2400" dirty="0">
                <a:latin typeface="+mj-lt"/>
              </a:rPr>
              <a:t>Pension system Income ▼/ Expenses ▲</a:t>
            </a:r>
          </a:p>
          <a:p>
            <a:pPr algn="ctr"/>
            <a:endParaRPr lang="hu-HU" dirty="0"/>
          </a:p>
          <a:p>
            <a:pPr algn="ctr"/>
            <a:endParaRPr lang="en-US" dirty="0"/>
          </a:p>
        </p:txBody>
      </p:sp>
      <p:sp>
        <p:nvSpPr>
          <p:cNvPr id="7" name="Téglalap 6"/>
          <p:cNvSpPr/>
          <p:nvPr/>
        </p:nvSpPr>
        <p:spPr>
          <a:xfrm>
            <a:off x="-13154" y="1733830"/>
            <a:ext cx="9144000" cy="461665"/>
          </a:xfrm>
          <a:prstGeom prst="rect">
            <a:avLst/>
          </a:prstGeom>
        </p:spPr>
        <p:txBody>
          <a:bodyPr wrap="square">
            <a:spAutoFit/>
          </a:bodyPr>
          <a:lstStyle/>
          <a:p>
            <a:pPr algn="ctr"/>
            <a:r>
              <a:rPr lang="en-US" sz="2400" dirty="0">
                <a:latin typeface="+mj-lt"/>
              </a:rPr>
              <a:t>Aging society (Life expectancies ▲ / Birth rates ▼)</a:t>
            </a:r>
          </a:p>
        </p:txBody>
      </p:sp>
      <p:grpSp>
        <p:nvGrpSpPr>
          <p:cNvPr id="12" name="Csoportba foglalás 11"/>
          <p:cNvGrpSpPr/>
          <p:nvPr/>
        </p:nvGrpSpPr>
        <p:grpSpPr>
          <a:xfrm>
            <a:off x="0" y="2996952"/>
            <a:ext cx="9111126" cy="923330"/>
            <a:chOff x="-13154" y="1422953"/>
            <a:chExt cx="9176874" cy="923330"/>
          </a:xfrm>
        </p:grpSpPr>
        <p:sp>
          <p:nvSpPr>
            <p:cNvPr id="8" name="Téglalap 7"/>
            <p:cNvSpPr/>
            <p:nvPr/>
          </p:nvSpPr>
          <p:spPr>
            <a:xfrm>
              <a:off x="19720" y="1422953"/>
              <a:ext cx="9144000" cy="461665"/>
            </a:xfrm>
            <a:prstGeom prst="rect">
              <a:avLst/>
            </a:prstGeom>
          </p:spPr>
          <p:txBody>
            <a:bodyPr wrap="square">
              <a:spAutoFit/>
            </a:bodyPr>
            <a:lstStyle/>
            <a:p>
              <a:pPr algn="ctr"/>
              <a:r>
                <a:rPr lang="en-US" sz="2400" dirty="0">
                  <a:latin typeface="+mj-lt"/>
                </a:rPr>
                <a:t>Active workers ▼/ Pensioners ▲</a:t>
              </a:r>
            </a:p>
          </p:txBody>
        </p:sp>
        <p:sp>
          <p:nvSpPr>
            <p:cNvPr id="9" name="Téglalap 8"/>
            <p:cNvSpPr/>
            <p:nvPr/>
          </p:nvSpPr>
          <p:spPr>
            <a:xfrm>
              <a:off x="-13154" y="1884618"/>
              <a:ext cx="9144000" cy="461665"/>
            </a:xfrm>
            <a:prstGeom prst="rect">
              <a:avLst/>
            </a:prstGeom>
          </p:spPr>
          <p:txBody>
            <a:bodyPr wrap="square">
              <a:spAutoFit/>
            </a:bodyPr>
            <a:lstStyle/>
            <a:p>
              <a:pPr algn="ctr"/>
              <a:r>
                <a:rPr lang="en-US" sz="2400" dirty="0">
                  <a:latin typeface="+mj-lt"/>
                </a:rPr>
                <a:t>Health care demand ▲</a:t>
              </a:r>
            </a:p>
          </p:txBody>
        </p:sp>
      </p:grpSp>
      <p:cxnSp>
        <p:nvCxnSpPr>
          <p:cNvPr id="14" name="Egyenes összekötő nyíllal 13"/>
          <p:cNvCxnSpPr>
            <a:stCxn id="7" idx="2"/>
            <a:endCxn id="8" idx="0"/>
          </p:cNvCxnSpPr>
          <p:nvPr/>
        </p:nvCxnSpPr>
        <p:spPr>
          <a:xfrm>
            <a:off x="4558846" y="2195495"/>
            <a:ext cx="13036" cy="80145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5" name="Egyenes összekötő nyíllal 14"/>
          <p:cNvCxnSpPr>
            <a:stCxn id="9" idx="2"/>
            <a:endCxn id="6" idx="0"/>
          </p:cNvCxnSpPr>
          <p:nvPr/>
        </p:nvCxnSpPr>
        <p:spPr>
          <a:xfrm>
            <a:off x="4539244" y="3920282"/>
            <a:ext cx="16319" cy="797311"/>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7617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noProof="0" dirty="0"/>
              <a:t>150 years of our pension system</a:t>
            </a:r>
          </a:p>
        </p:txBody>
      </p:sp>
      <p:sp>
        <p:nvSpPr>
          <p:cNvPr id="7" name="Élőláb helye 6"/>
          <p:cNvSpPr>
            <a:spLocks noGrp="1"/>
          </p:cNvSpPr>
          <p:nvPr>
            <p:ph type="ftr" sz="quarter" idx="11"/>
          </p:nvPr>
        </p:nvSpPr>
        <p:spPr/>
        <p:txBody>
          <a:bodyPr/>
          <a:lstStyle/>
          <a:p>
            <a:r>
              <a:rPr lang="en-US"/>
              <a:t>Burka - Developing a complex microsimulation system...</a:t>
            </a:r>
            <a:endParaRPr lang="en-US" dirty="0"/>
          </a:p>
        </p:txBody>
      </p:sp>
      <p:sp>
        <p:nvSpPr>
          <p:cNvPr id="5" name="Dátum helye 4"/>
          <p:cNvSpPr>
            <a:spLocks noGrp="1"/>
          </p:cNvSpPr>
          <p:nvPr>
            <p:ph type="dt" sz="half" idx="10"/>
          </p:nvPr>
        </p:nvSpPr>
        <p:spPr/>
        <p:txBody>
          <a:bodyPr/>
          <a:lstStyle/>
          <a:p>
            <a:r>
              <a:rPr lang="hu-HU"/>
              <a:t>OGIK-2016</a:t>
            </a:r>
            <a:endParaRPr lang="en-US" dirty="0"/>
          </a:p>
        </p:txBody>
      </p:sp>
      <p:grpSp>
        <p:nvGrpSpPr>
          <p:cNvPr id="10" name="Csoportba foglalás 9"/>
          <p:cNvGrpSpPr/>
          <p:nvPr/>
        </p:nvGrpSpPr>
        <p:grpSpPr>
          <a:xfrm>
            <a:off x="676478" y="980729"/>
            <a:ext cx="8010322" cy="5529274"/>
            <a:chOff x="676478" y="2438016"/>
            <a:chExt cx="8010322" cy="4071986"/>
          </a:xfrm>
        </p:grpSpPr>
        <p:pic>
          <p:nvPicPr>
            <p:cNvPr id="4" name="Picture 3" descr="C:\Users\Dburka\EGYETEM\Corvinus\Gazdaságinformatikus\PhD\6. félév\Kutatási fórum II\AgeTree.png"/>
            <p:cNvPicPr>
              <a:picLocks noChangeAspect="1" noChangeArrowheads="1"/>
            </p:cNvPicPr>
            <p:nvPr/>
          </p:nvPicPr>
          <p:blipFill>
            <a:blip r:embed="rId3"/>
            <a:srcRect/>
            <a:stretch>
              <a:fillRect/>
            </a:stretch>
          </p:blipFill>
          <p:spPr bwMode="auto">
            <a:xfrm>
              <a:off x="676478" y="2438016"/>
              <a:ext cx="8010322" cy="4071986"/>
            </a:xfrm>
            <a:prstGeom prst="rect">
              <a:avLst/>
            </a:prstGeom>
            <a:noFill/>
          </p:spPr>
        </p:pic>
        <p:sp>
          <p:nvSpPr>
            <p:cNvPr id="8" name="Szövegdoboz 7"/>
            <p:cNvSpPr txBox="1"/>
            <p:nvPr/>
          </p:nvSpPr>
          <p:spPr>
            <a:xfrm>
              <a:off x="4887070" y="5523399"/>
              <a:ext cx="690133" cy="369332"/>
            </a:xfrm>
            <a:prstGeom prst="rect">
              <a:avLst/>
            </a:prstGeom>
            <a:solidFill>
              <a:srgbClr val="9E60A0"/>
            </a:solidFill>
          </p:spPr>
          <p:txBody>
            <a:bodyPr wrap="square" rtlCol="0">
              <a:spAutoFit/>
            </a:bodyPr>
            <a:lstStyle/>
            <a:p>
              <a:pPr algn="ctr"/>
              <a:r>
                <a:rPr lang="hu-HU" dirty="0">
                  <a:solidFill>
                    <a:schemeClr val="bg1"/>
                  </a:solidFill>
                </a:rPr>
                <a:t>1870</a:t>
              </a:r>
              <a:endParaRPr lang="en-US" dirty="0">
                <a:solidFill>
                  <a:schemeClr val="bg1"/>
                </a:solidFill>
              </a:endParaRPr>
            </a:p>
          </p:txBody>
        </p:sp>
        <p:sp>
          <p:nvSpPr>
            <p:cNvPr id="9" name="Szövegdoboz 8"/>
            <p:cNvSpPr txBox="1"/>
            <p:nvPr/>
          </p:nvSpPr>
          <p:spPr>
            <a:xfrm>
              <a:off x="6372200" y="3199196"/>
              <a:ext cx="672671" cy="369332"/>
            </a:xfrm>
            <a:prstGeom prst="rect">
              <a:avLst/>
            </a:prstGeom>
            <a:solidFill>
              <a:schemeClr val="bg1"/>
            </a:solidFill>
          </p:spPr>
          <p:txBody>
            <a:bodyPr wrap="square" rtlCol="0">
              <a:spAutoFit/>
            </a:bodyPr>
            <a:lstStyle/>
            <a:p>
              <a:pPr algn="ctr"/>
              <a:r>
                <a:rPr lang="hu-HU" dirty="0"/>
                <a:t>2015</a:t>
              </a:r>
              <a:endParaRPr lang="en-US" dirty="0"/>
            </a:p>
          </p:txBody>
        </p:sp>
      </p:grpSp>
      <p:sp>
        <p:nvSpPr>
          <p:cNvPr id="3" name="Téglalap 2"/>
          <p:cNvSpPr/>
          <p:nvPr/>
        </p:nvSpPr>
        <p:spPr>
          <a:xfrm>
            <a:off x="3203848" y="807684"/>
            <a:ext cx="2808312"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églalap 10"/>
          <p:cNvSpPr/>
          <p:nvPr/>
        </p:nvSpPr>
        <p:spPr>
          <a:xfrm>
            <a:off x="4572000" y="6437524"/>
            <a:ext cx="2508490"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Source: Hungarian Central Statistical Office</a:t>
            </a:r>
          </a:p>
        </p:txBody>
      </p:sp>
    </p:spTree>
    <p:extLst>
      <p:ext uri="{BB962C8B-B14F-4D97-AF65-F5344CB8AC3E}">
        <p14:creationId xmlns:p14="http://schemas.microsoft.com/office/powerpoint/2010/main" val="3726780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4311340" cy="759618"/>
          </a:xfrm>
        </p:spPr>
        <p:txBody>
          <a:bodyPr>
            <a:normAutofit fontScale="90000"/>
          </a:bodyPr>
          <a:lstStyle/>
          <a:p>
            <a:r>
              <a:rPr lang="en-US" dirty="0"/>
              <a:t>Pension and health care costs</a:t>
            </a:r>
          </a:p>
        </p:txBody>
      </p:sp>
      <p:graphicFrame>
        <p:nvGraphicFramePr>
          <p:cNvPr id="6" name="Diagram 5">
            <a:extLst>
              <a:ext uri="{FF2B5EF4-FFF2-40B4-BE49-F238E27FC236}">
                <a16:creationId xmlns:a16="http://schemas.microsoft.com/office/drawing/2014/main" id="{EB5660A2-9A82-4790-9C13-C3892B0ECCAD}"/>
              </a:ext>
            </a:extLst>
          </p:cNvPr>
          <p:cNvGraphicFramePr>
            <a:graphicFrameLocks/>
          </p:cNvGraphicFramePr>
          <p:nvPr/>
        </p:nvGraphicFramePr>
        <p:xfrm>
          <a:off x="-172663" y="1124744"/>
          <a:ext cx="5472608" cy="47079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Diagram 6">
            <a:extLst>
              <a:ext uri="{FF2B5EF4-FFF2-40B4-BE49-F238E27FC236}">
                <a16:creationId xmlns:a16="http://schemas.microsoft.com/office/drawing/2014/main" id="{0B5FEC1C-40DE-41A1-89FA-A208B6986082}"/>
              </a:ext>
            </a:extLst>
          </p:cNvPr>
          <p:cNvGraphicFramePr>
            <a:graphicFrameLocks/>
          </p:cNvGraphicFramePr>
          <p:nvPr/>
        </p:nvGraphicFramePr>
        <p:xfrm>
          <a:off x="5405285" y="620688"/>
          <a:ext cx="3725561" cy="4824536"/>
        </p:xfrm>
        <a:graphic>
          <a:graphicData uri="http://schemas.openxmlformats.org/drawingml/2006/chart">
            <c:chart xmlns:c="http://schemas.openxmlformats.org/drawingml/2006/chart" xmlns:r="http://schemas.openxmlformats.org/officeDocument/2006/relationships" r:id="rId4"/>
          </a:graphicData>
        </a:graphic>
      </p:graphicFrame>
      <p:sp>
        <p:nvSpPr>
          <p:cNvPr id="14" name="Szövegdoboz 13"/>
          <p:cNvSpPr txBox="1"/>
          <p:nvPr/>
        </p:nvSpPr>
        <p:spPr>
          <a:xfrm>
            <a:off x="2131593" y="5872154"/>
            <a:ext cx="864096" cy="400110"/>
          </a:xfrm>
          <a:prstGeom prst="rect">
            <a:avLst/>
          </a:prstGeom>
          <a:noFill/>
        </p:spPr>
        <p:txBody>
          <a:bodyPr wrap="square" rtlCol="0">
            <a:spAutoFit/>
          </a:bodyPr>
          <a:lstStyle/>
          <a:p>
            <a:pPr algn="ctr"/>
            <a:r>
              <a:rPr lang="hu-HU" sz="2000" b="1" dirty="0"/>
              <a:t>GDP</a:t>
            </a:r>
            <a:endParaRPr lang="hu-HU" b="1" dirty="0"/>
          </a:p>
        </p:txBody>
      </p:sp>
      <p:graphicFrame>
        <p:nvGraphicFramePr>
          <p:cNvPr id="16" name="Diagram 15">
            <a:extLst>
              <a:ext uri="{FF2B5EF4-FFF2-40B4-BE49-F238E27FC236}">
                <a16:creationId xmlns:a16="http://schemas.microsoft.com/office/drawing/2014/main" id="{4AD3EB00-7935-4268-8484-8130C0CC94C8}"/>
              </a:ext>
            </a:extLst>
          </p:cNvPr>
          <p:cNvGraphicFramePr>
            <a:graphicFrameLocks/>
          </p:cNvGraphicFramePr>
          <p:nvPr/>
        </p:nvGraphicFramePr>
        <p:xfrm>
          <a:off x="5640773" y="2564904"/>
          <a:ext cx="3150326" cy="452053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5858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path" presetSubtype="0" accel="50000" decel="50000" fill="hold" grpId="0" nodeType="clickEffect">
                                  <p:stCondLst>
                                    <p:cond delay="0"/>
                                  </p:stCondLst>
                                  <p:childTnLst>
                                    <p:animMotion origin="layout" path="M -1.94444E-6 4.07407E-6 L 0.07795 -0.02824 " pathEditMode="relative" rAng="0" ptsTypes="AA">
                                      <p:cBhvr>
                                        <p:cTn id="6" dur="2000" fill="hold"/>
                                        <p:tgtEl>
                                          <p:spTgt spid="6">
                                            <p:graphicEl>
                                              <a:chart seriesIdx="-4" categoryIdx="0" bldStep="category"/>
                                            </p:graphicEl>
                                          </p:spTgt>
                                        </p:tgtEl>
                                        <p:attrNameLst>
                                          <p:attrName>ppt_x</p:attrName>
                                          <p:attrName>ppt_y</p:attrName>
                                        </p:attrNameLst>
                                      </p:cBhvr>
                                      <p:rCtr x="3889" y="-1412"/>
                                    </p:animMotion>
                                  </p:childTnLst>
                                </p:cTn>
                              </p:par>
                              <p:par>
                                <p:cTn id="7" presetID="42" presetClass="entr" presetSubtype="0" fill="hold" grpId="0" nodeType="withEffect">
                                  <p:stCondLst>
                                    <p:cond delay="100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anim calcmode="lin" valueType="num">
                                      <p:cBhvr>
                                        <p:cTn id="10" dur="1000" fill="hold"/>
                                        <p:tgtEl>
                                          <p:spTgt spid="7"/>
                                        </p:tgtEl>
                                        <p:attrNameLst>
                                          <p:attrName>ppt_x</p:attrName>
                                        </p:attrNameLst>
                                      </p:cBhvr>
                                      <p:tavLst>
                                        <p:tav tm="0">
                                          <p:val>
                                            <p:strVal val="#ppt_x"/>
                                          </p:val>
                                        </p:tav>
                                        <p:tav tm="100000">
                                          <p:val>
                                            <p:strVal val="#ppt_x"/>
                                          </p:val>
                                        </p:tav>
                                      </p:tavLst>
                                    </p:anim>
                                    <p:anim calcmode="lin" valueType="num">
                                      <p:cBhvr>
                                        <p:cTn id="1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6" presetClass="path" presetSubtype="0" accel="50000" decel="50000" fill="hold" grpId="1" nodeType="clickEffect">
                                  <p:stCondLst>
                                    <p:cond delay="0"/>
                                  </p:stCondLst>
                                  <p:childTnLst>
                                    <p:animMotion origin="layout" path="M 0.07795 -0.02824 L 3.61111E-6 3.33333E-6 " pathEditMode="relative" rAng="0" ptsTypes="AA">
                                      <p:cBhvr>
                                        <p:cTn id="15" dur="2000" fill="hold"/>
                                        <p:tgtEl>
                                          <p:spTgt spid="6">
                                            <p:graphicEl>
                                              <a:chart seriesIdx="-4" categoryIdx="0" bldStep="category"/>
                                            </p:graphicEl>
                                          </p:spTgt>
                                        </p:tgtEl>
                                        <p:attrNameLst>
                                          <p:attrName>ppt_x</p:attrName>
                                          <p:attrName>ppt_y</p:attrName>
                                        </p:attrNameLst>
                                      </p:cBhvr>
                                      <p:rCtr x="-3559" y="1574"/>
                                    </p:animMotion>
                                  </p:childTnLst>
                                </p:cTn>
                              </p:par>
                              <p:par>
                                <p:cTn id="16" presetID="42" presetClass="exit" presetSubtype="0" fill="hold" grpId="1" nodeType="withEffect">
                                  <p:stCondLst>
                                    <p:cond delay="0"/>
                                  </p:stCondLst>
                                  <p:childTnLst>
                                    <p:animEffect transition="out" filter="fade">
                                      <p:cBhvr>
                                        <p:cTn id="17" dur="1000"/>
                                        <p:tgtEl>
                                          <p:spTgt spid="7"/>
                                        </p:tgtEl>
                                      </p:cBhvr>
                                    </p:animEffect>
                                    <p:anim calcmode="lin" valueType="num">
                                      <p:cBhvr>
                                        <p:cTn id="18" dur="1000"/>
                                        <p:tgtEl>
                                          <p:spTgt spid="7"/>
                                        </p:tgtEl>
                                        <p:attrNameLst>
                                          <p:attrName>ppt_x</p:attrName>
                                        </p:attrNameLst>
                                      </p:cBhvr>
                                      <p:tavLst>
                                        <p:tav tm="0">
                                          <p:val>
                                            <p:strVal val="ppt_x"/>
                                          </p:val>
                                        </p:tav>
                                        <p:tav tm="100000">
                                          <p:val>
                                            <p:strVal val="ppt_x"/>
                                          </p:val>
                                        </p:tav>
                                      </p:tavLst>
                                    </p:anim>
                                    <p:anim calcmode="lin" valueType="num">
                                      <p:cBhvr>
                                        <p:cTn id="19" dur="1000"/>
                                        <p:tgtEl>
                                          <p:spTgt spid="7"/>
                                        </p:tgtEl>
                                        <p:attrNameLst>
                                          <p:attrName>ppt_y</p:attrName>
                                        </p:attrNameLst>
                                      </p:cBhvr>
                                      <p:tavLst>
                                        <p:tav tm="0">
                                          <p:val>
                                            <p:strVal val="ppt_y"/>
                                          </p:val>
                                        </p:tav>
                                        <p:tav tm="100000">
                                          <p:val>
                                            <p:strVal val="ppt_y+.1"/>
                                          </p:val>
                                        </p:tav>
                                      </p:tavLst>
                                    </p:anim>
                                    <p:set>
                                      <p:cBhvr>
                                        <p:cTn id="20" dur="1" fill="hold">
                                          <p:stCondLst>
                                            <p:cond delay="999"/>
                                          </p:stCondLst>
                                        </p:cTn>
                                        <p:tgtEl>
                                          <p:spTgt spid="7"/>
                                        </p:tgtEl>
                                        <p:attrNameLst>
                                          <p:attrName>style.visibility</p:attrName>
                                        </p:attrNameLst>
                                      </p:cBhvr>
                                      <p:to>
                                        <p:strVal val="hidden"/>
                                      </p:to>
                                    </p:set>
                                  </p:childTnLst>
                                </p:cTn>
                              </p:par>
                              <p:par>
                                <p:cTn id="21" presetID="49" presetClass="path" presetSubtype="0" accel="50000" decel="50000" fill="hold" grpId="2" nodeType="withEffect">
                                  <p:stCondLst>
                                    <p:cond delay="0"/>
                                  </p:stCondLst>
                                  <p:childTnLst>
                                    <p:animMotion origin="layout" path="M -1.94444E-6 4.07407E-6 L 0.07795 0.04537 " pathEditMode="relative" rAng="0" ptsTypes="AA">
                                      <p:cBhvr>
                                        <p:cTn id="22" dur="2000" fill="hold"/>
                                        <p:tgtEl>
                                          <p:spTgt spid="6">
                                            <p:graphicEl>
                                              <a:chart seriesIdx="-4" categoryIdx="1" bldStep="category"/>
                                            </p:graphicEl>
                                          </p:spTgt>
                                        </p:tgtEl>
                                        <p:attrNameLst>
                                          <p:attrName>ppt_x</p:attrName>
                                          <p:attrName>ppt_y</p:attrName>
                                        </p:attrNameLst>
                                      </p:cBhvr>
                                      <p:rCtr x="3889" y="2269"/>
                                    </p:animMotion>
                                  </p:childTnLst>
                                </p:cTn>
                              </p:par>
                              <p:par>
                                <p:cTn id="23" presetID="42" presetClass="entr" presetSubtype="0" fill="hold" grpId="0" nodeType="withEffect">
                                  <p:stCondLst>
                                    <p:cond delay="10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category"/>
        </p:bldSub>
      </p:bldGraphic>
      <p:bldGraphic spid="6" grpId="1">
        <p:bldSub>
          <a:bldChart bld="category"/>
        </p:bldSub>
      </p:bldGraphic>
      <p:bldGraphic spid="6" grpId="2">
        <p:bldSub>
          <a:bldChart bld="category"/>
        </p:bldSub>
      </p:bldGraphic>
      <p:bldGraphic spid="7" grpId="0">
        <p:bldAsOne/>
      </p:bldGraphic>
      <p:bldGraphic spid="7" grpId="1">
        <p:bldAsOne/>
      </p:bldGraphic>
      <p:bldGraphic spid="1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The </a:t>
            </a:r>
            <a:r>
              <a:rPr lang="hu-HU" dirty="0" err="1"/>
              <a:t>Cohort</a:t>
            </a:r>
            <a:r>
              <a:rPr lang="hu-HU" dirty="0"/>
              <a:t> </a:t>
            </a:r>
            <a:r>
              <a:rPr lang="hu-HU" dirty="0" err="1"/>
              <a:t>Component</a:t>
            </a:r>
            <a:r>
              <a:rPr lang="hu-HU" dirty="0"/>
              <a:t> </a:t>
            </a:r>
            <a:r>
              <a:rPr lang="hu-HU" dirty="0" err="1"/>
              <a:t>Population</a:t>
            </a:r>
            <a:r>
              <a:rPr lang="hu-HU" dirty="0"/>
              <a:t> Projection </a:t>
            </a:r>
            <a:r>
              <a:rPr lang="hu-HU" dirty="0" err="1"/>
              <a:t>Method</a:t>
            </a:r>
            <a:endParaRPr lang="hu-HU" dirty="0"/>
          </a:p>
        </p:txBody>
      </p:sp>
      <p:pic>
        <p:nvPicPr>
          <p:cNvPr id="4" name="Tartalom hely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333" y="2366493"/>
            <a:ext cx="5159743" cy="2822094"/>
          </a:xfrm>
        </p:spPr>
      </p:pic>
    </p:spTree>
    <p:extLst>
      <p:ext uri="{BB962C8B-B14F-4D97-AF65-F5344CB8AC3E}">
        <p14:creationId xmlns:p14="http://schemas.microsoft.com/office/powerpoint/2010/main" val="1252906024"/>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Csoportba foglalás 8"/>
          <p:cNvGrpSpPr/>
          <p:nvPr/>
        </p:nvGrpSpPr>
        <p:grpSpPr>
          <a:xfrm>
            <a:off x="1507389" y="620455"/>
            <a:ext cx="4776552" cy="1315490"/>
            <a:chOff x="1507389" y="620455"/>
            <a:chExt cx="4776552" cy="1315490"/>
          </a:xfrm>
        </p:grpSpPr>
        <p:pic>
          <p:nvPicPr>
            <p:cNvPr id="33" name="Kép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389" y="738428"/>
              <a:ext cx="571580" cy="1190791"/>
            </a:xfrm>
            <a:prstGeom prst="rect">
              <a:avLst/>
            </a:prstGeom>
          </p:spPr>
        </p:pic>
        <p:pic>
          <p:nvPicPr>
            <p:cNvPr id="32" name="Kép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284" y="738425"/>
              <a:ext cx="571580" cy="1190791"/>
            </a:xfrm>
            <a:prstGeom prst="rect">
              <a:avLst/>
            </a:prstGeom>
          </p:spPr>
        </p:pic>
        <p:pic>
          <p:nvPicPr>
            <p:cNvPr id="34" name="Kép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4801" y="704896"/>
              <a:ext cx="571580" cy="1190791"/>
            </a:xfrm>
            <a:prstGeom prst="rect">
              <a:avLst/>
            </a:prstGeom>
          </p:spPr>
        </p:pic>
        <p:pic>
          <p:nvPicPr>
            <p:cNvPr id="35" name="Kép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306" y="738425"/>
              <a:ext cx="571580" cy="1190791"/>
            </a:xfrm>
            <a:prstGeom prst="rect">
              <a:avLst/>
            </a:prstGeom>
          </p:spPr>
        </p:pic>
        <p:pic>
          <p:nvPicPr>
            <p:cNvPr id="40" name="Kép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048" y="745154"/>
              <a:ext cx="571580" cy="1190791"/>
            </a:xfrm>
            <a:prstGeom prst="rect">
              <a:avLst/>
            </a:prstGeom>
          </p:spPr>
        </p:pic>
        <p:pic>
          <p:nvPicPr>
            <p:cNvPr id="41" name="Kép 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2361" y="722908"/>
              <a:ext cx="571580" cy="1190791"/>
            </a:xfrm>
            <a:prstGeom prst="rect">
              <a:avLst/>
            </a:prstGeom>
          </p:spPr>
        </p:pic>
        <p:pic>
          <p:nvPicPr>
            <p:cNvPr id="42" name="Kép 4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527" y="620455"/>
              <a:ext cx="571580" cy="1190791"/>
            </a:xfrm>
            <a:prstGeom prst="rect">
              <a:avLst/>
            </a:prstGeom>
          </p:spPr>
        </p:pic>
      </p:grpSp>
      <p:grpSp>
        <p:nvGrpSpPr>
          <p:cNvPr id="2" name="Csoportba foglalás 1"/>
          <p:cNvGrpSpPr/>
          <p:nvPr/>
        </p:nvGrpSpPr>
        <p:grpSpPr>
          <a:xfrm>
            <a:off x="1551260" y="1761243"/>
            <a:ext cx="527709" cy="517890"/>
            <a:chOff x="1551260" y="1761243"/>
            <a:chExt cx="527709" cy="517890"/>
          </a:xfrm>
        </p:grpSpPr>
        <p:sp>
          <p:nvSpPr>
            <p:cNvPr id="22" name="Ellipszis 21"/>
            <p:cNvSpPr/>
            <p:nvPr/>
          </p:nvSpPr>
          <p:spPr>
            <a:xfrm>
              <a:off x="155754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3" name="Szövegdoboz 22"/>
            <p:cNvSpPr txBox="1"/>
            <p:nvPr/>
          </p:nvSpPr>
          <p:spPr>
            <a:xfrm>
              <a:off x="1551260" y="1811246"/>
              <a:ext cx="527709" cy="369332"/>
            </a:xfrm>
            <a:prstGeom prst="rect">
              <a:avLst/>
            </a:prstGeom>
            <a:noFill/>
          </p:spPr>
          <p:txBody>
            <a:bodyPr wrap="none" rtlCol="0">
              <a:spAutoFit/>
            </a:bodyPr>
            <a:lstStyle/>
            <a:p>
              <a:r>
                <a:rPr lang="en-US" dirty="0"/>
                <a:t>♂</a:t>
              </a:r>
              <a:r>
                <a:rPr lang="en-US" sz="1400" dirty="0"/>
                <a:t>46</a:t>
              </a:r>
              <a:endParaRPr lang="hu-HU" dirty="0"/>
            </a:p>
          </p:txBody>
        </p:sp>
      </p:grpSp>
      <p:grpSp>
        <p:nvGrpSpPr>
          <p:cNvPr id="3" name="Csoportba foglalás 2"/>
          <p:cNvGrpSpPr/>
          <p:nvPr/>
        </p:nvGrpSpPr>
        <p:grpSpPr>
          <a:xfrm>
            <a:off x="2278195" y="1761243"/>
            <a:ext cx="546945" cy="517890"/>
            <a:chOff x="2278195" y="1761243"/>
            <a:chExt cx="546945" cy="517890"/>
          </a:xfrm>
        </p:grpSpPr>
        <p:sp>
          <p:nvSpPr>
            <p:cNvPr id="24" name="Ellipszis 23"/>
            <p:cNvSpPr/>
            <p:nvPr/>
          </p:nvSpPr>
          <p:spPr>
            <a:xfrm>
              <a:off x="2284477"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5" name="Szövegdoboz 24"/>
            <p:cNvSpPr txBox="1"/>
            <p:nvPr/>
          </p:nvSpPr>
          <p:spPr>
            <a:xfrm>
              <a:off x="2278195" y="1811246"/>
              <a:ext cx="546945" cy="369332"/>
            </a:xfrm>
            <a:prstGeom prst="rect">
              <a:avLst/>
            </a:prstGeom>
            <a:noFill/>
          </p:spPr>
          <p:txBody>
            <a:bodyPr wrap="none" rtlCol="0">
              <a:spAutoFit/>
            </a:bodyPr>
            <a:lstStyle/>
            <a:p>
              <a:r>
                <a:rPr lang="en-US" dirty="0"/>
                <a:t>♀ </a:t>
              </a:r>
              <a:r>
                <a:rPr lang="en-US" sz="1400" dirty="0"/>
                <a:t>42</a:t>
              </a:r>
              <a:endParaRPr lang="hu-HU" dirty="0"/>
            </a:p>
          </p:txBody>
        </p:sp>
      </p:grpSp>
      <p:grpSp>
        <p:nvGrpSpPr>
          <p:cNvPr id="4" name="Csoportba foglalás 3"/>
          <p:cNvGrpSpPr/>
          <p:nvPr/>
        </p:nvGrpSpPr>
        <p:grpSpPr>
          <a:xfrm>
            <a:off x="2973570" y="1761243"/>
            <a:ext cx="527709" cy="517890"/>
            <a:chOff x="2973570" y="1761243"/>
            <a:chExt cx="527709" cy="517890"/>
          </a:xfrm>
        </p:grpSpPr>
        <p:sp>
          <p:nvSpPr>
            <p:cNvPr id="26" name="Ellipszis 25"/>
            <p:cNvSpPr/>
            <p:nvPr/>
          </p:nvSpPr>
          <p:spPr>
            <a:xfrm>
              <a:off x="297985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7" name="Szövegdoboz 26"/>
            <p:cNvSpPr txBox="1"/>
            <p:nvPr/>
          </p:nvSpPr>
          <p:spPr>
            <a:xfrm>
              <a:off x="2973570" y="1811246"/>
              <a:ext cx="527709" cy="369332"/>
            </a:xfrm>
            <a:prstGeom prst="rect">
              <a:avLst/>
            </a:prstGeom>
            <a:noFill/>
          </p:spPr>
          <p:txBody>
            <a:bodyPr wrap="none" rtlCol="0">
              <a:spAutoFit/>
            </a:bodyPr>
            <a:lstStyle/>
            <a:p>
              <a:r>
                <a:rPr lang="en-US" dirty="0"/>
                <a:t>♂</a:t>
              </a:r>
              <a:r>
                <a:rPr lang="en-US" sz="1400" dirty="0"/>
                <a:t>17</a:t>
              </a:r>
              <a:endParaRPr lang="hu-HU" dirty="0"/>
            </a:p>
          </p:txBody>
        </p:sp>
      </p:grpSp>
      <p:grpSp>
        <p:nvGrpSpPr>
          <p:cNvPr id="5" name="Csoportba foglalás 4"/>
          <p:cNvGrpSpPr/>
          <p:nvPr/>
        </p:nvGrpSpPr>
        <p:grpSpPr>
          <a:xfrm>
            <a:off x="3662663" y="1761243"/>
            <a:ext cx="527709" cy="517890"/>
            <a:chOff x="3662663" y="1761243"/>
            <a:chExt cx="527709" cy="517890"/>
          </a:xfrm>
        </p:grpSpPr>
        <p:sp>
          <p:nvSpPr>
            <p:cNvPr id="28" name="Ellipszis 27"/>
            <p:cNvSpPr/>
            <p:nvPr/>
          </p:nvSpPr>
          <p:spPr>
            <a:xfrm>
              <a:off x="3668945"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9" name="Szövegdoboz 28"/>
            <p:cNvSpPr txBox="1"/>
            <p:nvPr/>
          </p:nvSpPr>
          <p:spPr>
            <a:xfrm>
              <a:off x="3662663" y="1811246"/>
              <a:ext cx="527709" cy="369332"/>
            </a:xfrm>
            <a:prstGeom prst="rect">
              <a:avLst/>
            </a:prstGeom>
            <a:noFill/>
          </p:spPr>
          <p:txBody>
            <a:bodyPr wrap="none" rtlCol="0">
              <a:spAutoFit/>
            </a:bodyPr>
            <a:lstStyle/>
            <a:p>
              <a:r>
                <a:rPr lang="en-US" dirty="0"/>
                <a:t>♂</a:t>
              </a:r>
              <a:r>
                <a:rPr lang="en-US" sz="1400" dirty="0"/>
                <a:t>65</a:t>
              </a:r>
              <a:endParaRPr lang="hu-HU" dirty="0"/>
            </a:p>
          </p:txBody>
        </p:sp>
      </p:grpSp>
      <p:grpSp>
        <p:nvGrpSpPr>
          <p:cNvPr id="6" name="Csoportba foglalás 5"/>
          <p:cNvGrpSpPr/>
          <p:nvPr/>
        </p:nvGrpSpPr>
        <p:grpSpPr>
          <a:xfrm>
            <a:off x="4345474" y="1761243"/>
            <a:ext cx="524172" cy="517890"/>
            <a:chOff x="4345474" y="1761243"/>
            <a:chExt cx="524172" cy="517890"/>
          </a:xfrm>
        </p:grpSpPr>
        <p:sp>
          <p:nvSpPr>
            <p:cNvPr id="30" name="Ellipszis 29"/>
            <p:cNvSpPr/>
            <p:nvPr/>
          </p:nvSpPr>
          <p:spPr>
            <a:xfrm>
              <a:off x="4351756"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1" name="Szövegdoboz 30"/>
            <p:cNvSpPr txBox="1"/>
            <p:nvPr/>
          </p:nvSpPr>
          <p:spPr>
            <a:xfrm>
              <a:off x="4345474" y="1811246"/>
              <a:ext cx="494046" cy="369332"/>
            </a:xfrm>
            <a:prstGeom prst="rect">
              <a:avLst/>
            </a:prstGeom>
            <a:noFill/>
          </p:spPr>
          <p:txBody>
            <a:bodyPr wrap="none" rtlCol="0">
              <a:spAutoFit/>
            </a:bodyPr>
            <a:lstStyle/>
            <a:p>
              <a:r>
                <a:rPr lang="en-US" dirty="0"/>
                <a:t>♀</a:t>
              </a:r>
              <a:r>
                <a:rPr lang="en-US" sz="1400" dirty="0"/>
                <a:t>59</a:t>
              </a:r>
              <a:endParaRPr lang="hu-HU" dirty="0"/>
            </a:p>
          </p:txBody>
        </p:sp>
      </p:grpSp>
      <p:grpSp>
        <p:nvGrpSpPr>
          <p:cNvPr id="7" name="Csoportba foglalás 6"/>
          <p:cNvGrpSpPr/>
          <p:nvPr/>
        </p:nvGrpSpPr>
        <p:grpSpPr>
          <a:xfrm>
            <a:off x="5048730" y="1761243"/>
            <a:ext cx="527709" cy="517890"/>
            <a:chOff x="5048730" y="1761243"/>
            <a:chExt cx="527709" cy="517890"/>
          </a:xfrm>
        </p:grpSpPr>
        <p:sp>
          <p:nvSpPr>
            <p:cNvPr id="36" name="Ellipszis 35"/>
            <p:cNvSpPr/>
            <p:nvPr/>
          </p:nvSpPr>
          <p:spPr>
            <a:xfrm>
              <a:off x="505501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7" name="Szövegdoboz 36"/>
            <p:cNvSpPr txBox="1"/>
            <p:nvPr/>
          </p:nvSpPr>
          <p:spPr>
            <a:xfrm>
              <a:off x="5048730" y="1811246"/>
              <a:ext cx="527709" cy="369332"/>
            </a:xfrm>
            <a:prstGeom prst="rect">
              <a:avLst/>
            </a:prstGeom>
            <a:noFill/>
          </p:spPr>
          <p:txBody>
            <a:bodyPr wrap="none" rtlCol="0">
              <a:spAutoFit/>
            </a:bodyPr>
            <a:lstStyle/>
            <a:p>
              <a:r>
                <a:rPr lang="en-US" dirty="0"/>
                <a:t>♂</a:t>
              </a:r>
              <a:r>
                <a:rPr lang="en-US" sz="1400" dirty="0"/>
                <a:t>28</a:t>
              </a:r>
              <a:endParaRPr lang="hu-HU" dirty="0"/>
            </a:p>
          </p:txBody>
        </p:sp>
      </p:grpSp>
      <p:grpSp>
        <p:nvGrpSpPr>
          <p:cNvPr id="8" name="Csoportba foglalás 7"/>
          <p:cNvGrpSpPr/>
          <p:nvPr/>
        </p:nvGrpSpPr>
        <p:grpSpPr>
          <a:xfrm>
            <a:off x="5731541" y="1761243"/>
            <a:ext cx="524172" cy="517890"/>
            <a:chOff x="5731541" y="1761243"/>
            <a:chExt cx="524172" cy="517890"/>
          </a:xfrm>
        </p:grpSpPr>
        <p:sp>
          <p:nvSpPr>
            <p:cNvPr id="38" name="Ellipszis 37"/>
            <p:cNvSpPr/>
            <p:nvPr/>
          </p:nvSpPr>
          <p:spPr>
            <a:xfrm>
              <a:off x="5737823"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 name="Szövegdoboz 38"/>
            <p:cNvSpPr txBox="1"/>
            <p:nvPr/>
          </p:nvSpPr>
          <p:spPr>
            <a:xfrm>
              <a:off x="5731541" y="1811246"/>
              <a:ext cx="494046" cy="369332"/>
            </a:xfrm>
            <a:prstGeom prst="rect">
              <a:avLst/>
            </a:prstGeom>
            <a:noFill/>
          </p:spPr>
          <p:txBody>
            <a:bodyPr wrap="none" rtlCol="0">
              <a:spAutoFit/>
            </a:bodyPr>
            <a:lstStyle/>
            <a:p>
              <a:r>
                <a:rPr lang="en-US" dirty="0"/>
                <a:t>♀</a:t>
              </a:r>
              <a:r>
                <a:rPr lang="en-US" sz="1400" dirty="0"/>
                <a:t>24</a:t>
              </a:r>
              <a:endParaRPr lang="hu-HU" dirty="0"/>
            </a:p>
          </p:txBody>
        </p:sp>
      </p:grpSp>
      <p:sp>
        <p:nvSpPr>
          <p:cNvPr id="43" name="Szövegdoboz 42"/>
          <p:cNvSpPr txBox="1"/>
          <p:nvPr/>
        </p:nvSpPr>
        <p:spPr>
          <a:xfrm>
            <a:off x="154440" y="1819338"/>
            <a:ext cx="751616"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endParaRPr lang="hu-HU" dirty="0">
              <a:solidFill>
                <a:schemeClr val="accent4"/>
              </a:solidFill>
            </a:endParaRPr>
          </a:p>
        </p:txBody>
      </p:sp>
      <p:sp>
        <p:nvSpPr>
          <p:cNvPr id="58" name="Ellipszis 57"/>
          <p:cNvSpPr/>
          <p:nvPr/>
        </p:nvSpPr>
        <p:spPr>
          <a:xfrm>
            <a:off x="155484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9" name="Szövegdoboz 58"/>
          <p:cNvSpPr txBox="1"/>
          <p:nvPr/>
        </p:nvSpPr>
        <p:spPr>
          <a:xfrm>
            <a:off x="1548564" y="4114770"/>
            <a:ext cx="527709" cy="369332"/>
          </a:xfrm>
          <a:prstGeom prst="rect">
            <a:avLst/>
          </a:prstGeom>
          <a:noFill/>
        </p:spPr>
        <p:txBody>
          <a:bodyPr wrap="none" rtlCol="0">
            <a:spAutoFit/>
          </a:bodyPr>
          <a:lstStyle/>
          <a:p>
            <a:r>
              <a:rPr lang="en-US" dirty="0"/>
              <a:t>♂</a:t>
            </a:r>
            <a:r>
              <a:rPr lang="hu-HU" sz="1400" dirty="0"/>
              <a:t>5</a:t>
            </a:r>
            <a:r>
              <a:rPr lang="en-US" sz="1400" dirty="0"/>
              <a:t>6</a:t>
            </a:r>
            <a:endParaRPr lang="hu-HU" dirty="0"/>
          </a:p>
        </p:txBody>
      </p:sp>
      <p:sp>
        <p:nvSpPr>
          <p:cNvPr id="60" name="Ellipszis 59"/>
          <p:cNvSpPr/>
          <p:nvPr/>
        </p:nvSpPr>
        <p:spPr>
          <a:xfrm>
            <a:off x="2281781"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1" name="Szövegdoboz 60"/>
          <p:cNvSpPr txBox="1"/>
          <p:nvPr/>
        </p:nvSpPr>
        <p:spPr>
          <a:xfrm>
            <a:off x="2275499" y="4114770"/>
            <a:ext cx="494046" cy="369332"/>
          </a:xfrm>
          <a:prstGeom prst="rect">
            <a:avLst/>
          </a:prstGeom>
          <a:noFill/>
        </p:spPr>
        <p:txBody>
          <a:bodyPr wrap="none" rtlCol="0">
            <a:spAutoFit/>
          </a:bodyPr>
          <a:lstStyle/>
          <a:p>
            <a:r>
              <a:rPr lang="en-US" dirty="0"/>
              <a:t>♀</a:t>
            </a:r>
            <a:r>
              <a:rPr lang="hu-HU" sz="1400" dirty="0"/>
              <a:t>5</a:t>
            </a:r>
            <a:r>
              <a:rPr lang="en-US" sz="1400" dirty="0"/>
              <a:t>2</a:t>
            </a:r>
            <a:endParaRPr lang="hu-HU" dirty="0"/>
          </a:p>
        </p:txBody>
      </p:sp>
      <p:sp>
        <p:nvSpPr>
          <p:cNvPr id="62" name="Ellipszis 61"/>
          <p:cNvSpPr/>
          <p:nvPr/>
        </p:nvSpPr>
        <p:spPr>
          <a:xfrm>
            <a:off x="297715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3" name="Szövegdoboz 62"/>
          <p:cNvSpPr txBox="1"/>
          <p:nvPr/>
        </p:nvSpPr>
        <p:spPr>
          <a:xfrm>
            <a:off x="2970874" y="4114770"/>
            <a:ext cx="527709" cy="369332"/>
          </a:xfrm>
          <a:prstGeom prst="rect">
            <a:avLst/>
          </a:prstGeom>
          <a:noFill/>
        </p:spPr>
        <p:txBody>
          <a:bodyPr wrap="none" rtlCol="0">
            <a:spAutoFit/>
          </a:bodyPr>
          <a:lstStyle/>
          <a:p>
            <a:r>
              <a:rPr lang="en-US" dirty="0"/>
              <a:t>♂</a:t>
            </a:r>
            <a:r>
              <a:rPr lang="hu-HU" sz="1400" dirty="0"/>
              <a:t>2</a:t>
            </a:r>
            <a:r>
              <a:rPr lang="en-US" sz="1400" dirty="0"/>
              <a:t>7</a:t>
            </a:r>
            <a:endParaRPr lang="hu-HU" dirty="0"/>
          </a:p>
        </p:txBody>
      </p:sp>
      <p:sp>
        <p:nvSpPr>
          <p:cNvPr id="64" name="Ellipszis 63"/>
          <p:cNvSpPr/>
          <p:nvPr/>
        </p:nvSpPr>
        <p:spPr>
          <a:xfrm>
            <a:off x="3666249" y="4064767"/>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6" name="Ellipszis 65"/>
          <p:cNvSpPr/>
          <p:nvPr/>
        </p:nvSpPr>
        <p:spPr>
          <a:xfrm>
            <a:off x="4365244"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7" name="Szövegdoboz 66"/>
          <p:cNvSpPr txBox="1"/>
          <p:nvPr/>
        </p:nvSpPr>
        <p:spPr>
          <a:xfrm>
            <a:off x="4342778" y="4114770"/>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68" name="Ellipszis 67"/>
          <p:cNvSpPr/>
          <p:nvPr/>
        </p:nvSpPr>
        <p:spPr>
          <a:xfrm>
            <a:off x="5141328"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9" name="Szövegdoboz 68"/>
          <p:cNvSpPr txBox="1"/>
          <p:nvPr/>
        </p:nvSpPr>
        <p:spPr>
          <a:xfrm>
            <a:off x="5135046" y="4114770"/>
            <a:ext cx="527709" cy="369332"/>
          </a:xfrm>
          <a:prstGeom prst="rect">
            <a:avLst/>
          </a:prstGeom>
          <a:noFill/>
        </p:spPr>
        <p:txBody>
          <a:bodyPr wrap="none" rtlCol="0">
            <a:spAutoFit/>
          </a:bodyPr>
          <a:lstStyle/>
          <a:p>
            <a:r>
              <a:rPr lang="en-US" dirty="0"/>
              <a:t>♂</a:t>
            </a:r>
            <a:r>
              <a:rPr lang="hu-HU" sz="1400" dirty="0"/>
              <a:t>3</a:t>
            </a:r>
            <a:r>
              <a:rPr lang="en-US" sz="1400" dirty="0"/>
              <a:t>8</a:t>
            </a:r>
            <a:endParaRPr lang="hu-HU" dirty="0"/>
          </a:p>
        </p:txBody>
      </p:sp>
      <p:sp>
        <p:nvSpPr>
          <p:cNvPr id="70" name="Ellipszis 69"/>
          <p:cNvSpPr/>
          <p:nvPr/>
        </p:nvSpPr>
        <p:spPr>
          <a:xfrm>
            <a:off x="5654207"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1" name="Szövegdoboz 70"/>
          <p:cNvSpPr txBox="1"/>
          <p:nvPr/>
        </p:nvSpPr>
        <p:spPr>
          <a:xfrm>
            <a:off x="5647925" y="4114770"/>
            <a:ext cx="494046" cy="369332"/>
          </a:xfrm>
          <a:prstGeom prst="rect">
            <a:avLst/>
          </a:prstGeom>
          <a:noFill/>
        </p:spPr>
        <p:txBody>
          <a:bodyPr wrap="none" rtlCol="0">
            <a:spAutoFit/>
          </a:bodyPr>
          <a:lstStyle/>
          <a:p>
            <a:r>
              <a:rPr lang="en-US" dirty="0"/>
              <a:t>♀</a:t>
            </a:r>
            <a:r>
              <a:rPr lang="hu-HU" sz="1400" dirty="0"/>
              <a:t>3</a:t>
            </a:r>
            <a:r>
              <a:rPr lang="en-US" sz="1400" dirty="0"/>
              <a:t>4</a:t>
            </a:r>
            <a:endParaRPr lang="hu-HU" dirty="0"/>
          </a:p>
        </p:txBody>
      </p:sp>
      <p:sp>
        <p:nvSpPr>
          <p:cNvPr id="72" name="Ellipszis 71"/>
          <p:cNvSpPr/>
          <p:nvPr/>
        </p:nvSpPr>
        <p:spPr>
          <a:xfrm>
            <a:off x="155484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3" name="Szövegdoboz 72"/>
          <p:cNvSpPr txBox="1"/>
          <p:nvPr/>
        </p:nvSpPr>
        <p:spPr>
          <a:xfrm>
            <a:off x="1548564" y="5280018"/>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74" name="Ellipszis 73"/>
          <p:cNvSpPr/>
          <p:nvPr/>
        </p:nvSpPr>
        <p:spPr>
          <a:xfrm>
            <a:off x="2281781"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5" name="Szövegdoboz 74"/>
          <p:cNvSpPr txBox="1"/>
          <p:nvPr/>
        </p:nvSpPr>
        <p:spPr>
          <a:xfrm>
            <a:off x="2275499" y="5280018"/>
            <a:ext cx="494046" cy="369332"/>
          </a:xfrm>
          <a:prstGeom prst="rect">
            <a:avLst/>
          </a:prstGeom>
          <a:noFill/>
        </p:spPr>
        <p:txBody>
          <a:bodyPr wrap="none" rtlCol="0">
            <a:spAutoFit/>
          </a:bodyPr>
          <a:lstStyle/>
          <a:p>
            <a:r>
              <a:rPr lang="en-US" dirty="0"/>
              <a:t>♀</a:t>
            </a:r>
            <a:r>
              <a:rPr lang="en-US" sz="1400" dirty="0"/>
              <a:t>42</a:t>
            </a:r>
            <a:endParaRPr lang="hu-HU" dirty="0"/>
          </a:p>
        </p:txBody>
      </p:sp>
      <p:sp>
        <p:nvSpPr>
          <p:cNvPr id="76" name="Ellipszis 75"/>
          <p:cNvSpPr/>
          <p:nvPr/>
        </p:nvSpPr>
        <p:spPr>
          <a:xfrm>
            <a:off x="297715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7" name="Szövegdoboz 76"/>
          <p:cNvSpPr txBox="1"/>
          <p:nvPr/>
        </p:nvSpPr>
        <p:spPr>
          <a:xfrm>
            <a:off x="2970874" y="5280018"/>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78" name="Ellipszis 77"/>
          <p:cNvSpPr/>
          <p:nvPr/>
        </p:nvSpPr>
        <p:spPr>
          <a:xfrm>
            <a:off x="3674341" y="5221923"/>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0" name="Ellipszis 79"/>
          <p:cNvSpPr/>
          <p:nvPr/>
        </p:nvSpPr>
        <p:spPr>
          <a:xfrm>
            <a:off x="4381428" y="5230015"/>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6" name="Szövegdoboz 85"/>
          <p:cNvSpPr txBox="1"/>
          <p:nvPr/>
        </p:nvSpPr>
        <p:spPr>
          <a:xfrm>
            <a:off x="170372" y="2958962"/>
            <a:ext cx="984052"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a:t>
            </a:r>
          </a:p>
        </p:txBody>
      </p:sp>
      <p:sp>
        <p:nvSpPr>
          <p:cNvPr id="87" name="Szövegdoboz 86"/>
          <p:cNvSpPr txBox="1"/>
          <p:nvPr/>
        </p:nvSpPr>
        <p:spPr>
          <a:xfrm>
            <a:off x="154440" y="4114770"/>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+10</a:t>
            </a:r>
          </a:p>
        </p:txBody>
      </p:sp>
      <p:sp>
        <p:nvSpPr>
          <p:cNvPr id="88" name="Szövegdoboz 87"/>
          <p:cNvSpPr txBox="1"/>
          <p:nvPr/>
        </p:nvSpPr>
        <p:spPr>
          <a:xfrm>
            <a:off x="173810" y="5280018"/>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+20</a:t>
            </a:r>
          </a:p>
        </p:txBody>
      </p:sp>
      <p:grpSp>
        <p:nvGrpSpPr>
          <p:cNvPr id="10" name="Csoportba foglalás 9"/>
          <p:cNvGrpSpPr/>
          <p:nvPr/>
        </p:nvGrpSpPr>
        <p:grpSpPr>
          <a:xfrm>
            <a:off x="1549912" y="2279133"/>
            <a:ext cx="527709" cy="1147716"/>
            <a:chOff x="1549912" y="2279133"/>
            <a:chExt cx="527709" cy="1147716"/>
          </a:xfrm>
        </p:grpSpPr>
        <p:sp>
          <p:nvSpPr>
            <p:cNvPr id="44" name="Ellipszis 43"/>
            <p:cNvSpPr/>
            <p:nvPr/>
          </p:nvSpPr>
          <p:spPr>
            <a:xfrm>
              <a:off x="155619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5" name="Szövegdoboz 44"/>
            <p:cNvSpPr txBox="1"/>
            <p:nvPr/>
          </p:nvSpPr>
          <p:spPr>
            <a:xfrm>
              <a:off x="1549912" y="2958962"/>
              <a:ext cx="527709" cy="369332"/>
            </a:xfrm>
            <a:prstGeom prst="rect">
              <a:avLst/>
            </a:prstGeom>
            <a:noFill/>
          </p:spPr>
          <p:txBody>
            <a:bodyPr wrap="none" rtlCol="0">
              <a:spAutoFit/>
            </a:bodyPr>
            <a:lstStyle/>
            <a:p>
              <a:r>
                <a:rPr lang="en-US" dirty="0"/>
                <a:t>♂</a:t>
              </a:r>
              <a:r>
                <a:rPr lang="en-US" sz="1400" dirty="0"/>
                <a:t>4</a:t>
              </a:r>
              <a:r>
                <a:rPr lang="hu-HU" sz="1400" dirty="0"/>
                <a:t>7</a:t>
              </a:r>
              <a:endParaRPr lang="hu-HU" dirty="0"/>
            </a:p>
          </p:txBody>
        </p:sp>
        <p:cxnSp>
          <p:nvCxnSpPr>
            <p:cNvPr id="90" name="Egyenes összekötő 89"/>
            <p:cNvCxnSpPr>
              <a:stCxn id="22" idx="4"/>
              <a:endCxn id="44" idx="0"/>
            </p:cNvCxnSpPr>
            <p:nvPr/>
          </p:nvCxnSpPr>
          <p:spPr>
            <a:xfrm flipH="1">
              <a:off x="1815139"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grpSp>
        <p:nvGrpSpPr>
          <p:cNvPr id="11" name="Csoportba foglalás 10"/>
          <p:cNvGrpSpPr/>
          <p:nvPr/>
        </p:nvGrpSpPr>
        <p:grpSpPr>
          <a:xfrm>
            <a:off x="2276847" y="2270316"/>
            <a:ext cx="524172" cy="1156533"/>
            <a:chOff x="2276847" y="2270316"/>
            <a:chExt cx="524172" cy="1156533"/>
          </a:xfrm>
        </p:grpSpPr>
        <p:sp>
          <p:nvSpPr>
            <p:cNvPr id="46" name="Ellipszis 45"/>
            <p:cNvSpPr/>
            <p:nvPr/>
          </p:nvSpPr>
          <p:spPr>
            <a:xfrm>
              <a:off x="2283129"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7" name="Szövegdoboz 46"/>
            <p:cNvSpPr txBox="1"/>
            <p:nvPr/>
          </p:nvSpPr>
          <p:spPr>
            <a:xfrm>
              <a:off x="2276847" y="2958962"/>
              <a:ext cx="494046" cy="369332"/>
            </a:xfrm>
            <a:prstGeom prst="rect">
              <a:avLst/>
            </a:prstGeom>
            <a:noFill/>
          </p:spPr>
          <p:txBody>
            <a:bodyPr wrap="none" rtlCol="0">
              <a:spAutoFit/>
            </a:bodyPr>
            <a:lstStyle/>
            <a:p>
              <a:r>
                <a:rPr lang="en-US" dirty="0"/>
                <a:t>♀</a:t>
              </a:r>
              <a:r>
                <a:rPr lang="en-US" sz="1400" dirty="0"/>
                <a:t>4</a:t>
              </a:r>
              <a:r>
                <a:rPr lang="hu-HU" sz="1400" dirty="0"/>
                <a:t>3</a:t>
              </a:r>
              <a:endParaRPr lang="hu-HU" dirty="0"/>
            </a:p>
          </p:txBody>
        </p:sp>
        <p:cxnSp>
          <p:nvCxnSpPr>
            <p:cNvPr id="91" name="Egyenes összekötő 90"/>
            <p:cNvCxnSpPr/>
            <p:nvPr/>
          </p:nvCxnSpPr>
          <p:spPr>
            <a:xfrm flipH="1">
              <a:off x="2539353"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grpSp>
        <p:nvGrpSpPr>
          <p:cNvPr id="12" name="Csoportba foglalás 11"/>
          <p:cNvGrpSpPr/>
          <p:nvPr/>
        </p:nvGrpSpPr>
        <p:grpSpPr>
          <a:xfrm>
            <a:off x="2972222" y="2270316"/>
            <a:ext cx="527709" cy="1156533"/>
            <a:chOff x="2972222" y="2270316"/>
            <a:chExt cx="527709" cy="1156533"/>
          </a:xfrm>
        </p:grpSpPr>
        <p:sp>
          <p:nvSpPr>
            <p:cNvPr id="48" name="Ellipszis 47"/>
            <p:cNvSpPr/>
            <p:nvPr/>
          </p:nvSpPr>
          <p:spPr>
            <a:xfrm>
              <a:off x="297850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9" name="Szövegdoboz 48"/>
            <p:cNvSpPr txBox="1"/>
            <p:nvPr/>
          </p:nvSpPr>
          <p:spPr>
            <a:xfrm>
              <a:off x="2972222" y="2958962"/>
              <a:ext cx="527709" cy="369332"/>
            </a:xfrm>
            <a:prstGeom prst="rect">
              <a:avLst/>
            </a:prstGeom>
            <a:noFill/>
          </p:spPr>
          <p:txBody>
            <a:bodyPr wrap="none" rtlCol="0">
              <a:spAutoFit/>
            </a:bodyPr>
            <a:lstStyle/>
            <a:p>
              <a:r>
                <a:rPr lang="en-US" dirty="0"/>
                <a:t>♂</a:t>
              </a:r>
              <a:r>
                <a:rPr lang="en-US" sz="1400" dirty="0"/>
                <a:t>1</a:t>
              </a:r>
              <a:r>
                <a:rPr lang="hu-HU" sz="1400" dirty="0"/>
                <a:t>8</a:t>
              </a:r>
              <a:endParaRPr lang="hu-HU" dirty="0"/>
            </a:p>
          </p:txBody>
        </p:sp>
        <p:cxnSp>
          <p:nvCxnSpPr>
            <p:cNvPr id="92" name="Egyenes összekötő 91"/>
            <p:cNvCxnSpPr/>
            <p:nvPr/>
          </p:nvCxnSpPr>
          <p:spPr>
            <a:xfrm flipH="1">
              <a:off x="3238887"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grpSp>
        <p:nvGrpSpPr>
          <p:cNvPr id="14" name="Csoportba foglalás 13"/>
          <p:cNvGrpSpPr/>
          <p:nvPr/>
        </p:nvGrpSpPr>
        <p:grpSpPr>
          <a:xfrm>
            <a:off x="4344126" y="2279133"/>
            <a:ext cx="524172" cy="1147716"/>
            <a:chOff x="4344126" y="2279133"/>
            <a:chExt cx="524172" cy="1147716"/>
          </a:xfrm>
        </p:grpSpPr>
        <p:sp>
          <p:nvSpPr>
            <p:cNvPr id="52" name="Ellipszis 51"/>
            <p:cNvSpPr/>
            <p:nvPr/>
          </p:nvSpPr>
          <p:spPr>
            <a:xfrm>
              <a:off x="4350408"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3" name="Szövegdoboz 52"/>
            <p:cNvSpPr txBox="1"/>
            <p:nvPr/>
          </p:nvSpPr>
          <p:spPr>
            <a:xfrm>
              <a:off x="4344126" y="2958962"/>
              <a:ext cx="494046" cy="369332"/>
            </a:xfrm>
            <a:prstGeom prst="rect">
              <a:avLst/>
            </a:prstGeom>
            <a:noFill/>
          </p:spPr>
          <p:txBody>
            <a:bodyPr wrap="none" rtlCol="0">
              <a:spAutoFit/>
            </a:bodyPr>
            <a:lstStyle/>
            <a:p>
              <a:r>
                <a:rPr lang="en-US" dirty="0"/>
                <a:t>♀</a:t>
              </a:r>
              <a:r>
                <a:rPr lang="hu-HU" sz="1400" dirty="0"/>
                <a:t>60</a:t>
              </a:r>
              <a:endParaRPr lang="hu-HU" dirty="0"/>
            </a:p>
          </p:txBody>
        </p:sp>
        <p:cxnSp>
          <p:nvCxnSpPr>
            <p:cNvPr id="94" name="Egyenes összekötő 93"/>
            <p:cNvCxnSpPr/>
            <p:nvPr/>
          </p:nvCxnSpPr>
          <p:spPr>
            <a:xfrm flipH="1">
              <a:off x="4614660"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cxnSp>
        <p:nvCxnSpPr>
          <p:cNvPr id="95" name="Egyenes összekötő 94"/>
          <p:cNvCxnSpPr/>
          <p:nvPr/>
        </p:nvCxnSpPr>
        <p:spPr>
          <a:xfrm flipH="1">
            <a:off x="1811070" y="342684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6" name="Egyenes összekötő 95"/>
          <p:cNvCxnSpPr/>
          <p:nvPr/>
        </p:nvCxnSpPr>
        <p:spPr>
          <a:xfrm flipH="1">
            <a:off x="2539821" y="342679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7" name="Egyenes összekötő 96"/>
          <p:cNvCxnSpPr/>
          <p:nvPr/>
        </p:nvCxnSpPr>
        <p:spPr>
          <a:xfrm flipH="1">
            <a:off x="3233380"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9" name="Egyenes összekötő 98"/>
          <p:cNvCxnSpPr/>
          <p:nvPr/>
        </p:nvCxnSpPr>
        <p:spPr>
          <a:xfrm flipH="1">
            <a:off x="4617717"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0" name="Egyenes összekötő 99"/>
          <p:cNvCxnSpPr/>
          <p:nvPr/>
        </p:nvCxnSpPr>
        <p:spPr>
          <a:xfrm flipH="1">
            <a:off x="5401271" y="34178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1" name="Egyenes összekötő 100"/>
          <p:cNvCxnSpPr/>
          <p:nvPr/>
        </p:nvCxnSpPr>
        <p:spPr>
          <a:xfrm flipH="1">
            <a:off x="5923859" y="341440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2" name="Egyenes összekötő 101"/>
          <p:cNvCxnSpPr/>
          <p:nvPr/>
        </p:nvCxnSpPr>
        <p:spPr>
          <a:xfrm flipH="1">
            <a:off x="1818560" y="458483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3" name="Egyenes összekötő 102"/>
          <p:cNvCxnSpPr/>
          <p:nvPr/>
        </p:nvCxnSpPr>
        <p:spPr>
          <a:xfrm flipH="1">
            <a:off x="2547311" y="458478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4" name="Egyenes összekötő 103"/>
          <p:cNvCxnSpPr/>
          <p:nvPr/>
        </p:nvCxnSpPr>
        <p:spPr>
          <a:xfrm flipH="1">
            <a:off x="3240870" y="459215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07" name="Ellipszis 106"/>
          <p:cNvSpPr/>
          <p:nvPr/>
        </p:nvSpPr>
        <p:spPr>
          <a:xfrm>
            <a:off x="5065217"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08" name="Szövegdoboz 107"/>
          <p:cNvSpPr txBox="1"/>
          <p:nvPr/>
        </p:nvSpPr>
        <p:spPr>
          <a:xfrm>
            <a:off x="5058935" y="5285390"/>
            <a:ext cx="527709" cy="369332"/>
          </a:xfrm>
          <a:prstGeom prst="rect">
            <a:avLst/>
          </a:prstGeom>
          <a:noFill/>
        </p:spPr>
        <p:txBody>
          <a:bodyPr wrap="none" rtlCol="0">
            <a:spAutoFit/>
          </a:bodyPr>
          <a:lstStyle/>
          <a:p>
            <a:r>
              <a:rPr lang="en-US" dirty="0"/>
              <a:t>♂</a:t>
            </a:r>
            <a:r>
              <a:rPr lang="hu-HU" sz="1400" dirty="0"/>
              <a:t>4</a:t>
            </a:r>
            <a:r>
              <a:rPr lang="en-US" sz="1400" dirty="0"/>
              <a:t>8</a:t>
            </a:r>
            <a:endParaRPr lang="hu-HU" dirty="0"/>
          </a:p>
        </p:txBody>
      </p:sp>
      <p:sp>
        <p:nvSpPr>
          <p:cNvPr id="109" name="Ellipszis 108"/>
          <p:cNvSpPr/>
          <p:nvPr/>
        </p:nvSpPr>
        <p:spPr>
          <a:xfrm>
            <a:off x="5748028"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10" name="Szövegdoboz 109"/>
          <p:cNvSpPr txBox="1"/>
          <p:nvPr/>
        </p:nvSpPr>
        <p:spPr>
          <a:xfrm>
            <a:off x="5741746" y="5285390"/>
            <a:ext cx="494046" cy="369332"/>
          </a:xfrm>
          <a:prstGeom prst="rect">
            <a:avLst/>
          </a:prstGeom>
          <a:noFill/>
        </p:spPr>
        <p:txBody>
          <a:bodyPr wrap="none" rtlCol="0">
            <a:spAutoFit/>
          </a:bodyPr>
          <a:lstStyle/>
          <a:p>
            <a:r>
              <a:rPr lang="en-US" dirty="0"/>
              <a:t>♀</a:t>
            </a:r>
            <a:r>
              <a:rPr lang="hu-HU" sz="1400" dirty="0"/>
              <a:t>4</a:t>
            </a:r>
            <a:r>
              <a:rPr lang="en-US" sz="1400" dirty="0"/>
              <a:t>4</a:t>
            </a:r>
            <a:endParaRPr lang="hu-HU" dirty="0"/>
          </a:p>
        </p:txBody>
      </p:sp>
      <p:grpSp>
        <p:nvGrpSpPr>
          <p:cNvPr id="15" name="Csoportba foglalás 14"/>
          <p:cNvGrpSpPr/>
          <p:nvPr/>
        </p:nvGrpSpPr>
        <p:grpSpPr>
          <a:xfrm>
            <a:off x="5136394" y="2279133"/>
            <a:ext cx="1045143" cy="1147716"/>
            <a:chOff x="5136394" y="2279133"/>
            <a:chExt cx="1045143" cy="1147716"/>
          </a:xfrm>
        </p:grpSpPr>
        <p:sp>
          <p:nvSpPr>
            <p:cNvPr id="54" name="Ellipszis 53"/>
            <p:cNvSpPr/>
            <p:nvPr/>
          </p:nvSpPr>
          <p:spPr>
            <a:xfrm>
              <a:off x="5142676"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5" name="Szövegdoboz 54"/>
            <p:cNvSpPr txBox="1"/>
            <p:nvPr/>
          </p:nvSpPr>
          <p:spPr>
            <a:xfrm>
              <a:off x="5136394" y="2958962"/>
              <a:ext cx="527709" cy="369332"/>
            </a:xfrm>
            <a:prstGeom prst="rect">
              <a:avLst/>
            </a:prstGeom>
            <a:noFill/>
          </p:spPr>
          <p:txBody>
            <a:bodyPr wrap="none" rtlCol="0">
              <a:spAutoFit/>
            </a:bodyPr>
            <a:lstStyle/>
            <a:p>
              <a:r>
                <a:rPr lang="en-US" dirty="0"/>
                <a:t>♂</a:t>
              </a:r>
              <a:r>
                <a:rPr lang="en-US" sz="1400" dirty="0"/>
                <a:t>2</a:t>
              </a:r>
              <a:r>
                <a:rPr lang="hu-HU" sz="1400" dirty="0"/>
                <a:t>9</a:t>
              </a:r>
              <a:endParaRPr lang="hu-HU" dirty="0"/>
            </a:p>
          </p:txBody>
        </p:sp>
        <p:sp>
          <p:nvSpPr>
            <p:cNvPr id="56" name="Ellipszis 55"/>
            <p:cNvSpPr/>
            <p:nvPr/>
          </p:nvSpPr>
          <p:spPr>
            <a:xfrm>
              <a:off x="566364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7" name="Szövegdoboz 56"/>
            <p:cNvSpPr txBox="1"/>
            <p:nvPr/>
          </p:nvSpPr>
          <p:spPr>
            <a:xfrm>
              <a:off x="5657365" y="2958962"/>
              <a:ext cx="494046" cy="369332"/>
            </a:xfrm>
            <a:prstGeom prst="rect">
              <a:avLst/>
            </a:prstGeom>
            <a:noFill/>
          </p:spPr>
          <p:txBody>
            <a:bodyPr wrap="none" rtlCol="0">
              <a:spAutoFit/>
            </a:bodyPr>
            <a:lstStyle/>
            <a:p>
              <a:r>
                <a:rPr lang="en-US" dirty="0"/>
                <a:t>♀</a:t>
              </a:r>
              <a:r>
                <a:rPr lang="en-US" sz="1400" dirty="0"/>
                <a:t>2</a:t>
              </a:r>
              <a:r>
                <a:rPr lang="hu-HU" sz="1400" dirty="0"/>
                <a:t>5</a:t>
              </a:r>
              <a:endParaRPr lang="hu-HU" dirty="0"/>
            </a:p>
          </p:txBody>
        </p:sp>
        <p:cxnSp>
          <p:nvCxnSpPr>
            <p:cNvPr id="114" name="Görbe összekötő 113"/>
            <p:cNvCxnSpPr>
              <a:stCxn id="36" idx="4"/>
              <a:endCxn id="54" idx="0"/>
            </p:cNvCxnSpPr>
            <p:nvPr/>
          </p:nvCxnSpPr>
          <p:spPr>
            <a:xfrm rot="16200000" flipH="1">
              <a:off x="5042876" y="2550214"/>
              <a:ext cx="629826" cy="87664"/>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19" name="Görbe összekötő 118"/>
            <p:cNvCxnSpPr>
              <a:stCxn id="38" idx="4"/>
              <a:endCxn id="56" idx="0"/>
            </p:cNvCxnSpPr>
            <p:nvPr/>
          </p:nvCxnSpPr>
          <p:spPr>
            <a:xfrm rot="5400000">
              <a:off x="5644767" y="2556958"/>
              <a:ext cx="629826" cy="74176"/>
            </a:xfrm>
            <a:prstGeom prst="curvedConnector3">
              <a:avLst/>
            </a:prstGeom>
            <a:ln w="19050"/>
          </p:spPr>
          <p:style>
            <a:lnRef idx="1">
              <a:schemeClr val="accent4"/>
            </a:lnRef>
            <a:fillRef idx="0">
              <a:schemeClr val="accent4"/>
            </a:fillRef>
            <a:effectRef idx="0">
              <a:schemeClr val="accent4"/>
            </a:effectRef>
            <a:fontRef idx="minor">
              <a:schemeClr val="tx1"/>
            </a:fontRef>
          </p:style>
        </p:cxnSp>
      </p:grpSp>
      <p:cxnSp>
        <p:nvCxnSpPr>
          <p:cNvPr id="122" name="Görbe összekötő 121"/>
          <p:cNvCxnSpPr>
            <a:stCxn id="68" idx="4"/>
            <a:endCxn id="107" idx="0"/>
          </p:cNvCxnSpPr>
          <p:nvPr/>
        </p:nvCxnSpPr>
        <p:spPr>
          <a:xfrm rot="5400000">
            <a:off x="5035853" y="4870967"/>
            <a:ext cx="652730" cy="7611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24" name="Görbe összekötő 123"/>
          <p:cNvCxnSpPr>
            <a:stCxn id="70" idx="4"/>
            <a:endCxn id="109" idx="0"/>
          </p:cNvCxnSpPr>
          <p:nvPr/>
        </p:nvCxnSpPr>
        <p:spPr>
          <a:xfrm rot="16200000" flipH="1">
            <a:off x="5633697" y="4862111"/>
            <a:ext cx="652730" cy="9382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26" name="Egyenes összekötő 125"/>
          <p:cNvCxnSpPr/>
          <p:nvPr/>
        </p:nvCxnSpPr>
        <p:spPr>
          <a:xfrm flipH="1">
            <a:off x="1806665" y="5747848"/>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27" name="Egyenes összekötő 126"/>
          <p:cNvCxnSpPr/>
          <p:nvPr/>
        </p:nvCxnSpPr>
        <p:spPr>
          <a:xfrm flipH="1">
            <a:off x="2535416"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28" name="Egyenes összekötő 127"/>
          <p:cNvCxnSpPr/>
          <p:nvPr/>
        </p:nvCxnSpPr>
        <p:spPr>
          <a:xfrm flipH="1">
            <a:off x="3228975" y="575516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30" name="Egyenes összekötő 129"/>
          <p:cNvCxnSpPr/>
          <p:nvPr/>
        </p:nvCxnSpPr>
        <p:spPr>
          <a:xfrm flipH="1">
            <a:off x="5322876" y="575999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32" name="Egyenes összekötő 131"/>
          <p:cNvCxnSpPr/>
          <p:nvPr/>
        </p:nvCxnSpPr>
        <p:spPr>
          <a:xfrm flipH="1">
            <a:off x="6006973"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33" name="Szövegdoboz 132"/>
          <p:cNvSpPr txBox="1"/>
          <p:nvPr/>
        </p:nvSpPr>
        <p:spPr>
          <a:xfrm>
            <a:off x="7465474" y="1803949"/>
            <a:ext cx="1678526" cy="400110"/>
          </a:xfrm>
          <a:prstGeom prst="rect">
            <a:avLst/>
          </a:prstGeom>
          <a:noFill/>
        </p:spPr>
        <p:txBody>
          <a:bodyPr wrap="square" rtlCol="0">
            <a:spAutoFit/>
          </a:bodyPr>
          <a:lstStyle/>
          <a:p>
            <a:pPr algn="ctr"/>
            <a:r>
              <a:rPr lang="hu-HU" sz="2000" b="1" dirty="0"/>
              <a:t>10.0 </a:t>
            </a:r>
            <a:r>
              <a:rPr lang="en-US" sz="2000" b="1" dirty="0"/>
              <a:t>million</a:t>
            </a:r>
          </a:p>
        </p:txBody>
      </p:sp>
      <p:sp>
        <p:nvSpPr>
          <p:cNvPr id="134" name="Szövegdoboz 133"/>
          <p:cNvSpPr txBox="1"/>
          <p:nvPr/>
        </p:nvSpPr>
        <p:spPr>
          <a:xfrm>
            <a:off x="7465474" y="2943573"/>
            <a:ext cx="1678526" cy="400110"/>
          </a:xfrm>
          <a:prstGeom prst="rect">
            <a:avLst/>
          </a:prstGeom>
          <a:noFill/>
        </p:spPr>
        <p:txBody>
          <a:bodyPr wrap="square" rtlCol="0">
            <a:spAutoFit/>
          </a:bodyPr>
          <a:lstStyle/>
          <a:p>
            <a:pPr algn="ctr"/>
            <a:r>
              <a:rPr lang="hu-HU" sz="2000" b="1" dirty="0"/>
              <a:t>10.1 </a:t>
            </a:r>
            <a:r>
              <a:rPr lang="en-US" sz="2000" b="1" dirty="0"/>
              <a:t>million</a:t>
            </a:r>
          </a:p>
        </p:txBody>
      </p:sp>
      <p:sp>
        <p:nvSpPr>
          <p:cNvPr id="135" name="Szövegdoboz 134"/>
          <p:cNvSpPr txBox="1"/>
          <p:nvPr/>
        </p:nvSpPr>
        <p:spPr>
          <a:xfrm>
            <a:off x="7465474" y="4139268"/>
            <a:ext cx="1678526" cy="400110"/>
          </a:xfrm>
          <a:prstGeom prst="rect">
            <a:avLst/>
          </a:prstGeom>
          <a:noFill/>
        </p:spPr>
        <p:txBody>
          <a:bodyPr wrap="square" rtlCol="0">
            <a:spAutoFit/>
          </a:bodyPr>
          <a:lstStyle/>
          <a:p>
            <a:pPr algn="ctr"/>
            <a:r>
              <a:rPr lang="hu-HU" sz="2000" b="1" dirty="0"/>
              <a:t>11.0 </a:t>
            </a:r>
            <a:r>
              <a:rPr lang="en-US" sz="2000" b="1" dirty="0"/>
              <a:t>million</a:t>
            </a:r>
          </a:p>
        </p:txBody>
      </p:sp>
      <p:sp>
        <p:nvSpPr>
          <p:cNvPr id="136" name="Szövegdoboz 135"/>
          <p:cNvSpPr txBox="1"/>
          <p:nvPr/>
        </p:nvSpPr>
        <p:spPr>
          <a:xfrm>
            <a:off x="7465474" y="5288905"/>
            <a:ext cx="1678526" cy="400110"/>
          </a:xfrm>
          <a:prstGeom prst="rect">
            <a:avLst/>
          </a:prstGeom>
          <a:noFill/>
        </p:spPr>
        <p:txBody>
          <a:bodyPr wrap="square" rtlCol="0">
            <a:spAutoFit/>
          </a:bodyPr>
          <a:lstStyle/>
          <a:p>
            <a:pPr algn="ctr"/>
            <a:r>
              <a:rPr lang="hu-HU" sz="2000" b="1" dirty="0"/>
              <a:t>12.0 </a:t>
            </a:r>
            <a:r>
              <a:rPr lang="en-US" sz="2000" b="1" dirty="0"/>
              <a:t>million</a:t>
            </a:r>
          </a:p>
        </p:txBody>
      </p:sp>
      <p:sp>
        <p:nvSpPr>
          <p:cNvPr id="139" name="Ellipszis 138"/>
          <p:cNvSpPr/>
          <p:nvPr/>
        </p:nvSpPr>
        <p:spPr>
          <a:xfrm>
            <a:off x="6433190" y="405542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40" name="Szövegdoboz 139"/>
          <p:cNvSpPr txBox="1"/>
          <p:nvPr/>
        </p:nvSpPr>
        <p:spPr>
          <a:xfrm>
            <a:off x="6426908" y="4105430"/>
            <a:ext cx="436338" cy="369332"/>
          </a:xfrm>
          <a:prstGeom prst="rect">
            <a:avLst/>
          </a:prstGeom>
          <a:noFill/>
        </p:spPr>
        <p:txBody>
          <a:bodyPr wrap="none" rtlCol="0">
            <a:spAutoFit/>
          </a:bodyPr>
          <a:lstStyle/>
          <a:p>
            <a:r>
              <a:rPr lang="en-US" dirty="0"/>
              <a:t>♂</a:t>
            </a:r>
            <a:r>
              <a:rPr lang="hu-HU" sz="1400" dirty="0"/>
              <a:t>9</a:t>
            </a:r>
            <a:endParaRPr lang="hu-HU" dirty="0"/>
          </a:p>
        </p:txBody>
      </p:sp>
      <p:sp>
        <p:nvSpPr>
          <p:cNvPr id="141" name="Ellipszis 140"/>
          <p:cNvSpPr/>
          <p:nvPr/>
        </p:nvSpPr>
        <p:spPr>
          <a:xfrm>
            <a:off x="6431842" y="521123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42" name="Szövegdoboz 141"/>
          <p:cNvSpPr txBox="1"/>
          <p:nvPr/>
        </p:nvSpPr>
        <p:spPr>
          <a:xfrm>
            <a:off x="6425560" y="5261238"/>
            <a:ext cx="579005" cy="369332"/>
          </a:xfrm>
          <a:prstGeom prst="rect">
            <a:avLst/>
          </a:prstGeom>
          <a:noFill/>
        </p:spPr>
        <p:txBody>
          <a:bodyPr wrap="none" rtlCol="0">
            <a:spAutoFit/>
          </a:bodyPr>
          <a:lstStyle/>
          <a:p>
            <a:r>
              <a:rPr lang="en-US" dirty="0"/>
              <a:t>♂</a:t>
            </a:r>
            <a:r>
              <a:rPr lang="hu-HU" dirty="0"/>
              <a:t>19</a:t>
            </a:r>
          </a:p>
        </p:txBody>
      </p:sp>
      <p:cxnSp>
        <p:nvCxnSpPr>
          <p:cNvPr id="143" name="Egyenes összekötő 142"/>
          <p:cNvCxnSpPr/>
          <p:nvPr/>
        </p:nvCxnSpPr>
        <p:spPr>
          <a:xfrm flipH="1">
            <a:off x="6689414" y="341678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44" name="Egyenes összekötő 143"/>
          <p:cNvCxnSpPr/>
          <p:nvPr/>
        </p:nvCxnSpPr>
        <p:spPr>
          <a:xfrm flipH="1">
            <a:off x="6697372" y="5763621"/>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45" name="Egyenes összekötő 144"/>
          <p:cNvCxnSpPr/>
          <p:nvPr/>
        </p:nvCxnSpPr>
        <p:spPr>
          <a:xfrm flipH="1">
            <a:off x="6688066" y="457331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nvGrpSpPr>
          <p:cNvPr id="16" name="Csoportba foglalás 15"/>
          <p:cNvGrpSpPr/>
          <p:nvPr/>
        </p:nvGrpSpPr>
        <p:grpSpPr>
          <a:xfrm>
            <a:off x="6181537" y="1819338"/>
            <a:ext cx="780551" cy="1606263"/>
            <a:chOff x="6181537" y="1819338"/>
            <a:chExt cx="780551" cy="1606263"/>
          </a:xfrm>
        </p:grpSpPr>
        <p:pic>
          <p:nvPicPr>
            <p:cNvPr id="146" name="Kép 1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0508" y="1819338"/>
              <a:ext cx="571580" cy="1190791"/>
            </a:xfrm>
            <a:prstGeom prst="rect">
              <a:avLst/>
            </a:prstGeom>
          </p:spPr>
        </p:pic>
        <p:sp>
          <p:nvSpPr>
            <p:cNvPr id="137" name="Ellipszis 136"/>
            <p:cNvSpPr/>
            <p:nvPr/>
          </p:nvSpPr>
          <p:spPr>
            <a:xfrm>
              <a:off x="6434538" y="2907711"/>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38" name="Szövegdoboz 137"/>
            <p:cNvSpPr txBox="1"/>
            <p:nvPr/>
          </p:nvSpPr>
          <p:spPr>
            <a:xfrm>
              <a:off x="6428256" y="2957714"/>
              <a:ext cx="436338" cy="369332"/>
            </a:xfrm>
            <a:prstGeom prst="rect">
              <a:avLst/>
            </a:prstGeom>
            <a:noFill/>
          </p:spPr>
          <p:txBody>
            <a:bodyPr wrap="none" rtlCol="0">
              <a:spAutoFit/>
            </a:bodyPr>
            <a:lstStyle/>
            <a:p>
              <a:r>
                <a:rPr lang="en-US" dirty="0"/>
                <a:t>♂</a:t>
              </a:r>
              <a:r>
                <a:rPr lang="hu-HU" sz="1400" dirty="0"/>
                <a:t>0</a:t>
              </a:r>
              <a:endParaRPr lang="hu-HU" dirty="0"/>
            </a:p>
          </p:txBody>
        </p:sp>
        <p:cxnSp>
          <p:nvCxnSpPr>
            <p:cNvPr id="148" name="Egyenes összekötő nyíllal 147"/>
            <p:cNvCxnSpPr>
              <a:stCxn id="56" idx="6"/>
              <a:endCxn id="137" idx="2"/>
            </p:cNvCxnSpPr>
            <p:nvPr/>
          </p:nvCxnSpPr>
          <p:spPr>
            <a:xfrm flipV="1">
              <a:off x="6181537" y="3166656"/>
              <a:ext cx="253001" cy="12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4" name="Csoportba foglalás 153"/>
          <p:cNvGrpSpPr/>
          <p:nvPr/>
        </p:nvGrpSpPr>
        <p:grpSpPr>
          <a:xfrm>
            <a:off x="1530093" y="3630687"/>
            <a:ext cx="5583910" cy="161841"/>
            <a:chOff x="1504713" y="2967320"/>
            <a:chExt cx="5583910" cy="161841"/>
          </a:xfrm>
        </p:grpSpPr>
        <p:cxnSp>
          <p:nvCxnSpPr>
            <p:cNvPr id="151" name="Egyenes összekötő 150"/>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Egyenes összekötő 151"/>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Egyenes összekötő 152"/>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8" name="Egyenes összekötő 97"/>
          <p:cNvCxnSpPr/>
          <p:nvPr/>
        </p:nvCxnSpPr>
        <p:spPr>
          <a:xfrm flipH="1">
            <a:off x="3935971" y="341440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pSp>
        <p:nvGrpSpPr>
          <p:cNvPr id="155" name="Csoportba foglalás 154"/>
          <p:cNvGrpSpPr/>
          <p:nvPr/>
        </p:nvGrpSpPr>
        <p:grpSpPr>
          <a:xfrm>
            <a:off x="1354592" y="4817945"/>
            <a:ext cx="5583910" cy="161841"/>
            <a:chOff x="1504713" y="2967320"/>
            <a:chExt cx="5583910" cy="161841"/>
          </a:xfrm>
        </p:grpSpPr>
        <p:cxnSp>
          <p:nvCxnSpPr>
            <p:cNvPr id="156" name="Egyenes összekötő 155"/>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Egyenes összekötő 156"/>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Egyenes összekötő 157"/>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Csoportba foglalás 158"/>
          <p:cNvGrpSpPr/>
          <p:nvPr/>
        </p:nvGrpSpPr>
        <p:grpSpPr>
          <a:xfrm>
            <a:off x="1475085" y="6222317"/>
            <a:ext cx="5583910" cy="161841"/>
            <a:chOff x="1504713" y="2967320"/>
            <a:chExt cx="5583910" cy="161841"/>
          </a:xfrm>
        </p:grpSpPr>
        <p:cxnSp>
          <p:nvCxnSpPr>
            <p:cNvPr id="160" name="Egyenes összekötő 159"/>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Egyenes összekötő 160"/>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Egyenes összekötő 161"/>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5" name="Egyenes összekötő 104"/>
          <p:cNvCxnSpPr/>
          <p:nvPr/>
        </p:nvCxnSpPr>
        <p:spPr>
          <a:xfrm flipH="1">
            <a:off x="3943461" y="45723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06" name="Egyenes összekötő 105"/>
          <p:cNvCxnSpPr/>
          <p:nvPr/>
        </p:nvCxnSpPr>
        <p:spPr>
          <a:xfrm flipH="1">
            <a:off x="4625207" y="459215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29" name="Egyenes összekötő 128"/>
          <p:cNvCxnSpPr/>
          <p:nvPr/>
        </p:nvCxnSpPr>
        <p:spPr>
          <a:xfrm flipH="1">
            <a:off x="3931566" y="5735403"/>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31" name="Egyenes összekötő 130"/>
          <p:cNvCxnSpPr/>
          <p:nvPr/>
        </p:nvCxnSpPr>
        <p:spPr>
          <a:xfrm flipH="1">
            <a:off x="4634157" y="57477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
        <p:nvSpPr>
          <p:cNvPr id="163" name="Szövegdoboz 162"/>
          <p:cNvSpPr txBox="1"/>
          <p:nvPr/>
        </p:nvSpPr>
        <p:spPr>
          <a:xfrm>
            <a:off x="6366986" y="1746251"/>
            <a:ext cx="574166" cy="400110"/>
          </a:xfrm>
          <a:prstGeom prst="rect">
            <a:avLst/>
          </a:prstGeom>
          <a:noFill/>
        </p:spPr>
        <p:txBody>
          <a:bodyPr wrap="square" rtlCol="0">
            <a:spAutoFit/>
          </a:bodyPr>
          <a:lstStyle/>
          <a:p>
            <a:pPr algn="ctr"/>
            <a:r>
              <a:rPr lang="hu-HU" sz="2000" b="1" dirty="0"/>
              <a:t>…</a:t>
            </a:r>
            <a:endParaRPr lang="en-US" sz="2000" b="1" dirty="0"/>
          </a:p>
        </p:txBody>
      </p:sp>
      <p:sp>
        <p:nvSpPr>
          <p:cNvPr id="164" name="Szövegdoboz 163"/>
          <p:cNvSpPr txBox="1"/>
          <p:nvPr/>
        </p:nvSpPr>
        <p:spPr>
          <a:xfrm>
            <a:off x="6984791" y="2912851"/>
            <a:ext cx="574166" cy="400110"/>
          </a:xfrm>
          <a:prstGeom prst="rect">
            <a:avLst/>
          </a:prstGeom>
          <a:noFill/>
        </p:spPr>
        <p:txBody>
          <a:bodyPr wrap="square" rtlCol="0">
            <a:spAutoFit/>
          </a:bodyPr>
          <a:lstStyle/>
          <a:p>
            <a:pPr algn="ctr"/>
            <a:r>
              <a:rPr lang="hu-HU" sz="2000" b="1" dirty="0"/>
              <a:t>…</a:t>
            </a:r>
            <a:endParaRPr lang="en-US" sz="2000" b="1" dirty="0"/>
          </a:p>
        </p:txBody>
      </p:sp>
      <p:sp>
        <p:nvSpPr>
          <p:cNvPr id="165" name="Szövegdoboz 164"/>
          <p:cNvSpPr txBox="1"/>
          <p:nvPr/>
        </p:nvSpPr>
        <p:spPr>
          <a:xfrm>
            <a:off x="7005696" y="4061340"/>
            <a:ext cx="574166" cy="400110"/>
          </a:xfrm>
          <a:prstGeom prst="rect">
            <a:avLst/>
          </a:prstGeom>
          <a:noFill/>
        </p:spPr>
        <p:txBody>
          <a:bodyPr wrap="square" rtlCol="0">
            <a:spAutoFit/>
          </a:bodyPr>
          <a:lstStyle/>
          <a:p>
            <a:pPr algn="ctr"/>
            <a:r>
              <a:rPr lang="hu-HU" sz="2000" b="1" dirty="0"/>
              <a:t>…</a:t>
            </a:r>
            <a:endParaRPr lang="en-US" sz="2000" b="1" dirty="0"/>
          </a:p>
        </p:txBody>
      </p:sp>
      <p:sp>
        <p:nvSpPr>
          <p:cNvPr id="166" name="Szövegdoboz 165"/>
          <p:cNvSpPr txBox="1"/>
          <p:nvPr/>
        </p:nvSpPr>
        <p:spPr>
          <a:xfrm>
            <a:off x="7056319" y="5264629"/>
            <a:ext cx="574166" cy="400110"/>
          </a:xfrm>
          <a:prstGeom prst="rect">
            <a:avLst/>
          </a:prstGeom>
          <a:noFill/>
        </p:spPr>
        <p:txBody>
          <a:bodyPr wrap="square" rtlCol="0">
            <a:spAutoFit/>
          </a:bodyPr>
          <a:lstStyle/>
          <a:p>
            <a:pPr algn="ctr"/>
            <a:r>
              <a:rPr lang="hu-HU" sz="2000" b="1" dirty="0"/>
              <a:t>…</a:t>
            </a:r>
            <a:endParaRPr lang="en-US" sz="2000" b="1" dirty="0"/>
          </a:p>
        </p:txBody>
      </p:sp>
      <p:sp>
        <p:nvSpPr>
          <p:cNvPr id="167" name="Cím 1"/>
          <p:cNvSpPr txBox="1">
            <a:spLocks/>
          </p:cNvSpPr>
          <p:nvPr/>
        </p:nvSpPr>
        <p:spPr>
          <a:xfrm>
            <a:off x="2293421" y="120489"/>
            <a:ext cx="4327478" cy="483939"/>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Forecasted dataset</a:t>
            </a:r>
            <a:endParaRPr lang="en-US" dirty="0"/>
          </a:p>
        </p:txBody>
      </p:sp>
      <p:grpSp>
        <p:nvGrpSpPr>
          <p:cNvPr id="13" name="Csoportba foglalás 12"/>
          <p:cNvGrpSpPr/>
          <p:nvPr/>
        </p:nvGrpSpPr>
        <p:grpSpPr>
          <a:xfrm>
            <a:off x="3661315" y="2275179"/>
            <a:ext cx="527709" cy="1151670"/>
            <a:chOff x="3661315" y="2275179"/>
            <a:chExt cx="527709" cy="1151670"/>
          </a:xfrm>
        </p:grpSpPr>
        <p:sp>
          <p:nvSpPr>
            <p:cNvPr id="50" name="Ellipszis 49"/>
            <p:cNvSpPr/>
            <p:nvPr/>
          </p:nvSpPr>
          <p:spPr>
            <a:xfrm>
              <a:off x="366759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1" name="Szövegdoboz 50"/>
            <p:cNvSpPr txBox="1"/>
            <p:nvPr/>
          </p:nvSpPr>
          <p:spPr>
            <a:xfrm>
              <a:off x="3661315" y="2958962"/>
              <a:ext cx="527709" cy="369332"/>
            </a:xfrm>
            <a:prstGeom prst="rect">
              <a:avLst/>
            </a:prstGeom>
            <a:noFill/>
          </p:spPr>
          <p:txBody>
            <a:bodyPr wrap="none" rtlCol="0">
              <a:spAutoFit/>
            </a:bodyPr>
            <a:lstStyle/>
            <a:p>
              <a:r>
                <a:rPr lang="en-US" dirty="0"/>
                <a:t>♂</a:t>
              </a:r>
              <a:r>
                <a:rPr lang="en-US" sz="1400" dirty="0"/>
                <a:t>6</a:t>
              </a:r>
              <a:r>
                <a:rPr lang="hu-HU" sz="1400" dirty="0"/>
                <a:t>6</a:t>
              </a:r>
              <a:endParaRPr lang="hu-HU" dirty="0"/>
            </a:p>
          </p:txBody>
        </p:sp>
        <p:cxnSp>
          <p:nvCxnSpPr>
            <p:cNvPr id="93" name="Egyenes összekötő 92"/>
            <p:cNvCxnSpPr/>
            <p:nvPr/>
          </p:nvCxnSpPr>
          <p:spPr>
            <a:xfrm flipH="1">
              <a:off x="3932914" y="227517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70" name="Egyenes összekötő 169"/>
            <p:cNvCxnSpPr>
              <a:stCxn id="50" idx="3"/>
              <a:endCxn id="50" idx="7"/>
            </p:cNvCxnSpPr>
            <p:nvPr/>
          </p:nvCxnSpPr>
          <p:spPr>
            <a:xfrm flipV="1">
              <a:off x="3743440" y="2984802"/>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171" name="Egyenes összekötő 170"/>
          <p:cNvCxnSpPr/>
          <p:nvPr/>
        </p:nvCxnSpPr>
        <p:spPr>
          <a:xfrm flipV="1">
            <a:off x="4445232" y="4155758"/>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2" name="Egyenes összekötő 171"/>
          <p:cNvCxnSpPr/>
          <p:nvPr/>
        </p:nvCxnSpPr>
        <p:spPr>
          <a:xfrm flipV="1">
            <a:off x="3757586" y="413189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3" name="Egyenes összekötő 172"/>
          <p:cNvCxnSpPr/>
          <p:nvPr/>
        </p:nvCxnSpPr>
        <p:spPr>
          <a:xfrm flipV="1">
            <a:off x="3747604" y="5303170"/>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4" name="Egyenes összekötő 173"/>
          <p:cNvCxnSpPr/>
          <p:nvPr/>
        </p:nvCxnSpPr>
        <p:spPr>
          <a:xfrm flipV="1">
            <a:off x="4477875" y="532035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5" name="Szövegdoboz 174"/>
          <p:cNvSpPr txBox="1"/>
          <p:nvPr/>
        </p:nvSpPr>
        <p:spPr>
          <a:xfrm>
            <a:off x="7465474" y="2222488"/>
            <a:ext cx="1678526" cy="707886"/>
          </a:xfrm>
          <a:prstGeom prst="rect">
            <a:avLst/>
          </a:prstGeom>
          <a:noFill/>
        </p:spPr>
        <p:txBody>
          <a:bodyPr wrap="square" rtlCol="0">
            <a:spAutoFit/>
          </a:bodyPr>
          <a:lstStyle/>
          <a:p>
            <a:pPr algn="ctr"/>
            <a:r>
              <a:rPr lang="hu-HU" sz="4000" b="1" dirty="0"/>
              <a:t>+</a:t>
            </a:r>
            <a:endParaRPr lang="en-US" sz="2000" b="1" dirty="0"/>
          </a:p>
        </p:txBody>
      </p:sp>
      <p:sp>
        <p:nvSpPr>
          <p:cNvPr id="176" name="Szövegdoboz 175"/>
          <p:cNvSpPr txBox="1"/>
          <p:nvPr/>
        </p:nvSpPr>
        <p:spPr>
          <a:xfrm>
            <a:off x="7473343" y="3406884"/>
            <a:ext cx="1678526" cy="707886"/>
          </a:xfrm>
          <a:prstGeom prst="rect">
            <a:avLst/>
          </a:prstGeom>
          <a:noFill/>
        </p:spPr>
        <p:txBody>
          <a:bodyPr wrap="square" rtlCol="0">
            <a:spAutoFit/>
          </a:bodyPr>
          <a:lstStyle/>
          <a:p>
            <a:pPr algn="ctr"/>
            <a:r>
              <a:rPr lang="hu-HU" sz="4000" b="1" dirty="0"/>
              <a:t>+</a:t>
            </a:r>
            <a:endParaRPr lang="en-US" sz="2000" b="1" dirty="0"/>
          </a:p>
        </p:txBody>
      </p:sp>
      <p:sp>
        <p:nvSpPr>
          <p:cNvPr id="177" name="Szövegdoboz 176"/>
          <p:cNvSpPr txBox="1"/>
          <p:nvPr/>
        </p:nvSpPr>
        <p:spPr>
          <a:xfrm>
            <a:off x="7467089" y="4631790"/>
            <a:ext cx="1678526" cy="707886"/>
          </a:xfrm>
          <a:prstGeom prst="rect">
            <a:avLst/>
          </a:prstGeom>
          <a:noFill/>
        </p:spPr>
        <p:txBody>
          <a:bodyPr wrap="square" rtlCol="0">
            <a:spAutoFit/>
          </a:bodyPr>
          <a:lstStyle/>
          <a:p>
            <a:pPr algn="ctr"/>
            <a:r>
              <a:rPr lang="hu-HU" sz="4000" b="1" dirty="0"/>
              <a:t>+</a:t>
            </a:r>
            <a:endParaRPr lang="en-US" sz="2000" b="1" dirty="0"/>
          </a:p>
        </p:txBody>
      </p:sp>
      <p:sp>
        <p:nvSpPr>
          <p:cNvPr id="17" name="Téglalap 16"/>
          <p:cNvSpPr/>
          <p:nvPr/>
        </p:nvSpPr>
        <p:spPr>
          <a:xfrm>
            <a:off x="81643" y="3438800"/>
            <a:ext cx="9062357" cy="29360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89258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par>
                                <p:cTn id="13" presetID="3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par>
                                <p:cTn id="19" presetID="3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style.rotation</p:attrName>
                                        </p:attrNameLst>
                                      </p:cBhvr>
                                      <p:tavLst>
                                        <p:tav tm="0">
                                          <p:val>
                                            <p:fltVal val="90"/>
                                          </p:val>
                                        </p:tav>
                                        <p:tav tm="100000">
                                          <p:val>
                                            <p:fltVal val="0"/>
                                          </p:val>
                                        </p:tav>
                                      </p:tavLst>
                                    </p:anim>
                                    <p:animEffect transition="in" filter="fade">
                                      <p:cBhvr>
                                        <p:cTn id="24" dur="1000"/>
                                        <p:tgtEl>
                                          <p:spTgt spid="3"/>
                                        </p:tgtEl>
                                      </p:cBhvr>
                                    </p:animEffect>
                                  </p:childTnLst>
                                </p:cTn>
                              </p:par>
                              <p:par>
                                <p:cTn id="25" presetID="3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
                                          </p:val>
                                        </p:tav>
                                        <p:tav tm="100000">
                                          <p:val>
                                            <p:strVal val="#ppt_w"/>
                                          </p:val>
                                        </p:tav>
                                      </p:tavLst>
                                    </p:anim>
                                    <p:anim calcmode="lin" valueType="num">
                                      <p:cBhvr>
                                        <p:cTn id="28" dur="1000" fill="hold"/>
                                        <p:tgtEl>
                                          <p:spTgt spid="4"/>
                                        </p:tgtEl>
                                        <p:attrNameLst>
                                          <p:attrName>ppt_h</p:attrName>
                                        </p:attrNameLst>
                                      </p:cBhvr>
                                      <p:tavLst>
                                        <p:tav tm="0">
                                          <p:val>
                                            <p:fltVal val="0"/>
                                          </p:val>
                                        </p:tav>
                                        <p:tav tm="100000">
                                          <p:val>
                                            <p:strVal val="#ppt_h"/>
                                          </p:val>
                                        </p:tav>
                                      </p:tavLst>
                                    </p:anim>
                                    <p:anim calcmode="lin" valueType="num">
                                      <p:cBhvr>
                                        <p:cTn id="29" dur="1000" fill="hold"/>
                                        <p:tgtEl>
                                          <p:spTgt spid="4"/>
                                        </p:tgtEl>
                                        <p:attrNameLst>
                                          <p:attrName>style.rotation</p:attrName>
                                        </p:attrNameLst>
                                      </p:cBhvr>
                                      <p:tavLst>
                                        <p:tav tm="0">
                                          <p:val>
                                            <p:fltVal val="90"/>
                                          </p:val>
                                        </p:tav>
                                        <p:tav tm="100000">
                                          <p:val>
                                            <p:fltVal val="0"/>
                                          </p:val>
                                        </p:tav>
                                      </p:tavLst>
                                    </p:anim>
                                    <p:animEffect transition="in" filter="fade">
                                      <p:cBhvr>
                                        <p:cTn id="30" dur="1000"/>
                                        <p:tgtEl>
                                          <p:spTgt spid="4"/>
                                        </p:tgtEl>
                                      </p:cBhvr>
                                    </p:animEffect>
                                  </p:childTnLst>
                                </p:cTn>
                              </p:par>
                              <p:par>
                                <p:cTn id="31" presetID="3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1000" fill="hold"/>
                                        <p:tgtEl>
                                          <p:spTgt spid="5"/>
                                        </p:tgtEl>
                                        <p:attrNameLst>
                                          <p:attrName>ppt_w</p:attrName>
                                        </p:attrNameLst>
                                      </p:cBhvr>
                                      <p:tavLst>
                                        <p:tav tm="0">
                                          <p:val>
                                            <p:fltVal val="0"/>
                                          </p:val>
                                        </p:tav>
                                        <p:tav tm="100000">
                                          <p:val>
                                            <p:strVal val="#ppt_w"/>
                                          </p:val>
                                        </p:tav>
                                      </p:tavLst>
                                    </p:anim>
                                    <p:anim calcmode="lin" valueType="num">
                                      <p:cBhvr>
                                        <p:cTn id="34" dur="1000" fill="hold"/>
                                        <p:tgtEl>
                                          <p:spTgt spid="5"/>
                                        </p:tgtEl>
                                        <p:attrNameLst>
                                          <p:attrName>ppt_h</p:attrName>
                                        </p:attrNameLst>
                                      </p:cBhvr>
                                      <p:tavLst>
                                        <p:tav tm="0">
                                          <p:val>
                                            <p:fltVal val="0"/>
                                          </p:val>
                                        </p:tav>
                                        <p:tav tm="100000">
                                          <p:val>
                                            <p:strVal val="#ppt_h"/>
                                          </p:val>
                                        </p:tav>
                                      </p:tavLst>
                                    </p:anim>
                                    <p:anim calcmode="lin" valueType="num">
                                      <p:cBhvr>
                                        <p:cTn id="35" dur="1000" fill="hold"/>
                                        <p:tgtEl>
                                          <p:spTgt spid="5"/>
                                        </p:tgtEl>
                                        <p:attrNameLst>
                                          <p:attrName>style.rotation</p:attrName>
                                        </p:attrNameLst>
                                      </p:cBhvr>
                                      <p:tavLst>
                                        <p:tav tm="0">
                                          <p:val>
                                            <p:fltVal val="90"/>
                                          </p:val>
                                        </p:tav>
                                        <p:tav tm="100000">
                                          <p:val>
                                            <p:fltVal val="0"/>
                                          </p:val>
                                        </p:tav>
                                      </p:tavLst>
                                    </p:anim>
                                    <p:animEffect transition="in" filter="fade">
                                      <p:cBhvr>
                                        <p:cTn id="36" dur="1000"/>
                                        <p:tgtEl>
                                          <p:spTgt spid="5"/>
                                        </p:tgtEl>
                                      </p:cBhvr>
                                    </p:animEffect>
                                  </p:childTnLst>
                                </p:cTn>
                              </p:par>
                              <p:par>
                                <p:cTn id="37" presetID="3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1000" fill="hold"/>
                                        <p:tgtEl>
                                          <p:spTgt spid="6"/>
                                        </p:tgtEl>
                                        <p:attrNameLst>
                                          <p:attrName>ppt_w</p:attrName>
                                        </p:attrNameLst>
                                      </p:cBhvr>
                                      <p:tavLst>
                                        <p:tav tm="0">
                                          <p:val>
                                            <p:fltVal val="0"/>
                                          </p:val>
                                        </p:tav>
                                        <p:tav tm="100000">
                                          <p:val>
                                            <p:strVal val="#ppt_w"/>
                                          </p:val>
                                        </p:tav>
                                      </p:tavLst>
                                    </p:anim>
                                    <p:anim calcmode="lin" valueType="num">
                                      <p:cBhvr>
                                        <p:cTn id="40" dur="1000" fill="hold"/>
                                        <p:tgtEl>
                                          <p:spTgt spid="6"/>
                                        </p:tgtEl>
                                        <p:attrNameLst>
                                          <p:attrName>ppt_h</p:attrName>
                                        </p:attrNameLst>
                                      </p:cBhvr>
                                      <p:tavLst>
                                        <p:tav tm="0">
                                          <p:val>
                                            <p:fltVal val="0"/>
                                          </p:val>
                                        </p:tav>
                                        <p:tav tm="100000">
                                          <p:val>
                                            <p:strVal val="#ppt_h"/>
                                          </p:val>
                                        </p:tav>
                                      </p:tavLst>
                                    </p:anim>
                                    <p:anim calcmode="lin" valueType="num">
                                      <p:cBhvr>
                                        <p:cTn id="41" dur="1000" fill="hold"/>
                                        <p:tgtEl>
                                          <p:spTgt spid="6"/>
                                        </p:tgtEl>
                                        <p:attrNameLst>
                                          <p:attrName>style.rotation</p:attrName>
                                        </p:attrNameLst>
                                      </p:cBhvr>
                                      <p:tavLst>
                                        <p:tav tm="0">
                                          <p:val>
                                            <p:fltVal val="90"/>
                                          </p:val>
                                        </p:tav>
                                        <p:tav tm="100000">
                                          <p:val>
                                            <p:fltVal val="0"/>
                                          </p:val>
                                        </p:tav>
                                      </p:tavLst>
                                    </p:anim>
                                    <p:animEffect transition="in" filter="fade">
                                      <p:cBhvr>
                                        <p:cTn id="42" dur="1000"/>
                                        <p:tgtEl>
                                          <p:spTgt spid="6"/>
                                        </p:tgtEl>
                                      </p:cBhvr>
                                    </p:animEffect>
                                  </p:childTnLst>
                                </p:cTn>
                              </p:par>
                              <p:par>
                                <p:cTn id="43" presetID="3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fltVal val="0"/>
                                          </p:val>
                                        </p:tav>
                                        <p:tav tm="100000">
                                          <p:val>
                                            <p:strVal val="#ppt_w"/>
                                          </p:val>
                                        </p:tav>
                                      </p:tavLst>
                                    </p:anim>
                                    <p:anim calcmode="lin" valueType="num">
                                      <p:cBhvr>
                                        <p:cTn id="46" dur="1000" fill="hold"/>
                                        <p:tgtEl>
                                          <p:spTgt spid="7"/>
                                        </p:tgtEl>
                                        <p:attrNameLst>
                                          <p:attrName>ppt_h</p:attrName>
                                        </p:attrNameLst>
                                      </p:cBhvr>
                                      <p:tavLst>
                                        <p:tav tm="0">
                                          <p:val>
                                            <p:fltVal val="0"/>
                                          </p:val>
                                        </p:tav>
                                        <p:tav tm="100000">
                                          <p:val>
                                            <p:strVal val="#ppt_h"/>
                                          </p:val>
                                        </p:tav>
                                      </p:tavLst>
                                    </p:anim>
                                    <p:anim calcmode="lin" valueType="num">
                                      <p:cBhvr>
                                        <p:cTn id="47" dur="1000" fill="hold"/>
                                        <p:tgtEl>
                                          <p:spTgt spid="7"/>
                                        </p:tgtEl>
                                        <p:attrNameLst>
                                          <p:attrName>style.rotation</p:attrName>
                                        </p:attrNameLst>
                                      </p:cBhvr>
                                      <p:tavLst>
                                        <p:tav tm="0">
                                          <p:val>
                                            <p:fltVal val="90"/>
                                          </p:val>
                                        </p:tav>
                                        <p:tav tm="100000">
                                          <p:val>
                                            <p:fltVal val="0"/>
                                          </p:val>
                                        </p:tav>
                                      </p:tavLst>
                                    </p:anim>
                                    <p:animEffect transition="in" filter="fade">
                                      <p:cBhvr>
                                        <p:cTn id="48" dur="1000"/>
                                        <p:tgtEl>
                                          <p:spTgt spid="7"/>
                                        </p:tgtEl>
                                      </p:cBhvr>
                                    </p:animEffect>
                                  </p:childTnLst>
                                </p:cTn>
                              </p:par>
                              <p:par>
                                <p:cTn id="49" presetID="3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1000" fill="hold"/>
                                        <p:tgtEl>
                                          <p:spTgt spid="8"/>
                                        </p:tgtEl>
                                        <p:attrNameLst>
                                          <p:attrName>ppt_w</p:attrName>
                                        </p:attrNameLst>
                                      </p:cBhvr>
                                      <p:tavLst>
                                        <p:tav tm="0">
                                          <p:val>
                                            <p:fltVal val="0"/>
                                          </p:val>
                                        </p:tav>
                                        <p:tav tm="100000">
                                          <p:val>
                                            <p:strVal val="#ppt_w"/>
                                          </p:val>
                                        </p:tav>
                                      </p:tavLst>
                                    </p:anim>
                                    <p:anim calcmode="lin" valueType="num">
                                      <p:cBhvr>
                                        <p:cTn id="52" dur="1000" fill="hold"/>
                                        <p:tgtEl>
                                          <p:spTgt spid="8"/>
                                        </p:tgtEl>
                                        <p:attrNameLst>
                                          <p:attrName>ppt_h</p:attrName>
                                        </p:attrNameLst>
                                      </p:cBhvr>
                                      <p:tavLst>
                                        <p:tav tm="0">
                                          <p:val>
                                            <p:fltVal val="0"/>
                                          </p:val>
                                        </p:tav>
                                        <p:tav tm="100000">
                                          <p:val>
                                            <p:strVal val="#ppt_h"/>
                                          </p:val>
                                        </p:tav>
                                      </p:tavLst>
                                    </p:anim>
                                    <p:anim calcmode="lin" valueType="num">
                                      <p:cBhvr>
                                        <p:cTn id="53" dur="1000" fill="hold"/>
                                        <p:tgtEl>
                                          <p:spTgt spid="8"/>
                                        </p:tgtEl>
                                        <p:attrNameLst>
                                          <p:attrName>style.rotation</p:attrName>
                                        </p:attrNameLst>
                                      </p:cBhvr>
                                      <p:tavLst>
                                        <p:tav tm="0">
                                          <p:val>
                                            <p:fltVal val="90"/>
                                          </p:val>
                                        </p:tav>
                                        <p:tav tm="100000">
                                          <p:val>
                                            <p:fltVal val="0"/>
                                          </p:val>
                                        </p:tav>
                                      </p:tavLst>
                                    </p:anim>
                                    <p:animEffect transition="in" filter="fade">
                                      <p:cBhvr>
                                        <p:cTn id="54" dur="1000"/>
                                        <p:tgtEl>
                                          <p:spTgt spid="8"/>
                                        </p:tgtEl>
                                      </p:cBhvr>
                                    </p:animEffect>
                                  </p:childTnLst>
                                </p:cTn>
                              </p:par>
                              <p:par>
                                <p:cTn id="55" presetID="31" presetClass="entr" presetSubtype="0" fill="hold" grpId="0" nodeType="withEffect">
                                  <p:stCondLst>
                                    <p:cond delay="0"/>
                                  </p:stCondLst>
                                  <p:childTnLst>
                                    <p:set>
                                      <p:cBhvr>
                                        <p:cTn id="56" dur="1" fill="hold">
                                          <p:stCondLst>
                                            <p:cond delay="0"/>
                                          </p:stCondLst>
                                        </p:cTn>
                                        <p:tgtEl>
                                          <p:spTgt spid="163"/>
                                        </p:tgtEl>
                                        <p:attrNameLst>
                                          <p:attrName>style.visibility</p:attrName>
                                        </p:attrNameLst>
                                      </p:cBhvr>
                                      <p:to>
                                        <p:strVal val="visible"/>
                                      </p:to>
                                    </p:set>
                                    <p:anim calcmode="lin" valueType="num">
                                      <p:cBhvr>
                                        <p:cTn id="57" dur="1000" fill="hold"/>
                                        <p:tgtEl>
                                          <p:spTgt spid="163"/>
                                        </p:tgtEl>
                                        <p:attrNameLst>
                                          <p:attrName>ppt_w</p:attrName>
                                        </p:attrNameLst>
                                      </p:cBhvr>
                                      <p:tavLst>
                                        <p:tav tm="0">
                                          <p:val>
                                            <p:fltVal val="0"/>
                                          </p:val>
                                        </p:tav>
                                        <p:tav tm="100000">
                                          <p:val>
                                            <p:strVal val="#ppt_w"/>
                                          </p:val>
                                        </p:tav>
                                      </p:tavLst>
                                    </p:anim>
                                    <p:anim calcmode="lin" valueType="num">
                                      <p:cBhvr>
                                        <p:cTn id="58" dur="1000" fill="hold"/>
                                        <p:tgtEl>
                                          <p:spTgt spid="163"/>
                                        </p:tgtEl>
                                        <p:attrNameLst>
                                          <p:attrName>ppt_h</p:attrName>
                                        </p:attrNameLst>
                                      </p:cBhvr>
                                      <p:tavLst>
                                        <p:tav tm="0">
                                          <p:val>
                                            <p:fltVal val="0"/>
                                          </p:val>
                                        </p:tav>
                                        <p:tav tm="100000">
                                          <p:val>
                                            <p:strVal val="#ppt_h"/>
                                          </p:val>
                                        </p:tav>
                                      </p:tavLst>
                                    </p:anim>
                                    <p:anim calcmode="lin" valueType="num">
                                      <p:cBhvr>
                                        <p:cTn id="59" dur="1000" fill="hold"/>
                                        <p:tgtEl>
                                          <p:spTgt spid="163"/>
                                        </p:tgtEl>
                                        <p:attrNameLst>
                                          <p:attrName>style.rotation</p:attrName>
                                        </p:attrNameLst>
                                      </p:cBhvr>
                                      <p:tavLst>
                                        <p:tav tm="0">
                                          <p:val>
                                            <p:fltVal val="90"/>
                                          </p:val>
                                        </p:tav>
                                        <p:tav tm="100000">
                                          <p:val>
                                            <p:fltVal val="0"/>
                                          </p:val>
                                        </p:tav>
                                      </p:tavLst>
                                    </p:anim>
                                    <p:animEffect transition="in" filter="fade">
                                      <p:cBhvr>
                                        <p:cTn id="60" dur="1000"/>
                                        <p:tgtEl>
                                          <p:spTgt spid="163"/>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133"/>
                                        </p:tgtEl>
                                        <p:attrNameLst>
                                          <p:attrName>style.visibility</p:attrName>
                                        </p:attrNameLst>
                                      </p:cBhvr>
                                      <p:to>
                                        <p:strVal val="visible"/>
                                      </p:to>
                                    </p:set>
                                    <p:anim calcmode="lin" valueType="num">
                                      <p:cBhvr additive="base">
                                        <p:cTn id="65" dur="500" fill="hold"/>
                                        <p:tgtEl>
                                          <p:spTgt spid="133"/>
                                        </p:tgtEl>
                                        <p:attrNameLst>
                                          <p:attrName>ppt_x</p:attrName>
                                        </p:attrNameLst>
                                      </p:cBhvr>
                                      <p:tavLst>
                                        <p:tav tm="0">
                                          <p:val>
                                            <p:strVal val="1+#ppt_w/2"/>
                                          </p:val>
                                        </p:tav>
                                        <p:tav tm="100000">
                                          <p:val>
                                            <p:strVal val="#ppt_x"/>
                                          </p:val>
                                        </p:tav>
                                      </p:tavLst>
                                    </p:anim>
                                    <p:anim calcmode="lin" valueType="num">
                                      <p:cBhvr additive="base">
                                        <p:cTn id="66"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86"/>
                                        </p:tgtEl>
                                        <p:attrNameLst>
                                          <p:attrName>style.visibility</p:attrName>
                                        </p:attrNameLst>
                                      </p:cBhvr>
                                      <p:to>
                                        <p:strVal val="visible"/>
                                      </p:to>
                                    </p:set>
                                    <p:anim calcmode="lin" valueType="num">
                                      <p:cBhvr additive="base">
                                        <p:cTn id="71" dur="500" fill="hold"/>
                                        <p:tgtEl>
                                          <p:spTgt spid="86"/>
                                        </p:tgtEl>
                                        <p:attrNameLst>
                                          <p:attrName>ppt_x</p:attrName>
                                        </p:attrNameLst>
                                      </p:cBhvr>
                                      <p:tavLst>
                                        <p:tav tm="0">
                                          <p:val>
                                            <p:strVal val="0-#ppt_w/2"/>
                                          </p:val>
                                        </p:tav>
                                        <p:tav tm="100000">
                                          <p:val>
                                            <p:strVal val="#ppt_x"/>
                                          </p:val>
                                        </p:tav>
                                      </p:tavLst>
                                    </p:anim>
                                    <p:anim calcmode="lin" valueType="num">
                                      <p:cBhvr additive="base">
                                        <p:cTn id="72"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1000"/>
                                        <p:tgtEl>
                                          <p:spTgt spid="10"/>
                                        </p:tgtEl>
                                      </p:cBhvr>
                                    </p:animEffect>
                                    <p:anim calcmode="lin" valueType="num">
                                      <p:cBhvr>
                                        <p:cTn id="78" dur="1000" fill="hold"/>
                                        <p:tgtEl>
                                          <p:spTgt spid="10"/>
                                        </p:tgtEl>
                                        <p:attrNameLst>
                                          <p:attrName>ppt_x</p:attrName>
                                        </p:attrNameLst>
                                      </p:cBhvr>
                                      <p:tavLst>
                                        <p:tav tm="0">
                                          <p:val>
                                            <p:strVal val="#ppt_x"/>
                                          </p:val>
                                        </p:tav>
                                        <p:tav tm="100000">
                                          <p:val>
                                            <p:strVal val="#ppt_x"/>
                                          </p:val>
                                        </p:tav>
                                      </p:tavLst>
                                    </p:anim>
                                    <p:anim calcmode="lin" valueType="num">
                                      <p:cBhvr>
                                        <p:cTn id="79" dur="1000" fill="hold"/>
                                        <p:tgtEl>
                                          <p:spTgt spid="10"/>
                                        </p:tgtEl>
                                        <p:attrNameLst>
                                          <p:attrName>ppt_y</p:attrName>
                                        </p:attrNameLst>
                                      </p:cBhvr>
                                      <p:tavLst>
                                        <p:tav tm="0">
                                          <p:val>
                                            <p:strVal val="#ppt_y-.1"/>
                                          </p:val>
                                        </p:tav>
                                        <p:tav tm="100000">
                                          <p:val>
                                            <p:strVal val="#ppt_y"/>
                                          </p:val>
                                        </p:tav>
                                      </p:tavLst>
                                    </p:anim>
                                  </p:childTnLst>
                                </p:cTn>
                              </p:par>
                            </p:childTnLst>
                          </p:cTn>
                        </p:par>
                        <p:par>
                          <p:cTn id="80" fill="hold">
                            <p:stCondLst>
                              <p:cond delay="1000"/>
                            </p:stCondLst>
                            <p:childTnLst>
                              <p:par>
                                <p:cTn id="81" presetID="47" presetClass="entr" presetSubtype="0" fill="hold" nodeType="after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fade">
                                      <p:cBhvr>
                                        <p:cTn id="83" dur="1000"/>
                                        <p:tgtEl>
                                          <p:spTgt spid="11"/>
                                        </p:tgtEl>
                                      </p:cBhvr>
                                    </p:animEffect>
                                    <p:anim calcmode="lin" valueType="num">
                                      <p:cBhvr>
                                        <p:cTn id="84" dur="1000" fill="hold"/>
                                        <p:tgtEl>
                                          <p:spTgt spid="11"/>
                                        </p:tgtEl>
                                        <p:attrNameLst>
                                          <p:attrName>ppt_x</p:attrName>
                                        </p:attrNameLst>
                                      </p:cBhvr>
                                      <p:tavLst>
                                        <p:tav tm="0">
                                          <p:val>
                                            <p:strVal val="#ppt_x"/>
                                          </p:val>
                                        </p:tav>
                                        <p:tav tm="100000">
                                          <p:val>
                                            <p:strVal val="#ppt_x"/>
                                          </p:val>
                                        </p:tav>
                                      </p:tavLst>
                                    </p:anim>
                                    <p:anim calcmode="lin" valueType="num">
                                      <p:cBhvr>
                                        <p:cTn id="85" dur="1000" fill="hold"/>
                                        <p:tgtEl>
                                          <p:spTgt spid="11"/>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7" presetClass="entr" presetSubtype="0" fill="hold" nodeType="after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fade">
                                      <p:cBhvr>
                                        <p:cTn id="89" dur="1000"/>
                                        <p:tgtEl>
                                          <p:spTgt spid="12"/>
                                        </p:tgtEl>
                                      </p:cBhvr>
                                    </p:animEffect>
                                    <p:anim calcmode="lin" valueType="num">
                                      <p:cBhvr>
                                        <p:cTn id="90" dur="1000" fill="hold"/>
                                        <p:tgtEl>
                                          <p:spTgt spid="12"/>
                                        </p:tgtEl>
                                        <p:attrNameLst>
                                          <p:attrName>ppt_x</p:attrName>
                                        </p:attrNameLst>
                                      </p:cBhvr>
                                      <p:tavLst>
                                        <p:tav tm="0">
                                          <p:val>
                                            <p:strVal val="#ppt_x"/>
                                          </p:val>
                                        </p:tav>
                                        <p:tav tm="100000">
                                          <p:val>
                                            <p:strVal val="#ppt_x"/>
                                          </p:val>
                                        </p:tav>
                                      </p:tavLst>
                                    </p:anim>
                                    <p:anim calcmode="lin" valueType="num">
                                      <p:cBhvr>
                                        <p:cTn id="91" dur="1000" fill="hold"/>
                                        <p:tgtEl>
                                          <p:spTgt spid="12"/>
                                        </p:tgtEl>
                                        <p:attrNameLst>
                                          <p:attrName>ppt_y</p:attrName>
                                        </p:attrNameLst>
                                      </p:cBhvr>
                                      <p:tavLst>
                                        <p:tav tm="0">
                                          <p:val>
                                            <p:strVal val="#ppt_y-.1"/>
                                          </p:val>
                                        </p:tav>
                                        <p:tav tm="100000">
                                          <p:val>
                                            <p:strVal val="#ppt_y"/>
                                          </p:val>
                                        </p:tav>
                                      </p:tavLst>
                                    </p:anim>
                                  </p:childTnLst>
                                </p:cTn>
                              </p:par>
                            </p:childTnLst>
                          </p:cTn>
                        </p:par>
                        <p:par>
                          <p:cTn id="92" fill="hold">
                            <p:stCondLst>
                              <p:cond delay="3000"/>
                            </p:stCondLst>
                            <p:childTnLst>
                              <p:par>
                                <p:cTn id="93" presetID="47" presetClass="entr" presetSubtype="0" fill="hold" nodeType="after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fade">
                                      <p:cBhvr>
                                        <p:cTn id="95" dur="1000"/>
                                        <p:tgtEl>
                                          <p:spTgt spid="13"/>
                                        </p:tgtEl>
                                      </p:cBhvr>
                                    </p:animEffect>
                                    <p:anim calcmode="lin" valueType="num">
                                      <p:cBhvr>
                                        <p:cTn id="96" dur="1000" fill="hold"/>
                                        <p:tgtEl>
                                          <p:spTgt spid="13"/>
                                        </p:tgtEl>
                                        <p:attrNameLst>
                                          <p:attrName>ppt_x</p:attrName>
                                        </p:attrNameLst>
                                      </p:cBhvr>
                                      <p:tavLst>
                                        <p:tav tm="0">
                                          <p:val>
                                            <p:strVal val="#ppt_x"/>
                                          </p:val>
                                        </p:tav>
                                        <p:tav tm="100000">
                                          <p:val>
                                            <p:strVal val="#ppt_x"/>
                                          </p:val>
                                        </p:tav>
                                      </p:tavLst>
                                    </p:anim>
                                    <p:anim calcmode="lin" valueType="num">
                                      <p:cBhvr>
                                        <p:cTn id="97" dur="1000" fill="hold"/>
                                        <p:tgtEl>
                                          <p:spTgt spid="13"/>
                                        </p:tgtEl>
                                        <p:attrNameLst>
                                          <p:attrName>ppt_y</p:attrName>
                                        </p:attrNameLst>
                                      </p:cBhvr>
                                      <p:tavLst>
                                        <p:tav tm="0">
                                          <p:val>
                                            <p:strVal val="#ppt_y-.1"/>
                                          </p:val>
                                        </p:tav>
                                        <p:tav tm="100000">
                                          <p:val>
                                            <p:strVal val="#ppt_y"/>
                                          </p:val>
                                        </p:tav>
                                      </p:tavLst>
                                    </p:anim>
                                  </p:childTnLst>
                                </p:cTn>
                              </p:par>
                            </p:childTnLst>
                          </p:cTn>
                        </p:par>
                        <p:par>
                          <p:cTn id="98" fill="hold">
                            <p:stCondLst>
                              <p:cond delay="4000"/>
                            </p:stCondLst>
                            <p:childTnLst>
                              <p:par>
                                <p:cTn id="99" presetID="47" presetClass="entr" presetSubtype="0" fill="hold" nodeType="after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fade">
                                      <p:cBhvr>
                                        <p:cTn id="101" dur="1000"/>
                                        <p:tgtEl>
                                          <p:spTgt spid="14"/>
                                        </p:tgtEl>
                                      </p:cBhvr>
                                    </p:animEffect>
                                    <p:anim calcmode="lin" valueType="num">
                                      <p:cBhvr>
                                        <p:cTn id="102" dur="1000" fill="hold"/>
                                        <p:tgtEl>
                                          <p:spTgt spid="14"/>
                                        </p:tgtEl>
                                        <p:attrNameLst>
                                          <p:attrName>ppt_x</p:attrName>
                                        </p:attrNameLst>
                                      </p:cBhvr>
                                      <p:tavLst>
                                        <p:tav tm="0">
                                          <p:val>
                                            <p:strVal val="#ppt_x"/>
                                          </p:val>
                                        </p:tav>
                                        <p:tav tm="100000">
                                          <p:val>
                                            <p:strVal val="#ppt_x"/>
                                          </p:val>
                                        </p:tav>
                                      </p:tavLst>
                                    </p:anim>
                                    <p:anim calcmode="lin" valueType="num">
                                      <p:cBhvr>
                                        <p:cTn id="103" dur="1000" fill="hold"/>
                                        <p:tgtEl>
                                          <p:spTgt spid="14"/>
                                        </p:tgtEl>
                                        <p:attrNameLst>
                                          <p:attrName>ppt_y</p:attrName>
                                        </p:attrNameLst>
                                      </p:cBhvr>
                                      <p:tavLst>
                                        <p:tav tm="0">
                                          <p:val>
                                            <p:strVal val="#ppt_y-.1"/>
                                          </p:val>
                                        </p:tav>
                                        <p:tav tm="100000">
                                          <p:val>
                                            <p:strVal val="#ppt_y"/>
                                          </p:val>
                                        </p:tav>
                                      </p:tavLst>
                                    </p:anim>
                                  </p:childTnLst>
                                </p:cTn>
                              </p:par>
                            </p:childTnLst>
                          </p:cTn>
                        </p:par>
                        <p:par>
                          <p:cTn id="104" fill="hold">
                            <p:stCondLst>
                              <p:cond delay="5000"/>
                            </p:stCondLst>
                            <p:childTnLst>
                              <p:par>
                                <p:cTn id="105" presetID="47" presetClass="entr" presetSubtype="0" fill="hold"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fade">
                                      <p:cBhvr>
                                        <p:cTn id="107" dur="1000"/>
                                        <p:tgtEl>
                                          <p:spTgt spid="15"/>
                                        </p:tgtEl>
                                      </p:cBhvr>
                                    </p:animEffect>
                                    <p:anim calcmode="lin" valueType="num">
                                      <p:cBhvr>
                                        <p:cTn id="108" dur="1000" fill="hold"/>
                                        <p:tgtEl>
                                          <p:spTgt spid="15"/>
                                        </p:tgtEl>
                                        <p:attrNameLst>
                                          <p:attrName>ppt_x</p:attrName>
                                        </p:attrNameLst>
                                      </p:cBhvr>
                                      <p:tavLst>
                                        <p:tav tm="0">
                                          <p:val>
                                            <p:strVal val="#ppt_x"/>
                                          </p:val>
                                        </p:tav>
                                        <p:tav tm="100000">
                                          <p:val>
                                            <p:strVal val="#ppt_x"/>
                                          </p:val>
                                        </p:tav>
                                      </p:tavLst>
                                    </p:anim>
                                    <p:anim calcmode="lin" valueType="num">
                                      <p:cBhvr>
                                        <p:cTn id="109" dur="1000" fill="hold"/>
                                        <p:tgtEl>
                                          <p:spTgt spid="15"/>
                                        </p:tgtEl>
                                        <p:attrNameLst>
                                          <p:attrName>ppt_y</p:attrName>
                                        </p:attrNameLst>
                                      </p:cBhvr>
                                      <p:tavLst>
                                        <p:tav tm="0">
                                          <p:val>
                                            <p:strVal val="#ppt_y-.1"/>
                                          </p:val>
                                        </p:tav>
                                        <p:tav tm="100000">
                                          <p:val>
                                            <p:strVal val="#ppt_y"/>
                                          </p:val>
                                        </p:tav>
                                      </p:tavLst>
                                    </p:anim>
                                  </p:childTnLst>
                                </p:cTn>
                              </p:par>
                            </p:childTnLst>
                          </p:cTn>
                        </p:par>
                        <p:par>
                          <p:cTn id="110" fill="hold">
                            <p:stCondLst>
                              <p:cond delay="6000"/>
                            </p:stCondLst>
                            <p:childTnLst>
                              <p:par>
                                <p:cTn id="111" presetID="31" presetClass="entr" presetSubtype="0" fill="hold" nodeType="after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p:cTn id="113" dur="1000" fill="hold"/>
                                        <p:tgtEl>
                                          <p:spTgt spid="16"/>
                                        </p:tgtEl>
                                        <p:attrNameLst>
                                          <p:attrName>ppt_w</p:attrName>
                                        </p:attrNameLst>
                                      </p:cBhvr>
                                      <p:tavLst>
                                        <p:tav tm="0">
                                          <p:val>
                                            <p:fltVal val="0"/>
                                          </p:val>
                                        </p:tav>
                                        <p:tav tm="100000">
                                          <p:val>
                                            <p:strVal val="#ppt_w"/>
                                          </p:val>
                                        </p:tav>
                                      </p:tavLst>
                                    </p:anim>
                                    <p:anim calcmode="lin" valueType="num">
                                      <p:cBhvr>
                                        <p:cTn id="114" dur="1000" fill="hold"/>
                                        <p:tgtEl>
                                          <p:spTgt spid="16"/>
                                        </p:tgtEl>
                                        <p:attrNameLst>
                                          <p:attrName>ppt_h</p:attrName>
                                        </p:attrNameLst>
                                      </p:cBhvr>
                                      <p:tavLst>
                                        <p:tav tm="0">
                                          <p:val>
                                            <p:fltVal val="0"/>
                                          </p:val>
                                        </p:tav>
                                        <p:tav tm="100000">
                                          <p:val>
                                            <p:strVal val="#ppt_h"/>
                                          </p:val>
                                        </p:tav>
                                      </p:tavLst>
                                    </p:anim>
                                    <p:anim calcmode="lin" valueType="num">
                                      <p:cBhvr>
                                        <p:cTn id="115" dur="1000" fill="hold"/>
                                        <p:tgtEl>
                                          <p:spTgt spid="16"/>
                                        </p:tgtEl>
                                        <p:attrNameLst>
                                          <p:attrName>style.rotation</p:attrName>
                                        </p:attrNameLst>
                                      </p:cBhvr>
                                      <p:tavLst>
                                        <p:tav tm="0">
                                          <p:val>
                                            <p:fltVal val="90"/>
                                          </p:val>
                                        </p:tav>
                                        <p:tav tm="100000">
                                          <p:val>
                                            <p:fltVal val="0"/>
                                          </p:val>
                                        </p:tav>
                                      </p:tavLst>
                                    </p:anim>
                                    <p:animEffect transition="in" filter="fade">
                                      <p:cBhvr>
                                        <p:cTn id="116" dur="1000"/>
                                        <p:tgtEl>
                                          <p:spTgt spid="16"/>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grpId="0" nodeType="clickEffect">
                                  <p:stCondLst>
                                    <p:cond delay="0"/>
                                  </p:stCondLst>
                                  <p:childTnLst>
                                    <p:set>
                                      <p:cBhvr>
                                        <p:cTn id="120" dur="1" fill="hold">
                                          <p:stCondLst>
                                            <p:cond delay="0"/>
                                          </p:stCondLst>
                                        </p:cTn>
                                        <p:tgtEl>
                                          <p:spTgt spid="134"/>
                                        </p:tgtEl>
                                        <p:attrNameLst>
                                          <p:attrName>style.visibility</p:attrName>
                                        </p:attrNameLst>
                                      </p:cBhvr>
                                      <p:to>
                                        <p:strVal val="visible"/>
                                      </p:to>
                                    </p:set>
                                    <p:anim calcmode="lin" valueType="num">
                                      <p:cBhvr additive="base">
                                        <p:cTn id="121" dur="500" fill="hold"/>
                                        <p:tgtEl>
                                          <p:spTgt spid="134"/>
                                        </p:tgtEl>
                                        <p:attrNameLst>
                                          <p:attrName>ppt_x</p:attrName>
                                        </p:attrNameLst>
                                      </p:cBhvr>
                                      <p:tavLst>
                                        <p:tav tm="0">
                                          <p:val>
                                            <p:strVal val="1+#ppt_w/2"/>
                                          </p:val>
                                        </p:tav>
                                        <p:tav tm="100000">
                                          <p:val>
                                            <p:strVal val="#ppt_x"/>
                                          </p:val>
                                        </p:tav>
                                      </p:tavLst>
                                    </p:anim>
                                    <p:anim calcmode="lin" valueType="num">
                                      <p:cBhvr additive="base">
                                        <p:cTn id="122" dur="500" fill="hold"/>
                                        <p:tgtEl>
                                          <p:spTgt spid="134"/>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grpId="0" nodeType="clickEffect">
                                  <p:stCondLst>
                                    <p:cond delay="0"/>
                                  </p:stCondLst>
                                  <p:childTnLst>
                                    <p:set>
                                      <p:cBhvr>
                                        <p:cTn id="126" dur="1" fill="hold">
                                          <p:stCondLst>
                                            <p:cond delay="0"/>
                                          </p:stCondLst>
                                        </p:cTn>
                                        <p:tgtEl>
                                          <p:spTgt spid="175"/>
                                        </p:tgtEl>
                                        <p:attrNameLst>
                                          <p:attrName>style.visibility</p:attrName>
                                        </p:attrNameLst>
                                      </p:cBhvr>
                                      <p:to>
                                        <p:strVal val="visible"/>
                                      </p:to>
                                    </p:set>
                                    <p:anim calcmode="lin" valueType="num">
                                      <p:cBhvr additive="base">
                                        <p:cTn id="127" dur="500" fill="hold"/>
                                        <p:tgtEl>
                                          <p:spTgt spid="175"/>
                                        </p:tgtEl>
                                        <p:attrNameLst>
                                          <p:attrName>ppt_x</p:attrName>
                                        </p:attrNameLst>
                                      </p:cBhvr>
                                      <p:tavLst>
                                        <p:tav tm="0">
                                          <p:val>
                                            <p:strVal val="1+#ppt_w/2"/>
                                          </p:val>
                                        </p:tav>
                                        <p:tav tm="100000">
                                          <p:val>
                                            <p:strVal val="#ppt_x"/>
                                          </p:val>
                                        </p:tav>
                                      </p:tavLst>
                                    </p:anim>
                                    <p:anim calcmode="lin" valueType="num">
                                      <p:cBhvr additive="base">
                                        <p:cTn id="128" dur="5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path" presetSubtype="0" accel="50000" decel="50000" fill="hold" grpId="0" nodeType="clickEffect">
                                  <p:stCondLst>
                                    <p:cond delay="0"/>
                                  </p:stCondLst>
                                  <p:childTnLst>
                                    <p:animMotion origin="layout" path="M 0.00278 -0.01088 L 0.00833 0.17222 " pathEditMode="relative" rAng="0" ptsTypes="AA">
                                      <p:cBhvr>
                                        <p:cTn id="132" dur="2000" fill="hold"/>
                                        <p:tgtEl>
                                          <p:spTgt spid="17"/>
                                        </p:tgtEl>
                                        <p:attrNameLst>
                                          <p:attrName>ppt_x</p:attrName>
                                          <p:attrName>ppt_y</p:attrName>
                                        </p:attrNameLst>
                                      </p:cBhvr>
                                      <p:rCtr x="278" y="91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86" grpId="0"/>
      <p:bldP spid="133" grpId="0"/>
      <p:bldP spid="134" grpId="0"/>
      <p:bldP spid="163" grpId="0"/>
      <p:bldP spid="175"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Kép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527" y="620455"/>
            <a:ext cx="571580" cy="1190791"/>
          </a:xfrm>
          <a:prstGeom prst="rect">
            <a:avLst/>
          </a:prstGeom>
        </p:spPr>
      </p:pic>
      <p:sp>
        <p:nvSpPr>
          <p:cNvPr id="26" name="Szövegdoboz 25"/>
          <p:cNvSpPr txBox="1"/>
          <p:nvPr/>
        </p:nvSpPr>
        <p:spPr>
          <a:xfrm>
            <a:off x="154440" y="1819338"/>
            <a:ext cx="751616"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endParaRPr lang="hu-HU" dirty="0">
              <a:solidFill>
                <a:schemeClr val="accent4"/>
              </a:solidFill>
            </a:endParaRPr>
          </a:p>
        </p:txBody>
      </p:sp>
      <p:sp>
        <p:nvSpPr>
          <p:cNvPr id="62" name="Szövegdoboz 61"/>
          <p:cNvSpPr txBox="1"/>
          <p:nvPr/>
        </p:nvSpPr>
        <p:spPr>
          <a:xfrm>
            <a:off x="170372" y="2958962"/>
            <a:ext cx="984052"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a:t>
            </a:r>
          </a:p>
        </p:txBody>
      </p:sp>
      <p:sp>
        <p:nvSpPr>
          <p:cNvPr id="63" name="Szövegdoboz 62"/>
          <p:cNvSpPr txBox="1"/>
          <p:nvPr/>
        </p:nvSpPr>
        <p:spPr>
          <a:xfrm>
            <a:off x="154440" y="4114770"/>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+10</a:t>
            </a:r>
          </a:p>
        </p:txBody>
      </p:sp>
      <p:sp>
        <p:nvSpPr>
          <p:cNvPr id="64" name="Szövegdoboz 63"/>
          <p:cNvSpPr txBox="1"/>
          <p:nvPr/>
        </p:nvSpPr>
        <p:spPr>
          <a:xfrm>
            <a:off x="173810" y="5280018"/>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+20</a:t>
            </a:r>
          </a:p>
        </p:txBody>
      </p:sp>
      <p:sp>
        <p:nvSpPr>
          <p:cNvPr id="92" name="Szövegdoboz 91"/>
          <p:cNvSpPr txBox="1"/>
          <p:nvPr/>
        </p:nvSpPr>
        <p:spPr>
          <a:xfrm>
            <a:off x="7465474" y="1803949"/>
            <a:ext cx="1678526" cy="400110"/>
          </a:xfrm>
          <a:prstGeom prst="rect">
            <a:avLst/>
          </a:prstGeom>
          <a:noFill/>
        </p:spPr>
        <p:txBody>
          <a:bodyPr wrap="square" rtlCol="0">
            <a:spAutoFit/>
          </a:bodyPr>
          <a:lstStyle/>
          <a:p>
            <a:pPr algn="ctr"/>
            <a:r>
              <a:rPr lang="hu-HU" sz="2000" b="1" dirty="0"/>
              <a:t>10.0 </a:t>
            </a:r>
            <a:r>
              <a:rPr lang="en-US" sz="2000" b="1" dirty="0"/>
              <a:t>million</a:t>
            </a:r>
          </a:p>
        </p:txBody>
      </p:sp>
      <p:sp>
        <p:nvSpPr>
          <p:cNvPr id="93" name="Szövegdoboz 92"/>
          <p:cNvSpPr txBox="1"/>
          <p:nvPr/>
        </p:nvSpPr>
        <p:spPr>
          <a:xfrm>
            <a:off x="7465474" y="2943573"/>
            <a:ext cx="1678526" cy="400110"/>
          </a:xfrm>
          <a:prstGeom prst="rect">
            <a:avLst/>
          </a:prstGeom>
          <a:noFill/>
        </p:spPr>
        <p:txBody>
          <a:bodyPr wrap="square" rtlCol="0">
            <a:spAutoFit/>
          </a:bodyPr>
          <a:lstStyle/>
          <a:p>
            <a:pPr algn="ctr"/>
            <a:r>
              <a:rPr lang="hu-HU" sz="2000" b="1" dirty="0"/>
              <a:t>10.1 </a:t>
            </a:r>
            <a:r>
              <a:rPr lang="en-US" sz="2000" b="1" dirty="0"/>
              <a:t>million</a:t>
            </a:r>
          </a:p>
        </p:txBody>
      </p:sp>
      <p:sp>
        <p:nvSpPr>
          <p:cNvPr id="94" name="Szövegdoboz 93"/>
          <p:cNvSpPr txBox="1"/>
          <p:nvPr/>
        </p:nvSpPr>
        <p:spPr>
          <a:xfrm>
            <a:off x="7465474" y="4139268"/>
            <a:ext cx="1678526" cy="400110"/>
          </a:xfrm>
          <a:prstGeom prst="rect">
            <a:avLst/>
          </a:prstGeom>
          <a:noFill/>
        </p:spPr>
        <p:txBody>
          <a:bodyPr wrap="square" rtlCol="0">
            <a:spAutoFit/>
          </a:bodyPr>
          <a:lstStyle/>
          <a:p>
            <a:pPr algn="ctr"/>
            <a:r>
              <a:rPr lang="hu-HU" sz="2000" b="1" dirty="0"/>
              <a:t>11.0 </a:t>
            </a:r>
            <a:r>
              <a:rPr lang="en-US" sz="2000" b="1" dirty="0"/>
              <a:t>million</a:t>
            </a:r>
          </a:p>
        </p:txBody>
      </p:sp>
      <p:sp>
        <p:nvSpPr>
          <p:cNvPr id="95" name="Szövegdoboz 94"/>
          <p:cNvSpPr txBox="1"/>
          <p:nvPr/>
        </p:nvSpPr>
        <p:spPr>
          <a:xfrm>
            <a:off x="7465474" y="5288905"/>
            <a:ext cx="1678526" cy="400110"/>
          </a:xfrm>
          <a:prstGeom prst="rect">
            <a:avLst/>
          </a:prstGeom>
          <a:noFill/>
        </p:spPr>
        <p:txBody>
          <a:bodyPr wrap="square" rtlCol="0">
            <a:spAutoFit/>
          </a:bodyPr>
          <a:lstStyle/>
          <a:p>
            <a:pPr algn="ctr"/>
            <a:r>
              <a:rPr lang="hu-HU" sz="2000" b="1" dirty="0"/>
              <a:t>12.0 </a:t>
            </a:r>
            <a:r>
              <a:rPr lang="en-US" sz="2000" b="1" dirty="0"/>
              <a:t>million</a:t>
            </a:r>
          </a:p>
        </p:txBody>
      </p:sp>
      <p:sp>
        <p:nvSpPr>
          <p:cNvPr id="126" name="Szövegdoboz 125"/>
          <p:cNvSpPr txBox="1"/>
          <p:nvPr/>
        </p:nvSpPr>
        <p:spPr>
          <a:xfrm>
            <a:off x="7056319" y="5264629"/>
            <a:ext cx="574166" cy="400110"/>
          </a:xfrm>
          <a:prstGeom prst="rect">
            <a:avLst/>
          </a:prstGeom>
          <a:noFill/>
        </p:spPr>
        <p:txBody>
          <a:bodyPr wrap="square" rtlCol="0">
            <a:spAutoFit/>
          </a:bodyPr>
          <a:lstStyle/>
          <a:p>
            <a:pPr algn="ctr"/>
            <a:r>
              <a:rPr lang="hu-HU" sz="2000" b="1" dirty="0"/>
              <a:t>…</a:t>
            </a:r>
            <a:endParaRPr lang="en-US" sz="2000" b="1" dirty="0"/>
          </a:p>
        </p:txBody>
      </p:sp>
      <p:sp>
        <p:nvSpPr>
          <p:cNvPr id="127" name="Cím 1"/>
          <p:cNvSpPr txBox="1">
            <a:spLocks/>
          </p:cNvSpPr>
          <p:nvPr/>
        </p:nvSpPr>
        <p:spPr>
          <a:xfrm>
            <a:off x="2293421" y="120489"/>
            <a:ext cx="4327478" cy="483939"/>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Forecasted dataset</a:t>
            </a:r>
            <a:endParaRPr lang="en-US" dirty="0"/>
          </a:p>
        </p:txBody>
      </p:sp>
      <p:grpSp>
        <p:nvGrpSpPr>
          <p:cNvPr id="138" name="Csoportba foglalás 137"/>
          <p:cNvGrpSpPr/>
          <p:nvPr/>
        </p:nvGrpSpPr>
        <p:grpSpPr>
          <a:xfrm>
            <a:off x="1354592" y="704896"/>
            <a:ext cx="6225270" cy="5688551"/>
            <a:chOff x="1354592" y="704896"/>
            <a:chExt cx="6225270" cy="5688551"/>
          </a:xfrm>
        </p:grpSpPr>
        <p:pic>
          <p:nvPicPr>
            <p:cNvPr id="4" name="Kép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508" y="1819338"/>
              <a:ext cx="571580" cy="1190791"/>
            </a:xfrm>
            <a:prstGeom prst="rect">
              <a:avLst/>
            </a:prstGeom>
          </p:spPr>
        </p:pic>
        <p:pic>
          <p:nvPicPr>
            <p:cNvPr id="5" name="Ké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389" y="738428"/>
              <a:ext cx="571580" cy="1190791"/>
            </a:xfrm>
            <a:prstGeom prst="rect">
              <a:avLst/>
            </a:prstGeom>
          </p:spPr>
        </p:pic>
        <p:pic>
          <p:nvPicPr>
            <p:cNvPr id="6" name="Kép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84" y="738425"/>
              <a:ext cx="571580" cy="1190791"/>
            </a:xfrm>
            <a:prstGeom prst="rect">
              <a:avLst/>
            </a:prstGeom>
          </p:spPr>
        </p:pic>
        <p:pic>
          <p:nvPicPr>
            <p:cNvPr id="7" name="Kép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4801" y="704896"/>
              <a:ext cx="571580" cy="1190791"/>
            </a:xfrm>
            <a:prstGeom prst="rect">
              <a:avLst/>
            </a:prstGeom>
          </p:spPr>
        </p:pic>
        <p:pic>
          <p:nvPicPr>
            <p:cNvPr id="8" name="Kép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9306" y="738425"/>
              <a:ext cx="571580" cy="1190791"/>
            </a:xfrm>
            <a:prstGeom prst="rect">
              <a:avLst/>
            </a:prstGeom>
          </p:spPr>
        </p:pic>
        <p:pic>
          <p:nvPicPr>
            <p:cNvPr id="9" name="Kép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048" y="745154"/>
              <a:ext cx="571580" cy="1190791"/>
            </a:xfrm>
            <a:prstGeom prst="rect">
              <a:avLst/>
            </a:prstGeom>
          </p:spPr>
        </p:pic>
        <p:pic>
          <p:nvPicPr>
            <p:cNvPr id="10" name="Kép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61" y="722908"/>
              <a:ext cx="571580" cy="1190791"/>
            </a:xfrm>
            <a:prstGeom prst="rect">
              <a:avLst/>
            </a:prstGeom>
          </p:spPr>
        </p:pic>
        <p:sp>
          <p:nvSpPr>
            <p:cNvPr id="12" name="Ellipszis 11"/>
            <p:cNvSpPr/>
            <p:nvPr/>
          </p:nvSpPr>
          <p:spPr>
            <a:xfrm>
              <a:off x="155754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3" name="Szövegdoboz 12"/>
            <p:cNvSpPr txBox="1"/>
            <p:nvPr/>
          </p:nvSpPr>
          <p:spPr>
            <a:xfrm>
              <a:off x="1551260" y="1811246"/>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14" name="Ellipszis 13"/>
            <p:cNvSpPr/>
            <p:nvPr/>
          </p:nvSpPr>
          <p:spPr>
            <a:xfrm>
              <a:off x="2284477"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5" name="Szövegdoboz 14"/>
            <p:cNvSpPr txBox="1"/>
            <p:nvPr/>
          </p:nvSpPr>
          <p:spPr>
            <a:xfrm>
              <a:off x="2278195" y="1811246"/>
              <a:ext cx="546945" cy="369332"/>
            </a:xfrm>
            <a:prstGeom prst="rect">
              <a:avLst/>
            </a:prstGeom>
            <a:noFill/>
          </p:spPr>
          <p:txBody>
            <a:bodyPr wrap="none" rtlCol="0">
              <a:spAutoFit/>
            </a:bodyPr>
            <a:lstStyle/>
            <a:p>
              <a:r>
                <a:rPr lang="en-US" dirty="0"/>
                <a:t>♀ </a:t>
              </a:r>
              <a:r>
                <a:rPr lang="en-US" sz="1400" dirty="0"/>
                <a:t>42</a:t>
              </a:r>
              <a:endParaRPr lang="hu-HU" dirty="0"/>
            </a:p>
          </p:txBody>
        </p:sp>
        <p:sp>
          <p:nvSpPr>
            <p:cNvPr id="16" name="Ellipszis 15"/>
            <p:cNvSpPr/>
            <p:nvPr/>
          </p:nvSpPr>
          <p:spPr>
            <a:xfrm>
              <a:off x="297985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7" name="Szövegdoboz 16"/>
            <p:cNvSpPr txBox="1"/>
            <p:nvPr/>
          </p:nvSpPr>
          <p:spPr>
            <a:xfrm>
              <a:off x="2973570" y="1811246"/>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18" name="Ellipszis 17"/>
            <p:cNvSpPr/>
            <p:nvPr/>
          </p:nvSpPr>
          <p:spPr>
            <a:xfrm>
              <a:off x="3668945"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9" name="Szövegdoboz 18"/>
            <p:cNvSpPr txBox="1"/>
            <p:nvPr/>
          </p:nvSpPr>
          <p:spPr>
            <a:xfrm>
              <a:off x="3662663" y="1811246"/>
              <a:ext cx="527709" cy="369332"/>
            </a:xfrm>
            <a:prstGeom prst="rect">
              <a:avLst/>
            </a:prstGeom>
            <a:noFill/>
          </p:spPr>
          <p:txBody>
            <a:bodyPr wrap="none" rtlCol="0">
              <a:spAutoFit/>
            </a:bodyPr>
            <a:lstStyle/>
            <a:p>
              <a:r>
                <a:rPr lang="en-US" dirty="0"/>
                <a:t>♂</a:t>
              </a:r>
              <a:r>
                <a:rPr lang="en-US" sz="1400" dirty="0"/>
                <a:t>65</a:t>
              </a:r>
              <a:endParaRPr lang="hu-HU" dirty="0"/>
            </a:p>
          </p:txBody>
        </p:sp>
        <p:sp>
          <p:nvSpPr>
            <p:cNvPr id="20" name="Ellipszis 19"/>
            <p:cNvSpPr/>
            <p:nvPr/>
          </p:nvSpPr>
          <p:spPr>
            <a:xfrm>
              <a:off x="4351756"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1" name="Szövegdoboz 20"/>
            <p:cNvSpPr txBox="1"/>
            <p:nvPr/>
          </p:nvSpPr>
          <p:spPr>
            <a:xfrm>
              <a:off x="4345474" y="1811246"/>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22" name="Ellipszis 21"/>
            <p:cNvSpPr/>
            <p:nvPr/>
          </p:nvSpPr>
          <p:spPr>
            <a:xfrm>
              <a:off x="505501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3" name="Szövegdoboz 22"/>
            <p:cNvSpPr txBox="1"/>
            <p:nvPr/>
          </p:nvSpPr>
          <p:spPr>
            <a:xfrm>
              <a:off x="5048730" y="1811246"/>
              <a:ext cx="527709" cy="369332"/>
            </a:xfrm>
            <a:prstGeom prst="rect">
              <a:avLst/>
            </a:prstGeom>
            <a:noFill/>
          </p:spPr>
          <p:txBody>
            <a:bodyPr wrap="none" rtlCol="0">
              <a:spAutoFit/>
            </a:bodyPr>
            <a:lstStyle/>
            <a:p>
              <a:r>
                <a:rPr lang="en-US" dirty="0"/>
                <a:t>♂</a:t>
              </a:r>
              <a:r>
                <a:rPr lang="en-US" sz="1400" dirty="0"/>
                <a:t>28</a:t>
              </a:r>
              <a:endParaRPr lang="hu-HU" dirty="0"/>
            </a:p>
          </p:txBody>
        </p:sp>
        <p:sp>
          <p:nvSpPr>
            <p:cNvPr id="24" name="Ellipszis 23"/>
            <p:cNvSpPr/>
            <p:nvPr/>
          </p:nvSpPr>
          <p:spPr>
            <a:xfrm>
              <a:off x="5737823"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5" name="Szövegdoboz 24"/>
            <p:cNvSpPr txBox="1"/>
            <p:nvPr/>
          </p:nvSpPr>
          <p:spPr>
            <a:xfrm>
              <a:off x="5731541" y="1811246"/>
              <a:ext cx="494046" cy="369332"/>
            </a:xfrm>
            <a:prstGeom prst="rect">
              <a:avLst/>
            </a:prstGeom>
            <a:noFill/>
          </p:spPr>
          <p:txBody>
            <a:bodyPr wrap="none" rtlCol="0">
              <a:spAutoFit/>
            </a:bodyPr>
            <a:lstStyle/>
            <a:p>
              <a:r>
                <a:rPr lang="en-US" dirty="0"/>
                <a:t>♀</a:t>
              </a:r>
              <a:r>
                <a:rPr lang="en-US" sz="1400" dirty="0"/>
                <a:t>24</a:t>
              </a:r>
              <a:endParaRPr lang="hu-HU" dirty="0"/>
            </a:p>
          </p:txBody>
        </p:sp>
        <p:sp>
          <p:nvSpPr>
            <p:cNvPr id="27" name="Ellipszis 26"/>
            <p:cNvSpPr/>
            <p:nvPr/>
          </p:nvSpPr>
          <p:spPr>
            <a:xfrm>
              <a:off x="155619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8" name="Szövegdoboz 27"/>
            <p:cNvSpPr txBox="1"/>
            <p:nvPr/>
          </p:nvSpPr>
          <p:spPr>
            <a:xfrm>
              <a:off x="1549912" y="2958962"/>
              <a:ext cx="527709" cy="369332"/>
            </a:xfrm>
            <a:prstGeom prst="rect">
              <a:avLst/>
            </a:prstGeom>
            <a:noFill/>
          </p:spPr>
          <p:txBody>
            <a:bodyPr wrap="none" rtlCol="0">
              <a:spAutoFit/>
            </a:bodyPr>
            <a:lstStyle/>
            <a:p>
              <a:r>
                <a:rPr lang="en-US" dirty="0"/>
                <a:t>♂</a:t>
              </a:r>
              <a:r>
                <a:rPr lang="en-US" sz="1400" dirty="0"/>
                <a:t>4</a:t>
              </a:r>
              <a:r>
                <a:rPr lang="hu-HU" sz="1400" dirty="0"/>
                <a:t>7</a:t>
              </a:r>
              <a:endParaRPr lang="hu-HU" dirty="0"/>
            </a:p>
          </p:txBody>
        </p:sp>
        <p:sp>
          <p:nvSpPr>
            <p:cNvPr id="29" name="Ellipszis 28"/>
            <p:cNvSpPr/>
            <p:nvPr/>
          </p:nvSpPr>
          <p:spPr>
            <a:xfrm>
              <a:off x="2283129"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0" name="Szövegdoboz 29"/>
            <p:cNvSpPr txBox="1"/>
            <p:nvPr/>
          </p:nvSpPr>
          <p:spPr>
            <a:xfrm>
              <a:off x="2276847" y="2958962"/>
              <a:ext cx="494046" cy="369332"/>
            </a:xfrm>
            <a:prstGeom prst="rect">
              <a:avLst/>
            </a:prstGeom>
            <a:noFill/>
          </p:spPr>
          <p:txBody>
            <a:bodyPr wrap="none" rtlCol="0">
              <a:spAutoFit/>
            </a:bodyPr>
            <a:lstStyle/>
            <a:p>
              <a:r>
                <a:rPr lang="en-US" dirty="0"/>
                <a:t>♀</a:t>
              </a:r>
              <a:r>
                <a:rPr lang="en-US" sz="1400" dirty="0"/>
                <a:t>4</a:t>
              </a:r>
              <a:r>
                <a:rPr lang="hu-HU" sz="1400" dirty="0"/>
                <a:t>3</a:t>
              </a:r>
              <a:endParaRPr lang="hu-HU" dirty="0"/>
            </a:p>
          </p:txBody>
        </p:sp>
        <p:sp>
          <p:nvSpPr>
            <p:cNvPr id="31" name="Ellipszis 30"/>
            <p:cNvSpPr/>
            <p:nvPr/>
          </p:nvSpPr>
          <p:spPr>
            <a:xfrm>
              <a:off x="297850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 name="Szövegdoboz 31"/>
            <p:cNvSpPr txBox="1"/>
            <p:nvPr/>
          </p:nvSpPr>
          <p:spPr>
            <a:xfrm>
              <a:off x="2972222" y="2958962"/>
              <a:ext cx="527709" cy="369332"/>
            </a:xfrm>
            <a:prstGeom prst="rect">
              <a:avLst/>
            </a:prstGeom>
            <a:noFill/>
          </p:spPr>
          <p:txBody>
            <a:bodyPr wrap="none" rtlCol="0">
              <a:spAutoFit/>
            </a:bodyPr>
            <a:lstStyle/>
            <a:p>
              <a:r>
                <a:rPr lang="en-US" dirty="0"/>
                <a:t>♂</a:t>
              </a:r>
              <a:r>
                <a:rPr lang="en-US" sz="1400" dirty="0"/>
                <a:t>1</a:t>
              </a:r>
              <a:r>
                <a:rPr lang="hu-HU" sz="1400" dirty="0"/>
                <a:t>8</a:t>
              </a:r>
              <a:endParaRPr lang="hu-HU" dirty="0"/>
            </a:p>
          </p:txBody>
        </p:sp>
        <p:sp>
          <p:nvSpPr>
            <p:cNvPr id="33" name="Ellipszis 32"/>
            <p:cNvSpPr/>
            <p:nvPr/>
          </p:nvSpPr>
          <p:spPr>
            <a:xfrm>
              <a:off x="366759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 name="Szövegdoboz 33"/>
            <p:cNvSpPr txBox="1"/>
            <p:nvPr/>
          </p:nvSpPr>
          <p:spPr>
            <a:xfrm>
              <a:off x="3661315" y="2958962"/>
              <a:ext cx="527709" cy="369332"/>
            </a:xfrm>
            <a:prstGeom prst="rect">
              <a:avLst/>
            </a:prstGeom>
            <a:noFill/>
          </p:spPr>
          <p:txBody>
            <a:bodyPr wrap="none" rtlCol="0">
              <a:spAutoFit/>
            </a:bodyPr>
            <a:lstStyle/>
            <a:p>
              <a:r>
                <a:rPr lang="en-US" dirty="0"/>
                <a:t>♂</a:t>
              </a:r>
              <a:r>
                <a:rPr lang="en-US" sz="1400" dirty="0"/>
                <a:t>6</a:t>
              </a:r>
              <a:r>
                <a:rPr lang="hu-HU" sz="1400" dirty="0"/>
                <a:t>6</a:t>
              </a:r>
              <a:endParaRPr lang="hu-HU" dirty="0"/>
            </a:p>
          </p:txBody>
        </p:sp>
        <p:sp>
          <p:nvSpPr>
            <p:cNvPr id="35" name="Ellipszis 34"/>
            <p:cNvSpPr/>
            <p:nvPr/>
          </p:nvSpPr>
          <p:spPr>
            <a:xfrm>
              <a:off x="4350408"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6" name="Szövegdoboz 35"/>
            <p:cNvSpPr txBox="1"/>
            <p:nvPr/>
          </p:nvSpPr>
          <p:spPr>
            <a:xfrm>
              <a:off x="4344126" y="2958962"/>
              <a:ext cx="494046" cy="369332"/>
            </a:xfrm>
            <a:prstGeom prst="rect">
              <a:avLst/>
            </a:prstGeom>
            <a:noFill/>
          </p:spPr>
          <p:txBody>
            <a:bodyPr wrap="none" rtlCol="0">
              <a:spAutoFit/>
            </a:bodyPr>
            <a:lstStyle/>
            <a:p>
              <a:r>
                <a:rPr lang="en-US" dirty="0"/>
                <a:t>♀</a:t>
              </a:r>
              <a:r>
                <a:rPr lang="hu-HU" sz="1400" dirty="0"/>
                <a:t>60</a:t>
              </a:r>
              <a:endParaRPr lang="hu-HU" dirty="0"/>
            </a:p>
          </p:txBody>
        </p:sp>
        <p:sp>
          <p:nvSpPr>
            <p:cNvPr id="37" name="Ellipszis 36"/>
            <p:cNvSpPr/>
            <p:nvPr/>
          </p:nvSpPr>
          <p:spPr>
            <a:xfrm>
              <a:off x="5142676"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8" name="Szövegdoboz 37"/>
            <p:cNvSpPr txBox="1"/>
            <p:nvPr/>
          </p:nvSpPr>
          <p:spPr>
            <a:xfrm>
              <a:off x="5136394" y="2958962"/>
              <a:ext cx="527709" cy="369332"/>
            </a:xfrm>
            <a:prstGeom prst="rect">
              <a:avLst/>
            </a:prstGeom>
            <a:noFill/>
          </p:spPr>
          <p:txBody>
            <a:bodyPr wrap="none" rtlCol="0">
              <a:spAutoFit/>
            </a:bodyPr>
            <a:lstStyle/>
            <a:p>
              <a:r>
                <a:rPr lang="en-US" dirty="0"/>
                <a:t>♂</a:t>
              </a:r>
              <a:r>
                <a:rPr lang="en-US" sz="1400" dirty="0"/>
                <a:t>2</a:t>
              </a:r>
              <a:r>
                <a:rPr lang="hu-HU" sz="1400" dirty="0"/>
                <a:t>9</a:t>
              </a:r>
              <a:endParaRPr lang="hu-HU" dirty="0"/>
            </a:p>
          </p:txBody>
        </p:sp>
        <p:sp>
          <p:nvSpPr>
            <p:cNvPr id="39" name="Ellipszis 38"/>
            <p:cNvSpPr/>
            <p:nvPr/>
          </p:nvSpPr>
          <p:spPr>
            <a:xfrm>
              <a:off x="566364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0" name="Szövegdoboz 39"/>
            <p:cNvSpPr txBox="1"/>
            <p:nvPr/>
          </p:nvSpPr>
          <p:spPr>
            <a:xfrm>
              <a:off x="5657365" y="2958962"/>
              <a:ext cx="494046" cy="369332"/>
            </a:xfrm>
            <a:prstGeom prst="rect">
              <a:avLst/>
            </a:prstGeom>
            <a:noFill/>
          </p:spPr>
          <p:txBody>
            <a:bodyPr wrap="none" rtlCol="0">
              <a:spAutoFit/>
            </a:bodyPr>
            <a:lstStyle/>
            <a:p>
              <a:r>
                <a:rPr lang="en-US" dirty="0"/>
                <a:t>♀</a:t>
              </a:r>
              <a:r>
                <a:rPr lang="en-US" sz="1400" dirty="0"/>
                <a:t>2</a:t>
              </a:r>
              <a:r>
                <a:rPr lang="hu-HU" sz="1400" dirty="0"/>
                <a:t>5</a:t>
              </a:r>
              <a:endParaRPr lang="hu-HU" dirty="0"/>
            </a:p>
          </p:txBody>
        </p:sp>
        <p:sp>
          <p:nvSpPr>
            <p:cNvPr id="41" name="Ellipszis 40"/>
            <p:cNvSpPr/>
            <p:nvPr/>
          </p:nvSpPr>
          <p:spPr>
            <a:xfrm>
              <a:off x="155484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2" name="Szövegdoboz 41"/>
            <p:cNvSpPr txBox="1"/>
            <p:nvPr/>
          </p:nvSpPr>
          <p:spPr>
            <a:xfrm>
              <a:off x="1548564" y="4114770"/>
              <a:ext cx="527709" cy="369332"/>
            </a:xfrm>
            <a:prstGeom prst="rect">
              <a:avLst/>
            </a:prstGeom>
            <a:noFill/>
          </p:spPr>
          <p:txBody>
            <a:bodyPr wrap="none" rtlCol="0">
              <a:spAutoFit/>
            </a:bodyPr>
            <a:lstStyle/>
            <a:p>
              <a:r>
                <a:rPr lang="en-US" dirty="0"/>
                <a:t>♂</a:t>
              </a:r>
              <a:r>
                <a:rPr lang="hu-HU" sz="1400" dirty="0"/>
                <a:t>5</a:t>
              </a:r>
              <a:r>
                <a:rPr lang="en-US" sz="1400" dirty="0"/>
                <a:t>6</a:t>
              </a:r>
              <a:endParaRPr lang="hu-HU" dirty="0"/>
            </a:p>
          </p:txBody>
        </p:sp>
        <p:sp>
          <p:nvSpPr>
            <p:cNvPr id="43" name="Ellipszis 42"/>
            <p:cNvSpPr/>
            <p:nvPr/>
          </p:nvSpPr>
          <p:spPr>
            <a:xfrm>
              <a:off x="2281781"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4" name="Szövegdoboz 43"/>
            <p:cNvSpPr txBox="1"/>
            <p:nvPr/>
          </p:nvSpPr>
          <p:spPr>
            <a:xfrm>
              <a:off x="2275499" y="4114770"/>
              <a:ext cx="494046" cy="369332"/>
            </a:xfrm>
            <a:prstGeom prst="rect">
              <a:avLst/>
            </a:prstGeom>
            <a:noFill/>
          </p:spPr>
          <p:txBody>
            <a:bodyPr wrap="none" rtlCol="0">
              <a:spAutoFit/>
            </a:bodyPr>
            <a:lstStyle/>
            <a:p>
              <a:r>
                <a:rPr lang="en-US" dirty="0"/>
                <a:t>♀</a:t>
              </a:r>
              <a:r>
                <a:rPr lang="hu-HU" sz="1400" dirty="0"/>
                <a:t>5</a:t>
              </a:r>
              <a:r>
                <a:rPr lang="en-US" sz="1400" dirty="0"/>
                <a:t>2</a:t>
              </a:r>
              <a:endParaRPr lang="hu-HU" dirty="0"/>
            </a:p>
          </p:txBody>
        </p:sp>
        <p:sp>
          <p:nvSpPr>
            <p:cNvPr id="45" name="Ellipszis 44"/>
            <p:cNvSpPr/>
            <p:nvPr/>
          </p:nvSpPr>
          <p:spPr>
            <a:xfrm>
              <a:off x="297715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6" name="Szövegdoboz 45"/>
            <p:cNvSpPr txBox="1"/>
            <p:nvPr/>
          </p:nvSpPr>
          <p:spPr>
            <a:xfrm>
              <a:off x="2970874" y="4114770"/>
              <a:ext cx="527709" cy="369332"/>
            </a:xfrm>
            <a:prstGeom prst="rect">
              <a:avLst/>
            </a:prstGeom>
            <a:noFill/>
          </p:spPr>
          <p:txBody>
            <a:bodyPr wrap="none" rtlCol="0">
              <a:spAutoFit/>
            </a:bodyPr>
            <a:lstStyle/>
            <a:p>
              <a:r>
                <a:rPr lang="en-US" dirty="0"/>
                <a:t>♂</a:t>
              </a:r>
              <a:r>
                <a:rPr lang="hu-HU" sz="1400" dirty="0"/>
                <a:t>2</a:t>
              </a:r>
              <a:r>
                <a:rPr lang="en-US" sz="1400" dirty="0"/>
                <a:t>7</a:t>
              </a:r>
              <a:endParaRPr lang="hu-HU" dirty="0"/>
            </a:p>
          </p:txBody>
        </p:sp>
        <p:sp>
          <p:nvSpPr>
            <p:cNvPr id="47" name="Ellipszis 46"/>
            <p:cNvSpPr/>
            <p:nvPr/>
          </p:nvSpPr>
          <p:spPr>
            <a:xfrm>
              <a:off x="3666249" y="4064767"/>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8" name="Ellipszis 47"/>
            <p:cNvSpPr/>
            <p:nvPr/>
          </p:nvSpPr>
          <p:spPr>
            <a:xfrm>
              <a:off x="4365244"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9" name="Szövegdoboz 48"/>
            <p:cNvSpPr txBox="1"/>
            <p:nvPr/>
          </p:nvSpPr>
          <p:spPr>
            <a:xfrm>
              <a:off x="4342778" y="4114770"/>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50" name="Ellipszis 49"/>
            <p:cNvSpPr/>
            <p:nvPr/>
          </p:nvSpPr>
          <p:spPr>
            <a:xfrm>
              <a:off x="5141328"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1" name="Szövegdoboz 50"/>
            <p:cNvSpPr txBox="1"/>
            <p:nvPr/>
          </p:nvSpPr>
          <p:spPr>
            <a:xfrm>
              <a:off x="5135046" y="4114770"/>
              <a:ext cx="527709" cy="369332"/>
            </a:xfrm>
            <a:prstGeom prst="rect">
              <a:avLst/>
            </a:prstGeom>
            <a:noFill/>
          </p:spPr>
          <p:txBody>
            <a:bodyPr wrap="none" rtlCol="0">
              <a:spAutoFit/>
            </a:bodyPr>
            <a:lstStyle/>
            <a:p>
              <a:r>
                <a:rPr lang="en-US" dirty="0"/>
                <a:t>♂</a:t>
              </a:r>
              <a:r>
                <a:rPr lang="hu-HU" sz="1400" dirty="0"/>
                <a:t>3</a:t>
              </a:r>
              <a:r>
                <a:rPr lang="en-US" sz="1400" dirty="0"/>
                <a:t>8</a:t>
              </a:r>
              <a:endParaRPr lang="hu-HU" dirty="0"/>
            </a:p>
          </p:txBody>
        </p:sp>
        <p:sp>
          <p:nvSpPr>
            <p:cNvPr id="52" name="Ellipszis 51"/>
            <p:cNvSpPr/>
            <p:nvPr/>
          </p:nvSpPr>
          <p:spPr>
            <a:xfrm>
              <a:off x="5654207"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3" name="Szövegdoboz 52"/>
            <p:cNvSpPr txBox="1"/>
            <p:nvPr/>
          </p:nvSpPr>
          <p:spPr>
            <a:xfrm>
              <a:off x="5647925" y="4114770"/>
              <a:ext cx="494046" cy="369332"/>
            </a:xfrm>
            <a:prstGeom prst="rect">
              <a:avLst/>
            </a:prstGeom>
            <a:noFill/>
          </p:spPr>
          <p:txBody>
            <a:bodyPr wrap="none" rtlCol="0">
              <a:spAutoFit/>
            </a:bodyPr>
            <a:lstStyle/>
            <a:p>
              <a:r>
                <a:rPr lang="en-US" dirty="0"/>
                <a:t>♀</a:t>
              </a:r>
              <a:r>
                <a:rPr lang="hu-HU" sz="1400" dirty="0"/>
                <a:t>3</a:t>
              </a:r>
              <a:r>
                <a:rPr lang="en-US" sz="1400" dirty="0"/>
                <a:t>4</a:t>
              </a:r>
              <a:endParaRPr lang="hu-HU" dirty="0"/>
            </a:p>
          </p:txBody>
        </p:sp>
        <p:sp>
          <p:nvSpPr>
            <p:cNvPr id="54" name="Ellipszis 53"/>
            <p:cNvSpPr/>
            <p:nvPr/>
          </p:nvSpPr>
          <p:spPr>
            <a:xfrm>
              <a:off x="155484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5" name="Szövegdoboz 54"/>
            <p:cNvSpPr txBox="1"/>
            <p:nvPr/>
          </p:nvSpPr>
          <p:spPr>
            <a:xfrm>
              <a:off x="1548564" y="5280018"/>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56" name="Ellipszis 55"/>
            <p:cNvSpPr/>
            <p:nvPr/>
          </p:nvSpPr>
          <p:spPr>
            <a:xfrm>
              <a:off x="2281781"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7" name="Szövegdoboz 56"/>
            <p:cNvSpPr txBox="1"/>
            <p:nvPr/>
          </p:nvSpPr>
          <p:spPr>
            <a:xfrm>
              <a:off x="2275499" y="5280018"/>
              <a:ext cx="494046" cy="369332"/>
            </a:xfrm>
            <a:prstGeom prst="rect">
              <a:avLst/>
            </a:prstGeom>
            <a:noFill/>
          </p:spPr>
          <p:txBody>
            <a:bodyPr wrap="none" rtlCol="0">
              <a:spAutoFit/>
            </a:bodyPr>
            <a:lstStyle/>
            <a:p>
              <a:r>
                <a:rPr lang="en-US" dirty="0"/>
                <a:t>♀</a:t>
              </a:r>
              <a:r>
                <a:rPr lang="en-US" sz="1400" dirty="0"/>
                <a:t>42</a:t>
              </a:r>
              <a:endParaRPr lang="hu-HU" dirty="0"/>
            </a:p>
          </p:txBody>
        </p:sp>
        <p:sp>
          <p:nvSpPr>
            <p:cNvPr id="58" name="Ellipszis 57"/>
            <p:cNvSpPr/>
            <p:nvPr/>
          </p:nvSpPr>
          <p:spPr>
            <a:xfrm>
              <a:off x="297715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9" name="Szövegdoboz 58"/>
            <p:cNvSpPr txBox="1"/>
            <p:nvPr/>
          </p:nvSpPr>
          <p:spPr>
            <a:xfrm>
              <a:off x="2970874" y="5280018"/>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60" name="Ellipszis 59"/>
            <p:cNvSpPr/>
            <p:nvPr/>
          </p:nvSpPr>
          <p:spPr>
            <a:xfrm>
              <a:off x="3674341" y="5221923"/>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1" name="Ellipszis 60"/>
            <p:cNvSpPr/>
            <p:nvPr/>
          </p:nvSpPr>
          <p:spPr>
            <a:xfrm>
              <a:off x="4381428" y="5230015"/>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cxnSp>
          <p:nvCxnSpPr>
            <p:cNvPr id="65" name="Egyenes összekötő 64"/>
            <p:cNvCxnSpPr>
              <a:stCxn id="12" idx="4"/>
              <a:endCxn id="27" idx="0"/>
            </p:cNvCxnSpPr>
            <p:nvPr/>
          </p:nvCxnSpPr>
          <p:spPr>
            <a:xfrm flipH="1">
              <a:off x="1815139"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66" name="Egyenes összekötő 65"/>
            <p:cNvCxnSpPr/>
            <p:nvPr/>
          </p:nvCxnSpPr>
          <p:spPr>
            <a:xfrm flipH="1">
              <a:off x="2539353"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67" name="Egyenes összekötő 66"/>
            <p:cNvCxnSpPr/>
            <p:nvPr/>
          </p:nvCxnSpPr>
          <p:spPr>
            <a:xfrm flipH="1">
              <a:off x="3238887"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68" name="Egyenes összekötő 67"/>
            <p:cNvCxnSpPr/>
            <p:nvPr/>
          </p:nvCxnSpPr>
          <p:spPr>
            <a:xfrm flipH="1">
              <a:off x="3932914" y="227517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69" name="Egyenes összekötő 68"/>
            <p:cNvCxnSpPr/>
            <p:nvPr/>
          </p:nvCxnSpPr>
          <p:spPr>
            <a:xfrm flipH="1">
              <a:off x="4614660"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0" name="Egyenes összekötő 69"/>
            <p:cNvCxnSpPr/>
            <p:nvPr/>
          </p:nvCxnSpPr>
          <p:spPr>
            <a:xfrm flipH="1">
              <a:off x="1811070" y="342684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1" name="Egyenes összekötő 70"/>
            <p:cNvCxnSpPr/>
            <p:nvPr/>
          </p:nvCxnSpPr>
          <p:spPr>
            <a:xfrm flipH="1">
              <a:off x="2539821" y="342679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2" name="Egyenes összekötő 71"/>
            <p:cNvCxnSpPr/>
            <p:nvPr/>
          </p:nvCxnSpPr>
          <p:spPr>
            <a:xfrm flipH="1">
              <a:off x="3233380"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3" name="Egyenes összekötő 72"/>
            <p:cNvCxnSpPr/>
            <p:nvPr/>
          </p:nvCxnSpPr>
          <p:spPr>
            <a:xfrm flipH="1">
              <a:off x="4617717"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4" name="Egyenes összekötő 73"/>
            <p:cNvCxnSpPr/>
            <p:nvPr/>
          </p:nvCxnSpPr>
          <p:spPr>
            <a:xfrm flipH="1">
              <a:off x="5401271" y="34178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5" name="Egyenes összekötő 74"/>
            <p:cNvCxnSpPr/>
            <p:nvPr/>
          </p:nvCxnSpPr>
          <p:spPr>
            <a:xfrm flipH="1">
              <a:off x="5923859" y="341440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6" name="Egyenes összekötő 75"/>
            <p:cNvCxnSpPr/>
            <p:nvPr/>
          </p:nvCxnSpPr>
          <p:spPr>
            <a:xfrm flipH="1">
              <a:off x="1818560" y="458483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7" name="Egyenes összekötő 76"/>
            <p:cNvCxnSpPr/>
            <p:nvPr/>
          </p:nvCxnSpPr>
          <p:spPr>
            <a:xfrm flipH="1">
              <a:off x="2547311" y="458478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78" name="Egyenes összekötő 77"/>
            <p:cNvCxnSpPr/>
            <p:nvPr/>
          </p:nvCxnSpPr>
          <p:spPr>
            <a:xfrm flipH="1">
              <a:off x="3240870" y="459215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79" name="Ellipszis 78"/>
            <p:cNvSpPr/>
            <p:nvPr/>
          </p:nvSpPr>
          <p:spPr>
            <a:xfrm>
              <a:off x="5065217"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0" name="Szövegdoboz 79"/>
            <p:cNvSpPr txBox="1"/>
            <p:nvPr/>
          </p:nvSpPr>
          <p:spPr>
            <a:xfrm>
              <a:off x="5058935" y="5285390"/>
              <a:ext cx="527709" cy="369332"/>
            </a:xfrm>
            <a:prstGeom prst="rect">
              <a:avLst/>
            </a:prstGeom>
            <a:noFill/>
          </p:spPr>
          <p:txBody>
            <a:bodyPr wrap="none" rtlCol="0">
              <a:spAutoFit/>
            </a:bodyPr>
            <a:lstStyle/>
            <a:p>
              <a:r>
                <a:rPr lang="en-US" dirty="0"/>
                <a:t>♂</a:t>
              </a:r>
              <a:r>
                <a:rPr lang="hu-HU" sz="1400" dirty="0"/>
                <a:t>4</a:t>
              </a:r>
              <a:r>
                <a:rPr lang="en-US" sz="1400" dirty="0"/>
                <a:t>8</a:t>
              </a:r>
              <a:endParaRPr lang="hu-HU" dirty="0"/>
            </a:p>
          </p:txBody>
        </p:sp>
        <p:sp>
          <p:nvSpPr>
            <p:cNvPr id="81" name="Ellipszis 80"/>
            <p:cNvSpPr/>
            <p:nvPr/>
          </p:nvSpPr>
          <p:spPr>
            <a:xfrm>
              <a:off x="5748028"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2" name="Szövegdoboz 81"/>
            <p:cNvSpPr txBox="1"/>
            <p:nvPr/>
          </p:nvSpPr>
          <p:spPr>
            <a:xfrm>
              <a:off x="5741746" y="5285390"/>
              <a:ext cx="494046" cy="369332"/>
            </a:xfrm>
            <a:prstGeom prst="rect">
              <a:avLst/>
            </a:prstGeom>
            <a:noFill/>
          </p:spPr>
          <p:txBody>
            <a:bodyPr wrap="none" rtlCol="0">
              <a:spAutoFit/>
            </a:bodyPr>
            <a:lstStyle/>
            <a:p>
              <a:r>
                <a:rPr lang="en-US" dirty="0"/>
                <a:t>♀</a:t>
              </a:r>
              <a:r>
                <a:rPr lang="hu-HU" sz="1400" dirty="0"/>
                <a:t>4</a:t>
              </a:r>
              <a:r>
                <a:rPr lang="en-US" sz="1400" dirty="0"/>
                <a:t>4</a:t>
              </a:r>
              <a:endParaRPr lang="hu-HU" dirty="0"/>
            </a:p>
          </p:txBody>
        </p:sp>
        <p:cxnSp>
          <p:nvCxnSpPr>
            <p:cNvPr id="83" name="Görbe összekötő 82"/>
            <p:cNvCxnSpPr>
              <a:stCxn id="22" idx="4"/>
              <a:endCxn id="37" idx="0"/>
            </p:cNvCxnSpPr>
            <p:nvPr/>
          </p:nvCxnSpPr>
          <p:spPr>
            <a:xfrm rot="16200000" flipH="1">
              <a:off x="5042876" y="2550214"/>
              <a:ext cx="629826" cy="87664"/>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84" name="Görbe összekötő 83"/>
            <p:cNvCxnSpPr>
              <a:stCxn id="24" idx="4"/>
              <a:endCxn id="39" idx="0"/>
            </p:cNvCxnSpPr>
            <p:nvPr/>
          </p:nvCxnSpPr>
          <p:spPr>
            <a:xfrm rot="5400000">
              <a:off x="5644767" y="2556958"/>
              <a:ext cx="629826" cy="74176"/>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85" name="Görbe összekötő 84"/>
            <p:cNvCxnSpPr>
              <a:stCxn id="50" idx="4"/>
              <a:endCxn id="79" idx="0"/>
            </p:cNvCxnSpPr>
            <p:nvPr/>
          </p:nvCxnSpPr>
          <p:spPr>
            <a:xfrm rot="5400000">
              <a:off x="5035853" y="4870967"/>
              <a:ext cx="652730" cy="7611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86" name="Görbe összekötő 85"/>
            <p:cNvCxnSpPr>
              <a:stCxn id="52" idx="4"/>
              <a:endCxn id="81" idx="0"/>
            </p:cNvCxnSpPr>
            <p:nvPr/>
          </p:nvCxnSpPr>
          <p:spPr>
            <a:xfrm rot="16200000" flipH="1">
              <a:off x="5633697" y="4862111"/>
              <a:ext cx="652730" cy="9382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87" name="Egyenes összekötő 86"/>
            <p:cNvCxnSpPr/>
            <p:nvPr/>
          </p:nvCxnSpPr>
          <p:spPr>
            <a:xfrm flipH="1">
              <a:off x="1806665" y="5747848"/>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88" name="Egyenes összekötő 87"/>
            <p:cNvCxnSpPr/>
            <p:nvPr/>
          </p:nvCxnSpPr>
          <p:spPr>
            <a:xfrm flipH="1">
              <a:off x="2535416"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89" name="Egyenes összekötő 88"/>
            <p:cNvCxnSpPr/>
            <p:nvPr/>
          </p:nvCxnSpPr>
          <p:spPr>
            <a:xfrm flipH="1">
              <a:off x="3228975" y="575516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0" name="Egyenes összekötő 89"/>
            <p:cNvCxnSpPr/>
            <p:nvPr/>
          </p:nvCxnSpPr>
          <p:spPr>
            <a:xfrm flipH="1">
              <a:off x="5322876" y="575999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1" name="Egyenes összekötő 90"/>
            <p:cNvCxnSpPr/>
            <p:nvPr/>
          </p:nvCxnSpPr>
          <p:spPr>
            <a:xfrm flipH="1">
              <a:off x="6006973"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96" name="Ellipszis 95"/>
            <p:cNvSpPr/>
            <p:nvPr/>
          </p:nvSpPr>
          <p:spPr>
            <a:xfrm>
              <a:off x="6434538" y="2907711"/>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97" name="Szövegdoboz 96"/>
            <p:cNvSpPr txBox="1"/>
            <p:nvPr/>
          </p:nvSpPr>
          <p:spPr>
            <a:xfrm>
              <a:off x="6428256" y="2957714"/>
              <a:ext cx="436338" cy="369332"/>
            </a:xfrm>
            <a:prstGeom prst="rect">
              <a:avLst/>
            </a:prstGeom>
            <a:noFill/>
          </p:spPr>
          <p:txBody>
            <a:bodyPr wrap="none" rtlCol="0">
              <a:spAutoFit/>
            </a:bodyPr>
            <a:lstStyle/>
            <a:p>
              <a:r>
                <a:rPr lang="en-US" dirty="0"/>
                <a:t>♂</a:t>
              </a:r>
              <a:r>
                <a:rPr lang="hu-HU" sz="1400" dirty="0"/>
                <a:t>0</a:t>
              </a:r>
              <a:endParaRPr lang="hu-HU" dirty="0"/>
            </a:p>
          </p:txBody>
        </p:sp>
        <p:sp>
          <p:nvSpPr>
            <p:cNvPr id="98" name="Ellipszis 97"/>
            <p:cNvSpPr/>
            <p:nvPr/>
          </p:nvSpPr>
          <p:spPr>
            <a:xfrm>
              <a:off x="6433190" y="405542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99" name="Szövegdoboz 98"/>
            <p:cNvSpPr txBox="1"/>
            <p:nvPr/>
          </p:nvSpPr>
          <p:spPr>
            <a:xfrm>
              <a:off x="6426908" y="4105430"/>
              <a:ext cx="436338" cy="369332"/>
            </a:xfrm>
            <a:prstGeom prst="rect">
              <a:avLst/>
            </a:prstGeom>
            <a:noFill/>
          </p:spPr>
          <p:txBody>
            <a:bodyPr wrap="none" rtlCol="0">
              <a:spAutoFit/>
            </a:bodyPr>
            <a:lstStyle/>
            <a:p>
              <a:r>
                <a:rPr lang="en-US" dirty="0"/>
                <a:t>♂</a:t>
              </a:r>
              <a:r>
                <a:rPr lang="hu-HU" sz="1400" dirty="0"/>
                <a:t>9</a:t>
              </a:r>
              <a:endParaRPr lang="hu-HU" dirty="0"/>
            </a:p>
          </p:txBody>
        </p:sp>
        <p:sp>
          <p:nvSpPr>
            <p:cNvPr id="100" name="Ellipszis 99"/>
            <p:cNvSpPr/>
            <p:nvPr/>
          </p:nvSpPr>
          <p:spPr>
            <a:xfrm>
              <a:off x="6431842" y="521123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01" name="Szövegdoboz 100"/>
            <p:cNvSpPr txBox="1"/>
            <p:nvPr/>
          </p:nvSpPr>
          <p:spPr>
            <a:xfrm>
              <a:off x="6425560" y="5261238"/>
              <a:ext cx="579005" cy="369332"/>
            </a:xfrm>
            <a:prstGeom prst="rect">
              <a:avLst/>
            </a:prstGeom>
            <a:noFill/>
          </p:spPr>
          <p:txBody>
            <a:bodyPr wrap="none" rtlCol="0">
              <a:spAutoFit/>
            </a:bodyPr>
            <a:lstStyle/>
            <a:p>
              <a:r>
                <a:rPr lang="en-US" dirty="0"/>
                <a:t>♂</a:t>
              </a:r>
              <a:r>
                <a:rPr lang="hu-HU" dirty="0"/>
                <a:t>19</a:t>
              </a:r>
            </a:p>
          </p:txBody>
        </p:sp>
        <p:cxnSp>
          <p:nvCxnSpPr>
            <p:cNvPr id="102" name="Egyenes összekötő 101"/>
            <p:cNvCxnSpPr/>
            <p:nvPr/>
          </p:nvCxnSpPr>
          <p:spPr>
            <a:xfrm flipH="1">
              <a:off x="6689414" y="341678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3" name="Egyenes összekötő 102"/>
            <p:cNvCxnSpPr/>
            <p:nvPr/>
          </p:nvCxnSpPr>
          <p:spPr>
            <a:xfrm flipH="1">
              <a:off x="6697372" y="5763621"/>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4" name="Egyenes összekötő 103"/>
            <p:cNvCxnSpPr/>
            <p:nvPr/>
          </p:nvCxnSpPr>
          <p:spPr>
            <a:xfrm flipH="1">
              <a:off x="6688066" y="457331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5" name="Egyenes összekötő nyíllal 104"/>
            <p:cNvCxnSpPr>
              <a:stCxn id="39" idx="6"/>
              <a:endCxn id="96" idx="2"/>
            </p:cNvCxnSpPr>
            <p:nvPr/>
          </p:nvCxnSpPr>
          <p:spPr>
            <a:xfrm flipV="1">
              <a:off x="6181537" y="3166656"/>
              <a:ext cx="253001" cy="12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Csoportba foglalás 105"/>
            <p:cNvGrpSpPr/>
            <p:nvPr/>
          </p:nvGrpSpPr>
          <p:grpSpPr>
            <a:xfrm>
              <a:off x="1530093" y="3630687"/>
              <a:ext cx="5583910" cy="161841"/>
              <a:chOff x="1504713" y="2967320"/>
              <a:chExt cx="5583910" cy="161841"/>
            </a:xfrm>
          </p:grpSpPr>
          <p:cxnSp>
            <p:nvCxnSpPr>
              <p:cNvPr id="107" name="Egyenes összekötő 106"/>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Egyenes összekötő 107"/>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Egyenes összekötő 108"/>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0" name="Egyenes összekötő 109"/>
            <p:cNvCxnSpPr/>
            <p:nvPr/>
          </p:nvCxnSpPr>
          <p:spPr>
            <a:xfrm flipH="1">
              <a:off x="3935971" y="341440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pSp>
          <p:nvGrpSpPr>
            <p:cNvPr id="111" name="Csoportba foglalás 110"/>
            <p:cNvGrpSpPr/>
            <p:nvPr/>
          </p:nvGrpSpPr>
          <p:grpSpPr>
            <a:xfrm>
              <a:off x="1354592" y="4817945"/>
              <a:ext cx="5583910" cy="161841"/>
              <a:chOff x="1504713" y="2967320"/>
              <a:chExt cx="5583910" cy="161841"/>
            </a:xfrm>
          </p:grpSpPr>
          <p:cxnSp>
            <p:nvCxnSpPr>
              <p:cNvPr id="112" name="Egyenes összekötő 111"/>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Egyenes összekötő 112"/>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Egyenes összekötő 113"/>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5" name="Csoportba foglalás 114"/>
            <p:cNvGrpSpPr/>
            <p:nvPr/>
          </p:nvGrpSpPr>
          <p:grpSpPr>
            <a:xfrm>
              <a:off x="1475085" y="6222317"/>
              <a:ext cx="5583910" cy="161841"/>
              <a:chOff x="1504713" y="2967320"/>
              <a:chExt cx="5583910" cy="161841"/>
            </a:xfrm>
          </p:grpSpPr>
          <p:cxnSp>
            <p:nvCxnSpPr>
              <p:cNvPr id="116" name="Egyenes összekötő 115"/>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Egyenes összekötő 116"/>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Egyenes összekötő 117"/>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9" name="Egyenes összekötő 118"/>
            <p:cNvCxnSpPr/>
            <p:nvPr/>
          </p:nvCxnSpPr>
          <p:spPr>
            <a:xfrm flipH="1">
              <a:off x="3943461" y="45723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20" name="Egyenes összekötő 119"/>
            <p:cNvCxnSpPr/>
            <p:nvPr/>
          </p:nvCxnSpPr>
          <p:spPr>
            <a:xfrm flipH="1">
              <a:off x="4625207" y="459215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21" name="Egyenes összekötő 120"/>
            <p:cNvCxnSpPr/>
            <p:nvPr/>
          </p:nvCxnSpPr>
          <p:spPr>
            <a:xfrm flipH="1">
              <a:off x="3931566" y="5735403"/>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22" name="Egyenes összekötő 121"/>
            <p:cNvCxnSpPr/>
            <p:nvPr/>
          </p:nvCxnSpPr>
          <p:spPr>
            <a:xfrm flipH="1">
              <a:off x="4634157" y="57477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
          <p:nvSpPr>
            <p:cNvPr id="123" name="Szövegdoboz 122"/>
            <p:cNvSpPr txBox="1"/>
            <p:nvPr/>
          </p:nvSpPr>
          <p:spPr>
            <a:xfrm>
              <a:off x="6366986" y="1746251"/>
              <a:ext cx="574166" cy="400110"/>
            </a:xfrm>
            <a:prstGeom prst="rect">
              <a:avLst/>
            </a:prstGeom>
            <a:noFill/>
          </p:spPr>
          <p:txBody>
            <a:bodyPr wrap="square" rtlCol="0">
              <a:spAutoFit/>
            </a:bodyPr>
            <a:lstStyle/>
            <a:p>
              <a:pPr algn="ctr"/>
              <a:r>
                <a:rPr lang="hu-HU" sz="2000" b="1" dirty="0"/>
                <a:t>…</a:t>
              </a:r>
              <a:endParaRPr lang="en-US" sz="2000" b="1" dirty="0"/>
            </a:p>
          </p:txBody>
        </p:sp>
        <p:sp>
          <p:nvSpPr>
            <p:cNvPr id="124" name="Szövegdoboz 123"/>
            <p:cNvSpPr txBox="1"/>
            <p:nvPr/>
          </p:nvSpPr>
          <p:spPr>
            <a:xfrm>
              <a:off x="6984791" y="2912851"/>
              <a:ext cx="574166" cy="400110"/>
            </a:xfrm>
            <a:prstGeom prst="rect">
              <a:avLst/>
            </a:prstGeom>
            <a:noFill/>
          </p:spPr>
          <p:txBody>
            <a:bodyPr wrap="square" rtlCol="0">
              <a:spAutoFit/>
            </a:bodyPr>
            <a:lstStyle/>
            <a:p>
              <a:pPr algn="ctr"/>
              <a:r>
                <a:rPr lang="hu-HU" sz="2000" b="1" dirty="0"/>
                <a:t>…</a:t>
              </a:r>
              <a:endParaRPr lang="en-US" sz="2000" b="1" dirty="0"/>
            </a:p>
          </p:txBody>
        </p:sp>
        <p:sp>
          <p:nvSpPr>
            <p:cNvPr id="125" name="Szövegdoboz 124"/>
            <p:cNvSpPr txBox="1"/>
            <p:nvPr/>
          </p:nvSpPr>
          <p:spPr>
            <a:xfrm>
              <a:off x="7005696" y="4061340"/>
              <a:ext cx="574166" cy="400110"/>
            </a:xfrm>
            <a:prstGeom prst="rect">
              <a:avLst/>
            </a:prstGeom>
            <a:noFill/>
          </p:spPr>
          <p:txBody>
            <a:bodyPr wrap="square" rtlCol="0">
              <a:spAutoFit/>
            </a:bodyPr>
            <a:lstStyle/>
            <a:p>
              <a:pPr algn="ctr"/>
              <a:r>
                <a:rPr lang="hu-HU" sz="2000" b="1" dirty="0"/>
                <a:t>…</a:t>
              </a:r>
              <a:endParaRPr lang="en-US" sz="2000" b="1" dirty="0"/>
            </a:p>
          </p:txBody>
        </p:sp>
        <p:cxnSp>
          <p:nvCxnSpPr>
            <p:cNvPr id="128" name="Egyenes összekötő 127"/>
            <p:cNvCxnSpPr>
              <a:stCxn id="33" idx="3"/>
              <a:endCxn id="33" idx="7"/>
            </p:cNvCxnSpPr>
            <p:nvPr/>
          </p:nvCxnSpPr>
          <p:spPr>
            <a:xfrm flipV="1">
              <a:off x="3743440" y="2984802"/>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9" name="Egyenes összekötő 128"/>
            <p:cNvCxnSpPr/>
            <p:nvPr/>
          </p:nvCxnSpPr>
          <p:spPr>
            <a:xfrm flipV="1">
              <a:off x="4445232" y="4155758"/>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0" name="Egyenes összekötő 129"/>
            <p:cNvCxnSpPr/>
            <p:nvPr/>
          </p:nvCxnSpPr>
          <p:spPr>
            <a:xfrm flipV="1">
              <a:off x="3757586" y="413189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31" name="Egyenes összekötő 130"/>
            <p:cNvCxnSpPr/>
            <p:nvPr/>
          </p:nvCxnSpPr>
          <p:spPr>
            <a:xfrm flipV="1">
              <a:off x="3747604" y="5303170"/>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32" name="Egyenes összekötő 131"/>
            <p:cNvCxnSpPr/>
            <p:nvPr/>
          </p:nvCxnSpPr>
          <p:spPr>
            <a:xfrm flipV="1">
              <a:off x="4477875" y="532035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sp>
        <p:nvSpPr>
          <p:cNvPr id="133" name="Szövegdoboz 132"/>
          <p:cNvSpPr txBox="1"/>
          <p:nvPr/>
        </p:nvSpPr>
        <p:spPr>
          <a:xfrm>
            <a:off x="7465474" y="2222488"/>
            <a:ext cx="1678526" cy="707886"/>
          </a:xfrm>
          <a:prstGeom prst="rect">
            <a:avLst/>
          </a:prstGeom>
          <a:noFill/>
        </p:spPr>
        <p:txBody>
          <a:bodyPr wrap="square" rtlCol="0">
            <a:spAutoFit/>
          </a:bodyPr>
          <a:lstStyle/>
          <a:p>
            <a:pPr algn="ctr"/>
            <a:r>
              <a:rPr lang="hu-HU" sz="4000" b="1" dirty="0"/>
              <a:t>+</a:t>
            </a:r>
            <a:endParaRPr lang="en-US" sz="2000" b="1" dirty="0"/>
          </a:p>
        </p:txBody>
      </p:sp>
      <p:sp>
        <p:nvSpPr>
          <p:cNvPr id="134" name="Szövegdoboz 133"/>
          <p:cNvSpPr txBox="1"/>
          <p:nvPr/>
        </p:nvSpPr>
        <p:spPr>
          <a:xfrm>
            <a:off x="7473343" y="3406884"/>
            <a:ext cx="1678526" cy="707886"/>
          </a:xfrm>
          <a:prstGeom prst="rect">
            <a:avLst/>
          </a:prstGeom>
          <a:noFill/>
        </p:spPr>
        <p:txBody>
          <a:bodyPr wrap="square" rtlCol="0">
            <a:spAutoFit/>
          </a:bodyPr>
          <a:lstStyle/>
          <a:p>
            <a:pPr algn="ctr"/>
            <a:r>
              <a:rPr lang="hu-HU" sz="4000" b="1" dirty="0"/>
              <a:t>+</a:t>
            </a:r>
            <a:endParaRPr lang="en-US" sz="2000" b="1" dirty="0"/>
          </a:p>
        </p:txBody>
      </p:sp>
      <p:sp>
        <p:nvSpPr>
          <p:cNvPr id="135" name="Szövegdoboz 134"/>
          <p:cNvSpPr txBox="1"/>
          <p:nvPr/>
        </p:nvSpPr>
        <p:spPr>
          <a:xfrm>
            <a:off x="7467089" y="4631790"/>
            <a:ext cx="1678526" cy="707886"/>
          </a:xfrm>
          <a:prstGeom prst="rect">
            <a:avLst/>
          </a:prstGeom>
          <a:noFill/>
        </p:spPr>
        <p:txBody>
          <a:bodyPr wrap="square" rtlCol="0">
            <a:spAutoFit/>
          </a:bodyPr>
          <a:lstStyle/>
          <a:p>
            <a:pPr algn="ctr"/>
            <a:r>
              <a:rPr lang="hu-HU" sz="4000" b="1" dirty="0"/>
              <a:t>+</a:t>
            </a:r>
            <a:endParaRPr lang="en-US" sz="2000" b="1" dirty="0"/>
          </a:p>
        </p:txBody>
      </p:sp>
    </p:spTree>
    <p:extLst>
      <p:ext uri="{BB962C8B-B14F-4D97-AF65-F5344CB8AC3E}">
        <p14:creationId xmlns:p14="http://schemas.microsoft.com/office/powerpoint/2010/main" val="2661220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Kép 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508" y="1819338"/>
            <a:ext cx="571580" cy="1190791"/>
          </a:xfrm>
          <a:prstGeom prst="rect">
            <a:avLst/>
          </a:prstGeom>
        </p:spPr>
      </p:pic>
      <p:pic>
        <p:nvPicPr>
          <p:cNvPr id="33" name="Kép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389" y="738428"/>
            <a:ext cx="571580" cy="1190791"/>
          </a:xfrm>
          <a:prstGeom prst="rect">
            <a:avLst/>
          </a:prstGeom>
        </p:spPr>
      </p:pic>
      <p:pic>
        <p:nvPicPr>
          <p:cNvPr id="32" name="Kép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84" y="738425"/>
            <a:ext cx="571580" cy="1190791"/>
          </a:xfrm>
          <a:prstGeom prst="rect">
            <a:avLst/>
          </a:prstGeom>
        </p:spPr>
      </p:pic>
      <p:pic>
        <p:nvPicPr>
          <p:cNvPr id="34" name="Kép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4801" y="704896"/>
            <a:ext cx="571580" cy="1190791"/>
          </a:xfrm>
          <a:prstGeom prst="rect">
            <a:avLst/>
          </a:prstGeom>
        </p:spPr>
      </p:pic>
      <p:pic>
        <p:nvPicPr>
          <p:cNvPr id="35" name="Kép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306" y="738425"/>
            <a:ext cx="571580" cy="1190791"/>
          </a:xfrm>
          <a:prstGeom prst="rect">
            <a:avLst/>
          </a:prstGeom>
        </p:spPr>
      </p:pic>
      <p:pic>
        <p:nvPicPr>
          <p:cNvPr id="40" name="Kép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048" y="745154"/>
            <a:ext cx="571580" cy="1190791"/>
          </a:xfrm>
          <a:prstGeom prst="rect">
            <a:avLst/>
          </a:prstGeom>
        </p:spPr>
      </p:pic>
      <p:pic>
        <p:nvPicPr>
          <p:cNvPr id="41" name="Kép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61" y="722908"/>
            <a:ext cx="571580" cy="1190791"/>
          </a:xfrm>
          <a:prstGeom prst="rect">
            <a:avLst/>
          </a:prstGeom>
        </p:spPr>
      </p:pic>
      <p:pic>
        <p:nvPicPr>
          <p:cNvPr id="42" name="Kép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27" y="620455"/>
            <a:ext cx="571580" cy="1190791"/>
          </a:xfrm>
          <a:prstGeom prst="rect">
            <a:avLst/>
          </a:prstGeom>
        </p:spPr>
      </p:pic>
      <p:sp>
        <p:nvSpPr>
          <p:cNvPr id="22" name="Ellipszis 21"/>
          <p:cNvSpPr/>
          <p:nvPr/>
        </p:nvSpPr>
        <p:spPr>
          <a:xfrm>
            <a:off x="155754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3" name="Szövegdoboz 22"/>
          <p:cNvSpPr txBox="1"/>
          <p:nvPr/>
        </p:nvSpPr>
        <p:spPr>
          <a:xfrm>
            <a:off x="1551260" y="1811246"/>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24" name="Ellipszis 23"/>
          <p:cNvSpPr/>
          <p:nvPr/>
        </p:nvSpPr>
        <p:spPr>
          <a:xfrm>
            <a:off x="2284477"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5" name="Szövegdoboz 24"/>
          <p:cNvSpPr txBox="1"/>
          <p:nvPr/>
        </p:nvSpPr>
        <p:spPr>
          <a:xfrm>
            <a:off x="2278195" y="1811246"/>
            <a:ext cx="546945" cy="369332"/>
          </a:xfrm>
          <a:prstGeom prst="rect">
            <a:avLst/>
          </a:prstGeom>
          <a:noFill/>
        </p:spPr>
        <p:txBody>
          <a:bodyPr wrap="none" rtlCol="0">
            <a:spAutoFit/>
          </a:bodyPr>
          <a:lstStyle/>
          <a:p>
            <a:r>
              <a:rPr lang="en-US" dirty="0"/>
              <a:t>♀ </a:t>
            </a:r>
            <a:r>
              <a:rPr lang="en-US" sz="1400" dirty="0"/>
              <a:t>42</a:t>
            </a:r>
            <a:endParaRPr lang="hu-HU" dirty="0"/>
          </a:p>
        </p:txBody>
      </p:sp>
      <p:sp>
        <p:nvSpPr>
          <p:cNvPr id="26" name="Ellipszis 25"/>
          <p:cNvSpPr/>
          <p:nvPr/>
        </p:nvSpPr>
        <p:spPr>
          <a:xfrm>
            <a:off x="297985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7" name="Szövegdoboz 26"/>
          <p:cNvSpPr txBox="1"/>
          <p:nvPr/>
        </p:nvSpPr>
        <p:spPr>
          <a:xfrm>
            <a:off x="2973570" y="1811246"/>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28" name="Ellipszis 27"/>
          <p:cNvSpPr/>
          <p:nvPr/>
        </p:nvSpPr>
        <p:spPr>
          <a:xfrm>
            <a:off x="3668945"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29" name="Szövegdoboz 28"/>
          <p:cNvSpPr txBox="1"/>
          <p:nvPr/>
        </p:nvSpPr>
        <p:spPr>
          <a:xfrm>
            <a:off x="3662663" y="1811246"/>
            <a:ext cx="527709" cy="369332"/>
          </a:xfrm>
          <a:prstGeom prst="rect">
            <a:avLst/>
          </a:prstGeom>
          <a:noFill/>
        </p:spPr>
        <p:txBody>
          <a:bodyPr wrap="none" rtlCol="0">
            <a:spAutoFit/>
          </a:bodyPr>
          <a:lstStyle/>
          <a:p>
            <a:r>
              <a:rPr lang="en-US" dirty="0"/>
              <a:t>♂</a:t>
            </a:r>
            <a:r>
              <a:rPr lang="en-US" sz="1400" dirty="0"/>
              <a:t>65</a:t>
            </a:r>
            <a:endParaRPr lang="hu-HU" dirty="0"/>
          </a:p>
        </p:txBody>
      </p:sp>
      <p:sp>
        <p:nvSpPr>
          <p:cNvPr id="30" name="Ellipszis 29"/>
          <p:cNvSpPr/>
          <p:nvPr/>
        </p:nvSpPr>
        <p:spPr>
          <a:xfrm>
            <a:off x="4351756"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1" name="Szövegdoboz 30"/>
          <p:cNvSpPr txBox="1"/>
          <p:nvPr/>
        </p:nvSpPr>
        <p:spPr>
          <a:xfrm>
            <a:off x="4345474" y="1811246"/>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36" name="Ellipszis 35"/>
          <p:cNvSpPr/>
          <p:nvPr/>
        </p:nvSpPr>
        <p:spPr>
          <a:xfrm>
            <a:off x="505501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7" name="Szövegdoboz 36"/>
          <p:cNvSpPr txBox="1"/>
          <p:nvPr/>
        </p:nvSpPr>
        <p:spPr>
          <a:xfrm>
            <a:off x="5048730" y="1811246"/>
            <a:ext cx="527709" cy="369332"/>
          </a:xfrm>
          <a:prstGeom prst="rect">
            <a:avLst/>
          </a:prstGeom>
          <a:noFill/>
        </p:spPr>
        <p:txBody>
          <a:bodyPr wrap="none" rtlCol="0">
            <a:spAutoFit/>
          </a:bodyPr>
          <a:lstStyle/>
          <a:p>
            <a:r>
              <a:rPr lang="en-US" dirty="0"/>
              <a:t>♂</a:t>
            </a:r>
            <a:r>
              <a:rPr lang="en-US" sz="1400" dirty="0"/>
              <a:t>28</a:t>
            </a:r>
            <a:endParaRPr lang="hu-HU" dirty="0"/>
          </a:p>
        </p:txBody>
      </p:sp>
      <p:sp>
        <p:nvSpPr>
          <p:cNvPr id="38" name="Ellipszis 37"/>
          <p:cNvSpPr/>
          <p:nvPr/>
        </p:nvSpPr>
        <p:spPr>
          <a:xfrm>
            <a:off x="5737823"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 name="Szövegdoboz 38"/>
          <p:cNvSpPr txBox="1"/>
          <p:nvPr/>
        </p:nvSpPr>
        <p:spPr>
          <a:xfrm>
            <a:off x="5731541" y="1811246"/>
            <a:ext cx="494046" cy="369332"/>
          </a:xfrm>
          <a:prstGeom prst="rect">
            <a:avLst/>
          </a:prstGeom>
          <a:noFill/>
        </p:spPr>
        <p:txBody>
          <a:bodyPr wrap="none" rtlCol="0">
            <a:spAutoFit/>
          </a:bodyPr>
          <a:lstStyle/>
          <a:p>
            <a:r>
              <a:rPr lang="en-US" dirty="0"/>
              <a:t>♀</a:t>
            </a:r>
            <a:r>
              <a:rPr lang="en-US" sz="1400" dirty="0"/>
              <a:t>24</a:t>
            </a:r>
            <a:endParaRPr lang="hu-HU" dirty="0"/>
          </a:p>
        </p:txBody>
      </p:sp>
      <p:sp>
        <p:nvSpPr>
          <p:cNvPr id="43" name="Szövegdoboz 42"/>
          <p:cNvSpPr txBox="1"/>
          <p:nvPr/>
        </p:nvSpPr>
        <p:spPr>
          <a:xfrm>
            <a:off x="154440" y="1819338"/>
            <a:ext cx="751616"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endParaRPr lang="hu-HU" dirty="0">
              <a:solidFill>
                <a:schemeClr val="accent4"/>
              </a:solidFill>
            </a:endParaRPr>
          </a:p>
        </p:txBody>
      </p:sp>
      <p:sp>
        <p:nvSpPr>
          <p:cNvPr id="44" name="Ellipszis 43"/>
          <p:cNvSpPr/>
          <p:nvPr/>
        </p:nvSpPr>
        <p:spPr>
          <a:xfrm>
            <a:off x="155619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5" name="Szövegdoboz 44"/>
          <p:cNvSpPr txBox="1"/>
          <p:nvPr/>
        </p:nvSpPr>
        <p:spPr>
          <a:xfrm>
            <a:off x="1549912" y="2958962"/>
            <a:ext cx="527709" cy="369332"/>
          </a:xfrm>
          <a:prstGeom prst="rect">
            <a:avLst/>
          </a:prstGeom>
          <a:noFill/>
        </p:spPr>
        <p:txBody>
          <a:bodyPr wrap="none" rtlCol="0">
            <a:spAutoFit/>
          </a:bodyPr>
          <a:lstStyle/>
          <a:p>
            <a:r>
              <a:rPr lang="en-US" dirty="0"/>
              <a:t>♂</a:t>
            </a:r>
            <a:r>
              <a:rPr lang="en-US" sz="1400" dirty="0"/>
              <a:t>4</a:t>
            </a:r>
            <a:r>
              <a:rPr lang="hu-HU" sz="1400" dirty="0"/>
              <a:t>7</a:t>
            </a:r>
            <a:endParaRPr lang="hu-HU" dirty="0"/>
          </a:p>
        </p:txBody>
      </p:sp>
      <p:sp>
        <p:nvSpPr>
          <p:cNvPr id="46" name="Ellipszis 45"/>
          <p:cNvSpPr/>
          <p:nvPr/>
        </p:nvSpPr>
        <p:spPr>
          <a:xfrm>
            <a:off x="2283129"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7" name="Szövegdoboz 46"/>
          <p:cNvSpPr txBox="1"/>
          <p:nvPr/>
        </p:nvSpPr>
        <p:spPr>
          <a:xfrm>
            <a:off x="2276847" y="2958962"/>
            <a:ext cx="494046" cy="369332"/>
          </a:xfrm>
          <a:prstGeom prst="rect">
            <a:avLst/>
          </a:prstGeom>
          <a:noFill/>
        </p:spPr>
        <p:txBody>
          <a:bodyPr wrap="none" rtlCol="0">
            <a:spAutoFit/>
          </a:bodyPr>
          <a:lstStyle/>
          <a:p>
            <a:r>
              <a:rPr lang="en-US" dirty="0"/>
              <a:t>♀</a:t>
            </a:r>
            <a:r>
              <a:rPr lang="en-US" sz="1400" dirty="0"/>
              <a:t>4</a:t>
            </a:r>
            <a:r>
              <a:rPr lang="hu-HU" sz="1400" dirty="0"/>
              <a:t>3</a:t>
            </a:r>
            <a:endParaRPr lang="hu-HU" dirty="0"/>
          </a:p>
        </p:txBody>
      </p:sp>
      <p:sp>
        <p:nvSpPr>
          <p:cNvPr id="48" name="Ellipszis 47"/>
          <p:cNvSpPr/>
          <p:nvPr/>
        </p:nvSpPr>
        <p:spPr>
          <a:xfrm>
            <a:off x="297850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49" name="Szövegdoboz 48"/>
          <p:cNvSpPr txBox="1"/>
          <p:nvPr/>
        </p:nvSpPr>
        <p:spPr>
          <a:xfrm>
            <a:off x="2972222" y="2958962"/>
            <a:ext cx="527709" cy="369332"/>
          </a:xfrm>
          <a:prstGeom prst="rect">
            <a:avLst/>
          </a:prstGeom>
          <a:noFill/>
        </p:spPr>
        <p:txBody>
          <a:bodyPr wrap="none" rtlCol="0">
            <a:spAutoFit/>
          </a:bodyPr>
          <a:lstStyle/>
          <a:p>
            <a:r>
              <a:rPr lang="en-US" dirty="0"/>
              <a:t>♂</a:t>
            </a:r>
            <a:r>
              <a:rPr lang="en-US" sz="1400" dirty="0"/>
              <a:t>1</a:t>
            </a:r>
            <a:r>
              <a:rPr lang="hu-HU" sz="1400" dirty="0"/>
              <a:t>8</a:t>
            </a:r>
            <a:endParaRPr lang="hu-HU" dirty="0"/>
          </a:p>
        </p:txBody>
      </p:sp>
      <p:sp>
        <p:nvSpPr>
          <p:cNvPr id="50" name="Ellipszis 49"/>
          <p:cNvSpPr/>
          <p:nvPr/>
        </p:nvSpPr>
        <p:spPr>
          <a:xfrm>
            <a:off x="366759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1" name="Szövegdoboz 50"/>
          <p:cNvSpPr txBox="1"/>
          <p:nvPr/>
        </p:nvSpPr>
        <p:spPr>
          <a:xfrm>
            <a:off x="3661315" y="2958962"/>
            <a:ext cx="527709" cy="369332"/>
          </a:xfrm>
          <a:prstGeom prst="rect">
            <a:avLst/>
          </a:prstGeom>
          <a:noFill/>
        </p:spPr>
        <p:txBody>
          <a:bodyPr wrap="none" rtlCol="0">
            <a:spAutoFit/>
          </a:bodyPr>
          <a:lstStyle/>
          <a:p>
            <a:r>
              <a:rPr lang="en-US" dirty="0"/>
              <a:t>♂</a:t>
            </a:r>
            <a:r>
              <a:rPr lang="en-US" sz="1400" dirty="0"/>
              <a:t>6</a:t>
            </a:r>
            <a:r>
              <a:rPr lang="hu-HU" sz="1400" dirty="0"/>
              <a:t>6</a:t>
            </a:r>
            <a:endParaRPr lang="hu-HU" dirty="0"/>
          </a:p>
        </p:txBody>
      </p:sp>
      <p:sp>
        <p:nvSpPr>
          <p:cNvPr id="52" name="Ellipszis 51"/>
          <p:cNvSpPr/>
          <p:nvPr/>
        </p:nvSpPr>
        <p:spPr>
          <a:xfrm>
            <a:off x="4350408"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3" name="Szövegdoboz 52"/>
          <p:cNvSpPr txBox="1"/>
          <p:nvPr/>
        </p:nvSpPr>
        <p:spPr>
          <a:xfrm>
            <a:off x="4344126" y="2958962"/>
            <a:ext cx="494046" cy="369332"/>
          </a:xfrm>
          <a:prstGeom prst="rect">
            <a:avLst/>
          </a:prstGeom>
          <a:noFill/>
        </p:spPr>
        <p:txBody>
          <a:bodyPr wrap="none" rtlCol="0">
            <a:spAutoFit/>
          </a:bodyPr>
          <a:lstStyle/>
          <a:p>
            <a:r>
              <a:rPr lang="en-US" dirty="0"/>
              <a:t>♀</a:t>
            </a:r>
            <a:r>
              <a:rPr lang="hu-HU" sz="1400" dirty="0"/>
              <a:t>60</a:t>
            </a:r>
            <a:endParaRPr lang="hu-HU" dirty="0"/>
          </a:p>
        </p:txBody>
      </p:sp>
      <p:sp>
        <p:nvSpPr>
          <p:cNvPr id="54" name="Ellipszis 53"/>
          <p:cNvSpPr/>
          <p:nvPr/>
        </p:nvSpPr>
        <p:spPr>
          <a:xfrm>
            <a:off x="5142676"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5" name="Szövegdoboz 54"/>
          <p:cNvSpPr txBox="1"/>
          <p:nvPr/>
        </p:nvSpPr>
        <p:spPr>
          <a:xfrm>
            <a:off x="5136394" y="2958962"/>
            <a:ext cx="527709" cy="369332"/>
          </a:xfrm>
          <a:prstGeom prst="rect">
            <a:avLst/>
          </a:prstGeom>
          <a:noFill/>
        </p:spPr>
        <p:txBody>
          <a:bodyPr wrap="none" rtlCol="0">
            <a:spAutoFit/>
          </a:bodyPr>
          <a:lstStyle/>
          <a:p>
            <a:r>
              <a:rPr lang="en-US" dirty="0"/>
              <a:t>♂</a:t>
            </a:r>
            <a:r>
              <a:rPr lang="en-US" sz="1400" dirty="0"/>
              <a:t>2</a:t>
            </a:r>
            <a:r>
              <a:rPr lang="hu-HU" sz="1400" dirty="0"/>
              <a:t>9</a:t>
            </a:r>
            <a:endParaRPr lang="hu-HU" dirty="0"/>
          </a:p>
        </p:txBody>
      </p:sp>
      <p:sp>
        <p:nvSpPr>
          <p:cNvPr id="56" name="Ellipszis 55"/>
          <p:cNvSpPr/>
          <p:nvPr/>
        </p:nvSpPr>
        <p:spPr>
          <a:xfrm>
            <a:off x="566364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7" name="Szövegdoboz 56"/>
          <p:cNvSpPr txBox="1"/>
          <p:nvPr/>
        </p:nvSpPr>
        <p:spPr>
          <a:xfrm>
            <a:off x="5657365" y="2958962"/>
            <a:ext cx="494046" cy="369332"/>
          </a:xfrm>
          <a:prstGeom prst="rect">
            <a:avLst/>
          </a:prstGeom>
          <a:noFill/>
        </p:spPr>
        <p:txBody>
          <a:bodyPr wrap="none" rtlCol="0">
            <a:spAutoFit/>
          </a:bodyPr>
          <a:lstStyle/>
          <a:p>
            <a:r>
              <a:rPr lang="en-US" dirty="0"/>
              <a:t>♀</a:t>
            </a:r>
            <a:r>
              <a:rPr lang="en-US" sz="1400" dirty="0"/>
              <a:t>2</a:t>
            </a:r>
            <a:r>
              <a:rPr lang="hu-HU" sz="1400" dirty="0"/>
              <a:t>5</a:t>
            </a:r>
            <a:endParaRPr lang="hu-HU" dirty="0"/>
          </a:p>
        </p:txBody>
      </p:sp>
      <p:sp>
        <p:nvSpPr>
          <p:cNvPr id="58" name="Ellipszis 57"/>
          <p:cNvSpPr/>
          <p:nvPr/>
        </p:nvSpPr>
        <p:spPr>
          <a:xfrm>
            <a:off x="155484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59" name="Szövegdoboz 58"/>
          <p:cNvSpPr txBox="1"/>
          <p:nvPr/>
        </p:nvSpPr>
        <p:spPr>
          <a:xfrm>
            <a:off x="1548564" y="4114770"/>
            <a:ext cx="527709" cy="369332"/>
          </a:xfrm>
          <a:prstGeom prst="rect">
            <a:avLst/>
          </a:prstGeom>
          <a:noFill/>
        </p:spPr>
        <p:txBody>
          <a:bodyPr wrap="none" rtlCol="0">
            <a:spAutoFit/>
          </a:bodyPr>
          <a:lstStyle/>
          <a:p>
            <a:r>
              <a:rPr lang="en-US" dirty="0"/>
              <a:t>♂</a:t>
            </a:r>
            <a:r>
              <a:rPr lang="hu-HU" sz="1400" dirty="0"/>
              <a:t>5</a:t>
            </a:r>
            <a:r>
              <a:rPr lang="en-US" sz="1400" dirty="0"/>
              <a:t>6</a:t>
            </a:r>
            <a:endParaRPr lang="hu-HU" dirty="0"/>
          </a:p>
        </p:txBody>
      </p:sp>
      <p:sp>
        <p:nvSpPr>
          <p:cNvPr id="60" name="Ellipszis 59"/>
          <p:cNvSpPr/>
          <p:nvPr/>
        </p:nvSpPr>
        <p:spPr>
          <a:xfrm>
            <a:off x="2281781"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1" name="Szövegdoboz 60"/>
          <p:cNvSpPr txBox="1"/>
          <p:nvPr/>
        </p:nvSpPr>
        <p:spPr>
          <a:xfrm>
            <a:off x="2275499" y="4114770"/>
            <a:ext cx="494046" cy="369332"/>
          </a:xfrm>
          <a:prstGeom prst="rect">
            <a:avLst/>
          </a:prstGeom>
          <a:noFill/>
        </p:spPr>
        <p:txBody>
          <a:bodyPr wrap="none" rtlCol="0">
            <a:spAutoFit/>
          </a:bodyPr>
          <a:lstStyle/>
          <a:p>
            <a:r>
              <a:rPr lang="en-US" dirty="0"/>
              <a:t>♀</a:t>
            </a:r>
            <a:r>
              <a:rPr lang="hu-HU" sz="1400" dirty="0"/>
              <a:t>5</a:t>
            </a:r>
            <a:r>
              <a:rPr lang="en-US" sz="1400" dirty="0"/>
              <a:t>2</a:t>
            </a:r>
            <a:endParaRPr lang="hu-HU" dirty="0"/>
          </a:p>
        </p:txBody>
      </p:sp>
      <p:sp>
        <p:nvSpPr>
          <p:cNvPr id="62" name="Ellipszis 61"/>
          <p:cNvSpPr/>
          <p:nvPr/>
        </p:nvSpPr>
        <p:spPr>
          <a:xfrm>
            <a:off x="297715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3" name="Szövegdoboz 62"/>
          <p:cNvSpPr txBox="1"/>
          <p:nvPr/>
        </p:nvSpPr>
        <p:spPr>
          <a:xfrm>
            <a:off x="2970874" y="4114770"/>
            <a:ext cx="527709" cy="369332"/>
          </a:xfrm>
          <a:prstGeom prst="rect">
            <a:avLst/>
          </a:prstGeom>
          <a:noFill/>
        </p:spPr>
        <p:txBody>
          <a:bodyPr wrap="none" rtlCol="0">
            <a:spAutoFit/>
          </a:bodyPr>
          <a:lstStyle/>
          <a:p>
            <a:r>
              <a:rPr lang="en-US" dirty="0"/>
              <a:t>♂</a:t>
            </a:r>
            <a:r>
              <a:rPr lang="hu-HU" sz="1400" dirty="0"/>
              <a:t>2</a:t>
            </a:r>
            <a:r>
              <a:rPr lang="en-US" sz="1400" dirty="0"/>
              <a:t>7</a:t>
            </a:r>
            <a:endParaRPr lang="hu-HU" dirty="0"/>
          </a:p>
        </p:txBody>
      </p:sp>
      <p:sp>
        <p:nvSpPr>
          <p:cNvPr id="64" name="Ellipszis 63"/>
          <p:cNvSpPr/>
          <p:nvPr/>
        </p:nvSpPr>
        <p:spPr>
          <a:xfrm>
            <a:off x="3666249" y="4064767"/>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6" name="Ellipszis 65"/>
          <p:cNvSpPr/>
          <p:nvPr/>
        </p:nvSpPr>
        <p:spPr>
          <a:xfrm>
            <a:off x="4365244"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7" name="Szövegdoboz 66"/>
          <p:cNvSpPr txBox="1"/>
          <p:nvPr/>
        </p:nvSpPr>
        <p:spPr>
          <a:xfrm>
            <a:off x="4342778" y="4114770"/>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68" name="Ellipszis 67"/>
          <p:cNvSpPr/>
          <p:nvPr/>
        </p:nvSpPr>
        <p:spPr>
          <a:xfrm>
            <a:off x="5141328"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69" name="Szövegdoboz 68"/>
          <p:cNvSpPr txBox="1"/>
          <p:nvPr/>
        </p:nvSpPr>
        <p:spPr>
          <a:xfrm>
            <a:off x="5135046" y="4114770"/>
            <a:ext cx="527709" cy="369332"/>
          </a:xfrm>
          <a:prstGeom prst="rect">
            <a:avLst/>
          </a:prstGeom>
          <a:noFill/>
        </p:spPr>
        <p:txBody>
          <a:bodyPr wrap="none" rtlCol="0">
            <a:spAutoFit/>
          </a:bodyPr>
          <a:lstStyle/>
          <a:p>
            <a:r>
              <a:rPr lang="en-US" dirty="0"/>
              <a:t>♂</a:t>
            </a:r>
            <a:r>
              <a:rPr lang="hu-HU" sz="1400" dirty="0"/>
              <a:t>3</a:t>
            </a:r>
            <a:r>
              <a:rPr lang="en-US" sz="1400" dirty="0"/>
              <a:t>8</a:t>
            </a:r>
            <a:endParaRPr lang="hu-HU" dirty="0"/>
          </a:p>
        </p:txBody>
      </p:sp>
      <p:sp>
        <p:nvSpPr>
          <p:cNvPr id="70" name="Ellipszis 69"/>
          <p:cNvSpPr/>
          <p:nvPr/>
        </p:nvSpPr>
        <p:spPr>
          <a:xfrm>
            <a:off x="5654207"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1" name="Szövegdoboz 70"/>
          <p:cNvSpPr txBox="1"/>
          <p:nvPr/>
        </p:nvSpPr>
        <p:spPr>
          <a:xfrm>
            <a:off x="5647925" y="4114770"/>
            <a:ext cx="494046" cy="369332"/>
          </a:xfrm>
          <a:prstGeom prst="rect">
            <a:avLst/>
          </a:prstGeom>
          <a:noFill/>
        </p:spPr>
        <p:txBody>
          <a:bodyPr wrap="none" rtlCol="0">
            <a:spAutoFit/>
          </a:bodyPr>
          <a:lstStyle/>
          <a:p>
            <a:r>
              <a:rPr lang="en-US" dirty="0"/>
              <a:t>♀</a:t>
            </a:r>
            <a:r>
              <a:rPr lang="hu-HU" sz="1400" dirty="0"/>
              <a:t>3</a:t>
            </a:r>
            <a:r>
              <a:rPr lang="en-US" sz="1400" dirty="0"/>
              <a:t>4</a:t>
            </a:r>
            <a:endParaRPr lang="hu-HU" dirty="0"/>
          </a:p>
        </p:txBody>
      </p:sp>
      <p:sp>
        <p:nvSpPr>
          <p:cNvPr id="72" name="Ellipszis 71"/>
          <p:cNvSpPr/>
          <p:nvPr/>
        </p:nvSpPr>
        <p:spPr>
          <a:xfrm>
            <a:off x="155484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3" name="Szövegdoboz 72"/>
          <p:cNvSpPr txBox="1"/>
          <p:nvPr/>
        </p:nvSpPr>
        <p:spPr>
          <a:xfrm>
            <a:off x="1548564" y="5280018"/>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74" name="Ellipszis 73"/>
          <p:cNvSpPr/>
          <p:nvPr/>
        </p:nvSpPr>
        <p:spPr>
          <a:xfrm>
            <a:off x="2281781"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5" name="Szövegdoboz 74"/>
          <p:cNvSpPr txBox="1"/>
          <p:nvPr/>
        </p:nvSpPr>
        <p:spPr>
          <a:xfrm>
            <a:off x="2275499" y="5280018"/>
            <a:ext cx="494046" cy="369332"/>
          </a:xfrm>
          <a:prstGeom prst="rect">
            <a:avLst/>
          </a:prstGeom>
          <a:noFill/>
        </p:spPr>
        <p:txBody>
          <a:bodyPr wrap="none" rtlCol="0">
            <a:spAutoFit/>
          </a:bodyPr>
          <a:lstStyle/>
          <a:p>
            <a:r>
              <a:rPr lang="en-US" dirty="0"/>
              <a:t>♀</a:t>
            </a:r>
            <a:r>
              <a:rPr lang="en-US" sz="1400" dirty="0"/>
              <a:t>42</a:t>
            </a:r>
            <a:endParaRPr lang="hu-HU" dirty="0"/>
          </a:p>
        </p:txBody>
      </p:sp>
      <p:sp>
        <p:nvSpPr>
          <p:cNvPr id="76" name="Ellipszis 75"/>
          <p:cNvSpPr/>
          <p:nvPr/>
        </p:nvSpPr>
        <p:spPr>
          <a:xfrm>
            <a:off x="297715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77" name="Szövegdoboz 76"/>
          <p:cNvSpPr txBox="1"/>
          <p:nvPr/>
        </p:nvSpPr>
        <p:spPr>
          <a:xfrm>
            <a:off x="2970874" y="5280018"/>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78" name="Ellipszis 77"/>
          <p:cNvSpPr/>
          <p:nvPr/>
        </p:nvSpPr>
        <p:spPr>
          <a:xfrm>
            <a:off x="3674341" y="5221923"/>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0" name="Ellipszis 79"/>
          <p:cNvSpPr/>
          <p:nvPr/>
        </p:nvSpPr>
        <p:spPr>
          <a:xfrm>
            <a:off x="4381428" y="5230015"/>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86" name="Szövegdoboz 85"/>
          <p:cNvSpPr txBox="1"/>
          <p:nvPr/>
        </p:nvSpPr>
        <p:spPr>
          <a:xfrm>
            <a:off x="170372" y="2958962"/>
            <a:ext cx="984052"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a:t>
            </a:r>
          </a:p>
        </p:txBody>
      </p:sp>
      <p:sp>
        <p:nvSpPr>
          <p:cNvPr id="87" name="Szövegdoboz 86"/>
          <p:cNvSpPr txBox="1"/>
          <p:nvPr/>
        </p:nvSpPr>
        <p:spPr>
          <a:xfrm>
            <a:off x="154440" y="4114770"/>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+10</a:t>
            </a:r>
          </a:p>
        </p:txBody>
      </p:sp>
      <p:sp>
        <p:nvSpPr>
          <p:cNvPr id="88" name="Szövegdoboz 87"/>
          <p:cNvSpPr txBox="1"/>
          <p:nvPr/>
        </p:nvSpPr>
        <p:spPr>
          <a:xfrm>
            <a:off x="173810" y="5280018"/>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+20</a:t>
            </a:r>
          </a:p>
        </p:txBody>
      </p:sp>
      <p:cxnSp>
        <p:nvCxnSpPr>
          <p:cNvPr id="90" name="Egyenes összekötő 89"/>
          <p:cNvCxnSpPr>
            <a:stCxn id="22" idx="4"/>
            <a:endCxn id="44" idx="0"/>
          </p:cNvCxnSpPr>
          <p:nvPr/>
        </p:nvCxnSpPr>
        <p:spPr>
          <a:xfrm flipH="1">
            <a:off x="1815139"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1" name="Egyenes összekötő 90"/>
          <p:cNvCxnSpPr/>
          <p:nvPr/>
        </p:nvCxnSpPr>
        <p:spPr>
          <a:xfrm flipH="1">
            <a:off x="2539353"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2" name="Egyenes összekötő 91"/>
          <p:cNvCxnSpPr/>
          <p:nvPr/>
        </p:nvCxnSpPr>
        <p:spPr>
          <a:xfrm flipH="1">
            <a:off x="3238887"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3" name="Egyenes összekötő 92"/>
          <p:cNvCxnSpPr/>
          <p:nvPr/>
        </p:nvCxnSpPr>
        <p:spPr>
          <a:xfrm flipH="1">
            <a:off x="3932914" y="227517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4" name="Egyenes összekötő 93"/>
          <p:cNvCxnSpPr/>
          <p:nvPr/>
        </p:nvCxnSpPr>
        <p:spPr>
          <a:xfrm flipH="1">
            <a:off x="4614660"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5" name="Egyenes összekötő 94"/>
          <p:cNvCxnSpPr/>
          <p:nvPr/>
        </p:nvCxnSpPr>
        <p:spPr>
          <a:xfrm flipH="1">
            <a:off x="1811070" y="342684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6" name="Egyenes összekötő 95"/>
          <p:cNvCxnSpPr/>
          <p:nvPr/>
        </p:nvCxnSpPr>
        <p:spPr>
          <a:xfrm flipH="1">
            <a:off x="2539821" y="342679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7" name="Egyenes összekötő 96"/>
          <p:cNvCxnSpPr/>
          <p:nvPr/>
        </p:nvCxnSpPr>
        <p:spPr>
          <a:xfrm flipH="1">
            <a:off x="3233380"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99" name="Egyenes összekötő 98"/>
          <p:cNvCxnSpPr/>
          <p:nvPr/>
        </p:nvCxnSpPr>
        <p:spPr>
          <a:xfrm flipH="1">
            <a:off x="4617717"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0" name="Egyenes összekötő 99"/>
          <p:cNvCxnSpPr/>
          <p:nvPr/>
        </p:nvCxnSpPr>
        <p:spPr>
          <a:xfrm flipH="1">
            <a:off x="5401271" y="34178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1" name="Egyenes összekötő 100"/>
          <p:cNvCxnSpPr/>
          <p:nvPr/>
        </p:nvCxnSpPr>
        <p:spPr>
          <a:xfrm flipH="1">
            <a:off x="5923859" y="341440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2" name="Egyenes összekötő 101"/>
          <p:cNvCxnSpPr/>
          <p:nvPr/>
        </p:nvCxnSpPr>
        <p:spPr>
          <a:xfrm flipH="1">
            <a:off x="1818560" y="458483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3" name="Egyenes összekötő 102"/>
          <p:cNvCxnSpPr/>
          <p:nvPr/>
        </p:nvCxnSpPr>
        <p:spPr>
          <a:xfrm flipH="1">
            <a:off x="2547311" y="458478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04" name="Egyenes összekötő 103"/>
          <p:cNvCxnSpPr/>
          <p:nvPr/>
        </p:nvCxnSpPr>
        <p:spPr>
          <a:xfrm flipH="1">
            <a:off x="3240870" y="459215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07" name="Ellipszis 106"/>
          <p:cNvSpPr/>
          <p:nvPr/>
        </p:nvSpPr>
        <p:spPr>
          <a:xfrm>
            <a:off x="5065217"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08" name="Szövegdoboz 107"/>
          <p:cNvSpPr txBox="1"/>
          <p:nvPr/>
        </p:nvSpPr>
        <p:spPr>
          <a:xfrm>
            <a:off x="5058935" y="5285390"/>
            <a:ext cx="527709" cy="369332"/>
          </a:xfrm>
          <a:prstGeom prst="rect">
            <a:avLst/>
          </a:prstGeom>
          <a:noFill/>
        </p:spPr>
        <p:txBody>
          <a:bodyPr wrap="none" rtlCol="0">
            <a:spAutoFit/>
          </a:bodyPr>
          <a:lstStyle/>
          <a:p>
            <a:r>
              <a:rPr lang="en-US" dirty="0"/>
              <a:t>♂</a:t>
            </a:r>
            <a:r>
              <a:rPr lang="hu-HU" sz="1400" dirty="0"/>
              <a:t>4</a:t>
            </a:r>
            <a:r>
              <a:rPr lang="en-US" sz="1400" dirty="0"/>
              <a:t>8</a:t>
            </a:r>
            <a:endParaRPr lang="hu-HU" dirty="0"/>
          </a:p>
        </p:txBody>
      </p:sp>
      <p:sp>
        <p:nvSpPr>
          <p:cNvPr id="109" name="Ellipszis 108"/>
          <p:cNvSpPr/>
          <p:nvPr/>
        </p:nvSpPr>
        <p:spPr>
          <a:xfrm>
            <a:off x="5748028"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10" name="Szövegdoboz 109"/>
          <p:cNvSpPr txBox="1"/>
          <p:nvPr/>
        </p:nvSpPr>
        <p:spPr>
          <a:xfrm>
            <a:off x="5741746" y="5285390"/>
            <a:ext cx="494046" cy="369332"/>
          </a:xfrm>
          <a:prstGeom prst="rect">
            <a:avLst/>
          </a:prstGeom>
          <a:noFill/>
        </p:spPr>
        <p:txBody>
          <a:bodyPr wrap="none" rtlCol="0">
            <a:spAutoFit/>
          </a:bodyPr>
          <a:lstStyle/>
          <a:p>
            <a:r>
              <a:rPr lang="en-US" dirty="0"/>
              <a:t>♀</a:t>
            </a:r>
            <a:r>
              <a:rPr lang="hu-HU" sz="1400" dirty="0"/>
              <a:t>4</a:t>
            </a:r>
            <a:r>
              <a:rPr lang="en-US" sz="1400" dirty="0"/>
              <a:t>4</a:t>
            </a:r>
            <a:endParaRPr lang="hu-HU" dirty="0"/>
          </a:p>
        </p:txBody>
      </p:sp>
      <p:cxnSp>
        <p:nvCxnSpPr>
          <p:cNvPr id="114" name="Görbe összekötő 113"/>
          <p:cNvCxnSpPr>
            <a:stCxn id="36" idx="4"/>
            <a:endCxn id="54" idx="0"/>
          </p:cNvCxnSpPr>
          <p:nvPr/>
        </p:nvCxnSpPr>
        <p:spPr>
          <a:xfrm rot="16200000" flipH="1">
            <a:off x="5042876" y="2550214"/>
            <a:ext cx="629826" cy="87664"/>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19" name="Görbe összekötő 118"/>
          <p:cNvCxnSpPr>
            <a:stCxn id="38" idx="4"/>
            <a:endCxn id="56" idx="0"/>
          </p:cNvCxnSpPr>
          <p:nvPr/>
        </p:nvCxnSpPr>
        <p:spPr>
          <a:xfrm rot="5400000">
            <a:off x="5644767" y="2556958"/>
            <a:ext cx="629826" cy="74176"/>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22" name="Görbe összekötő 121"/>
          <p:cNvCxnSpPr>
            <a:stCxn id="68" idx="4"/>
            <a:endCxn id="107" idx="0"/>
          </p:cNvCxnSpPr>
          <p:nvPr/>
        </p:nvCxnSpPr>
        <p:spPr>
          <a:xfrm rot="5400000">
            <a:off x="5035853" y="4870967"/>
            <a:ext cx="652730" cy="7611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24" name="Görbe összekötő 123"/>
          <p:cNvCxnSpPr>
            <a:stCxn id="70" idx="4"/>
            <a:endCxn id="109" idx="0"/>
          </p:cNvCxnSpPr>
          <p:nvPr/>
        </p:nvCxnSpPr>
        <p:spPr>
          <a:xfrm rot="16200000" flipH="1">
            <a:off x="5633697" y="4862111"/>
            <a:ext cx="652730" cy="9382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126" name="Egyenes összekötő 125"/>
          <p:cNvCxnSpPr/>
          <p:nvPr/>
        </p:nvCxnSpPr>
        <p:spPr>
          <a:xfrm flipH="1">
            <a:off x="1806665" y="5747848"/>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27" name="Egyenes összekötő 126"/>
          <p:cNvCxnSpPr/>
          <p:nvPr/>
        </p:nvCxnSpPr>
        <p:spPr>
          <a:xfrm flipH="1">
            <a:off x="2535416"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28" name="Egyenes összekötő 127"/>
          <p:cNvCxnSpPr/>
          <p:nvPr/>
        </p:nvCxnSpPr>
        <p:spPr>
          <a:xfrm flipH="1">
            <a:off x="3228975" y="575516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30" name="Egyenes összekötő 129"/>
          <p:cNvCxnSpPr/>
          <p:nvPr/>
        </p:nvCxnSpPr>
        <p:spPr>
          <a:xfrm flipH="1">
            <a:off x="5322876" y="575999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32" name="Egyenes összekötő 131"/>
          <p:cNvCxnSpPr/>
          <p:nvPr/>
        </p:nvCxnSpPr>
        <p:spPr>
          <a:xfrm flipH="1">
            <a:off x="6006973"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133" name="Szövegdoboz 132"/>
          <p:cNvSpPr txBox="1"/>
          <p:nvPr/>
        </p:nvSpPr>
        <p:spPr>
          <a:xfrm>
            <a:off x="7465474" y="1803949"/>
            <a:ext cx="1678526" cy="400110"/>
          </a:xfrm>
          <a:prstGeom prst="rect">
            <a:avLst/>
          </a:prstGeom>
          <a:noFill/>
        </p:spPr>
        <p:txBody>
          <a:bodyPr wrap="square" rtlCol="0">
            <a:spAutoFit/>
          </a:bodyPr>
          <a:lstStyle/>
          <a:p>
            <a:pPr algn="ctr"/>
            <a:r>
              <a:rPr lang="hu-HU" sz="2000" b="1" dirty="0"/>
              <a:t>10.0 </a:t>
            </a:r>
            <a:r>
              <a:rPr lang="en-US" sz="2000" b="1" dirty="0"/>
              <a:t>million</a:t>
            </a:r>
          </a:p>
        </p:txBody>
      </p:sp>
      <p:sp>
        <p:nvSpPr>
          <p:cNvPr id="134" name="Szövegdoboz 133"/>
          <p:cNvSpPr txBox="1"/>
          <p:nvPr/>
        </p:nvSpPr>
        <p:spPr>
          <a:xfrm>
            <a:off x="7465474" y="2943573"/>
            <a:ext cx="1678526" cy="400110"/>
          </a:xfrm>
          <a:prstGeom prst="rect">
            <a:avLst/>
          </a:prstGeom>
          <a:noFill/>
        </p:spPr>
        <p:txBody>
          <a:bodyPr wrap="square" rtlCol="0">
            <a:spAutoFit/>
          </a:bodyPr>
          <a:lstStyle/>
          <a:p>
            <a:pPr algn="ctr"/>
            <a:r>
              <a:rPr lang="hu-HU" sz="2000" b="1" dirty="0"/>
              <a:t>10.1 </a:t>
            </a:r>
            <a:r>
              <a:rPr lang="en-US" sz="2000" b="1" dirty="0"/>
              <a:t>million</a:t>
            </a:r>
          </a:p>
        </p:txBody>
      </p:sp>
      <p:sp>
        <p:nvSpPr>
          <p:cNvPr id="135" name="Szövegdoboz 134"/>
          <p:cNvSpPr txBox="1"/>
          <p:nvPr/>
        </p:nvSpPr>
        <p:spPr>
          <a:xfrm>
            <a:off x="7465474" y="4139268"/>
            <a:ext cx="1678526" cy="400110"/>
          </a:xfrm>
          <a:prstGeom prst="rect">
            <a:avLst/>
          </a:prstGeom>
          <a:noFill/>
        </p:spPr>
        <p:txBody>
          <a:bodyPr wrap="square" rtlCol="0">
            <a:spAutoFit/>
          </a:bodyPr>
          <a:lstStyle/>
          <a:p>
            <a:pPr algn="ctr"/>
            <a:r>
              <a:rPr lang="hu-HU" sz="2000" b="1" dirty="0"/>
              <a:t>11.0 </a:t>
            </a:r>
            <a:r>
              <a:rPr lang="en-US" sz="2000" b="1" dirty="0"/>
              <a:t>million</a:t>
            </a:r>
          </a:p>
        </p:txBody>
      </p:sp>
      <p:sp>
        <p:nvSpPr>
          <p:cNvPr id="136" name="Szövegdoboz 135"/>
          <p:cNvSpPr txBox="1"/>
          <p:nvPr/>
        </p:nvSpPr>
        <p:spPr>
          <a:xfrm>
            <a:off x="7465474" y="5288905"/>
            <a:ext cx="1678526" cy="400110"/>
          </a:xfrm>
          <a:prstGeom prst="rect">
            <a:avLst/>
          </a:prstGeom>
          <a:noFill/>
        </p:spPr>
        <p:txBody>
          <a:bodyPr wrap="square" rtlCol="0">
            <a:spAutoFit/>
          </a:bodyPr>
          <a:lstStyle/>
          <a:p>
            <a:pPr algn="ctr"/>
            <a:r>
              <a:rPr lang="hu-HU" sz="2000" b="1" dirty="0"/>
              <a:t>12.0 </a:t>
            </a:r>
            <a:r>
              <a:rPr lang="en-US" sz="2000" b="1" dirty="0"/>
              <a:t>million</a:t>
            </a:r>
          </a:p>
        </p:txBody>
      </p:sp>
      <p:sp>
        <p:nvSpPr>
          <p:cNvPr id="137" name="Ellipszis 136"/>
          <p:cNvSpPr/>
          <p:nvPr/>
        </p:nvSpPr>
        <p:spPr>
          <a:xfrm>
            <a:off x="6434538" y="2907711"/>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38" name="Szövegdoboz 137"/>
          <p:cNvSpPr txBox="1"/>
          <p:nvPr/>
        </p:nvSpPr>
        <p:spPr>
          <a:xfrm>
            <a:off x="6428256" y="2957714"/>
            <a:ext cx="436338" cy="369332"/>
          </a:xfrm>
          <a:prstGeom prst="rect">
            <a:avLst/>
          </a:prstGeom>
          <a:noFill/>
        </p:spPr>
        <p:txBody>
          <a:bodyPr wrap="none" rtlCol="0">
            <a:spAutoFit/>
          </a:bodyPr>
          <a:lstStyle/>
          <a:p>
            <a:r>
              <a:rPr lang="en-US" dirty="0"/>
              <a:t>♂</a:t>
            </a:r>
            <a:r>
              <a:rPr lang="hu-HU" sz="1400" dirty="0"/>
              <a:t>0</a:t>
            </a:r>
            <a:endParaRPr lang="hu-HU" dirty="0"/>
          </a:p>
        </p:txBody>
      </p:sp>
      <p:sp>
        <p:nvSpPr>
          <p:cNvPr id="139" name="Ellipszis 138"/>
          <p:cNvSpPr/>
          <p:nvPr/>
        </p:nvSpPr>
        <p:spPr>
          <a:xfrm>
            <a:off x="6433190" y="405542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40" name="Szövegdoboz 139"/>
          <p:cNvSpPr txBox="1"/>
          <p:nvPr/>
        </p:nvSpPr>
        <p:spPr>
          <a:xfrm>
            <a:off x="6426908" y="4105430"/>
            <a:ext cx="436338" cy="369332"/>
          </a:xfrm>
          <a:prstGeom prst="rect">
            <a:avLst/>
          </a:prstGeom>
          <a:noFill/>
        </p:spPr>
        <p:txBody>
          <a:bodyPr wrap="none" rtlCol="0">
            <a:spAutoFit/>
          </a:bodyPr>
          <a:lstStyle/>
          <a:p>
            <a:r>
              <a:rPr lang="en-US" dirty="0"/>
              <a:t>♂</a:t>
            </a:r>
            <a:r>
              <a:rPr lang="hu-HU" sz="1400" dirty="0"/>
              <a:t>9</a:t>
            </a:r>
            <a:endParaRPr lang="hu-HU" dirty="0"/>
          </a:p>
        </p:txBody>
      </p:sp>
      <p:sp>
        <p:nvSpPr>
          <p:cNvPr id="141" name="Ellipszis 140"/>
          <p:cNvSpPr/>
          <p:nvPr/>
        </p:nvSpPr>
        <p:spPr>
          <a:xfrm>
            <a:off x="6431842" y="521123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142" name="Szövegdoboz 141"/>
          <p:cNvSpPr txBox="1"/>
          <p:nvPr/>
        </p:nvSpPr>
        <p:spPr>
          <a:xfrm>
            <a:off x="6425560" y="5261238"/>
            <a:ext cx="579005" cy="369332"/>
          </a:xfrm>
          <a:prstGeom prst="rect">
            <a:avLst/>
          </a:prstGeom>
          <a:noFill/>
        </p:spPr>
        <p:txBody>
          <a:bodyPr wrap="none" rtlCol="0">
            <a:spAutoFit/>
          </a:bodyPr>
          <a:lstStyle/>
          <a:p>
            <a:r>
              <a:rPr lang="en-US" dirty="0"/>
              <a:t>♂</a:t>
            </a:r>
            <a:r>
              <a:rPr lang="hu-HU" dirty="0"/>
              <a:t>19</a:t>
            </a:r>
          </a:p>
        </p:txBody>
      </p:sp>
      <p:cxnSp>
        <p:nvCxnSpPr>
          <p:cNvPr id="143" name="Egyenes összekötő 142"/>
          <p:cNvCxnSpPr/>
          <p:nvPr/>
        </p:nvCxnSpPr>
        <p:spPr>
          <a:xfrm flipH="1">
            <a:off x="6689414" y="341678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44" name="Egyenes összekötő 143"/>
          <p:cNvCxnSpPr/>
          <p:nvPr/>
        </p:nvCxnSpPr>
        <p:spPr>
          <a:xfrm flipH="1">
            <a:off x="6697372" y="5763621"/>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45" name="Egyenes összekötő 144"/>
          <p:cNvCxnSpPr/>
          <p:nvPr/>
        </p:nvCxnSpPr>
        <p:spPr>
          <a:xfrm flipH="1">
            <a:off x="6688066" y="457331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148" name="Egyenes összekötő nyíllal 147"/>
          <p:cNvCxnSpPr>
            <a:stCxn id="56" idx="6"/>
            <a:endCxn id="137" idx="2"/>
          </p:cNvCxnSpPr>
          <p:nvPr/>
        </p:nvCxnSpPr>
        <p:spPr>
          <a:xfrm flipV="1">
            <a:off x="6181537" y="3166656"/>
            <a:ext cx="253001" cy="12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Csoportba foglalás 153"/>
          <p:cNvGrpSpPr/>
          <p:nvPr/>
        </p:nvGrpSpPr>
        <p:grpSpPr>
          <a:xfrm>
            <a:off x="1530093" y="3630687"/>
            <a:ext cx="5583910" cy="161841"/>
            <a:chOff x="1504713" y="2967320"/>
            <a:chExt cx="5583910" cy="161841"/>
          </a:xfrm>
        </p:grpSpPr>
        <p:cxnSp>
          <p:nvCxnSpPr>
            <p:cNvPr id="151" name="Egyenes összekötő 150"/>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Egyenes összekötő 151"/>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3" name="Egyenes összekötő 152"/>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8" name="Egyenes összekötő 97"/>
          <p:cNvCxnSpPr/>
          <p:nvPr/>
        </p:nvCxnSpPr>
        <p:spPr>
          <a:xfrm flipH="1">
            <a:off x="3935971" y="341440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pSp>
        <p:nvGrpSpPr>
          <p:cNvPr id="155" name="Csoportba foglalás 154"/>
          <p:cNvGrpSpPr/>
          <p:nvPr/>
        </p:nvGrpSpPr>
        <p:grpSpPr>
          <a:xfrm>
            <a:off x="1354592" y="4817945"/>
            <a:ext cx="5583910" cy="161841"/>
            <a:chOff x="1504713" y="2967320"/>
            <a:chExt cx="5583910" cy="161841"/>
          </a:xfrm>
        </p:grpSpPr>
        <p:cxnSp>
          <p:nvCxnSpPr>
            <p:cNvPr id="156" name="Egyenes összekötő 155"/>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7" name="Egyenes összekötő 156"/>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8" name="Egyenes összekötő 157"/>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9" name="Csoportba foglalás 158"/>
          <p:cNvGrpSpPr/>
          <p:nvPr/>
        </p:nvGrpSpPr>
        <p:grpSpPr>
          <a:xfrm>
            <a:off x="1475085" y="6222317"/>
            <a:ext cx="5583910" cy="161841"/>
            <a:chOff x="1504713" y="2967320"/>
            <a:chExt cx="5583910" cy="161841"/>
          </a:xfrm>
        </p:grpSpPr>
        <p:cxnSp>
          <p:nvCxnSpPr>
            <p:cNvPr id="160" name="Egyenes összekötő 159"/>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1" name="Egyenes összekötő 160"/>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2" name="Egyenes összekötő 161"/>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05" name="Egyenes összekötő 104"/>
          <p:cNvCxnSpPr/>
          <p:nvPr/>
        </p:nvCxnSpPr>
        <p:spPr>
          <a:xfrm flipH="1">
            <a:off x="3943461" y="45723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06" name="Egyenes összekötő 105"/>
          <p:cNvCxnSpPr/>
          <p:nvPr/>
        </p:nvCxnSpPr>
        <p:spPr>
          <a:xfrm flipH="1">
            <a:off x="4625207" y="459215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29" name="Egyenes összekötő 128"/>
          <p:cNvCxnSpPr/>
          <p:nvPr/>
        </p:nvCxnSpPr>
        <p:spPr>
          <a:xfrm flipH="1">
            <a:off x="3931566" y="5735403"/>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131" name="Egyenes összekötő 130"/>
          <p:cNvCxnSpPr/>
          <p:nvPr/>
        </p:nvCxnSpPr>
        <p:spPr>
          <a:xfrm flipH="1">
            <a:off x="4634157" y="57477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
        <p:nvSpPr>
          <p:cNvPr id="163" name="Szövegdoboz 162"/>
          <p:cNvSpPr txBox="1"/>
          <p:nvPr/>
        </p:nvSpPr>
        <p:spPr>
          <a:xfrm>
            <a:off x="6366986" y="1746251"/>
            <a:ext cx="574166" cy="400110"/>
          </a:xfrm>
          <a:prstGeom prst="rect">
            <a:avLst/>
          </a:prstGeom>
          <a:noFill/>
        </p:spPr>
        <p:txBody>
          <a:bodyPr wrap="square" rtlCol="0">
            <a:spAutoFit/>
          </a:bodyPr>
          <a:lstStyle/>
          <a:p>
            <a:pPr algn="ctr"/>
            <a:r>
              <a:rPr lang="hu-HU" sz="2000" b="1" dirty="0"/>
              <a:t>…</a:t>
            </a:r>
            <a:endParaRPr lang="en-US" sz="2000" b="1" dirty="0"/>
          </a:p>
        </p:txBody>
      </p:sp>
      <p:sp>
        <p:nvSpPr>
          <p:cNvPr id="164" name="Szövegdoboz 163"/>
          <p:cNvSpPr txBox="1"/>
          <p:nvPr/>
        </p:nvSpPr>
        <p:spPr>
          <a:xfrm>
            <a:off x="6984791" y="2912851"/>
            <a:ext cx="574166" cy="400110"/>
          </a:xfrm>
          <a:prstGeom prst="rect">
            <a:avLst/>
          </a:prstGeom>
          <a:noFill/>
        </p:spPr>
        <p:txBody>
          <a:bodyPr wrap="square" rtlCol="0">
            <a:spAutoFit/>
          </a:bodyPr>
          <a:lstStyle/>
          <a:p>
            <a:pPr algn="ctr"/>
            <a:r>
              <a:rPr lang="hu-HU" sz="2000" b="1" dirty="0"/>
              <a:t>…</a:t>
            </a:r>
            <a:endParaRPr lang="en-US" sz="2000" b="1" dirty="0"/>
          </a:p>
        </p:txBody>
      </p:sp>
      <p:sp>
        <p:nvSpPr>
          <p:cNvPr id="165" name="Szövegdoboz 164"/>
          <p:cNvSpPr txBox="1"/>
          <p:nvPr/>
        </p:nvSpPr>
        <p:spPr>
          <a:xfrm>
            <a:off x="7005696" y="4061340"/>
            <a:ext cx="574166" cy="400110"/>
          </a:xfrm>
          <a:prstGeom prst="rect">
            <a:avLst/>
          </a:prstGeom>
          <a:noFill/>
        </p:spPr>
        <p:txBody>
          <a:bodyPr wrap="square" rtlCol="0">
            <a:spAutoFit/>
          </a:bodyPr>
          <a:lstStyle/>
          <a:p>
            <a:pPr algn="ctr"/>
            <a:r>
              <a:rPr lang="hu-HU" sz="2000" b="1" dirty="0"/>
              <a:t>…</a:t>
            </a:r>
            <a:endParaRPr lang="en-US" sz="2000" b="1" dirty="0"/>
          </a:p>
        </p:txBody>
      </p:sp>
      <p:sp>
        <p:nvSpPr>
          <p:cNvPr id="166" name="Szövegdoboz 165"/>
          <p:cNvSpPr txBox="1"/>
          <p:nvPr/>
        </p:nvSpPr>
        <p:spPr>
          <a:xfrm>
            <a:off x="7056319" y="5264629"/>
            <a:ext cx="574166" cy="400110"/>
          </a:xfrm>
          <a:prstGeom prst="rect">
            <a:avLst/>
          </a:prstGeom>
          <a:noFill/>
        </p:spPr>
        <p:txBody>
          <a:bodyPr wrap="square" rtlCol="0">
            <a:spAutoFit/>
          </a:bodyPr>
          <a:lstStyle/>
          <a:p>
            <a:pPr algn="ctr"/>
            <a:r>
              <a:rPr lang="hu-HU" sz="2000" b="1" dirty="0"/>
              <a:t>…</a:t>
            </a:r>
            <a:endParaRPr lang="en-US" sz="2000" b="1" dirty="0"/>
          </a:p>
        </p:txBody>
      </p:sp>
      <p:sp>
        <p:nvSpPr>
          <p:cNvPr id="167" name="Cím 1"/>
          <p:cNvSpPr txBox="1">
            <a:spLocks/>
          </p:cNvSpPr>
          <p:nvPr/>
        </p:nvSpPr>
        <p:spPr>
          <a:xfrm>
            <a:off x="2293421" y="120489"/>
            <a:ext cx="4327478" cy="483939"/>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Forecasted dataset</a:t>
            </a:r>
            <a:endParaRPr lang="en-US" dirty="0"/>
          </a:p>
        </p:txBody>
      </p:sp>
      <p:cxnSp>
        <p:nvCxnSpPr>
          <p:cNvPr id="170" name="Egyenes összekötő 169"/>
          <p:cNvCxnSpPr>
            <a:stCxn id="50" idx="3"/>
            <a:endCxn id="50" idx="7"/>
          </p:cNvCxnSpPr>
          <p:nvPr/>
        </p:nvCxnSpPr>
        <p:spPr>
          <a:xfrm flipV="1">
            <a:off x="3743440" y="2984802"/>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1" name="Egyenes összekötő 170"/>
          <p:cNvCxnSpPr/>
          <p:nvPr/>
        </p:nvCxnSpPr>
        <p:spPr>
          <a:xfrm flipV="1">
            <a:off x="4445232" y="4155758"/>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2" name="Egyenes összekötő 171"/>
          <p:cNvCxnSpPr/>
          <p:nvPr/>
        </p:nvCxnSpPr>
        <p:spPr>
          <a:xfrm flipV="1">
            <a:off x="3757586" y="413189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3" name="Egyenes összekötő 172"/>
          <p:cNvCxnSpPr/>
          <p:nvPr/>
        </p:nvCxnSpPr>
        <p:spPr>
          <a:xfrm flipV="1">
            <a:off x="3747604" y="5303170"/>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174" name="Egyenes összekötő 173"/>
          <p:cNvCxnSpPr/>
          <p:nvPr/>
        </p:nvCxnSpPr>
        <p:spPr>
          <a:xfrm flipV="1">
            <a:off x="4477875" y="532035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5" name="Szövegdoboz 174"/>
          <p:cNvSpPr txBox="1"/>
          <p:nvPr/>
        </p:nvSpPr>
        <p:spPr>
          <a:xfrm>
            <a:off x="7465474" y="2222488"/>
            <a:ext cx="1678526" cy="707886"/>
          </a:xfrm>
          <a:prstGeom prst="rect">
            <a:avLst/>
          </a:prstGeom>
          <a:noFill/>
        </p:spPr>
        <p:txBody>
          <a:bodyPr wrap="square" rtlCol="0">
            <a:spAutoFit/>
          </a:bodyPr>
          <a:lstStyle/>
          <a:p>
            <a:pPr algn="ctr"/>
            <a:r>
              <a:rPr lang="hu-HU" sz="4000" b="1" dirty="0"/>
              <a:t>+</a:t>
            </a:r>
            <a:endParaRPr lang="en-US" sz="2000" b="1" dirty="0"/>
          </a:p>
        </p:txBody>
      </p:sp>
      <p:sp>
        <p:nvSpPr>
          <p:cNvPr id="176" name="Szövegdoboz 175"/>
          <p:cNvSpPr txBox="1"/>
          <p:nvPr/>
        </p:nvSpPr>
        <p:spPr>
          <a:xfrm>
            <a:off x="7473343" y="3406884"/>
            <a:ext cx="1678526" cy="707886"/>
          </a:xfrm>
          <a:prstGeom prst="rect">
            <a:avLst/>
          </a:prstGeom>
          <a:noFill/>
        </p:spPr>
        <p:txBody>
          <a:bodyPr wrap="square" rtlCol="0">
            <a:spAutoFit/>
          </a:bodyPr>
          <a:lstStyle/>
          <a:p>
            <a:pPr algn="ctr"/>
            <a:r>
              <a:rPr lang="hu-HU" sz="4000" b="1" dirty="0"/>
              <a:t>+</a:t>
            </a:r>
            <a:endParaRPr lang="en-US" sz="2000" b="1" dirty="0"/>
          </a:p>
        </p:txBody>
      </p:sp>
      <p:sp>
        <p:nvSpPr>
          <p:cNvPr id="177" name="Szövegdoboz 176"/>
          <p:cNvSpPr txBox="1"/>
          <p:nvPr/>
        </p:nvSpPr>
        <p:spPr>
          <a:xfrm>
            <a:off x="7467089" y="4631790"/>
            <a:ext cx="1678526" cy="707886"/>
          </a:xfrm>
          <a:prstGeom prst="rect">
            <a:avLst/>
          </a:prstGeom>
          <a:noFill/>
        </p:spPr>
        <p:txBody>
          <a:bodyPr wrap="square" rtlCol="0">
            <a:spAutoFit/>
          </a:bodyPr>
          <a:lstStyle/>
          <a:p>
            <a:pPr algn="ctr"/>
            <a:r>
              <a:rPr lang="hu-HU" sz="4000" b="1" dirty="0"/>
              <a:t>+</a:t>
            </a:r>
            <a:endParaRPr lang="en-US" sz="2000" b="1" dirty="0"/>
          </a:p>
        </p:txBody>
      </p:sp>
    </p:spTree>
    <p:extLst>
      <p:ext uri="{BB962C8B-B14F-4D97-AF65-F5344CB8AC3E}">
        <p14:creationId xmlns:p14="http://schemas.microsoft.com/office/powerpoint/2010/main" val="158477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Csoportba foglalás 306"/>
          <p:cNvGrpSpPr/>
          <p:nvPr/>
        </p:nvGrpSpPr>
        <p:grpSpPr>
          <a:xfrm>
            <a:off x="1354592" y="704896"/>
            <a:ext cx="6225270" cy="5688551"/>
            <a:chOff x="1354592" y="704896"/>
            <a:chExt cx="6225270" cy="5688551"/>
          </a:xfrm>
        </p:grpSpPr>
        <p:pic>
          <p:nvPicPr>
            <p:cNvPr id="308" name="Kép 3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508" y="1819338"/>
              <a:ext cx="571580" cy="1190791"/>
            </a:xfrm>
            <a:prstGeom prst="rect">
              <a:avLst/>
            </a:prstGeom>
          </p:spPr>
        </p:pic>
        <p:pic>
          <p:nvPicPr>
            <p:cNvPr id="309" name="Kép 3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389" y="738428"/>
              <a:ext cx="571580" cy="1190791"/>
            </a:xfrm>
            <a:prstGeom prst="rect">
              <a:avLst/>
            </a:prstGeom>
          </p:spPr>
        </p:pic>
        <p:pic>
          <p:nvPicPr>
            <p:cNvPr id="310" name="Kép 30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84" y="738425"/>
              <a:ext cx="571580" cy="1190791"/>
            </a:xfrm>
            <a:prstGeom prst="rect">
              <a:avLst/>
            </a:prstGeom>
          </p:spPr>
        </p:pic>
        <p:pic>
          <p:nvPicPr>
            <p:cNvPr id="311" name="Kép 3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4801" y="704896"/>
              <a:ext cx="571580" cy="1190791"/>
            </a:xfrm>
            <a:prstGeom prst="rect">
              <a:avLst/>
            </a:prstGeom>
          </p:spPr>
        </p:pic>
        <p:pic>
          <p:nvPicPr>
            <p:cNvPr id="312" name="Kép 3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9306" y="738425"/>
              <a:ext cx="571580" cy="1190791"/>
            </a:xfrm>
            <a:prstGeom prst="rect">
              <a:avLst/>
            </a:prstGeom>
          </p:spPr>
        </p:pic>
        <p:pic>
          <p:nvPicPr>
            <p:cNvPr id="313" name="Kép 3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048" y="745154"/>
              <a:ext cx="571580" cy="1190791"/>
            </a:xfrm>
            <a:prstGeom prst="rect">
              <a:avLst/>
            </a:prstGeom>
          </p:spPr>
        </p:pic>
        <p:pic>
          <p:nvPicPr>
            <p:cNvPr id="314" name="Kép 3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361" y="722908"/>
              <a:ext cx="571580" cy="1190791"/>
            </a:xfrm>
            <a:prstGeom prst="rect">
              <a:avLst/>
            </a:prstGeom>
          </p:spPr>
        </p:pic>
        <p:sp>
          <p:nvSpPr>
            <p:cNvPr id="315" name="Ellipszis 314"/>
            <p:cNvSpPr/>
            <p:nvPr/>
          </p:nvSpPr>
          <p:spPr>
            <a:xfrm>
              <a:off x="155754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16" name="Szövegdoboz 315"/>
            <p:cNvSpPr txBox="1"/>
            <p:nvPr/>
          </p:nvSpPr>
          <p:spPr>
            <a:xfrm>
              <a:off x="1551260" y="1811246"/>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317" name="Ellipszis 316"/>
            <p:cNvSpPr/>
            <p:nvPr/>
          </p:nvSpPr>
          <p:spPr>
            <a:xfrm>
              <a:off x="2284477"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18" name="Szövegdoboz 317"/>
            <p:cNvSpPr txBox="1"/>
            <p:nvPr/>
          </p:nvSpPr>
          <p:spPr>
            <a:xfrm>
              <a:off x="2278195" y="1811246"/>
              <a:ext cx="546945" cy="369332"/>
            </a:xfrm>
            <a:prstGeom prst="rect">
              <a:avLst/>
            </a:prstGeom>
            <a:noFill/>
          </p:spPr>
          <p:txBody>
            <a:bodyPr wrap="none" rtlCol="0">
              <a:spAutoFit/>
            </a:bodyPr>
            <a:lstStyle/>
            <a:p>
              <a:r>
                <a:rPr lang="en-US" dirty="0"/>
                <a:t>♀ </a:t>
              </a:r>
              <a:r>
                <a:rPr lang="en-US" sz="1400" dirty="0"/>
                <a:t>42</a:t>
              </a:r>
              <a:endParaRPr lang="hu-HU" dirty="0"/>
            </a:p>
          </p:txBody>
        </p:sp>
        <p:sp>
          <p:nvSpPr>
            <p:cNvPr id="319" name="Ellipszis 318"/>
            <p:cNvSpPr/>
            <p:nvPr/>
          </p:nvSpPr>
          <p:spPr>
            <a:xfrm>
              <a:off x="297985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0" name="Szövegdoboz 319"/>
            <p:cNvSpPr txBox="1"/>
            <p:nvPr/>
          </p:nvSpPr>
          <p:spPr>
            <a:xfrm>
              <a:off x="2973570" y="1811246"/>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321" name="Ellipszis 320"/>
            <p:cNvSpPr/>
            <p:nvPr/>
          </p:nvSpPr>
          <p:spPr>
            <a:xfrm>
              <a:off x="3668945"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2" name="Szövegdoboz 321"/>
            <p:cNvSpPr txBox="1"/>
            <p:nvPr/>
          </p:nvSpPr>
          <p:spPr>
            <a:xfrm>
              <a:off x="3662663" y="1811246"/>
              <a:ext cx="527709" cy="369332"/>
            </a:xfrm>
            <a:prstGeom prst="rect">
              <a:avLst/>
            </a:prstGeom>
            <a:noFill/>
          </p:spPr>
          <p:txBody>
            <a:bodyPr wrap="none" rtlCol="0">
              <a:spAutoFit/>
            </a:bodyPr>
            <a:lstStyle/>
            <a:p>
              <a:r>
                <a:rPr lang="en-US" dirty="0"/>
                <a:t>♂</a:t>
              </a:r>
              <a:r>
                <a:rPr lang="en-US" sz="1400" dirty="0"/>
                <a:t>65</a:t>
              </a:r>
              <a:endParaRPr lang="hu-HU" dirty="0"/>
            </a:p>
          </p:txBody>
        </p:sp>
        <p:sp>
          <p:nvSpPr>
            <p:cNvPr id="323" name="Ellipszis 322"/>
            <p:cNvSpPr/>
            <p:nvPr/>
          </p:nvSpPr>
          <p:spPr>
            <a:xfrm>
              <a:off x="4351756"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4" name="Szövegdoboz 323"/>
            <p:cNvSpPr txBox="1"/>
            <p:nvPr/>
          </p:nvSpPr>
          <p:spPr>
            <a:xfrm>
              <a:off x="4345474" y="1811246"/>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325" name="Ellipszis 324"/>
            <p:cNvSpPr/>
            <p:nvPr/>
          </p:nvSpPr>
          <p:spPr>
            <a:xfrm>
              <a:off x="5055012"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6" name="Szövegdoboz 325"/>
            <p:cNvSpPr txBox="1"/>
            <p:nvPr/>
          </p:nvSpPr>
          <p:spPr>
            <a:xfrm>
              <a:off x="5048730" y="1811246"/>
              <a:ext cx="527709" cy="369332"/>
            </a:xfrm>
            <a:prstGeom prst="rect">
              <a:avLst/>
            </a:prstGeom>
            <a:noFill/>
          </p:spPr>
          <p:txBody>
            <a:bodyPr wrap="none" rtlCol="0">
              <a:spAutoFit/>
            </a:bodyPr>
            <a:lstStyle/>
            <a:p>
              <a:r>
                <a:rPr lang="en-US" dirty="0"/>
                <a:t>♂</a:t>
              </a:r>
              <a:r>
                <a:rPr lang="en-US" sz="1400" dirty="0"/>
                <a:t>28</a:t>
              </a:r>
              <a:endParaRPr lang="hu-HU" dirty="0"/>
            </a:p>
          </p:txBody>
        </p:sp>
        <p:sp>
          <p:nvSpPr>
            <p:cNvPr id="327" name="Ellipszis 326"/>
            <p:cNvSpPr/>
            <p:nvPr/>
          </p:nvSpPr>
          <p:spPr>
            <a:xfrm>
              <a:off x="5737823" y="1761243"/>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28" name="Szövegdoboz 327"/>
            <p:cNvSpPr txBox="1"/>
            <p:nvPr/>
          </p:nvSpPr>
          <p:spPr>
            <a:xfrm>
              <a:off x="5731541" y="1811246"/>
              <a:ext cx="494046" cy="369332"/>
            </a:xfrm>
            <a:prstGeom prst="rect">
              <a:avLst/>
            </a:prstGeom>
            <a:noFill/>
          </p:spPr>
          <p:txBody>
            <a:bodyPr wrap="none" rtlCol="0">
              <a:spAutoFit/>
            </a:bodyPr>
            <a:lstStyle/>
            <a:p>
              <a:r>
                <a:rPr lang="en-US" dirty="0"/>
                <a:t>♀</a:t>
              </a:r>
              <a:r>
                <a:rPr lang="en-US" sz="1400" dirty="0"/>
                <a:t>24</a:t>
              </a:r>
              <a:endParaRPr lang="hu-HU" dirty="0"/>
            </a:p>
          </p:txBody>
        </p:sp>
        <p:sp>
          <p:nvSpPr>
            <p:cNvPr id="329" name="Ellipszis 328"/>
            <p:cNvSpPr/>
            <p:nvPr/>
          </p:nvSpPr>
          <p:spPr>
            <a:xfrm>
              <a:off x="155619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30" name="Szövegdoboz 329"/>
            <p:cNvSpPr txBox="1"/>
            <p:nvPr/>
          </p:nvSpPr>
          <p:spPr>
            <a:xfrm>
              <a:off x="1549912" y="2958962"/>
              <a:ext cx="527709" cy="369332"/>
            </a:xfrm>
            <a:prstGeom prst="rect">
              <a:avLst/>
            </a:prstGeom>
            <a:noFill/>
          </p:spPr>
          <p:txBody>
            <a:bodyPr wrap="none" rtlCol="0">
              <a:spAutoFit/>
            </a:bodyPr>
            <a:lstStyle/>
            <a:p>
              <a:r>
                <a:rPr lang="en-US" dirty="0"/>
                <a:t>♂</a:t>
              </a:r>
              <a:r>
                <a:rPr lang="en-US" sz="1400" dirty="0"/>
                <a:t>4</a:t>
              </a:r>
              <a:r>
                <a:rPr lang="hu-HU" sz="1400" dirty="0"/>
                <a:t>7</a:t>
              </a:r>
              <a:endParaRPr lang="hu-HU" dirty="0"/>
            </a:p>
          </p:txBody>
        </p:sp>
        <p:sp>
          <p:nvSpPr>
            <p:cNvPr id="331" name="Ellipszis 330"/>
            <p:cNvSpPr/>
            <p:nvPr/>
          </p:nvSpPr>
          <p:spPr>
            <a:xfrm>
              <a:off x="2283129"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32" name="Szövegdoboz 331"/>
            <p:cNvSpPr txBox="1"/>
            <p:nvPr/>
          </p:nvSpPr>
          <p:spPr>
            <a:xfrm>
              <a:off x="2276847" y="2958962"/>
              <a:ext cx="494046" cy="369332"/>
            </a:xfrm>
            <a:prstGeom prst="rect">
              <a:avLst/>
            </a:prstGeom>
            <a:noFill/>
          </p:spPr>
          <p:txBody>
            <a:bodyPr wrap="none" rtlCol="0">
              <a:spAutoFit/>
            </a:bodyPr>
            <a:lstStyle/>
            <a:p>
              <a:r>
                <a:rPr lang="en-US" dirty="0"/>
                <a:t>♀</a:t>
              </a:r>
              <a:r>
                <a:rPr lang="en-US" sz="1400" dirty="0"/>
                <a:t>4</a:t>
              </a:r>
              <a:r>
                <a:rPr lang="hu-HU" sz="1400" dirty="0"/>
                <a:t>3</a:t>
              </a:r>
              <a:endParaRPr lang="hu-HU" dirty="0"/>
            </a:p>
          </p:txBody>
        </p:sp>
        <p:sp>
          <p:nvSpPr>
            <p:cNvPr id="333" name="Ellipszis 332"/>
            <p:cNvSpPr/>
            <p:nvPr/>
          </p:nvSpPr>
          <p:spPr>
            <a:xfrm>
              <a:off x="2978504"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34" name="Szövegdoboz 333"/>
            <p:cNvSpPr txBox="1"/>
            <p:nvPr/>
          </p:nvSpPr>
          <p:spPr>
            <a:xfrm>
              <a:off x="2972222" y="2958962"/>
              <a:ext cx="527709" cy="369332"/>
            </a:xfrm>
            <a:prstGeom prst="rect">
              <a:avLst/>
            </a:prstGeom>
            <a:noFill/>
          </p:spPr>
          <p:txBody>
            <a:bodyPr wrap="none" rtlCol="0">
              <a:spAutoFit/>
            </a:bodyPr>
            <a:lstStyle/>
            <a:p>
              <a:r>
                <a:rPr lang="en-US" dirty="0"/>
                <a:t>♂</a:t>
              </a:r>
              <a:r>
                <a:rPr lang="en-US" sz="1400" dirty="0"/>
                <a:t>1</a:t>
              </a:r>
              <a:r>
                <a:rPr lang="hu-HU" sz="1400" dirty="0"/>
                <a:t>8</a:t>
              </a:r>
              <a:endParaRPr lang="hu-HU" dirty="0"/>
            </a:p>
          </p:txBody>
        </p:sp>
        <p:sp>
          <p:nvSpPr>
            <p:cNvPr id="335" name="Ellipszis 334"/>
            <p:cNvSpPr/>
            <p:nvPr/>
          </p:nvSpPr>
          <p:spPr>
            <a:xfrm>
              <a:off x="366759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36" name="Szövegdoboz 335"/>
            <p:cNvSpPr txBox="1"/>
            <p:nvPr/>
          </p:nvSpPr>
          <p:spPr>
            <a:xfrm>
              <a:off x="3661315" y="2958962"/>
              <a:ext cx="527709" cy="369332"/>
            </a:xfrm>
            <a:prstGeom prst="rect">
              <a:avLst/>
            </a:prstGeom>
            <a:noFill/>
          </p:spPr>
          <p:txBody>
            <a:bodyPr wrap="none" rtlCol="0">
              <a:spAutoFit/>
            </a:bodyPr>
            <a:lstStyle/>
            <a:p>
              <a:r>
                <a:rPr lang="en-US" dirty="0"/>
                <a:t>♂</a:t>
              </a:r>
              <a:r>
                <a:rPr lang="en-US" sz="1400" dirty="0"/>
                <a:t>6</a:t>
              </a:r>
              <a:r>
                <a:rPr lang="hu-HU" sz="1400" dirty="0"/>
                <a:t>6</a:t>
              </a:r>
              <a:endParaRPr lang="hu-HU" dirty="0"/>
            </a:p>
          </p:txBody>
        </p:sp>
        <p:sp>
          <p:nvSpPr>
            <p:cNvPr id="337" name="Ellipszis 336"/>
            <p:cNvSpPr/>
            <p:nvPr/>
          </p:nvSpPr>
          <p:spPr>
            <a:xfrm>
              <a:off x="4350408"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38" name="Szövegdoboz 337"/>
            <p:cNvSpPr txBox="1"/>
            <p:nvPr/>
          </p:nvSpPr>
          <p:spPr>
            <a:xfrm>
              <a:off x="4344126" y="2958962"/>
              <a:ext cx="494046" cy="369332"/>
            </a:xfrm>
            <a:prstGeom prst="rect">
              <a:avLst/>
            </a:prstGeom>
            <a:noFill/>
          </p:spPr>
          <p:txBody>
            <a:bodyPr wrap="none" rtlCol="0">
              <a:spAutoFit/>
            </a:bodyPr>
            <a:lstStyle/>
            <a:p>
              <a:r>
                <a:rPr lang="en-US" dirty="0"/>
                <a:t>♀</a:t>
              </a:r>
              <a:r>
                <a:rPr lang="hu-HU" sz="1400" dirty="0"/>
                <a:t>60</a:t>
              </a:r>
              <a:endParaRPr lang="hu-HU" dirty="0"/>
            </a:p>
          </p:txBody>
        </p:sp>
        <p:sp>
          <p:nvSpPr>
            <p:cNvPr id="339" name="Ellipszis 338"/>
            <p:cNvSpPr/>
            <p:nvPr/>
          </p:nvSpPr>
          <p:spPr>
            <a:xfrm>
              <a:off x="5142676"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0" name="Szövegdoboz 339"/>
            <p:cNvSpPr txBox="1"/>
            <p:nvPr/>
          </p:nvSpPr>
          <p:spPr>
            <a:xfrm>
              <a:off x="5136394" y="2958962"/>
              <a:ext cx="527709" cy="369332"/>
            </a:xfrm>
            <a:prstGeom prst="rect">
              <a:avLst/>
            </a:prstGeom>
            <a:noFill/>
          </p:spPr>
          <p:txBody>
            <a:bodyPr wrap="none" rtlCol="0">
              <a:spAutoFit/>
            </a:bodyPr>
            <a:lstStyle/>
            <a:p>
              <a:r>
                <a:rPr lang="en-US" dirty="0"/>
                <a:t>♂</a:t>
              </a:r>
              <a:r>
                <a:rPr lang="en-US" sz="1400" dirty="0"/>
                <a:t>2</a:t>
              </a:r>
              <a:r>
                <a:rPr lang="hu-HU" sz="1400" dirty="0"/>
                <a:t>9</a:t>
              </a:r>
              <a:endParaRPr lang="hu-HU" dirty="0"/>
            </a:p>
          </p:txBody>
        </p:sp>
        <p:sp>
          <p:nvSpPr>
            <p:cNvPr id="341" name="Ellipszis 340"/>
            <p:cNvSpPr/>
            <p:nvPr/>
          </p:nvSpPr>
          <p:spPr>
            <a:xfrm>
              <a:off x="5663647" y="2908959"/>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2" name="Szövegdoboz 341"/>
            <p:cNvSpPr txBox="1"/>
            <p:nvPr/>
          </p:nvSpPr>
          <p:spPr>
            <a:xfrm>
              <a:off x="5657365" y="2958962"/>
              <a:ext cx="494046" cy="369332"/>
            </a:xfrm>
            <a:prstGeom prst="rect">
              <a:avLst/>
            </a:prstGeom>
            <a:noFill/>
          </p:spPr>
          <p:txBody>
            <a:bodyPr wrap="none" rtlCol="0">
              <a:spAutoFit/>
            </a:bodyPr>
            <a:lstStyle/>
            <a:p>
              <a:r>
                <a:rPr lang="en-US" dirty="0"/>
                <a:t>♀</a:t>
              </a:r>
              <a:r>
                <a:rPr lang="en-US" sz="1400" dirty="0"/>
                <a:t>2</a:t>
              </a:r>
              <a:r>
                <a:rPr lang="hu-HU" sz="1400" dirty="0"/>
                <a:t>5</a:t>
              </a:r>
              <a:endParaRPr lang="hu-HU" dirty="0"/>
            </a:p>
          </p:txBody>
        </p:sp>
        <p:sp>
          <p:nvSpPr>
            <p:cNvPr id="343" name="Ellipszis 342"/>
            <p:cNvSpPr/>
            <p:nvPr/>
          </p:nvSpPr>
          <p:spPr>
            <a:xfrm>
              <a:off x="155484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4" name="Szövegdoboz 343"/>
            <p:cNvSpPr txBox="1"/>
            <p:nvPr/>
          </p:nvSpPr>
          <p:spPr>
            <a:xfrm>
              <a:off x="1548564" y="4114770"/>
              <a:ext cx="527709" cy="369332"/>
            </a:xfrm>
            <a:prstGeom prst="rect">
              <a:avLst/>
            </a:prstGeom>
            <a:noFill/>
          </p:spPr>
          <p:txBody>
            <a:bodyPr wrap="none" rtlCol="0">
              <a:spAutoFit/>
            </a:bodyPr>
            <a:lstStyle/>
            <a:p>
              <a:r>
                <a:rPr lang="en-US" dirty="0"/>
                <a:t>♂</a:t>
              </a:r>
              <a:r>
                <a:rPr lang="hu-HU" sz="1400" dirty="0"/>
                <a:t>5</a:t>
              </a:r>
              <a:r>
                <a:rPr lang="en-US" sz="1400" dirty="0"/>
                <a:t>6</a:t>
              </a:r>
              <a:endParaRPr lang="hu-HU" dirty="0"/>
            </a:p>
          </p:txBody>
        </p:sp>
        <p:sp>
          <p:nvSpPr>
            <p:cNvPr id="345" name="Ellipszis 344"/>
            <p:cNvSpPr/>
            <p:nvPr/>
          </p:nvSpPr>
          <p:spPr>
            <a:xfrm>
              <a:off x="2281781"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6" name="Szövegdoboz 345"/>
            <p:cNvSpPr txBox="1"/>
            <p:nvPr/>
          </p:nvSpPr>
          <p:spPr>
            <a:xfrm>
              <a:off x="2275499" y="4114770"/>
              <a:ext cx="494046" cy="369332"/>
            </a:xfrm>
            <a:prstGeom prst="rect">
              <a:avLst/>
            </a:prstGeom>
            <a:noFill/>
          </p:spPr>
          <p:txBody>
            <a:bodyPr wrap="none" rtlCol="0">
              <a:spAutoFit/>
            </a:bodyPr>
            <a:lstStyle/>
            <a:p>
              <a:r>
                <a:rPr lang="en-US" dirty="0"/>
                <a:t>♀</a:t>
              </a:r>
              <a:r>
                <a:rPr lang="hu-HU" sz="1400" dirty="0"/>
                <a:t>5</a:t>
              </a:r>
              <a:r>
                <a:rPr lang="en-US" sz="1400" dirty="0"/>
                <a:t>2</a:t>
              </a:r>
              <a:endParaRPr lang="hu-HU" dirty="0"/>
            </a:p>
          </p:txBody>
        </p:sp>
        <p:sp>
          <p:nvSpPr>
            <p:cNvPr id="347" name="Ellipszis 346"/>
            <p:cNvSpPr/>
            <p:nvPr/>
          </p:nvSpPr>
          <p:spPr>
            <a:xfrm>
              <a:off x="2977156"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48" name="Szövegdoboz 347"/>
            <p:cNvSpPr txBox="1"/>
            <p:nvPr/>
          </p:nvSpPr>
          <p:spPr>
            <a:xfrm>
              <a:off x="2970874" y="4114770"/>
              <a:ext cx="527709" cy="369332"/>
            </a:xfrm>
            <a:prstGeom prst="rect">
              <a:avLst/>
            </a:prstGeom>
            <a:noFill/>
          </p:spPr>
          <p:txBody>
            <a:bodyPr wrap="none" rtlCol="0">
              <a:spAutoFit/>
            </a:bodyPr>
            <a:lstStyle/>
            <a:p>
              <a:r>
                <a:rPr lang="en-US" dirty="0"/>
                <a:t>♂</a:t>
              </a:r>
              <a:r>
                <a:rPr lang="hu-HU" sz="1400" dirty="0"/>
                <a:t>2</a:t>
              </a:r>
              <a:r>
                <a:rPr lang="en-US" sz="1400" dirty="0"/>
                <a:t>7</a:t>
              </a:r>
              <a:endParaRPr lang="hu-HU" dirty="0"/>
            </a:p>
          </p:txBody>
        </p:sp>
        <p:sp>
          <p:nvSpPr>
            <p:cNvPr id="349" name="Ellipszis 348"/>
            <p:cNvSpPr/>
            <p:nvPr/>
          </p:nvSpPr>
          <p:spPr>
            <a:xfrm>
              <a:off x="3666249" y="4064767"/>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0" name="Ellipszis 349"/>
            <p:cNvSpPr/>
            <p:nvPr/>
          </p:nvSpPr>
          <p:spPr>
            <a:xfrm>
              <a:off x="4365244"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1" name="Szövegdoboz 350"/>
            <p:cNvSpPr txBox="1"/>
            <p:nvPr/>
          </p:nvSpPr>
          <p:spPr>
            <a:xfrm>
              <a:off x="4342778" y="4114770"/>
              <a:ext cx="494046" cy="369332"/>
            </a:xfrm>
            <a:prstGeom prst="rect">
              <a:avLst/>
            </a:prstGeom>
            <a:noFill/>
          </p:spPr>
          <p:txBody>
            <a:bodyPr wrap="none" rtlCol="0">
              <a:spAutoFit/>
            </a:bodyPr>
            <a:lstStyle/>
            <a:p>
              <a:r>
                <a:rPr lang="en-US" dirty="0"/>
                <a:t>♀</a:t>
              </a:r>
              <a:r>
                <a:rPr lang="en-US" sz="1400" dirty="0"/>
                <a:t>59</a:t>
              </a:r>
              <a:endParaRPr lang="hu-HU" dirty="0"/>
            </a:p>
          </p:txBody>
        </p:sp>
        <p:sp>
          <p:nvSpPr>
            <p:cNvPr id="352" name="Ellipszis 351"/>
            <p:cNvSpPr/>
            <p:nvPr/>
          </p:nvSpPr>
          <p:spPr>
            <a:xfrm>
              <a:off x="5141328"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3" name="Szövegdoboz 352"/>
            <p:cNvSpPr txBox="1"/>
            <p:nvPr/>
          </p:nvSpPr>
          <p:spPr>
            <a:xfrm>
              <a:off x="5135046" y="4114770"/>
              <a:ext cx="527709" cy="369332"/>
            </a:xfrm>
            <a:prstGeom prst="rect">
              <a:avLst/>
            </a:prstGeom>
            <a:noFill/>
          </p:spPr>
          <p:txBody>
            <a:bodyPr wrap="none" rtlCol="0">
              <a:spAutoFit/>
            </a:bodyPr>
            <a:lstStyle/>
            <a:p>
              <a:r>
                <a:rPr lang="en-US" dirty="0"/>
                <a:t>♂</a:t>
              </a:r>
              <a:r>
                <a:rPr lang="hu-HU" sz="1400" dirty="0"/>
                <a:t>3</a:t>
              </a:r>
              <a:r>
                <a:rPr lang="en-US" sz="1400" dirty="0"/>
                <a:t>8</a:t>
              </a:r>
              <a:endParaRPr lang="hu-HU" dirty="0"/>
            </a:p>
          </p:txBody>
        </p:sp>
        <p:sp>
          <p:nvSpPr>
            <p:cNvPr id="354" name="Ellipszis 353"/>
            <p:cNvSpPr/>
            <p:nvPr/>
          </p:nvSpPr>
          <p:spPr>
            <a:xfrm>
              <a:off x="5654207" y="406476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5" name="Szövegdoboz 354"/>
            <p:cNvSpPr txBox="1"/>
            <p:nvPr/>
          </p:nvSpPr>
          <p:spPr>
            <a:xfrm>
              <a:off x="5647925" y="4114770"/>
              <a:ext cx="494046" cy="369332"/>
            </a:xfrm>
            <a:prstGeom prst="rect">
              <a:avLst/>
            </a:prstGeom>
            <a:noFill/>
          </p:spPr>
          <p:txBody>
            <a:bodyPr wrap="none" rtlCol="0">
              <a:spAutoFit/>
            </a:bodyPr>
            <a:lstStyle/>
            <a:p>
              <a:r>
                <a:rPr lang="en-US" dirty="0"/>
                <a:t>♀</a:t>
              </a:r>
              <a:r>
                <a:rPr lang="hu-HU" sz="1400" dirty="0"/>
                <a:t>3</a:t>
              </a:r>
              <a:r>
                <a:rPr lang="en-US" sz="1400" dirty="0"/>
                <a:t>4</a:t>
              </a:r>
              <a:endParaRPr lang="hu-HU" dirty="0"/>
            </a:p>
          </p:txBody>
        </p:sp>
        <p:sp>
          <p:nvSpPr>
            <p:cNvPr id="356" name="Ellipszis 355"/>
            <p:cNvSpPr/>
            <p:nvPr/>
          </p:nvSpPr>
          <p:spPr>
            <a:xfrm>
              <a:off x="155484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7" name="Szövegdoboz 356"/>
            <p:cNvSpPr txBox="1"/>
            <p:nvPr/>
          </p:nvSpPr>
          <p:spPr>
            <a:xfrm>
              <a:off x="1548564" y="5280018"/>
              <a:ext cx="527709" cy="369332"/>
            </a:xfrm>
            <a:prstGeom prst="rect">
              <a:avLst/>
            </a:prstGeom>
            <a:noFill/>
          </p:spPr>
          <p:txBody>
            <a:bodyPr wrap="none" rtlCol="0">
              <a:spAutoFit/>
            </a:bodyPr>
            <a:lstStyle/>
            <a:p>
              <a:r>
                <a:rPr lang="en-US" dirty="0"/>
                <a:t>♂</a:t>
              </a:r>
              <a:r>
                <a:rPr lang="en-US" sz="1400" dirty="0"/>
                <a:t>46</a:t>
              </a:r>
              <a:endParaRPr lang="hu-HU" dirty="0"/>
            </a:p>
          </p:txBody>
        </p:sp>
        <p:sp>
          <p:nvSpPr>
            <p:cNvPr id="358" name="Ellipszis 357"/>
            <p:cNvSpPr/>
            <p:nvPr/>
          </p:nvSpPr>
          <p:spPr>
            <a:xfrm>
              <a:off x="2281781"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59" name="Szövegdoboz 358"/>
            <p:cNvSpPr txBox="1"/>
            <p:nvPr/>
          </p:nvSpPr>
          <p:spPr>
            <a:xfrm>
              <a:off x="2275499" y="5280018"/>
              <a:ext cx="494046" cy="369332"/>
            </a:xfrm>
            <a:prstGeom prst="rect">
              <a:avLst/>
            </a:prstGeom>
            <a:noFill/>
          </p:spPr>
          <p:txBody>
            <a:bodyPr wrap="none" rtlCol="0">
              <a:spAutoFit/>
            </a:bodyPr>
            <a:lstStyle/>
            <a:p>
              <a:r>
                <a:rPr lang="en-US" dirty="0"/>
                <a:t>♀</a:t>
              </a:r>
              <a:r>
                <a:rPr lang="en-US" sz="1400" dirty="0"/>
                <a:t>42</a:t>
              </a:r>
              <a:endParaRPr lang="hu-HU" dirty="0"/>
            </a:p>
          </p:txBody>
        </p:sp>
        <p:sp>
          <p:nvSpPr>
            <p:cNvPr id="360" name="Ellipszis 359"/>
            <p:cNvSpPr/>
            <p:nvPr/>
          </p:nvSpPr>
          <p:spPr>
            <a:xfrm>
              <a:off x="2977156" y="523001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61" name="Szövegdoboz 360"/>
            <p:cNvSpPr txBox="1"/>
            <p:nvPr/>
          </p:nvSpPr>
          <p:spPr>
            <a:xfrm>
              <a:off x="2970874" y="5280018"/>
              <a:ext cx="527709" cy="369332"/>
            </a:xfrm>
            <a:prstGeom prst="rect">
              <a:avLst/>
            </a:prstGeom>
            <a:noFill/>
          </p:spPr>
          <p:txBody>
            <a:bodyPr wrap="none" rtlCol="0">
              <a:spAutoFit/>
            </a:bodyPr>
            <a:lstStyle/>
            <a:p>
              <a:r>
                <a:rPr lang="en-US" dirty="0"/>
                <a:t>♂</a:t>
              </a:r>
              <a:r>
                <a:rPr lang="en-US" sz="1400" dirty="0"/>
                <a:t>17</a:t>
              </a:r>
              <a:endParaRPr lang="hu-HU" dirty="0"/>
            </a:p>
          </p:txBody>
        </p:sp>
        <p:sp>
          <p:nvSpPr>
            <p:cNvPr id="362" name="Ellipszis 361"/>
            <p:cNvSpPr/>
            <p:nvPr/>
          </p:nvSpPr>
          <p:spPr>
            <a:xfrm>
              <a:off x="3674341" y="5221923"/>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63" name="Ellipszis 362"/>
            <p:cNvSpPr/>
            <p:nvPr/>
          </p:nvSpPr>
          <p:spPr>
            <a:xfrm>
              <a:off x="4381428" y="5230015"/>
              <a:ext cx="517890" cy="517890"/>
            </a:xfrm>
            <a:prstGeom prst="ellipse">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cxnSp>
          <p:nvCxnSpPr>
            <p:cNvPr id="364" name="Egyenes összekötő 363"/>
            <p:cNvCxnSpPr>
              <a:stCxn id="315" idx="4"/>
              <a:endCxn id="329" idx="0"/>
            </p:cNvCxnSpPr>
            <p:nvPr/>
          </p:nvCxnSpPr>
          <p:spPr>
            <a:xfrm flipH="1">
              <a:off x="1815139"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65" name="Egyenes összekötő 364"/>
            <p:cNvCxnSpPr/>
            <p:nvPr/>
          </p:nvCxnSpPr>
          <p:spPr>
            <a:xfrm flipH="1">
              <a:off x="2539353"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66" name="Egyenes összekötő 365"/>
            <p:cNvCxnSpPr/>
            <p:nvPr/>
          </p:nvCxnSpPr>
          <p:spPr>
            <a:xfrm flipH="1">
              <a:off x="3238887" y="22703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67" name="Egyenes összekötő 366"/>
            <p:cNvCxnSpPr/>
            <p:nvPr/>
          </p:nvCxnSpPr>
          <p:spPr>
            <a:xfrm flipH="1">
              <a:off x="3932914" y="227517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68" name="Egyenes összekötő 367"/>
            <p:cNvCxnSpPr/>
            <p:nvPr/>
          </p:nvCxnSpPr>
          <p:spPr>
            <a:xfrm flipH="1">
              <a:off x="4614660" y="227913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69" name="Egyenes összekötő 368"/>
            <p:cNvCxnSpPr/>
            <p:nvPr/>
          </p:nvCxnSpPr>
          <p:spPr>
            <a:xfrm flipH="1">
              <a:off x="1811070" y="342684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0" name="Egyenes összekötő 369"/>
            <p:cNvCxnSpPr/>
            <p:nvPr/>
          </p:nvCxnSpPr>
          <p:spPr>
            <a:xfrm flipH="1">
              <a:off x="2539821" y="342679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1" name="Egyenes összekötő 370"/>
            <p:cNvCxnSpPr/>
            <p:nvPr/>
          </p:nvCxnSpPr>
          <p:spPr>
            <a:xfrm flipH="1">
              <a:off x="3233380"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2" name="Egyenes összekötő 371"/>
            <p:cNvCxnSpPr/>
            <p:nvPr/>
          </p:nvCxnSpPr>
          <p:spPr>
            <a:xfrm flipH="1">
              <a:off x="4617717" y="343416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3" name="Egyenes összekötő 372"/>
            <p:cNvCxnSpPr/>
            <p:nvPr/>
          </p:nvCxnSpPr>
          <p:spPr>
            <a:xfrm flipH="1">
              <a:off x="5401271" y="3417816"/>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4" name="Egyenes összekötő 373"/>
            <p:cNvCxnSpPr/>
            <p:nvPr/>
          </p:nvCxnSpPr>
          <p:spPr>
            <a:xfrm flipH="1">
              <a:off x="5923859" y="341440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5" name="Egyenes összekötő 374"/>
            <p:cNvCxnSpPr/>
            <p:nvPr/>
          </p:nvCxnSpPr>
          <p:spPr>
            <a:xfrm flipH="1">
              <a:off x="1818560" y="4584839"/>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6" name="Egyenes összekötő 375"/>
            <p:cNvCxnSpPr/>
            <p:nvPr/>
          </p:nvCxnSpPr>
          <p:spPr>
            <a:xfrm flipH="1">
              <a:off x="2547311" y="4584785"/>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77" name="Egyenes összekötő 376"/>
            <p:cNvCxnSpPr/>
            <p:nvPr/>
          </p:nvCxnSpPr>
          <p:spPr>
            <a:xfrm flipH="1">
              <a:off x="3240870" y="459215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78" name="Ellipszis 377"/>
            <p:cNvSpPr/>
            <p:nvPr/>
          </p:nvSpPr>
          <p:spPr>
            <a:xfrm>
              <a:off x="5065217"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79" name="Szövegdoboz 378"/>
            <p:cNvSpPr txBox="1"/>
            <p:nvPr/>
          </p:nvSpPr>
          <p:spPr>
            <a:xfrm>
              <a:off x="5058935" y="5285390"/>
              <a:ext cx="527709" cy="369332"/>
            </a:xfrm>
            <a:prstGeom prst="rect">
              <a:avLst/>
            </a:prstGeom>
            <a:noFill/>
          </p:spPr>
          <p:txBody>
            <a:bodyPr wrap="none" rtlCol="0">
              <a:spAutoFit/>
            </a:bodyPr>
            <a:lstStyle/>
            <a:p>
              <a:r>
                <a:rPr lang="en-US" dirty="0"/>
                <a:t>♂</a:t>
              </a:r>
              <a:r>
                <a:rPr lang="hu-HU" sz="1400" dirty="0"/>
                <a:t>4</a:t>
              </a:r>
              <a:r>
                <a:rPr lang="en-US" sz="1400" dirty="0"/>
                <a:t>8</a:t>
              </a:r>
              <a:endParaRPr lang="hu-HU" dirty="0"/>
            </a:p>
          </p:txBody>
        </p:sp>
        <p:sp>
          <p:nvSpPr>
            <p:cNvPr id="380" name="Ellipszis 379"/>
            <p:cNvSpPr/>
            <p:nvPr/>
          </p:nvSpPr>
          <p:spPr>
            <a:xfrm>
              <a:off x="5748028" y="523538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81" name="Szövegdoboz 380"/>
            <p:cNvSpPr txBox="1"/>
            <p:nvPr/>
          </p:nvSpPr>
          <p:spPr>
            <a:xfrm>
              <a:off x="5741746" y="5285390"/>
              <a:ext cx="494046" cy="369332"/>
            </a:xfrm>
            <a:prstGeom prst="rect">
              <a:avLst/>
            </a:prstGeom>
            <a:noFill/>
          </p:spPr>
          <p:txBody>
            <a:bodyPr wrap="none" rtlCol="0">
              <a:spAutoFit/>
            </a:bodyPr>
            <a:lstStyle/>
            <a:p>
              <a:r>
                <a:rPr lang="en-US" dirty="0"/>
                <a:t>♀</a:t>
              </a:r>
              <a:r>
                <a:rPr lang="hu-HU" sz="1400" dirty="0"/>
                <a:t>4</a:t>
              </a:r>
              <a:r>
                <a:rPr lang="en-US" sz="1400" dirty="0"/>
                <a:t>4</a:t>
              </a:r>
              <a:endParaRPr lang="hu-HU" dirty="0"/>
            </a:p>
          </p:txBody>
        </p:sp>
        <p:cxnSp>
          <p:nvCxnSpPr>
            <p:cNvPr id="382" name="Görbe összekötő 381"/>
            <p:cNvCxnSpPr>
              <a:stCxn id="325" idx="4"/>
              <a:endCxn id="339" idx="0"/>
            </p:cNvCxnSpPr>
            <p:nvPr/>
          </p:nvCxnSpPr>
          <p:spPr>
            <a:xfrm rot="16200000" flipH="1">
              <a:off x="5042876" y="2550214"/>
              <a:ext cx="629826" cy="87664"/>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383" name="Görbe összekötő 382"/>
            <p:cNvCxnSpPr>
              <a:stCxn id="327" idx="4"/>
              <a:endCxn id="341" idx="0"/>
            </p:cNvCxnSpPr>
            <p:nvPr/>
          </p:nvCxnSpPr>
          <p:spPr>
            <a:xfrm rot="5400000">
              <a:off x="5644767" y="2556958"/>
              <a:ext cx="629826" cy="74176"/>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384" name="Görbe összekötő 383"/>
            <p:cNvCxnSpPr>
              <a:stCxn id="352" idx="4"/>
              <a:endCxn id="378" idx="0"/>
            </p:cNvCxnSpPr>
            <p:nvPr/>
          </p:nvCxnSpPr>
          <p:spPr>
            <a:xfrm rot="5400000">
              <a:off x="5035853" y="4870967"/>
              <a:ext cx="652730" cy="7611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385" name="Görbe összekötő 384"/>
            <p:cNvCxnSpPr>
              <a:stCxn id="354" idx="4"/>
              <a:endCxn id="380" idx="0"/>
            </p:cNvCxnSpPr>
            <p:nvPr/>
          </p:nvCxnSpPr>
          <p:spPr>
            <a:xfrm rot="16200000" flipH="1">
              <a:off x="5633697" y="4862111"/>
              <a:ext cx="652730" cy="93821"/>
            </a:xfrm>
            <a:prstGeom prst="curvedConnector3">
              <a:avLst/>
            </a:prstGeom>
            <a:ln w="19050"/>
          </p:spPr>
          <p:style>
            <a:lnRef idx="1">
              <a:schemeClr val="accent4"/>
            </a:lnRef>
            <a:fillRef idx="0">
              <a:schemeClr val="accent4"/>
            </a:fillRef>
            <a:effectRef idx="0">
              <a:schemeClr val="accent4"/>
            </a:effectRef>
            <a:fontRef idx="minor">
              <a:schemeClr val="tx1"/>
            </a:fontRef>
          </p:style>
        </p:cxnSp>
        <p:cxnSp>
          <p:nvCxnSpPr>
            <p:cNvPr id="386" name="Egyenes összekötő 385"/>
            <p:cNvCxnSpPr/>
            <p:nvPr/>
          </p:nvCxnSpPr>
          <p:spPr>
            <a:xfrm flipH="1">
              <a:off x="1806665" y="5747848"/>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87" name="Egyenes összekötő 386"/>
            <p:cNvCxnSpPr/>
            <p:nvPr/>
          </p:nvCxnSpPr>
          <p:spPr>
            <a:xfrm flipH="1">
              <a:off x="2535416"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88" name="Egyenes összekötő 387"/>
            <p:cNvCxnSpPr/>
            <p:nvPr/>
          </p:nvCxnSpPr>
          <p:spPr>
            <a:xfrm flipH="1">
              <a:off x="3228975" y="575516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89" name="Egyenes összekötő 388"/>
            <p:cNvCxnSpPr/>
            <p:nvPr/>
          </p:nvCxnSpPr>
          <p:spPr>
            <a:xfrm flipH="1">
              <a:off x="5322876" y="575999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90" name="Egyenes összekötő 389"/>
            <p:cNvCxnSpPr/>
            <p:nvPr/>
          </p:nvCxnSpPr>
          <p:spPr>
            <a:xfrm flipH="1">
              <a:off x="6006973"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sp>
          <p:nvSpPr>
            <p:cNvPr id="391" name="Ellipszis 390"/>
            <p:cNvSpPr/>
            <p:nvPr/>
          </p:nvSpPr>
          <p:spPr>
            <a:xfrm>
              <a:off x="6434538" y="2907711"/>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2" name="Szövegdoboz 391"/>
            <p:cNvSpPr txBox="1"/>
            <p:nvPr/>
          </p:nvSpPr>
          <p:spPr>
            <a:xfrm>
              <a:off x="6428256" y="2957714"/>
              <a:ext cx="436338" cy="369332"/>
            </a:xfrm>
            <a:prstGeom prst="rect">
              <a:avLst/>
            </a:prstGeom>
            <a:noFill/>
          </p:spPr>
          <p:txBody>
            <a:bodyPr wrap="none" rtlCol="0">
              <a:spAutoFit/>
            </a:bodyPr>
            <a:lstStyle/>
            <a:p>
              <a:r>
                <a:rPr lang="en-US" dirty="0"/>
                <a:t>♂</a:t>
              </a:r>
              <a:r>
                <a:rPr lang="hu-HU" sz="1400" dirty="0"/>
                <a:t>0</a:t>
              </a:r>
              <a:endParaRPr lang="hu-HU" dirty="0"/>
            </a:p>
          </p:txBody>
        </p:sp>
        <p:sp>
          <p:nvSpPr>
            <p:cNvPr id="393" name="Ellipszis 392"/>
            <p:cNvSpPr/>
            <p:nvPr/>
          </p:nvSpPr>
          <p:spPr>
            <a:xfrm>
              <a:off x="6433190" y="4055427"/>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4" name="Szövegdoboz 393"/>
            <p:cNvSpPr txBox="1"/>
            <p:nvPr/>
          </p:nvSpPr>
          <p:spPr>
            <a:xfrm>
              <a:off x="6426908" y="4105430"/>
              <a:ext cx="436338" cy="369332"/>
            </a:xfrm>
            <a:prstGeom prst="rect">
              <a:avLst/>
            </a:prstGeom>
            <a:noFill/>
          </p:spPr>
          <p:txBody>
            <a:bodyPr wrap="none" rtlCol="0">
              <a:spAutoFit/>
            </a:bodyPr>
            <a:lstStyle/>
            <a:p>
              <a:r>
                <a:rPr lang="en-US" dirty="0"/>
                <a:t>♂</a:t>
              </a:r>
              <a:r>
                <a:rPr lang="hu-HU" sz="1400" dirty="0"/>
                <a:t>9</a:t>
              </a:r>
              <a:endParaRPr lang="hu-HU" dirty="0"/>
            </a:p>
          </p:txBody>
        </p:sp>
        <p:sp>
          <p:nvSpPr>
            <p:cNvPr id="395" name="Ellipszis 394"/>
            <p:cNvSpPr/>
            <p:nvPr/>
          </p:nvSpPr>
          <p:spPr>
            <a:xfrm>
              <a:off x="6431842" y="5211235"/>
              <a:ext cx="517890" cy="517890"/>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dirty="0">
                <a:solidFill>
                  <a:schemeClr val="tx1"/>
                </a:solidFill>
              </a:endParaRPr>
            </a:p>
          </p:txBody>
        </p:sp>
        <p:sp>
          <p:nvSpPr>
            <p:cNvPr id="396" name="Szövegdoboz 395"/>
            <p:cNvSpPr txBox="1"/>
            <p:nvPr/>
          </p:nvSpPr>
          <p:spPr>
            <a:xfrm>
              <a:off x="6425560" y="5261238"/>
              <a:ext cx="579005" cy="369332"/>
            </a:xfrm>
            <a:prstGeom prst="rect">
              <a:avLst/>
            </a:prstGeom>
            <a:noFill/>
          </p:spPr>
          <p:txBody>
            <a:bodyPr wrap="none" rtlCol="0">
              <a:spAutoFit/>
            </a:bodyPr>
            <a:lstStyle/>
            <a:p>
              <a:r>
                <a:rPr lang="en-US" dirty="0"/>
                <a:t>♂</a:t>
              </a:r>
              <a:r>
                <a:rPr lang="hu-HU" dirty="0"/>
                <a:t>19</a:t>
              </a:r>
            </a:p>
          </p:txBody>
        </p:sp>
        <p:cxnSp>
          <p:nvCxnSpPr>
            <p:cNvPr id="397" name="Egyenes összekötő 396"/>
            <p:cNvCxnSpPr/>
            <p:nvPr/>
          </p:nvCxnSpPr>
          <p:spPr>
            <a:xfrm flipH="1">
              <a:off x="6689414" y="341678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98" name="Egyenes összekötő 397"/>
            <p:cNvCxnSpPr/>
            <p:nvPr/>
          </p:nvCxnSpPr>
          <p:spPr>
            <a:xfrm flipH="1">
              <a:off x="6697372" y="5763621"/>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399" name="Egyenes összekötő 398"/>
            <p:cNvCxnSpPr/>
            <p:nvPr/>
          </p:nvCxnSpPr>
          <p:spPr>
            <a:xfrm flipH="1">
              <a:off x="6688066" y="457331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400" name="Egyenes összekötő nyíllal 399"/>
            <p:cNvCxnSpPr>
              <a:stCxn id="341" idx="6"/>
              <a:endCxn id="391" idx="2"/>
            </p:cNvCxnSpPr>
            <p:nvPr/>
          </p:nvCxnSpPr>
          <p:spPr>
            <a:xfrm flipV="1">
              <a:off x="6181537" y="3166656"/>
              <a:ext cx="253001" cy="1248"/>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401" name="Csoportba foglalás 400"/>
            <p:cNvGrpSpPr/>
            <p:nvPr/>
          </p:nvGrpSpPr>
          <p:grpSpPr>
            <a:xfrm>
              <a:off x="1530093" y="3630687"/>
              <a:ext cx="5583910" cy="161841"/>
              <a:chOff x="1504713" y="2967320"/>
              <a:chExt cx="5583910" cy="161841"/>
            </a:xfrm>
          </p:grpSpPr>
          <p:cxnSp>
            <p:nvCxnSpPr>
              <p:cNvPr id="423" name="Egyenes összekötő 422"/>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4" name="Egyenes összekötő 423"/>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5" name="Egyenes összekötő 424"/>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02" name="Egyenes összekötő 401"/>
            <p:cNvCxnSpPr/>
            <p:nvPr/>
          </p:nvCxnSpPr>
          <p:spPr>
            <a:xfrm flipH="1">
              <a:off x="3935971" y="341440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grpSp>
          <p:nvGrpSpPr>
            <p:cNvPr id="403" name="Csoportba foglalás 402"/>
            <p:cNvGrpSpPr/>
            <p:nvPr/>
          </p:nvGrpSpPr>
          <p:grpSpPr>
            <a:xfrm>
              <a:off x="1354592" y="4817945"/>
              <a:ext cx="5583910" cy="161841"/>
              <a:chOff x="1504713" y="2967320"/>
              <a:chExt cx="5583910" cy="161841"/>
            </a:xfrm>
          </p:grpSpPr>
          <p:cxnSp>
            <p:nvCxnSpPr>
              <p:cNvPr id="420" name="Egyenes összekötő 419"/>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1" name="Egyenes összekötő 420"/>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2" name="Egyenes összekötő 421"/>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04" name="Csoportba foglalás 403"/>
            <p:cNvGrpSpPr/>
            <p:nvPr/>
          </p:nvGrpSpPr>
          <p:grpSpPr>
            <a:xfrm>
              <a:off x="1475085" y="6222317"/>
              <a:ext cx="5583910" cy="161841"/>
              <a:chOff x="1504713" y="2967320"/>
              <a:chExt cx="5583910" cy="161841"/>
            </a:xfrm>
          </p:grpSpPr>
          <p:cxnSp>
            <p:nvCxnSpPr>
              <p:cNvPr id="417" name="Egyenes összekötő 416"/>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8" name="Egyenes összekötő 417"/>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9" name="Egyenes összekötő 418"/>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405" name="Egyenes összekötő 404"/>
            <p:cNvCxnSpPr/>
            <p:nvPr/>
          </p:nvCxnSpPr>
          <p:spPr>
            <a:xfrm flipH="1">
              <a:off x="3943461" y="45723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406" name="Egyenes összekötő 405"/>
            <p:cNvCxnSpPr/>
            <p:nvPr/>
          </p:nvCxnSpPr>
          <p:spPr>
            <a:xfrm flipH="1">
              <a:off x="4625207" y="459215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407" name="Egyenes összekötő 406"/>
            <p:cNvCxnSpPr/>
            <p:nvPr/>
          </p:nvCxnSpPr>
          <p:spPr>
            <a:xfrm flipH="1">
              <a:off x="3931566" y="5735403"/>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408" name="Egyenes összekötő 407"/>
            <p:cNvCxnSpPr/>
            <p:nvPr/>
          </p:nvCxnSpPr>
          <p:spPr>
            <a:xfrm flipH="1">
              <a:off x="4634157" y="57477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
          <p:nvSpPr>
            <p:cNvPr id="409" name="Szövegdoboz 408"/>
            <p:cNvSpPr txBox="1"/>
            <p:nvPr/>
          </p:nvSpPr>
          <p:spPr>
            <a:xfrm>
              <a:off x="6366986" y="1746251"/>
              <a:ext cx="574166" cy="400110"/>
            </a:xfrm>
            <a:prstGeom prst="rect">
              <a:avLst/>
            </a:prstGeom>
            <a:noFill/>
          </p:spPr>
          <p:txBody>
            <a:bodyPr wrap="square" rtlCol="0">
              <a:spAutoFit/>
            </a:bodyPr>
            <a:lstStyle/>
            <a:p>
              <a:pPr algn="ctr"/>
              <a:r>
                <a:rPr lang="hu-HU" sz="2000" b="1" dirty="0"/>
                <a:t>…</a:t>
              </a:r>
              <a:endParaRPr lang="en-US" sz="2000" b="1" dirty="0"/>
            </a:p>
          </p:txBody>
        </p:sp>
        <p:sp>
          <p:nvSpPr>
            <p:cNvPr id="410" name="Szövegdoboz 409"/>
            <p:cNvSpPr txBox="1"/>
            <p:nvPr/>
          </p:nvSpPr>
          <p:spPr>
            <a:xfrm>
              <a:off x="6984791" y="2912851"/>
              <a:ext cx="574166" cy="400110"/>
            </a:xfrm>
            <a:prstGeom prst="rect">
              <a:avLst/>
            </a:prstGeom>
            <a:noFill/>
          </p:spPr>
          <p:txBody>
            <a:bodyPr wrap="square" rtlCol="0">
              <a:spAutoFit/>
            </a:bodyPr>
            <a:lstStyle/>
            <a:p>
              <a:pPr algn="ctr"/>
              <a:r>
                <a:rPr lang="hu-HU" sz="2000" b="1" dirty="0"/>
                <a:t>…</a:t>
              </a:r>
              <a:endParaRPr lang="en-US" sz="2000" b="1" dirty="0"/>
            </a:p>
          </p:txBody>
        </p:sp>
        <p:sp>
          <p:nvSpPr>
            <p:cNvPr id="411" name="Szövegdoboz 410"/>
            <p:cNvSpPr txBox="1"/>
            <p:nvPr/>
          </p:nvSpPr>
          <p:spPr>
            <a:xfrm>
              <a:off x="7005696" y="4061340"/>
              <a:ext cx="574166" cy="400110"/>
            </a:xfrm>
            <a:prstGeom prst="rect">
              <a:avLst/>
            </a:prstGeom>
            <a:noFill/>
          </p:spPr>
          <p:txBody>
            <a:bodyPr wrap="square" rtlCol="0">
              <a:spAutoFit/>
            </a:bodyPr>
            <a:lstStyle/>
            <a:p>
              <a:pPr algn="ctr"/>
              <a:r>
                <a:rPr lang="hu-HU" sz="2000" b="1" dirty="0"/>
                <a:t>…</a:t>
              </a:r>
              <a:endParaRPr lang="en-US" sz="2000" b="1" dirty="0"/>
            </a:p>
          </p:txBody>
        </p:sp>
        <p:cxnSp>
          <p:nvCxnSpPr>
            <p:cNvPr id="412" name="Egyenes összekötő 411"/>
            <p:cNvCxnSpPr>
              <a:stCxn id="335" idx="3"/>
              <a:endCxn id="335" idx="7"/>
            </p:cNvCxnSpPr>
            <p:nvPr/>
          </p:nvCxnSpPr>
          <p:spPr>
            <a:xfrm flipV="1">
              <a:off x="3743440" y="2984802"/>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3" name="Egyenes összekötő 412"/>
            <p:cNvCxnSpPr/>
            <p:nvPr/>
          </p:nvCxnSpPr>
          <p:spPr>
            <a:xfrm flipV="1">
              <a:off x="4445232" y="4155758"/>
              <a:ext cx="366204" cy="36620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4" name="Egyenes összekötő 413"/>
            <p:cNvCxnSpPr/>
            <p:nvPr/>
          </p:nvCxnSpPr>
          <p:spPr>
            <a:xfrm flipV="1">
              <a:off x="3757586" y="413189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15" name="Egyenes összekötő 414"/>
            <p:cNvCxnSpPr/>
            <p:nvPr/>
          </p:nvCxnSpPr>
          <p:spPr>
            <a:xfrm flipV="1">
              <a:off x="3747604" y="5303170"/>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416" name="Egyenes összekötő 415"/>
            <p:cNvCxnSpPr/>
            <p:nvPr/>
          </p:nvCxnSpPr>
          <p:spPr>
            <a:xfrm flipV="1">
              <a:off x="4477875" y="5320353"/>
              <a:ext cx="366204" cy="366204"/>
            </a:xfrm>
            <a:prstGeom prst="line">
              <a:avLst/>
            </a:prstGeom>
            <a:ln w="19050">
              <a:solidFill>
                <a:schemeClr val="accent4"/>
              </a:solidFill>
              <a:prstDash val="dash"/>
            </a:ln>
          </p:spPr>
          <p:style>
            <a:lnRef idx="1">
              <a:schemeClr val="accent1"/>
            </a:lnRef>
            <a:fillRef idx="0">
              <a:schemeClr val="accent1"/>
            </a:fillRef>
            <a:effectRef idx="0">
              <a:schemeClr val="accent1"/>
            </a:effectRef>
            <a:fontRef idx="minor">
              <a:schemeClr val="tx1"/>
            </a:fontRef>
          </p:style>
        </p:cxnSp>
      </p:grpSp>
      <p:cxnSp>
        <p:nvCxnSpPr>
          <p:cNvPr id="221" name="Egyenes összekötő 220"/>
          <p:cNvCxnSpPr/>
          <p:nvPr/>
        </p:nvCxnSpPr>
        <p:spPr>
          <a:xfrm flipH="1">
            <a:off x="1806665" y="5747848"/>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22" name="Egyenes összekötő 221"/>
          <p:cNvCxnSpPr/>
          <p:nvPr/>
        </p:nvCxnSpPr>
        <p:spPr>
          <a:xfrm flipH="1">
            <a:off x="2535416"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23" name="Egyenes összekötő 222"/>
          <p:cNvCxnSpPr/>
          <p:nvPr/>
        </p:nvCxnSpPr>
        <p:spPr>
          <a:xfrm flipH="1">
            <a:off x="3228975" y="5755163"/>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24" name="Egyenes összekötő 223"/>
          <p:cNvCxnSpPr/>
          <p:nvPr/>
        </p:nvCxnSpPr>
        <p:spPr>
          <a:xfrm flipH="1">
            <a:off x="5322876" y="5759997"/>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25" name="Egyenes összekötő 224"/>
          <p:cNvCxnSpPr/>
          <p:nvPr/>
        </p:nvCxnSpPr>
        <p:spPr>
          <a:xfrm flipH="1">
            <a:off x="6006973" y="5747794"/>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cxnSp>
        <p:nvCxnSpPr>
          <p:cNvPr id="237" name="Egyenes összekötő 236"/>
          <p:cNvCxnSpPr/>
          <p:nvPr/>
        </p:nvCxnSpPr>
        <p:spPr>
          <a:xfrm flipH="1">
            <a:off x="6697372" y="5763621"/>
            <a:ext cx="1348" cy="629826"/>
          </a:xfrm>
          <a:prstGeom prst="line">
            <a:avLst/>
          </a:prstGeom>
          <a:ln w="12700"/>
        </p:spPr>
        <p:style>
          <a:lnRef idx="1">
            <a:schemeClr val="accent4"/>
          </a:lnRef>
          <a:fillRef idx="0">
            <a:schemeClr val="accent4"/>
          </a:fillRef>
          <a:effectRef idx="0">
            <a:schemeClr val="accent4"/>
          </a:effectRef>
          <a:fontRef idx="minor">
            <a:schemeClr val="tx1"/>
          </a:fontRef>
        </p:style>
      </p:cxnSp>
      <p:grpSp>
        <p:nvGrpSpPr>
          <p:cNvPr id="249" name="Csoportba foglalás 248"/>
          <p:cNvGrpSpPr/>
          <p:nvPr/>
        </p:nvGrpSpPr>
        <p:grpSpPr>
          <a:xfrm>
            <a:off x="1475085" y="6222317"/>
            <a:ext cx="5583910" cy="161841"/>
            <a:chOff x="1504713" y="2967320"/>
            <a:chExt cx="5583910" cy="161841"/>
          </a:xfrm>
        </p:grpSpPr>
        <p:cxnSp>
          <p:nvCxnSpPr>
            <p:cNvPr id="250" name="Egyenes összekötő 249"/>
            <p:cNvCxnSpPr/>
            <p:nvPr/>
          </p:nvCxnSpPr>
          <p:spPr>
            <a:xfrm>
              <a:off x="1507389" y="3049589"/>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1" name="Egyenes összekötő 250"/>
            <p:cNvCxnSpPr/>
            <p:nvPr/>
          </p:nvCxnSpPr>
          <p:spPr>
            <a:xfrm>
              <a:off x="1507389" y="3129161"/>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2" name="Egyenes összekötő 251"/>
            <p:cNvCxnSpPr/>
            <p:nvPr/>
          </p:nvCxnSpPr>
          <p:spPr>
            <a:xfrm>
              <a:off x="1504713" y="2967320"/>
              <a:ext cx="5581234"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5" name="Egyenes összekötő 254"/>
          <p:cNvCxnSpPr/>
          <p:nvPr/>
        </p:nvCxnSpPr>
        <p:spPr>
          <a:xfrm flipH="1">
            <a:off x="3931566" y="5735403"/>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cxnSp>
        <p:nvCxnSpPr>
          <p:cNvPr id="256" name="Egyenes összekötő 255"/>
          <p:cNvCxnSpPr/>
          <p:nvPr/>
        </p:nvCxnSpPr>
        <p:spPr>
          <a:xfrm flipH="1">
            <a:off x="4634157" y="5747794"/>
            <a:ext cx="1348" cy="629826"/>
          </a:xfrm>
          <a:prstGeom prst="line">
            <a:avLst/>
          </a:prstGeom>
          <a:ln w="12700">
            <a:prstDash val="dash"/>
          </a:ln>
        </p:spPr>
        <p:style>
          <a:lnRef idx="1">
            <a:schemeClr val="accent4"/>
          </a:lnRef>
          <a:fillRef idx="0">
            <a:schemeClr val="accent4"/>
          </a:fillRef>
          <a:effectRef idx="0">
            <a:schemeClr val="accent4"/>
          </a:effectRef>
          <a:fontRef idx="minor">
            <a:schemeClr val="tx1"/>
          </a:fontRef>
        </p:style>
      </p:cxnSp>
      <p:sp>
        <p:nvSpPr>
          <p:cNvPr id="258" name="Szövegdoboz 257"/>
          <p:cNvSpPr txBox="1"/>
          <p:nvPr/>
        </p:nvSpPr>
        <p:spPr>
          <a:xfrm>
            <a:off x="6984791" y="2912851"/>
            <a:ext cx="574166" cy="400110"/>
          </a:xfrm>
          <a:prstGeom prst="rect">
            <a:avLst/>
          </a:prstGeom>
          <a:noFill/>
        </p:spPr>
        <p:txBody>
          <a:bodyPr wrap="square" rtlCol="0">
            <a:spAutoFit/>
          </a:bodyPr>
          <a:lstStyle/>
          <a:p>
            <a:pPr algn="ctr"/>
            <a:r>
              <a:rPr lang="hu-HU" sz="2000" b="1" dirty="0"/>
              <a:t>…</a:t>
            </a:r>
            <a:endParaRPr lang="en-US" sz="2000" b="1" dirty="0"/>
          </a:p>
        </p:txBody>
      </p:sp>
      <p:sp>
        <p:nvSpPr>
          <p:cNvPr id="259" name="Szövegdoboz 258"/>
          <p:cNvSpPr txBox="1"/>
          <p:nvPr/>
        </p:nvSpPr>
        <p:spPr>
          <a:xfrm>
            <a:off x="7005696" y="4061340"/>
            <a:ext cx="574166" cy="400110"/>
          </a:xfrm>
          <a:prstGeom prst="rect">
            <a:avLst/>
          </a:prstGeom>
          <a:noFill/>
        </p:spPr>
        <p:txBody>
          <a:bodyPr wrap="square" rtlCol="0">
            <a:spAutoFit/>
          </a:bodyPr>
          <a:lstStyle/>
          <a:p>
            <a:pPr algn="ctr"/>
            <a:r>
              <a:rPr lang="hu-HU" sz="2000" b="1" dirty="0"/>
              <a:t>…</a:t>
            </a:r>
            <a:endParaRPr lang="en-US" sz="2000" b="1" dirty="0"/>
          </a:p>
        </p:txBody>
      </p:sp>
      <p:sp>
        <p:nvSpPr>
          <p:cNvPr id="260" name="Szövegdoboz 259"/>
          <p:cNvSpPr txBox="1"/>
          <p:nvPr/>
        </p:nvSpPr>
        <p:spPr>
          <a:xfrm>
            <a:off x="7056319" y="5264629"/>
            <a:ext cx="574166" cy="400110"/>
          </a:xfrm>
          <a:prstGeom prst="rect">
            <a:avLst/>
          </a:prstGeom>
          <a:noFill/>
        </p:spPr>
        <p:txBody>
          <a:bodyPr wrap="square" rtlCol="0">
            <a:spAutoFit/>
          </a:bodyPr>
          <a:lstStyle/>
          <a:p>
            <a:pPr algn="ctr"/>
            <a:r>
              <a:rPr lang="hu-HU" sz="2000" b="1" dirty="0"/>
              <a:t>…</a:t>
            </a:r>
            <a:endParaRPr lang="en-US" sz="2000" b="1" dirty="0"/>
          </a:p>
        </p:txBody>
      </p:sp>
      <p:sp>
        <p:nvSpPr>
          <p:cNvPr id="261" name="Cím 1"/>
          <p:cNvSpPr txBox="1">
            <a:spLocks/>
          </p:cNvSpPr>
          <p:nvPr/>
        </p:nvSpPr>
        <p:spPr>
          <a:xfrm>
            <a:off x="2293421" y="120489"/>
            <a:ext cx="4327478" cy="483939"/>
          </a:xfrm>
          <a:prstGeom prst="rect">
            <a:avLst/>
          </a:prstGeom>
        </p:spPr>
        <p:txBody>
          <a:bodyPr vert="horz" lIns="91440" tIns="45720" rIns="91440" bIns="45720" rtlCol="0" anchor="b">
            <a:normAutofit fontScale="6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Forecasted dataset</a:t>
            </a:r>
            <a:endParaRPr lang="en-US" dirty="0"/>
          </a:p>
        </p:txBody>
      </p:sp>
      <p:sp>
        <p:nvSpPr>
          <p:cNvPr id="273" name="Téglalap 272"/>
          <p:cNvSpPr/>
          <p:nvPr/>
        </p:nvSpPr>
        <p:spPr>
          <a:xfrm>
            <a:off x="1556194" y="228546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+2.2m</a:t>
            </a:r>
            <a:endParaRPr lang="hu-HU" dirty="0">
              <a:solidFill>
                <a:schemeClr val="tx1"/>
              </a:solidFill>
            </a:endParaRPr>
          </a:p>
        </p:txBody>
      </p:sp>
      <p:sp>
        <p:nvSpPr>
          <p:cNvPr id="274" name="Téglalap 273"/>
          <p:cNvSpPr/>
          <p:nvPr/>
        </p:nvSpPr>
        <p:spPr>
          <a:xfrm>
            <a:off x="2275261" y="228546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+1.8m</a:t>
            </a:r>
            <a:endParaRPr lang="hu-HU" dirty="0">
              <a:solidFill>
                <a:schemeClr val="tx1"/>
              </a:solidFill>
            </a:endParaRPr>
          </a:p>
        </p:txBody>
      </p:sp>
      <p:sp>
        <p:nvSpPr>
          <p:cNvPr id="275" name="Téglalap 274"/>
          <p:cNvSpPr/>
          <p:nvPr/>
        </p:nvSpPr>
        <p:spPr>
          <a:xfrm>
            <a:off x="2978504" y="227684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276" name="Téglalap 275"/>
          <p:cNvSpPr/>
          <p:nvPr/>
        </p:nvSpPr>
        <p:spPr>
          <a:xfrm>
            <a:off x="3658288" y="227535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3.2m</a:t>
            </a:r>
            <a:endParaRPr lang="hu-HU" dirty="0">
              <a:solidFill>
                <a:schemeClr val="tx1"/>
              </a:solidFill>
            </a:endParaRPr>
          </a:p>
        </p:txBody>
      </p:sp>
      <p:sp>
        <p:nvSpPr>
          <p:cNvPr id="277" name="Téglalap 276"/>
          <p:cNvSpPr/>
          <p:nvPr/>
        </p:nvSpPr>
        <p:spPr>
          <a:xfrm>
            <a:off x="4353730" y="227770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1.7m</a:t>
            </a:r>
            <a:endParaRPr lang="hu-HU" dirty="0">
              <a:solidFill>
                <a:schemeClr val="tx1"/>
              </a:solidFill>
            </a:endParaRPr>
          </a:p>
        </p:txBody>
      </p:sp>
      <p:sp>
        <p:nvSpPr>
          <p:cNvPr id="278" name="Téglalap 277"/>
          <p:cNvSpPr/>
          <p:nvPr/>
        </p:nvSpPr>
        <p:spPr>
          <a:xfrm>
            <a:off x="5033779" y="227633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279" name="Téglalap 278"/>
          <p:cNvSpPr/>
          <p:nvPr/>
        </p:nvSpPr>
        <p:spPr>
          <a:xfrm>
            <a:off x="5713070" y="2276186"/>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0m</a:t>
            </a:r>
            <a:endParaRPr lang="hu-HU" dirty="0">
              <a:solidFill>
                <a:schemeClr val="tx1"/>
              </a:solidFill>
            </a:endParaRPr>
          </a:p>
        </p:txBody>
      </p:sp>
      <p:sp>
        <p:nvSpPr>
          <p:cNvPr id="280" name="Téglalap 279"/>
          <p:cNvSpPr/>
          <p:nvPr/>
        </p:nvSpPr>
        <p:spPr>
          <a:xfrm>
            <a:off x="1549048" y="343383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+2.2m</a:t>
            </a:r>
            <a:endParaRPr lang="hu-HU" dirty="0">
              <a:solidFill>
                <a:schemeClr val="tx1"/>
              </a:solidFill>
            </a:endParaRPr>
          </a:p>
        </p:txBody>
      </p:sp>
      <p:sp>
        <p:nvSpPr>
          <p:cNvPr id="281" name="Téglalap 280"/>
          <p:cNvSpPr/>
          <p:nvPr/>
        </p:nvSpPr>
        <p:spPr>
          <a:xfrm>
            <a:off x="2268115" y="343383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+1.8m</a:t>
            </a:r>
            <a:endParaRPr lang="hu-HU" dirty="0">
              <a:solidFill>
                <a:schemeClr val="tx1"/>
              </a:solidFill>
            </a:endParaRPr>
          </a:p>
        </p:txBody>
      </p:sp>
      <p:sp>
        <p:nvSpPr>
          <p:cNvPr id="282" name="Téglalap 281"/>
          <p:cNvSpPr/>
          <p:nvPr/>
        </p:nvSpPr>
        <p:spPr>
          <a:xfrm>
            <a:off x="2971358" y="342521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283" name="Téglalap 282"/>
          <p:cNvSpPr/>
          <p:nvPr/>
        </p:nvSpPr>
        <p:spPr>
          <a:xfrm>
            <a:off x="3651142" y="342372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3.2m</a:t>
            </a:r>
            <a:endParaRPr lang="hu-HU" dirty="0">
              <a:solidFill>
                <a:schemeClr val="tx1"/>
              </a:solidFill>
            </a:endParaRPr>
          </a:p>
        </p:txBody>
      </p:sp>
      <p:sp>
        <p:nvSpPr>
          <p:cNvPr id="284" name="Téglalap 283"/>
          <p:cNvSpPr/>
          <p:nvPr/>
        </p:nvSpPr>
        <p:spPr>
          <a:xfrm>
            <a:off x="4346584" y="3426074"/>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1.7m</a:t>
            </a:r>
            <a:endParaRPr lang="hu-HU" dirty="0">
              <a:solidFill>
                <a:schemeClr val="tx1"/>
              </a:solidFill>
            </a:endParaRPr>
          </a:p>
        </p:txBody>
      </p:sp>
      <p:sp>
        <p:nvSpPr>
          <p:cNvPr id="285" name="Téglalap 284"/>
          <p:cNvSpPr/>
          <p:nvPr/>
        </p:nvSpPr>
        <p:spPr>
          <a:xfrm>
            <a:off x="5131829" y="3424704"/>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286" name="Téglalap 285"/>
          <p:cNvSpPr/>
          <p:nvPr/>
        </p:nvSpPr>
        <p:spPr>
          <a:xfrm>
            <a:off x="5673556" y="3424557"/>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0m</a:t>
            </a:r>
            <a:endParaRPr lang="hu-HU" dirty="0">
              <a:solidFill>
                <a:schemeClr val="tx1"/>
              </a:solidFill>
            </a:endParaRPr>
          </a:p>
        </p:txBody>
      </p:sp>
      <p:sp>
        <p:nvSpPr>
          <p:cNvPr id="287" name="Téglalap 286"/>
          <p:cNvSpPr/>
          <p:nvPr/>
        </p:nvSpPr>
        <p:spPr>
          <a:xfrm>
            <a:off x="6430669" y="342297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288" name="Téglalap 287"/>
          <p:cNvSpPr/>
          <p:nvPr/>
        </p:nvSpPr>
        <p:spPr>
          <a:xfrm>
            <a:off x="5402369" y="3254365"/>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289" name="Téglalap 288"/>
          <p:cNvSpPr/>
          <p:nvPr/>
        </p:nvSpPr>
        <p:spPr>
          <a:xfrm>
            <a:off x="1547700" y="4589641"/>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+2.2m</a:t>
            </a:r>
            <a:endParaRPr lang="hu-HU" dirty="0">
              <a:solidFill>
                <a:schemeClr val="tx1"/>
              </a:solidFill>
            </a:endParaRPr>
          </a:p>
        </p:txBody>
      </p:sp>
      <p:sp>
        <p:nvSpPr>
          <p:cNvPr id="290" name="Téglalap 289"/>
          <p:cNvSpPr/>
          <p:nvPr/>
        </p:nvSpPr>
        <p:spPr>
          <a:xfrm>
            <a:off x="2266767" y="4589641"/>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+1.8m</a:t>
            </a:r>
            <a:endParaRPr lang="hu-HU" dirty="0">
              <a:solidFill>
                <a:schemeClr val="tx1"/>
              </a:solidFill>
            </a:endParaRPr>
          </a:p>
        </p:txBody>
      </p:sp>
      <p:sp>
        <p:nvSpPr>
          <p:cNvPr id="291" name="Téglalap 290"/>
          <p:cNvSpPr/>
          <p:nvPr/>
        </p:nvSpPr>
        <p:spPr>
          <a:xfrm>
            <a:off x="2970010" y="4581021"/>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292" name="Téglalap 291"/>
          <p:cNvSpPr/>
          <p:nvPr/>
        </p:nvSpPr>
        <p:spPr>
          <a:xfrm>
            <a:off x="3649794" y="4579531"/>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3.2m</a:t>
            </a:r>
            <a:endParaRPr lang="hu-HU" dirty="0">
              <a:solidFill>
                <a:schemeClr val="tx1"/>
              </a:solidFill>
            </a:endParaRPr>
          </a:p>
        </p:txBody>
      </p:sp>
      <p:sp>
        <p:nvSpPr>
          <p:cNvPr id="293" name="Téglalap 292"/>
          <p:cNvSpPr/>
          <p:nvPr/>
        </p:nvSpPr>
        <p:spPr>
          <a:xfrm>
            <a:off x="4345236" y="458188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1.7m</a:t>
            </a:r>
            <a:endParaRPr lang="hu-HU" dirty="0">
              <a:solidFill>
                <a:schemeClr val="tx1"/>
              </a:solidFill>
            </a:endParaRPr>
          </a:p>
        </p:txBody>
      </p:sp>
      <p:sp>
        <p:nvSpPr>
          <p:cNvPr id="294" name="Téglalap 293"/>
          <p:cNvSpPr/>
          <p:nvPr/>
        </p:nvSpPr>
        <p:spPr>
          <a:xfrm>
            <a:off x="5130481" y="458051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295" name="Téglalap 294"/>
          <p:cNvSpPr/>
          <p:nvPr/>
        </p:nvSpPr>
        <p:spPr>
          <a:xfrm>
            <a:off x="5672208" y="4580365"/>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0m</a:t>
            </a:r>
            <a:endParaRPr lang="hu-HU" dirty="0">
              <a:solidFill>
                <a:schemeClr val="tx1"/>
              </a:solidFill>
            </a:endParaRPr>
          </a:p>
        </p:txBody>
      </p:sp>
      <p:sp>
        <p:nvSpPr>
          <p:cNvPr id="296" name="Téglalap 295"/>
          <p:cNvSpPr/>
          <p:nvPr/>
        </p:nvSpPr>
        <p:spPr>
          <a:xfrm>
            <a:off x="6429321" y="4578780"/>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297" name="Téglalap 296"/>
          <p:cNvSpPr/>
          <p:nvPr/>
        </p:nvSpPr>
        <p:spPr>
          <a:xfrm>
            <a:off x="5401021" y="441017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299" name="Téglalap 298"/>
          <p:cNvSpPr/>
          <p:nvPr/>
        </p:nvSpPr>
        <p:spPr>
          <a:xfrm>
            <a:off x="1538685" y="575352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+2.2m</a:t>
            </a:r>
            <a:endParaRPr lang="hu-HU" dirty="0">
              <a:solidFill>
                <a:schemeClr val="tx1"/>
              </a:solidFill>
            </a:endParaRPr>
          </a:p>
        </p:txBody>
      </p:sp>
      <p:sp>
        <p:nvSpPr>
          <p:cNvPr id="300" name="Téglalap 299"/>
          <p:cNvSpPr/>
          <p:nvPr/>
        </p:nvSpPr>
        <p:spPr>
          <a:xfrm>
            <a:off x="2257752" y="575352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+1.8m</a:t>
            </a:r>
            <a:endParaRPr lang="hu-HU" dirty="0">
              <a:solidFill>
                <a:schemeClr val="tx1"/>
              </a:solidFill>
            </a:endParaRPr>
          </a:p>
        </p:txBody>
      </p:sp>
      <p:sp>
        <p:nvSpPr>
          <p:cNvPr id="301" name="Téglalap 300"/>
          <p:cNvSpPr/>
          <p:nvPr/>
        </p:nvSpPr>
        <p:spPr>
          <a:xfrm>
            <a:off x="2960995" y="574490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302" name="Téglalap 301"/>
          <p:cNvSpPr/>
          <p:nvPr/>
        </p:nvSpPr>
        <p:spPr>
          <a:xfrm>
            <a:off x="3640779" y="5743412"/>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3.2m</a:t>
            </a:r>
            <a:endParaRPr lang="hu-HU" dirty="0">
              <a:solidFill>
                <a:schemeClr val="tx1"/>
              </a:solidFill>
            </a:endParaRPr>
          </a:p>
        </p:txBody>
      </p:sp>
      <p:sp>
        <p:nvSpPr>
          <p:cNvPr id="303" name="Téglalap 302"/>
          <p:cNvSpPr/>
          <p:nvPr/>
        </p:nvSpPr>
        <p:spPr>
          <a:xfrm>
            <a:off x="4336221" y="574576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1.7m</a:t>
            </a:r>
            <a:endParaRPr lang="hu-HU" dirty="0">
              <a:solidFill>
                <a:schemeClr val="tx1"/>
              </a:solidFill>
            </a:endParaRPr>
          </a:p>
        </p:txBody>
      </p:sp>
      <p:sp>
        <p:nvSpPr>
          <p:cNvPr id="304" name="Téglalap 303"/>
          <p:cNvSpPr/>
          <p:nvPr/>
        </p:nvSpPr>
        <p:spPr>
          <a:xfrm>
            <a:off x="5064822" y="5744393"/>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2.4m</a:t>
            </a:r>
            <a:endParaRPr lang="hu-HU" dirty="0">
              <a:solidFill>
                <a:schemeClr val="tx1"/>
              </a:solidFill>
            </a:endParaRPr>
          </a:p>
        </p:txBody>
      </p:sp>
      <p:sp>
        <p:nvSpPr>
          <p:cNvPr id="305" name="Téglalap 304"/>
          <p:cNvSpPr/>
          <p:nvPr/>
        </p:nvSpPr>
        <p:spPr>
          <a:xfrm>
            <a:off x="5727929" y="5744246"/>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0m</a:t>
            </a:r>
            <a:endParaRPr lang="hu-HU" dirty="0">
              <a:solidFill>
                <a:schemeClr val="tx1"/>
              </a:solidFill>
            </a:endParaRPr>
          </a:p>
        </p:txBody>
      </p:sp>
      <p:sp>
        <p:nvSpPr>
          <p:cNvPr id="306" name="Téglalap 305"/>
          <p:cNvSpPr/>
          <p:nvPr/>
        </p:nvSpPr>
        <p:spPr>
          <a:xfrm>
            <a:off x="6420306" y="5742661"/>
            <a:ext cx="542643" cy="208421"/>
          </a:xfrm>
          <a:prstGeom prst="rect">
            <a:avLst/>
          </a:prstGeom>
          <a:solidFill>
            <a:schemeClr val="bg1"/>
          </a:solidFill>
          <a:ln>
            <a:solidFill>
              <a:schemeClr val="accent4"/>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hu-HU" sz="1050" dirty="0">
                <a:solidFill>
                  <a:schemeClr val="tx1"/>
                </a:solidFill>
              </a:rPr>
              <a:t>-</a:t>
            </a:r>
            <a:endParaRPr lang="hu-HU" dirty="0">
              <a:solidFill>
                <a:schemeClr val="tx1"/>
              </a:solidFill>
            </a:endParaRPr>
          </a:p>
        </p:txBody>
      </p:sp>
      <p:sp>
        <p:nvSpPr>
          <p:cNvPr id="426" name="Szövegdoboz 425"/>
          <p:cNvSpPr txBox="1"/>
          <p:nvPr/>
        </p:nvSpPr>
        <p:spPr>
          <a:xfrm>
            <a:off x="154440" y="1819338"/>
            <a:ext cx="751616"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endParaRPr lang="hu-HU" dirty="0">
              <a:solidFill>
                <a:schemeClr val="accent4"/>
              </a:solidFill>
            </a:endParaRPr>
          </a:p>
        </p:txBody>
      </p:sp>
      <p:sp>
        <p:nvSpPr>
          <p:cNvPr id="427" name="Szövegdoboz 426"/>
          <p:cNvSpPr txBox="1"/>
          <p:nvPr/>
        </p:nvSpPr>
        <p:spPr>
          <a:xfrm>
            <a:off x="170372" y="2958962"/>
            <a:ext cx="984052"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a:t>
            </a:r>
          </a:p>
        </p:txBody>
      </p:sp>
      <p:sp>
        <p:nvSpPr>
          <p:cNvPr id="428" name="Szövegdoboz 427"/>
          <p:cNvSpPr txBox="1"/>
          <p:nvPr/>
        </p:nvSpPr>
        <p:spPr>
          <a:xfrm>
            <a:off x="154440" y="4114770"/>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+10</a:t>
            </a:r>
          </a:p>
        </p:txBody>
      </p:sp>
      <p:sp>
        <p:nvSpPr>
          <p:cNvPr id="429" name="Szövegdoboz 428"/>
          <p:cNvSpPr txBox="1"/>
          <p:nvPr/>
        </p:nvSpPr>
        <p:spPr>
          <a:xfrm>
            <a:off x="173810" y="5280018"/>
            <a:ext cx="1101071" cy="369332"/>
          </a:xfrm>
          <a:prstGeom prst="rect">
            <a:avLst/>
          </a:prstGeom>
          <a:noFill/>
        </p:spPr>
        <p:txBody>
          <a:bodyPr wrap="none" rtlCol="0">
            <a:spAutoFit/>
          </a:bodyPr>
          <a:lstStyle/>
          <a:p>
            <a:r>
              <a:rPr lang="hu-HU" dirty="0" err="1">
                <a:solidFill>
                  <a:schemeClr val="accent4"/>
                </a:solidFill>
              </a:rPr>
              <a:t>Y</a:t>
            </a:r>
            <a:r>
              <a:rPr lang="en-US" dirty="0">
                <a:solidFill>
                  <a:schemeClr val="accent4"/>
                </a:solidFill>
              </a:rPr>
              <a:t>ear T</a:t>
            </a:r>
            <a:r>
              <a:rPr lang="hu-HU" dirty="0">
                <a:solidFill>
                  <a:schemeClr val="accent4"/>
                </a:solidFill>
              </a:rPr>
              <a:t>+20</a:t>
            </a:r>
          </a:p>
        </p:txBody>
      </p:sp>
      <p:pic>
        <p:nvPicPr>
          <p:cNvPr id="430" name="Kép 4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1527" y="620455"/>
            <a:ext cx="571580" cy="1190791"/>
          </a:xfrm>
          <a:prstGeom prst="rect">
            <a:avLst/>
          </a:prstGeom>
        </p:spPr>
      </p:pic>
    </p:spTree>
    <p:extLst>
      <p:ext uri="{BB962C8B-B14F-4D97-AF65-F5344CB8AC3E}">
        <p14:creationId xmlns:p14="http://schemas.microsoft.com/office/powerpoint/2010/main" val="1198705113"/>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1335</TotalTime>
  <Words>1132</Words>
  <Application>Microsoft Office PowerPoint</Application>
  <PresentationFormat>Diavetítés a képernyőre (4:3 oldalarány)</PresentationFormat>
  <Paragraphs>279</Paragraphs>
  <Slides>17</Slides>
  <Notes>7</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17</vt:i4>
      </vt:variant>
    </vt:vector>
  </HeadingPairs>
  <TitlesOfParts>
    <vt:vector size="21" baseType="lpstr">
      <vt:lpstr>Arial</vt:lpstr>
      <vt:lpstr>Calibri</vt:lpstr>
      <vt:lpstr>Calibri Light</vt:lpstr>
      <vt:lpstr>Office-téma</vt:lpstr>
      <vt:lpstr>Estimating population dynamics using microsimulation</vt:lpstr>
      <vt:lpstr>Key Issues</vt:lpstr>
      <vt:lpstr>150 years of our pension system</vt:lpstr>
      <vt:lpstr>Pension and health care costs</vt:lpstr>
      <vt:lpstr>The Cohort Component Population Projection Method</vt:lpstr>
      <vt:lpstr>PowerPoint-bemutató</vt:lpstr>
      <vt:lpstr>PowerPoint-bemutató</vt:lpstr>
      <vt:lpstr>PowerPoint-bemutató</vt:lpstr>
      <vt:lpstr>PowerPoint-bemutató</vt:lpstr>
      <vt:lpstr>PowerPoint-bemutató</vt:lpstr>
      <vt:lpstr>A kiinduló állomány</vt:lpstr>
      <vt:lpstr>Metadata</vt:lpstr>
      <vt:lpstr>Metadata</vt:lpstr>
      <vt:lpstr>Parameter tables</vt:lpstr>
      <vt:lpstr>Nómenklatúrák, metaadatok és paramétertáblák Excelben</vt:lpstr>
      <vt:lpstr>Mortality tables</vt:lpstr>
      <vt:lpstr>Age trees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halandóság becslése mikroszimulációval</dc:title>
  <dc:creator>Moha</dc:creator>
  <cp:lastModifiedBy>Mohácsi László</cp:lastModifiedBy>
  <cp:revision>49</cp:revision>
  <dcterms:created xsi:type="dcterms:W3CDTF">2014-03-02T10:43:01Z</dcterms:created>
  <dcterms:modified xsi:type="dcterms:W3CDTF">2025-03-07T14:04:19Z</dcterms:modified>
</cp:coreProperties>
</file>