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9C87-6E64-9C59-A3A3-29105859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FD78E-63BC-7ED8-13DC-3D5F4091A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A89E1-931C-7FF5-A686-B94EDC6D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1B41-98B6-9F43-B127-00F3FFD0746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A236-116D-C265-C1AA-1E92B258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A0D1D-F5FE-C162-DD1E-A6CBABBE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37F0-2087-6447-BB02-5E2DB92A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F832-D30A-9C9D-89B1-7EB98AD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235DC-A3E4-45F9-A4F9-F1D195400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E1B00-8AEC-6208-9F0C-5EB20220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1B41-98B6-9F43-B127-00F3FFD0746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8BBBC-2F19-D317-BCB3-B2EDF9F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B92D-5F6F-C5EE-59CA-427F3390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37F0-2087-6447-BB02-5E2DB92A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2F4F1-E201-D5C5-80CE-3E73A5A35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2B181-4F53-A3DA-BE83-FB225C00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D56C-577A-2DFB-A76D-1C2D40B1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1B41-98B6-9F43-B127-00F3FFD0746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C743B-1F65-864E-AD26-F15C7466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CA9C-E7E6-F01A-07E0-5DE4D022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37F0-2087-6447-BB02-5E2DB92A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0E03-FE2F-0B74-B15B-3FC261B6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862F-93ED-E14E-C446-BB18CA91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F799-70DE-96E7-BDCE-790206E6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1B41-98B6-9F43-B127-00F3FFD0746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89AC-44A7-87F4-B19E-C9B54282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FFFB-3246-C13E-53FA-34FCF2BE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37F0-2087-6447-BB02-5E2DB92A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AC8E-8D30-782B-44F1-7E3E96BB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95A26-8484-8B29-3119-7D79A4136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4962-5A2D-4AAA-48BF-31982DC8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1B41-98B6-9F43-B127-00F3FFD0746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B4330-8DF1-5A4C-33E3-6E9DD9C5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61E1F-278F-0D5B-BF66-029E994E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37F0-2087-6447-BB02-5E2DB92A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3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3437-FF53-7E5B-ACB7-5B06F081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28CE-E250-4186-3CBC-E36590C14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325B4-8B10-A60B-E760-79E53D3E7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F5658-8FD3-EA52-75C9-A58770AD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1B41-98B6-9F43-B127-00F3FFD0746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A8178-EE28-842C-4F42-81EBBFBF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6FF45-6FF0-57B6-5974-8D67CA3D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37F0-2087-6447-BB02-5E2DB92A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7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FD84-405B-46ED-A385-D685F042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4B66D-8B43-DFD3-47D8-B450C4C8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0D073-EE3C-AF6D-ADB4-FC4596135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F0B57-A75F-77D6-9D78-7C653A24F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9CAAD-09A9-ACBA-9D67-B88EE0EB8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28B40-E53A-10B6-3FC5-8209D136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1B41-98B6-9F43-B127-00F3FFD0746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9525E-649C-2249-ED9A-A5536C95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2AEB2-B21A-8580-7CC9-5607653F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37F0-2087-6447-BB02-5E2DB92A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C3D0-72D8-7F66-1612-6F223D17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A967B-2C46-5205-A121-629CB41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1B41-98B6-9F43-B127-00F3FFD0746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7AEBD-2A4C-FC9A-0FC5-FE61BFA1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86F0C-33DF-25FC-E18D-E65FA4F4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37F0-2087-6447-BB02-5E2DB92A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739DF-A070-7EA9-B387-649CAC4C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1B41-98B6-9F43-B127-00F3FFD0746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66B34-6727-480B-4E11-98CC7B36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0D9C8-4B41-5663-D9F2-84B3D004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37F0-2087-6447-BB02-5E2DB92A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83BF-A79A-BFAD-C0DA-2EA30BA5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5974-29B8-52F5-5649-A2B60106F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93678-6B47-DB51-CE30-B8F5D82B7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33D66-E209-66DE-C8C5-6148F645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1B41-98B6-9F43-B127-00F3FFD0746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FEAF-2A83-7E1A-D318-884817B6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FF6F4-56E3-D504-4BAC-3A44A1D2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37F0-2087-6447-BB02-5E2DB92A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A1D9-3155-2E29-CAD8-8A8041EA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1BB3-4390-816B-D8D4-9A0CE31CC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F15FC-DA10-1BA5-F4C0-4F5ECBD4B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EF5D6-F483-6D60-264B-CAF50025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1B41-98B6-9F43-B127-00F3FFD0746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6E722-DE36-9736-940A-25EA3371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766B7-12F9-D75A-0315-B938D0DE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37F0-2087-6447-BB02-5E2DB92A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4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5D292-6FED-29A3-6D0A-D7D76304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62A96-F8BA-C527-5151-BA298F04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CE32-7452-7959-D07B-230446C2E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1B41-98B6-9F43-B127-00F3FFD0746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79FD-3E51-EA31-6472-91B02D1D7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FC87-6D04-AB3D-6FC6-95EBB7F94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37F0-2087-6447-BB02-5E2DB92A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1FFB-EEC4-D132-3453-9348A39C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658" y="2791536"/>
            <a:ext cx="5983014" cy="1727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Pearson correlations of post minus pre</a:t>
            </a:r>
          </a:p>
          <a:p>
            <a:pPr lvl="2"/>
            <a:r>
              <a:rPr lang="en-US" sz="2600" dirty="0"/>
              <a:t>plasma biomarkers (</a:t>
            </a:r>
            <a:r>
              <a:rPr lang="en-US" sz="2600" dirty="0" err="1"/>
              <a:t>NfL</a:t>
            </a:r>
            <a:r>
              <a:rPr lang="en-US" sz="2600" dirty="0"/>
              <a:t>, GFAP, </a:t>
            </a:r>
            <a:r>
              <a:rPr lang="en-US" sz="2600" dirty="0" err="1"/>
              <a:t>pTAU</a:t>
            </a:r>
            <a:r>
              <a:rPr lang="en-US" sz="2600" dirty="0"/>
              <a:t>)</a:t>
            </a:r>
          </a:p>
          <a:p>
            <a:pPr lvl="2"/>
            <a:r>
              <a:rPr lang="en-US" sz="2600" dirty="0"/>
              <a:t>Against </a:t>
            </a:r>
            <a:r>
              <a:rPr lang="en-US" sz="2600" dirty="0" err="1"/>
              <a:t>sPLS</a:t>
            </a:r>
            <a:r>
              <a:rPr lang="en-US" sz="2600" dirty="0"/>
              <a:t>-selected gene module, protein cytokines, and fMRI measures</a:t>
            </a:r>
          </a:p>
        </p:txBody>
      </p:sp>
      <p:pic>
        <p:nvPicPr>
          <p:cNvPr id="5" name="Picture 4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590CEA04-58C5-F982-C355-2CF4B05C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342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6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1FFB-EEC4-D132-3453-9348A39C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89" y="1975945"/>
            <a:ext cx="5230211" cy="3857296"/>
          </a:xfrm>
        </p:spPr>
        <p:txBody>
          <a:bodyPr>
            <a:normAutofit/>
          </a:bodyPr>
          <a:lstStyle/>
          <a:p>
            <a:r>
              <a:rPr lang="en-US" sz="2400" dirty="0"/>
              <a:t> Dot plots of correlations with P &lt; 0.1</a:t>
            </a:r>
          </a:p>
          <a:p>
            <a:endParaRPr lang="en-US" sz="2400" dirty="0"/>
          </a:p>
          <a:p>
            <a:r>
              <a:rPr lang="en-US" sz="2400" dirty="0"/>
              <a:t>Only </a:t>
            </a:r>
            <a:r>
              <a:rPr lang="en-US" sz="2400" dirty="0" err="1"/>
              <a:t>pTAU</a:t>
            </a:r>
            <a:r>
              <a:rPr lang="en-US" sz="2400" dirty="0"/>
              <a:t> is significantly correlated with a module or cytokine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CB09184-65AB-A55C-2520-28DB82D9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ECDC7-8900-C534-8DAF-501F256FE72E}"/>
              </a:ext>
            </a:extLst>
          </p:cNvPr>
          <p:cNvCxnSpPr>
            <a:cxnSpLocks/>
          </p:cNvCxnSpPr>
          <p:nvPr/>
        </p:nvCxnSpPr>
        <p:spPr>
          <a:xfrm>
            <a:off x="4903078" y="3061138"/>
            <a:ext cx="13295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4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1FFB-EEC4-D132-3453-9348A39C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45" y="2156632"/>
            <a:ext cx="7454836" cy="2544736"/>
          </a:xfrm>
        </p:spPr>
        <p:txBody>
          <a:bodyPr>
            <a:normAutofit/>
          </a:bodyPr>
          <a:lstStyle/>
          <a:p>
            <a:r>
              <a:rPr lang="en-US" dirty="0"/>
              <a:t>Based on correlations, ran causal mediation for</a:t>
            </a:r>
          </a:p>
          <a:p>
            <a:pPr marL="0" indent="0">
              <a:buNone/>
            </a:pPr>
            <a:r>
              <a:rPr lang="en-US" dirty="0"/>
              <a:t>FLT3L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pTAU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L </a:t>
            </a:r>
            <a:r>
              <a:rPr lang="en-US" dirty="0" err="1"/>
              <a:t>dA</a:t>
            </a:r>
            <a:r>
              <a:rPr lang="en-US" dirty="0"/>
              <a:t> insula</a:t>
            </a:r>
          </a:p>
          <a:p>
            <a:pPr marL="0" indent="0">
              <a:buNone/>
            </a:pPr>
            <a:r>
              <a:rPr lang="en-US" dirty="0"/>
              <a:t>FLT3L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pTAU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L HO </a:t>
            </a:r>
            <a:r>
              <a:rPr lang="en-US" dirty="0" err="1"/>
              <a:t>amyg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FLT3L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pTAU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R </a:t>
            </a:r>
            <a:r>
              <a:rPr lang="en-US" dirty="0" err="1"/>
              <a:t>dA</a:t>
            </a:r>
            <a:r>
              <a:rPr lang="en-US" dirty="0"/>
              <a:t> insula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3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C7768BC-49DC-4091-72A5-BFD69D3A5EEB}"/>
              </a:ext>
            </a:extLst>
          </p:cNvPr>
          <p:cNvSpPr txBox="1"/>
          <p:nvPr/>
        </p:nvSpPr>
        <p:spPr>
          <a:xfrm>
            <a:off x="1438156" y="1284418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pTAU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B46D8-F0FA-B63B-7326-286E5679F7D9}"/>
              </a:ext>
            </a:extLst>
          </p:cNvPr>
          <p:cNvSpPr txBox="1"/>
          <p:nvPr/>
        </p:nvSpPr>
        <p:spPr>
          <a:xfrm>
            <a:off x="142786" y="2759651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FLT3L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92680A-4154-BFB8-ED2A-8270B6EB70E4}"/>
              </a:ext>
            </a:extLst>
          </p:cNvPr>
          <p:cNvSpPr txBox="1"/>
          <p:nvPr/>
        </p:nvSpPr>
        <p:spPr>
          <a:xfrm>
            <a:off x="2751976" y="267672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</a:t>
            </a:r>
            <a:r>
              <a:rPr lang="en-US" dirty="0" err="1"/>
              <a:t>dA</a:t>
            </a:r>
            <a:r>
              <a:rPr lang="en-US" dirty="0"/>
              <a:t> insula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BAF75-2ECF-A221-4B12-1430FEE510DF}"/>
              </a:ext>
            </a:extLst>
          </p:cNvPr>
          <p:cNvSpPr txBox="1"/>
          <p:nvPr/>
        </p:nvSpPr>
        <p:spPr>
          <a:xfrm>
            <a:off x="6856300" y="2676723"/>
            <a:ext cx="11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HO </a:t>
            </a:r>
            <a:r>
              <a:rPr lang="en-US" dirty="0" err="1"/>
              <a:t>amyg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F6CC8-C80C-E9C0-42B7-14EB99D9182A}"/>
              </a:ext>
            </a:extLst>
          </p:cNvPr>
          <p:cNvSpPr txBox="1"/>
          <p:nvPr/>
        </p:nvSpPr>
        <p:spPr>
          <a:xfrm>
            <a:off x="10948790" y="2742007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dA</a:t>
            </a:r>
            <a:r>
              <a:rPr lang="en-US" dirty="0"/>
              <a:t> insula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59F96-237E-3071-3215-053F29456C59}"/>
              </a:ext>
            </a:extLst>
          </p:cNvPr>
          <p:cNvSpPr txBox="1"/>
          <p:nvPr/>
        </p:nvSpPr>
        <p:spPr>
          <a:xfrm>
            <a:off x="1051031" y="1852210"/>
            <a:ext cx="145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Estimate = 36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 = 0.13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DF957-C26A-CFC7-E1EA-5E489F1FFD40}"/>
              </a:ext>
            </a:extLst>
          </p:cNvPr>
          <p:cNvSpPr txBox="1"/>
          <p:nvPr/>
        </p:nvSpPr>
        <p:spPr>
          <a:xfrm>
            <a:off x="1110803" y="3128983"/>
            <a:ext cx="145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Estimate = 32</a:t>
            </a:r>
          </a:p>
          <a:p>
            <a:pPr algn="ctr"/>
            <a:r>
              <a:rPr lang="en-US" dirty="0"/>
              <a:t>P = 0.53</a:t>
            </a:r>
          </a:p>
        </p:txBody>
      </p:sp>
      <p:sp>
        <p:nvSpPr>
          <p:cNvPr id="39" name="Curved Down Arrow 38">
            <a:extLst>
              <a:ext uri="{FF2B5EF4-FFF2-40B4-BE49-F238E27FC236}">
                <a16:creationId xmlns:a16="http://schemas.microsoft.com/office/drawing/2014/main" id="{FB84D064-7046-2734-693F-953223A7B74D}"/>
              </a:ext>
            </a:extLst>
          </p:cNvPr>
          <p:cNvSpPr/>
          <p:nvPr/>
        </p:nvSpPr>
        <p:spPr>
          <a:xfrm>
            <a:off x="597778" y="1708407"/>
            <a:ext cx="2602622" cy="811921"/>
          </a:xfrm>
          <a:prstGeom prst="curvedDownArrow">
            <a:avLst>
              <a:gd name="adj1" fmla="val 13015"/>
              <a:gd name="adj2" fmla="val 5000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8D94F70-A54B-2793-05E9-8122C850CE91}"/>
              </a:ext>
            </a:extLst>
          </p:cNvPr>
          <p:cNvSpPr/>
          <p:nvPr/>
        </p:nvSpPr>
        <p:spPr>
          <a:xfrm>
            <a:off x="970456" y="2742007"/>
            <a:ext cx="1732566" cy="469557"/>
          </a:xfrm>
          <a:prstGeom prst="rightArrow">
            <a:avLst>
              <a:gd name="adj1" fmla="val 2368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4E19DC-2CAB-DF65-88C8-4146DAA0F1E0}"/>
              </a:ext>
            </a:extLst>
          </p:cNvPr>
          <p:cNvSpPr txBox="1"/>
          <p:nvPr/>
        </p:nvSpPr>
        <p:spPr>
          <a:xfrm>
            <a:off x="274175" y="123513"/>
            <a:ext cx="3249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53% of FLT3L’s effect is mediated through </a:t>
            </a:r>
            <a:r>
              <a:rPr lang="en-US" dirty="0" err="1"/>
              <a:t>pTAU</a:t>
            </a:r>
            <a:r>
              <a:rPr lang="en-US" dirty="0"/>
              <a:t> (P = 0.24)</a:t>
            </a:r>
          </a:p>
          <a:p>
            <a:pPr algn="ctr"/>
            <a:r>
              <a:rPr lang="en-US" dirty="0"/>
              <a:t>FLT3L’s total effect P = 0.19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2D62A7-E4BC-97CD-289A-4869B18CADFC}"/>
              </a:ext>
            </a:extLst>
          </p:cNvPr>
          <p:cNvSpPr txBox="1"/>
          <p:nvPr/>
        </p:nvSpPr>
        <p:spPr>
          <a:xfrm>
            <a:off x="5635067" y="1284418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pTAU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0C2889-0B61-7732-4CC6-8FC10BD6ACB8}"/>
              </a:ext>
            </a:extLst>
          </p:cNvPr>
          <p:cNvSpPr txBox="1"/>
          <p:nvPr/>
        </p:nvSpPr>
        <p:spPr>
          <a:xfrm>
            <a:off x="4339697" y="2759651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FLT3L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C50E64-C6C4-98DA-CAF1-94D136C6CA15}"/>
              </a:ext>
            </a:extLst>
          </p:cNvPr>
          <p:cNvSpPr txBox="1"/>
          <p:nvPr/>
        </p:nvSpPr>
        <p:spPr>
          <a:xfrm>
            <a:off x="5247942" y="1852210"/>
            <a:ext cx="145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Estimate = 38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 = 0.13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4A7145-D12C-58C6-EC90-F829F6AFEC53}"/>
              </a:ext>
            </a:extLst>
          </p:cNvPr>
          <p:cNvSpPr txBox="1"/>
          <p:nvPr/>
        </p:nvSpPr>
        <p:spPr>
          <a:xfrm>
            <a:off x="5307714" y="3128983"/>
            <a:ext cx="145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Estimate = 87</a:t>
            </a:r>
          </a:p>
          <a:p>
            <a:pPr algn="ctr"/>
            <a:r>
              <a:rPr lang="en-US" dirty="0"/>
              <a:t>P = 0.09</a:t>
            </a:r>
          </a:p>
        </p:txBody>
      </p:sp>
      <p:sp>
        <p:nvSpPr>
          <p:cNvPr id="47" name="Curved Down Arrow 46">
            <a:extLst>
              <a:ext uri="{FF2B5EF4-FFF2-40B4-BE49-F238E27FC236}">
                <a16:creationId xmlns:a16="http://schemas.microsoft.com/office/drawing/2014/main" id="{CE8FB8A4-9FB3-9940-26EB-3B8D0DFB2ED0}"/>
              </a:ext>
            </a:extLst>
          </p:cNvPr>
          <p:cNvSpPr/>
          <p:nvPr/>
        </p:nvSpPr>
        <p:spPr>
          <a:xfrm>
            <a:off x="4794689" y="1708407"/>
            <a:ext cx="2602622" cy="811921"/>
          </a:xfrm>
          <a:prstGeom prst="curvedDownArrow">
            <a:avLst>
              <a:gd name="adj1" fmla="val 13015"/>
              <a:gd name="adj2" fmla="val 5000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9C5E6AE5-7263-82FD-6324-2C7E4135418B}"/>
              </a:ext>
            </a:extLst>
          </p:cNvPr>
          <p:cNvSpPr/>
          <p:nvPr/>
        </p:nvSpPr>
        <p:spPr>
          <a:xfrm>
            <a:off x="5167367" y="2742007"/>
            <a:ext cx="1732566" cy="469557"/>
          </a:xfrm>
          <a:prstGeom prst="rightArrow">
            <a:avLst>
              <a:gd name="adj1" fmla="val 2368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B530FC-8C62-6630-5F7A-CE633B6C047B}"/>
              </a:ext>
            </a:extLst>
          </p:cNvPr>
          <p:cNvSpPr txBox="1"/>
          <p:nvPr/>
        </p:nvSpPr>
        <p:spPr>
          <a:xfrm>
            <a:off x="4471086" y="123513"/>
            <a:ext cx="3249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of FLT3L’s effect is mediated through </a:t>
            </a:r>
            <a:r>
              <a:rPr lang="en-US" dirty="0" err="1"/>
              <a:t>pTAU</a:t>
            </a:r>
            <a:r>
              <a:rPr lang="en-US" dirty="0"/>
              <a:t> (P = 0.14)</a:t>
            </a:r>
          </a:p>
          <a:p>
            <a:pPr algn="ctr"/>
            <a:r>
              <a:rPr lang="en-US" dirty="0"/>
              <a:t>FLT3L’s total effect P = 0.02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9C5E37-D312-817A-B1E4-DB73348DB0EC}"/>
              </a:ext>
            </a:extLst>
          </p:cNvPr>
          <p:cNvSpPr txBox="1"/>
          <p:nvPr/>
        </p:nvSpPr>
        <p:spPr>
          <a:xfrm>
            <a:off x="9683924" y="1303749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pTAU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5A0118-0626-63CF-DB09-9FA41FF68B13}"/>
              </a:ext>
            </a:extLst>
          </p:cNvPr>
          <p:cNvSpPr txBox="1"/>
          <p:nvPr/>
        </p:nvSpPr>
        <p:spPr>
          <a:xfrm>
            <a:off x="8388554" y="2778982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FLT3L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CE0E6B-73C9-A06E-241F-B8559AF10300}"/>
              </a:ext>
            </a:extLst>
          </p:cNvPr>
          <p:cNvSpPr txBox="1"/>
          <p:nvPr/>
        </p:nvSpPr>
        <p:spPr>
          <a:xfrm>
            <a:off x="9296799" y="1871541"/>
            <a:ext cx="145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Estimate = 73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 = 0.10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B57D43-F187-5AB9-233B-5CA6B6267401}"/>
              </a:ext>
            </a:extLst>
          </p:cNvPr>
          <p:cNvSpPr txBox="1"/>
          <p:nvPr/>
        </p:nvSpPr>
        <p:spPr>
          <a:xfrm>
            <a:off x="9321305" y="3148314"/>
            <a:ext cx="152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Estimate = -68</a:t>
            </a:r>
          </a:p>
          <a:p>
            <a:pPr algn="ctr"/>
            <a:r>
              <a:rPr lang="en-US" dirty="0"/>
              <a:t>P = 0.40</a:t>
            </a:r>
          </a:p>
        </p:txBody>
      </p:sp>
      <p:sp>
        <p:nvSpPr>
          <p:cNvPr id="55" name="Curved Down Arrow 54">
            <a:extLst>
              <a:ext uri="{FF2B5EF4-FFF2-40B4-BE49-F238E27FC236}">
                <a16:creationId xmlns:a16="http://schemas.microsoft.com/office/drawing/2014/main" id="{5B050560-19B9-5880-05DA-BE76826E28A1}"/>
              </a:ext>
            </a:extLst>
          </p:cNvPr>
          <p:cNvSpPr/>
          <p:nvPr/>
        </p:nvSpPr>
        <p:spPr>
          <a:xfrm>
            <a:off x="8843546" y="1727738"/>
            <a:ext cx="2602622" cy="811921"/>
          </a:xfrm>
          <a:prstGeom prst="curvedDownArrow">
            <a:avLst>
              <a:gd name="adj1" fmla="val 13015"/>
              <a:gd name="adj2" fmla="val 5000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756E3529-0AD0-940A-0954-BE11CC18A77B}"/>
              </a:ext>
            </a:extLst>
          </p:cNvPr>
          <p:cNvSpPr/>
          <p:nvPr/>
        </p:nvSpPr>
        <p:spPr>
          <a:xfrm>
            <a:off x="9216224" y="2761338"/>
            <a:ext cx="1732566" cy="469557"/>
          </a:xfrm>
          <a:prstGeom prst="rightArrow">
            <a:avLst>
              <a:gd name="adj1" fmla="val 2368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35464A-583F-3469-CF7B-D92BF177F5A1}"/>
              </a:ext>
            </a:extLst>
          </p:cNvPr>
          <p:cNvSpPr txBox="1"/>
          <p:nvPr/>
        </p:nvSpPr>
        <p:spPr>
          <a:xfrm>
            <a:off x="8454249" y="169694"/>
            <a:ext cx="3381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148% of FLT3L’s effect is mediated through </a:t>
            </a:r>
            <a:r>
              <a:rPr lang="en-US" dirty="0" err="1"/>
              <a:t>pTAU</a:t>
            </a:r>
            <a:r>
              <a:rPr lang="en-US" dirty="0"/>
              <a:t> (P = 0.87)</a:t>
            </a:r>
          </a:p>
          <a:p>
            <a:pPr algn="ctr"/>
            <a:r>
              <a:rPr lang="en-US" dirty="0"/>
              <a:t>FLT3L’s total effect P = 0.95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8AA2A9-2F8B-565F-2139-8FDCF60080DF}"/>
              </a:ext>
            </a:extLst>
          </p:cNvPr>
          <p:cNvSpPr txBox="1"/>
          <p:nvPr/>
        </p:nvSpPr>
        <p:spPr>
          <a:xfrm>
            <a:off x="338578" y="4150208"/>
            <a:ext cx="2647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interesting. The total effect of FLT3L on L </a:t>
            </a:r>
            <a:r>
              <a:rPr lang="en-US" dirty="0" err="1"/>
              <a:t>dA</a:t>
            </a:r>
            <a:r>
              <a:rPr lang="en-US" dirty="0"/>
              <a:t> insula isn’t very significant but over 50% of that effect is mediated through </a:t>
            </a:r>
            <a:r>
              <a:rPr lang="en-US" dirty="0" err="1"/>
              <a:t>pTAU</a:t>
            </a:r>
            <a:r>
              <a:rPr lang="en-US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EB9007-73EF-CA60-D25B-60A6043581BF}"/>
              </a:ext>
            </a:extLst>
          </p:cNvPr>
          <p:cNvSpPr txBox="1"/>
          <p:nvPr/>
        </p:nvSpPr>
        <p:spPr>
          <a:xfrm>
            <a:off x="4650141" y="4150208"/>
            <a:ext cx="2647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interesting of the three. FLT3L’s total effect on L HO </a:t>
            </a:r>
            <a:r>
              <a:rPr lang="en-US" dirty="0" err="1"/>
              <a:t>amyg</a:t>
            </a:r>
            <a:r>
              <a:rPr lang="en-US" dirty="0"/>
              <a:t> is significant and roughly a third of that effect is mediated through </a:t>
            </a:r>
            <a:r>
              <a:rPr lang="en-US" dirty="0" err="1"/>
              <a:t>pTAU</a:t>
            </a:r>
            <a:r>
              <a:rPr lang="en-US" dirty="0"/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055216-DA10-5850-56DA-85B5E2983E3A}"/>
              </a:ext>
            </a:extLst>
          </p:cNvPr>
          <p:cNvSpPr txBox="1"/>
          <p:nvPr/>
        </p:nvSpPr>
        <p:spPr>
          <a:xfrm>
            <a:off x="8698998" y="4150208"/>
            <a:ext cx="2647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valid because FLT3L and </a:t>
            </a:r>
            <a:r>
              <a:rPr lang="en-US" dirty="0" err="1"/>
              <a:t>pTAU</a:t>
            </a:r>
            <a:r>
              <a:rPr lang="en-US" dirty="0"/>
              <a:t> have different signs (+/-) for effects.</a:t>
            </a:r>
          </a:p>
        </p:txBody>
      </p:sp>
    </p:spTree>
    <p:extLst>
      <p:ext uri="{BB962C8B-B14F-4D97-AF65-F5344CB8AC3E}">
        <p14:creationId xmlns:p14="http://schemas.microsoft.com/office/powerpoint/2010/main" val="2320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253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Dill-McFarland</dc:creator>
  <cp:lastModifiedBy>Kim Dill-McFarland</cp:lastModifiedBy>
  <cp:revision>7</cp:revision>
  <dcterms:created xsi:type="dcterms:W3CDTF">2022-08-30T01:23:39Z</dcterms:created>
  <dcterms:modified xsi:type="dcterms:W3CDTF">2022-08-30T02:06:29Z</dcterms:modified>
</cp:coreProperties>
</file>