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pen Sans ExtraBold"/>
      <p:bold r:id="rId12"/>
      <p:boldItalic r:id="rId13"/>
    </p:embeddedFont>
    <p:embeddedFont>
      <p:font typeface="Open Sans Light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font" Target="fonts/OpenSansExtraBold-boldItalic.fntdata"/><Relationship Id="rId12" Type="http://schemas.openxmlformats.org/officeDocument/2006/relationships/font" Target="fonts/OpenSans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bold.fntdata"/><Relationship Id="rId14" Type="http://schemas.openxmlformats.org/officeDocument/2006/relationships/font" Target="fonts/OpenSansLight-regular.fntdata"/><Relationship Id="rId17" Type="http://schemas.openxmlformats.org/officeDocument/2006/relationships/font" Target="fonts/OpenSansLight-boldItalic.fntdata"/><Relationship Id="rId16" Type="http://schemas.openxmlformats.org/officeDocument/2006/relationships/font" Target="fonts/OpenSansLight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[Division Name] - [Engagement Manager], [Senior Consultant], [Altmash Bagwan]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43874" y="1211200"/>
            <a:ext cx="5459402" cy="1578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driven decision optimising growth in a bicycle company's marketing strategy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517" y="243299"/>
            <a:ext cx="3832931" cy="49226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05025" y="1313246"/>
            <a:ext cx="4981572" cy="12242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understand the customer behavior and trends to optimize marketing strategy 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05025" y="2890143"/>
            <a:ext cx="4134600" cy="12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Creating customer profiles based on their buying habits and background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Interpreting new most valuable potential customers  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Phase I :  Data Exploration (week 1)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>
            <a:off x="128776" y="933453"/>
            <a:ext cx="8721555" cy="4063887"/>
            <a:chOff x="16350" y="56"/>
            <a:chExt cx="8721555" cy="4063887"/>
          </a:xfrm>
        </p:grpSpPr>
        <p:sp>
          <p:nvSpPr>
            <p:cNvPr id="82" name="Google Shape;82;p16"/>
            <p:cNvSpPr/>
            <p:nvPr/>
          </p:nvSpPr>
          <p:spPr>
            <a:xfrm>
              <a:off x="972137" y="477950"/>
              <a:ext cx="1792100" cy="1195331"/>
            </a:xfrm>
            <a:prstGeom prst="rect">
              <a:avLst/>
            </a:prstGeom>
            <a:solidFill>
              <a:srgbClr val="CBCBCB">
                <a:alpha val="89803"/>
              </a:srgbClr>
            </a:solidFill>
            <a:ln cap="flat" cmpd="sng" w="25400">
              <a:solidFill>
                <a:srgbClr val="CBCB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1258873" y="477950"/>
              <a:ext cx="1505364" cy="119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collection and ingestion.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972137" y="1673281"/>
              <a:ext cx="1792100" cy="1195331"/>
            </a:xfrm>
            <a:prstGeom prst="rect">
              <a:avLst/>
            </a:prstGeom>
            <a:solidFill>
              <a:srgbClr val="CCCCCC">
                <a:alpha val="89803"/>
              </a:srgbClr>
            </a:solidFill>
            <a:ln cap="flat" cmpd="sng" w="25400">
              <a:solidFill>
                <a:srgbClr val="CCCC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1258873" y="1673281"/>
              <a:ext cx="1505364" cy="119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 data profiling</a:t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6350" y="56"/>
              <a:ext cx="1194733" cy="1194733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91315" y="175021"/>
              <a:ext cx="844803" cy="844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Understanding </a:t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958971" y="477950"/>
              <a:ext cx="1792100" cy="1195331"/>
            </a:xfrm>
            <a:prstGeom prst="rect">
              <a:avLst/>
            </a:prstGeom>
            <a:solidFill>
              <a:srgbClr val="CFCDCD">
                <a:alpha val="89803"/>
              </a:srgbClr>
            </a:solidFill>
            <a:ln cap="flat" cmpd="sng" w="25400">
              <a:solidFill>
                <a:srgbClr val="CFCD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4245707" y="477950"/>
              <a:ext cx="1505364" cy="119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 (EDA).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958971" y="1673281"/>
              <a:ext cx="1792100" cy="1195331"/>
            </a:xfrm>
            <a:prstGeom prst="rect">
              <a:avLst/>
            </a:prstGeom>
            <a:solidFill>
              <a:srgbClr val="D2CECE">
                <a:alpha val="89803"/>
              </a:srgbClr>
            </a:solidFill>
            <a:ln cap="flat" cmpd="sng" w="25400">
              <a:solidFill>
                <a:srgbClr val="D2CEC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4245707" y="1673281"/>
              <a:ext cx="1505364" cy="119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of data distributions.</a:t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3958971" y="2868612"/>
              <a:ext cx="1792100" cy="1195331"/>
            </a:xfrm>
            <a:prstGeom prst="rect">
              <a:avLst/>
            </a:prstGeom>
            <a:solidFill>
              <a:srgbClr val="D5CFCF">
                <a:alpha val="89803"/>
              </a:srgbClr>
            </a:solidFill>
            <a:ln cap="flat" cmpd="sng" w="25400">
              <a:solidFill>
                <a:srgbClr val="D5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4245707" y="2868612"/>
              <a:ext cx="1505364" cy="119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Identification of outliers.</a:t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003184" y="56"/>
              <a:ext cx="1194733" cy="1194733"/>
            </a:xfrm>
            <a:prstGeom prst="ellipse">
              <a:avLst/>
            </a:prstGeom>
            <a:solidFill>
              <a:srgbClr val="5B4E4E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3178149" y="175021"/>
              <a:ext cx="844803" cy="844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Distributions</a:t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6945805" y="477950"/>
              <a:ext cx="1792100" cy="1195331"/>
            </a:xfrm>
            <a:prstGeom prst="rect">
              <a:avLst/>
            </a:prstGeom>
            <a:solidFill>
              <a:srgbClr val="D8D0D0">
                <a:alpha val="89803"/>
              </a:srgbClr>
            </a:solidFill>
            <a:ln cap="flat" cmpd="sng" w="25400">
              <a:solidFill>
                <a:srgbClr val="D8D0D0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7232541" y="477950"/>
              <a:ext cx="1505364" cy="119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scaling and normalization.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945805" y="1673281"/>
              <a:ext cx="1792100" cy="1195331"/>
            </a:xfrm>
            <a:prstGeom prst="rect">
              <a:avLst/>
            </a:prstGeom>
            <a:solidFill>
              <a:srgbClr val="D9D3D3">
                <a:alpha val="89803"/>
              </a:srgbClr>
            </a:solidFill>
            <a:ln cap="flat" cmpd="sng" w="25400">
              <a:solidFill>
                <a:srgbClr val="D9D3D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7232541" y="1673281"/>
              <a:ext cx="1505364" cy="119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Encoding categorical variables.</a:t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45805" y="2868612"/>
              <a:ext cx="1792100" cy="1195331"/>
            </a:xfrm>
            <a:prstGeom prst="rect">
              <a:avLst/>
            </a:prstGeom>
            <a:solidFill>
              <a:srgbClr val="DCD4D4">
                <a:alpha val="89803"/>
              </a:srgbClr>
            </a:solidFill>
            <a:ln cap="flat" cmpd="sng" w="25400">
              <a:solidFill>
                <a:srgbClr val="DCD4D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7232541" y="2868612"/>
              <a:ext cx="1505364" cy="119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0" spcFirstLastPara="1" rIns="120900" wrap="square" tIns="120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Handling imbalanced data.</a:t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990018" y="56"/>
              <a:ext cx="1194733" cy="1194733"/>
            </a:xfrm>
            <a:prstGeom prst="ellipse">
              <a:avLst/>
            </a:prstGeom>
            <a:solidFill>
              <a:srgbClr val="9D757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6164983" y="175021"/>
              <a:ext cx="844803" cy="844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Transformation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Phase II . Model Development (week 2)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205772" y="1632433"/>
            <a:ext cx="8742608" cy="2875479"/>
            <a:chOff x="747" y="635587"/>
            <a:chExt cx="8742608" cy="2875479"/>
          </a:xfrm>
        </p:grpSpPr>
        <p:sp>
          <p:nvSpPr>
            <p:cNvPr id="111" name="Google Shape;111;p17"/>
            <p:cNvSpPr/>
            <p:nvPr/>
          </p:nvSpPr>
          <p:spPr>
            <a:xfrm>
              <a:off x="958841" y="1114634"/>
              <a:ext cx="1796426" cy="1198216"/>
            </a:xfrm>
            <a:prstGeom prst="rect">
              <a:avLst/>
            </a:prstGeom>
            <a:solidFill>
              <a:srgbClr val="CBCBCB">
                <a:alpha val="89803"/>
              </a:srgbClr>
            </a:solidFill>
            <a:ln cap="flat" cmpd="sng" w="25400">
              <a:solidFill>
                <a:srgbClr val="CBCB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1246269" y="1114634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evaluation and selection.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958841" y="2312850"/>
              <a:ext cx="1796426" cy="1198216"/>
            </a:xfrm>
            <a:prstGeom prst="rect">
              <a:avLst/>
            </a:prstGeom>
            <a:solidFill>
              <a:srgbClr val="CECBCB">
                <a:alpha val="89803"/>
              </a:srgbClr>
            </a:solidFill>
            <a:ln cap="flat" cmpd="sng" w="25400">
              <a:solidFill>
                <a:srgbClr val="CECB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1246269" y="2312850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Hyperparameter tuning.</a:t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747" y="635587"/>
              <a:ext cx="1197617" cy="1197617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176134" y="810974"/>
              <a:ext cx="846843" cy="846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 b="1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952885" y="1114634"/>
              <a:ext cx="1796426" cy="1198216"/>
            </a:xfrm>
            <a:prstGeom prst="rect">
              <a:avLst/>
            </a:prstGeom>
            <a:solidFill>
              <a:srgbClr val="D2CDCD">
                <a:alpha val="89803"/>
              </a:srgbClr>
            </a:solidFill>
            <a:ln cap="flat" cmpd="sng" w="25400">
              <a:solidFill>
                <a:srgbClr val="D2CD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4240313" y="1114634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training with the dataset.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952885" y="2312850"/>
              <a:ext cx="1796426" cy="1198216"/>
            </a:xfrm>
            <a:prstGeom prst="rect">
              <a:avLst/>
            </a:prstGeom>
            <a:solidFill>
              <a:srgbClr val="D5CFCF">
                <a:alpha val="89803"/>
              </a:srgbClr>
            </a:solidFill>
            <a:ln cap="flat" cmpd="sng" w="25400">
              <a:solidFill>
                <a:srgbClr val="D5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4240313" y="2312850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Cross-validation.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2994791" y="635587"/>
              <a:ext cx="1197617" cy="1197617"/>
            </a:xfrm>
            <a:prstGeom prst="ellipse">
              <a:avLst/>
            </a:prstGeom>
            <a:solidFill>
              <a:srgbClr val="5B4E4E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3170178" y="810974"/>
              <a:ext cx="846843" cy="846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Training</a:t>
              </a:r>
              <a:endParaRPr b="1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6946929" y="1114634"/>
              <a:ext cx="1796426" cy="1198216"/>
            </a:xfrm>
            <a:prstGeom prst="rect">
              <a:avLst/>
            </a:prstGeom>
            <a:solidFill>
              <a:srgbClr val="D9D2D2">
                <a:alpha val="89803"/>
              </a:srgbClr>
            </a:solidFill>
            <a:ln cap="flat" cmpd="sng" w="25400">
              <a:solidFill>
                <a:srgbClr val="D9D2D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7234357" y="1114634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Evaluation metrics selection (e.g., accuracy, precision, recall).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946929" y="2312850"/>
              <a:ext cx="1796426" cy="1198216"/>
            </a:xfrm>
            <a:prstGeom prst="rect">
              <a:avLst/>
            </a:prstGeom>
            <a:solidFill>
              <a:srgbClr val="DCD4D4">
                <a:alpha val="89803"/>
              </a:srgbClr>
            </a:solidFill>
            <a:ln cap="flat" cmpd="sng" w="25400">
              <a:solidFill>
                <a:srgbClr val="DCD4D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7234357" y="2312850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performance assessment.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988835" y="635587"/>
              <a:ext cx="1197617" cy="1197617"/>
            </a:xfrm>
            <a:prstGeom prst="ellipse">
              <a:avLst/>
            </a:prstGeom>
            <a:solidFill>
              <a:srgbClr val="9D757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6164222" y="810974"/>
              <a:ext cx="846843" cy="846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Evaluation</a:t>
              </a:r>
              <a:endParaRPr b="1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-22002" y="-5132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Phase III. Interpretation (week 3)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8"/>
          <p:cNvGrpSpPr/>
          <p:nvPr/>
        </p:nvGrpSpPr>
        <p:grpSpPr>
          <a:xfrm>
            <a:off x="205772" y="1033324"/>
            <a:ext cx="8742608" cy="4073696"/>
            <a:chOff x="747" y="36478"/>
            <a:chExt cx="8742608" cy="4073696"/>
          </a:xfrm>
        </p:grpSpPr>
        <p:sp>
          <p:nvSpPr>
            <p:cNvPr id="136" name="Google Shape;136;p18"/>
            <p:cNvSpPr/>
            <p:nvPr/>
          </p:nvSpPr>
          <p:spPr>
            <a:xfrm>
              <a:off x="958841" y="515525"/>
              <a:ext cx="1796426" cy="1198216"/>
            </a:xfrm>
            <a:prstGeom prst="rect">
              <a:avLst/>
            </a:prstGeom>
            <a:solidFill>
              <a:srgbClr val="CBCBCB">
                <a:alpha val="89803"/>
              </a:srgbClr>
            </a:solidFill>
            <a:ln cap="flat" cmpd="sng" w="25400">
              <a:solidFill>
                <a:srgbClr val="CBCB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1246269" y="515525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Interpretation of model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747" y="36478"/>
              <a:ext cx="1197617" cy="1197617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176134" y="211865"/>
              <a:ext cx="846843" cy="846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 Interpretation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952885" y="515525"/>
              <a:ext cx="1796426" cy="1198216"/>
            </a:xfrm>
            <a:prstGeom prst="rect">
              <a:avLst/>
            </a:prstGeom>
            <a:solidFill>
              <a:srgbClr val="CECBCB">
                <a:alpha val="89803"/>
              </a:srgbClr>
            </a:solidFill>
            <a:ln cap="flat" cmpd="sng" w="25400">
              <a:solidFill>
                <a:srgbClr val="CECB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4240313" y="515525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Creation of comprehensive reports.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3952885" y="1713742"/>
              <a:ext cx="1796426" cy="1198216"/>
            </a:xfrm>
            <a:prstGeom prst="rect">
              <a:avLst/>
            </a:prstGeom>
            <a:solidFill>
              <a:srgbClr val="D2CDCD">
                <a:alpha val="89803"/>
              </a:srgbClr>
            </a:solidFill>
            <a:ln cap="flat" cmpd="sng" w="25400">
              <a:solidFill>
                <a:srgbClr val="D2CD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4240313" y="1713742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Visualization of findings.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952885" y="2911958"/>
              <a:ext cx="1796426" cy="1198216"/>
            </a:xfrm>
            <a:prstGeom prst="rect">
              <a:avLst/>
            </a:prstGeom>
            <a:solidFill>
              <a:srgbClr val="D5CFCF">
                <a:alpha val="89803"/>
              </a:srgbClr>
            </a:solidFill>
            <a:ln cap="flat" cmpd="sng" w="25400">
              <a:solidFill>
                <a:srgbClr val="D5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4240313" y="2911958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Preparing recommendations.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2994791" y="36478"/>
              <a:ext cx="1197617" cy="1197617"/>
            </a:xfrm>
            <a:prstGeom prst="ellipse">
              <a:avLst/>
            </a:prstGeom>
            <a:solidFill>
              <a:srgbClr val="5B4E4E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3170178" y="211865"/>
              <a:ext cx="846843" cy="846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Reporting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946929" y="515525"/>
              <a:ext cx="1796426" cy="1198216"/>
            </a:xfrm>
            <a:prstGeom prst="rect">
              <a:avLst/>
            </a:prstGeom>
            <a:solidFill>
              <a:srgbClr val="D9D2D2">
                <a:alpha val="89803"/>
              </a:srgbClr>
            </a:solidFill>
            <a:ln cap="flat" cmpd="sng" w="25400">
              <a:solidFill>
                <a:srgbClr val="D9D2D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7234357" y="515525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Summary 	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946929" y="1713742"/>
              <a:ext cx="1796426" cy="1198216"/>
            </a:xfrm>
            <a:prstGeom prst="rect">
              <a:avLst/>
            </a:prstGeom>
            <a:solidFill>
              <a:srgbClr val="DCD4D4">
                <a:alpha val="89803"/>
              </a:srgbClr>
            </a:solidFill>
            <a:ln cap="flat" cmpd="sng" w="25400">
              <a:solidFill>
                <a:srgbClr val="DCD4D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7234357" y="1713742"/>
              <a:ext cx="1508998" cy="1198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and sign-off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988835" y="36478"/>
              <a:ext cx="1197617" cy="1197617"/>
            </a:xfrm>
            <a:prstGeom prst="ellipse">
              <a:avLst/>
            </a:prstGeom>
            <a:solidFill>
              <a:srgbClr val="9D7575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6164222" y="211865"/>
              <a:ext cx="846843" cy="846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 and Next Steps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Thanks </a:t>
            </a:r>
            <a:endParaRPr b="0" i="0" sz="3500" u="none" cap="none" strike="noStrike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