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79" r:id="rId3"/>
    <p:sldId id="278" r:id="rId4"/>
    <p:sldId id="306" r:id="rId5"/>
    <p:sldId id="282" r:id="rId6"/>
    <p:sldId id="304" r:id="rId7"/>
    <p:sldId id="305" r:id="rId8"/>
    <p:sldId id="303" r:id="rId9"/>
    <p:sldId id="285" r:id="rId10"/>
    <p:sldId id="286" r:id="rId11"/>
    <p:sldId id="287" r:id="rId12"/>
    <p:sldId id="308" r:id="rId13"/>
    <p:sldId id="289" r:id="rId14"/>
    <p:sldId id="307" r:id="rId15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1" roundtripDataSignature="AMtx7mi/WFKfhI2Yik+w/oYcOkmKZB+jL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C046631-FA89-4434-A7AE-D45F5A285C25}">
  <a:tblStyle styleId="{1C046631-FA89-4434-A7AE-D45F5A285C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7DE1ED8-E350-4C0F-84D0-9AB9AF071FE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744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7564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5" name="Google Shape;7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0" name="Google Shape;8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4" name="Google Shape;54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Google Shape;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6" name="Google Shape;66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-1" y="0"/>
            <a:ext cx="10933611" cy="431075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1C305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" name="Google Shape;11;p11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6412953"/>
            <a:ext cx="12192000" cy="445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1"/>
          <p:cNvPicPr preferRelativeResize="0"/>
          <p:nvPr/>
        </p:nvPicPr>
        <p:blipFill rotWithShape="1">
          <a:blip r:embed="rId14">
            <a:alphaModFix/>
          </a:blip>
          <a:srcRect l="10332" r="8397" b="21428"/>
          <a:stretch/>
        </p:blipFill>
        <p:spPr>
          <a:xfrm>
            <a:off x="10933610" y="-1"/>
            <a:ext cx="1258390" cy="115867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1"/>
          <p:cNvSpPr txBox="1"/>
          <p:nvPr/>
        </p:nvSpPr>
        <p:spPr>
          <a:xfrm>
            <a:off x="104502" y="6450810"/>
            <a:ext cx="453281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Geohazard Science and Engineering (CE594 )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88" name="Google Shape;88;p1"/>
          <p:cNvSpPr txBox="1"/>
          <p:nvPr/>
        </p:nvSpPr>
        <p:spPr>
          <a:xfrm>
            <a:off x="0" y="683129"/>
            <a:ext cx="1092416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 smtClean="0">
                <a:solidFill>
                  <a:schemeClr val="accent2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Analysis of Temperature Data Variation of Lucknow </a:t>
            </a:r>
            <a:endParaRPr sz="32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l="9048" r="9047" b="15375"/>
          <a:stretch/>
        </p:blipFill>
        <p:spPr>
          <a:xfrm>
            <a:off x="4808052" y="1692613"/>
            <a:ext cx="2020765" cy="177591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949525" y="3548622"/>
            <a:ext cx="5786511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Civil Engineering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Indian Institute of Technology Guwahati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Assam, India - 781039  </a:t>
            </a:r>
            <a:endParaRPr dirty="0"/>
          </a:p>
          <a:p>
            <a:pPr lvl="0" algn="ctr"/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 Instructor 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Archana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M. Nair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Associate Professor, </a:t>
            </a:r>
            <a:r>
              <a:rPr lang="en-US" sz="20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Civil Engineering</a:t>
            </a:r>
            <a:endParaRPr dirty="0"/>
          </a:p>
        </p:txBody>
      </p:sp>
      <p:sp>
        <p:nvSpPr>
          <p:cNvPr id="91" name="Google Shape;91;p1"/>
          <p:cNvSpPr txBox="1"/>
          <p:nvPr/>
        </p:nvSpPr>
        <p:spPr>
          <a:xfrm>
            <a:off x="133217" y="5460337"/>
            <a:ext cx="3479700" cy="615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Presented by,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ALTMASH (244104002</a:t>
            </a:r>
            <a:r>
              <a:rPr lang="en-US" sz="16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86382"/>
            <a:ext cx="7937770" cy="1468877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sz="3200" b="1" dirty="0" smtClean="0">
                <a:solidFill>
                  <a:srgbClr val="000000"/>
                </a:solidFill>
              </a:rPr>
              <a:t>5. Future </a:t>
            </a:r>
            <a:r>
              <a:rPr lang="en-US" sz="3200" b="1" dirty="0">
                <a:solidFill>
                  <a:srgbClr val="000000"/>
                </a:solidFill>
              </a:rPr>
              <a:t>Predictions </a:t>
            </a:r>
            <a:r>
              <a:rPr lang="en-US" sz="3200" b="1" dirty="0" smtClean="0">
                <a:solidFill>
                  <a:srgbClr val="000000"/>
                </a:solidFill>
              </a:rPr>
              <a:t>Using </a:t>
            </a:r>
            <a:r>
              <a:rPr lang="en-US" sz="3200" b="1" dirty="0">
                <a:solidFill>
                  <a:srgbClr val="000000"/>
                </a:solidFill>
              </a:rPr>
              <a:t>Machine Learning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5642" y="1220820"/>
            <a:ext cx="5029200" cy="487355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Linear Regression, LSTM (Deep Learning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Used: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Monthly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Temp for next 10 years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Projected rise of ~1.8°C in next decade if current trend continues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5632"/>
          <a:stretch/>
        </p:blipFill>
        <p:spPr>
          <a:xfrm>
            <a:off x="5893590" y="1770434"/>
            <a:ext cx="6219641" cy="3210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5893590" y="5118502"/>
            <a:ext cx="62196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5. Average Temp Trend and Prediction For next 10 Years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147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12844"/>
            <a:ext cx="7081736" cy="1429965"/>
          </a:xfrm>
        </p:spPr>
        <p:txBody>
          <a:bodyPr/>
          <a:lstStyle/>
          <a:p>
            <a:pPr lvl="0">
              <a:spcBef>
                <a:spcPts val="1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Mitigation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Adaptation Strategies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927" y="1410510"/>
            <a:ext cx="10184860" cy="4834647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Urban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Green roofs, reflective surfaces, shaded streets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Water Management: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Rainwater harvesting, efficient irrigation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Warning Systems: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heatwaves and drought risk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Policy Interventions:</a:t>
            </a:r>
          </a:p>
          <a:p>
            <a:pPr marL="800100" lvl="1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Climate-resilient agriculture, urban infrastructure standards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23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632299"/>
            <a:ext cx="2811294" cy="642024"/>
          </a:xfrm>
        </p:spPr>
        <p:txBody>
          <a:bodyPr/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Conclusion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1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79834" y="1424246"/>
            <a:ext cx="765566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Lucknow is getting warmer every year.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Heat waves are starting earlier and lasting longer.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Night temperatures are rising.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Monsoon is arriving earlier in some years.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Extreme temperature events are happening more often.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 models predict more warming in the future.</a:t>
            </a:r>
          </a:p>
          <a:p>
            <a:pPr marL="457200" marR="0" lvl="0" indent="-4572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Climate action is needed to reduce risks and protect the city.</a:t>
            </a:r>
          </a:p>
        </p:txBody>
      </p:sp>
    </p:spTree>
    <p:extLst>
      <p:ext uri="{BB962C8B-B14F-4D97-AF65-F5344CB8AC3E}">
        <p14:creationId xmlns:p14="http://schemas.microsoft.com/office/powerpoint/2010/main" val="1974881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034" y="577615"/>
            <a:ext cx="2581073" cy="686982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8. References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6098" y="1478604"/>
            <a:ext cx="10797702" cy="3346315"/>
          </a:xfrm>
        </p:spPr>
        <p:txBody>
          <a:bodyPr/>
          <a:lstStyle/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 Meteorological Department (IMD) Data: 1990–2022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"Climatology of Lucknow" by O.P. Singh, J.P. Gupta &amp; A.H. Warsi, published by National Data Centre, IMD Pune</a:t>
            </a:r>
          </a:p>
          <a:p>
            <a:pPr marL="342900" indent="-34290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Dataset: "Lucknow_1990_2022.csv" from Meteorological Observatory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Lucknow</a:t>
            </a:r>
          </a:p>
          <a:p>
            <a:pPr algn="l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415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8757" y="758758"/>
            <a:ext cx="10006519" cy="3093395"/>
          </a:xfrm>
          <a:solidFill>
            <a:schemeClr val="bg1"/>
          </a:solidFill>
        </p:spPr>
        <p:txBody>
          <a:bodyPr/>
          <a:lstStyle/>
          <a:p>
            <a:r>
              <a:rPr lang="en-US" sz="8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8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29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2920" y="535021"/>
            <a:ext cx="3035029" cy="671209"/>
          </a:xfrm>
        </p:spPr>
        <p:txBody>
          <a:bodyPr/>
          <a:lstStyle/>
          <a:p>
            <a:pPr algn="l"/>
            <a:r>
              <a:rPr lang="en-US" sz="3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Content:-</a:t>
            </a:r>
            <a:endParaRPr lang="en-US" sz="3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929" y="1575880"/>
            <a:ext cx="5972781" cy="3774333"/>
          </a:xfrm>
        </p:spPr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Overview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Lucknow's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Climate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Historical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Trends (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1990-2022)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Extreme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 Events &amp;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Heatwaves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Geo-Hazards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Predicting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 with Machine Learning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Adaptation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Strategies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9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76863"/>
            <a:ext cx="10865796" cy="557538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1.Introduction &amp;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Lucknow's Climate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375" y="1313687"/>
            <a:ext cx="5992237" cy="4680068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significantly influences agriculture, health, infrastructure, and ecosystems.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Lucknow shows a typical continental climate with rising temperature extremes.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patterns helps predict future risks and guide mitigation efforts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Geographical Location: 26.8°N, 80.9°E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Continental Climate: Hot summers, cold winters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Observed at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Amausi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1948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seasons: Winter, Summer, Monsoon, Post-Monsoon</a:t>
            </a:r>
          </a:p>
          <a:p>
            <a:pPr algn="l"/>
            <a:endParaRPr lang="en-US" sz="20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151" y="1313687"/>
            <a:ext cx="4817143" cy="457086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8707876" y="5966563"/>
            <a:ext cx="1517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Fig.1 Study Area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89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82764"/>
            <a:ext cx="6468894" cy="494282"/>
          </a:xfrm>
        </p:spPr>
        <p:txBody>
          <a:bodyPr/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1.1 Seasonal and Diurnal Variation: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2076" y="5302028"/>
            <a:ext cx="2970179" cy="482387"/>
          </a:xfrm>
        </p:spPr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1.2Average Diurnal Variations</a:t>
            </a:r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18" t="11152" r="5147"/>
          <a:stretch/>
        </p:blipFill>
        <p:spPr>
          <a:xfrm>
            <a:off x="544749" y="1877439"/>
            <a:ext cx="5262664" cy="3213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Rectangle 5"/>
          <p:cNvSpPr/>
          <p:nvPr/>
        </p:nvSpPr>
        <p:spPr>
          <a:xfrm>
            <a:off x="1719009" y="5389332"/>
            <a:ext cx="295305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1.1 Seasonal Average Variations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312" r="2566"/>
          <a:stretch/>
        </p:blipFill>
        <p:spPr>
          <a:xfrm>
            <a:off x="6468894" y="1877439"/>
            <a:ext cx="5359940" cy="321312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2706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15567"/>
            <a:ext cx="8939719" cy="1507788"/>
          </a:xfrm>
        </p:spPr>
        <p:txBody>
          <a:bodyPr/>
          <a:lstStyle/>
          <a:p>
            <a:pPr lvl="0" algn="l">
              <a:spcBef>
                <a:spcPts val="1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Historical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Trends (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1990-2020)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458" y="1721797"/>
            <a:ext cx="4640095" cy="3753860"/>
          </a:xfrm>
        </p:spPr>
        <p:txBody>
          <a:bodyPr/>
          <a:lstStyle/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Maximum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summer temperature rising above 45°C frequently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summer temperatures have risen by ~1.5°C since 1990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Winters show less severe cold days, indicating warming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Heatwaves increased, cold waves decreased</a:t>
            </a:r>
          </a:p>
          <a:p>
            <a:pPr marL="342900" indent="-342900" algn="l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3472" t="6034" r="2936"/>
          <a:stretch/>
        </p:blipFill>
        <p:spPr>
          <a:xfrm>
            <a:off x="4970834" y="1721797"/>
            <a:ext cx="6926094" cy="3180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6285202" y="5167880"/>
            <a:ext cx="487242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2. Historical Average Temperature Trends (1990-2022)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96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28975"/>
            <a:ext cx="10933889" cy="657799"/>
          </a:xfrm>
        </p:spPr>
        <p:txBody>
          <a:bodyPr/>
          <a:lstStyle/>
          <a:p>
            <a:pPr algn="l"/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2.1 Yearly and Monthly Temperature Trends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64203" y="4941651"/>
            <a:ext cx="4883285" cy="559214"/>
          </a:xfrm>
        </p:spPr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2.1 Yearly Average Temperature Trends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397" t="4255"/>
          <a:stretch/>
        </p:blipFill>
        <p:spPr>
          <a:xfrm>
            <a:off x="165370" y="1964665"/>
            <a:ext cx="5612860" cy="29669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6853129" y="5067369"/>
            <a:ext cx="488306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2.2 Monthly Average Min. and Max. Temperature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965"/>
          <a:stretch/>
        </p:blipFill>
        <p:spPr>
          <a:xfrm>
            <a:off x="6177063" y="1935803"/>
            <a:ext cx="5856051" cy="29957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3593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563448"/>
            <a:ext cx="5778230" cy="550117"/>
          </a:xfrm>
        </p:spPr>
        <p:txBody>
          <a:bodyPr/>
          <a:lstStyle/>
          <a:p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Extreme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Events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464" y="5342424"/>
            <a:ext cx="5642041" cy="659541"/>
          </a:xfrm>
        </p:spPr>
        <p:txBody>
          <a:bodyPr/>
          <a:lstStyle/>
          <a:p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3.1 Yearly Average Extreme Temperature Comparisons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1400" t="5116"/>
          <a:stretch/>
        </p:blipFill>
        <p:spPr>
          <a:xfrm>
            <a:off x="548465" y="1799613"/>
            <a:ext cx="5404864" cy="343312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4885"/>
          <a:stretch/>
        </p:blipFill>
        <p:spPr>
          <a:xfrm>
            <a:off x="6955277" y="1799609"/>
            <a:ext cx="4951949" cy="34658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7101566" y="5478745"/>
            <a:ext cx="48056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3.2 Probability of Max Temp Exceeding 35 Degree and   40 Degree Celsius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790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32" y="505838"/>
            <a:ext cx="10739336" cy="1391056"/>
          </a:xfrm>
        </p:spPr>
        <p:txBody>
          <a:bodyPr/>
          <a:lstStyle/>
          <a:p>
            <a:pPr lvl="0" algn="l">
              <a:spcBef>
                <a:spcPts val="1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Extreme </a:t>
            </a:r>
            <a:r>
              <a:rPr lang="en-US" sz="3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Temperature </a:t>
            </a:r>
            <a:r>
              <a:rPr lang="en-US" sz="32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Heatwave Events</a:t>
            </a:r>
            <a:r>
              <a:rPr lang="en-US" sz="2400" dirty="0">
                <a:solidFill>
                  <a:srgbClr val="000000"/>
                </a:solidFill>
              </a:rPr>
              <a:t/>
            </a:r>
            <a:br>
              <a:rPr lang="en-US" sz="2400" dirty="0">
                <a:solidFill>
                  <a:srgbClr val="000000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5" t="11364" r="4575"/>
          <a:stretch/>
        </p:blipFill>
        <p:spPr>
          <a:xfrm>
            <a:off x="1128408" y="3924912"/>
            <a:ext cx="3657597" cy="20301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2" t="11359" r="6787"/>
          <a:stretch/>
        </p:blipFill>
        <p:spPr>
          <a:xfrm>
            <a:off x="1050586" y="1313233"/>
            <a:ext cx="3735421" cy="19527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t="5010"/>
          <a:stretch/>
        </p:blipFill>
        <p:spPr>
          <a:xfrm>
            <a:off x="6480272" y="3881336"/>
            <a:ext cx="4085024" cy="20363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/>
          <a:srcRect t="4760"/>
          <a:stretch/>
        </p:blipFill>
        <p:spPr>
          <a:xfrm>
            <a:off x="6426141" y="1313234"/>
            <a:ext cx="4139155" cy="18667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TextBox 9"/>
          <p:cNvSpPr txBox="1"/>
          <p:nvPr/>
        </p:nvSpPr>
        <p:spPr>
          <a:xfrm>
            <a:off x="1050585" y="3430476"/>
            <a:ext cx="37354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 3.3  Yearly Extreme High and Low Temp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128409" y="6015692"/>
            <a:ext cx="39202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3.5  Monthly  Extreme High and Low Temp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426140" y="3322755"/>
            <a:ext cx="413915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3.4  Yearly Heatwave Incidence   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480272" y="6013212"/>
            <a:ext cx="408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3.6  Monthly Average 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Heatwave Days  </a:t>
            </a:r>
          </a:p>
        </p:txBody>
      </p:sp>
    </p:spTree>
    <p:extLst>
      <p:ext uri="{BB962C8B-B14F-4D97-AF65-F5344CB8AC3E}">
        <p14:creationId xmlns:p14="http://schemas.microsoft.com/office/powerpoint/2010/main" val="990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6212" y="550742"/>
            <a:ext cx="5094050" cy="1433700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Geo-Hazards </a:t>
            </a:r>
            <a:r>
              <a:rPr lang="en-US" alt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Lucknow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8945" y="7597303"/>
            <a:ext cx="9144000" cy="928518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-16212" y="64008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42025" y="1456087"/>
            <a:ext cx="1092092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ealth Impacts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Heatwaves</a:t>
            </a: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Longer duration, higher frequency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Increased mortality risk in elderly and children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Droughts: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Erratic rainfall patterns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Soil moisture depletion, impacting agriculture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Urban Flooding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Ø"/>
            </a:pP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Heavy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rainfall in short bursts during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monsoon </a:t>
            </a:r>
          </a:p>
        </p:txBody>
      </p:sp>
    </p:spTree>
    <p:extLst>
      <p:ext uri="{BB962C8B-B14F-4D97-AF65-F5344CB8AC3E}">
        <p14:creationId xmlns:p14="http://schemas.microsoft.com/office/powerpoint/2010/main" val="1930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570</Words>
  <Application>Microsoft Office PowerPoint</Application>
  <PresentationFormat>Widescreen</PresentationFormat>
  <Paragraphs>102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Wingdings</vt:lpstr>
      <vt:lpstr>Office Theme</vt:lpstr>
      <vt:lpstr>PowerPoint Presentation</vt:lpstr>
      <vt:lpstr>Content:-</vt:lpstr>
      <vt:lpstr>1.Introduction &amp; Overview of Lucknow's Climate</vt:lpstr>
      <vt:lpstr>1.1 Seasonal and Diurnal Variation:</vt:lpstr>
      <vt:lpstr>2. Historical Temperature Trends (1990-2020) </vt:lpstr>
      <vt:lpstr>2.1 Yearly and Monthly Temperature Trends</vt:lpstr>
      <vt:lpstr>3. Extreme Temperature Events</vt:lpstr>
      <vt:lpstr>3.1 Extreme Temperature and Heatwave Events </vt:lpstr>
      <vt:lpstr>4. Geo-Hazards in Lucknow </vt:lpstr>
      <vt:lpstr>5. Future Predictions Using Machine Learning </vt:lpstr>
      <vt:lpstr>6. Mitigation and Adaptation Strategies </vt:lpstr>
      <vt:lpstr>7. Conclusion</vt:lpstr>
      <vt:lpstr>8. 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Altmash</dc:creator>
  <cp:lastModifiedBy>ALTMASH</cp:lastModifiedBy>
  <cp:revision>49</cp:revision>
  <dcterms:created xsi:type="dcterms:W3CDTF">2025-02-17T05:20:14Z</dcterms:created>
  <dcterms:modified xsi:type="dcterms:W3CDTF">2025-09-21T12:17:17Z</dcterms:modified>
</cp:coreProperties>
</file>