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handoutMasterIdLst>
    <p:handoutMasterId r:id="rId37"/>
  </p:handoutMasterIdLst>
  <p:sldIdLst>
    <p:sldId id="440" r:id="rId2"/>
    <p:sldId id="485" r:id="rId3"/>
    <p:sldId id="510" r:id="rId4"/>
    <p:sldId id="511" r:id="rId5"/>
    <p:sldId id="512" r:id="rId6"/>
    <p:sldId id="513" r:id="rId7"/>
    <p:sldId id="514" r:id="rId8"/>
    <p:sldId id="515" r:id="rId9"/>
    <p:sldId id="516" r:id="rId10"/>
    <p:sldId id="517" r:id="rId11"/>
    <p:sldId id="518" r:id="rId12"/>
    <p:sldId id="519" r:id="rId13"/>
    <p:sldId id="527" r:id="rId14"/>
    <p:sldId id="525" r:id="rId15"/>
    <p:sldId id="528" r:id="rId16"/>
    <p:sldId id="529" r:id="rId17"/>
    <p:sldId id="530" r:id="rId18"/>
    <p:sldId id="526" r:id="rId19"/>
    <p:sldId id="490" r:id="rId20"/>
    <p:sldId id="488" r:id="rId21"/>
    <p:sldId id="491" r:id="rId22"/>
    <p:sldId id="493" r:id="rId23"/>
    <p:sldId id="494" r:id="rId24"/>
    <p:sldId id="497" r:id="rId25"/>
    <p:sldId id="520" r:id="rId26"/>
    <p:sldId id="521" r:id="rId27"/>
    <p:sldId id="522" r:id="rId28"/>
    <p:sldId id="523" r:id="rId29"/>
    <p:sldId id="505" r:id="rId30"/>
    <p:sldId id="501" r:id="rId31"/>
    <p:sldId id="507" r:id="rId32"/>
    <p:sldId id="502" r:id="rId33"/>
    <p:sldId id="508" r:id="rId34"/>
    <p:sldId id="483" r:id="rId35"/>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clrMru>
    <a:srgbClr val="FF6600"/>
    <a:srgbClr val="FFCC99"/>
    <a:srgbClr val="0F4D92"/>
    <a:srgbClr val="C5D1E0"/>
    <a:srgbClr val="F3F3F3"/>
    <a:srgbClr val="FF1D19"/>
    <a:srgbClr val="FF0000"/>
    <a:srgbClr val="8080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71" autoAdjust="0"/>
  </p:normalViewPr>
  <p:slideViewPr>
    <p:cSldViewPr snapToGrid="0">
      <p:cViewPr>
        <p:scale>
          <a:sx n="90" d="100"/>
          <a:sy n="90" d="100"/>
        </p:scale>
        <p:origin x="-136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6"/>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endParaRPr lang="en-US"/>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fld id="{5721E9F5-F346-4544-A173-003E47FC89BC}" type="slidenum">
              <a:rPr lang="en-US"/>
              <a:pPr>
                <a:defRPr/>
              </a:pPr>
              <a:t>‹#›</a:t>
            </a:fld>
            <a:endParaRPr lang="en-US"/>
          </a:p>
        </p:txBody>
      </p:sp>
    </p:spTree>
    <p:extLst>
      <p:ext uri="{BB962C8B-B14F-4D97-AF65-F5344CB8AC3E}">
        <p14:creationId xmlns:p14="http://schemas.microsoft.com/office/powerpoint/2010/main" val="1189127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aseline="0">
                <a:effectLst/>
                <a:ea typeface="ＭＳ Ｐゴシック" charset="-128"/>
                <a:cs typeface="ＭＳ Ｐゴシック" charset="-128"/>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aseline="0">
                <a:effectLst/>
              </a:defRPr>
            </a:lvl1pPr>
          </a:lstStyle>
          <a:p>
            <a:pPr>
              <a:defRPr/>
            </a:pPr>
            <a:fld id="{86487906-38C7-2948-8EF2-63BA3985CDFF}" type="slidenum">
              <a:rPr lang="en-US"/>
              <a:pPr>
                <a:defRPr/>
              </a:pPr>
              <a:t>‹#›</a:t>
            </a:fld>
            <a:endParaRPr lang="en-US"/>
          </a:p>
        </p:txBody>
      </p:sp>
    </p:spTree>
    <p:extLst>
      <p:ext uri="{BB962C8B-B14F-4D97-AF65-F5344CB8AC3E}">
        <p14:creationId xmlns:p14="http://schemas.microsoft.com/office/powerpoint/2010/main" val="5361277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 Id="rId3" Type="http://schemas.openxmlformats.org/officeDocument/2006/relationships/hyperlink" Target="http://gexf.net/format/data.html"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a:t>
            </a:fld>
            <a:endParaRPr lang="en-US"/>
          </a:p>
        </p:txBody>
      </p:sp>
    </p:spTree>
    <p:extLst>
      <p:ext uri="{BB962C8B-B14F-4D97-AF65-F5344CB8AC3E}">
        <p14:creationId xmlns:p14="http://schemas.microsoft.com/office/powerpoint/2010/main" val="834655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10</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11</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networkx.lanl.gov</a:t>
            </a:r>
            <a:r>
              <a:rPr lang="en-US" dirty="0" smtClean="0"/>
              <a:t>/reference/</a:t>
            </a:r>
            <a:r>
              <a:rPr lang="en-US" dirty="0" err="1" smtClean="0"/>
              <a:t>algorithms.html</a:t>
            </a:r>
            <a:endParaRPr lang="en-US" dirty="0" smtClean="0"/>
          </a:p>
          <a:p>
            <a:r>
              <a:rPr lang="en-US" dirty="0" smtClean="0"/>
              <a:t>http://</a:t>
            </a:r>
            <a:r>
              <a:rPr lang="en-US" dirty="0" err="1" smtClean="0"/>
              <a:t>www.cl.cam.ac.uk</a:t>
            </a:r>
            <a:r>
              <a:rPr lang="en-US" dirty="0" smtClean="0"/>
              <a:t>/~cm542/teaching/2011/</a:t>
            </a:r>
            <a:r>
              <a:rPr lang="en-US" dirty="0" err="1" smtClean="0"/>
              <a:t>stna-pdfs</a:t>
            </a:r>
            <a:r>
              <a:rPr lang="en-US" dirty="0" smtClean="0"/>
              <a:t>/stna-lecture11.pdf</a:t>
            </a:r>
          </a:p>
          <a:p>
            <a:endParaRPr lang="en-US" dirty="0" smtClean="0"/>
          </a:p>
          <a:p>
            <a:r>
              <a:rPr lang="en-US" dirty="0" smtClean="0"/>
              <a:t>Good</a:t>
            </a:r>
            <a:r>
              <a:rPr lang="en-US" baseline="0" dirty="0" smtClean="0"/>
              <a:t> review: http://</a:t>
            </a:r>
            <a:r>
              <a:rPr lang="en-US" baseline="0" dirty="0" err="1" smtClean="0"/>
              <a:t>www.slideshare.net</a:t>
            </a:r>
            <a:r>
              <a:rPr lang="en-US" baseline="0" dirty="0" smtClean="0"/>
              <a:t>/</a:t>
            </a:r>
            <a:r>
              <a:rPr lang="en-US" baseline="0" dirty="0" err="1" smtClean="0"/>
              <a:t>slidarko</a:t>
            </a:r>
            <a:r>
              <a:rPr lang="en-US" baseline="0" dirty="0" smtClean="0"/>
              <a:t>/gremlin-a-graphbased-programming-language-3876581</a:t>
            </a:r>
          </a:p>
          <a:p>
            <a:r>
              <a:rPr lang="en-US" baseline="0" dirty="0" smtClean="0"/>
              <a:t>Although property graph is quite general already: property-based hyper graph (</a:t>
            </a:r>
            <a:r>
              <a:rPr lang="en-US" baseline="0" dirty="0" err="1" smtClean="0"/>
              <a:t>HyperDB</a:t>
            </a:r>
            <a:r>
              <a:rPr lang="en-US" baseline="0" dirty="0" smtClean="0"/>
              <a:t>, JUNG API) will be the most general</a:t>
            </a:r>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12</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13</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XPATH for XML</a:t>
            </a:r>
          </a:p>
          <a:p>
            <a:pPr lvl="1"/>
            <a:r>
              <a:rPr lang="en-US" dirty="0" smtClean="0"/>
              <a:t>? For JSON</a:t>
            </a:r>
          </a:p>
          <a:p>
            <a:r>
              <a:rPr lang="en-US" sz="1800" dirty="0" smtClean="0"/>
              <a:t>http://</a:t>
            </a:r>
            <a:r>
              <a:rPr lang="en-US" sz="1800" dirty="0" err="1" smtClean="0"/>
              <a:t>www.slideshare.net</a:t>
            </a:r>
            <a:r>
              <a:rPr lang="en-US" sz="1800" dirty="0" smtClean="0"/>
              <a:t>/</a:t>
            </a:r>
            <a:r>
              <a:rPr lang="en-US" sz="1800" dirty="0" err="1" smtClean="0"/>
              <a:t>slidarko</a:t>
            </a:r>
            <a:r>
              <a:rPr lang="en-US" sz="1800" dirty="0" smtClean="0"/>
              <a:t>/gremlin-a-graphbased-programming-language-3876581</a:t>
            </a:r>
          </a:p>
          <a:p>
            <a:pPr marL="342900" lvl="1" indent="-342900">
              <a:buClr>
                <a:srgbClr val="6E7BBD"/>
              </a:buClr>
              <a:buFontTx/>
              <a:buChar char="•"/>
            </a:pPr>
            <a:r>
              <a:rPr lang="en-US" sz="3200" dirty="0" smtClean="0"/>
              <a:t>To satisfy key requirements of existing graph models (e.g., property graphs), whenever possible</a:t>
            </a:r>
          </a:p>
          <a:p>
            <a:pPr lvl="1"/>
            <a:r>
              <a:rPr lang="en-US" dirty="0" err="1" smtClean="0"/>
              <a:t>GraphViz</a:t>
            </a:r>
            <a:r>
              <a:rPr lang="en-US" dirty="0" smtClean="0"/>
              <a:t>, </a:t>
            </a:r>
            <a:r>
              <a:rPr lang="en-US" dirty="0" err="1" smtClean="0"/>
              <a:t>NetworkX</a:t>
            </a:r>
            <a:r>
              <a:rPr lang="en-US" dirty="0" smtClean="0"/>
              <a:t>, GEXF (Graph Exchange Format), </a:t>
            </a:r>
            <a:r>
              <a:rPr lang="en-US" dirty="0" err="1" smtClean="0"/>
              <a:t>GraphML</a:t>
            </a:r>
            <a:r>
              <a:rPr lang="en-US" dirty="0" smtClean="0"/>
              <a:t>, </a:t>
            </a:r>
            <a:r>
              <a:rPr lang="en-US" dirty="0" err="1" smtClean="0"/>
              <a:t>Tinkerpop</a:t>
            </a:r>
            <a:r>
              <a:rPr lang="en-US" dirty="0" smtClean="0"/>
              <a:t> Blueprints, i2rs IM</a:t>
            </a:r>
          </a:p>
          <a:p>
            <a:endParaRPr lang="en-US" sz="1800" dirty="0" smtClean="0"/>
          </a:p>
        </p:txBody>
      </p:sp>
      <p:sp>
        <p:nvSpPr>
          <p:cNvPr id="4" name="Slide Number Placeholder 3"/>
          <p:cNvSpPr>
            <a:spLocks noGrp="1"/>
          </p:cNvSpPr>
          <p:nvPr>
            <p:ph type="sldNum" sz="quarter" idx="10"/>
          </p:nvPr>
        </p:nvSpPr>
        <p:spPr/>
        <p:txBody>
          <a:bodyPr/>
          <a:lstStyle/>
          <a:p>
            <a:fld id="{42978B88-6EED-411B-B702-85ACD7F7F9BF}" type="slidenum">
              <a:rPr lang="en-US" smtClean="0"/>
              <a:pPr/>
              <a:t>14</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XPATH for XML</a:t>
            </a:r>
          </a:p>
          <a:p>
            <a:pPr lvl="1"/>
            <a:r>
              <a:rPr lang="en-US" dirty="0" smtClean="0"/>
              <a:t>? For JSON</a:t>
            </a:r>
          </a:p>
          <a:p>
            <a:endParaRPr lang="en-US" sz="1800" dirty="0" smtClean="0"/>
          </a:p>
        </p:txBody>
      </p:sp>
      <p:sp>
        <p:nvSpPr>
          <p:cNvPr id="4" name="Slide Number Placeholder 3"/>
          <p:cNvSpPr>
            <a:spLocks noGrp="1"/>
          </p:cNvSpPr>
          <p:nvPr>
            <p:ph type="sldNum" sz="quarter" idx="10"/>
          </p:nvPr>
        </p:nvSpPr>
        <p:spPr/>
        <p:txBody>
          <a:bodyPr/>
          <a:lstStyle/>
          <a:p>
            <a:fld id="{42978B88-6EED-411B-B702-85ACD7F7F9BF}" type="slidenum">
              <a:rPr lang="en-US" smtClean="0"/>
              <a:pPr/>
              <a:t>15</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smtClean="0"/>
          </a:p>
        </p:txBody>
      </p:sp>
      <p:sp>
        <p:nvSpPr>
          <p:cNvPr id="4" name="Slide Number Placeholder 3"/>
          <p:cNvSpPr>
            <a:spLocks noGrp="1"/>
          </p:cNvSpPr>
          <p:nvPr>
            <p:ph type="sldNum" sz="quarter" idx="10"/>
          </p:nvPr>
        </p:nvSpPr>
        <p:spPr/>
        <p:txBody>
          <a:bodyPr/>
          <a:lstStyle/>
          <a:p>
            <a:fld id="{42978B88-6EED-411B-B702-85ACD7F7F9BF}" type="slidenum">
              <a:rPr lang="en-US" smtClean="0"/>
              <a:pPr/>
              <a:t>16</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smtClean="0"/>
              <a:t>Networkx</a:t>
            </a:r>
            <a:r>
              <a:rPr lang="en-US" sz="1800" dirty="0" smtClean="0"/>
              <a:t> supports </a:t>
            </a:r>
            <a:r>
              <a:rPr lang="en-US" sz="1800" dirty="0" err="1" smtClean="0"/>
              <a:t>subgraphing</a:t>
            </a:r>
            <a:r>
              <a:rPr lang="en-US" sz="1800" baseline="0" dirty="0" smtClean="0"/>
              <a:t> by specifying a subset of nodes</a:t>
            </a:r>
          </a:p>
          <a:p>
            <a:r>
              <a:rPr lang="en-US" sz="1800" dirty="0" smtClean="0"/>
              <a:t>Gremlin supports generic</a:t>
            </a:r>
            <a:r>
              <a:rPr lang="en-US" sz="1800" baseline="0" dirty="0" smtClean="0"/>
              <a:t> query language</a:t>
            </a:r>
            <a:endParaRPr lang="en-US" sz="1800" dirty="0" smtClean="0"/>
          </a:p>
        </p:txBody>
      </p:sp>
      <p:sp>
        <p:nvSpPr>
          <p:cNvPr id="4" name="Slide Number Placeholder 3"/>
          <p:cNvSpPr>
            <a:spLocks noGrp="1"/>
          </p:cNvSpPr>
          <p:nvPr>
            <p:ph type="sldNum" sz="quarter" idx="10"/>
          </p:nvPr>
        </p:nvSpPr>
        <p:spPr/>
        <p:txBody>
          <a:bodyPr/>
          <a:lstStyle/>
          <a:p>
            <a:fld id="{42978B88-6EED-411B-B702-85ACD7F7F9BF}" type="slidenum">
              <a:rPr lang="en-US" smtClean="0"/>
              <a:pPr/>
              <a:t>17</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18</a:t>
            </a:fld>
            <a:endParaRPr lang="en-US"/>
          </a:p>
        </p:txBody>
      </p:sp>
    </p:spTree>
    <p:extLst>
      <p:ext uri="{BB962C8B-B14F-4D97-AF65-F5344CB8AC3E}">
        <p14:creationId xmlns:p14="http://schemas.microsoft.com/office/powerpoint/2010/main" val="1385894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19</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2</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t>The expression G[u][v] returns the edge attribute dictionary itself. A dictionary of lists would have also been possible, but not allowed fast edge detection nor convenient storage of edge data.</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2000" dirty="0" smtClean="0"/>
          </a:p>
          <a:p>
            <a:r>
              <a:rPr lang="en-US" sz="2000" dirty="0" smtClean="0"/>
              <a:t>A dictionary of lists would have also been possible, but not allowed fast edge detection nor convenient storage of edge data.</a:t>
            </a:r>
          </a:p>
          <a:p>
            <a:r>
              <a:rPr lang="en-US" sz="2400" dirty="0" smtClean="0"/>
              <a:t>Advantages of </a:t>
            </a:r>
            <a:r>
              <a:rPr lang="en-US" sz="2400" dirty="0" err="1" smtClean="0"/>
              <a:t>dict</a:t>
            </a:r>
            <a:r>
              <a:rPr lang="en-US" sz="2400" dirty="0" smtClean="0"/>
              <a:t>-of-</a:t>
            </a:r>
            <a:r>
              <a:rPr lang="en-US" sz="2400" dirty="0" err="1" smtClean="0"/>
              <a:t>dicts</a:t>
            </a:r>
            <a:r>
              <a:rPr lang="en-US" sz="2400" dirty="0" smtClean="0"/>
              <a:t>-of-</a:t>
            </a:r>
            <a:r>
              <a:rPr lang="en-US" sz="2400" dirty="0" err="1" smtClean="0"/>
              <a:t>dicts</a:t>
            </a:r>
            <a:r>
              <a:rPr lang="en-US" sz="2400" dirty="0" smtClean="0"/>
              <a:t> data structure:</a:t>
            </a:r>
          </a:p>
          <a:p>
            <a:pPr lvl="1"/>
            <a:r>
              <a:rPr lang="en-US" sz="2000" dirty="0" smtClean="0"/>
              <a:t>Find edges and remove edges with two dictionary look-ups.</a:t>
            </a:r>
          </a:p>
          <a:p>
            <a:pPr lvl="1"/>
            <a:r>
              <a:rPr lang="en-US" sz="2000" dirty="0" smtClean="0"/>
              <a:t>Prefer to “lists” because of fast lookup with sparse storage.</a:t>
            </a:r>
          </a:p>
          <a:p>
            <a:pPr lvl="1"/>
            <a:r>
              <a:rPr lang="en-US" sz="2000" dirty="0" smtClean="0"/>
              <a:t>Prefer to “sets” since data can be attached to edge.</a:t>
            </a:r>
          </a:p>
          <a:p>
            <a:pPr lvl="2"/>
            <a:r>
              <a:rPr lang="en-US" sz="2000" dirty="0" smtClean="0"/>
              <a:t>G[u][v] returns the edge attribute dictionary.</a:t>
            </a:r>
          </a:p>
          <a:p>
            <a:pPr lvl="2"/>
            <a:r>
              <a:rPr lang="en-US" sz="2000" dirty="0" smtClean="0"/>
              <a:t>n in G tests if node n is in graph G.</a:t>
            </a:r>
          </a:p>
          <a:p>
            <a:pPr lvl="2"/>
            <a:r>
              <a:rPr lang="en-US" sz="2000" dirty="0" smtClean="0"/>
              <a:t>for n in G: iterates through the graph.</a:t>
            </a:r>
          </a:p>
          <a:p>
            <a:pPr lvl="2"/>
            <a:r>
              <a:rPr lang="en-US" sz="2000" dirty="0" smtClean="0"/>
              <a:t>for </a:t>
            </a:r>
            <a:r>
              <a:rPr lang="en-US" sz="2000" dirty="0" err="1" smtClean="0"/>
              <a:t>nbr</a:t>
            </a:r>
            <a:r>
              <a:rPr lang="en-US" sz="2000" dirty="0" smtClean="0"/>
              <a:t> in G[n]: iterates through neighbors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2000" dirty="0" smtClean="0"/>
          </a:p>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20</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hlinkClick r:id="rId3"/>
              </a:rPr>
              <a:t>http://gexf.net/format/data.html</a:t>
            </a:r>
            <a:endParaRPr lang="en-US" sz="1800" dirty="0" smtClean="0"/>
          </a:p>
        </p:txBody>
      </p:sp>
      <p:sp>
        <p:nvSpPr>
          <p:cNvPr id="4" name="Slide Number Placeholder 3"/>
          <p:cNvSpPr>
            <a:spLocks noGrp="1"/>
          </p:cNvSpPr>
          <p:nvPr>
            <p:ph type="sldNum" sz="quarter" idx="10"/>
          </p:nvPr>
        </p:nvSpPr>
        <p:spPr/>
        <p:txBody>
          <a:bodyPr/>
          <a:lstStyle/>
          <a:p>
            <a:fld id="{42978B88-6EED-411B-B702-85ACD7F7F9BF}" type="slidenum">
              <a:rPr lang="en-US" smtClean="0"/>
              <a:pPr/>
              <a:t>21</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22</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23</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Dynamics</a:t>
            </a:r>
          </a:p>
          <a:p>
            <a:pPr lvl="1"/>
            <a:r>
              <a:rPr lang="en-US" sz="1200" dirty="0" smtClean="0"/>
              <a:t>Each node/edge/data can have a lifetime</a:t>
            </a:r>
          </a:p>
          <a:p>
            <a:pPr lvl="1"/>
            <a:r>
              <a:rPr lang="en-US" sz="1200" dirty="0" smtClean="0"/>
              <a:t>&lt;edge id="1" source="0" target="2" start="2009-03-01" end="2009-03-10"/&gt;</a:t>
            </a:r>
          </a:p>
          <a:p>
            <a:pPr lvl="1"/>
            <a:r>
              <a:rPr lang="sv-SE" sz="1200" dirty="0" smtClean="0"/>
              <a:t>&lt;</a:t>
            </a:r>
            <a:r>
              <a:rPr lang="sv-SE" sz="1200" dirty="0" err="1" smtClean="0"/>
              <a:t>node</a:t>
            </a:r>
            <a:r>
              <a:rPr lang="sv-SE" sz="1200" dirty="0" smtClean="0"/>
              <a:t> id="0"&gt;</a:t>
            </a:r>
          </a:p>
          <a:p>
            <a:pPr lvl="1"/>
            <a:r>
              <a:rPr lang="sv-SE" sz="1200" dirty="0" smtClean="0"/>
              <a:t>                &lt;</a:t>
            </a:r>
            <a:r>
              <a:rPr lang="sv-SE" sz="1200" dirty="0" err="1" smtClean="0"/>
              <a:t>spells</a:t>
            </a:r>
            <a:r>
              <a:rPr lang="sv-SE" sz="1200" dirty="0" smtClean="0"/>
              <a:t>&gt;</a:t>
            </a:r>
          </a:p>
          <a:p>
            <a:pPr lvl="1"/>
            <a:r>
              <a:rPr lang="sv-SE" sz="1200" dirty="0" smtClean="0"/>
              <a:t>                    &lt;</a:t>
            </a:r>
            <a:r>
              <a:rPr lang="sv-SE" sz="1200" dirty="0" err="1" smtClean="0"/>
              <a:t>spell</a:t>
            </a:r>
            <a:r>
              <a:rPr lang="sv-SE" sz="1200" dirty="0" smtClean="0"/>
              <a:t> start="2009-01-01" end="2009-01-15" /&gt;</a:t>
            </a:r>
          </a:p>
          <a:p>
            <a:pPr lvl="1"/>
            <a:r>
              <a:rPr lang="sv-SE" sz="1200" dirty="0" smtClean="0"/>
              <a:t>                    &lt;</a:t>
            </a:r>
            <a:r>
              <a:rPr lang="sv-SE" sz="1200" dirty="0" err="1" smtClean="0"/>
              <a:t>spell</a:t>
            </a:r>
            <a:r>
              <a:rPr lang="sv-SE" sz="1200" dirty="0" smtClean="0"/>
              <a:t> start="2009-01-30" end="2009-02-01" /&gt;</a:t>
            </a:r>
          </a:p>
          <a:p>
            <a:pPr lvl="1"/>
            <a:r>
              <a:rPr lang="sv-SE" sz="1200" dirty="0" smtClean="0"/>
              <a:t>                &lt;/</a:t>
            </a:r>
            <a:r>
              <a:rPr lang="sv-SE" sz="1200" dirty="0" err="1" smtClean="0"/>
              <a:t>spells</a:t>
            </a:r>
            <a:r>
              <a:rPr lang="sv-SE" sz="1200" dirty="0" smtClean="0"/>
              <a:t>&gt;</a:t>
            </a:r>
          </a:p>
          <a:p>
            <a:pPr lvl="1"/>
            <a:r>
              <a:rPr lang="sv-SE" sz="1200" dirty="0" smtClean="0"/>
              <a:t>            &lt;/</a:t>
            </a:r>
            <a:r>
              <a:rPr lang="sv-SE" sz="1200" dirty="0" err="1" smtClean="0"/>
              <a:t>node</a:t>
            </a:r>
            <a:r>
              <a:rPr lang="sv-SE" sz="1200" dirty="0" smtClean="0"/>
              <a:t>&gt;</a:t>
            </a:r>
            <a:endParaRPr lang="en-US" sz="1200" dirty="0" smtClean="0"/>
          </a:p>
          <a:p>
            <a:pPr lvl="1"/>
            <a:r>
              <a:rPr lang="en-US" sz="1200" dirty="0" smtClean="0"/>
              <a:t>Declare static/dynamic, if dynamic, can specify start and end date</a:t>
            </a:r>
          </a:p>
          <a:p>
            <a:r>
              <a:rPr lang="en-US" sz="1200" dirty="0" smtClean="0"/>
              <a:t>&lt;graph mode="dynamic" </a:t>
            </a:r>
            <a:r>
              <a:rPr lang="en-US" sz="1200" dirty="0" err="1" smtClean="0"/>
              <a:t>defaultedgetype</a:t>
            </a:r>
            <a:r>
              <a:rPr lang="en-US" sz="1200" dirty="0" smtClean="0"/>
              <a:t>="directed" </a:t>
            </a:r>
            <a:r>
              <a:rPr lang="en-US" sz="1200" dirty="0" err="1" smtClean="0"/>
              <a:t>timeformat</a:t>
            </a:r>
            <a:r>
              <a:rPr lang="en-US" sz="1200" dirty="0" smtClean="0"/>
              <a:t>="date"&gt;</a:t>
            </a:r>
          </a:p>
          <a:p>
            <a:r>
              <a:rPr lang="en-US" sz="1200" dirty="0" smtClean="0"/>
              <a:t>        &lt;attributes class="node" mode="static"&gt;</a:t>
            </a:r>
          </a:p>
          <a:p>
            <a:r>
              <a:rPr lang="en-US" sz="1200" dirty="0" smtClean="0"/>
              <a:t>            &lt;attribute id="0" title="</a:t>
            </a:r>
            <a:r>
              <a:rPr lang="en-US" sz="1200" dirty="0" err="1" smtClean="0"/>
              <a:t>url</a:t>
            </a:r>
            <a:r>
              <a:rPr lang="en-US" sz="1200" dirty="0" smtClean="0"/>
              <a:t>" type="string"/&gt;</a:t>
            </a:r>
          </a:p>
          <a:p>
            <a:r>
              <a:rPr lang="en-US" sz="1200" dirty="0" smtClean="0"/>
              <a:t>            &lt;attribute id="1" title="frog" type="</a:t>
            </a:r>
            <a:r>
              <a:rPr lang="en-US" sz="1200" dirty="0" err="1" smtClean="0"/>
              <a:t>boolean</a:t>
            </a:r>
            <a:r>
              <a:rPr lang="en-US" sz="1200" dirty="0" smtClean="0"/>
              <a:t>"&gt;</a:t>
            </a:r>
          </a:p>
          <a:p>
            <a:r>
              <a:rPr lang="en-US" sz="1200" dirty="0" smtClean="0"/>
              <a:t>                &lt;default&gt;true&lt;/default&gt;</a:t>
            </a:r>
          </a:p>
          <a:p>
            <a:r>
              <a:rPr lang="en-US" sz="1200" dirty="0" smtClean="0"/>
              <a:t>            &lt;/attribute&gt;</a:t>
            </a:r>
          </a:p>
          <a:p>
            <a:r>
              <a:rPr lang="en-US" sz="1200" dirty="0" smtClean="0"/>
              <a:t>		&lt;/attributes&gt;</a:t>
            </a:r>
          </a:p>
          <a:p>
            <a:r>
              <a:rPr lang="en-US" sz="1200" dirty="0" smtClean="0"/>
              <a:t>        &lt;attributes class="node" mode="dynamic"&gt;</a:t>
            </a:r>
          </a:p>
          <a:p>
            <a:r>
              <a:rPr lang="en-US" sz="1200" dirty="0" smtClean="0"/>
              <a:t>            &lt;attribute id="2" title="</a:t>
            </a:r>
            <a:r>
              <a:rPr lang="en-US" sz="1200" dirty="0" err="1" smtClean="0"/>
              <a:t>indegree</a:t>
            </a:r>
            <a:r>
              <a:rPr lang="en-US" sz="1200" dirty="0" smtClean="0"/>
              <a:t>" type="float"/&gt;</a:t>
            </a:r>
          </a:p>
          <a:p>
            <a:r>
              <a:rPr lang="en-US" sz="1200" dirty="0" smtClean="0"/>
              <a:t>        &lt;/attributes&gt;</a:t>
            </a:r>
          </a:p>
          <a:p>
            <a:pPr lvl="1"/>
            <a:endParaRPr lang="en-US" sz="1200" dirty="0" smtClean="0"/>
          </a:p>
          <a:p>
            <a:r>
              <a:rPr lang="en-US" sz="1200" dirty="0" smtClean="0"/>
              <a:t>Hierarchy</a:t>
            </a:r>
          </a:p>
          <a:p>
            <a:pPr lvl="1"/>
            <a:r>
              <a:rPr lang="en-US" sz="1200" dirty="0" smtClean="0"/>
              <a:t>Nested definition</a:t>
            </a:r>
          </a:p>
          <a:p>
            <a:pPr lvl="1"/>
            <a:r>
              <a:rPr lang="en-US" sz="1200" dirty="0" smtClean="0"/>
              <a:t>Or specify parent id</a:t>
            </a:r>
          </a:p>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24</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25</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smtClean="0">
                <a:ea typeface="宋体" pitchFamily="2" charset="-122"/>
              </a:rPr>
              <a:t>Changes compared with previous version (-02):</a:t>
            </a:r>
          </a:p>
          <a:p>
            <a:pPr lvl="1"/>
            <a:r>
              <a:rPr lang="en-US" altLang="zh-CN" sz="1400" dirty="0" smtClean="0"/>
              <a:t>Remove Cost Mode so that these metrics can be used in various cost modes</a:t>
            </a:r>
          </a:p>
          <a:p>
            <a:pPr lvl="1"/>
            <a:r>
              <a:rPr lang="en-US" altLang="zh-CN" sz="1400" dirty="0" smtClean="0"/>
              <a:t>Move Collection Method to a new section (i.e., Section 2) since they are common for all metrics</a:t>
            </a:r>
            <a:endParaRPr lang="zh-CN" altLang="zh-CN" sz="1400" dirty="0" smtClean="0"/>
          </a:p>
          <a:p>
            <a:pPr lvl="1"/>
            <a:r>
              <a:rPr lang="en-US" altLang="zh-CN" sz="1400" dirty="0" smtClean="0"/>
              <a:t>Other editorial changes.</a:t>
            </a:r>
          </a:p>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26</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smtClean="0">
                <a:ea typeface="宋体" pitchFamily="2" charset="-122"/>
              </a:rPr>
              <a:t>Changes compared with previous version (-02):</a:t>
            </a:r>
          </a:p>
          <a:p>
            <a:pPr lvl="1"/>
            <a:r>
              <a:rPr lang="en-US" altLang="zh-CN" sz="1400" dirty="0" smtClean="0"/>
              <a:t>Remove Cost Mode so that these metrics can be used in various cost modes</a:t>
            </a:r>
          </a:p>
          <a:p>
            <a:pPr lvl="1"/>
            <a:r>
              <a:rPr lang="en-US" altLang="zh-CN" sz="1400" dirty="0" smtClean="0"/>
              <a:t>Move Collection Method to a new section (i.e., Section 2) since they are common for all metrics</a:t>
            </a:r>
            <a:endParaRPr lang="zh-CN" altLang="zh-CN" sz="1400" dirty="0" smtClean="0"/>
          </a:p>
          <a:p>
            <a:pPr lvl="1"/>
            <a:r>
              <a:rPr lang="en-US" altLang="zh-CN" sz="1400" dirty="0" smtClean="0"/>
              <a:t>Other editorial changes.</a:t>
            </a:r>
          </a:p>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27</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&lt;?xml version="1.0" encoding="UTF-8"?&gt;</a:t>
            </a:r>
          </a:p>
          <a:p>
            <a:r>
              <a:rPr lang="en-US" sz="1800" dirty="0" smtClean="0"/>
              <a:t>&lt;</a:t>
            </a:r>
            <a:r>
              <a:rPr lang="en-US" sz="1800" dirty="0" err="1" smtClean="0"/>
              <a:t>graphml</a:t>
            </a:r>
            <a:r>
              <a:rPr lang="en-US" sz="1800" dirty="0" smtClean="0"/>
              <a:t> </a:t>
            </a:r>
            <a:r>
              <a:rPr lang="en-US" sz="1800" dirty="0" err="1" smtClean="0"/>
              <a:t>xmlns</a:t>
            </a:r>
            <a:r>
              <a:rPr lang="en-US" sz="1800" dirty="0" smtClean="0"/>
              <a:t>="http://</a:t>
            </a:r>
            <a:r>
              <a:rPr lang="en-US" sz="1800" dirty="0" err="1" smtClean="0"/>
              <a:t>graphml.graphdrawing.org</a:t>
            </a:r>
            <a:r>
              <a:rPr lang="en-US" sz="1800" dirty="0" smtClean="0"/>
              <a:t>/</a:t>
            </a:r>
            <a:r>
              <a:rPr lang="en-US" sz="1800" dirty="0" err="1" smtClean="0"/>
              <a:t>xmlns</a:t>
            </a:r>
            <a:r>
              <a:rPr lang="en-US" sz="1800" dirty="0" smtClean="0"/>
              <a:t>"  </a:t>
            </a:r>
            <a:r>
              <a:rPr lang="en-US" sz="1800" dirty="0" err="1" smtClean="0"/>
              <a:t>xmlns:xsi</a:t>
            </a:r>
            <a:r>
              <a:rPr lang="en-US" sz="1800" dirty="0" smtClean="0"/>
              <a:t>="http://www.w3.org/2001/</a:t>
            </a:r>
            <a:r>
              <a:rPr lang="en-US" sz="1800" dirty="0" err="1" smtClean="0"/>
              <a:t>XMLSchema</a:t>
            </a:r>
            <a:r>
              <a:rPr lang="en-US" sz="1800" dirty="0" smtClean="0"/>
              <a:t>-instance"</a:t>
            </a:r>
          </a:p>
          <a:p>
            <a:r>
              <a:rPr lang="en-US" sz="1800" dirty="0" err="1" smtClean="0"/>
              <a:t>xsi:schemaLocation</a:t>
            </a:r>
            <a:r>
              <a:rPr lang="en-US" sz="1800" dirty="0" smtClean="0"/>
              <a:t>="http://</a:t>
            </a:r>
            <a:r>
              <a:rPr lang="en-US" sz="1800" dirty="0" err="1" smtClean="0"/>
              <a:t>graphml.graphdrawing.org</a:t>
            </a:r>
            <a:r>
              <a:rPr lang="en-US" sz="1800" dirty="0" smtClean="0"/>
              <a:t>/</a:t>
            </a:r>
            <a:r>
              <a:rPr lang="en-US" sz="1800" dirty="0" err="1" smtClean="0"/>
              <a:t>xmlns</a:t>
            </a:r>
            <a:r>
              <a:rPr lang="en-US" sz="1800" dirty="0" smtClean="0"/>
              <a:t> http://</a:t>
            </a:r>
            <a:r>
              <a:rPr lang="en-US" sz="1800" dirty="0" err="1" smtClean="0"/>
              <a:t>graphml.graphdrawing.org</a:t>
            </a:r>
            <a:r>
              <a:rPr lang="en-US" sz="1800" dirty="0" smtClean="0"/>
              <a:t>/</a:t>
            </a:r>
            <a:r>
              <a:rPr lang="en-US" sz="1800" dirty="0" err="1" smtClean="0"/>
              <a:t>xmlns</a:t>
            </a:r>
            <a:r>
              <a:rPr lang="en-US" sz="1800" dirty="0" smtClean="0"/>
              <a:t>/1.0/</a:t>
            </a:r>
            <a:r>
              <a:rPr lang="en-US" sz="1800" dirty="0" err="1" smtClean="0"/>
              <a:t>graphml.xsd</a:t>
            </a:r>
            <a:r>
              <a:rPr lang="en-US" sz="1800" dirty="0" smtClean="0"/>
              <a:t>"&gt;</a:t>
            </a:r>
          </a:p>
          <a:p>
            <a:r>
              <a:rPr lang="en-US" sz="1800" dirty="0" smtClean="0"/>
              <a:t>  &lt;graph id="G" </a:t>
            </a:r>
            <a:r>
              <a:rPr lang="en-US" sz="1800" dirty="0" err="1" smtClean="0"/>
              <a:t>edgedefault</a:t>
            </a:r>
            <a:r>
              <a:rPr lang="en-US" sz="1800" dirty="0" smtClean="0"/>
              <a:t>="undirected"&gt;</a:t>
            </a:r>
          </a:p>
          <a:p>
            <a:r>
              <a:rPr lang="en-US" sz="1800" dirty="0" smtClean="0"/>
              <a:t>    &lt;node id="n0"/&gt;</a:t>
            </a:r>
          </a:p>
          <a:p>
            <a:r>
              <a:rPr lang="en-US" sz="1800" dirty="0" smtClean="0"/>
              <a:t>    &lt;node id="n1"/&gt;</a:t>
            </a:r>
          </a:p>
          <a:p>
            <a:r>
              <a:rPr lang="en-US" sz="1800" dirty="0" smtClean="0"/>
              <a:t>    &lt;node id="n2"/&gt;</a:t>
            </a:r>
          </a:p>
          <a:p>
            <a:r>
              <a:rPr lang="en-US" sz="1800" dirty="0" smtClean="0"/>
              <a:t>    &lt;node id="n3"/&gt;</a:t>
            </a:r>
          </a:p>
          <a:p>
            <a:r>
              <a:rPr lang="en-US" sz="1800" dirty="0" smtClean="0"/>
              <a:t>    &lt;node id="n4"/&gt;</a:t>
            </a:r>
          </a:p>
          <a:p>
            <a:r>
              <a:rPr lang="en-US" sz="1800" dirty="0" smtClean="0"/>
              <a:t>    &lt;node id="n5"&gt;</a:t>
            </a:r>
          </a:p>
          <a:p>
            <a:r>
              <a:rPr lang="en-US" sz="1800" dirty="0" smtClean="0"/>
              <a:t>        &lt;graph id="n5:" </a:t>
            </a:r>
            <a:r>
              <a:rPr lang="en-US" sz="1800" dirty="0" err="1" smtClean="0"/>
              <a:t>edgedefault</a:t>
            </a:r>
            <a:r>
              <a:rPr lang="en-US" sz="1800" dirty="0" smtClean="0"/>
              <a:t>="undirected"&gt;</a:t>
            </a:r>
          </a:p>
          <a:p>
            <a:r>
              <a:rPr lang="en-US" sz="1800" dirty="0" smtClean="0"/>
              <a:t>          &lt;node id="n5::n0"/&gt;</a:t>
            </a:r>
          </a:p>
          <a:p>
            <a:r>
              <a:rPr lang="en-US" sz="1800" dirty="0" smtClean="0"/>
              <a:t>          &lt;node id="n5::n1"/&gt;</a:t>
            </a:r>
          </a:p>
          <a:p>
            <a:r>
              <a:rPr lang="en-US" sz="1800" dirty="0" smtClean="0"/>
              <a:t>          &lt;node id="n5::n2"/&gt;</a:t>
            </a:r>
          </a:p>
          <a:p>
            <a:r>
              <a:rPr lang="en-US" sz="1800" dirty="0" smtClean="0"/>
              <a:t>          &lt;edge id="e0" source="n5::n0" target="n5::n2"/&gt;</a:t>
            </a:r>
          </a:p>
          <a:p>
            <a:r>
              <a:rPr lang="en-US" sz="1800" dirty="0" smtClean="0"/>
              <a:t>          &lt;edge id="e1" source="n5::n1" target="n5::n2"/&gt;</a:t>
            </a:r>
          </a:p>
          <a:p>
            <a:r>
              <a:rPr lang="en-US" sz="1800" dirty="0" smtClean="0"/>
              <a:t>        &lt;/graph&gt;</a:t>
            </a:r>
          </a:p>
          <a:p>
            <a:r>
              <a:rPr lang="en-US" sz="1800" dirty="0" smtClean="0"/>
              <a:t>    &lt;/node&gt;</a:t>
            </a:r>
          </a:p>
          <a:p>
            <a:r>
              <a:rPr lang="en-US" sz="1800" dirty="0" smtClean="0"/>
              <a:t>    &lt;node id="n6"&gt;</a:t>
            </a:r>
          </a:p>
          <a:p>
            <a:r>
              <a:rPr lang="en-US" sz="1800" dirty="0" smtClean="0"/>
              <a:t>        &lt;graph id="n6:" </a:t>
            </a:r>
            <a:r>
              <a:rPr lang="en-US" sz="1800" dirty="0" err="1" smtClean="0"/>
              <a:t>edgedefault</a:t>
            </a:r>
            <a:r>
              <a:rPr lang="en-US" sz="1800" dirty="0" smtClean="0"/>
              <a:t>="undirected"&gt;</a:t>
            </a:r>
          </a:p>
          <a:p>
            <a:r>
              <a:rPr lang="en-US" sz="1800" dirty="0" smtClean="0"/>
              <a:t>          &lt;node id="n6::n0"&gt;</a:t>
            </a:r>
          </a:p>
          <a:p>
            <a:r>
              <a:rPr lang="en-US" sz="1800" dirty="0" smtClean="0"/>
              <a:t>              &lt;graph id="n6::n0:" </a:t>
            </a:r>
            <a:r>
              <a:rPr lang="en-US" sz="1800" dirty="0" err="1" smtClean="0"/>
              <a:t>edgedefault</a:t>
            </a:r>
            <a:r>
              <a:rPr lang="en-US" sz="1800" dirty="0" smtClean="0"/>
              <a:t>="undirected"&gt;</a:t>
            </a:r>
          </a:p>
          <a:p>
            <a:r>
              <a:rPr lang="en-US" sz="1800" dirty="0" smtClean="0"/>
              <a:t>                &lt;node id="n6::n0::n0"/&gt;</a:t>
            </a:r>
          </a:p>
          <a:p>
            <a:r>
              <a:rPr lang="en-US" sz="1800" dirty="0" smtClean="0"/>
              <a:t>               &lt;/graph&gt;</a:t>
            </a:r>
          </a:p>
          <a:p>
            <a:r>
              <a:rPr lang="en-US" sz="1800" dirty="0" smtClean="0"/>
              <a:t>          &lt;/node&gt;</a:t>
            </a:r>
          </a:p>
          <a:p>
            <a:r>
              <a:rPr lang="en-US" sz="1800" dirty="0" smtClean="0"/>
              <a:t>          &lt;node id="n6::n1"/&gt;</a:t>
            </a:r>
          </a:p>
          <a:p>
            <a:r>
              <a:rPr lang="en-US" sz="1800" dirty="0" smtClean="0"/>
              <a:t>          &lt;node id="n6::n2"/&gt;</a:t>
            </a:r>
          </a:p>
          <a:p>
            <a:r>
              <a:rPr lang="en-US" sz="1800" dirty="0" smtClean="0"/>
              <a:t>          &lt;edge id="e10" source="n6::n1" target="n6::n0::n0"/&gt;</a:t>
            </a:r>
          </a:p>
          <a:p>
            <a:r>
              <a:rPr lang="en-US" sz="1800" dirty="0" smtClean="0"/>
              <a:t>          &lt;edge id="e11" source="n6::n1" target="n6::n2"/&gt;</a:t>
            </a:r>
          </a:p>
          <a:p>
            <a:r>
              <a:rPr lang="en-US" sz="1800" dirty="0" smtClean="0"/>
              <a:t>        &lt;/graph&gt;</a:t>
            </a:r>
          </a:p>
          <a:p>
            <a:r>
              <a:rPr lang="en-US" sz="1800" dirty="0" smtClean="0"/>
              <a:t>    &lt;/node&gt;</a:t>
            </a:r>
          </a:p>
          <a:p>
            <a:r>
              <a:rPr lang="en-US" sz="1800" dirty="0" smtClean="0"/>
              <a:t>    &lt;edge id="e2" source="n5::n2" target="n0"/&gt;</a:t>
            </a:r>
          </a:p>
          <a:p>
            <a:r>
              <a:rPr lang="en-US" sz="1800" dirty="0" smtClean="0"/>
              <a:t>    &lt;edge id="e3" source="n0" target="n2"/&gt;</a:t>
            </a:r>
          </a:p>
          <a:p>
            <a:r>
              <a:rPr lang="en-US" sz="1800" dirty="0" smtClean="0"/>
              <a:t>    &lt;edge id="e4" source="n0" target="n1"/&gt;</a:t>
            </a:r>
          </a:p>
          <a:p>
            <a:r>
              <a:rPr lang="en-US" sz="1800" dirty="0" smtClean="0"/>
              <a:t>    &lt;edge id="e5" source="n1" target="n3"/&gt;</a:t>
            </a:r>
          </a:p>
          <a:p>
            <a:r>
              <a:rPr lang="en-US" sz="1800" dirty="0" smtClean="0"/>
              <a:t>    &lt;edge id="e6" source="n3" target="n2"/&gt;</a:t>
            </a:r>
          </a:p>
          <a:p>
            <a:r>
              <a:rPr lang="en-US" sz="1800" dirty="0" smtClean="0"/>
              <a:t>    &lt;edge id="e7" source="n2" target="n4"/&gt;</a:t>
            </a:r>
          </a:p>
          <a:p>
            <a:r>
              <a:rPr lang="en-US" sz="1800" dirty="0" smtClean="0"/>
              <a:t>    &lt;edge id="e8" source="n3" target="n6::n1"/&gt;</a:t>
            </a:r>
          </a:p>
          <a:p>
            <a:r>
              <a:rPr lang="en-US" sz="1800" dirty="0" smtClean="0"/>
              <a:t>    &lt;edge id="e9" source="n6::n1" target="n4"/&gt;</a:t>
            </a:r>
          </a:p>
          <a:p>
            <a:r>
              <a:rPr lang="en-US" sz="1800" dirty="0" smtClean="0"/>
              <a:t>  &lt;/graph&gt;</a:t>
            </a:r>
          </a:p>
          <a:p>
            <a:r>
              <a:rPr lang="en-US" sz="1800" dirty="0" smtClean="0"/>
              <a:t>&lt;/</a:t>
            </a:r>
            <a:r>
              <a:rPr lang="en-US" sz="1800" dirty="0" err="1" smtClean="0"/>
              <a:t>graphml</a:t>
            </a:r>
            <a:r>
              <a:rPr lang="en-US" sz="1800" dirty="0" smtClean="0"/>
              <a:t>&gt;</a:t>
            </a:r>
          </a:p>
          <a:p>
            <a:endParaRPr lang="en-US" sz="1800" dirty="0" smtClean="0"/>
          </a:p>
          <a:p>
            <a:r>
              <a:rPr lang="en-US" sz="1800" dirty="0" smtClean="0"/>
              <a:t>=========</a:t>
            </a:r>
          </a:p>
          <a:p>
            <a:r>
              <a:rPr lang="en-US" sz="1800" dirty="0" smtClean="0"/>
              <a:t>&lt;?xml version="1.0" encoding="UTF-8"?&gt;</a:t>
            </a:r>
          </a:p>
          <a:p>
            <a:r>
              <a:rPr lang="en-US" sz="1800" dirty="0" smtClean="0"/>
              <a:t>&lt;</a:t>
            </a:r>
            <a:r>
              <a:rPr lang="en-US" sz="1800" dirty="0" err="1" smtClean="0"/>
              <a:t>graphml</a:t>
            </a:r>
            <a:r>
              <a:rPr lang="en-US" sz="1800" dirty="0" smtClean="0"/>
              <a:t> </a:t>
            </a:r>
            <a:r>
              <a:rPr lang="en-US" sz="1800" dirty="0" err="1" smtClean="0"/>
              <a:t>xmlns</a:t>
            </a:r>
            <a:r>
              <a:rPr lang="en-US" sz="1800" dirty="0" smtClean="0"/>
              <a:t>="http://</a:t>
            </a:r>
            <a:r>
              <a:rPr lang="en-US" sz="1800" dirty="0" err="1" smtClean="0"/>
              <a:t>graphml.graphdrawing.org</a:t>
            </a:r>
            <a:r>
              <a:rPr lang="en-US" sz="1800" dirty="0" smtClean="0"/>
              <a:t>/</a:t>
            </a:r>
            <a:r>
              <a:rPr lang="en-US" sz="1800" dirty="0" err="1" smtClean="0"/>
              <a:t>xmlns</a:t>
            </a:r>
            <a:r>
              <a:rPr lang="en-US" sz="1800" dirty="0" smtClean="0"/>
              <a:t>"  </a:t>
            </a:r>
            <a:r>
              <a:rPr lang="en-US" sz="1800" dirty="0" err="1" smtClean="0"/>
              <a:t>xmlns:xsi</a:t>
            </a:r>
            <a:r>
              <a:rPr lang="en-US" sz="1800" dirty="0" smtClean="0"/>
              <a:t>="http://www.w3.org/2001/</a:t>
            </a:r>
            <a:r>
              <a:rPr lang="en-US" sz="1800" dirty="0" err="1" smtClean="0"/>
              <a:t>XMLSchema</a:t>
            </a:r>
            <a:r>
              <a:rPr lang="en-US" sz="1800" dirty="0" smtClean="0"/>
              <a:t>-instance"</a:t>
            </a:r>
          </a:p>
          <a:p>
            <a:r>
              <a:rPr lang="en-US" sz="1800" dirty="0" err="1" smtClean="0"/>
              <a:t>xsi:schemaLocation</a:t>
            </a:r>
            <a:r>
              <a:rPr lang="en-US" sz="1800" dirty="0" smtClean="0"/>
              <a:t>="http://</a:t>
            </a:r>
            <a:r>
              <a:rPr lang="en-US" sz="1800" dirty="0" err="1" smtClean="0"/>
              <a:t>graphml.graphdrawing.org</a:t>
            </a:r>
            <a:r>
              <a:rPr lang="en-US" sz="1800" dirty="0" smtClean="0"/>
              <a:t>/</a:t>
            </a:r>
            <a:r>
              <a:rPr lang="en-US" sz="1800" dirty="0" err="1" smtClean="0"/>
              <a:t>xmlns</a:t>
            </a:r>
            <a:r>
              <a:rPr lang="en-US" sz="1800" dirty="0" smtClean="0"/>
              <a:t> http://</a:t>
            </a:r>
            <a:r>
              <a:rPr lang="en-US" sz="1800" dirty="0" err="1" smtClean="0"/>
              <a:t>graphml.graphdrawing.org</a:t>
            </a:r>
            <a:r>
              <a:rPr lang="en-US" sz="1800" dirty="0" smtClean="0"/>
              <a:t>/</a:t>
            </a:r>
            <a:r>
              <a:rPr lang="en-US" sz="1800" dirty="0" err="1" smtClean="0"/>
              <a:t>xmlns</a:t>
            </a:r>
            <a:r>
              <a:rPr lang="en-US" sz="1800" dirty="0" smtClean="0"/>
              <a:t>/1.0/</a:t>
            </a:r>
            <a:r>
              <a:rPr lang="en-US" sz="1800" dirty="0" err="1" smtClean="0"/>
              <a:t>graphml.xsd</a:t>
            </a:r>
            <a:r>
              <a:rPr lang="en-US" sz="1800" dirty="0" smtClean="0"/>
              <a:t>"&gt;</a:t>
            </a:r>
          </a:p>
          <a:p>
            <a:r>
              <a:rPr lang="en-US" sz="1800" dirty="0" smtClean="0"/>
              <a:t>  &lt;graph id="G" </a:t>
            </a:r>
            <a:r>
              <a:rPr lang="en-US" sz="1800" dirty="0" err="1" smtClean="0"/>
              <a:t>edgedefault</a:t>
            </a:r>
            <a:r>
              <a:rPr lang="en-US" sz="1800" dirty="0" smtClean="0"/>
              <a:t>="undirected"&gt;</a:t>
            </a:r>
          </a:p>
          <a:p>
            <a:r>
              <a:rPr lang="en-US" sz="1800" dirty="0" smtClean="0"/>
              <a:t>    &lt;node id="n0"/&gt;</a:t>
            </a:r>
          </a:p>
          <a:p>
            <a:r>
              <a:rPr lang="en-US" sz="1800" dirty="0" smtClean="0"/>
              <a:t>    &lt;node id="n1"/&gt;</a:t>
            </a:r>
          </a:p>
          <a:p>
            <a:r>
              <a:rPr lang="en-US" sz="1800" dirty="0" smtClean="0"/>
              <a:t>    &lt;node id="n2"/&gt;</a:t>
            </a:r>
          </a:p>
          <a:p>
            <a:r>
              <a:rPr lang="en-US" sz="1800" dirty="0" smtClean="0"/>
              <a:t>    &lt;node id="n3"/&gt;</a:t>
            </a:r>
          </a:p>
          <a:p>
            <a:r>
              <a:rPr lang="en-US" sz="1800" dirty="0" smtClean="0"/>
              <a:t>    &lt;node id="n4"/&gt;</a:t>
            </a:r>
          </a:p>
          <a:p>
            <a:r>
              <a:rPr lang="en-US" sz="1800" dirty="0" smtClean="0"/>
              <a:t>    &lt;node id="n5"/&gt;</a:t>
            </a:r>
          </a:p>
          <a:p>
            <a:r>
              <a:rPr lang="en-US" sz="1800" dirty="0" smtClean="0"/>
              <a:t>    &lt;node id="n6"/&gt;</a:t>
            </a:r>
          </a:p>
          <a:p>
            <a:r>
              <a:rPr lang="en-US" sz="1800" dirty="0" smtClean="0"/>
              <a:t>    &lt;</a:t>
            </a:r>
            <a:r>
              <a:rPr lang="en-US" sz="1800" dirty="0" err="1" smtClean="0"/>
              <a:t>hyperedge</a:t>
            </a:r>
            <a:r>
              <a:rPr lang="en-US" sz="1800" dirty="0" smtClean="0"/>
              <a:t>&gt;</a:t>
            </a:r>
          </a:p>
          <a:p>
            <a:r>
              <a:rPr lang="en-US" sz="1800" dirty="0" smtClean="0"/>
              <a:t>       &lt;endpoint node="n0"/&gt;</a:t>
            </a:r>
          </a:p>
          <a:p>
            <a:r>
              <a:rPr lang="en-US" sz="1800" dirty="0" smtClean="0"/>
              <a:t>       &lt;endpoint node="n1"/&gt;</a:t>
            </a:r>
          </a:p>
          <a:p>
            <a:r>
              <a:rPr lang="en-US" sz="1800" dirty="0" smtClean="0"/>
              <a:t>       &lt;endpoint node="n2"/&gt;</a:t>
            </a:r>
          </a:p>
          <a:p>
            <a:r>
              <a:rPr lang="en-US" sz="1800" dirty="0" smtClean="0"/>
              <a:t>     &lt;/</a:t>
            </a:r>
            <a:r>
              <a:rPr lang="en-US" sz="1800" dirty="0" err="1" smtClean="0"/>
              <a:t>hyperedge</a:t>
            </a:r>
            <a:r>
              <a:rPr lang="en-US" sz="1800" dirty="0" smtClean="0"/>
              <a:t>&gt;</a:t>
            </a:r>
          </a:p>
          <a:p>
            <a:r>
              <a:rPr lang="en-US" sz="1800" dirty="0" smtClean="0"/>
              <a:t>    &lt;</a:t>
            </a:r>
            <a:r>
              <a:rPr lang="en-US" sz="1800" dirty="0" err="1" smtClean="0"/>
              <a:t>hyperedge</a:t>
            </a:r>
            <a:r>
              <a:rPr lang="en-US" sz="1800" dirty="0" smtClean="0"/>
              <a:t>&gt;</a:t>
            </a:r>
          </a:p>
          <a:p>
            <a:r>
              <a:rPr lang="en-US" sz="1800" dirty="0" smtClean="0"/>
              <a:t>       &lt;endpoint node="n3"/&gt;</a:t>
            </a:r>
          </a:p>
          <a:p>
            <a:r>
              <a:rPr lang="en-US" sz="1800" dirty="0" smtClean="0"/>
              <a:t>       &lt;endpoint node="n4"/&gt;</a:t>
            </a:r>
          </a:p>
          <a:p>
            <a:r>
              <a:rPr lang="en-US" sz="1800" dirty="0" smtClean="0"/>
              <a:t>       &lt;endpoint node="n5"/&gt;</a:t>
            </a:r>
          </a:p>
          <a:p>
            <a:r>
              <a:rPr lang="en-US" sz="1800" dirty="0" smtClean="0"/>
              <a:t>       &lt;endpoint node="n6"/&gt;</a:t>
            </a:r>
          </a:p>
          <a:p>
            <a:r>
              <a:rPr lang="en-US" sz="1800" dirty="0" smtClean="0"/>
              <a:t>     &lt;/</a:t>
            </a:r>
            <a:r>
              <a:rPr lang="en-US" sz="1800" dirty="0" err="1" smtClean="0"/>
              <a:t>hyperedge</a:t>
            </a:r>
            <a:r>
              <a:rPr lang="en-US" sz="1800" dirty="0" smtClean="0"/>
              <a:t>&gt;</a:t>
            </a:r>
          </a:p>
          <a:p>
            <a:r>
              <a:rPr lang="en-US" sz="1800" dirty="0" smtClean="0"/>
              <a:t>    &lt;</a:t>
            </a:r>
            <a:r>
              <a:rPr lang="en-US" sz="1800" dirty="0" err="1" smtClean="0"/>
              <a:t>hyperedge</a:t>
            </a:r>
            <a:r>
              <a:rPr lang="en-US" sz="1800" dirty="0" smtClean="0"/>
              <a:t>&gt;</a:t>
            </a:r>
          </a:p>
          <a:p>
            <a:r>
              <a:rPr lang="en-US" sz="1800" dirty="0" smtClean="0"/>
              <a:t>       &lt;endpoint node="n1"/&gt;</a:t>
            </a:r>
          </a:p>
          <a:p>
            <a:r>
              <a:rPr lang="en-US" sz="1800" dirty="0" smtClean="0"/>
              <a:t>       &lt;endpoint node="n3"/&gt;</a:t>
            </a:r>
          </a:p>
          <a:p>
            <a:r>
              <a:rPr lang="en-US" sz="1800" dirty="0" smtClean="0"/>
              <a:t>     &lt;/</a:t>
            </a:r>
            <a:r>
              <a:rPr lang="en-US" sz="1800" dirty="0" err="1" smtClean="0"/>
              <a:t>hyperedge</a:t>
            </a:r>
            <a:r>
              <a:rPr lang="en-US" sz="1800" dirty="0" smtClean="0"/>
              <a:t>&gt;</a:t>
            </a:r>
          </a:p>
          <a:p>
            <a:r>
              <a:rPr lang="en-US" sz="1800" dirty="0" smtClean="0"/>
              <a:t>    &lt;edge source="n0" target="n4"/&gt;</a:t>
            </a:r>
          </a:p>
          <a:p>
            <a:r>
              <a:rPr lang="en-US" sz="1800" dirty="0" smtClean="0"/>
              <a:t>  &lt;/graph&gt;</a:t>
            </a:r>
          </a:p>
          <a:p>
            <a:r>
              <a:rPr lang="en-US" sz="1800" dirty="0" smtClean="0"/>
              <a:t>&lt;/</a:t>
            </a:r>
            <a:r>
              <a:rPr lang="en-US" sz="1800" dirty="0" err="1" smtClean="0"/>
              <a:t>graphml</a:t>
            </a:r>
            <a:r>
              <a:rPr lang="en-US" sz="1800" dirty="0" smtClean="0"/>
              <a:t>&gt;</a:t>
            </a:r>
          </a:p>
          <a:p>
            <a:endParaRPr lang="en-US" sz="1800" dirty="0" smtClean="0"/>
          </a:p>
          <a:p>
            <a:r>
              <a:rPr lang="en-US" sz="1800" dirty="0" smtClean="0"/>
              <a:t>=======</a:t>
            </a:r>
          </a:p>
          <a:p>
            <a:r>
              <a:rPr lang="en-US" sz="1800" dirty="0" smtClean="0"/>
              <a:t>&lt;?xml version="1.0" encoding="UTF-8"?&gt;</a:t>
            </a:r>
          </a:p>
          <a:p>
            <a:r>
              <a:rPr lang="en-US" sz="1800" dirty="0" smtClean="0"/>
              <a:t>&lt;</a:t>
            </a:r>
            <a:r>
              <a:rPr lang="en-US" sz="1800" dirty="0" err="1" smtClean="0"/>
              <a:t>graphml</a:t>
            </a:r>
            <a:r>
              <a:rPr lang="en-US" sz="1800" dirty="0" smtClean="0"/>
              <a:t> </a:t>
            </a:r>
            <a:r>
              <a:rPr lang="en-US" sz="1800" dirty="0" err="1" smtClean="0"/>
              <a:t>xmlns</a:t>
            </a:r>
            <a:r>
              <a:rPr lang="en-US" sz="1800" dirty="0" smtClean="0"/>
              <a:t>="http://</a:t>
            </a:r>
            <a:r>
              <a:rPr lang="en-US" sz="1800" dirty="0" err="1" smtClean="0"/>
              <a:t>graphml.graphdrawing.org</a:t>
            </a:r>
            <a:r>
              <a:rPr lang="en-US" sz="1800" dirty="0" smtClean="0"/>
              <a:t>/</a:t>
            </a:r>
            <a:r>
              <a:rPr lang="en-US" sz="1800" dirty="0" err="1" smtClean="0"/>
              <a:t>xmlns</a:t>
            </a:r>
            <a:r>
              <a:rPr lang="en-US" sz="1800" dirty="0" smtClean="0"/>
              <a:t>"  </a:t>
            </a:r>
            <a:r>
              <a:rPr lang="en-US" sz="1800" dirty="0" err="1" smtClean="0"/>
              <a:t>xmlns:xsi</a:t>
            </a:r>
            <a:r>
              <a:rPr lang="en-US" sz="1800" dirty="0" smtClean="0"/>
              <a:t>="http://www.w3.org/2001/</a:t>
            </a:r>
            <a:r>
              <a:rPr lang="en-US" sz="1800" dirty="0" err="1" smtClean="0"/>
              <a:t>XMLSchema</a:t>
            </a:r>
            <a:r>
              <a:rPr lang="en-US" sz="1800" dirty="0" smtClean="0"/>
              <a:t>-instance"</a:t>
            </a:r>
          </a:p>
          <a:p>
            <a:r>
              <a:rPr lang="en-US" sz="1800" dirty="0" err="1" smtClean="0"/>
              <a:t>xsi:schemaLocation</a:t>
            </a:r>
            <a:r>
              <a:rPr lang="en-US" sz="1800" dirty="0" smtClean="0"/>
              <a:t>="http://</a:t>
            </a:r>
            <a:r>
              <a:rPr lang="en-US" sz="1800" dirty="0" err="1" smtClean="0"/>
              <a:t>graphml.graphdrawing.org</a:t>
            </a:r>
            <a:r>
              <a:rPr lang="en-US" sz="1800" dirty="0" smtClean="0"/>
              <a:t>/</a:t>
            </a:r>
            <a:r>
              <a:rPr lang="en-US" sz="1800" dirty="0" err="1" smtClean="0"/>
              <a:t>xmlns</a:t>
            </a:r>
            <a:r>
              <a:rPr lang="en-US" sz="1800" dirty="0" smtClean="0"/>
              <a:t> http://</a:t>
            </a:r>
            <a:r>
              <a:rPr lang="en-US" sz="1800" dirty="0" err="1" smtClean="0"/>
              <a:t>graphml.graphdrawing.org</a:t>
            </a:r>
            <a:r>
              <a:rPr lang="en-US" sz="1800" dirty="0" smtClean="0"/>
              <a:t>/</a:t>
            </a:r>
            <a:r>
              <a:rPr lang="en-US" sz="1800" dirty="0" err="1" smtClean="0"/>
              <a:t>xmlns</a:t>
            </a:r>
            <a:r>
              <a:rPr lang="en-US" sz="1800" dirty="0" smtClean="0"/>
              <a:t>/1.0/</a:t>
            </a:r>
            <a:r>
              <a:rPr lang="en-US" sz="1800" dirty="0" err="1" smtClean="0"/>
              <a:t>graphml.xsd</a:t>
            </a:r>
            <a:r>
              <a:rPr lang="en-US" sz="1800" dirty="0" smtClean="0"/>
              <a:t>"&gt;</a:t>
            </a:r>
          </a:p>
          <a:p>
            <a:r>
              <a:rPr lang="en-US" sz="1800" dirty="0" smtClean="0"/>
              <a:t>  &lt;graph id="G" </a:t>
            </a:r>
            <a:r>
              <a:rPr lang="en-US" sz="1800" dirty="0" err="1" smtClean="0"/>
              <a:t>edgedefault</a:t>
            </a:r>
            <a:r>
              <a:rPr lang="en-US" sz="1800" dirty="0" smtClean="0"/>
              <a:t>="directed"&gt;</a:t>
            </a:r>
          </a:p>
          <a:p>
            <a:r>
              <a:rPr lang="en-US" sz="1800" dirty="0" smtClean="0"/>
              <a:t>    &lt;node id="n0"&gt;</a:t>
            </a:r>
          </a:p>
          <a:p>
            <a:r>
              <a:rPr lang="en-US" sz="1800" dirty="0" smtClean="0"/>
              <a:t>      &lt;port name="North"/&gt;</a:t>
            </a:r>
          </a:p>
          <a:p>
            <a:r>
              <a:rPr lang="en-US" sz="1800" dirty="0" smtClean="0"/>
              <a:t>      &lt;port name="South"/&gt;</a:t>
            </a:r>
          </a:p>
          <a:p>
            <a:r>
              <a:rPr lang="en-US" sz="1800" dirty="0" smtClean="0"/>
              <a:t>      &lt;port name="East"/&gt;</a:t>
            </a:r>
          </a:p>
          <a:p>
            <a:r>
              <a:rPr lang="en-US" sz="1800" dirty="0" smtClean="0"/>
              <a:t>      &lt;port name="West"/&gt;</a:t>
            </a:r>
          </a:p>
          <a:p>
            <a:r>
              <a:rPr lang="en-US" sz="1800" dirty="0" smtClean="0"/>
              <a:t>    &lt;/node&gt;</a:t>
            </a:r>
          </a:p>
          <a:p>
            <a:r>
              <a:rPr lang="en-US" sz="1800" dirty="0" smtClean="0"/>
              <a:t>    &lt;node id="n1"&gt;</a:t>
            </a:r>
          </a:p>
          <a:p>
            <a:r>
              <a:rPr lang="en-US" sz="1800" dirty="0" smtClean="0"/>
              <a:t>      &lt;port name="North"/&gt;</a:t>
            </a:r>
          </a:p>
          <a:p>
            <a:r>
              <a:rPr lang="en-US" sz="1800" dirty="0" smtClean="0"/>
              <a:t>      &lt;port name="South"/&gt;</a:t>
            </a:r>
          </a:p>
          <a:p>
            <a:r>
              <a:rPr lang="en-US" sz="1800" dirty="0" smtClean="0"/>
              <a:t>      &lt;port name="East"/&gt;</a:t>
            </a:r>
          </a:p>
          <a:p>
            <a:r>
              <a:rPr lang="en-US" sz="1800" dirty="0" smtClean="0"/>
              <a:t>      &lt;port name="West"/&gt;</a:t>
            </a:r>
          </a:p>
          <a:p>
            <a:r>
              <a:rPr lang="en-US" sz="1800" dirty="0" smtClean="0"/>
              <a:t>    &lt;/node&gt;</a:t>
            </a:r>
          </a:p>
          <a:p>
            <a:r>
              <a:rPr lang="en-US" sz="1800" dirty="0" smtClean="0"/>
              <a:t>    &lt;node id="n2"&gt;</a:t>
            </a:r>
          </a:p>
          <a:p>
            <a:r>
              <a:rPr lang="en-US" sz="1800" dirty="0" smtClean="0"/>
              <a:t>      &lt;port name="</a:t>
            </a:r>
            <a:r>
              <a:rPr lang="en-US" sz="1800" dirty="0" err="1" smtClean="0"/>
              <a:t>NorthWest</a:t>
            </a:r>
            <a:r>
              <a:rPr lang="en-US" sz="1800" dirty="0" smtClean="0"/>
              <a:t>"/&gt;</a:t>
            </a:r>
          </a:p>
          <a:p>
            <a:r>
              <a:rPr lang="en-US" sz="1800" dirty="0" smtClean="0"/>
              <a:t>      &lt;port name="</a:t>
            </a:r>
            <a:r>
              <a:rPr lang="en-US" sz="1800" dirty="0" err="1" smtClean="0"/>
              <a:t>SouthEast</a:t>
            </a:r>
            <a:r>
              <a:rPr lang="en-US" sz="1800" dirty="0" smtClean="0"/>
              <a:t>"/&gt;</a:t>
            </a:r>
          </a:p>
          <a:p>
            <a:r>
              <a:rPr lang="en-US" sz="1800" dirty="0" smtClean="0"/>
              <a:t>    &lt;/node&gt;</a:t>
            </a:r>
          </a:p>
          <a:p>
            <a:r>
              <a:rPr lang="en-US" sz="1800" dirty="0" smtClean="0"/>
              <a:t>    &lt;node id="n3"&gt;</a:t>
            </a:r>
          </a:p>
          <a:p>
            <a:r>
              <a:rPr lang="en-US" sz="1800" dirty="0" smtClean="0"/>
              <a:t>      &lt;port name="</a:t>
            </a:r>
            <a:r>
              <a:rPr lang="en-US" sz="1800" dirty="0" err="1" smtClean="0"/>
              <a:t>NorthEast</a:t>
            </a:r>
            <a:r>
              <a:rPr lang="en-US" sz="1800" dirty="0" smtClean="0"/>
              <a:t>"/&gt;</a:t>
            </a:r>
          </a:p>
          <a:p>
            <a:r>
              <a:rPr lang="en-US" sz="1800" dirty="0" smtClean="0"/>
              <a:t>      &lt;port name="</a:t>
            </a:r>
            <a:r>
              <a:rPr lang="en-US" sz="1800" dirty="0" err="1" smtClean="0"/>
              <a:t>SouthWest</a:t>
            </a:r>
            <a:r>
              <a:rPr lang="en-US" sz="1800" dirty="0" smtClean="0"/>
              <a:t>"/&gt;</a:t>
            </a:r>
          </a:p>
          <a:p>
            <a:r>
              <a:rPr lang="en-US" sz="1800" dirty="0" smtClean="0"/>
              <a:t>    &lt;/node&gt;</a:t>
            </a:r>
          </a:p>
          <a:p>
            <a:r>
              <a:rPr lang="en-US" sz="1800" dirty="0" smtClean="0"/>
              <a:t>    &lt;edge source="n0" target="n3" </a:t>
            </a:r>
            <a:r>
              <a:rPr lang="en-US" sz="1800" dirty="0" err="1" smtClean="0"/>
              <a:t>sourceport</a:t>
            </a:r>
            <a:r>
              <a:rPr lang="en-US" sz="1800" dirty="0" smtClean="0"/>
              <a:t>="North" </a:t>
            </a:r>
            <a:r>
              <a:rPr lang="en-US" sz="1800" dirty="0" err="1" smtClean="0"/>
              <a:t>targetport</a:t>
            </a:r>
            <a:r>
              <a:rPr lang="en-US" sz="1800" dirty="0" smtClean="0"/>
              <a:t>="</a:t>
            </a:r>
            <a:r>
              <a:rPr lang="en-US" sz="1800" dirty="0" err="1" smtClean="0"/>
              <a:t>NorthEast</a:t>
            </a:r>
            <a:r>
              <a:rPr lang="en-US" sz="1800" dirty="0" smtClean="0"/>
              <a:t>"/&gt;</a:t>
            </a:r>
          </a:p>
          <a:p>
            <a:r>
              <a:rPr lang="en-US" sz="1800" dirty="0" smtClean="0"/>
              <a:t>    &lt;</a:t>
            </a:r>
            <a:r>
              <a:rPr lang="en-US" sz="1800" dirty="0" err="1" smtClean="0"/>
              <a:t>hyperedge</a:t>
            </a:r>
            <a:r>
              <a:rPr lang="en-US" sz="1800" dirty="0" smtClean="0"/>
              <a:t>&gt;</a:t>
            </a:r>
          </a:p>
          <a:p>
            <a:r>
              <a:rPr lang="en-US" sz="1800" dirty="0" smtClean="0"/>
              <a:t>       &lt;endpoint node="n0" port="North"/&gt;</a:t>
            </a:r>
          </a:p>
          <a:p>
            <a:r>
              <a:rPr lang="en-US" sz="1800" dirty="0" smtClean="0"/>
              <a:t>       &lt;endpoint node="n1" port="East"/&gt;</a:t>
            </a:r>
          </a:p>
          <a:p>
            <a:r>
              <a:rPr lang="en-US" sz="1800" dirty="0" smtClean="0"/>
              <a:t>       &lt;endpoint node="n2" port="</a:t>
            </a:r>
            <a:r>
              <a:rPr lang="en-US" sz="1800" dirty="0" err="1" smtClean="0"/>
              <a:t>SouthEast</a:t>
            </a:r>
            <a:r>
              <a:rPr lang="en-US" sz="1800" dirty="0" smtClean="0"/>
              <a:t>"/&gt;</a:t>
            </a:r>
          </a:p>
          <a:p>
            <a:r>
              <a:rPr lang="en-US" sz="1800" dirty="0" smtClean="0"/>
              <a:t>     &lt;/</a:t>
            </a:r>
            <a:r>
              <a:rPr lang="en-US" sz="1800" dirty="0" err="1" smtClean="0"/>
              <a:t>hyperedge</a:t>
            </a:r>
            <a:r>
              <a:rPr lang="en-US" sz="1800" dirty="0" smtClean="0"/>
              <a:t>&gt;</a:t>
            </a:r>
          </a:p>
          <a:p>
            <a:r>
              <a:rPr lang="en-US" sz="1800" dirty="0" smtClean="0"/>
              <a:t>  &lt;/graph&gt;</a:t>
            </a:r>
          </a:p>
          <a:p>
            <a:r>
              <a:rPr lang="en-US" sz="1800" dirty="0" smtClean="0"/>
              <a:t>&lt;/</a:t>
            </a:r>
            <a:r>
              <a:rPr lang="en-US" sz="1800" dirty="0" err="1" smtClean="0"/>
              <a:t>graphml</a:t>
            </a:r>
            <a:r>
              <a:rPr lang="en-US" sz="1800" dirty="0" smtClean="0"/>
              <a:t>&gt;</a:t>
            </a:r>
          </a:p>
          <a:p>
            <a:endParaRPr lang="en-US" sz="1800" dirty="0" smtClean="0"/>
          </a:p>
        </p:txBody>
      </p:sp>
      <p:sp>
        <p:nvSpPr>
          <p:cNvPr id="4" name="Slide Number Placeholder 3"/>
          <p:cNvSpPr>
            <a:spLocks noGrp="1"/>
          </p:cNvSpPr>
          <p:nvPr>
            <p:ph type="sldNum" sz="quarter" idx="10"/>
          </p:nvPr>
        </p:nvSpPr>
        <p:spPr/>
        <p:txBody>
          <a:bodyPr/>
          <a:lstStyle/>
          <a:p>
            <a:fld id="{42978B88-6EED-411B-B702-85ACD7F7F9BF}" type="slidenum">
              <a:rPr lang="en-US" smtClean="0"/>
              <a:pPr/>
              <a:t>28</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29</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3</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&lt;?xml version="1.0" encoding="UTF-8"?&gt;</a:t>
            </a:r>
          </a:p>
          <a:p>
            <a:r>
              <a:rPr lang="en-US" sz="1800" dirty="0" smtClean="0"/>
              <a:t>&lt;</a:t>
            </a:r>
            <a:r>
              <a:rPr lang="en-US" sz="1800" dirty="0" err="1" smtClean="0"/>
              <a:t>graphml</a:t>
            </a:r>
            <a:r>
              <a:rPr lang="en-US" sz="1800" dirty="0" smtClean="0"/>
              <a:t> </a:t>
            </a:r>
            <a:r>
              <a:rPr lang="en-US" sz="1800" dirty="0" err="1" smtClean="0"/>
              <a:t>xmlns</a:t>
            </a:r>
            <a:r>
              <a:rPr lang="en-US" sz="1800" dirty="0" smtClean="0"/>
              <a:t>="http://</a:t>
            </a:r>
            <a:r>
              <a:rPr lang="en-US" sz="1800" dirty="0" err="1" smtClean="0"/>
              <a:t>graphml.graphdrawing.org</a:t>
            </a:r>
            <a:r>
              <a:rPr lang="en-US" sz="1800" dirty="0" smtClean="0"/>
              <a:t>/</a:t>
            </a:r>
            <a:r>
              <a:rPr lang="en-US" sz="1800" dirty="0" err="1" smtClean="0"/>
              <a:t>xmlns</a:t>
            </a:r>
            <a:r>
              <a:rPr lang="en-US" sz="1800" dirty="0" smtClean="0"/>
              <a:t>"  </a:t>
            </a:r>
            <a:r>
              <a:rPr lang="en-US" sz="1800" dirty="0" err="1" smtClean="0"/>
              <a:t>xmlns:xsi</a:t>
            </a:r>
            <a:r>
              <a:rPr lang="en-US" sz="1800" dirty="0" smtClean="0"/>
              <a:t>="http://www.w3.org/2001/</a:t>
            </a:r>
            <a:r>
              <a:rPr lang="en-US" sz="1800" dirty="0" err="1" smtClean="0"/>
              <a:t>XMLSchema</a:t>
            </a:r>
            <a:r>
              <a:rPr lang="en-US" sz="1800" dirty="0" smtClean="0"/>
              <a:t>-instance"</a:t>
            </a:r>
          </a:p>
          <a:p>
            <a:r>
              <a:rPr lang="en-US" sz="1800" dirty="0" err="1" smtClean="0"/>
              <a:t>xsi:schemaLocation</a:t>
            </a:r>
            <a:r>
              <a:rPr lang="en-US" sz="1800" dirty="0" smtClean="0"/>
              <a:t>="http://</a:t>
            </a:r>
            <a:r>
              <a:rPr lang="en-US" sz="1800" dirty="0" err="1" smtClean="0"/>
              <a:t>graphml.graphdrawing.org</a:t>
            </a:r>
            <a:r>
              <a:rPr lang="en-US" sz="1800" dirty="0" smtClean="0"/>
              <a:t>/</a:t>
            </a:r>
            <a:r>
              <a:rPr lang="en-US" sz="1800" dirty="0" err="1" smtClean="0"/>
              <a:t>xmlns</a:t>
            </a:r>
            <a:r>
              <a:rPr lang="en-US" sz="1800" dirty="0" smtClean="0"/>
              <a:t> http://</a:t>
            </a:r>
            <a:r>
              <a:rPr lang="en-US" sz="1800" dirty="0" err="1" smtClean="0"/>
              <a:t>graphml.graphdrawing.org</a:t>
            </a:r>
            <a:r>
              <a:rPr lang="en-US" sz="1800" dirty="0" smtClean="0"/>
              <a:t>/</a:t>
            </a:r>
            <a:r>
              <a:rPr lang="en-US" sz="1800" dirty="0" err="1" smtClean="0"/>
              <a:t>xmlns</a:t>
            </a:r>
            <a:r>
              <a:rPr lang="en-US" sz="1800" dirty="0" smtClean="0"/>
              <a:t>/1.0/</a:t>
            </a:r>
            <a:r>
              <a:rPr lang="en-US" sz="1800" dirty="0" err="1" smtClean="0"/>
              <a:t>graphml.xsd</a:t>
            </a:r>
            <a:r>
              <a:rPr lang="en-US" sz="1800" dirty="0" smtClean="0"/>
              <a:t>"&gt;</a:t>
            </a:r>
          </a:p>
          <a:p>
            <a:r>
              <a:rPr lang="en-US" sz="1800" dirty="0" smtClean="0"/>
              <a:t>  &lt;graph id="G" </a:t>
            </a:r>
            <a:r>
              <a:rPr lang="en-US" sz="1800" dirty="0" err="1" smtClean="0"/>
              <a:t>edgedefault</a:t>
            </a:r>
            <a:r>
              <a:rPr lang="en-US" sz="1800" dirty="0" smtClean="0"/>
              <a:t>="directed"&gt;</a:t>
            </a:r>
          </a:p>
          <a:p>
            <a:r>
              <a:rPr lang="en-US" sz="1800" dirty="0" smtClean="0"/>
              <a:t>    &lt;node id="n0"&gt;</a:t>
            </a:r>
          </a:p>
          <a:p>
            <a:r>
              <a:rPr lang="en-US" sz="1800" dirty="0" smtClean="0"/>
              <a:t>      &lt;port name="North"/&gt;</a:t>
            </a:r>
          </a:p>
          <a:p>
            <a:r>
              <a:rPr lang="en-US" sz="1800" dirty="0" smtClean="0"/>
              <a:t>      &lt;port name="South"/&gt;</a:t>
            </a:r>
          </a:p>
          <a:p>
            <a:r>
              <a:rPr lang="en-US" sz="1800" dirty="0" smtClean="0"/>
              <a:t>      &lt;port name="East"/&gt;</a:t>
            </a:r>
          </a:p>
          <a:p>
            <a:r>
              <a:rPr lang="en-US" sz="1800" dirty="0" smtClean="0"/>
              <a:t>      &lt;port name="West"/&gt;</a:t>
            </a:r>
          </a:p>
          <a:p>
            <a:r>
              <a:rPr lang="en-US" sz="1800" dirty="0" smtClean="0"/>
              <a:t>    &lt;/node&gt;</a:t>
            </a:r>
          </a:p>
          <a:p>
            <a:r>
              <a:rPr lang="en-US" sz="1800" dirty="0" smtClean="0"/>
              <a:t>    &lt;node id="n1"&gt;</a:t>
            </a:r>
          </a:p>
          <a:p>
            <a:r>
              <a:rPr lang="en-US" sz="1800" dirty="0" smtClean="0"/>
              <a:t>      &lt;port name="North"/&gt;</a:t>
            </a:r>
          </a:p>
          <a:p>
            <a:r>
              <a:rPr lang="en-US" sz="1800" dirty="0" smtClean="0"/>
              <a:t>      &lt;port name="South"/&gt;</a:t>
            </a:r>
          </a:p>
          <a:p>
            <a:r>
              <a:rPr lang="en-US" sz="1800" dirty="0" smtClean="0"/>
              <a:t>      &lt;port name="East"/&gt;</a:t>
            </a:r>
          </a:p>
          <a:p>
            <a:r>
              <a:rPr lang="en-US" sz="1800" dirty="0" smtClean="0"/>
              <a:t>      &lt;port name="West"/&gt;</a:t>
            </a:r>
          </a:p>
          <a:p>
            <a:r>
              <a:rPr lang="en-US" sz="1800" dirty="0" smtClean="0"/>
              <a:t>    &lt;/node&gt;</a:t>
            </a:r>
          </a:p>
          <a:p>
            <a:r>
              <a:rPr lang="en-US" sz="1800" dirty="0" smtClean="0"/>
              <a:t>    &lt;node id="n2"&gt;</a:t>
            </a:r>
          </a:p>
          <a:p>
            <a:r>
              <a:rPr lang="en-US" sz="1800" dirty="0" smtClean="0"/>
              <a:t>      &lt;port name="</a:t>
            </a:r>
            <a:r>
              <a:rPr lang="en-US" sz="1800" dirty="0" err="1" smtClean="0"/>
              <a:t>NorthWest</a:t>
            </a:r>
            <a:r>
              <a:rPr lang="en-US" sz="1800" dirty="0" smtClean="0"/>
              <a:t>"/&gt;</a:t>
            </a:r>
          </a:p>
          <a:p>
            <a:r>
              <a:rPr lang="en-US" sz="1800" dirty="0" smtClean="0"/>
              <a:t>      &lt;port name="</a:t>
            </a:r>
            <a:r>
              <a:rPr lang="en-US" sz="1800" dirty="0" err="1" smtClean="0"/>
              <a:t>SouthEast</a:t>
            </a:r>
            <a:r>
              <a:rPr lang="en-US" sz="1800" dirty="0" smtClean="0"/>
              <a:t>"/&gt;</a:t>
            </a:r>
          </a:p>
          <a:p>
            <a:r>
              <a:rPr lang="en-US" sz="1800" dirty="0" smtClean="0"/>
              <a:t>    &lt;/node&gt;</a:t>
            </a:r>
          </a:p>
          <a:p>
            <a:r>
              <a:rPr lang="en-US" sz="1800" dirty="0" smtClean="0"/>
              <a:t>    &lt;node id="n3"&gt;</a:t>
            </a:r>
          </a:p>
          <a:p>
            <a:r>
              <a:rPr lang="en-US" sz="1800" dirty="0" smtClean="0"/>
              <a:t>      &lt;port name="</a:t>
            </a:r>
            <a:r>
              <a:rPr lang="en-US" sz="1800" dirty="0" err="1" smtClean="0"/>
              <a:t>NorthEast</a:t>
            </a:r>
            <a:r>
              <a:rPr lang="en-US" sz="1800" dirty="0" smtClean="0"/>
              <a:t>"/&gt;</a:t>
            </a:r>
          </a:p>
          <a:p>
            <a:r>
              <a:rPr lang="en-US" sz="1800" dirty="0" smtClean="0"/>
              <a:t>      &lt;port name="</a:t>
            </a:r>
            <a:r>
              <a:rPr lang="en-US" sz="1800" dirty="0" err="1" smtClean="0"/>
              <a:t>SouthWest</a:t>
            </a:r>
            <a:r>
              <a:rPr lang="en-US" sz="1800" dirty="0" smtClean="0"/>
              <a:t>"/&gt;</a:t>
            </a:r>
          </a:p>
          <a:p>
            <a:r>
              <a:rPr lang="en-US" sz="1800" dirty="0" smtClean="0"/>
              <a:t>    &lt;/node&gt;</a:t>
            </a:r>
          </a:p>
          <a:p>
            <a:r>
              <a:rPr lang="en-US" sz="1800" dirty="0" smtClean="0"/>
              <a:t>    &lt;edge source="n0" target="n3" </a:t>
            </a:r>
            <a:r>
              <a:rPr lang="en-US" sz="1800" dirty="0" err="1" smtClean="0"/>
              <a:t>sourceport</a:t>
            </a:r>
            <a:r>
              <a:rPr lang="en-US" sz="1800" dirty="0" smtClean="0"/>
              <a:t>="North" </a:t>
            </a:r>
            <a:r>
              <a:rPr lang="en-US" sz="1800" dirty="0" err="1" smtClean="0"/>
              <a:t>targetport</a:t>
            </a:r>
            <a:r>
              <a:rPr lang="en-US" sz="1800" dirty="0" smtClean="0"/>
              <a:t>="</a:t>
            </a:r>
            <a:r>
              <a:rPr lang="en-US" sz="1800" dirty="0" err="1" smtClean="0"/>
              <a:t>NorthEast</a:t>
            </a:r>
            <a:r>
              <a:rPr lang="en-US" sz="1800" dirty="0" smtClean="0"/>
              <a:t>"/&gt;</a:t>
            </a:r>
          </a:p>
          <a:p>
            <a:r>
              <a:rPr lang="en-US" sz="1800" dirty="0" smtClean="0"/>
              <a:t>    &lt;</a:t>
            </a:r>
            <a:r>
              <a:rPr lang="en-US" sz="1800" dirty="0" err="1" smtClean="0"/>
              <a:t>hyperedge</a:t>
            </a:r>
            <a:r>
              <a:rPr lang="en-US" sz="1800" dirty="0" smtClean="0"/>
              <a:t>&gt;</a:t>
            </a:r>
          </a:p>
          <a:p>
            <a:r>
              <a:rPr lang="en-US" sz="1800" dirty="0" smtClean="0"/>
              <a:t>       &lt;endpoint node="n0" port="North"/&gt;</a:t>
            </a:r>
          </a:p>
          <a:p>
            <a:r>
              <a:rPr lang="en-US" sz="1800" dirty="0" smtClean="0"/>
              <a:t>       &lt;endpoint node="n1" port="East"/&gt;</a:t>
            </a:r>
          </a:p>
          <a:p>
            <a:r>
              <a:rPr lang="en-US" sz="1800" dirty="0" smtClean="0"/>
              <a:t>       &lt;endpoint node="n2" port="</a:t>
            </a:r>
            <a:r>
              <a:rPr lang="en-US" sz="1800" dirty="0" err="1" smtClean="0"/>
              <a:t>SouthEast</a:t>
            </a:r>
            <a:r>
              <a:rPr lang="en-US" sz="1800" dirty="0" smtClean="0"/>
              <a:t>"/&gt;</a:t>
            </a:r>
          </a:p>
          <a:p>
            <a:r>
              <a:rPr lang="en-US" sz="1800" dirty="0" smtClean="0"/>
              <a:t>     &lt;/</a:t>
            </a:r>
            <a:r>
              <a:rPr lang="en-US" sz="1800" dirty="0" err="1" smtClean="0"/>
              <a:t>hyperedge</a:t>
            </a:r>
            <a:r>
              <a:rPr lang="en-US" sz="1800" dirty="0" smtClean="0"/>
              <a:t>&gt;</a:t>
            </a:r>
          </a:p>
          <a:p>
            <a:r>
              <a:rPr lang="en-US" sz="1800" dirty="0" smtClean="0"/>
              <a:t>  &lt;/graph&gt;</a:t>
            </a:r>
          </a:p>
          <a:p>
            <a:r>
              <a:rPr lang="en-US" sz="1800" dirty="0" smtClean="0"/>
              <a:t>&lt;/</a:t>
            </a:r>
            <a:r>
              <a:rPr lang="en-US" sz="1800" dirty="0" err="1" smtClean="0"/>
              <a:t>graphml</a:t>
            </a:r>
            <a:r>
              <a:rPr lang="en-US" sz="1800" dirty="0" smtClean="0"/>
              <a:t>&gt;</a:t>
            </a:r>
          </a:p>
          <a:p>
            <a:endParaRPr lang="en-US" sz="1800" dirty="0" smtClean="0"/>
          </a:p>
        </p:txBody>
      </p:sp>
      <p:sp>
        <p:nvSpPr>
          <p:cNvPr id="4" name="Slide Number Placeholder 3"/>
          <p:cNvSpPr>
            <a:spLocks noGrp="1"/>
          </p:cNvSpPr>
          <p:nvPr>
            <p:ph type="sldNum" sz="quarter" idx="10"/>
          </p:nvPr>
        </p:nvSpPr>
        <p:spPr/>
        <p:txBody>
          <a:bodyPr/>
          <a:lstStyle/>
          <a:p>
            <a:fld id="{42978B88-6EED-411B-B702-85ACD7F7F9BF}" type="slidenum">
              <a:rPr lang="en-US" smtClean="0"/>
              <a:pPr/>
              <a:t>30</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31</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smtClean="0"/>
          </a:p>
          <a:p>
            <a:endParaRPr lang="en-US" sz="1800" dirty="0" smtClean="0"/>
          </a:p>
        </p:txBody>
      </p:sp>
      <p:sp>
        <p:nvSpPr>
          <p:cNvPr id="4" name="Slide Number Placeholder 3"/>
          <p:cNvSpPr>
            <a:spLocks noGrp="1"/>
          </p:cNvSpPr>
          <p:nvPr>
            <p:ph type="sldNum" sz="quarter" idx="10"/>
          </p:nvPr>
        </p:nvSpPr>
        <p:spPr/>
        <p:txBody>
          <a:bodyPr/>
          <a:lstStyle/>
          <a:p>
            <a:fld id="{42978B88-6EED-411B-B702-85ACD7F7F9BF}" type="slidenum">
              <a:rPr lang="en-US" smtClean="0"/>
              <a:pPr/>
              <a:t>32</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smtClean="0"/>
          </a:p>
        </p:txBody>
      </p:sp>
      <p:sp>
        <p:nvSpPr>
          <p:cNvPr id="4" name="Slide Number Placeholder 3"/>
          <p:cNvSpPr>
            <a:spLocks noGrp="1"/>
          </p:cNvSpPr>
          <p:nvPr>
            <p:ph type="sldNum" sz="quarter" idx="10"/>
          </p:nvPr>
        </p:nvSpPr>
        <p:spPr/>
        <p:txBody>
          <a:bodyPr/>
          <a:lstStyle/>
          <a:p>
            <a:fld id="{42978B88-6EED-411B-B702-85ACD7F7F9BF}" type="slidenum">
              <a:rPr lang="en-US" smtClean="0"/>
              <a:pPr/>
              <a:t>33</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34</a:t>
            </a:fld>
            <a:endParaRPr lang="en-US"/>
          </a:p>
        </p:txBody>
      </p:sp>
    </p:spTree>
    <p:extLst>
      <p:ext uri="{BB962C8B-B14F-4D97-AF65-F5344CB8AC3E}">
        <p14:creationId xmlns:p14="http://schemas.microsoft.com/office/powerpoint/2010/main" val="1385894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4</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5</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6</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7</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8</a:t>
            </a:fld>
            <a:endParaRPr lang="en-US"/>
          </a:p>
        </p:txBody>
      </p:sp>
    </p:spTree>
    <p:extLst>
      <p:ext uri="{BB962C8B-B14F-4D97-AF65-F5344CB8AC3E}">
        <p14:creationId xmlns:p14="http://schemas.microsoft.com/office/powerpoint/2010/main" val="4069538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8B88-6EED-411B-B702-85ACD7F7F9BF}" type="slidenum">
              <a:rPr lang="en-US" smtClean="0"/>
              <a:pPr/>
              <a:t>9</a:t>
            </a:fld>
            <a:endParaRPr lang="en-US"/>
          </a:p>
        </p:txBody>
      </p:sp>
    </p:spTree>
    <p:extLst>
      <p:ext uri="{BB962C8B-B14F-4D97-AF65-F5344CB8AC3E}">
        <p14:creationId xmlns:p14="http://schemas.microsoft.com/office/powerpoint/2010/main" val="4069538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C7131E5B-00C3-0745-B9A8-94A27EBE9C2C}" type="slidenum">
              <a:rPr lang="en-US"/>
              <a:pPr>
                <a:defRPr/>
              </a:pPr>
              <a:t>‹#›</a:t>
            </a:fld>
            <a:endParaRPr lang="en-US">
              <a:solidFill>
                <a:schemeClr val="bg2"/>
              </a:solidFill>
            </a:endParaRPr>
          </a:p>
        </p:txBody>
      </p:sp>
    </p:spTree>
    <p:extLst>
      <p:ext uri="{BB962C8B-B14F-4D97-AF65-F5344CB8AC3E}">
        <p14:creationId xmlns:p14="http://schemas.microsoft.com/office/powerpoint/2010/main" val="166972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72D7EECA-1C83-6C45-83D6-4D079D0FAF5C}" type="slidenum">
              <a:rPr lang="en-US"/>
              <a:pPr>
                <a:defRPr/>
              </a:pPr>
              <a:t>‹#›</a:t>
            </a:fld>
            <a:endParaRPr lang="en-US">
              <a:solidFill>
                <a:schemeClr val="bg2"/>
              </a:solidFill>
            </a:endParaRPr>
          </a:p>
        </p:txBody>
      </p:sp>
    </p:spTree>
    <p:extLst>
      <p:ext uri="{BB962C8B-B14F-4D97-AF65-F5344CB8AC3E}">
        <p14:creationId xmlns:p14="http://schemas.microsoft.com/office/powerpoint/2010/main" val="250005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76200"/>
            <a:ext cx="2212975"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5413" y="76200"/>
            <a:ext cx="6491287"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9AC140D7-3C71-1742-AEFB-F5B5412C9B00}" type="slidenum">
              <a:rPr lang="en-US"/>
              <a:pPr>
                <a:defRPr/>
              </a:pPr>
              <a:t>‹#›</a:t>
            </a:fld>
            <a:endParaRPr lang="en-US">
              <a:solidFill>
                <a:schemeClr val="bg2"/>
              </a:solidFill>
            </a:endParaRPr>
          </a:p>
        </p:txBody>
      </p:sp>
    </p:spTree>
    <p:extLst>
      <p:ext uri="{BB962C8B-B14F-4D97-AF65-F5344CB8AC3E}">
        <p14:creationId xmlns:p14="http://schemas.microsoft.com/office/powerpoint/2010/main" val="239967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28588" y="6400800"/>
            <a:ext cx="1905000" cy="304800"/>
          </a:xfrm>
        </p:spPr>
        <p:txBody>
          <a:bodyPr/>
          <a:lstStyle>
            <a:lvl1pPr>
              <a:defRPr/>
            </a:lvl1pPr>
          </a:lstStyle>
          <a:p>
            <a:pPr>
              <a:defRPr/>
            </a:pPr>
            <a:fld id="{65C94A1E-3510-F44F-BED8-FBEFB14C5091}" type="slidenum">
              <a:rPr lang="en-US"/>
              <a:pPr>
                <a:defRPr/>
              </a:pPr>
              <a:t>‹#›</a:t>
            </a:fld>
            <a:endParaRPr lang="en-US">
              <a:solidFill>
                <a:schemeClr val="bg2"/>
              </a:solidFill>
            </a:endParaRPr>
          </a:p>
        </p:txBody>
      </p:sp>
    </p:spTree>
    <p:extLst>
      <p:ext uri="{BB962C8B-B14F-4D97-AF65-F5344CB8AC3E}">
        <p14:creationId xmlns:p14="http://schemas.microsoft.com/office/powerpoint/2010/main" val="209119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64B0F64-89EF-7A42-892D-484BAB952423}" type="slidenum">
              <a:rPr lang="en-US"/>
              <a:pPr>
                <a:defRPr/>
              </a:pPr>
              <a:t>‹#›</a:t>
            </a:fld>
            <a:endParaRPr lang="en-US">
              <a:solidFill>
                <a:schemeClr val="bg2"/>
              </a:solidFill>
            </a:endParaRPr>
          </a:p>
        </p:txBody>
      </p:sp>
    </p:spTree>
    <p:extLst>
      <p:ext uri="{BB962C8B-B14F-4D97-AF65-F5344CB8AC3E}">
        <p14:creationId xmlns:p14="http://schemas.microsoft.com/office/powerpoint/2010/main" val="250805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A3492EE-3409-4449-A1A9-21803391433C}" type="slidenum">
              <a:rPr lang="en-US"/>
              <a:pPr>
                <a:defRPr/>
              </a:pPr>
              <a:t>‹#›</a:t>
            </a:fld>
            <a:endParaRPr lang="en-US">
              <a:solidFill>
                <a:schemeClr val="bg2"/>
              </a:solidFill>
            </a:endParaRPr>
          </a:p>
        </p:txBody>
      </p:sp>
    </p:spTree>
    <p:extLst>
      <p:ext uri="{BB962C8B-B14F-4D97-AF65-F5344CB8AC3E}">
        <p14:creationId xmlns:p14="http://schemas.microsoft.com/office/powerpoint/2010/main" val="376870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5413" y="990600"/>
            <a:ext cx="4351337"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990600"/>
            <a:ext cx="4352925"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643B7268-F349-8842-B2C6-E5D994E4AE31}" type="slidenum">
              <a:rPr lang="en-US"/>
              <a:pPr>
                <a:defRPr/>
              </a:pPr>
              <a:t>‹#›</a:t>
            </a:fld>
            <a:endParaRPr lang="en-US">
              <a:solidFill>
                <a:schemeClr val="bg2"/>
              </a:solidFill>
            </a:endParaRPr>
          </a:p>
        </p:txBody>
      </p:sp>
    </p:spTree>
    <p:extLst>
      <p:ext uri="{BB962C8B-B14F-4D97-AF65-F5344CB8AC3E}">
        <p14:creationId xmlns:p14="http://schemas.microsoft.com/office/powerpoint/2010/main" val="201155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94E0BDCD-C9B5-0945-AF7F-3E94AA7ADACD}" type="slidenum">
              <a:rPr lang="en-US"/>
              <a:pPr>
                <a:defRPr/>
              </a:pPr>
              <a:t>‹#›</a:t>
            </a:fld>
            <a:endParaRPr lang="en-US">
              <a:solidFill>
                <a:schemeClr val="bg2"/>
              </a:solidFill>
            </a:endParaRPr>
          </a:p>
        </p:txBody>
      </p:sp>
    </p:spTree>
    <p:extLst>
      <p:ext uri="{BB962C8B-B14F-4D97-AF65-F5344CB8AC3E}">
        <p14:creationId xmlns:p14="http://schemas.microsoft.com/office/powerpoint/2010/main" val="399731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09F64BDA-7C03-0348-A74F-EE75429B1384}" type="slidenum">
              <a:rPr lang="en-US"/>
              <a:pPr>
                <a:defRPr/>
              </a:pPr>
              <a:t>‹#›</a:t>
            </a:fld>
            <a:endParaRPr lang="en-US">
              <a:solidFill>
                <a:schemeClr val="bg2"/>
              </a:solidFill>
            </a:endParaRPr>
          </a:p>
        </p:txBody>
      </p:sp>
    </p:spTree>
    <p:extLst>
      <p:ext uri="{BB962C8B-B14F-4D97-AF65-F5344CB8AC3E}">
        <p14:creationId xmlns:p14="http://schemas.microsoft.com/office/powerpoint/2010/main" val="99668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0B5A099-68A2-044B-9162-510493F6B079}" type="slidenum">
              <a:rPr lang="en-US"/>
              <a:pPr>
                <a:defRPr/>
              </a:pPr>
              <a:t>‹#›</a:t>
            </a:fld>
            <a:endParaRPr lang="en-US">
              <a:solidFill>
                <a:schemeClr val="bg2"/>
              </a:solidFill>
            </a:endParaRPr>
          </a:p>
        </p:txBody>
      </p:sp>
    </p:spTree>
    <p:extLst>
      <p:ext uri="{BB962C8B-B14F-4D97-AF65-F5344CB8AC3E}">
        <p14:creationId xmlns:p14="http://schemas.microsoft.com/office/powerpoint/2010/main" val="272359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D3A41906-1694-444C-9BC0-9D3A13E9E150}" type="slidenum">
              <a:rPr lang="en-US"/>
              <a:pPr>
                <a:defRPr/>
              </a:pPr>
              <a:t>‹#›</a:t>
            </a:fld>
            <a:endParaRPr lang="en-US">
              <a:solidFill>
                <a:schemeClr val="bg2"/>
              </a:solidFill>
            </a:endParaRPr>
          </a:p>
        </p:txBody>
      </p:sp>
    </p:spTree>
    <p:extLst>
      <p:ext uri="{BB962C8B-B14F-4D97-AF65-F5344CB8AC3E}">
        <p14:creationId xmlns:p14="http://schemas.microsoft.com/office/powerpoint/2010/main" val="37342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F9CB2A15-B8E4-7E4F-8BA5-A4DAD477726A}" type="slidenum">
              <a:rPr lang="en-US"/>
              <a:pPr>
                <a:defRPr/>
              </a:pPr>
              <a:t>‹#›</a:t>
            </a:fld>
            <a:endParaRPr lang="en-US">
              <a:solidFill>
                <a:schemeClr val="bg2"/>
              </a:solidFill>
            </a:endParaRPr>
          </a:p>
        </p:txBody>
      </p:sp>
    </p:spTree>
    <p:extLst>
      <p:ext uri="{BB962C8B-B14F-4D97-AF65-F5344CB8AC3E}">
        <p14:creationId xmlns:p14="http://schemas.microsoft.com/office/powerpoint/2010/main" val="37524828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6874" y="85614"/>
            <a:ext cx="8562466"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smtClean="0"/>
              <a:t>Title</a:t>
            </a:r>
            <a:endParaRPr lang="en-US" dirty="0"/>
          </a:p>
        </p:txBody>
      </p:sp>
      <p:sp>
        <p:nvSpPr>
          <p:cNvPr id="6148" name="Rectangle 3"/>
          <p:cNvSpPr>
            <a:spLocks noGrp="1" noChangeArrowheads="1"/>
          </p:cNvSpPr>
          <p:nvPr>
            <p:ph type="body" idx="1"/>
          </p:nvPr>
        </p:nvSpPr>
        <p:spPr bwMode="auto">
          <a:xfrm>
            <a:off x="125413" y="990600"/>
            <a:ext cx="8856662"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p:nvCxnSpPr>
        <p:spPr bwMode="auto">
          <a:xfrm flipV="1">
            <a:off x="0" y="6583363"/>
            <a:ext cx="9144000" cy="17462"/>
          </a:xfrm>
          <a:prstGeom prst="line">
            <a:avLst/>
          </a:prstGeom>
          <a:noFill/>
          <a:ln w="50800" cmpd="dbl">
            <a:solidFill>
              <a:schemeClr val="tx1"/>
            </a:solidFill>
            <a:round/>
            <a:headEnd/>
            <a:tailEnd/>
          </a:ln>
          <a:extLst>
            <a:ext uri="{909E8E84-426E-40dd-AFC4-6F175D3DCCD1}">
              <a14:hiddenFill xmlns:a14="http://schemas.microsoft.com/office/drawing/2010/main">
                <a:noFill/>
              </a14:hiddenFill>
            </a:ext>
          </a:extLst>
        </p:spPr>
      </p:cxnSp>
      <p:sp>
        <p:nvSpPr>
          <p:cNvPr id="9" name="Slide Number Placeholder 11"/>
          <p:cNvSpPr>
            <a:spLocks noGrp="1"/>
          </p:cNvSpPr>
          <p:nvPr>
            <p:ph type="sldNum" sz="quarter" idx="4"/>
          </p:nvPr>
        </p:nvSpPr>
        <p:spPr>
          <a:xfrm>
            <a:off x="7159625" y="6521450"/>
            <a:ext cx="1905000" cy="304800"/>
          </a:xfrm>
          <a:prstGeom prst="rect">
            <a:avLst/>
          </a:prstGeom>
        </p:spPr>
        <p:txBody>
          <a:bodyPr/>
          <a:lstStyle>
            <a:lvl1pPr algn="r" eaLnBrk="0" hangingPunct="0">
              <a:defRPr sz="1600">
                <a:effectLst>
                  <a:outerShdw blurRad="38100" dist="38100" dir="2700000" algn="tl">
                    <a:srgbClr val="000000">
                      <a:alpha val="43137"/>
                    </a:srgbClr>
                  </a:outerShdw>
                </a:effectLst>
              </a:defRPr>
            </a:lvl1pPr>
          </a:lstStyle>
          <a:p>
            <a:pPr>
              <a:defRPr/>
            </a:pPr>
            <a:fld id="{28174B04-4DAE-EB42-9616-9AE45265018B}" type="slidenum">
              <a:rPr lang="en-US"/>
              <a:pPr>
                <a:defRPr/>
              </a:pPr>
              <a:t>‹#›</a:t>
            </a:fld>
            <a:endParaRPr lang="en-US">
              <a:solidFill>
                <a:schemeClr val="bg2"/>
              </a:solidFill>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2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4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6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8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900" indent="-342900"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j-lt"/>
          <a:ea typeface="+mn-ea"/>
        </a:defRPr>
      </a:lvl3pPr>
      <a:lvl4pPr marL="1600200" indent="-228600" algn="l" rtl="0" eaLnBrk="0" fontAlgn="base" hangingPunct="0">
        <a:spcBef>
          <a:spcPct val="20000"/>
        </a:spcBef>
        <a:spcAft>
          <a:spcPct val="0"/>
        </a:spcAft>
        <a:buChar char="–"/>
        <a:defRPr sz="2800">
          <a:solidFill>
            <a:schemeClr val="tx1"/>
          </a:solidFill>
          <a:latin typeface="+mj-lt"/>
          <a:ea typeface="+mn-ea"/>
        </a:defRPr>
      </a:lvl4pPr>
      <a:lvl5pPr marL="2057400" indent="-228600" algn="l" rtl="0" eaLnBrk="0" fontAlgn="base" hangingPunct="0">
        <a:spcBef>
          <a:spcPct val="20000"/>
        </a:spcBef>
        <a:spcAft>
          <a:spcPct val="0"/>
        </a:spcAft>
        <a:buChar char="»"/>
        <a:defRPr sz="2800">
          <a:solidFill>
            <a:schemeClr val="tx1"/>
          </a:solidFill>
          <a:latin typeface="+mj-lt"/>
          <a:ea typeface="+mn-ea"/>
        </a:defRPr>
      </a:lvl5pPr>
      <a:lvl6pPr marL="2514600" indent="-228600" algn="l" rtl="0" fontAlgn="base">
        <a:spcBef>
          <a:spcPct val="20000"/>
        </a:spcBef>
        <a:spcAft>
          <a:spcPct val="0"/>
        </a:spcAft>
        <a:buChar char="»"/>
        <a:defRPr>
          <a:solidFill>
            <a:srgbClr val="686868"/>
          </a:solidFill>
          <a:latin typeface="+mj-lt"/>
          <a:ea typeface="+mn-ea"/>
        </a:defRPr>
      </a:lvl6pPr>
      <a:lvl7pPr marL="2971800" indent="-228600" algn="l" rtl="0" fontAlgn="base">
        <a:spcBef>
          <a:spcPct val="20000"/>
        </a:spcBef>
        <a:spcAft>
          <a:spcPct val="0"/>
        </a:spcAft>
        <a:buChar char="»"/>
        <a:defRPr>
          <a:solidFill>
            <a:srgbClr val="686868"/>
          </a:solidFill>
          <a:latin typeface="+mj-lt"/>
          <a:ea typeface="+mn-ea"/>
        </a:defRPr>
      </a:lvl7pPr>
      <a:lvl8pPr marL="3429000" indent="-228600" algn="l" rtl="0" fontAlgn="base">
        <a:spcBef>
          <a:spcPct val="20000"/>
        </a:spcBef>
        <a:spcAft>
          <a:spcPct val="0"/>
        </a:spcAft>
        <a:buChar char="»"/>
        <a:defRPr>
          <a:solidFill>
            <a:srgbClr val="686868"/>
          </a:solidFill>
          <a:latin typeface="+mj-lt"/>
          <a:ea typeface="+mn-ea"/>
        </a:defRPr>
      </a:lvl8pPr>
      <a:lvl9pPr marL="3886200" indent="-228600"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github.com/tinkerpop/blueprints/wiki/Graph-Morphism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hyperlink" Target="http://tools.ietf.org/id/draft-medved-i2rs-topology-requirements-00.txt" TargetMode="External"/><Relationship Id="rId4" Type="http://schemas.openxmlformats.org/officeDocument/2006/relationships/hyperlink" Target="http://tools.ietf.org/id/draft-medved-i2rs-topology-im-01.txt" TargetMode="External"/><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9091" y="434501"/>
            <a:ext cx="7772400" cy="2447353"/>
          </a:xfrm>
        </p:spPr>
        <p:txBody>
          <a:bodyPr/>
          <a:lstStyle/>
          <a:p>
            <a:r>
              <a:rPr lang="en-US" sz="3600" dirty="0">
                <a:solidFill>
                  <a:srgbClr val="0F4D92"/>
                </a:solidFill>
                <a:latin typeface="Georgia" charset="0"/>
                <a:ea typeface="ＭＳ Ｐゴシック" charset="0"/>
                <a:cs typeface="ＭＳ Ｐゴシック" charset="0"/>
              </a:rPr>
              <a:t>ALTO Topology </a:t>
            </a:r>
            <a:r>
              <a:rPr lang="en-US" sz="3600" dirty="0" smtClean="0">
                <a:solidFill>
                  <a:srgbClr val="0F4D92"/>
                </a:solidFill>
                <a:latin typeface="Georgia" charset="0"/>
                <a:ea typeface="ＭＳ Ｐゴシック" charset="0"/>
                <a:cs typeface="ＭＳ Ｐゴシック" charset="0"/>
              </a:rPr>
              <a:t>Extension</a:t>
            </a:r>
            <a:br>
              <a:rPr lang="en-US" sz="3600" dirty="0" smtClean="0">
                <a:solidFill>
                  <a:srgbClr val="0F4D92"/>
                </a:solidFill>
                <a:latin typeface="Georgia" charset="0"/>
                <a:ea typeface="ＭＳ Ｐゴシック" charset="0"/>
                <a:cs typeface="ＭＳ Ｐゴシック" charset="0"/>
              </a:rPr>
            </a:br>
            <a:r>
              <a:rPr lang="en-US" sz="3600" dirty="0" smtClean="0">
                <a:solidFill>
                  <a:srgbClr val="0F4D92"/>
                </a:solidFill>
                <a:latin typeface="Georgia" charset="0"/>
                <a:ea typeface="ＭＳ Ｐゴシック" charset="0"/>
                <a:cs typeface="ＭＳ Ｐゴシック" charset="0"/>
              </a:rPr>
              <a:t/>
            </a:r>
            <a:br>
              <a:rPr lang="en-US" sz="3600" dirty="0" smtClean="0">
                <a:solidFill>
                  <a:srgbClr val="0F4D92"/>
                </a:solidFill>
                <a:latin typeface="Georgia" charset="0"/>
                <a:ea typeface="ＭＳ Ｐゴシック" charset="0"/>
                <a:cs typeface="ＭＳ Ｐゴシック" charset="0"/>
              </a:rPr>
            </a:br>
            <a:r>
              <a:rPr lang="en-US" sz="2400" dirty="0"/>
              <a:t>draft-scharf-alto-</a:t>
            </a:r>
            <a:r>
              <a:rPr lang="en-US" sz="2400" dirty="0" smtClean="0"/>
              <a:t>topology-00</a:t>
            </a:r>
            <a:r>
              <a:rPr lang="en-US" sz="2400" dirty="0"/>
              <a:t/>
            </a:r>
            <a:br>
              <a:rPr lang="en-US" sz="2400" dirty="0"/>
            </a:br>
            <a:r>
              <a:rPr lang="en-US" sz="2400" dirty="0"/>
              <a:t>draft-yang-alto-topology-</a:t>
            </a:r>
            <a:r>
              <a:rPr lang="en-US" sz="2400" dirty="0" smtClean="0"/>
              <a:t>03</a:t>
            </a:r>
            <a:endParaRPr lang="en-US" sz="2400" dirty="0">
              <a:solidFill>
                <a:srgbClr val="0F4D92"/>
              </a:solidFill>
            </a:endParaRPr>
          </a:p>
        </p:txBody>
      </p:sp>
      <p:sp>
        <p:nvSpPr>
          <p:cNvPr id="3" name="Subtitle 2"/>
          <p:cNvSpPr>
            <a:spLocks noGrp="1"/>
          </p:cNvSpPr>
          <p:nvPr>
            <p:ph type="subTitle" idx="1"/>
          </p:nvPr>
        </p:nvSpPr>
        <p:spPr>
          <a:xfrm>
            <a:off x="1371600" y="3091636"/>
            <a:ext cx="6400800" cy="2991366"/>
          </a:xfrm>
        </p:spPr>
        <p:txBody>
          <a:bodyPr/>
          <a:lstStyle/>
          <a:p>
            <a:r>
              <a:rPr lang="en-US" altLang="zh-CN" sz="2400" dirty="0" smtClean="0"/>
              <a:t>M</a:t>
            </a:r>
            <a:r>
              <a:rPr lang="en-US" altLang="zh-CN" sz="2400" dirty="0"/>
              <a:t>. </a:t>
            </a:r>
            <a:r>
              <a:rPr lang="en-US" altLang="zh-CN" sz="2400" dirty="0" err="1"/>
              <a:t>Scharf</a:t>
            </a:r>
            <a:r>
              <a:rPr lang="en-US" altLang="zh-CN" sz="2400" dirty="0"/>
              <a:t> (</a:t>
            </a:r>
            <a:r>
              <a:rPr lang="en-US" altLang="zh-CN" sz="2400" dirty="0" err="1"/>
              <a:t>michael.scharf@alcatel-lucent.com</a:t>
            </a:r>
            <a:r>
              <a:rPr lang="en-US" altLang="zh-CN" sz="2400" dirty="0"/>
              <a:t>)</a:t>
            </a:r>
          </a:p>
          <a:p>
            <a:r>
              <a:rPr lang="en-US" altLang="zh-CN" sz="2400" dirty="0"/>
              <a:t>G. Bernstein (</a:t>
            </a:r>
            <a:r>
              <a:rPr lang="en-US" altLang="zh-CN" sz="2400" dirty="0" err="1"/>
              <a:t>gregb@grotto-networking.com</a:t>
            </a:r>
            <a:r>
              <a:rPr lang="en-US" altLang="zh-CN" sz="2400" dirty="0"/>
              <a:t>)</a:t>
            </a:r>
          </a:p>
          <a:p>
            <a:r>
              <a:rPr lang="en-US" altLang="zh-CN" sz="2400" dirty="0"/>
              <a:t>Young Lee (</a:t>
            </a:r>
            <a:r>
              <a:rPr lang="en-US" altLang="zh-CN" sz="2400" dirty="0" err="1"/>
              <a:t>leeyoung@huawei.com</a:t>
            </a:r>
            <a:r>
              <a:rPr lang="en-US" altLang="zh-CN" sz="2400" dirty="0"/>
              <a:t> )</a:t>
            </a:r>
          </a:p>
          <a:p>
            <a:r>
              <a:rPr lang="en-US" altLang="zh-CN" sz="2400" dirty="0"/>
              <a:t>W. </a:t>
            </a:r>
            <a:r>
              <a:rPr lang="en-US" altLang="zh-CN" sz="2400" dirty="0" err="1"/>
              <a:t>Roome</a:t>
            </a:r>
            <a:r>
              <a:rPr lang="en-US" altLang="zh-CN" sz="2400" dirty="0"/>
              <a:t> (</a:t>
            </a:r>
            <a:r>
              <a:rPr lang="en-US" altLang="zh-CN" sz="2400" dirty="0" err="1"/>
              <a:t>w.roome@alcatel-lucent.com</a:t>
            </a:r>
            <a:r>
              <a:rPr lang="en-US" altLang="zh-CN" sz="2400" dirty="0"/>
              <a:t>)</a:t>
            </a:r>
          </a:p>
          <a:p>
            <a:r>
              <a:rPr lang="en-US" altLang="zh-CN" sz="2400" u="sng" dirty="0"/>
              <a:t>Y. Richard Yang (</a:t>
            </a:r>
            <a:r>
              <a:rPr lang="en-US" altLang="zh-CN" sz="2400" u="sng" dirty="0" err="1"/>
              <a:t>yry@cs.yale.edu</a:t>
            </a:r>
            <a:r>
              <a:rPr lang="en-US" altLang="zh-CN" sz="2400" u="sng" dirty="0"/>
              <a:t>) </a:t>
            </a:r>
          </a:p>
          <a:p>
            <a:endParaRPr lang="en-US" sz="2400" dirty="0" smtClean="0"/>
          </a:p>
          <a:p>
            <a:r>
              <a:rPr lang="en-US" sz="2400" dirty="0"/>
              <a:t>July 25, </a:t>
            </a:r>
            <a:r>
              <a:rPr lang="en-US" sz="2400" dirty="0" smtClean="0"/>
              <a:t>2014</a:t>
            </a:r>
            <a:r>
              <a:rPr lang="en-AU" sz="2400" dirty="0" smtClean="0"/>
              <a:t> @ </a:t>
            </a:r>
            <a:r>
              <a:rPr lang="en-US" sz="2400" dirty="0" smtClean="0"/>
              <a:t>IETF 90</a:t>
            </a:r>
            <a:endParaRPr lang="en-US" sz="2400" dirty="0"/>
          </a:p>
          <a:p>
            <a:endParaRPr lang="en-US" sz="2400" dirty="0"/>
          </a:p>
        </p:txBody>
      </p:sp>
    </p:spTree>
    <p:extLst>
      <p:ext uri="{BB962C8B-B14F-4D97-AF65-F5344CB8AC3E}">
        <p14:creationId xmlns:p14="http://schemas.microsoft.com/office/powerpoint/2010/main" val="28938632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ONE Property Map: Example</a:t>
            </a:r>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10</a:t>
            </a:fld>
            <a:endParaRPr lang="en-US">
              <a:solidFill>
                <a:schemeClr val="bg2"/>
              </a:solidFill>
            </a:endParaRPr>
          </a:p>
        </p:txBody>
      </p:sp>
      <p:sp>
        <p:nvSpPr>
          <p:cNvPr id="5" name="Rectangle 4"/>
          <p:cNvSpPr/>
          <p:nvPr/>
        </p:nvSpPr>
        <p:spPr>
          <a:xfrm>
            <a:off x="183799" y="761241"/>
            <a:ext cx="8655262" cy="5632312"/>
          </a:xfrm>
          <a:prstGeom prst="rect">
            <a:avLst/>
          </a:prstGeom>
          <a:ln>
            <a:solidFill>
              <a:srgbClr val="660066"/>
            </a:solidFill>
          </a:ln>
        </p:spPr>
        <p:txBody>
          <a:bodyPr wrap="square">
            <a:spAutoFit/>
          </a:bodyPr>
          <a:lstStyle/>
          <a:p>
            <a:r>
              <a:rPr lang="en-US" sz="1800" baseline="0" dirty="0" smtClean="0"/>
              <a:t>     HTTP</a:t>
            </a:r>
            <a:r>
              <a:rPr lang="en-US" sz="1800" baseline="0" dirty="0"/>
              <a:t>/1.1 200 OK</a:t>
            </a:r>
          </a:p>
          <a:p>
            <a:r>
              <a:rPr lang="en-US" sz="1800" baseline="0" dirty="0"/>
              <a:t>     Content-Length: TBD</a:t>
            </a:r>
          </a:p>
          <a:p>
            <a:r>
              <a:rPr lang="en-US" sz="1800" baseline="0" dirty="0"/>
              <a:t>     Content-Type: application/</a:t>
            </a:r>
            <a:r>
              <a:rPr lang="en-US" sz="1800" baseline="0" dirty="0" err="1"/>
              <a:t>alto</a:t>
            </a:r>
            <a:r>
              <a:rPr lang="en-US" sz="1800" baseline="0" dirty="0" err="1" smtClean="0"/>
              <a:t>-onepropmap</a:t>
            </a:r>
            <a:r>
              <a:rPr lang="en-US" sz="1800" baseline="0" dirty="0" err="1"/>
              <a:t>+json</a:t>
            </a:r>
            <a:endParaRPr lang="en-US" sz="1800" baseline="0" dirty="0"/>
          </a:p>
          <a:p>
            <a:endParaRPr lang="en-US" sz="1800" baseline="0" dirty="0"/>
          </a:p>
          <a:p>
            <a:r>
              <a:rPr lang="en-US" sz="1800" baseline="0" dirty="0"/>
              <a:t>     {</a:t>
            </a:r>
          </a:p>
          <a:p>
            <a:r>
              <a:rPr lang="en-US" sz="1800" baseline="0" dirty="0"/>
              <a:t>       "meta" : {</a:t>
            </a:r>
          </a:p>
          <a:p>
            <a:r>
              <a:rPr lang="en-US" sz="1800" baseline="0" dirty="0"/>
              <a:t>         "</a:t>
            </a:r>
            <a:r>
              <a:rPr lang="en-US" sz="1800" baseline="0" dirty="0" err="1"/>
              <a:t>vtag</a:t>
            </a:r>
            <a:r>
              <a:rPr lang="en-US" sz="1800" baseline="0" dirty="0"/>
              <a:t>": {</a:t>
            </a:r>
          </a:p>
          <a:p>
            <a:r>
              <a:rPr lang="en-US" sz="1800" baseline="0" dirty="0"/>
              <a:t>           "resource-id": "my-topology-map",</a:t>
            </a:r>
          </a:p>
          <a:p>
            <a:r>
              <a:rPr lang="en-US" sz="1800" baseline="0" dirty="0"/>
              <a:t>           "tag": "da65eca2eb7a10ce8b059740b0b2e3f8eb1d4785"</a:t>
            </a:r>
          </a:p>
          <a:p>
            <a:r>
              <a:rPr lang="en-US" sz="1800" baseline="0" dirty="0"/>
              <a:t>         }</a:t>
            </a:r>
          </a:p>
          <a:p>
            <a:r>
              <a:rPr lang="en-US" sz="1800" baseline="0" dirty="0"/>
              <a:t>       },</a:t>
            </a:r>
          </a:p>
          <a:p>
            <a:r>
              <a:rPr lang="en-US" sz="1800" baseline="0" dirty="0"/>
              <a:t>       </a:t>
            </a:r>
            <a:r>
              <a:rPr lang="en-US" sz="1800" baseline="0" dirty="0" smtClean="0"/>
              <a:t>”</a:t>
            </a:r>
            <a:r>
              <a:rPr lang="en-US" sz="1800" baseline="0" dirty="0" err="1" smtClean="0"/>
              <a:t>oneprop</a:t>
            </a:r>
            <a:r>
              <a:rPr lang="en-US" sz="1800" baseline="0" dirty="0" smtClean="0"/>
              <a:t>-</a:t>
            </a:r>
            <a:r>
              <a:rPr lang="en-US" sz="1800" baseline="0" dirty="0"/>
              <a:t>map" : {</a:t>
            </a:r>
          </a:p>
          <a:p>
            <a:r>
              <a:rPr lang="en-US" sz="1800" baseline="0" dirty="0"/>
              <a:t>         "ne57" : {"</a:t>
            </a:r>
            <a:r>
              <a:rPr lang="en-US" sz="1800" baseline="0" dirty="0" err="1"/>
              <a:t>bw</a:t>
            </a:r>
            <a:r>
              <a:rPr lang="en-US" sz="1800" baseline="0" dirty="0"/>
              <a:t>" : 100, "</a:t>
            </a:r>
            <a:r>
              <a:rPr lang="en-US" sz="1800" baseline="0" dirty="0" err="1"/>
              <a:t>srlg</a:t>
            </a:r>
            <a:r>
              <a:rPr lang="en-US" sz="1800" baseline="0" dirty="0"/>
              <a:t>" : [1, 3]}, // link sw5-&gt;</a:t>
            </a:r>
            <a:r>
              <a:rPr lang="en-US" sz="1800" baseline="0" dirty="0" smtClean="0"/>
              <a:t>sw7</a:t>
            </a:r>
            <a:endParaRPr lang="en-US" sz="1800" baseline="0" dirty="0"/>
          </a:p>
          <a:p>
            <a:r>
              <a:rPr lang="en-US" sz="1800" baseline="0" dirty="0"/>
              <a:t>         "ne75" : {"</a:t>
            </a:r>
            <a:r>
              <a:rPr lang="en-US" sz="1800" baseline="0" dirty="0" err="1"/>
              <a:t>bw</a:t>
            </a:r>
            <a:r>
              <a:rPr lang="en-US" sz="1800" baseline="0" dirty="0"/>
              <a:t>" : 100, "</a:t>
            </a:r>
            <a:r>
              <a:rPr lang="en-US" sz="1800" baseline="0" dirty="0" err="1"/>
              <a:t>srlg</a:t>
            </a:r>
            <a:r>
              <a:rPr lang="en-US" sz="1800" baseline="0" dirty="0"/>
              <a:t>" : [1, 3]}, // link sw7-&gt;sw5</a:t>
            </a:r>
          </a:p>
          <a:p>
            <a:r>
              <a:rPr lang="en-US" sz="1800" baseline="0" dirty="0"/>
              <a:t>         "ne56" : {"</a:t>
            </a:r>
            <a:r>
              <a:rPr lang="en-US" sz="1800" baseline="0" dirty="0" err="1"/>
              <a:t>bw</a:t>
            </a:r>
            <a:r>
              <a:rPr lang="en-US" sz="1800" baseline="0" dirty="0"/>
              <a:t>" : 100, "</a:t>
            </a:r>
            <a:r>
              <a:rPr lang="en-US" sz="1800" baseline="0" dirty="0" err="1"/>
              <a:t>srlg</a:t>
            </a:r>
            <a:r>
              <a:rPr lang="en-US" sz="1800" baseline="0" dirty="0"/>
              <a:t>" : [1]},    // link sw5-&gt;sw6</a:t>
            </a:r>
          </a:p>
          <a:p>
            <a:r>
              <a:rPr lang="en-US" sz="1800" baseline="0" dirty="0"/>
              <a:t>         "ne65" : {"</a:t>
            </a:r>
            <a:r>
              <a:rPr lang="en-US" sz="1800" baseline="0" dirty="0" err="1"/>
              <a:t>bw</a:t>
            </a:r>
            <a:r>
              <a:rPr lang="en-US" sz="1800" baseline="0" dirty="0"/>
              <a:t>" : 100, "</a:t>
            </a:r>
            <a:r>
              <a:rPr lang="en-US" sz="1800" baseline="0" dirty="0" err="1"/>
              <a:t>srlg</a:t>
            </a:r>
            <a:r>
              <a:rPr lang="en-US" sz="1800" baseline="0" dirty="0"/>
              <a:t>" : [1]},    // link sw6-&gt;sw5</a:t>
            </a:r>
          </a:p>
          <a:p>
            <a:r>
              <a:rPr lang="en-US" sz="1800" baseline="0" dirty="0"/>
              <a:t>         "ne67" : {"</a:t>
            </a:r>
            <a:r>
              <a:rPr lang="en-US" sz="1800" baseline="0" dirty="0" err="1"/>
              <a:t>bw</a:t>
            </a:r>
            <a:r>
              <a:rPr lang="en-US" sz="1800" baseline="0" dirty="0"/>
              <a:t>" : 100, "</a:t>
            </a:r>
            <a:r>
              <a:rPr lang="en-US" sz="1800" baseline="0" dirty="0" err="1"/>
              <a:t>srlg</a:t>
            </a:r>
            <a:r>
              <a:rPr lang="en-US" sz="1800" baseline="0" dirty="0"/>
              <a:t>" : [3]},    // link sw6-&gt;sw7</a:t>
            </a:r>
          </a:p>
          <a:p>
            <a:r>
              <a:rPr lang="en-US" sz="1800" baseline="0" dirty="0"/>
              <a:t>         "ne76" : {"</a:t>
            </a:r>
            <a:r>
              <a:rPr lang="en-US" sz="1800" baseline="0" dirty="0" err="1"/>
              <a:t>bw</a:t>
            </a:r>
            <a:r>
              <a:rPr lang="en-US" sz="1800" baseline="0" dirty="0"/>
              <a:t>" : 100, "</a:t>
            </a:r>
            <a:r>
              <a:rPr lang="en-US" sz="1800" baseline="0" dirty="0" err="1"/>
              <a:t>srlg</a:t>
            </a:r>
            <a:r>
              <a:rPr lang="en-US" sz="1800" baseline="0" dirty="0"/>
              <a:t>" : [3]},    // link sw7-&gt;sw6</a:t>
            </a:r>
          </a:p>
          <a:p>
            <a:r>
              <a:rPr lang="en-US" sz="1800" baseline="0" dirty="0"/>
              <a:t>       }</a:t>
            </a:r>
          </a:p>
          <a:p>
            <a:r>
              <a:rPr lang="en-US" sz="1800" baseline="0" dirty="0"/>
              <a:t>     </a:t>
            </a:r>
            <a:r>
              <a:rPr lang="en-US" sz="1800" baseline="0" dirty="0" smtClean="0"/>
              <a:t>}</a:t>
            </a:r>
            <a:endParaRPr lang="en-US" sz="1800" baseline="0" dirty="0"/>
          </a:p>
        </p:txBody>
      </p:sp>
    </p:spTree>
    <p:extLst>
      <p:ext uri="{BB962C8B-B14F-4D97-AF65-F5344CB8AC3E}">
        <p14:creationId xmlns:p14="http://schemas.microsoft.com/office/powerpoint/2010/main" val="12687102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66848"/>
            <a:ext cx="8229600" cy="887413"/>
          </a:xfrm>
        </p:spPr>
        <p:txBody>
          <a:bodyPr>
            <a:noAutofit/>
          </a:bodyPr>
          <a:lstStyle/>
          <a:p>
            <a:r>
              <a:rPr lang="en-US" altLang="zh-CN" sz="3200" dirty="0" smtClean="0">
                <a:ea typeface="宋体" pitchFamily="2" charset="-122"/>
              </a:rPr>
              <a:t>Comments on the PV+ONE Property Map Approach </a:t>
            </a:r>
          </a:p>
        </p:txBody>
      </p:sp>
      <p:sp>
        <p:nvSpPr>
          <p:cNvPr id="3077" name="Rectangle 3"/>
          <p:cNvSpPr>
            <a:spLocks noGrp="1" noChangeArrowheads="1"/>
          </p:cNvSpPr>
          <p:nvPr>
            <p:ph type="body" idx="1"/>
          </p:nvPr>
        </p:nvSpPr>
        <p:spPr>
          <a:xfrm>
            <a:off x="539552" y="1124744"/>
            <a:ext cx="8336855" cy="5325912"/>
          </a:xfrm>
        </p:spPr>
        <p:txBody>
          <a:bodyPr>
            <a:noAutofit/>
          </a:bodyPr>
          <a:lstStyle/>
          <a:p>
            <a:r>
              <a:rPr lang="en-US" sz="2800" dirty="0" smtClean="0"/>
              <a:t>Advantages</a:t>
            </a:r>
          </a:p>
          <a:p>
            <a:pPr lvl="1"/>
            <a:r>
              <a:rPr lang="en-US" sz="2400" dirty="0" smtClean="0"/>
              <a:t>It provides high information hiding</a:t>
            </a:r>
          </a:p>
          <a:p>
            <a:pPr lvl="2"/>
            <a:r>
              <a:rPr lang="en-US" sz="2400" dirty="0"/>
              <a:t>Better suited for </a:t>
            </a:r>
            <a:r>
              <a:rPr lang="en-US" sz="2400" dirty="0">
                <a:solidFill>
                  <a:srgbClr val="000090"/>
                </a:solidFill>
              </a:rPr>
              <a:t>external </a:t>
            </a:r>
            <a:r>
              <a:rPr lang="en-US" sz="2400" dirty="0" smtClean="0"/>
              <a:t>clients</a:t>
            </a:r>
          </a:p>
          <a:p>
            <a:pPr lvl="2"/>
            <a:r>
              <a:rPr lang="en-US" sz="2400" dirty="0" smtClean="0"/>
              <a:t>Application may still try to construct a </a:t>
            </a:r>
            <a:r>
              <a:rPr lang="en-US" sz="2400" dirty="0"/>
              <a:t>(node-edge</a:t>
            </a:r>
            <a:r>
              <a:rPr lang="en-US" sz="2400" dirty="0" smtClean="0"/>
              <a:t>) topology, but the revealed path elements in PV may not be complete (ALTO Server provides only enough to allow app detecting shared bottleneck, reliability risks).</a:t>
            </a:r>
          </a:p>
          <a:p>
            <a:pPr lvl="1"/>
            <a:r>
              <a:rPr lang="en-US" sz="2400" dirty="0" smtClean="0"/>
              <a:t>It can reflect precisely both standard alg. (e.g., shortest path routing) and policies</a:t>
            </a:r>
            <a:endParaRPr lang="en-US" sz="2400" dirty="0"/>
          </a:p>
          <a:p>
            <a:r>
              <a:rPr lang="en-US" sz="2800" dirty="0" smtClean="0"/>
              <a:t>Problem</a:t>
            </a:r>
          </a:p>
          <a:p>
            <a:pPr lvl="1"/>
            <a:r>
              <a:rPr lang="en-US" sz="2400" dirty="0" smtClean="0"/>
              <a:t>PV may not scale: size of O(N</a:t>
            </a:r>
            <a:r>
              <a:rPr lang="en-US" sz="2400" baseline="30000" dirty="0" smtClean="0"/>
              <a:t>2</a:t>
            </a:r>
            <a:r>
              <a:rPr lang="en-US" sz="2400" dirty="0" smtClean="0"/>
              <a:t> P), where N is # PIDs, P is </a:t>
            </a:r>
            <a:r>
              <a:rPr lang="en-US" sz="2400" dirty="0" err="1" smtClean="0"/>
              <a:t>avg</a:t>
            </a:r>
            <a:r>
              <a:rPr lang="en-US" sz="2400" dirty="0" smtClean="0"/>
              <a:t> # of hop counts.</a:t>
            </a:r>
            <a:endParaRPr lang="en-US" sz="2400"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11</a:t>
            </a:fld>
            <a:endParaRPr lang="en-US">
              <a:solidFill>
                <a:schemeClr val="bg2"/>
              </a:solidFill>
            </a:endParaRPr>
          </a:p>
        </p:txBody>
      </p:sp>
    </p:spTree>
    <p:extLst>
      <p:ext uri="{BB962C8B-B14F-4D97-AF65-F5344CB8AC3E}">
        <p14:creationId xmlns:p14="http://schemas.microsoft.com/office/powerpoint/2010/main" val="31574845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331156" y="4816121"/>
            <a:ext cx="2214630" cy="1505656"/>
          </a:xfrm>
          <a:prstGeom prst="rect">
            <a:avLst/>
          </a:prstGeom>
        </p:spPr>
      </p:pic>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a:ea typeface="宋体" pitchFamily="2" charset="-122"/>
              </a:rPr>
              <a:t>Design </a:t>
            </a:r>
            <a:r>
              <a:rPr lang="en-US" altLang="zh-CN" sz="3200" dirty="0" smtClean="0">
                <a:ea typeface="宋体" pitchFamily="2" charset="-122"/>
              </a:rPr>
              <a:t>II: Node-Edge Graphs</a:t>
            </a:r>
          </a:p>
        </p:txBody>
      </p:sp>
      <p:sp>
        <p:nvSpPr>
          <p:cNvPr id="3077" name="Rectangle 3"/>
          <p:cNvSpPr>
            <a:spLocks noGrp="1" noChangeArrowheads="1"/>
          </p:cNvSpPr>
          <p:nvPr>
            <p:ph type="body" idx="1"/>
          </p:nvPr>
        </p:nvSpPr>
        <p:spPr>
          <a:xfrm>
            <a:off x="23739" y="991436"/>
            <a:ext cx="8688680" cy="857120"/>
          </a:xfrm>
        </p:spPr>
        <p:txBody>
          <a:bodyPr>
            <a:noAutofit/>
          </a:bodyPr>
          <a:lstStyle/>
          <a:p>
            <a:r>
              <a:rPr lang="en-US" sz="2400" dirty="0" smtClean="0"/>
              <a:t>Benefit: a </a:t>
            </a:r>
            <a:r>
              <a:rPr lang="en-US" sz="2400" dirty="0"/>
              <a:t>format </a:t>
            </a:r>
            <a:r>
              <a:rPr lang="en-US" sz="2400" dirty="0" smtClean="0"/>
              <a:t>that would </a:t>
            </a:r>
            <a:r>
              <a:rPr lang="en-US" sz="2400" dirty="0"/>
              <a:t>facilitate </a:t>
            </a:r>
            <a:r>
              <a:rPr lang="en-US" sz="2400" dirty="0" smtClean="0"/>
              <a:t>easy, advanced graph computation by applications, using existing software tools</a:t>
            </a:r>
            <a:endParaRPr lang="en-US" sz="2400"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12</a:t>
            </a:fld>
            <a:endParaRPr lang="en-US">
              <a:solidFill>
                <a:schemeClr val="bg2"/>
              </a:solidFill>
            </a:endParaRPr>
          </a:p>
        </p:txBody>
      </p:sp>
      <p:sp>
        <p:nvSpPr>
          <p:cNvPr id="2" name="Rectangle 1"/>
          <p:cNvSpPr/>
          <p:nvPr/>
        </p:nvSpPr>
        <p:spPr>
          <a:xfrm>
            <a:off x="465670" y="1918097"/>
            <a:ext cx="4261552" cy="4514056"/>
          </a:xfrm>
          <a:prstGeom prst="rect">
            <a:avLst/>
          </a:prstGeom>
          <a:ln>
            <a:solidFill>
              <a:srgbClr val="660066"/>
            </a:solidFill>
          </a:ln>
        </p:spPr>
        <p:txBody>
          <a:bodyPr wrap="square">
            <a:spAutoFit/>
          </a:bodyPr>
          <a:lstStyle/>
          <a:p>
            <a:r>
              <a:rPr lang="en-US" sz="1800" b="1" baseline="0" dirty="0" smtClean="0"/>
              <a:t>Example: using </a:t>
            </a:r>
            <a:r>
              <a:rPr lang="en-US" sz="1800" b="1" baseline="0" dirty="0" err="1" smtClean="0"/>
              <a:t>NetworkX</a:t>
            </a:r>
            <a:endParaRPr lang="en-US" sz="1800" baseline="0" dirty="0"/>
          </a:p>
          <a:p>
            <a:r>
              <a:rPr lang="en-US" sz="1600" b="1" baseline="0" dirty="0"/>
              <a:t>&gt;&gt;&gt; </a:t>
            </a:r>
            <a:r>
              <a:rPr lang="en-US" sz="1600" b="1" baseline="0" dirty="0" smtClean="0"/>
              <a:t>import </a:t>
            </a:r>
            <a:r>
              <a:rPr lang="en-US" sz="1600" b="1" baseline="0" dirty="0" err="1" smtClean="0"/>
              <a:t>networkx</a:t>
            </a:r>
            <a:r>
              <a:rPr lang="en-US" sz="1600" b="1" baseline="0" dirty="0" smtClean="0"/>
              <a:t> as </a:t>
            </a:r>
            <a:r>
              <a:rPr lang="en-US" sz="1600" b="1" baseline="0" dirty="0" err="1" smtClean="0"/>
              <a:t>nx</a:t>
            </a:r>
            <a:endParaRPr lang="en-US" sz="1600" b="1" baseline="0" dirty="0" smtClean="0"/>
          </a:p>
          <a:p>
            <a:r>
              <a:rPr lang="en-US" sz="1600" b="1" baseline="0" dirty="0" smtClean="0"/>
              <a:t>&gt;</a:t>
            </a:r>
            <a:r>
              <a:rPr lang="en-US" sz="1600" b="1" baseline="0" dirty="0"/>
              <a:t>&gt;&gt; </a:t>
            </a:r>
            <a:r>
              <a:rPr lang="en-US" sz="1600" b="1" baseline="0" dirty="0" smtClean="0"/>
              <a:t>g=</a:t>
            </a:r>
            <a:r>
              <a:rPr lang="en-US" sz="1600" b="1" baseline="0" dirty="0" err="1"/>
              <a:t>nx.Graph</a:t>
            </a:r>
            <a:r>
              <a:rPr lang="en-US" sz="1600" b="1" baseline="0" dirty="0"/>
              <a:t>()</a:t>
            </a:r>
            <a:endParaRPr lang="en-US" sz="1600" baseline="0" dirty="0"/>
          </a:p>
          <a:p>
            <a:r>
              <a:rPr lang="en-US" sz="1600" b="1" baseline="0" dirty="0"/>
              <a:t>&gt;&gt;&gt; </a:t>
            </a:r>
            <a:r>
              <a:rPr lang="en-US" sz="1600" b="1" baseline="0" dirty="0" err="1" smtClean="0"/>
              <a:t>g.add_edge</a:t>
            </a:r>
            <a:r>
              <a:rPr lang="en-US" sz="1600" b="1" baseline="0" dirty="0"/>
              <a:t>(</a:t>
            </a:r>
            <a:r>
              <a:rPr lang="en-US" sz="1600" b="1" baseline="0" dirty="0" smtClean="0"/>
              <a:t>’a’</a:t>
            </a:r>
            <a:r>
              <a:rPr lang="en-US" sz="1600" b="1" baseline="0" dirty="0"/>
              <a:t>,</a:t>
            </a:r>
            <a:r>
              <a:rPr lang="en-US" sz="1600" b="1" baseline="0" dirty="0" smtClean="0"/>
              <a:t>’b’,</a:t>
            </a:r>
            <a:r>
              <a:rPr lang="en-US" sz="1600" b="1" baseline="0" dirty="0" err="1" smtClean="0"/>
              <a:t>routingcost</a:t>
            </a:r>
            <a:r>
              <a:rPr lang="en-US" sz="1600" b="1" baseline="0" dirty="0" smtClean="0"/>
              <a:t>=1 )</a:t>
            </a:r>
            <a:endParaRPr lang="en-US" sz="1600" baseline="0" dirty="0"/>
          </a:p>
          <a:p>
            <a:r>
              <a:rPr lang="en-US" sz="1600" b="1" baseline="0" dirty="0"/>
              <a:t>&gt;&gt;&gt; </a:t>
            </a:r>
            <a:r>
              <a:rPr lang="en-US" sz="1600" b="1" baseline="0" dirty="0" err="1" smtClean="0"/>
              <a:t>g.add_edge</a:t>
            </a:r>
            <a:r>
              <a:rPr lang="en-US" sz="1600" b="1" baseline="0" dirty="0"/>
              <a:t>(</a:t>
            </a:r>
            <a:r>
              <a:rPr lang="en-US" sz="1600" b="1" baseline="0" dirty="0" smtClean="0"/>
              <a:t>’</a:t>
            </a:r>
            <a:r>
              <a:rPr lang="en-US" sz="1600" b="1" baseline="0" dirty="0" err="1" smtClean="0"/>
              <a:t>b’</a:t>
            </a:r>
            <a:r>
              <a:rPr lang="en-US" sz="1600" b="1" baseline="0" dirty="0" err="1"/>
              <a:t>,</a:t>
            </a:r>
            <a:r>
              <a:rPr lang="en-US" sz="1600" b="1" baseline="0" dirty="0" err="1" smtClean="0"/>
              <a:t>’c</a:t>
            </a:r>
            <a:r>
              <a:rPr lang="en-US" sz="1600" b="1" baseline="0" dirty="0" smtClean="0"/>
              <a:t>’, </a:t>
            </a:r>
            <a:r>
              <a:rPr lang="en-US" sz="1600" b="1" baseline="0" dirty="0" err="1" smtClean="0"/>
              <a:t>routingcost</a:t>
            </a:r>
            <a:r>
              <a:rPr lang="en-US" sz="1600" b="1" baseline="0" dirty="0" smtClean="0"/>
              <a:t>=15)</a:t>
            </a:r>
            <a:endParaRPr lang="en-US" sz="1600" baseline="0" dirty="0"/>
          </a:p>
          <a:p>
            <a:r>
              <a:rPr lang="en-US" sz="1600" b="1" baseline="0" dirty="0"/>
              <a:t>&gt;&gt;&gt; print</a:t>
            </a:r>
            <a:r>
              <a:rPr lang="en-US" sz="1600" b="1" baseline="0" dirty="0" smtClean="0"/>
              <a:t>(</a:t>
            </a:r>
            <a:r>
              <a:rPr lang="en-US" sz="1600" b="1" baseline="0" dirty="0" err="1" smtClean="0"/>
              <a:t>g.adj</a:t>
            </a:r>
            <a:r>
              <a:rPr lang="en-US" sz="1600" b="1" baseline="0" dirty="0"/>
              <a:t>)</a:t>
            </a:r>
            <a:endParaRPr lang="en-US" sz="1600" baseline="0" dirty="0"/>
          </a:p>
          <a:p>
            <a:r>
              <a:rPr lang="en-US" sz="1600" b="1" baseline="0" dirty="0"/>
              <a:t>{</a:t>
            </a:r>
            <a:r>
              <a:rPr lang="en-US" sz="1600" b="1" baseline="0" dirty="0" smtClean="0"/>
              <a:t>’a’</a:t>
            </a:r>
            <a:r>
              <a:rPr lang="en-US" sz="1600" b="1" baseline="0" dirty="0"/>
              <a:t>: {</a:t>
            </a:r>
            <a:r>
              <a:rPr lang="en-US" sz="1600" b="1" baseline="0" dirty="0" smtClean="0"/>
              <a:t>’b’</a:t>
            </a:r>
            <a:r>
              <a:rPr lang="en-US" sz="1600" b="1" baseline="0" dirty="0"/>
              <a:t>: </a:t>
            </a:r>
            <a:r>
              <a:rPr lang="en-US" sz="1600" b="1" baseline="0" dirty="0" smtClean="0"/>
              <a:t>{‘routingcost’:1}</a:t>
            </a:r>
            <a:r>
              <a:rPr lang="en-US" sz="1600" b="1" baseline="0" dirty="0"/>
              <a:t>}, </a:t>
            </a:r>
            <a:r>
              <a:rPr lang="en-US" sz="1600" b="1" baseline="0" dirty="0" smtClean="0"/>
              <a:t>’c’</a:t>
            </a:r>
            <a:r>
              <a:rPr lang="en-US" sz="1600" b="1" baseline="0" dirty="0"/>
              <a:t>: {</a:t>
            </a:r>
            <a:r>
              <a:rPr lang="en-US" sz="1600" b="1" baseline="0" dirty="0" smtClean="0"/>
              <a:t>’b’</a:t>
            </a:r>
            <a:r>
              <a:rPr lang="en-US" sz="1600" b="1" baseline="0" dirty="0"/>
              <a:t>: </a:t>
            </a:r>
            <a:r>
              <a:rPr lang="en-US" sz="1600" b="1" baseline="0" dirty="0" smtClean="0"/>
              <a:t>{…}</a:t>
            </a:r>
            <a:r>
              <a:rPr lang="en-US" sz="1600" b="1" baseline="0" dirty="0"/>
              <a:t>}, </a:t>
            </a:r>
            <a:r>
              <a:rPr lang="en-US" sz="1600" b="1" baseline="0" dirty="0" smtClean="0"/>
              <a:t/>
            </a:r>
            <a:br>
              <a:rPr lang="en-US" sz="1600" b="1" baseline="0" dirty="0" smtClean="0"/>
            </a:br>
            <a:r>
              <a:rPr lang="en-US" sz="1600" b="1" baseline="0" dirty="0" smtClean="0"/>
              <a:t>’b’</a:t>
            </a:r>
            <a:r>
              <a:rPr lang="en-US" sz="1600" b="1" baseline="0" dirty="0"/>
              <a:t>: {</a:t>
            </a:r>
            <a:r>
              <a:rPr lang="en-US" sz="1600" b="1" baseline="0" dirty="0" smtClean="0"/>
              <a:t>’a’</a:t>
            </a:r>
            <a:r>
              <a:rPr lang="en-US" sz="1600" b="1" baseline="0" dirty="0"/>
              <a:t>: </a:t>
            </a:r>
            <a:r>
              <a:rPr lang="en-US" sz="1600" b="1" baseline="0" dirty="0" smtClean="0"/>
              <a:t>{…}</a:t>
            </a:r>
            <a:r>
              <a:rPr lang="en-US" sz="1600" b="1" baseline="0" dirty="0"/>
              <a:t>, </a:t>
            </a:r>
            <a:r>
              <a:rPr lang="en-US" sz="1600" b="1" baseline="0" dirty="0" smtClean="0"/>
              <a:t>’c’</a:t>
            </a:r>
            <a:r>
              <a:rPr lang="en-US" sz="1600" b="1" baseline="0" dirty="0"/>
              <a:t>: </a:t>
            </a:r>
            <a:r>
              <a:rPr lang="en-US" sz="1600" b="1" baseline="0" dirty="0" smtClean="0"/>
              <a:t>{…}</a:t>
            </a:r>
            <a:r>
              <a:rPr lang="en-US" sz="1600" b="1" baseline="0" dirty="0"/>
              <a:t>}</a:t>
            </a:r>
            <a:r>
              <a:rPr lang="en-US" sz="1600" b="1" baseline="0" dirty="0" smtClean="0"/>
              <a:t>}</a:t>
            </a:r>
          </a:p>
          <a:p>
            <a:r>
              <a:rPr lang="en-US" sz="1600" b="1" baseline="0" dirty="0"/>
              <a:t>&gt;&gt;&gt; </a:t>
            </a:r>
            <a:r>
              <a:rPr lang="en-US" sz="1600" b="1" baseline="0" dirty="0" err="1" smtClean="0"/>
              <a:t>g.add_edge</a:t>
            </a:r>
            <a:r>
              <a:rPr lang="en-US" sz="1600" b="1" baseline="0" dirty="0"/>
              <a:t>(’</a:t>
            </a:r>
            <a:r>
              <a:rPr lang="en-US" sz="1600" b="1" baseline="0" dirty="0" err="1"/>
              <a:t>a’,</a:t>
            </a:r>
            <a:r>
              <a:rPr lang="en-US" sz="1600" b="1" baseline="0" dirty="0" err="1" smtClean="0"/>
              <a:t>’c</a:t>
            </a:r>
            <a:r>
              <a:rPr lang="en-US" sz="1600" b="1" baseline="0" dirty="0" smtClean="0"/>
              <a:t>’, </a:t>
            </a:r>
            <a:r>
              <a:rPr lang="en-US" sz="1600" b="1" baseline="0" dirty="0" err="1" smtClean="0"/>
              <a:t>routingcost</a:t>
            </a:r>
            <a:r>
              <a:rPr lang="en-US" sz="1600" b="1" baseline="0" dirty="0" smtClean="0"/>
              <a:t>=10)</a:t>
            </a:r>
            <a:endParaRPr lang="en-US" sz="1600" baseline="0" dirty="0"/>
          </a:p>
          <a:p>
            <a:r>
              <a:rPr lang="en-US" sz="1600" b="1" baseline="0" dirty="0"/>
              <a:t>&gt;&gt;&gt; </a:t>
            </a:r>
            <a:r>
              <a:rPr lang="en-US" sz="1600" b="1" baseline="0" dirty="0" err="1" smtClean="0"/>
              <a:t>g.add_edge</a:t>
            </a:r>
            <a:r>
              <a:rPr lang="en-US" sz="1600" b="1" baseline="0" dirty="0"/>
              <a:t>(</a:t>
            </a:r>
            <a:r>
              <a:rPr lang="en-US" sz="1600" b="1" baseline="0" dirty="0" smtClean="0"/>
              <a:t>’</a:t>
            </a:r>
            <a:r>
              <a:rPr lang="en-US" sz="1600" b="1" baseline="0" dirty="0" err="1" smtClean="0"/>
              <a:t>c’</a:t>
            </a:r>
            <a:r>
              <a:rPr lang="en-US" sz="1600" b="1" baseline="0" dirty="0" err="1"/>
              <a:t>,</a:t>
            </a:r>
            <a:r>
              <a:rPr lang="en-US" sz="1600" b="1" baseline="0" dirty="0" err="1" smtClean="0"/>
              <a:t>’d</a:t>
            </a:r>
            <a:r>
              <a:rPr lang="en-US" sz="1600" b="1" baseline="0" dirty="0" smtClean="0"/>
              <a:t>’, </a:t>
            </a:r>
            <a:r>
              <a:rPr lang="en-US" sz="1600" b="1" baseline="0" dirty="0" err="1" smtClean="0"/>
              <a:t>routingcost</a:t>
            </a:r>
            <a:r>
              <a:rPr lang="en-US" sz="1600" b="1" baseline="0" dirty="0" smtClean="0"/>
              <a:t>=22)</a:t>
            </a:r>
          </a:p>
          <a:p>
            <a:r>
              <a:rPr lang="en-US" sz="1600" b="1" baseline="0" dirty="0"/>
              <a:t>&gt;&gt;&gt; print</a:t>
            </a:r>
            <a:r>
              <a:rPr lang="en-US" sz="1600" b="1" baseline="0" dirty="0" smtClean="0"/>
              <a:t>(</a:t>
            </a:r>
            <a:r>
              <a:rPr lang="en-US" sz="1600" b="1" baseline="0" dirty="0" err="1" smtClean="0"/>
              <a:t>nx.shortest_path</a:t>
            </a:r>
            <a:r>
              <a:rPr lang="en-US" sz="1600" b="1" baseline="0" dirty="0" smtClean="0"/>
              <a:t>(</a:t>
            </a:r>
            <a:r>
              <a:rPr lang="en-US" sz="1600" b="1" baseline="0" dirty="0" err="1" smtClean="0"/>
              <a:t>g,’b’,’d</a:t>
            </a:r>
            <a:r>
              <a:rPr lang="en-US" sz="1600" b="1" baseline="0" dirty="0" smtClean="0"/>
              <a:t>’)</a:t>
            </a:r>
          </a:p>
          <a:p>
            <a:r>
              <a:rPr lang="en-US" sz="1600" b="1" baseline="0" dirty="0" smtClean="0"/>
              <a:t>[‘b’, ‘c’, ‘d’]</a:t>
            </a:r>
          </a:p>
          <a:p>
            <a:r>
              <a:rPr lang="en-US" sz="1600" b="1" baseline="0" dirty="0"/>
              <a:t>&gt;&gt;&gt; print(</a:t>
            </a:r>
            <a:r>
              <a:rPr lang="en-US" sz="1600" b="1" baseline="0" dirty="0" err="1"/>
              <a:t>nx.shortest_path</a:t>
            </a:r>
            <a:r>
              <a:rPr lang="en-US" sz="1600" b="1" baseline="0" dirty="0"/>
              <a:t>(</a:t>
            </a:r>
            <a:r>
              <a:rPr lang="en-US" sz="1600" b="1" baseline="0" dirty="0" err="1"/>
              <a:t>g,’b’,’d</a:t>
            </a:r>
            <a:r>
              <a:rPr lang="en-US" sz="1600" b="1" baseline="0" dirty="0" smtClean="0"/>
              <a:t>’,</a:t>
            </a:r>
            <a:br>
              <a:rPr lang="en-US" sz="1600" b="1" baseline="0" dirty="0" smtClean="0"/>
            </a:br>
            <a:r>
              <a:rPr lang="en-US" sz="1600" b="1" baseline="0" dirty="0" smtClean="0"/>
              <a:t>’</a:t>
            </a:r>
            <a:r>
              <a:rPr lang="en-US" sz="1600" b="1" baseline="0" dirty="0" err="1" smtClean="0"/>
              <a:t>routingcost</a:t>
            </a:r>
            <a:r>
              <a:rPr lang="en-US" sz="1600" b="1" baseline="0" dirty="0" smtClean="0"/>
              <a:t>’)</a:t>
            </a:r>
            <a:endParaRPr lang="en-US" sz="1600" b="1" baseline="0" dirty="0"/>
          </a:p>
          <a:p>
            <a:r>
              <a:rPr lang="en-US" sz="1600" b="1" baseline="0" dirty="0"/>
              <a:t>[‘b’, </a:t>
            </a:r>
            <a:r>
              <a:rPr lang="en-US" sz="1600" b="1" baseline="0" dirty="0" smtClean="0"/>
              <a:t>‘a’</a:t>
            </a:r>
            <a:r>
              <a:rPr lang="en-US" sz="1600" b="1" baseline="0" dirty="0"/>
              <a:t>, </a:t>
            </a:r>
            <a:r>
              <a:rPr lang="en-US" sz="1600" b="1" baseline="0" dirty="0" smtClean="0"/>
              <a:t>‘c’, ‘d</a:t>
            </a:r>
            <a:r>
              <a:rPr lang="en-US" sz="1600" b="1" baseline="0" dirty="0"/>
              <a:t>’]</a:t>
            </a:r>
          </a:p>
          <a:p>
            <a:endParaRPr lang="en-US" sz="1600" baseline="0" dirty="0" smtClean="0"/>
          </a:p>
          <a:p>
            <a:endParaRPr lang="en-US" sz="1600" b="1" baseline="0" dirty="0" smtClean="0"/>
          </a:p>
          <a:p>
            <a:endParaRPr lang="en-US" sz="2000" b="1" dirty="0" smtClean="0"/>
          </a:p>
        </p:txBody>
      </p:sp>
      <p:pic>
        <p:nvPicPr>
          <p:cNvPr id="9" name="Picture 8"/>
          <p:cNvPicPr>
            <a:picLocks noChangeAspect="1"/>
          </p:cNvPicPr>
          <p:nvPr/>
        </p:nvPicPr>
        <p:blipFill>
          <a:blip r:embed="rId4"/>
          <a:stretch>
            <a:fillRect/>
          </a:stretch>
        </p:blipFill>
        <p:spPr>
          <a:xfrm>
            <a:off x="4679270" y="1834444"/>
            <a:ext cx="4093188" cy="4390874"/>
          </a:xfrm>
          <a:prstGeom prst="rect">
            <a:avLst/>
          </a:prstGeom>
        </p:spPr>
      </p:pic>
      <p:sp>
        <p:nvSpPr>
          <p:cNvPr id="4" name="Rectangle 3"/>
          <p:cNvSpPr/>
          <p:nvPr/>
        </p:nvSpPr>
        <p:spPr>
          <a:xfrm>
            <a:off x="522111" y="6551500"/>
            <a:ext cx="7972778" cy="276999"/>
          </a:xfrm>
          <a:prstGeom prst="rect">
            <a:avLst/>
          </a:prstGeom>
        </p:spPr>
        <p:txBody>
          <a:bodyPr wrap="square">
            <a:spAutoFit/>
          </a:bodyPr>
          <a:lstStyle/>
          <a:p>
            <a:r>
              <a:rPr lang="en-US" sz="1200" baseline="0" dirty="0"/>
              <a:t>http://</a:t>
            </a:r>
            <a:r>
              <a:rPr lang="en-US" sz="1200" baseline="0" dirty="0" err="1"/>
              <a:t>www.cl.cam.ac.uk</a:t>
            </a:r>
            <a:r>
              <a:rPr lang="en-US" sz="1200" baseline="0" dirty="0"/>
              <a:t>/~cm542/teaching/2011/</a:t>
            </a:r>
            <a:r>
              <a:rPr lang="en-US" sz="1200" baseline="0" dirty="0" err="1"/>
              <a:t>stna-pdfs</a:t>
            </a:r>
            <a:r>
              <a:rPr lang="en-US" sz="1200" baseline="0" dirty="0"/>
              <a:t>/stna-lecture11.pdf</a:t>
            </a:r>
          </a:p>
        </p:txBody>
      </p:sp>
    </p:spTree>
    <p:extLst>
      <p:ext uri="{BB962C8B-B14F-4D97-AF65-F5344CB8AC3E}">
        <p14:creationId xmlns:p14="http://schemas.microsoft.com/office/powerpoint/2010/main" val="38163338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Two Usage Models of ALTO Node-Edge Graphs</a:t>
            </a:r>
          </a:p>
        </p:txBody>
      </p:sp>
      <p:sp>
        <p:nvSpPr>
          <p:cNvPr id="3077" name="Rectangle 3"/>
          <p:cNvSpPr>
            <a:spLocks noGrp="1" noChangeArrowheads="1"/>
          </p:cNvSpPr>
          <p:nvPr>
            <p:ph type="body" idx="1"/>
          </p:nvPr>
        </p:nvSpPr>
        <p:spPr>
          <a:xfrm>
            <a:off x="334181" y="1174879"/>
            <a:ext cx="8400597" cy="4822031"/>
          </a:xfrm>
        </p:spPr>
        <p:txBody>
          <a:bodyPr>
            <a:noAutofit/>
          </a:bodyPr>
          <a:lstStyle/>
          <a:p>
            <a:r>
              <a:rPr lang="en-US" sz="2800" dirty="0" smtClean="0"/>
              <a:t>A client with </a:t>
            </a:r>
            <a:r>
              <a:rPr lang="en-US" sz="2800" dirty="0" smtClean="0">
                <a:solidFill>
                  <a:srgbClr val="000090"/>
                </a:solidFill>
              </a:rPr>
              <a:t>only node-edge graph</a:t>
            </a:r>
          </a:p>
          <a:p>
            <a:pPr lvl="1"/>
            <a:r>
              <a:rPr lang="en-US" sz="2400" dirty="0" smtClean="0"/>
              <a:t>The client may not have access to all network policies</a:t>
            </a:r>
          </a:p>
          <a:p>
            <a:pPr lvl="1"/>
            <a:r>
              <a:rPr lang="en-US" sz="2400" dirty="0" smtClean="0"/>
              <a:t>Hence, a client may compute only </a:t>
            </a:r>
            <a:r>
              <a:rPr lang="en-US" sz="2400" i="1" dirty="0" smtClean="0"/>
              <a:t>approximate</a:t>
            </a:r>
            <a:r>
              <a:rPr lang="en-US" sz="2400" dirty="0" smtClean="0"/>
              <a:t> paths as guidance in usage</a:t>
            </a:r>
          </a:p>
          <a:p>
            <a:pPr lvl="1"/>
            <a:endParaRPr lang="en-US" sz="2400" dirty="0" smtClean="0"/>
          </a:p>
          <a:p>
            <a:r>
              <a:rPr lang="en-US" sz="2800" dirty="0" smtClean="0"/>
              <a:t>A client with </a:t>
            </a:r>
            <a:r>
              <a:rPr lang="en-US" sz="2800" dirty="0" smtClean="0">
                <a:solidFill>
                  <a:srgbClr val="000090"/>
                </a:solidFill>
              </a:rPr>
              <a:t>both node-edge graph and PV</a:t>
            </a:r>
          </a:p>
          <a:p>
            <a:pPr lvl="1"/>
            <a:r>
              <a:rPr lang="en-US" sz="2400" dirty="0" smtClean="0"/>
              <a:t>The PV size may be substantially reduced if the result is the same as standard alg. </a:t>
            </a:r>
            <a:r>
              <a:rPr lang="en-US" sz="2400" dirty="0"/>
              <a:t>o</a:t>
            </a:r>
            <a:r>
              <a:rPr lang="en-US" sz="2400" dirty="0" smtClean="0"/>
              <a:t>n the graph</a:t>
            </a:r>
            <a:endParaRPr lang="en-US" sz="2400"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13</a:t>
            </a:fld>
            <a:endParaRPr lang="en-US">
              <a:solidFill>
                <a:schemeClr val="bg2"/>
              </a:solidFill>
            </a:endParaRPr>
          </a:p>
        </p:txBody>
      </p:sp>
    </p:spTree>
    <p:extLst>
      <p:ext uri="{BB962C8B-B14F-4D97-AF65-F5344CB8AC3E}">
        <p14:creationId xmlns:p14="http://schemas.microsoft.com/office/powerpoint/2010/main" val="3665465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Initial ALTO Node-Edge Graph Design: Requirements</a:t>
            </a:r>
          </a:p>
        </p:txBody>
      </p:sp>
      <p:sp>
        <p:nvSpPr>
          <p:cNvPr id="3077" name="Rectangle 3"/>
          <p:cNvSpPr>
            <a:spLocks noGrp="1" noChangeArrowheads="1"/>
          </p:cNvSpPr>
          <p:nvPr>
            <p:ph type="body" idx="1"/>
          </p:nvPr>
        </p:nvSpPr>
        <p:spPr>
          <a:xfrm>
            <a:off x="539552" y="1241778"/>
            <a:ext cx="8336855" cy="4554593"/>
          </a:xfrm>
        </p:spPr>
        <p:txBody>
          <a:bodyPr>
            <a:noAutofit/>
          </a:bodyPr>
          <a:lstStyle/>
          <a:p>
            <a:r>
              <a:rPr lang="en-US" dirty="0" smtClean="0"/>
              <a:t>Be compatible </a:t>
            </a:r>
            <a:r>
              <a:rPr lang="en-US" dirty="0"/>
              <a:t>with </a:t>
            </a:r>
            <a:r>
              <a:rPr lang="en-US" dirty="0" smtClean="0"/>
              <a:t>and reuse existing </a:t>
            </a:r>
            <a:r>
              <a:rPr lang="en-US" dirty="0"/>
              <a:t>ALTO information resources such as Network </a:t>
            </a:r>
            <a:r>
              <a:rPr lang="en-US" dirty="0" smtClean="0"/>
              <a:t>Maps</a:t>
            </a:r>
          </a:p>
          <a:p>
            <a:endParaRPr lang="en-US" dirty="0" smtClean="0"/>
          </a:p>
          <a:p>
            <a:r>
              <a:rPr lang="en-US" dirty="0"/>
              <a:t>Be simple, yet extensible/general to encode diverse network graphs to applications</a:t>
            </a:r>
          </a:p>
          <a:p>
            <a:endParaRPr lang="en-US" dirty="0" smtClean="0"/>
          </a:p>
          <a:p>
            <a:r>
              <a:rPr lang="en-US" dirty="0" smtClean="0"/>
              <a:t>Be modular</a:t>
            </a:r>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14</a:t>
            </a:fld>
            <a:endParaRPr lang="en-US">
              <a:solidFill>
                <a:schemeClr val="bg2"/>
              </a:solidFill>
            </a:endParaRPr>
          </a:p>
        </p:txBody>
      </p:sp>
    </p:spTree>
    <p:extLst>
      <p:ext uri="{BB962C8B-B14F-4D97-AF65-F5344CB8AC3E}">
        <p14:creationId xmlns:p14="http://schemas.microsoft.com/office/powerpoint/2010/main" val="42734575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Initial ALTO Node-Edge Graph Design: Nodes</a:t>
            </a:r>
          </a:p>
        </p:txBody>
      </p:sp>
      <p:sp>
        <p:nvSpPr>
          <p:cNvPr id="3077" name="Rectangle 3"/>
          <p:cNvSpPr>
            <a:spLocks noGrp="1" noChangeArrowheads="1"/>
          </p:cNvSpPr>
          <p:nvPr>
            <p:ph type="body" idx="1"/>
          </p:nvPr>
        </p:nvSpPr>
        <p:spPr>
          <a:xfrm>
            <a:off x="539552" y="974340"/>
            <a:ext cx="8336855" cy="4822031"/>
          </a:xfrm>
        </p:spPr>
        <p:txBody>
          <a:bodyPr>
            <a:noAutofit/>
          </a:bodyPr>
          <a:lstStyle/>
          <a:p>
            <a:r>
              <a:rPr lang="en-US" sz="2400" dirty="0" smtClean="0"/>
              <a:t>Defined in Network Map; PID properties provide details</a:t>
            </a:r>
          </a:p>
          <a:p>
            <a:endParaRPr lang="en-US"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15</a:t>
            </a:fld>
            <a:endParaRPr lang="en-US">
              <a:solidFill>
                <a:schemeClr val="bg2"/>
              </a:solidFill>
            </a:endParaRPr>
          </a:p>
        </p:txBody>
      </p:sp>
      <p:sp>
        <p:nvSpPr>
          <p:cNvPr id="5" name="Rectangle 4"/>
          <p:cNvSpPr/>
          <p:nvPr/>
        </p:nvSpPr>
        <p:spPr>
          <a:xfrm>
            <a:off x="1002237" y="1622018"/>
            <a:ext cx="7295096" cy="4524316"/>
          </a:xfrm>
          <a:prstGeom prst="rect">
            <a:avLst/>
          </a:prstGeom>
          <a:ln>
            <a:solidFill>
              <a:srgbClr val="660066"/>
            </a:solidFill>
          </a:ln>
        </p:spPr>
        <p:txBody>
          <a:bodyPr wrap="square">
            <a:spAutoFit/>
          </a:bodyPr>
          <a:lstStyle/>
          <a:p>
            <a:r>
              <a:rPr lang="en-US" sz="1600" baseline="0" dirty="0"/>
              <a:t>HTTP/1.1 200 OK</a:t>
            </a:r>
          </a:p>
          <a:p>
            <a:r>
              <a:rPr lang="en-US" sz="1600" baseline="0" dirty="0"/>
              <a:t>Content-Length: TBD</a:t>
            </a:r>
          </a:p>
          <a:p>
            <a:r>
              <a:rPr lang="en-US" sz="1600" baseline="0" dirty="0"/>
              <a:t>Content-Type: application/</a:t>
            </a:r>
            <a:r>
              <a:rPr lang="en-US" sz="1600" baseline="0" dirty="0" err="1"/>
              <a:t>alto-networkmap+json</a:t>
            </a:r>
            <a:endParaRPr lang="en-US" sz="1600" baseline="0" dirty="0"/>
          </a:p>
          <a:p>
            <a:endParaRPr lang="en-US" sz="1600" baseline="0" dirty="0"/>
          </a:p>
          <a:p>
            <a:r>
              <a:rPr lang="en-US" sz="1600" baseline="0" dirty="0"/>
              <a:t>{</a:t>
            </a:r>
          </a:p>
          <a:p>
            <a:r>
              <a:rPr lang="en-US" sz="1600" baseline="0" dirty="0"/>
              <a:t>  "meta": {</a:t>
            </a:r>
          </a:p>
          <a:p>
            <a:r>
              <a:rPr lang="en-US" sz="1600" baseline="0" dirty="0"/>
              <a:t>    ...</a:t>
            </a:r>
          </a:p>
          <a:p>
            <a:r>
              <a:rPr lang="en-US" sz="1600" baseline="0" dirty="0"/>
              <a:t>  },</a:t>
            </a:r>
          </a:p>
          <a:p>
            <a:r>
              <a:rPr lang="en-US" sz="1600" baseline="0" dirty="0"/>
              <a:t>  "network-map": {</a:t>
            </a:r>
          </a:p>
          <a:p>
            <a:r>
              <a:rPr lang="hu-HU" sz="1600" baseline="0" dirty="0"/>
              <a:t>    "H1": { "ipv4": [ "10.0.1.0/24" ] },</a:t>
            </a:r>
          </a:p>
          <a:p>
            <a:r>
              <a:rPr lang="hu-HU" sz="1600" baseline="0" dirty="0"/>
              <a:t>    "H2": { "ipv4": [ "10.0.2.0/24" ] },</a:t>
            </a:r>
          </a:p>
          <a:p>
            <a:r>
              <a:rPr lang="hu-HU" sz="1600" baseline="0" dirty="0"/>
              <a:t>    "H3": { "ipv4": [ "10.0.3.0/24" ] },</a:t>
            </a:r>
          </a:p>
          <a:p>
            <a:r>
              <a:rPr lang="hu-HU" sz="1600" baseline="0" dirty="0"/>
              <a:t>    "H4": { "ipv4": [ "10.0.4.0/24" ] },</a:t>
            </a:r>
          </a:p>
          <a:p>
            <a:r>
              <a:rPr lang="hu-HU" sz="1600" baseline="0" dirty="0"/>
              <a:t>    </a:t>
            </a:r>
            <a:r>
              <a:rPr lang="hu-HU" sz="1600" baseline="0" dirty="0" smtClean="0"/>
              <a:t>”sw1"</a:t>
            </a:r>
            <a:r>
              <a:rPr lang="hu-HU" sz="1600" baseline="0" dirty="0"/>
              <a:t>: { }, </a:t>
            </a:r>
            <a:r>
              <a:rPr lang="hu-HU" sz="1600" baseline="0" dirty="0" smtClean="0"/>
              <a:t>”sw2"</a:t>
            </a:r>
            <a:r>
              <a:rPr lang="hu-HU" sz="1600" baseline="0" dirty="0"/>
              <a:t>: { }, </a:t>
            </a:r>
            <a:r>
              <a:rPr lang="hu-HU" sz="1600" baseline="0" dirty="0" smtClean="0"/>
              <a:t>”sw3"</a:t>
            </a:r>
            <a:r>
              <a:rPr lang="hu-HU" sz="1600" baseline="0" dirty="0"/>
              <a:t>: { }, </a:t>
            </a:r>
            <a:r>
              <a:rPr lang="hu-HU" sz="1600" baseline="0" dirty="0" smtClean="0"/>
              <a:t>”sw4"</a:t>
            </a:r>
            <a:r>
              <a:rPr lang="hu-HU" sz="1600" baseline="0" dirty="0"/>
              <a:t>: { }</a:t>
            </a:r>
            <a:r>
              <a:rPr lang="hu-HU" sz="1600" baseline="0" dirty="0" smtClean="0"/>
              <a:t>, </a:t>
            </a:r>
            <a:r>
              <a:rPr lang="hu-HU" sz="1600" baseline="0" dirty="0"/>
              <a:t>”</a:t>
            </a:r>
            <a:r>
              <a:rPr lang="hu-HU" sz="1600" baseline="0" dirty="0" smtClean="0"/>
              <a:t>sw5"</a:t>
            </a:r>
            <a:r>
              <a:rPr lang="hu-HU" sz="1600" baseline="0" dirty="0"/>
              <a:t>: { }</a:t>
            </a:r>
            <a:r>
              <a:rPr lang="hu-HU" sz="1600" baseline="0" dirty="0" smtClean="0"/>
              <a:t>, </a:t>
            </a:r>
            <a:r>
              <a:rPr lang="hu-HU" sz="1600" baseline="0" dirty="0"/>
              <a:t>”</a:t>
            </a:r>
            <a:r>
              <a:rPr lang="hu-HU" sz="1600" baseline="0" dirty="0" smtClean="0"/>
              <a:t>sw6"</a:t>
            </a:r>
            <a:r>
              <a:rPr lang="hu-HU" sz="1600" baseline="0" dirty="0"/>
              <a:t>: { }</a:t>
            </a:r>
            <a:r>
              <a:rPr lang="hu-HU" sz="1600" baseline="0" dirty="0" smtClean="0"/>
              <a:t>, </a:t>
            </a:r>
            <a:r>
              <a:rPr lang="hu-HU" sz="1600" baseline="0" dirty="0"/>
              <a:t>”</a:t>
            </a:r>
            <a:r>
              <a:rPr lang="hu-HU" sz="1600" baseline="0" dirty="0" smtClean="0"/>
              <a:t>sw7"</a:t>
            </a:r>
            <a:r>
              <a:rPr lang="hu-HU" sz="1600" baseline="0" dirty="0"/>
              <a:t>: { },</a:t>
            </a:r>
          </a:p>
          <a:p>
            <a:r>
              <a:rPr lang="fr-FR" sz="1600" baseline="0" dirty="0"/>
              <a:t>    "Default": {</a:t>
            </a:r>
          </a:p>
          <a:p>
            <a:r>
              <a:rPr lang="hu-HU" sz="1600" baseline="0" dirty="0"/>
              <a:t>      "ipv4": [ "0.0.0.0/0" ], "ipv6": [ "::/0" ]</a:t>
            </a:r>
          </a:p>
          <a:p>
            <a:r>
              <a:rPr lang="hu-HU" sz="1600" baseline="0" dirty="0"/>
              <a:t>    }</a:t>
            </a:r>
          </a:p>
          <a:p>
            <a:r>
              <a:rPr lang="hu-HU" sz="1600" baseline="0" dirty="0"/>
              <a:t>  }</a:t>
            </a:r>
            <a:endParaRPr lang="en-US" sz="1600" baseline="0" dirty="0"/>
          </a:p>
        </p:txBody>
      </p:sp>
    </p:spTree>
    <p:extLst>
      <p:ext uri="{BB962C8B-B14F-4D97-AF65-F5344CB8AC3E}">
        <p14:creationId xmlns:p14="http://schemas.microsoft.com/office/powerpoint/2010/main" val="37545417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Initial ALTO Node-Edge Graph Design: Edges</a:t>
            </a:r>
          </a:p>
        </p:txBody>
      </p:sp>
      <p:sp>
        <p:nvSpPr>
          <p:cNvPr id="3077" name="Rectangle 3"/>
          <p:cNvSpPr>
            <a:spLocks noGrp="1" noChangeArrowheads="1"/>
          </p:cNvSpPr>
          <p:nvPr>
            <p:ph type="body" idx="1"/>
          </p:nvPr>
        </p:nvSpPr>
        <p:spPr>
          <a:xfrm>
            <a:off x="539552" y="762673"/>
            <a:ext cx="8336855" cy="634327"/>
          </a:xfrm>
        </p:spPr>
        <p:txBody>
          <a:bodyPr>
            <a:noAutofit/>
          </a:bodyPr>
          <a:lstStyle/>
          <a:p>
            <a:r>
              <a:rPr lang="en-US" sz="2800" dirty="0" smtClean="0"/>
              <a:t>Defined in a new </a:t>
            </a:r>
            <a:r>
              <a:rPr lang="en-US" sz="2800" dirty="0" err="1" smtClean="0"/>
              <a:t>InfoResource</a:t>
            </a:r>
            <a:r>
              <a:rPr lang="en-US" sz="2800" dirty="0" smtClean="0"/>
              <a:t> named Edge Map</a:t>
            </a:r>
          </a:p>
          <a:p>
            <a:endParaRPr lang="en-US" sz="2800"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16</a:t>
            </a:fld>
            <a:endParaRPr lang="en-US">
              <a:solidFill>
                <a:schemeClr val="bg2"/>
              </a:solidFill>
            </a:endParaRPr>
          </a:p>
        </p:txBody>
      </p:sp>
      <p:sp>
        <p:nvSpPr>
          <p:cNvPr id="6" name="Rectangle 5"/>
          <p:cNvSpPr/>
          <p:nvPr/>
        </p:nvSpPr>
        <p:spPr>
          <a:xfrm>
            <a:off x="988127" y="1424464"/>
            <a:ext cx="7224540" cy="5078314"/>
          </a:xfrm>
          <a:prstGeom prst="rect">
            <a:avLst/>
          </a:prstGeom>
          <a:ln>
            <a:solidFill>
              <a:srgbClr val="660066"/>
            </a:solidFill>
          </a:ln>
        </p:spPr>
        <p:txBody>
          <a:bodyPr wrap="square">
            <a:spAutoFit/>
          </a:bodyPr>
          <a:lstStyle/>
          <a:p>
            <a:r>
              <a:rPr lang="en-US" sz="1800" baseline="0" dirty="0"/>
              <a:t> </a:t>
            </a:r>
            <a:r>
              <a:rPr lang="en-US" sz="1800" baseline="0" dirty="0" smtClean="0"/>
              <a:t>    HTTP</a:t>
            </a:r>
            <a:r>
              <a:rPr lang="en-US" sz="1800" baseline="0" dirty="0"/>
              <a:t>/1.1 200 OK</a:t>
            </a:r>
          </a:p>
          <a:p>
            <a:r>
              <a:rPr lang="en-US" sz="1800" baseline="0" dirty="0"/>
              <a:t>     Content-Length: TDB</a:t>
            </a:r>
          </a:p>
          <a:p>
            <a:r>
              <a:rPr lang="en-US" sz="1800" baseline="0" dirty="0"/>
              <a:t>     Content-Type: application/</a:t>
            </a:r>
            <a:r>
              <a:rPr lang="en-US" sz="1800" baseline="0" dirty="0" err="1"/>
              <a:t>alto</a:t>
            </a:r>
            <a:r>
              <a:rPr lang="en-US" sz="1800" baseline="0" dirty="0" err="1" smtClean="0"/>
              <a:t>-edgemap</a:t>
            </a:r>
            <a:r>
              <a:rPr lang="en-US" sz="1800" baseline="0" dirty="0" err="1"/>
              <a:t>+json</a:t>
            </a:r>
            <a:endParaRPr lang="en-US" sz="1800" baseline="0" dirty="0"/>
          </a:p>
          <a:p>
            <a:endParaRPr lang="en-US" sz="1800" baseline="0" dirty="0"/>
          </a:p>
          <a:p>
            <a:r>
              <a:rPr lang="en-US" sz="1800" baseline="0" dirty="0"/>
              <a:t>     </a:t>
            </a:r>
            <a:r>
              <a:rPr lang="en-US" sz="1800" baseline="0" dirty="0" smtClean="0"/>
              <a:t>{  "</a:t>
            </a:r>
            <a:r>
              <a:rPr lang="en-US" sz="1800" baseline="0" dirty="0"/>
              <a:t>meta" : {</a:t>
            </a:r>
          </a:p>
          <a:p>
            <a:r>
              <a:rPr lang="en-US" sz="1800" baseline="0" dirty="0"/>
              <a:t>        </a:t>
            </a:r>
            <a:r>
              <a:rPr lang="en-US" sz="1800" baseline="0" dirty="0" smtClean="0"/>
              <a:t>  </a:t>
            </a:r>
            <a:r>
              <a:rPr lang="en-US" sz="1800" baseline="0" dirty="0"/>
              <a:t>"dependent-</a:t>
            </a:r>
            <a:r>
              <a:rPr lang="en-US" sz="1800" baseline="0" dirty="0" err="1"/>
              <a:t>vtags</a:t>
            </a:r>
            <a:r>
              <a:rPr lang="en-US" sz="1800" baseline="0" dirty="0"/>
              <a:t>" : [</a:t>
            </a:r>
          </a:p>
          <a:p>
            <a:r>
              <a:rPr lang="en-US" sz="1800" baseline="0" dirty="0"/>
              <a:t>        </a:t>
            </a:r>
            <a:r>
              <a:rPr lang="en-US" sz="1800" baseline="0" dirty="0" smtClean="0"/>
              <a:t>   </a:t>
            </a:r>
            <a:r>
              <a:rPr lang="en-US" sz="1800" baseline="0" dirty="0"/>
              <a:t>{ "resource-id": "my-default-network-</a:t>
            </a:r>
            <a:r>
              <a:rPr lang="en-US" sz="1800" baseline="0" dirty="0" smtClean="0"/>
              <a:t>map”, </a:t>
            </a:r>
            <a:br>
              <a:rPr lang="en-US" sz="1800" baseline="0" dirty="0" smtClean="0"/>
            </a:br>
            <a:r>
              <a:rPr lang="en-US" sz="1800" baseline="0" dirty="0" smtClean="0"/>
              <a:t>              "</a:t>
            </a:r>
            <a:r>
              <a:rPr lang="en-US" sz="1800" baseline="0" dirty="0"/>
              <a:t>tag": "</a:t>
            </a:r>
            <a:r>
              <a:rPr lang="en-US" sz="1800" baseline="0" dirty="0" smtClean="0"/>
              <a:t>3ee2cb7e8d63d9fab71b9b34cbf764436315542e” }</a:t>
            </a:r>
            <a:r>
              <a:rPr lang="en-US" sz="1800" baseline="0" dirty="0"/>
              <a:t>,</a:t>
            </a:r>
          </a:p>
          <a:p>
            <a:r>
              <a:rPr lang="en-US" sz="1800" baseline="0" dirty="0"/>
              <a:t>           {"resource-id": "my</a:t>
            </a:r>
            <a:r>
              <a:rPr lang="en-US" sz="1800" baseline="0" dirty="0" smtClean="0"/>
              <a:t>-edge-</a:t>
            </a:r>
            <a:r>
              <a:rPr lang="en-US" sz="1800" baseline="0" dirty="0"/>
              <a:t>map", </a:t>
            </a:r>
          </a:p>
          <a:p>
            <a:r>
              <a:rPr lang="en-US" sz="1800" baseline="0" dirty="0"/>
              <a:t>            "tag": "4xee2cb7e8d63d9fab71b9b34cbf76443631554de"</a:t>
            </a:r>
          </a:p>
          <a:p>
            <a:r>
              <a:rPr lang="en-US" sz="1800" baseline="0" dirty="0"/>
              <a:t>           </a:t>
            </a:r>
            <a:r>
              <a:rPr lang="en-US" sz="1800" baseline="0" dirty="0" smtClean="0"/>
              <a:t>}],</a:t>
            </a:r>
          </a:p>
          <a:p>
            <a:r>
              <a:rPr lang="en-US" sz="1800" baseline="0" dirty="0">
                <a:solidFill>
                  <a:srgbClr val="000090"/>
                </a:solidFill>
              </a:rPr>
              <a:t> </a:t>
            </a:r>
            <a:r>
              <a:rPr lang="en-US" sz="1800" baseline="0" dirty="0" smtClean="0">
                <a:solidFill>
                  <a:srgbClr val="000090"/>
                </a:solidFill>
              </a:rPr>
              <a:t>          “edge-default” : “undirected”, “edge-label-default” : “connect”</a:t>
            </a:r>
            <a:r>
              <a:rPr lang="en-US" sz="1800" baseline="0" dirty="0" smtClean="0"/>
              <a:t>,</a:t>
            </a:r>
          </a:p>
          <a:p>
            <a:r>
              <a:rPr lang="en-US" sz="1800" baseline="0" dirty="0"/>
              <a:t> </a:t>
            </a:r>
            <a:r>
              <a:rPr lang="en-US" sz="1800" baseline="0" dirty="0" smtClean="0"/>
              <a:t>        }</a:t>
            </a:r>
            <a:endParaRPr lang="en-US" sz="1800" baseline="0" dirty="0"/>
          </a:p>
          <a:p>
            <a:r>
              <a:rPr lang="en-US" sz="1800" baseline="0" dirty="0" smtClean="0"/>
              <a:t>          ”edge-</a:t>
            </a:r>
            <a:r>
              <a:rPr lang="en-US" sz="1800" baseline="0" dirty="0"/>
              <a:t>map" : </a:t>
            </a:r>
            <a:r>
              <a:rPr lang="en-US" sz="1800" baseline="0" dirty="0" smtClean="0"/>
              <a:t>{</a:t>
            </a:r>
          </a:p>
          <a:p>
            <a:r>
              <a:rPr lang="en-US" sz="1800" baseline="0" dirty="0"/>
              <a:t> </a:t>
            </a:r>
            <a:r>
              <a:rPr lang="en-US" sz="1800" baseline="0" dirty="0" smtClean="0"/>
              <a:t>            “e1” : {“source” : “PID1”, “target”: “sw1”, “cost”: {}},</a:t>
            </a:r>
          </a:p>
          <a:p>
            <a:r>
              <a:rPr lang="en-US" sz="1800" baseline="0" dirty="0"/>
              <a:t> </a:t>
            </a:r>
            <a:r>
              <a:rPr lang="en-US" sz="1800" baseline="0" dirty="0" smtClean="0"/>
              <a:t>            …</a:t>
            </a:r>
            <a:endParaRPr lang="en-US" sz="1800" baseline="0" dirty="0"/>
          </a:p>
          <a:p>
            <a:r>
              <a:rPr lang="en-US" sz="1800" baseline="0" dirty="0" smtClean="0"/>
              <a:t>          }</a:t>
            </a:r>
            <a:endParaRPr lang="en-US" sz="1800" baseline="0" dirty="0"/>
          </a:p>
          <a:p>
            <a:r>
              <a:rPr lang="en-US" sz="1800" baseline="0" dirty="0"/>
              <a:t>     }</a:t>
            </a:r>
          </a:p>
        </p:txBody>
      </p:sp>
      <p:sp>
        <p:nvSpPr>
          <p:cNvPr id="7" name="Rounded Rectangular Callout 6"/>
          <p:cNvSpPr/>
          <p:nvPr/>
        </p:nvSpPr>
        <p:spPr bwMode="auto">
          <a:xfrm>
            <a:off x="6872111" y="5326048"/>
            <a:ext cx="2130778" cy="1179174"/>
          </a:xfrm>
          <a:prstGeom prst="wedgeRoundRectCallout">
            <a:avLst>
              <a:gd name="adj1" fmla="val -26867"/>
              <a:gd name="adj2" fmla="val -10037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single-relational graph as default, allows multi-relational in future</a:t>
            </a:r>
            <a:endParaRPr kumimoji="0" lang="en-US" sz="160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40144188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Next Step</a:t>
            </a:r>
          </a:p>
        </p:txBody>
      </p:sp>
      <p:sp>
        <p:nvSpPr>
          <p:cNvPr id="3077" name="Rectangle 3"/>
          <p:cNvSpPr>
            <a:spLocks noGrp="1" noChangeArrowheads="1"/>
          </p:cNvSpPr>
          <p:nvPr>
            <p:ph type="body" idx="1"/>
          </p:nvPr>
        </p:nvSpPr>
        <p:spPr>
          <a:xfrm>
            <a:off x="539552" y="974340"/>
            <a:ext cx="8336855" cy="4822031"/>
          </a:xfrm>
        </p:spPr>
        <p:txBody>
          <a:bodyPr>
            <a:noAutofit/>
          </a:bodyPr>
          <a:lstStyle/>
          <a:p>
            <a:r>
              <a:rPr lang="en-US" dirty="0" smtClean="0"/>
              <a:t>Evaluate current design on extensibility, e.g., supporting additional requirements</a:t>
            </a:r>
            <a:r>
              <a:rPr lang="en-US" dirty="0"/>
              <a:t>:</a:t>
            </a:r>
            <a:r>
              <a:rPr lang="en-US" dirty="0" smtClean="0"/>
              <a:t> </a:t>
            </a:r>
          </a:p>
          <a:p>
            <a:pPr lvl="1"/>
            <a:r>
              <a:rPr lang="en-US" dirty="0" smtClean="0"/>
              <a:t>Hierarchy, </a:t>
            </a:r>
            <a:r>
              <a:rPr lang="en-US" dirty="0" err="1" smtClean="0"/>
              <a:t>hyperedges</a:t>
            </a:r>
            <a:r>
              <a:rPr lang="en-US" dirty="0" smtClean="0"/>
              <a:t>, port, dynamics, selector (filtering) API</a:t>
            </a:r>
          </a:p>
          <a:p>
            <a:pPr lvl="1"/>
            <a:endParaRPr lang="en-US" dirty="0"/>
          </a:p>
          <a:p>
            <a:r>
              <a:rPr lang="en-US" dirty="0" smtClean="0"/>
              <a:t>Target: a complete version by IETF 91 for WG review.</a:t>
            </a:r>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17</a:t>
            </a:fld>
            <a:endParaRPr lang="en-US">
              <a:solidFill>
                <a:schemeClr val="bg2"/>
              </a:solidFill>
            </a:endParaRPr>
          </a:p>
        </p:txBody>
      </p:sp>
    </p:spTree>
    <p:extLst>
      <p:ext uri="{BB962C8B-B14F-4D97-AF65-F5344CB8AC3E}">
        <p14:creationId xmlns:p14="http://schemas.microsoft.com/office/powerpoint/2010/main" val="108091064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Backup Slides: Survey of Graph Tools/Formats</a:t>
            </a:r>
            <a:endParaRPr lang="en-US" sz="3200" dirty="0"/>
          </a:p>
        </p:txBody>
      </p:sp>
    </p:spTree>
    <p:extLst>
      <p:ext uri="{BB962C8B-B14F-4D97-AF65-F5344CB8AC3E}">
        <p14:creationId xmlns:p14="http://schemas.microsoft.com/office/powerpoint/2010/main" val="405834538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err="1" smtClean="0">
                <a:ea typeface="宋体" pitchFamily="2" charset="-122"/>
              </a:rPr>
              <a:t>GraphViz</a:t>
            </a:r>
            <a:endParaRPr lang="en-US" altLang="zh-CN" sz="3200" dirty="0" smtClean="0">
              <a:ea typeface="宋体" pitchFamily="2" charset="-122"/>
            </a:endParaRPr>
          </a:p>
        </p:txBody>
      </p:sp>
      <p:sp>
        <p:nvSpPr>
          <p:cNvPr id="3077" name="Rectangle 3"/>
          <p:cNvSpPr>
            <a:spLocks noGrp="1" noChangeArrowheads="1"/>
          </p:cNvSpPr>
          <p:nvPr>
            <p:ph type="body" idx="1"/>
          </p:nvPr>
        </p:nvSpPr>
        <p:spPr>
          <a:xfrm>
            <a:off x="539552" y="974340"/>
            <a:ext cx="8336855" cy="4822031"/>
          </a:xfrm>
        </p:spPr>
        <p:txBody>
          <a:bodyPr>
            <a:noAutofit/>
          </a:bodyPr>
          <a:lstStyle/>
          <a:p>
            <a:r>
              <a:rPr lang="en-US" sz="2000" dirty="0" smtClean="0"/>
              <a:t>A format used in graph visualization</a:t>
            </a:r>
          </a:p>
          <a:p>
            <a:r>
              <a:rPr lang="en-US" sz="2000" dirty="0" smtClean="0"/>
              <a:t>Example</a:t>
            </a:r>
            <a:br>
              <a:rPr lang="en-US" sz="2000" dirty="0" smtClean="0"/>
            </a:br>
            <a:r>
              <a:rPr lang="en-US" sz="2000" dirty="0" smtClean="0"/>
              <a:t/>
            </a:r>
            <a:br>
              <a:rPr lang="en-US" sz="2000" dirty="0" smtClean="0"/>
            </a:br>
            <a:r>
              <a:rPr lang="en-US" sz="2000" dirty="0" smtClean="0"/>
              <a:t>graph </a:t>
            </a:r>
            <a:r>
              <a:rPr lang="en-US" sz="2000" dirty="0"/>
              <a:t>hello2 {</a:t>
            </a:r>
            <a:br>
              <a:rPr lang="en-US" sz="2000" dirty="0"/>
            </a:br>
            <a:r>
              <a:rPr lang="en-US" sz="2000" dirty="0"/>
              <a:t/>
            </a:r>
            <a:br>
              <a:rPr lang="en-US" sz="2000" dirty="0"/>
            </a:br>
            <a:r>
              <a:rPr lang="en-US" sz="2000" dirty="0"/>
              <a:t>  // Hello World with nice colors and big fonts</a:t>
            </a:r>
            <a:br>
              <a:rPr lang="en-US" sz="2000" dirty="0"/>
            </a:br>
            <a:r>
              <a:rPr lang="en-US" sz="2000" dirty="0"/>
              <a:t/>
            </a:r>
            <a:br>
              <a:rPr lang="en-US" sz="2000" dirty="0"/>
            </a:br>
            <a:r>
              <a:rPr lang="en-US" sz="2000" dirty="0"/>
              <a:t>  Node1 [label="Hello, World!", color=Blue, </a:t>
            </a:r>
            <a:r>
              <a:rPr lang="en-US" sz="2000" dirty="0" err="1"/>
              <a:t>fontcolor</a:t>
            </a:r>
            <a:r>
              <a:rPr lang="en-US" sz="2000" dirty="0"/>
              <a:t>=Red,</a:t>
            </a:r>
            <a:br>
              <a:rPr lang="en-US" sz="2000" dirty="0"/>
            </a:br>
            <a:r>
              <a:rPr lang="en-US" sz="2000" dirty="0"/>
              <a:t>      </a:t>
            </a:r>
            <a:r>
              <a:rPr lang="en-US" sz="2000" dirty="0" err="1"/>
              <a:t>fontsize</a:t>
            </a:r>
            <a:r>
              <a:rPr lang="en-US" sz="2000" dirty="0"/>
              <a:t>=24, shape=box]</a:t>
            </a:r>
            <a:br>
              <a:rPr lang="en-US" sz="2000" dirty="0"/>
            </a:br>
            <a:r>
              <a:rPr lang="en-US" sz="2000" dirty="0"/>
              <a:t> </a:t>
            </a:r>
          </a:p>
          <a:p>
            <a:pPr marL="0" indent="0">
              <a:buNone/>
            </a:pPr>
            <a:r>
              <a:rPr lang="en-US" sz="2000" dirty="0" smtClean="0"/>
              <a:t>       </a:t>
            </a:r>
            <a:r>
              <a:rPr lang="en-US" sz="2000" dirty="0"/>
              <a:t>B [label="The boss"]      // node B</a:t>
            </a:r>
            <a:br>
              <a:rPr lang="en-US" sz="2000" dirty="0"/>
            </a:br>
            <a:r>
              <a:rPr lang="en-US" sz="2000" dirty="0"/>
              <a:t>   </a:t>
            </a:r>
            <a:r>
              <a:rPr lang="en-US" sz="2000" dirty="0" smtClean="0"/>
              <a:t>    E </a:t>
            </a:r>
            <a:r>
              <a:rPr lang="en-US" sz="2000" dirty="0"/>
              <a:t>[label="The employee"]  // node E</a:t>
            </a:r>
            <a:br>
              <a:rPr lang="en-US" sz="2000" dirty="0"/>
            </a:br>
            <a:r>
              <a:rPr lang="en-US" sz="2000" dirty="0"/>
              <a:t/>
            </a:r>
            <a:br>
              <a:rPr lang="en-US" sz="2000" dirty="0"/>
            </a:br>
            <a:r>
              <a:rPr lang="en-US" sz="2000" dirty="0"/>
              <a:t>  </a:t>
            </a:r>
            <a:r>
              <a:rPr lang="en-US" sz="2000" dirty="0" smtClean="0"/>
              <a:t>     B</a:t>
            </a:r>
            <a:r>
              <a:rPr lang="en-US" sz="2000" dirty="0"/>
              <a:t>-&gt;E [label="commands", </a:t>
            </a:r>
            <a:r>
              <a:rPr lang="en-US" sz="2000" dirty="0" err="1"/>
              <a:t>dir</a:t>
            </a:r>
            <a:r>
              <a:rPr lang="en-US" sz="2000" dirty="0"/>
              <a:t>=back, </a:t>
            </a:r>
            <a:r>
              <a:rPr lang="en-US" sz="2000" dirty="0" err="1"/>
              <a:t>fontcolor</a:t>
            </a:r>
            <a:r>
              <a:rPr lang="en-US" sz="2000" dirty="0"/>
              <a:t>=red]  </a:t>
            </a:r>
            <a:br>
              <a:rPr lang="en-US" sz="2000" dirty="0"/>
            </a:br>
            <a:r>
              <a:rPr lang="en-US" sz="2000" dirty="0"/>
              <a:t>  </a:t>
            </a:r>
            <a:r>
              <a:rPr lang="en-US" sz="2000" dirty="0" smtClean="0"/>
              <a:t>     /</a:t>
            </a:r>
            <a:r>
              <a:rPr lang="en-US" sz="2000" dirty="0"/>
              <a:t>/ revert arrow direction</a:t>
            </a:r>
            <a:br>
              <a:rPr lang="en-US" sz="2000" dirty="0"/>
            </a:br>
            <a:r>
              <a:rPr lang="en-US" sz="2000" dirty="0"/>
              <a:t>}</a:t>
            </a:r>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19</a:t>
            </a:fld>
            <a:endParaRPr lang="en-US">
              <a:solidFill>
                <a:schemeClr val="bg2"/>
              </a:solidFill>
            </a:endParaRPr>
          </a:p>
        </p:txBody>
      </p:sp>
    </p:spTree>
    <p:extLst>
      <p:ext uri="{BB962C8B-B14F-4D97-AF65-F5344CB8AC3E}">
        <p14:creationId xmlns:p14="http://schemas.microsoft.com/office/powerpoint/2010/main" val="18523293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Document Status</a:t>
            </a:r>
          </a:p>
        </p:txBody>
      </p:sp>
      <p:sp>
        <p:nvSpPr>
          <p:cNvPr id="3077" name="Rectangle 3"/>
          <p:cNvSpPr>
            <a:spLocks noGrp="1" noChangeArrowheads="1"/>
          </p:cNvSpPr>
          <p:nvPr>
            <p:ph type="body" idx="1"/>
          </p:nvPr>
        </p:nvSpPr>
        <p:spPr>
          <a:xfrm>
            <a:off x="539552" y="1124744"/>
            <a:ext cx="8336855" cy="4822031"/>
          </a:xfrm>
        </p:spPr>
        <p:txBody>
          <a:bodyPr>
            <a:noAutofit/>
          </a:bodyPr>
          <a:lstStyle/>
          <a:p>
            <a:r>
              <a:rPr lang="en-US" altLang="zh-CN" sz="2400" dirty="0" smtClean="0"/>
              <a:t>Both drafts (</a:t>
            </a:r>
            <a:r>
              <a:rPr lang="en-US" sz="2400" dirty="0" smtClean="0">
                <a:latin typeface="Courier New"/>
                <a:cs typeface="Courier New"/>
              </a:rPr>
              <a:t>draft</a:t>
            </a:r>
            <a:r>
              <a:rPr lang="en-US" sz="2400" dirty="0">
                <a:latin typeface="Courier New"/>
                <a:cs typeface="Courier New"/>
              </a:rPr>
              <a:t>-scharf-alto-topology-</a:t>
            </a:r>
            <a:r>
              <a:rPr lang="en-US" sz="2400" dirty="0" smtClean="0">
                <a:latin typeface="Courier New"/>
                <a:cs typeface="Courier New"/>
              </a:rPr>
              <a:t>00</a:t>
            </a:r>
            <a:r>
              <a:rPr lang="en-US" sz="2400" dirty="0" smtClean="0"/>
              <a:t> and</a:t>
            </a:r>
            <a:r>
              <a:rPr lang="en-US" sz="2400" dirty="0"/>
              <a:t/>
            </a:r>
            <a:br>
              <a:rPr lang="en-US" sz="2400" dirty="0"/>
            </a:br>
            <a:r>
              <a:rPr lang="en-US" sz="2400" dirty="0">
                <a:latin typeface="Courier New"/>
                <a:cs typeface="Courier New"/>
              </a:rPr>
              <a:t>draft-yang-alto-topology-</a:t>
            </a:r>
            <a:r>
              <a:rPr lang="en-US" sz="2400" dirty="0" smtClean="0">
                <a:latin typeface="Courier New"/>
                <a:cs typeface="Courier New"/>
              </a:rPr>
              <a:t>03</a:t>
            </a:r>
            <a:r>
              <a:rPr lang="en-US" sz="2400" dirty="0" smtClean="0"/>
              <a:t>)</a:t>
            </a:r>
            <a:r>
              <a:rPr lang="en-US" altLang="zh-CN" sz="2400" dirty="0" smtClean="0"/>
              <a:t> are based on the re-chartering discussions at IETF89. They will be merged into a single document before the next IETF.</a:t>
            </a:r>
          </a:p>
          <a:p>
            <a:endParaRPr lang="en-US" sz="2400" dirty="0" smtClean="0"/>
          </a:p>
          <a:p>
            <a:r>
              <a:rPr lang="en-US" sz="2400" dirty="0" smtClean="0"/>
              <a:t>The goal is to address charter milestone (</a:t>
            </a:r>
            <a:r>
              <a:rPr lang="en-US" sz="2400" dirty="0"/>
              <a:t>Jul 2015 - Submit network graph format document</a:t>
            </a:r>
            <a:r>
              <a:rPr lang="en-US" sz="2400" dirty="0" smtClean="0"/>
              <a:t>)</a:t>
            </a:r>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2</a:t>
            </a:fld>
            <a:endParaRPr lang="en-US">
              <a:solidFill>
                <a:schemeClr val="bg2"/>
              </a:solidFill>
            </a:endParaRPr>
          </a:p>
        </p:txBody>
      </p:sp>
    </p:spTree>
    <p:extLst>
      <p:ext uri="{BB962C8B-B14F-4D97-AF65-F5344CB8AC3E}">
        <p14:creationId xmlns:p14="http://schemas.microsoft.com/office/powerpoint/2010/main" val="36360271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err="1" smtClean="0">
                <a:ea typeface="宋体" pitchFamily="2" charset="-122"/>
              </a:rPr>
              <a:t>NetworkX</a:t>
            </a:r>
            <a:endParaRPr lang="en-US" altLang="zh-CN" sz="3200" dirty="0" smtClean="0">
              <a:ea typeface="宋体" pitchFamily="2" charset="-122"/>
            </a:endParaRPr>
          </a:p>
        </p:txBody>
      </p:sp>
      <p:sp>
        <p:nvSpPr>
          <p:cNvPr id="3077" name="Rectangle 3"/>
          <p:cNvSpPr>
            <a:spLocks noGrp="1" noChangeArrowheads="1"/>
          </p:cNvSpPr>
          <p:nvPr>
            <p:ph type="body" idx="1"/>
          </p:nvPr>
        </p:nvSpPr>
        <p:spPr>
          <a:xfrm>
            <a:off x="539552" y="874068"/>
            <a:ext cx="8336855" cy="4822031"/>
          </a:xfrm>
        </p:spPr>
        <p:txBody>
          <a:bodyPr>
            <a:noAutofit/>
          </a:bodyPr>
          <a:lstStyle/>
          <a:p>
            <a:r>
              <a:rPr lang="en-US" sz="2400" dirty="0" err="1"/>
              <a:t>NetworkX</a:t>
            </a:r>
            <a:r>
              <a:rPr lang="en-US" sz="2400" dirty="0"/>
              <a:t> uses a “dictionary of dictionaries of dictionaries” as the basic network </a:t>
            </a:r>
            <a:r>
              <a:rPr lang="en-US" sz="2400" dirty="0" smtClean="0"/>
              <a:t>graph data structure</a:t>
            </a:r>
          </a:p>
          <a:p>
            <a:pPr lvl="1"/>
            <a:r>
              <a:rPr lang="en-US" sz="2000" dirty="0"/>
              <a:t>The keys are nodes so G[u] returns an adjacency dictionary keyed by neighbor to the edge attribute dictionary. </a:t>
            </a:r>
          </a:p>
          <a:p>
            <a:r>
              <a:rPr lang="en-US" sz="2400" b="1" dirty="0" smtClean="0"/>
              <a:t>Example: </a:t>
            </a:r>
            <a:r>
              <a:rPr lang="en-US" sz="2400" b="1" dirty="0"/>
              <a:t>an undirected graph with the edges (‘A’,’B’), (‘B’,’C’)</a:t>
            </a:r>
            <a:endParaRPr lang="en-US" sz="2400" dirty="0"/>
          </a:p>
          <a:p>
            <a:pPr lvl="1"/>
            <a:r>
              <a:rPr lang="en-US" sz="2000" b="1" dirty="0"/>
              <a:t>&gt;&gt;&gt; G=</a:t>
            </a:r>
            <a:r>
              <a:rPr lang="en-US" sz="2000" b="1" dirty="0" err="1"/>
              <a:t>nx.Graph</a:t>
            </a:r>
            <a:r>
              <a:rPr lang="en-US" sz="2000" b="1" dirty="0"/>
              <a:t>()</a:t>
            </a:r>
            <a:endParaRPr lang="en-US" sz="2000" dirty="0"/>
          </a:p>
          <a:p>
            <a:pPr lvl="1"/>
            <a:r>
              <a:rPr lang="en-US" sz="2000" b="1" dirty="0"/>
              <a:t>&gt;&gt;&gt; </a:t>
            </a:r>
            <a:r>
              <a:rPr lang="en-US" sz="2000" b="1" dirty="0" err="1"/>
              <a:t>G.add_edge</a:t>
            </a:r>
            <a:r>
              <a:rPr lang="en-US" sz="2000" b="1" dirty="0"/>
              <a:t>(’A’,’B’)</a:t>
            </a:r>
            <a:endParaRPr lang="en-US" sz="2000" dirty="0"/>
          </a:p>
          <a:p>
            <a:pPr lvl="1"/>
            <a:r>
              <a:rPr lang="en-US" sz="2000" b="1" dirty="0"/>
              <a:t>&gt;&gt;&gt; </a:t>
            </a:r>
            <a:r>
              <a:rPr lang="en-US" sz="2000" b="1" dirty="0" err="1"/>
              <a:t>G.add_edge</a:t>
            </a:r>
            <a:r>
              <a:rPr lang="en-US" sz="2000" b="1" dirty="0"/>
              <a:t>(’B’,’C’)</a:t>
            </a:r>
            <a:endParaRPr lang="en-US" sz="2000" dirty="0"/>
          </a:p>
          <a:p>
            <a:pPr lvl="1"/>
            <a:r>
              <a:rPr lang="en-US" sz="2000" b="1" dirty="0"/>
              <a:t>&gt;&gt;&gt; print(</a:t>
            </a:r>
            <a:r>
              <a:rPr lang="en-US" sz="2000" b="1" dirty="0" err="1"/>
              <a:t>G.adj</a:t>
            </a:r>
            <a:r>
              <a:rPr lang="en-US" sz="2000" b="1" dirty="0"/>
              <a:t>)</a:t>
            </a:r>
            <a:endParaRPr lang="en-US" sz="2000" dirty="0"/>
          </a:p>
          <a:p>
            <a:pPr lvl="1"/>
            <a:r>
              <a:rPr lang="en-US" sz="2000" b="1" dirty="0"/>
              <a:t>{’A’: {’B’: {}}, ’C’: {’B’: {}}, ’B’: {’A’: {}, ’C’: {}}}</a:t>
            </a:r>
            <a:endParaRPr lang="en-US" sz="2000" dirty="0"/>
          </a:p>
          <a:p>
            <a:pPr lvl="1"/>
            <a:endParaRPr lang="en-US" sz="2000" dirty="0" smtClean="0"/>
          </a:p>
          <a:p>
            <a:r>
              <a:rPr lang="en-US" sz="2400" dirty="0" smtClean="0"/>
              <a:t>The format </a:t>
            </a:r>
            <a:r>
              <a:rPr lang="en-US" sz="2400" dirty="0"/>
              <a:t>allows fast lookup with reasonable storage for </a:t>
            </a:r>
            <a:r>
              <a:rPr lang="en-US" sz="2400" dirty="0" smtClean="0"/>
              <a:t>large sparse networks.</a:t>
            </a:r>
          </a:p>
          <a:p>
            <a:r>
              <a:rPr lang="en-US" sz="2400" dirty="0" smtClean="0"/>
              <a:t>Problem if use in ALTO: unrestricted edge properties; no node properties.</a:t>
            </a:r>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20</a:t>
            </a:fld>
            <a:endParaRPr lang="en-US">
              <a:solidFill>
                <a:schemeClr val="bg2"/>
              </a:solidFill>
            </a:endParaRPr>
          </a:p>
        </p:txBody>
      </p:sp>
    </p:spTree>
    <p:extLst>
      <p:ext uri="{BB962C8B-B14F-4D97-AF65-F5344CB8AC3E}">
        <p14:creationId xmlns:p14="http://schemas.microsoft.com/office/powerpoint/2010/main" val="348846320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GEXF</a:t>
            </a:r>
          </a:p>
        </p:txBody>
      </p:sp>
      <p:sp>
        <p:nvSpPr>
          <p:cNvPr id="3077" name="Rectangle 3"/>
          <p:cNvSpPr>
            <a:spLocks noGrp="1" noChangeArrowheads="1"/>
          </p:cNvSpPr>
          <p:nvPr>
            <p:ph type="body" idx="1"/>
          </p:nvPr>
        </p:nvSpPr>
        <p:spPr>
          <a:xfrm>
            <a:off x="539552" y="790508"/>
            <a:ext cx="8336855" cy="4822031"/>
          </a:xfrm>
        </p:spPr>
        <p:txBody>
          <a:bodyPr>
            <a:noAutofit/>
          </a:bodyPr>
          <a:lstStyle/>
          <a:p>
            <a:r>
              <a:rPr lang="en-US" sz="1800" dirty="0" smtClean="0"/>
              <a:t>Nodes </a:t>
            </a:r>
            <a:r>
              <a:rPr lang="en-US" sz="1800" dirty="0"/>
              <a:t>and edges can have attributes, but must be </a:t>
            </a:r>
            <a:r>
              <a:rPr lang="en-US" sz="1800" dirty="0" smtClean="0"/>
              <a:t>declared</a:t>
            </a:r>
          </a:p>
          <a:p>
            <a:pPr marL="342900" lvl="1" indent="-342900">
              <a:buClr>
                <a:srgbClr val="6E7BBD"/>
              </a:buClr>
              <a:buFontTx/>
              <a:buChar char="•"/>
            </a:pPr>
            <a:r>
              <a:rPr lang="en-US" sz="1800" dirty="0" smtClean="0"/>
              <a:t>Example</a:t>
            </a:r>
          </a:p>
          <a:p>
            <a:pPr marL="0" lvl="1" indent="0">
              <a:buClr>
                <a:srgbClr val="6E7BBD"/>
              </a:buClr>
              <a:buNone/>
            </a:pPr>
            <a:r>
              <a:rPr lang="en-US" sz="1800" dirty="0" smtClean="0"/>
              <a:t>&lt;</a:t>
            </a:r>
            <a:r>
              <a:rPr lang="en-US" sz="1800" dirty="0" err="1"/>
              <a:t>gexf</a:t>
            </a:r>
            <a:r>
              <a:rPr lang="en-US" sz="1800" dirty="0"/>
              <a:t> </a:t>
            </a:r>
            <a:r>
              <a:rPr lang="en-US" sz="1800" dirty="0" err="1"/>
              <a:t>xmlns</a:t>
            </a:r>
            <a:r>
              <a:rPr lang="en-US" sz="1800" dirty="0"/>
              <a:t>="http://</a:t>
            </a:r>
            <a:r>
              <a:rPr lang="en-US" sz="1800" dirty="0" err="1"/>
              <a:t>www.gexf.net</a:t>
            </a:r>
            <a:r>
              <a:rPr lang="en-US" sz="1800" dirty="0"/>
              <a:t>/1.2draft" </a:t>
            </a:r>
            <a:r>
              <a:rPr lang="en-US" sz="1800" dirty="0" err="1"/>
              <a:t>xmlns:xsi</a:t>
            </a:r>
            <a:r>
              <a:rPr lang="en-US" sz="1800" dirty="0"/>
              <a:t>="http://www.w3.org/2001/</a:t>
            </a:r>
            <a:r>
              <a:rPr lang="en-US" sz="1800" dirty="0" err="1"/>
              <a:t>XMLSchema</a:t>
            </a:r>
            <a:r>
              <a:rPr lang="en-US" sz="1800" dirty="0"/>
              <a:t>-instance" </a:t>
            </a:r>
            <a:r>
              <a:rPr lang="en-US" sz="1800" dirty="0" err="1"/>
              <a:t>xsi:schemaLocation</a:t>
            </a:r>
            <a:r>
              <a:rPr lang="en-US" sz="1800" dirty="0"/>
              <a:t>="http://</a:t>
            </a:r>
            <a:r>
              <a:rPr lang="en-US" sz="1800" dirty="0" err="1"/>
              <a:t>www.gexf.net</a:t>
            </a:r>
            <a:r>
              <a:rPr lang="en-US" sz="1800" dirty="0"/>
              <a:t>/1.2draft http://</a:t>
            </a:r>
            <a:r>
              <a:rPr lang="en-US" sz="1800" dirty="0" err="1"/>
              <a:t>www.gexf.net</a:t>
            </a:r>
            <a:r>
              <a:rPr lang="en-US" sz="1800" dirty="0"/>
              <a:t>/1.2draft/</a:t>
            </a:r>
            <a:r>
              <a:rPr lang="en-US" sz="1800" dirty="0" err="1"/>
              <a:t>gexf.xsd</a:t>
            </a:r>
            <a:r>
              <a:rPr lang="en-US" sz="1800" dirty="0"/>
              <a:t>" version="1.2"&gt;</a:t>
            </a:r>
            <a:br>
              <a:rPr lang="en-US" sz="1800" dirty="0"/>
            </a:br>
            <a:r>
              <a:rPr lang="en-US" sz="1800" dirty="0"/>
              <a:t>    &lt;meta </a:t>
            </a:r>
            <a:r>
              <a:rPr lang="en-US" sz="1800" dirty="0" err="1"/>
              <a:t>lastmodifieddate</a:t>
            </a:r>
            <a:r>
              <a:rPr lang="en-US" sz="1800" dirty="0"/>
              <a:t>="2009-03-20"&gt;</a:t>
            </a:r>
            <a:br>
              <a:rPr lang="en-US" sz="1800" dirty="0"/>
            </a:br>
            <a:r>
              <a:rPr lang="en-US" sz="1800" dirty="0"/>
              <a:t>        &lt;creator&gt;</a:t>
            </a:r>
            <a:r>
              <a:rPr lang="en-US" sz="1800" dirty="0" err="1"/>
              <a:t>Gephi.org</a:t>
            </a:r>
            <a:r>
              <a:rPr lang="en-US" sz="1800" dirty="0"/>
              <a:t>&lt;/creator&gt;</a:t>
            </a:r>
            <a:br>
              <a:rPr lang="en-US" sz="1800" dirty="0"/>
            </a:br>
            <a:r>
              <a:rPr lang="en-US" sz="1800" dirty="0"/>
              <a:t>        &lt;description&gt;A Web network&lt;/description&gt;</a:t>
            </a:r>
            <a:br>
              <a:rPr lang="en-US" sz="1800" dirty="0"/>
            </a:br>
            <a:r>
              <a:rPr lang="en-US" sz="1800" dirty="0"/>
              <a:t>    &lt;/meta&gt;</a:t>
            </a:r>
            <a:br>
              <a:rPr lang="en-US" sz="1800" dirty="0"/>
            </a:br>
            <a:r>
              <a:rPr lang="en-US" sz="1800" dirty="0"/>
              <a:t>    &lt;graph </a:t>
            </a:r>
            <a:r>
              <a:rPr lang="en-US" sz="1800" dirty="0" err="1"/>
              <a:t>defaultedgetype</a:t>
            </a:r>
            <a:r>
              <a:rPr lang="en-US" sz="1800" dirty="0"/>
              <a:t>="directed"&gt;</a:t>
            </a:r>
            <a:br>
              <a:rPr lang="en-US" sz="1800" dirty="0"/>
            </a:br>
            <a:r>
              <a:rPr lang="en-US" sz="1800" b="1" dirty="0">
                <a:solidFill>
                  <a:srgbClr val="FF0000"/>
                </a:solidFill>
              </a:rPr>
              <a:t>        &lt;attributes class="node"&gt;</a:t>
            </a:r>
            <a:br>
              <a:rPr lang="en-US" sz="1800" b="1" dirty="0">
                <a:solidFill>
                  <a:srgbClr val="FF0000"/>
                </a:solidFill>
              </a:rPr>
            </a:br>
            <a:r>
              <a:rPr lang="en-US" sz="1800" b="1" dirty="0">
                <a:solidFill>
                  <a:srgbClr val="FF0000"/>
                </a:solidFill>
              </a:rPr>
              <a:t>            &lt;attribute id="0" title="</a:t>
            </a:r>
            <a:r>
              <a:rPr lang="en-US" sz="1800" b="1" dirty="0" err="1">
                <a:solidFill>
                  <a:srgbClr val="FF0000"/>
                </a:solidFill>
              </a:rPr>
              <a:t>url</a:t>
            </a:r>
            <a:r>
              <a:rPr lang="en-US" sz="1800" b="1" dirty="0">
                <a:solidFill>
                  <a:srgbClr val="FF0000"/>
                </a:solidFill>
              </a:rPr>
              <a:t>" type="string"/&gt;</a:t>
            </a:r>
            <a:br>
              <a:rPr lang="en-US" sz="1800" b="1" dirty="0">
                <a:solidFill>
                  <a:srgbClr val="FF0000"/>
                </a:solidFill>
              </a:rPr>
            </a:br>
            <a:r>
              <a:rPr lang="en-US" sz="1800" b="1" dirty="0">
                <a:solidFill>
                  <a:srgbClr val="FF0000"/>
                </a:solidFill>
              </a:rPr>
              <a:t>            &lt;attribute id="1" title="</a:t>
            </a:r>
            <a:r>
              <a:rPr lang="en-US" sz="1800" b="1" dirty="0" err="1">
                <a:solidFill>
                  <a:srgbClr val="FF0000"/>
                </a:solidFill>
              </a:rPr>
              <a:t>indegree</a:t>
            </a:r>
            <a:r>
              <a:rPr lang="en-US" sz="1800" b="1" dirty="0">
                <a:solidFill>
                  <a:srgbClr val="FF0000"/>
                </a:solidFill>
              </a:rPr>
              <a:t>" type="float"/&gt;</a:t>
            </a:r>
            <a:br>
              <a:rPr lang="en-US" sz="1800" b="1" dirty="0">
                <a:solidFill>
                  <a:srgbClr val="FF0000"/>
                </a:solidFill>
              </a:rPr>
            </a:br>
            <a:r>
              <a:rPr lang="en-US" sz="1800" b="1" dirty="0">
                <a:solidFill>
                  <a:srgbClr val="FF0000"/>
                </a:solidFill>
              </a:rPr>
              <a:t>            &lt;attribute id="2" title="frog" type="</a:t>
            </a:r>
            <a:r>
              <a:rPr lang="en-US" sz="1800" b="1" dirty="0" err="1">
                <a:solidFill>
                  <a:srgbClr val="FF0000"/>
                </a:solidFill>
              </a:rPr>
              <a:t>boolean</a:t>
            </a:r>
            <a:r>
              <a:rPr lang="en-US" sz="1800" b="1" dirty="0">
                <a:solidFill>
                  <a:srgbClr val="FF0000"/>
                </a:solidFill>
              </a:rPr>
              <a:t>"&gt;</a:t>
            </a:r>
            <a:br>
              <a:rPr lang="en-US" sz="1800" b="1" dirty="0">
                <a:solidFill>
                  <a:srgbClr val="FF0000"/>
                </a:solidFill>
              </a:rPr>
            </a:br>
            <a:r>
              <a:rPr lang="en-US" sz="1800" b="1" dirty="0">
                <a:solidFill>
                  <a:srgbClr val="FF0000"/>
                </a:solidFill>
              </a:rPr>
              <a:t>                &lt;default&gt;true&lt;/default&gt;</a:t>
            </a:r>
            <a:br>
              <a:rPr lang="en-US" sz="1800" b="1" dirty="0">
                <a:solidFill>
                  <a:srgbClr val="FF0000"/>
                </a:solidFill>
              </a:rPr>
            </a:br>
            <a:r>
              <a:rPr lang="en-US" sz="1800" b="1" dirty="0">
                <a:solidFill>
                  <a:srgbClr val="FF0000"/>
                </a:solidFill>
              </a:rPr>
              <a:t>            &lt;/attribute&gt;</a:t>
            </a:r>
            <a:br>
              <a:rPr lang="en-US" sz="1800" b="1" dirty="0">
                <a:solidFill>
                  <a:srgbClr val="FF0000"/>
                </a:solidFill>
              </a:rPr>
            </a:br>
            <a:r>
              <a:rPr lang="en-US" sz="1800" b="1" dirty="0">
                <a:solidFill>
                  <a:srgbClr val="FF0000"/>
                </a:solidFill>
              </a:rPr>
              <a:t>        &lt;/attributes</a:t>
            </a:r>
            <a:r>
              <a:rPr lang="en-US" sz="1800" b="1" dirty="0" smtClean="0">
                <a:solidFill>
                  <a:srgbClr val="FF0000"/>
                </a:solidFill>
              </a:rPr>
              <a:t>&gt;</a:t>
            </a:r>
          </a:p>
          <a:p>
            <a:pPr marL="0" lvl="1" indent="0">
              <a:buClr>
                <a:srgbClr val="6E7BBD"/>
              </a:buClr>
              <a:buNone/>
            </a:pPr>
            <a:r>
              <a:rPr lang="en-US" sz="1800" u="sng" dirty="0" smtClean="0">
                <a:solidFill>
                  <a:srgbClr val="800000"/>
                </a:solidFill>
              </a:rPr>
              <a:t>        </a:t>
            </a:r>
            <a:r>
              <a:rPr lang="en-US" sz="1800" b="1" u="sng" dirty="0" smtClean="0">
                <a:solidFill>
                  <a:srgbClr val="800000"/>
                </a:solidFill>
              </a:rPr>
              <a:t>SEE NEXT SLIDES</a:t>
            </a:r>
            <a:endParaRPr lang="en-US" sz="1800" b="1" u="sng" dirty="0">
              <a:solidFill>
                <a:srgbClr val="800000"/>
              </a:solidFill>
            </a:endParaRPr>
          </a:p>
          <a:p>
            <a:pPr marL="0" lvl="1" indent="0">
              <a:buClr>
                <a:srgbClr val="6E7BBD"/>
              </a:buClr>
              <a:buNone/>
            </a:pPr>
            <a:r>
              <a:rPr lang="en-US" sz="1800" dirty="0" smtClean="0"/>
              <a:t>     &lt;/graph&gt;</a:t>
            </a:r>
          </a:p>
          <a:p>
            <a:pPr marL="0" lvl="1" indent="0">
              <a:buClr>
                <a:srgbClr val="6E7BBD"/>
              </a:buClr>
              <a:buNone/>
            </a:pPr>
            <a:r>
              <a:rPr lang="en-US" sz="1800" dirty="0" smtClean="0"/>
              <a:t>&lt;</a:t>
            </a:r>
            <a:r>
              <a:rPr lang="en-US" sz="1800" dirty="0"/>
              <a:t>/</a:t>
            </a:r>
            <a:r>
              <a:rPr lang="en-US" sz="1800" dirty="0" err="1"/>
              <a:t>gexf</a:t>
            </a:r>
            <a:r>
              <a:rPr lang="en-US" sz="1800" dirty="0"/>
              <a:t>&gt;</a:t>
            </a:r>
          </a:p>
          <a:p>
            <a:endParaRPr lang="en-US" sz="1800"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21</a:t>
            </a:fld>
            <a:endParaRPr lang="en-US">
              <a:solidFill>
                <a:schemeClr val="bg2"/>
              </a:solidFill>
            </a:endParaRPr>
          </a:p>
        </p:txBody>
      </p:sp>
    </p:spTree>
    <p:extLst>
      <p:ext uri="{BB962C8B-B14F-4D97-AF65-F5344CB8AC3E}">
        <p14:creationId xmlns:p14="http://schemas.microsoft.com/office/powerpoint/2010/main" val="273718249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GEXF: Example</a:t>
            </a:r>
          </a:p>
        </p:txBody>
      </p:sp>
      <p:sp>
        <p:nvSpPr>
          <p:cNvPr id="3077" name="Rectangle 3"/>
          <p:cNvSpPr>
            <a:spLocks noGrp="1" noChangeArrowheads="1"/>
          </p:cNvSpPr>
          <p:nvPr>
            <p:ph type="body" idx="1"/>
          </p:nvPr>
        </p:nvSpPr>
        <p:spPr>
          <a:xfrm>
            <a:off x="539552" y="740378"/>
            <a:ext cx="8336855" cy="5860682"/>
          </a:xfrm>
        </p:spPr>
        <p:txBody>
          <a:bodyPr>
            <a:noAutofit/>
          </a:bodyPr>
          <a:lstStyle/>
          <a:p>
            <a:pPr marL="0" indent="0">
              <a:buNone/>
            </a:pPr>
            <a:r>
              <a:rPr lang="en-US" sz="1600" dirty="0" smtClean="0"/>
              <a:t>&lt;</a:t>
            </a:r>
            <a:r>
              <a:rPr lang="en-US" sz="1600" dirty="0"/>
              <a:t>nodes&gt;</a:t>
            </a:r>
            <a:br>
              <a:rPr lang="en-US" sz="1600" dirty="0"/>
            </a:br>
            <a:r>
              <a:rPr lang="en-US" sz="1600" dirty="0"/>
              <a:t>            &lt;node id="0" label="</a:t>
            </a:r>
            <a:r>
              <a:rPr lang="en-US" sz="1600" dirty="0" err="1"/>
              <a:t>Gephi</a:t>
            </a:r>
            <a:r>
              <a:rPr lang="en-US" sz="1600" dirty="0"/>
              <a:t>"&gt;</a:t>
            </a:r>
            <a:br>
              <a:rPr lang="en-US" sz="1600" dirty="0"/>
            </a:br>
            <a:r>
              <a:rPr lang="en-US" sz="1600" dirty="0"/>
              <a:t>                &lt;</a:t>
            </a:r>
            <a:r>
              <a:rPr lang="en-US" sz="1600" dirty="0" err="1"/>
              <a:t>attvalues</a:t>
            </a:r>
            <a:r>
              <a:rPr lang="en-US" sz="1600" dirty="0"/>
              <a:t>&gt;</a:t>
            </a:r>
            <a:br>
              <a:rPr lang="en-US" sz="1600" dirty="0"/>
            </a:br>
            <a:r>
              <a:rPr lang="en-US" sz="1600" dirty="0"/>
              <a:t>                    &lt;</a:t>
            </a:r>
            <a:r>
              <a:rPr lang="en-US" sz="1600" dirty="0" err="1"/>
              <a:t>attvalue</a:t>
            </a:r>
            <a:r>
              <a:rPr lang="en-US" sz="1600" dirty="0"/>
              <a:t> for="0" value="http://</a:t>
            </a:r>
            <a:r>
              <a:rPr lang="en-US" sz="1600" dirty="0" err="1"/>
              <a:t>gephi.org</a:t>
            </a:r>
            <a:r>
              <a:rPr lang="en-US" sz="1600" dirty="0"/>
              <a:t>"/</a:t>
            </a:r>
            <a:r>
              <a:rPr lang="en-US" sz="1600" dirty="0" smtClean="0"/>
              <a:t>&gt; </a:t>
            </a:r>
            <a:r>
              <a:rPr lang="en-US" sz="1600" dirty="0"/>
              <a:t>&lt;</a:t>
            </a:r>
            <a:r>
              <a:rPr lang="en-US" sz="1600" dirty="0" err="1"/>
              <a:t>attvalue</a:t>
            </a:r>
            <a:r>
              <a:rPr lang="en-US" sz="1600" dirty="0"/>
              <a:t> for="1" value="1"/&gt;</a:t>
            </a:r>
            <a:br>
              <a:rPr lang="en-US" sz="1600" dirty="0"/>
            </a:br>
            <a:r>
              <a:rPr lang="en-US" sz="1600" dirty="0"/>
              <a:t>                &lt;/</a:t>
            </a:r>
            <a:r>
              <a:rPr lang="en-US" sz="1600" dirty="0" err="1"/>
              <a:t>attvalues</a:t>
            </a:r>
            <a:r>
              <a:rPr lang="en-US" sz="1600" dirty="0"/>
              <a:t>&gt;</a:t>
            </a:r>
            <a:br>
              <a:rPr lang="en-US" sz="1600" dirty="0"/>
            </a:br>
            <a:r>
              <a:rPr lang="en-US" sz="1600" dirty="0"/>
              <a:t>            &lt;/node&gt;</a:t>
            </a:r>
            <a:br>
              <a:rPr lang="en-US" sz="1600" dirty="0"/>
            </a:br>
            <a:r>
              <a:rPr lang="en-US" sz="1600" dirty="0"/>
              <a:t>            &lt;node id="1" label="</a:t>
            </a:r>
            <a:r>
              <a:rPr lang="en-US" sz="1600" dirty="0" err="1"/>
              <a:t>Webatlas</a:t>
            </a:r>
            <a:r>
              <a:rPr lang="en-US" sz="1600" dirty="0"/>
              <a:t>"&gt;</a:t>
            </a:r>
            <a:br>
              <a:rPr lang="en-US" sz="1600" dirty="0"/>
            </a:br>
            <a:r>
              <a:rPr lang="en-US" sz="1600" dirty="0"/>
              <a:t>                &lt;</a:t>
            </a:r>
            <a:r>
              <a:rPr lang="en-US" sz="1600" dirty="0" err="1"/>
              <a:t>attvalues</a:t>
            </a:r>
            <a:r>
              <a:rPr lang="en-US" sz="1600" dirty="0"/>
              <a:t>&gt;</a:t>
            </a:r>
            <a:br>
              <a:rPr lang="en-US" sz="1600" dirty="0"/>
            </a:br>
            <a:r>
              <a:rPr lang="en-US" sz="1600" dirty="0"/>
              <a:t>                    &lt;</a:t>
            </a:r>
            <a:r>
              <a:rPr lang="en-US" sz="1600" dirty="0" err="1"/>
              <a:t>attvalue</a:t>
            </a:r>
            <a:r>
              <a:rPr lang="en-US" sz="1600" dirty="0"/>
              <a:t> for="0" value="http://</a:t>
            </a:r>
            <a:r>
              <a:rPr lang="en-US" sz="1600" dirty="0" err="1"/>
              <a:t>webatlas.fr</a:t>
            </a:r>
            <a:r>
              <a:rPr lang="en-US" sz="1600" dirty="0"/>
              <a:t>"/</a:t>
            </a:r>
            <a:r>
              <a:rPr lang="en-US" sz="1600" dirty="0" smtClean="0"/>
              <a:t>&gt; </a:t>
            </a:r>
            <a:r>
              <a:rPr lang="en-US" sz="1600" dirty="0"/>
              <a:t>&lt;</a:t>
            </a:r>
            <a:r>
              <a:rPr lang="en-US" sz="1600" dirty="0" err="1"/>
              <a:t>attvalue</a:t>
            </a:r>
            <a:r>
              <a:rPr lang="en-US" sz="1600" dirty="0"/>
              <a:t> for="1" value="2"/&gt;</a:t>
            </a:r>
            <a:br>
              <a:rPr lang="en-US" sz="1600" dirty="0"/>
            </a:br>
            <a:r>
              <a:rPr lang="en-US" sz="1600" dirty="0"/>
              <a:t>                &lt;/</a:t>
            </a:r>
            <a:r>
              <a:rPr lang="en-US" sz="1600" dirty="0" err="1"/>
              <a:t>attvalues</a:t>
            </a:r>
            <a:r>
              <a:rPr lang="en-US" sz="1600" dirty="0"/>
              <a:t>&gt;</a:t>
            </a:r>
            <a:br>
              <a:rPr lang="en-US" sz="1600" dirty="0"/>
            </a:br>
            <a:r>
              <a:rPr lang="en-US" sz="1600" dirty="0"/>
              <a:t>            &lt;/node&gt;</a:t>
            </a:r>
            <a:br>
              <a:rPr lang="en-US" sz="1600" dirty="0"/>
            </a:br>
            <a:r>
              <a:rPr lang="en-US" sz="1600" dirty="0"/>
              <a:t>            &lt;node id="2" label="RTGI"&gt;</a:t>
            </a:r>
            <a:br>
              <a:rPr lang="en-US" sz="1600" dirty="0"/>
            </a:br>
            <a:r>
              <a:rPr lang="en-US" sz="1600" dirty="0"/>
              <a:t>                &lt;</a:t>
            </a:r>
            <a:r>
              <a:rPr lang="en-US" sz="1600" dirty="0" err="1"/>
              <a:t>attvalues</a:t>
            </a:r>
            <a:r>
              <a:rPr lang="en-US" sz="1600" dirty="0"/>
              <a:t>&gt;</a:t>
            </a:r>
            <a:br>
              <a:rPr lang="en-US" sz="1600" dirty="0"/>
            </a:br>
            <a:r>
              <a:rPr lang="en-US" sz="1600" dirty="0"/>
              <a:t>                    &lt;</a:t>
            </a:r>
            <a:r>
              <a:rPr lang="en-US" sz="1600" dirty="0" err="1"/>
              <a:t>attvalue</a:t>
            </a:r>
            <a:r>
              <a:rPr lang="en-US" sz="1600" dirty="0"/>
              <a:t> for="0" value="http://</a:t>
            </a:r>
            <a:r>
              <a:rPr lang="en-US" sz="1600" dirty="0" err="1"/>
              <a:t>rtgi.fr</a:t>
            </a:r>
            <a:r>
              <a:rPr lang="en-US" sz="1600" dirty="0"/>
              <a:t>"/</a:t>
            </a:r>
            <a:r>
              <a:rPr lang="en-US" sz="1600" dirty="0" smtClean="0"/>
              <a:t>&gt; </a:t>
            </a:r>
            <a:r>
              <a:rPr lang="en-US" sz="1600" dirty="0"/>
              <a:t>&lt;</a:t>
            </a:r>
            <a:r>
              <a:rPr lang="en-US" sz="1600" dirty="0" err="1"/>
              <a:t>attvalue</a:t>
            </a:r>
            <a:r>
              <a:rPr lang="en-US" sz="1600" dirty="0"/>
              <a:t> for="1" value="1"/&gt;</a:t>
            </a:r>
            <a:br>
              <a:rPr lang="en-US" sz="1600" dirty="0"/>
            </a:br>
            <a:r>
              <a:rPr lang="en-US" sz="1600" dirty="0"/>
              <a:t>                &lt;/</a:t>
            </a:r>
            <a:r>
              <a:rPr lang="en-US" sz="1600" dirty="0" err="1"/>
              <a:t>attvalues</a:t>
            </a:r>
            <a:r>
              <a:rPr lang="en-US" sz="1600" dirty="0"/>
              <a:t>&gt;</a:t>
            </a:r>
            <a:br>
              <a:rPr lang="en-US" sz="1600" dirty="0"/>
            </a:br>
            <a:r>
              <a:rPr lang="en-US" sz="1600" dirty="0"/>
              <a:t>            &lt;/node&gt;</a:t>
            </a:r>
            <a:br>
              <a:rPr lang="en-US" sz="1600" dirty="0"/>
            </a:br>
            <a:r>
              <a:rPr lang="en-US" sz="1600" dirty="0"/>
              <a:t>            &lt;node id="3" label="</a:t>
            </a:r>
            <a:r>
              <a:rPr lang="en-US" sz="1600" dirty="0" err="1"/>
              <a:t>BarabasiLab</a:t>
            </a:r>
            <a:r>
              <a:rPr lang="en-US" sz="1600" dirty="0"/>
              <a:t>"&gt;</a:t>
            </a:r>
            <a:br>
              <a:rPr lang="en-US" sz="1600" dirty="0"/>
            </a:br>
            <a:r>
              <a:rPr lang="en-US" sz="1600" dirty="0"/>
              <a:t>                &lt;</a:t>
            </a:r>
            <a:r>
              <a:rPr lang="en-US" sz="1600" dirty="0" err="1"/>
              <a:t>attvalues</a:t>
            </a:r>
            <a:r>
              <a:rPr lang="en-US" sz="1600" dirty="0"/>
              <a:t>&gt;</a:t>
            </a:r>
            <a:br>
              <a:rPr lang="en-US" sz="1600" dirty="0"/>
            </a:br>
            <a:r>
              <a:rPr lang="en-US" sz="1600" dirty="0"/>
              <a:t>                    &lt;</a:t>
            </a:r>
            <a:r>
              <a:rPr lang="en-US" sz="1600" dirty="0" err="1"/>
              <a:t>attvalue</a:t>
            </a:r>
            <a:r>
              <a:rPr lang="en-US" sz="1600" dirty="0"/>
              <a:t> for="0" value="http://</a:t>
            </a:r>
            <a:r>
              <a:rPr lang="en-US" sz="1600" dirty="0" err="1"/>
              <a:t>barabasilab.com</a:t>
            </a:r>
            <a:r>
              <a:rPr lang="en-US" sz="1600" dirty="0"/>
              <a:t>"/</a:t>
            </a:r>
            <a:r>
              <a:rPr lang="en-US" sz="1600" dirty="0" smtClean="0"/>
              <a:t>&gt;</a:t>
            </a:r>
            <a:r>
              <a:rPr lang="en-US" sz="1600" dirty="0"/>
              <a:t> </a:t>
            </a:r>
            <a:r>
              <a:rPr lang="en-US" sz="1600" dirty="0" smtClean="0"/>
              <a:t>&lt;</a:t>
            </a:r>
            <a:r>
              <a:rPr lang="en-US" sz="1600" dirty="0" err="1"/>
              <a:t>attvalue</a:t>
            </a:r>
            <a:r>
              <a:rPr lang="en-US" sz="1600" dirty="0"/>
              <a:t> for="1" value="1"/&gt;</a:t>
            </a:r>
            <a:br>
              <a:rPr lang="en-US" sz="1600" dirty="0"/>
            </a:br>
            <a:r>
              <a:rPr lang="en-US" sz="1600" dirty="0"/>
              <a:t>                    &lt;</a:t>
            </a:r>
            <a:r>
              <a:rPr lang="en-US" sz="1600" dirty="0" err="1"/>
              <a:t>attvalue</a:t>
            </a:r>
            <a:r>
              <a:rPr lang="en-US" sz="1600" dirty="0"/>
              <a:t> for="2" value="false"/&gt;</a:t>
            </a:r>
            <a:br>
              <a:rPr lang="en-US" sz="1600" dirty="0"/>
            </a:br>
            <a:r>
              <a:rPr lang="en-US" sz="1600" dirty="0"/>
              <a:t>                &lt;/</a:t>
            </a:r>
            <a:r>
              <a:rPr lang="en-US" sz="1600" dirty="0" err="1"/>
              <a:t>attvalues</a:t>
            </a:r>
            <a:r>
              <a:rPr lang="en-US" sz="1600" dirty="0"/>
              <a:t>&gt;</a:t>
            </a:r>
            <a:br>
              <a:rPr lang="en-US" sz="1600" dirty="0"/>
            </a:br>
            <a:r>
              <a:rPr lang="en-US" sz="1600" dirty="0"/>
              <a:t>            &lt;/node</a:t>
            </a:r>
            <a:r>
              <a:rPr lang="en-US" sz="1600" dirty="0" smtClean="0"/>
              <a:t>&gt;</a:t>
            </a:r>
            <a:endParaRPr lang="en-US" sz="1600" dirty="0"/>
          </a:p>
          <a:p>
            <a:pPr marL="0" indent="0">
              <a:buNone/>
            </a:pPr>
            <a:r>
              <a:rPr lang="en-US" sz="1600" dirty="0" smtClean="0"/>
              <a:t>&lt;</a:t>
            </a:r>
            <a:r>
              <a:rPr lang="en-US" sz="1600" dirty="0"/>
              <a:t>/nodes</a:t>
            </a:r>
            <a:r>
              <a:rPr lang="en-US" sz="1600" dirty="0" smtClean="0"/>
              <a:t>&gt;</a:t>
            </a:r>
            <a:endParaRPr lang="en-US" sz="1600"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22</a:t>
            </a:fld>
            <a:endParaRPr lang="en-US">
              <a:solidFill>
                <a:schemeClr val="bg2"/>
              </a:solidFill>
            </a:endParaRPr>
          </a:p>
        </p:txBody>
      </p:sp>
    </p:spTree>
    <p:extLst>
      <p:ext uri="{BB962C8B-B14F-4D97-AF65-F5344CB8AC3E}">
        <p14:creationId xmlns:p14="http://schemas.microsoft.com/office/powerpoint/2010/main" val="21845043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GEXF: Example</a:t>
            </a:r>
          </a:p>
        </p:txBody>
      </p:sp>
      <p:sp>
        <p:nvSpPr>
          <p:cNvPr id="3077" name="Rectangle 3"/>
          <p:cNvSpPr>
            <a:spLocks noGrp="1" noChangeArrowheads="1"/>
          </p:cNvSpPr>
          <p:nvPr>
            <p:ph type="body" idx="1"/>
          </p:nvPr>
        </p:nvSpPr>
        <p:spPr>
          <a:xfrm>
            <a:off x="539552" y="974340"/>
            <a:ext cx="8336855" cy="4822031"/>
          </a:xfrm>
        </p:spPr>
        <p:txBody>
          <a:bodyPr>
            <a:noAutofit/>
          </a:bodyPr>
          <a:lstStyle/>
          <a:p>
            <a:pPr marL="0" indent="0">
              <a:buNone/>
            </a:pPr>
            <a:r>
              <a:rPr lang="en-US" sz="1800" dirty="0" smtClean="0"/>
              <a:t>&lt;</a:t>
            </a:r>
            <a:r>
              <a:rPr lang="en-US" sz="1800" dirty="0"/>
              <a:t>edges&gt;</a:t>
            </a:r>
            <a:br>
              <a:rPr lang="en-US" sz="1800" dirty="0"/>
            </a:br>
            <a:r>
              <a:rPr lang="en-US" sz="1800" dirty="0"/>
              <a:t>            &lt;edge id="0" source="0" target="1"/&gt;</a:t>
            </a:r>
            <a:br>
              <a:rPr lang="en-US" sz="1800" dirty="0"/>
            </a:br>
            <a:r>
              <a:rPr lang="en-US" sz="1800" dirty="0"/>
              <a:t>            &lt;edge id="1" source="0" target="2"/&gt;</a:t>
            </a:r>
            <a:br>
              <a:rPr lang="en-US" sz="1800" dirty="0"/>
            </a:br>
            <a:r>
              <a:rPr lang="en-US" sz="1800" dirty="0"/>
              <a:t>            &lt;edge id="2" source="1" target="0"/&gt;</a:t>
            </a:r>
            <a:br>
              <a:rPr lang="en-US" sz="1800" dirty="0"/>
            </a:br>
            <a:r>
              <a:rPr lang="en-US" sz="1800" dirty="0"/>
              <a:t>            &lt;edge id="3" source="2" target="1"/&gt;</a:t>
            </a:r>
            <a:br>
              <a:rPr lang="en-US" sz="1800" dirty="0"/>
            </a:br>
            <a:r>
              <a:rPr lang="en-US" sz="1800" dirty="0"/>
              <a:t>            &lt;edge id="4" source="0" target="3"/&gt;</a:t>
            </a:r>
            <a:br>
              <a:rPr lang="en-US" sz="1800" dirty="0"/>
            </a:br>
            <a:r>
              <a:rPr lang="en-US" sz="1800" dirty="0"/>
              <a:t> </a:t>
            </a:r>
            <a:r>
              <a:rPr lang="en-US" sz="1800" dirty="0" smtClean="0"/>
              <a:t>&lt;</a:t>
            </a:r>
            <a:r>
              <a:rPr lang="en-US" sz="1800" dirty="0"/>
              <a:t>/edges&gt;</a:t>
            </a:r>
            <a:br>
              <a:rPr lang="en-US" sz="1800" dirty="0"/>
            </a:br>
            <a:endParaRPr lang="en-US" sz="1800"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23</a:t>
            </a:fld>
            <a:endParaRPr lang="en-US">
              <a:solidFill>
                <a:schemeClr val="bg2"/>
              </a:solidFill>
            </a:endParaRPr>
          </a:p>
        </p:txBody>
      </p:sp>
    </p:spTree>
    <p:extLst>
      <p:ext uri="{BB962C8B-B14F-4D97-AF65-F5344CB8AC3E}">
        <p14:creationId xmlns:p14="http://schemas.microsoft.com/office/powerpoint/2010/main" val="323732250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GEXF: Advanced </a:t>
            </a:r>
            <a:r>
              <a:rPr lang="en-US" altLang="zh-CN" sz="3200" dirty="0">
                <a:ea typeface="宋体" pitchFamily="2" charset="-122"/>
              </a:rPr>
              <a:t>F</a:t>
            </a:r>
            <a:r>
              <a:rPr lang="en-US" altLang="zh-CN" sz="3200" dirty="0" smtClean="0">
                <a:ea typeface="宋体" pitchFamily="2" charset="-122"/>
              </a:rPr>
              <a:t>eatures</a:t>
            </a:r>
          </a:p>
        </p:txBody>
      </p:sp>
      <p:sp>
        <p:nvSpPr>
          <p:cNvPr id="3077" name="Rectangle 3"/>
          <p:cNvSpPr>
            <a:spLocks noGrp="1" noChangeArrowheads="1"/>
          </p:cNvSpPr>
          <p:nvPr>
            <p:ph type="body" idx="1"/>
          </p:nvPr>
        </p:nvSpPr>
        <p:spPr>
          <a:xfrm>
            <a:off x="539552" y="974340"/>
            <a:ext cx="8336855" cy="4822031"/>
          </a:xfrm>
        </p:spPr>
        <p:txBody>
          <a:bodyPr>
            <a:noAutofit/>
          </a:bodyPr>
          <a:lstStyle/>
          <a:p>
            <a:r>
              <a:rPr lang="en-US" sz="2000" dirty="0" smtClean="0"/>
              <a:t>Dynamics</a:t>
            </a:r>
          </a:p>
          <a:p>
            <a:pPr lvl="1"/>
            <a:r>
              <a:rPr lang="en-US" sz="2000" dirty="0" smtClean="0"/>
              <a:t>Each node/edge/data can have a lifetime, e.g.,</a:t>
            </a:r>
          </a:p>
          <a:p>
            <a:pPr lvl="1"/>
            <a:r>
              <a:rPr lang="en-US" sz="2000" dirty="0"/>
              <a:t>&lt;edge id="1" source="0" target="2" start="2009-03-01" end="2009-03-10"/</a:t>
            </a:r>
            <a:r>
              <a:rPr lang="en-US" sz="2000" dirty="0" smtClean="0"/>
              <a:t>&gt;</a:t>
            </a:r>
          </a:p>
          <a:p>
            <a:pPr lvl="1"/>
            <a:endParaRPr lang="en-US" sz="2000" dirty="0"/>
          </a:p>
          <a:p>
            <a:r>
              <a:rPr lang="en-US" sz="2000" dirty="0" smtClean="0"/>
              <a:t>Hierarchy</a:t>
            </a:r>
          </a:p>
          <a:p>
            <a:pPr lvl="1"/>
            <a:r>
              <a:rPr lang="en-US" sz="2000" dirty="0" smtClean="0"/>
              <a:t>Allow nested definition of nodes</a:t>
            </a:r>
          </a:p>
          <a:p>
            <a:pPr lvl="1"/>
            <a:r>
              <a:rPr lang="en-US" sz="2000" dirty="0" smtClean="0"/>
              <a:t>Or specify parent id (can have multiple parent ids forming </a:t>
            </a:r>
            <a:r>
              <a:rPr lang="en-US" sz="2000" dirty="0" err="1" smtClean="0"/>
              <a:t>polygeny</a:t>
            </a:r>
            <a:r>
              <a:rPr lang="en-US" sz="2000" dirty="0" smtClean="0"/>
              <a:t>)</a:t>
            </a:r>
          </a:p>
          <a:p>
            <a:pPr lvl="1"/>
            <a:endParaRPr lang="en-US" sz="2000"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24</a:t>
            </a:fld>
            <a:endParaRPr lang="en-US">
              <a:solidFill>
                <a:schemeClr val="bg2"/>
              </a:solidFill>
            </a:endParaRPr>
          </a:p>
        </p:txBody>
      </p:sp>
    </p:spTree>
    <p:extLst>
      <p:ext uri="{BB962C8B-B14F-4D97-AF65-F5344CB8AC3E}">
        <p14:creationId xmlns:p14="http://schemas.microsoft.com/office/powerpoint/2010/main" val="203087942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err="1" smtClean="0">
                <a:ea typeface="宋体" pitchFamily="2" charset="-122"/>
              </a:rPr>
              <a:t>GraphML</a:t>
            </a:r>
            <a:endParaRPr lang="en-US" altLang="zh-CN" sz="3200" dirty="0" smtClean="0">
              <a:ea typeface="宋体" pitchFamily="2" charset="-122"/>
            </a:endParaRPr>
          </a:p>
        </p:txBody>
      </p:sp>
      <p:sp>
        <p:nvSpPr>
          <p:cNvPr id="3077" name="Rectangle 3"/>
          <p:cNvSpPr>
            <a:spLocks noGrp="1" noChangeArrowheads="1"/>
          </p:cNvSpPr>
          <p:nvPr>
            <p:ph type="body" idx="1"/>
          </p:nvPr>
        </p:nvSpPr>
        <p:spPr>
          <a:xfrm>
            <a:off x="539552" y="974340"/>
            <a:ext cx="8449890" cy="4822031"/>
          </a:xfrm>
        </p:spPr>
        <p:txBody>
          <a:bodyPr>
            <a:noAutofit/>
          </a:bodyPr>
          <a:lstStyle/>
          <a:p>
            <a:pPr marL="57150" indent="0">
              <a:buNone/>
            </a:pPr>
            <a:r>
              <a:rPr lang="en-US" sz="2400" dirty="0" smtClean="0"/>
              <a:t>&lt;</a:t>
            </a:r>
            <a:r>
              <a:rPr lang="en-US" sz="2400" dirty="0"/>
              <a:t>?xml version="1.0" encoding="UTF-8"?&gt;</a:t>
            </a:r>
            <a:br>
              <a:rPr lang="en-US" sz="2400" dirty="0"/>
            </a:br>
            <a:r>
              <a:rPr lang="en-US" sz="2400" dirty="0"/>
              <a:t>&lt;</a:t>
            </a:r>
            <a:r>
              <a:rPr lang="en-US" sz="2400" dirty="0" err="1"/>
              <a:t>graphml</a:t>
            </a:r>
            <a:r>
              <a:rPr lang="en-US" sz="2400" dirty="0"/>
              <a:t> </a:t>
            </a:r>
            <a:r>
              <a:rPr lang="en-US" sz="2400" dirty="0" err="1"/>
              <a:t>xmlns</a:t>
            </a:r>
            <a:r>
              <a:rPr lang="en-US" sz="2400" dirty="0"/>
              <a:t>="http://</a:t>
            </a:r>
            <a:r>
              <a:rPr lang="en-US" sz="2400" dirty="0" err="1"/>
              <a:t>graphml.graphdrawing.org</a:t>
            </a:r>
            <a:r>
              <a:rPr lang="en-US" sz="2400" dirty="0"/>
              <a:t>/</a:t>
            </a:r>
            <a:r>
              <a:rPr lang="en-US" sz="2400" dirty="0" err="1"/>
              <a:t>xmlns</a:t>
            </a:r>
            <a:r>
              <a:rPr lang="en-US" sz="2400" dirty="0"/>
              <a:t>"  </a:t>
            </a:r>
            <a:br>
              <a:rPr lang="en-US" sz="2400" dirty="0"/>
            </a:br>
            <a:r>
              <a:rPr lang="en-US" sz="2400" dirty="0"/>
              <a:t>      </a:t>
            </a:r>
            <a:r>
              <a:rPr lang="en-US" sz="2400" dirty="0" err="1"/>
              <a:t>xmlns:xsi</a:t>
            </a:r>
            <a:r>
              <a:rPr lang="en-US" sz="2400" dirty="0"/>
              <a:t>="http://www.w3.org/2001/</a:t>
            </a:r>
            <a:r>
              <a:rPr lang="en-US" sz="2400" dirty="0" err="1"/>
              <a:t>XMLSchema</a:t>
            </a:r>
            <a:r>
              <a:rPr lang="en-US" sz="2400" dirty="0"/>
              <a:t>-instance"</a:t>
            </a:r>
            <a:br>
              <a:rPr lang="en-US" sz="2400" dirty="0"/>
            </a:br>
            <a:r>
              <a:rPr lang="en-US" sz="2400" dirty="0"/>
              <a:t>      </a:t>
            </a:r>
            <a:r>
              <a:rPr lang="en-US" sz="2400" dirty="0" err="1"/>
              <a:t>xsi:schemaLocation</a:t>
            </a:r>
            <a:r>
              <a:rPr lang="en-US" sz="2400" dirty="0"/>
              <a:t>="http://</a:t>
            </a:r>
            <a:r>
              <a:rPr lang="en-US" sz="2400" dirty="0" err="1"/>
              <a:t>graphml.graphdrawing.org</a:t>
            </a:r>
            <a:r>
              <a:rPr lang="en-US" sz="2400" dirty="0"/>
              <a:t>/</a:t>
            </a:r>
            <a:r>
              <a:rPr lang="en-US" sz="2400" dirty="0" err="1"/>
              <a:t>xmlns</a:t>
            </a:r>
            <a:r>
              <a:rPr lang="en-US" sz="2400" dirty="0"/>
              <a:t> </a:t>
            </a:r>
            <a:br>
              <a:rPr lang="en-US" sz="2400" dirty="0"/>
            </a:br>
            <a:r>
              <a:rPr lang="en-US" sz="2400" dirty="0"/>
              <a:t>        http://</a:t>
            </a:r>
            <a:r>
              <a:rPr lang="en-US" sz="2400" dirty="0" err="1"/>
              <a:t>graphml.graphdrawing.org</a:t>
            </a:r>
            <a:r>
              <a:rPr lang="en-US" sz="2400" dirty="0"/>
              <a:t>/</a:t>
            </a:r>
            <a:r>
              <a:rPr lang="en-US" sz="2400" dirty="0" err="1"/>
              <a:t>xmlns</a:t>
            </a:r>
            <a:r>
              <a:rPr lang="en-US" sz="2400" dirty="0"/>
              <a:t>/1.0/</a:t>
            </a:r>
            <a:r>
              <a:rPr lang="en-US" sz="2400" dirty="0" err="1"/>
              <a:t>graphml.xsd</a:t>
            </a:r>
            <a:r>
              <a:rPr lang="en-US" sz="2400" dirty="0"/>
              <a:t>"&gt;</a:t>
            </a:r>
            <a:br>
              <a:rPr lang="en-US" sz="2400" dirty="0"/>
            </a:br>
            <a:r>
              <a:rPr lang="en-US" sz="2400" dirty="0"/>
              <a:t>  &lt;key id="d0" for="node" </a:t>
            </a:r>
            <a:r>
              <a:rPr lang="en-US" sz="2400" dirty="0" err="1"/>
              <a:t>attr.name</a:t>
            </a:r>
            <a:r>
              <a:rPr lang="en-US" sz="2400" dirty="0"/>
              <a:t>="color" </a:t>
            </a:r>
            <a:r>
              <a:rPr lang="en-US" sz="2400" dirty="0" err="1"/>
              <a:t>attr.type</a:t>
            </a:r>
            <a:r>
              <a:rPr lang="en-US" sz="2400" dirty="0"/>
              <a:t>="string"&gt;</a:t>
            </a:r>
            <a:br>
              <a:rPr lang="en-US" sz="2400" dirty="0"/>
            </a:br>
            <a:r>
              <a:rPr lang="en-US" sz="2400" dirty="0"/>
              <a:t>    &lt;default&gt;yellow&lt;/default&gt;</a:t>
            </a:r>
            <a:br>
              <a:rPr lang="en-US" sz="2400" dirty="0"/>
            </a:br>
            <a:r>
              <a:rPr lang="en-US" sz="2400" dirty="0"/>
              <a:t>  &lt;/key&gt;</a:t>
            </a:r>
            <a:br>
              <a:rPr lang="en-US" sz="2400" dirty="0"/>
            </a:br>
            <a:r>
              <a:rPr lang="en-US" sz="2400" dirty="0"/>
              <a:t>  &lt;key id="d1" for="edge" </a:t>
            </a:r>
            <a:r>
              <a:rPr lang="en-US" sz="2400" dirty="0" err="1"/>
              <a:t>attr.name</a:t>
            </a:r>
            <a:r>
              <a:rPr lang="en-US" sz="2400" dirty="0"/>
              <a:t>="</a:t>
            </a:r>
            <a:r>
              <a:rPr lang="en-US" sz="2400" dirty="0" smtClean="0"/>
              <a:t>weight” </a:t>
            </a:r>
            <a:br>
              <a:rPr lang="en-US" sz="2400" dirty="0" smtClean="0"/>
            </a:br>
            <a:r>
              <a:rPr lang="en-US" sz="2400" dirty="0" smtClean="0"/>
              <a:t>                                               </a:t>
            </a:r>
            <a:r>
              <a:rPr lang="en-US" sz="2400" dirty="0" err="1" smtClean="0"/>
              <a:t>attr.type</a:t>
            </a:r>
            <a:r>
              <a:rPr lang="en-US" sz="2400" dirty="0"/>
              <a:t>="double"/&gt;</a:t>
            </a:r>
            <a:br>
              <a:rPr lang="en-US" sz="2400" dirty="0"/>
            </a:br>
            <a:r>
              <a:rPr lang="en-US" sz="2400" dirty="0"/>
              <a:t>  &lt;graph id="G" </a:t>
            </a:r>
            <a:r>
              <a:rPr lang="en-US" sz="2400" dirty="0" err="1"/>
              <a:t>edgedefault</a:t>
            </a:r>
            <a:r>
              <a:rPr lang="en-US" sz="2400" dirty="0"/>
              <a:t>="</a:t>
            </a:r>
            <a:r>
              <a:rPr lang="en-US" sz="2400" dirty="0" smtClean="0"/>
              <a:t>undirected”&gt;</a:t>
            </a:r>
          </a:p>
          <a:p>
            <a:pPr marL="57150" indent="0">
              <a:buNone/>
            </a:pPr>
            <a:r>
              <a:rPr lang="en-US" sz="2400" u="sng" dirty="0" smtClean="0">
                <a:solidFill>
                  <a:srgbClr val="800000"/>
                </a:solidFill>
              </a:rPr>
              <a:t>    SEE NEXT SLIDES</a:t>
            </a:r>
          </a:p>
          <a:p>
            <a:pPr marL="57150" indent="0">
              <a:buNone/>
            </a:pPr>
            <a:r>
              <a:rPr lang="en-US" sz="2400" dirty="0" smtClean="0"/>
              <a:t>  &lt;/graph&gt;</a:t>
            </a:r>
          </a:p>
          <a:p>
            <a:pPr marL="57150" indent="0">
              <a:buNone/>
            </a:pPr>
            <a:r>
              <a:rPr lang="en-US" sz="2400" dirty="0" smtClean="0"/>
              <a:t>&lt;</a:t>
            </a:r>
            <a:r>
              <a:rPr lang="en-US" sz="2400" dirty="0"/>
              <a:t>/</a:t>
            </a:r>
            <a:r>
              <a:rPr lang="en-US" sz="2400" dirty="0" err="1"/>
              <a:t>graphml</a:t>
            </a:r>
            <a:r>
              <a:rPr lang="en-US" sz="2400" dirty="0"/>
              <a:t>&gt;</a:t>
            </a:r>
          </a:p>
          <a:p>
            <a:endParaRPr lang="en-US" sz="2400"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25</a:t>
            </a:fld>
            <a:endParaRPr lang="en-US">
              <a:solidFill>
                <a:schemeClr val="bg2"/>
              </a:solidFill>
            </a:endParaRPr>
          </a:p>
        </p:txBody>
      </p:sp>
    </p:spTree>
    <p:extLst>
      <p:ext uri="{BB962C8B-B14F-4D97-AF65-F5344CB8AC3E}">
        <p14:creationId xmlns:p14="http://schemas.microsoft.com/office/powerpoint/2010/main" val="172704573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err="1" smtClean="0">
                <a:ea typeface="宋体" pitchFamily="2" charset="-122"/>
              </a:rPr>
              <a:t>GraphML</a:t>
            </a:r>
            <a:r>
              <a:rPr lang="en-US" altLang="zh-CN" sz="3200" dirty="0" smtClean="0">
                <a:ea typeface="宋体" pitchFamily="2" charset="-122"/>
              </a:rPr>
              <a:t>: Example</a:t>
            </a:r>
          </a:p>
        </p:txBody>
      </p:sp>
      <p:sp>
        <p:nvSpPr>
          <p:cNvPr id="3077" name="Rectangle 3"/>
          <p:cNvSpPr>
            <a:spLocks noGrp="1" noChangeArrowheads="1"/>
          </p:cNvSpPr>
          <p:nvPr>
            <p:ph type="body" idx="1"/>
          </p:nvPr>
        </p:nvSpPr>
        <p:spPr>
          <a:xfrm>
            <a:off x="539552" y="974340"/>
            <a:ext cx="8336855" cy="4822031"/>
          </a:xfrm>
        </p:spPr>
        <p:txBody>
          <a:bodyPr>
            <a:noAutofit/>
          </a:bodyPr>
          <a:lstStyle/>
          <a:p>
            <a:pPr marL="57150" indent="0">
              <a:buNone/>
            </a:pPr>
            <a:r>
              <a:rPr lang="en-US" sz="2400" dirty="0" smtClean="0"/>
              <a:t>&lt;</a:t>
            </a:r>
            <a:r>
              <a:rPr lang="en-US" sz="2400" dirty="0"/>
              <a:t>node id="n0"&gt;</a:t>
            </a:r>
            <a:br>
              <a:rPr lang="en-US" sz="2400" dirty="0"/>
            </a:br>
            <a:r>
              <a:rPr lang="en-US" sz="2400" dirty="0"/>
              <a:t>      &lt;data key="d0"&gt;green&lt;/data&gt;</a:t>
            </a:r>
            <a:br>
              <a:rPr lang="en-US" sz="2400" dirty="0"/>
            </a:br>
            <a:r>
              <a:rPr lang="en-US" sz="2400" dirty="0"/>
              <a:t> </a:t>
            </a:r>
            <a:r>
              <a:rPr lang="en-US" sz="2400" dirty="0" smtClean="0"/>
              <a:t>&lt;</a:t>
            </a:r>
            <a:r>
              <a:rPr lang="en-US" sz="2400" dirty="0"/>
              <a:t>/node&gt;</a:t>
            </a:r>
            <a:br>
              <a:rPr lang="en-US" sz="2400" dirty="0"/>
            </a:br>
            <a:r>
              <a:rPr lang="en-US" sz="2400" dirty="0"/>
              <a:t> </a:t>
            </a:r>
            <a:r>
              <a:rPr lang="en-US" sz="2400" dirty="0" smtClean="0"/>
              <a:t>&lt;</a:t>
            </a:r>
            <a:r>
              <a:rPr lang="en-US" sz="2400" dirty="0"/>
              <a:t>node id="n1"/&gt;</a:t>
            </a:r>
            <a:br>
              <a:rPr lang="en-US" sz="2400" dirty="0"/>
            </a:br>
            <a:r>
              <a:rPr lang="en-US" sz="2400" dirty="0"/>
              <a:t> </a:t>
            </a:r>
            <a:r>
              <a:rPr lang="en-US" sz="2400" dirty="0" smtClean="0"/>
              <a:t>&lt;</a:t>
            </a:r>
            <a:r>
              <a:rPr lang="en-US" sz="2400" dirty="0"/>
              <a:t>node id="n2"&gt;</a:t>
            </a:r>
            <a:br>
              <a:rPr lang="en-US" sz="2400" dirty="0"/>
            </a:br>
            <a:r>
              <a:rPr lang="en-US" sz="2400" dirty="0"/>
              <a:t>      &lt;data key="d0"&gt;blue&lt;/data&gt;</a:t>
            </a:r>
            <a:br>
              <a:rPr lang="en-US" sz="2400" dirty="0"/>
            </a:br>
            <a:r>
              <a:rPr lang="en-US" sz="2400" dirty="0"/>
              <a:t> </a:t>
            </a:r>
            <a:r>
              <a:rPr lang="en-US" sz="2400" dirty="0" smtClean="0"/>
              <a:t>&lt;</a:t>
            </a:r>
            <a:r>
              <a:rPr lang="en-US" sz="2400" dirty="0"/>
              <a:t>/node&gt;</a:t>
            </a:r>
            <a:br>
              <a:rPr lang="en-US" sz="2400" dirty="0"/>
            </a:br>
            <a:r>
              <a:rPr lang="en-US" sz="2400" dirty="0"/>
              <a:t> </a:t>
            </a:r>
            <a:r>
              <a:rPr lang="en-US" sz="2400" dirty="0" smtClean="0"/>
              <a:t>&lt;</a:t>
            </a:r>
            <a:r>
              <a:rPr lang="en-US" sz="2400" dirty="0"/>
              <a:t>node id="n3"&gt;</a:t>
            </a:r>
            <a:br>
              <a:rPr lang="en-US" sz="2400" dirty="0"/>
            </a:br>
            <a:r>
              <a:rPr lang="en-US" sz="2400" dirty="0"/>
              <a:t>      &lt;data key="d0"&gt;red&lt;/data&gt;</a:t>
            </a:r>
            <a:br>
              <a:rPr lang="en-US" sz="2400" dirty="0"/>
            </a:br>
            <a:r>
              <a:rPr lang="en-US" sz="2400" dirty="0" smtClean="0"/>
              <a:t> </a:t>
            </a:r>
            <a:r>
              <a:rPr lang="en-US" sz="2400" dirty="0"/>
              <a:t>&lt;/node&gt;</a:t>
            </a:r>
            <a:br>
              <a:rPr lang="en-US" sz="2400" dirty="0"/>
            </a:br>
            <a:r>
              <a:rPr lang="en-US" sz="2400" dirty="0"/>
              <a:t> </a:t>
            </a:r>
            <a:r>
              <a:rPr lang="en-US" sz="2400" dirty="0" smtClean="0"/>
              <a:t>&lt;</a:t>
            </a:r>
            <a:r>
              <a:rPr lang="en-US" sz="2400" dirty="0"/>
              <a:t>node id="n4"/&gt;</a:t>
            </a:r>
            <a:br>
              <a:rPr lang="en-US" sz="2400" dirty="0"/>
            </a:br>
            <a:r>
              <a:rPr lang="en-US" sz="2400" dirty="0"/>
              <a:t> </a:t>
            </a:r>
            <a:r>
              <a:rPr lang="en-US" sz="2400" dirty="0" smtClean="0"/>
              <a:t>&lt;</a:t>
            </a:r>
            <a:r>
              <a:rPr lang="en-US" sz="2400" dirty="0"/>
              <a:t>node id="n5"&gt;</a:t>
            </a:r>
            <a:br>
              <a:rPr lang="en-US" sz="2400" dirty="0"/>
            </a:br>
            <a:r>
              <a:rPr lang="en-US" sz="2400" dirty="0"/>
              <a:t>      &lt;data key="d0"&gt;turquoise&lt;/data&gt;</a:t>
            </a:r>
            <a:br>
              <a:rPr lang="en-US" sz="2400" dirty="0"/>
            </a:br>
            <a:r>
              <a:rPr lang="en-US" sz="2400" dirty="0"/>
              <a:t> </a:t>
            </a:r>
            <a:r>
              <a:rPr lang="en-US" sz="2400" dirty="0" smtClean="0"/>
              <a:t>&lt;</a:t>
            </a:r>
            <a:r>
              <a:rPr lang="en-US" sz="2400" dirty="0"/>
              <a:t>/node&gt;</a:t>
            </a:r>
            <a:br>
              <a:rPr lang="en-US" sz="2400" dirty="0"/>
            </a:br>
            <a:endParaRPr lang="en-US" sz="1800"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26</a:t>
            </a:fld>
            <a:endParaRPr lang="en-US">
              <a:solidFill>
                <a:schemeClr val="bg2"/>
              </a:solidFill>
            </a:endParaRPr>
          </a:p>
        </p:txBody>
      </p:sp>
    </p:spTree>
    <p:extLst>
      <p:ext uri="{BB962C8B-B14F-4D97-AF65-F5344CB8AC3E}">
        <p14:creationId xmlns:p14="http://schemas.microsoft.com/office/powerpoint/2010/main" val="83984329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err="1" smtClean="0">
                <a:ea typeface="宋体" pitchFamily="2" charset="-122"/>
              </a:rPr>
              <a:t>GraphML</a:t>
            </a:r>
            <a:r>
              <a:rPr lang="en-US" altLang="zh-CN" sz="3200" dirty="0" smtClean="0">
                <a:ea typeface="宋体" pitchFamily="2" charset="-122"/>
              </a:rPr>
              <a:t>: Example</a:t>
            </a:r>
          </a:p>
        </p:txBody>
      </p:sp>
      <p:sp>
        <p:nvSpPr>
          <p:cNvPr id="3077" name="Rectangle 3"/>
          <p:cNvSpPr>
            <a:spLocks noGrp="1" noChangeArrowheads="1"/>
          </p:cNvSpPr>
          <p:nvPr>
            <p:ph type="body" idx="1"/>
          </p:nvPr>
        </p:nvSpPr>
        <p:spPr>
          <a:xfrm>
            <a:off x="539552" y="974340"/>
            <a:ext cx="8336855" cy="4822031"/>
          </a:xfrm>
        </p:spPr>
        <p:txBody>
          <a:bodyPr>
            <a:noAutofit/>
          </a:bodyPr>
          <a:lstStyle/>
          <a:p>
            <a:pPr marL="57150" indent="0">
              <a:buNone/>
            </a:pPr>
            <a:r>
              <a:rPr lang="en-US" sz="2400" dirty="0" smtClean="0"/>
              <a:t>&lt;</a:t>
            </a:r>
            <a:r>
              <a:rPr lang="en-US" sz="2400" dirty="0"/>
              <a:t>edge id="e0" source="n0" target="n2"&gt;</a:t>
            </a:r>
            <a:br>
              <a:rPr lang="en-US" sz="2400" dirty="0"/>
            </a:br>
            <a:r>
              <a:rPr lang="en-US" sz="2400" dirty="0"/>
              <a:t>      &lt;data key="d1"&gt;1.0&lt;/data</a:t>
            </a:r>
            <a:r>
              <a:rPr lang="en-US" sz="2400" dirty="0" smtClean="0"/>
              <a:t>&gt;</a:t>
            </a:r>
            <a:endParaRPr lang="en-US" sz="2400" dirty="0"/>
          </a:p>
          <a:p>
            <a:pPr marL="57150" indent="0">
              <a:buNone/>
            </a:pPr>
            <a:r>
              <a:rPr lang="en-US" sz="2400" dirty="0" smtClean="0"/>
              <a:t>&lt;</a:t>
            </a:r>
            <a:r>
              <a:rPr lang="en-US" sz="2400" dirty="0"/>
              <a:t>/edge&gt;</a:t>
            </a:r>
            <a:br>
              <a:rPr lang="en-US" sz="2400" dirty="0"/>
            </a:br>
            <a:r>
              <a:rPr lang="en-US" sz="2400" dirty="0" smtClean="0"/>
              <a:t>&lt;</a:t>
            </a:r>
            <a:r>
              <a:rPr lang="en-US" sz="2400" dirty="0"/>
              <a:t>edge id="e1" source="n0" target="n1"&gt;</a:t>
            </a:r>
            <a:br>
              <a:rPr lang="en-US" sz="2400" dirty="0"/>
            </a:br>
            <a:r>
              <a:rPr lang="en-US" sz="2400" dirty="0"/>
              <a:t>      &lt;data key="d1"&gt;1.0&lt;/data&gt;</a:t>
            </a:r>
            <a:br>
              <a:rPr lang="en-US" sz="2400" dirty="0"/>
            </a:br>
            <a:r>
              <a:rPr lang="en-US" sz="2400" dirty="0" smtClean="0"/>
              <a:t>&lt;</a:t>
            </a:r>
            <a:r>
              <a:rPr lang="en-US" sz="2400" dirty="0"/>
              <a:t>/edge&gt;</a:t>
            </a:r>
            <a:br>
              <a:rPr lang="en-US" sz="2400" dirty="0"/>
            </a:br>
            <a:r>
              <a:rPr lang="en-US" sz="2400" dirty="0" smtClean="0"/>
              <a:t>&lt;</a:t>
            </a:r>
            <a:r>
              <a:rPr lang="en-US" sz="2400" dirty="0"/>
              <a:t>edge id="e2" source="n1" target="n3"&gt;</a:t>
            </a:r>
            <a:br>
              <a:rPr lang="en-US" sz="2400" dirty="0"/>
            </a:br>
            <a:r>
              <a:rPr lang="en-US" sz="2400" dirty="0"/>
              <a:t>      &lt;data key="d1"&gt;2.0&lt;/data&gt;</a:t>
            </a:r>
            <a:br>
              <a:rPr lang="en-US" sz="2400" dirty="0"/>
            </a:br>
            <a:r>
              <a:rPr lang="en-US" sz="2400" dirty="0" smtClean="0"/>
              <a:t>&lt;</a:t>
            </a:r>
            <a:r>
              <a:rPr lang="en-US" sz="2400" dirty="0"/>
              <a:t>/edge&gt;</a:t>
            </a:r>
            <a:br>
              <a:rPr lang="en-US" sz="2400" dirty="0"/>
            </a:br>
            <a:r>
              <a:rPr lang="en-US" sz="2400" dirty="0" smtClean="0"/>
              <a:t>&lt;</a:t>
            </a:r>
            <a:r>
              <a:rPr lang="en-US" sz="2400" dirty="0"/>
              <a:t>edge id="e3" source="n3" target="n2"/&gt;</a:t>
            </a:r>
            <a:br>
              <a:rPr lang="en-US" sz="2400" dirty="0"/>
            </a:br>
            <a:r>
              <a:rPr lang="en-US" sz="2400" dirty="0" smtClean="0"/>
              <a:t>&lt;</a:t>
            </a:r>
            <a:r>
              <a:rPr lang="en-US" sz="2400" dirty="0"/>
              <a:t>edge id="e4" source="n2" target="n4"/&gt;</a:t>
            </a:r>
            <a:br>
              <a:rPr lang="en-US" sz="2400" dirty="0"/>
            </a:br>
            <a:r>
              <a:rPr lang="en-US" sz="2400" dirty="0" smtClean="0"/>
              <a:t>&lt;</a:t>
            </a:r>
            <a:r>
              <a:rPr lang="en-US" sz="2400" dirty="0"/>
              <a:t>edge id="e5" source="n3" target="n5"/&gt;</a:t>
            </a:r>
            <a:br>
              <a:rPr lang="en-US" sz="2400" dirty="0"/>
            </a:br>
            <a:r>
              <a:rPr lang="en-US" sz="2400" dirty="0" smtClean="0"/>
              <a:t>&lt;</a:t>
            </a:r>
            <a:r>
              <a:rPr lang="en-US" sz="2400" dirty="0"/>
              <a:t>edge id="e6" source="n5" target="n4"&gt;</a:t>
            </a:r>
            <a:br>
              <a:rPr lang="en-US" sz="2400" dirty="0"/>
            </a:br>
            <a:r>
              <a:rPr lang="en-US" sz="2400" dirty="0"/>
              <a:t>      &lt;data key="d1"&gt;1.1&lt;/data&gt;</a:t>
            </a:r>
            <a:br>
              <a:rPr lang="en-US" sz="2400" dirty="0"/>
            </a:br>
            <a:r>
              <a:rPr lang="en-US" sz="2400" dirty="0" smtClean="0"/>
              <a:t>&lt;</a:t>
            </a:r>
            <a:r>
              <a:rPr lang="en-US" sz="2400" dirty="0"/>
              <a:t>/</a:t>
            </a:r>
            <a:r>
              <a:rPr lang="en-US" sz="2400" dirty="0" smtClean="0"/>
              <a:t>edge</a:t>
            </a:r>
            <a:r>
              <a:rPr lang="en-US" sz="2400" dirty="0"/>
              <a:t>&gt;</a:t>
            </a:r>
            <a:endParaRPr lang="en-US" sz="1800"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27</a:t>
            </a:fld>
            <a:endParaRPr lang="en-US">
              <a:solidFill>
                <a:schemeClr val="bg2"/>
              </a:solidFill>
            </a:endParaRPr>
          </a:p>
        </p:txBody>
      </p:sp>
    </p:spTree>
    <p:extLst>
      <p:ext uri="{BB962C8B-B14F-4D97-AF65-F5344CB8AC3E}">
        <p14:creationId xmlns:p14="http://schemas.microsoft.com/office/powerpoint/2010/main" val="33945958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err="1" smtClean="0">
                <a:ea typeface="宋体" pitchFamily="2" charset="-122"/>
              </a:rPr>
              <a:t>GraphML</a:t>
            </a:r>
            <a:r>
              <a:rPr lang="en-US" altLang="zh-CN" sz="3200" dirty="0" smtClean="0">
                <a:ea typeface="宋体" pitchFamily="2" charset="-122"/>
              </a:rPr>
              <a:t>: Advanced features</a:t>
            </a:r>
          </a:p>
        </p:txBody>
      </p:sp>
      <p:sp>
        <p:nvSpPr>
          <p:cNvPr id="3077" name="Rectangle 3"/>
          <p:cNvSpPr>
            <a:spLocks noGrp="1" noChangeArrowheads="1"/>
          </p:cNvSpPr>
          <p:nvPr>
            <p:ph type="body" idx="1"/>
          </p:nvPr>
        </p:nvSpPr>
        <p:spPr>
          <a:xfrm>
            <a:off x="539552" y="974340"/>
            <a:ext cx="8336855" cy="4822031"/>
          </a:xfrm>
        </p:spPr>
        <p:txBody>
          <a:bodyPr>
            <a:noAutofit/>
          </a:bodyPr>
          <a:lstStyle/>
          <a:p>
            <a:r>
              <a:rPr lang="en-US" sz="2800" dirty="0" smtClean="0"/>
              <a:t>Nested graphs</a:t>
            </a:r>
          </a:p>
          <a:p>
            <a:r>
              <a:rPr lang="en-US" sz="2800" dirty="0" err="1" smtClean="0"/>
              <a:t>Hyperedges</a:t>
            </a:r>
            <a:endParaRPr lang="en-US" sz="2800" dirty="0" smtClean="0"/>
          </a:p>
          <a:p>
            <a:r>
              <a:rPr lang="en-US" sz="2800" dirty="0" smtClean="0"/>
              <a:t>Port</a:t>
            </a:r>
          </a:p>
          <a:p>
            <a:pPr lvl="1"/>
            <a:endParaRPr lang="en-US" sz="1600"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28</a:t>
            </a:fld>
            <a:endParaRPr lang="en-US">
              <a:solidFill>
                <a:schemeClr val="bg2"/>
              </a:solidFill>
            </a:endParaRPr>
          </a:p>
        </p:txBody>
      </p:sp>
    </p:spTree>
    <p:extLst>
      <p:ext uri="{BB962C8B-B14F-4D97-AF65-F5344CB8AC3E}">
        <p14:creationId xmlns:p14="http://schemas.microsoft.com/office/powerpoint/2010/main" val="285389472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Blueprints</a:t>
            </a:r>
          </a:p>
        </p:txBody>
      </p:sp>
      <p:sp>
        <p:nvSpPr>
          <p:cNvPr id="3077" name="Rectangle 3"/>
          <p:cNvSpPr>
            <a:spLocks noGrp="1" noChangeArrowheads="1"/>
          </p:cNvSpPr>
          <p:nvPr>
            <p:ph type="body" idx="1"/>
          </p:nvPr>
        </p:nvSpPr>
        <p:spPr>
          <a:xfrm>
            <a:off x="539552" y="974340"/>
            <a:ext cx="8336855" cy="4822031"/>
          </a:xfrm>
        </p:spPr>
        <p:txBody>
          <a:bodyPr>
            <a:noAutofit/>
          </a:bodyPr>
          <a:lstStyle/>
          <a:p>
            <a:r>
              <a:rPr lang="en-US" sz="1600" dirty="0"/>
              <a:t>Excellent review: </a:t>
            </a:r>
            <a:endParaRPr lang="en-US" sz="1600" dirty="0" smtClean="0"/>
          </a:p>
          <a:p>
            <a:pPr lvl="1"/>
            <a:r>
              <a:rPr lang="en-US" sz="1400" dirty="0" smtClean="0"/>
              <a:t>http</a:t>
            </a:r>
            <a:r>
              <a:rPr lang="en-US" sz="1400" dirty="0"/>
              <a:t>://</a:t>
            </a:r>
            <a:r>
              <a:rPr lang="en-US" sz="1400" dirty="0" err="1"/>
              <a:t>www.slideshare.net</a:t>
            </a:r>
            <a:r>
              <a:rPr lang="en-US" sz="1400" dirty="0"/>
              <a:t>/</a:t>
            </a:r>
            <a:r>
              <a:rPr lang="en-US" sz="1400" dirty="0" err="1"/>
              <a:t>slidarko</a:t>
            </a:r>
            <a:r>
              <a:rPr lang="en-US" sz="1400" dirty="0"/>
              <a:t>/gremlin-a-graphbased-programming-language-3876581</a:t>
            </a:r>
          </a:p>
          <a:p>
            <a:r>
              <a:rPr lang="en-US" sz="1600" dirty="0" smtClean="0"/>
              <a:t>A good classification of graph models</a:t>
            </a:r>
          </a:p>
          <a:p>
            <a:pPr lvl="1"/>
            <a:r>
              <a:rPr lang="en-US" sz="1400" dirty="0">
                <a:hlinkClick r:id="rId3"/>
              </a:rPr>
              <a:t>https://github.com/tinkerpop/blueprints/wiki/Graph-</a:t>
            </a:r>
            <a:r>
              <a:rPr lang="en-US" sz="1400" dirty="0" smtClean="0">
                <a:hlinkClick r:id="rId3"/>
              </a:rPr>
              <a:t>Morphisms</a:t>
            </a:r>
            <a:endParaRPr lang="en-US" sz="1600" dirty="0"/>
          </a:p>
          <a:p>
            <a:r>
              <a:rPr lang="en-US" sz="1600" dirty="0" smtClean="0"/>
              <a:t>Defined for property graphs</a:t>
            </a:r>
          </a:p>
          <a:p>
            <a:r>
              <a:rPr lang="en-US" sz="1600" dirty="0" smtClean="0"/>
              <a:t>A </a:t>
            </a:r>
            <a:r>
              <a:rPr lang="en-US" sz="1600" dirty="0"/>
              <a:t>property graph </a:t>
            </a:r>
            <a:r>
              <a:rPr lang="en-US" sz="1600" dirty="0" smtClean="0"/>
              <a:t>is an </a:t>
            </a:r>
            <a:r>
              <a:rPr lang="en-US" sz="1600" dirty="0"/>
              <a:t>object that contains </a:t>
            </a:r>
            <a:r>
              <a:rPr lang="en-US" sz="1600" dirty="0" smtClean="0"/>
              <a:t>elements</a:t>
            </a:r>
          </a:p>
          <a:p>
            <a:pPr lvl="1"/>
            <a:r>
              <a:rPr lang="en-US" sz="1600" dirty="0" smtClean="0"/>
              <a:t>Element</a:t>
            </a:r>
            <a:r>
              <a:rPr lang="en-US" sz="1600" dirty="0"/>
              <a:t>: An object that can have any number of key/value pairs associated with it (i.e. properties)</a:t>
            </a:r>
          </a:p>
          <a:p>
            <a:pPr lvl="2"/>
            <a:r>
              <a:rPr lang="en-US" sz="1600" dirty="0"/>
              <a:t>Vertex</a:t>
            </a:r>
            <a:r>
              <a:rPr lang="en-US" sz="1600" dirty="0" smtClean="0"/>
              <a:t>: </a:t>
            </a:r>
            <a:r>
              <a:rPr lang="en-US" sz="1600" dirty="0"/>
              <a:t>each vertex has a unique </a:t>
            </a:r>
            <a:r>
              <a:rPr lang="en-US" sz="1600" dirty="0" smtClean="0"/>
              <a:t>identifier.</a:t>
            </a:r>
            <a:endParaRPr lang="en-US" sz="1600" dirty="0"/>
          </a:p>
          <a:p>
            <a:pPr lvl="3"/>
            <a:r>
              <a:rPr lang="en-US" sz="1600" dirty="0"/>
              <a:t>each vertex has a set of outgoing edges.</a:t>
            </a:r>
          </a:p>
          <a:p>
            <a:pPr lvl="3"/>
            <a:r>
              <a:rPr lang="en-US" sz="1600" dirty="0"/>
              <a:t>each vertex has a set of incoming edges.</a:t>
            </a:r>
          </a:p>
          <a:p>
            <a:pPr lvl="3"/>
            <a:r>
              <a:rPr lang="en-US" sz="1600" dirty="0" smtClean="0"/>
              <a:t>[each </a:t>
            </a:r>
            <a:r>
              <a:rPr lang="en-US" sz="1600" dirty="0"/>
              <a:t>vertex has a collection of properties defined by a map from key to </a:t>
            </a:r>
            <a:r>
              <a:rPr lang="en-US" sz="1600" dirty="0" smtClean="0"/>
              <a:t>value]</a:t>
            </a:r>
            <a:endParaRPr lang="en-US" sz="1600" dirty="0"/>
          </a:p>
          <a:p>
            <a:pPr lvl="2"/>
            <a:r>
              <a:rPr lang="en-US" sz="1600" dirty="0" smtClean="0"/>
              <a:t>Edge</a:t>
            </a:r>
          </a:p>
          <a:p>
            <a:pPr lvl="3"/>
            <a:r>
              <a:rPr lang="en-US" sz="1600" dirty="0" smtClean="0"/>
              <a:t>each </a:t>
            </a:r>
            <a:r>
              <a:rPr lang="en-US" sz="1600" dirty="0"/>
              <a:t>edge has a unique </a:t>
            </a:r>
            <a:r>
              <a:rPr lang="en-US" sz="1600" dirty="0" smtClean="0"/>
              <a:t>identifier.</a:t>
            </a:r>
            <a:endParaRPr lang="en-US" sz="1600" dirty="0"/>
          </a:p>
          <a:p>
            <a:pPr lvl="3"/>
            <a:r>
              <a:rPr lang="en-US" sz="1600" dirty="0"/>
              <a:t>each edge has an outgoing tail vertex.</a:t>
            </a:r>
          </a:p>
          <a:p>
            <a:pPr lvl="3"/>
            <a:r>
              <a:rPr lang="en-US" sz="1600" dirty="0"/>
              <a:t>each edge has an incoming head vertex.</a:t>
            </a:r>
          </a:p>
          <a:p>
            <a:pPr lvl="3"/>
            <a:r>
              <a:rPr lang="en-US" sz="1600" dirty="0"/>
              <a:t>each edge has a label that denotes the type of relationship between its two vertices.</a:t>
            </a:r>
          </a:p>
          <a:p>
            <a:pPr lvl="3"/>
            <a:r>
              <a:rPr lang="en-US" sz="1600" dirty="0" smtClean="0"/>
              <a:t>[each </a:t>
            </a:r>
            <a:r>
              <a:rPr lang="en-US" sz="1600" dirty="0"/>
              <a:t>edge has a collection of properties defined by a map from key to value</a:t>
            </a:r>
            <a:r>
              <a:rPr lang="en-US" sz="1600" dirty="0" smtClean="0"/>
              <a:t>.]</a:t>
            </a:r>
            <a:endParaRPr lang="en-US" sz="1600"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29</a:t>
            </a:fld>
            <a:endParaRPr lang="en-US">
              <a:solidFill>
                <a:schemeClr val="bg2"/>
              </a:solidFill>
            </a:endParaRPr>
          </a:p>
        </p:txBody>
      </p:sp>
    </p:spTree>
    <p:extLst>
      <p:ext uri="{BB962C8B-B14F-4D97-AF65-F5344CB8AC3E}">
        <p14:creationId xmlns:p14="http://schemas.microsoft.com/office/powerpoint/2010/main" val="18381011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Changes from –02 to –03</a:t>
            </a:r>
          </a:p>
        </p:txBody>
      </p:sp>
      <p:sp>
        <p:nvSpPr>
          <p:cNvPr id="3077" name="Rectangle 3"/>
          <p:cNvSpPr>
            <a:spLocks noGrp="1" noChangeArrowheads="1"/>
          </p:cNvSpPr>
          <p:nvPr>
            <p:ph type="body" idx="1"/>
          </p:nvPr>
        </p:nvSpPr>
        <p:spPr>
          <a:xfrm>
            <a:off x="539552" y="1124749"/>
            <a:ext cx="8449890" cy="4822031"/>
          </a:xfrm>
        </p:spPr>
        <p:txBody>
          <a:bodyPr>
            <a:noAutofit/>
          </a:bodyPr>
          <a:lstStyle/>
          <a:p>
            <a:r>
              <a:rPr lang="en-US" sz="2400" dirty="0"/>
              <a:t>Add more text to clarify that the goal is to work </a:t>
            </a:r>
            <a:r>
              <a:rPr lang="en-US" sz="2400" dirty="0">
                <a:solidFill>
                  <a:srgbClr val="FF0000"/>
                </a:solidFill>
              </a:rPr>
              <a:t>on the </a:t>
            </a:r>
            <a:r>
              <a:rPr lang="en-US" sz="2400" dirty="0" smtClean="0">
                <a:solidFill>
                  <a:srgbClr val="FF0000"/>
                </a:solidFill>
              </a:rPr>
              <a:t>application </a:t>
            </a:r>
            <a:r>
              <a:rPr lang="en-US" sz="2400" dirty="0">
                <a:solidFill>
                  <a:srgbClr val="FF0000"/>
                </a:solidFill>
              </a:rPr>
              <a:t>level, not routing </a:t>
            </a:r>
            <a:r>
              <a:rPr lang="en-US" sz="2400" dirty="0" smtClean="0">
                <a:solidFill>
                  <a:srgbClr val="FF0000"/>
                </a:solidFill>
              </a:rPr>
              <a:t>level </a:t>
            </a:r>
            <a:r>
              <a:rPr lang="en-US" sz="2400" dirty="0" smtClean="0"/>
              <a:t>(i.e., focus on external clients with respect to network providers rather than on internal clients).</a:t>
            </a:r>
            <a:r>
              <a:rPr lang="en-US" sz="2400" dirty="0" smtClean="0">
                <a:solidFill>
                  <a:srgbClr val="FF0000"/>
                </a:solidFill>
              </a:rPr>
              <a:t> </a:t>
            </a:r>
            <a:endParaRPr lang="en-US" sz="2400" dirty="0" smtClean="0"/>
          </a:p>
          <a:p>
            <a:r>
              <a:rPr lang="en-US" sz="2400" dirty="0" smtClean="0"/>
              <a:t>Add a simple, multi-flow use case example (Section 3) to illustrate the need to reveal individual network elements.</a:t>
            </a:r>
            <a:endParaRPr lang="en-US" sz="2400" dirty="0"/>
          </a:p>
          <a:p>
            <a:r>
              <a:rPr lang="en-US" sz="2400" dirty="0" smtClean="0"/>
              <a:t>Add a new section (Section 4) to specify the grammar and an example using path vector in cost maps.</a:t>
            </a:r>
          </a:p>
          <a:p>
            <a:r>
              <a:rPr lang="en-US" sz="2400" dirty="0" smtClean="0"/>
              <a:t>Add a design alternative (opaque network element property map) as Section 5.</a:t>
            </a:r>
            <a:endParaRPr lang="en-US" sz="2400" dirty="0"/>
          </a:p>
          <a:p>
            <a:r>
              <a:rPr lang="en-US" sz="2400" dirty="0" smtClean="0"/>
              <a:t>Give one possible node-edge graph grammar in Section 6.</a:t>
            </a:r>
            <a:endParaRPr lang="en-US" sz="2400"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3</a:t>
            </a:fld>
            <a:endParaRPr lang="en-US">
              <a:solidFill>
                <a:schemeClr val="bg2"/>
              </a:solidFill>
            </a:endParaRPr>
          </a:p>
        </p:txBody>
      </p:sp>
    </p:spTree>
    <p:extLst>
      <p:ext uri="{BB962C8B-B14F-4D97-AF65-F5344CB8AC3E}">
        <p14:creationId xmlns:p14="http://schemas.microsoft.com/office/powerpoint/2010/main" val="54188889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Gremlin</a:t>
            </a:r>
          </a:p>
        </p:txBody>
      </p:sp>
      <p:sp>
        <p:nvSpPr>
          <p:cNvPr id="3077" name="Rectangle 3"/>
          <p:cNvSpPr>
            <a:spLocks noGrp="1" noChangeArrowheads="1"/>
          </p:cNvSpPr>
          <p:nvPr>
            <p:ph type="body" idx="1"/>
          </p:nvPr>
        </p:nvSpPr>
        <p:spPr>
          <a:xfrm>
            <a:off x="539552" y="974340"/>
            <a:ext cx="8336855" cy="4822031"/>
          </a:xfrm>
        </p:spPr>
        <p:txBody>
          <a:bodyPr>
            <a:noAutofit/>
          </a:bodyPr>
          <a:lstStyle/>
          <a:p>
            <a:r>
              <a:rPr lang="en-US" sz="2000" dirty="0" smtClean="0"/>
              <a:t>port</a:t>
            </a:r>
          </a:p>
          <a:p>
            <a:pPr lvl="1"/>
            <a:endParaRPr lang="en-US" sz="1200"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30</a:t>
            </a:fld>
            <a:endParaRPr lang="en-US">
              <a:solidFill>
                <a:schemeClr val="bg2"/>
              </a:solidFill>
            </a:endParaRPr>
          </a:p>
        </p:txBody>
      </p:sp>
      <p:pic>
        <p:nvPicPr>
          <p:cNvPr id="4" name="Picture 3"/>
          <p:cNvPicPr>
            <a:picLocks noChangeAspect="1"/>
          </p:cNvPicPr>
          <p:nvPr/>
        </p:nvPicPr>
        <p:blipFill>
          <a:blip r:embed="rId3"/>
          <a:stretch>
            <a:fillRect/>
          </a:stretch>
        </p:blipFill>
        <p:spPr>
          <a:xfrm>
            <a:off x="1587354" y="810700"/>
            <a:ext cx="6502545" cy="5704399"/>
          </a:xfrm>
          <a:prstGeom prst="rect">
            <a:avLst/>
          </a:prstGeom>
        </p:spPr>
      </p:pic>
    </p:spTree>
    <p:extLst>
      <p:ext uri="{BB962C8B-B14F-4D97-AF65-F5344CB8AC3E}">
        <p14:creationId xmlns:p14="http://schemas.microsoft.com/office/powerpoint/2010/main" val="254968188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Blueprint</a:t>
            </a:r>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31</a:t>
            </a:fld>
            <a:endParaRPr lang="en-US">
              <a:solidFill>
                <a:schemeClr val="bg2"/>
              </a:solidFill>
            </a:endParaRPr>
          </a:p>
        </p:txBody>
      </p:sp>
      <p:pic>
        <p:nvPicPr>
          <p:cNvPr id="3" name="Picture 2"/>
          <p:cNvPicPr>
            <a:picLocks noChangeAspect="1"/>
          </p:cNvPicPr>
          <p:nvPr/>
        </p:nvPicPr>
        <p:blipFill>
          <a:blip r:embed="rId3"/>
          <a:stretch>
            <a:fillRect/>
          </a:stretch>
        </p:blipFill>
        <p:spPr>
          <a:xfrm>
            <a:off x="1485900" y="863600"/>
            <a:ext cx="6172200" cy="5118100"/>
          </a:xfrm>
          <a:prstGeom prst="rect">
            <a:avLst/>
          </a:prstGeom>
        </p:spPr>
      </p:pic>
    </p:spTree>
    <p:extLst>
      <p:ext uri="{BB962C8B-B14F-4D97-AF65-F5344CB8AC3E}">
        <p14:creationId xmlns:p14="http://schemas.microsoft.com/office/powerpoint/2010/main" val="191829856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Gremlin Framework</a:t>
            </a:r>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32</a:t>
            </a:fld>
            <a:endParaRPr lang="en-US">
              <a:solidFill>
                <a:schemeClr val="bg2"/>
              </a:solidFill>
            </a:endParaRPr>
          </a:p>
        </p:txBody>
      </p:sp>
      <p:pic>
        <p:nvPicPr>
          <p:cNvPr id="3" name="Picture 2"/>
          <p:cNvPicPr>
            <a:picLocks noChangeAspect="1"/>
          </p:cNvPicPr>
          <p:nvPr/>
        </p:nvPicPr>
        <p:blipFill>
          <a:blip r:embed="rId3"/>
          <a:stretch>
            <a:fillRect/>
          </a:stretch>
        </p:blipFill>
        <p:spPr>
          <a:xfrm>
            <a:off x="1836847" y="1050774"/>
            <a:ext cx="4889500" cy="5245100"/>
          </a:xfrm>
          <a:prstGeom prst="rect">
            <a:avLst/>
          </a:prstGeom>
        </p:spPr>
      </p:pic>
    </p:spTree>
    <p:extLst>
      <p:ext uri="{BB962C8B-B14F-4D97-AF65-F5344CB8AC3E}">
        <p14:creationId xmlns:p14="http://schemas.microsoft.com/office/powerpoint/2010/main" val="367278852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Related i2rs Efforts</a:t>
            </a:r>
          </a:p>
        </p:txBody>
      </p:sp>
      <p:sp>
        <p:nvSpPr>
          <p:cNvPr id="3077" name="Rectangle 3"/>
          <p:cNvSpPr>
            <a:spLocks noGrp="1" noChangeArrowheads="1"/>
          </p:cNvSpPr>
          <p:nvPr>
            <p:ph type="body" idx="1"/>
          </p:nvPr>
        </p:nvSpPr>
        <p:spPr>
          <a:xfrm>
            <a:off x="539552" y="974340"/>
            <a:ext cx="8336855" cy="4822031"/>
          </a:xfrm>
        </p:spPr>
        <p:txBody>
          <a:bodyPr>
            <a:noAutofit/>
          </a:bodyPr>
          <a:lstStyle/>
          <a:p>
            <a:r>
              <a:rPr lang="en-US" dirty="0">
                <a:hlinkClick r:id="rId3"/>
              </a:rPr>
              <a:t>http://tools.ietf.org/id/draft-medved-i2rs-topology-requirements-00.</a:t>
            </a:r>
            <a:r>
              <a:rPr lang="en-US" dirty="0" smtClean="0">
                <a:hlinkClick r:id="rId3"/>
              </a:rPr>
              <a:t>txt</a:t>
            </a:r>
            <a:endParaRPr lang="en-US" dirty="0" smtClean="0"/>
          </a:p>
          <a:p>
            <a:pPr lvl="2"/>
            <a:r>
              <a:rPr lang="en-US" dirty="0" smtClean="0"/>
              <a:t>Abstraction, hierarchy, </a:t>
            </a:r>
            <a:r>
              <a:rPr lang="en-US" dirty="0" err="1" smtClean="0"/>
              <a:t>tracable</a:t>
            </a:r>
            <a:r>
              <a:rPr lang="en-US" dirty="0" smtClean="0"/>
              <a:t>, filtering, push/subscription</a:t>
            </a:r>
          </a:p>
          <a:p>
            <a:r>
              <a:rPr lang="en-US" dirty="0">
                <a:hlinkClick r:id="rId4"/>
              </a:rPr>
              <a:t>http://tools.ietf.org/id/draft-medved-i2rs-topology-im-01.txt</a:t>
            </a:r>
            <a:endParaRPr lang="en-US" dirty="0"/>
          </a:p>
          <a:p>
            <a:pPr lvl="2"/>
            <a:endParaRPr lang="en-US" dirty="0"/>
          </a:p>
          <a:p>
            <a:pPr marL="342900" lvl="1" indent="-342900">
              <a:buClr>
                <a:srgbClr val="6E7BBD"/>
              </a:buClr>
              <a:buFontTx/>
              <a:buChar char="•"/>
            </a:pPr>
            <a:endParaRPr lang="en-US" sz="1200" dirty="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33</a:t>
            </a:fld>
            <a:endParaRPr lang="en-US">
              <a:solidFill>
                <a:schemeClr val="bg2"/>
              </a:solidFill>
            </a:endParaRPr>
          </a:p>
        </p:txBody>
      </p:sp>
    </p:spTree>
    <p:extLst>
      <p:ext uri="{BB962C8B-B14F-4D97-AF65-F5344CB8AC3E}">
        <p14:creationId xmlns:p14="http://schemas.microsoft.com/office/powerpoint/2010/main" val="418322319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342900"/>
            <a:ext cx="9144000" cy="6165825"/>
          </a:xfrm>
          <a:prstGeom prst="rect">
            <a:avLst/>
          </a:prstGeom>
        </p:spPr>
      </p:pic>
    </p:spTree>
    <p:extLst>
      <p:ext uri="{BB962C8B-B14F-4D97-AF65-F5344CB8AC3E}">
        <p14:creationId xmlns:p14="http://schemas.microsoft.com/office/powerpoint/2010/main" val="118975983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Multi-flow Scheduling Example</a:t>
            </a:r>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4</a:t>
            </a:fld>
            <a:endParaRPr lang="en-US">
              <a:solidFill>
                <a:schemeClr val="bg2"/>
              </a:solidFill>
            </a:endParaRPr>
          </a:p>
        </p:txBody>
      </p:sp>
      <p:sp>
        <p:nvSpPr>
          <p:cNvPr id="2" name="Content Placeholder 1"/>
          <p:cNvSpPr>
            <a:spLocks noGrp="1"/>
          </p:cNvSpPr>
          <p:nvPr>
            <p:ph idx="1"/>
          </p:nvPr>
        </p:nvSpPr>
        <p:spPr>
          <a:xfrm>
            <a:off x="150381" y="4194580"/>
            <a:ext cx="8856662" cy="2423199"/>
          </a:xfrm>
        </p:spPr>
        <p:txBody>
          <a:bodyPr/>
          <a:lstStyle/>
          <a:p>
            <a:r>
              <a:rPr lang="en-US" sz="2400" dirty="0" smtClean="0"/>
              <a:t>ALTO cost map will indicate </a:t>
            </a:r>
          </a:p>
          <a:p>
            <a:pPr lvl="1"/>
            <a:r>
              <a:rPr lang="en-US" sz="2000" dirty="0" smtClean="0"/>
              <a:t>PID1 (eh1) -&gt; PID3 (eh3): 100 Mbps; PID2 </a:t>
            </a:r>
            <a:r>
              <a:rPr lang="en-US" sz="2000" dirty="0"/>
              <a:t>(</a:t>
            </a:r>
            <a:r>
              <a:rPr lang="en-US" sz="2000" dirty="0" smtClean="0"/>
              <a:t>eh2) </a:t>
            </a:r>
            <a:r>
              <a:rPr lang="en-US" sz="2000" dirty="0"/>
              <a:t>-&gt; </a:t>
            </a:r>
            <a:r>
              <a:rPr lang="en-US" sz="2000" dirty="0" smtClean="0"/>
              <a:t>PID4 </a:t>
            </a:r>
            <a:r>
              <a:rPr lang="en-US" sz="2000" dirty="0"/>
              <a:t>(</a:t>
            </a:r>
            <a:r>
              <a:rPr lang="en-US" sz="2000" dirty="0" smtClean="0"/>
              <a:t>eh4)</a:t>
            </a:r>
            <a:r>
              <a:rPr lang="en-US" sz="2000" dirty="0"/>
              <a:t>: 100 </a:t>
            </a:r>
            <a:r>
              <a:rPr lang="en-US" sz="2000" dirty="0" smtClean="0"/>
              <a:t>Mbps</a:t>
            </a:r>
            <a:endParaRPr lang="en-US" sz="2000" dirty="0"/>
          </a:p>
          <a:p>
            <a:r>
              <a:rPr lang="en-US" sz="2400" dirty="0" smtClean="0"/>
              <a:t>If the routing uses different paths (e.g., PID1 -&gt; PID3: sw5 -&gt; sw6</a:t>
            </a:r>
            <a:br>
              <a:rPr lang="en-US" sz="2400" dirty="0" smtClean="0"/>
            </a:br>
            <a:r>
              <a:rPr lang="en-US" sz="2400" dirty="0" smtClean="0"/>
              <a:t>-&gt; sw7; PID2 -&gt; PID4: sw5 -&gt; sw7), the app will get 200 Mbps;</a:t>
            </a:r>
          </a:p>
          <a:p>
            <a:r>
              <a:rPr lang="en-US" sz="2400" dirty="0" smtClean="0"/>
              <a:t>Otherwise, the app will get only 100 Mbps.</a:t>
            </a:r>
            <a:endParaRPr lang="en-US" sz="2400" dirty="0"/>
          </a:p>
        </p:txBody>
      </p:sp>
      <p:sp>
        <p:nvSpPr>
          <p:cNvPr id="3" name="Oval 2"/>
          <p:cNvSpPr/>
          <p:nvPr/>
        </p:nvSpPr>
        <p:spPr bwMode="auto">
          <a:xfrm>
            <a:off x="1988371" y="751997"/>
            <a:ext cx="918995" cy="8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aseline="0" dirty="0" smtClean="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sw1</a:t>
            </a:r>
            <a:endParaRPr kumimoji="0" 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2" name="Oval 11"/>
          <p:cNvSpPr/>
          <p:nvPr/>
        </p:nvSpPr>
        <p:spPr bwMode="auto">
          <a:xfrm>
            <a:off x="2023808" y="3110319"/>
            <a:ext cx="918995" cy="8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aseline="0" dirty="0" smtClean="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sw2</a:t>
            </a:r>
            <a:endParaRPr kumimoji="0" 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3" name="Oval 12"/>
          <p:cNvSpPr/>
          <p:nvPr/>
        </p:nvSpPr>
        <p:spPr bwMode="auto">
          <a:xfrm>
            <a:off x="6487130" y="705852"/>
            <a:ext cx="918995" cy="8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aseline="0" dirty="0" smtClean="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sw3</a:t>
            </a:r>
            <a:endParaRPr kumimoji="0" 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 name="Rectangle 3"/>
          <p:cNvSpPr/>
          <p:nvPr/>
        </p:nvSpPr>
        <p:spPr bwMode="auto">
          <a:xfrm>
            <a:off x="417725" y="919114"/>
            <a:ext cx="751905" cy="518058"/>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eh1</a:t>
            </a:r>
            <a:endParaRPr kumimoji="0" 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5" name="Rectangle 14"/>
          <p:cNvSpPr/>
          <p:nvPr/>
        </p:nvSpPr>
        <p:spPr bwMode="auto">
          <a:xfrm>
            <a:off x="8172720" y="854264"/>
            <a:ext cx="751905" cy="518058"/>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eh3</a:t>
            </a:r>
            <a:endParaRPr kumimoji="0" 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6" name="Rectangle 15"/>
          <p:cNvSpPr/>
          <p:nvPr/>
        </p:nvSpPr>
        <p:spPr bwMode="auto">
          <a:xfrm>
            <a:off x="436453" y="3310860"/>
            <a:ext cx="751905" cy="518058"/>
          </a:xfrm>
          <a:prstGeom prst="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eh2</a:t>
            </a:r>
            <a:endParaRPr kumimoji="0" 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7" name="Rectangle 16"/>
          <p:cNvSpPr/>
          <p:nvPr/>
        </p:nvSpPr>
        <p:spPr bwMode="auto">
          <a:xfrm>
            <a:off x="8174739" y="3246011"/>
            <a:ext cx="751905" cy="518058"/>
          </a:xfrm>
          <a:prstGeom prst="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eh4</a:t>
            </a:r>
            <a:endParaRPr kumimoji="0" 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8" name="Oval 17"/>
          <p:cNvSpPr/>
          <p:nvPr/>
        </p:nvSpPr>
        <p:spPr bwMode="auto">
          <a:xfrm>
            <a:off x="3360528" y="2040782"/>
            <a:ext cx="918995" cy="8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aseline="0" dirty="0" smtClean="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sw5</a:t>
            </a:r>
            <a:endParaRPr kumimoji="0" 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9" name="Oval 18"/>
          <p:cNvSpPr/>
          <p:nvPr/>
        </p:nvSpPr>
        <p:spPr bwMode="auto">
          <a:xfrm>
            <a:off x="5334209" y="2042778"/>
            <a:ext cx="918995" cy="8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aseline="0" dirty="0" smtClean="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sw7</a:t>
            </a:r>
            <a:endParaRPr kumimoji="0" 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0" name="Oval 19"/>
          <p:cNvSpPr/>
          <p:nvPr/>
        </p:nvSpPr>
        <p:spPr bwMode="auto">
          <a:xfrm>
            <a:off x="4350397" y="1008655"/>
            <a:ext cx="918995" cy="8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aseline="0" dirty="0" smtClean="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sw6</a:t>
            </a:r>
            <a:endParaRPr kumimoji="0" 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cxnSp>
        <p:nvCxnSpPr>
          <p:cNvPr id="6" name="Straight Connector 5"/>
          <p:cNvCxnSpPr>
            <a:stCxn id="4" idx="3"/>
            <a:endCxn id="3" idx="2"/>
          </p:cNvCxnSpPr>
          <p:nvPr/>
        </p:nvCxnSpPr>
        <p:spPr bwMode="auto">
          <a:xfrm flipV="1">
            <a:off x="1169630" y="1169786"/>
            <a:ext cx="818741" cy="83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V="1">
            <a:off x="1205067" y="3561533"/>
            <a:ext cx="818741" cy="83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flipV="1">
            <a:off x="7370688" y="1138359"/>
            <a:ext cx="818741" cy="83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7389416" y="3530106"/>
            <a:ext cx="818741" cy="8357"/>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4" name="Oval 13"/>
          <p:cNvSpPr/>
          <p:nvPr/>
        </p:nvSpPr>
        <p:spPr bwMode="auto">
          <a:xfrm>
            <a:off x="6572694" y="3114310"/>
            <a:ext cx="918995" cy="8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aseline="0" dirty="0" smtClean="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sw4</a:t>
            </a:r>
            <a:endParaRPr kumimoji="0" 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cxnSp>
        <p:nvCxnSpPr>
          <p:cNvPr id="26" name="Straight Connector 25"/>
          <p:cNvCxnSpPr>
            <a:stCxn id="3" idx="5"/>
            <a:endCxn id="18" idx="1"/>
          </p:cNvCxnSpPr>
          <p:nvPr/>
        </p:nvCxnSpPr>
        <p:spPr bwMode="auto">
          <a:xfrm>
            <a:off x="2772782" y="1465207"/>
            <a:ext cx="722330" cy="69794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0" name="Straight Connector 29"/>
          <p:cNvCxnSpPr>
            <a:stCxn id="12" idx="7"/>
            <a:endCxn id="18" idx="3"/>
          </p:cNvCxnSpPr>
          <p:nvPr/>
        </p:nvCxnSpPr>
        <p:spPr bwMode="auto">
          <a:xfrm flipV="1">
            <a:off x="2808219" y="2753992"/>
            <a:ext cx="686893" cy="47869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3" name="Straight Connector 32"/>
          <p:cNvCxnSpPr>
            <a:stCxn id="19" idx="7"/>
            <a:endCxn id="13" idx="3"/>
          </p:cNvCxnSpPr>
          <p:nvPr/>
        </p:nvCxnSpPr>
        <p:spPr bwMode="auto">
          <a:xfrm flipV="1">
            <a:off x="6118620" y="1419062"/>
            <a:ext cx="503094" cy="746083"/>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6" name="Straight Connector 35"/>
          <p:cNvCxnSpPr>
            <a:stCxn id="19" idx="5"/>
            <a:endCxn id="14" idx="1"/>
          </p:cNvCxnSpPr>
          <p:nvPr/>
        </p:nvCxnSpPr>
        <p:spPr bwMode="auto">
          <a:xfrm>
            <a:off x="6118620" y="2755988"/>
            <a:ext cx="588658" cy="480689"/>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9" name="Straight Connector 38"/>
          <p:cNvCxnSpPr>
            <a:stCxn id="18" idx="6"/>
            <a:endCxn id="19" idx="2"/>
          </p:cNvCxnSpPr>
          <p:nvPr/>
        </p:nvCxnSpPr>
        <p:spPr bwMode="auto">
          <a:xfrm>
            <a:off x="4279523" y="2458571"/>
            <a:ext cx="1054686" cy="199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2" name="Straight Connector 41"/>
          <p:cNvCxnSpPr>
            <a:stCxn id="18" idx="0"/>
            <a:endCxn id="20" idx="2"/>
          </p:cNvCxnSpPr>
          <p:nvPr/>
        </p:nvCxnSpPr>
        <p:spPr bwMode="auto">
          <a:xfrm flipV="1">
            <a:off x="3820026" y="1426444"/>
            <a:ext cx="530371" cy="61433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5" name="Straight Connector 44"/>
          <p:cNvCxnSpPr>
            <a:stCxn id="19" idx="1"/>
            <a:endCxn id="20" idx="6"/>
          </p:cNvCxnSpPr>
          <p:nvPr/>
        </p:nvCxnSpPr>
        <p:spPr bwMode="auto">
          <a:xfrm flipH="1" flipV="1">
            <a:off x="5269392" y="1426444"/>
            <a:ext cx="199401" cy="738701"/>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6" name="Rectangle 45"/>
          <p:cNvSpPr/>
          <p:nvPr/>
        </p:nvSpPr>
        <p:spPr>
          <a:xfrm>
            <a:off x="6563634" y="2023058"/>
            <a:ext cx="2429985" cy="369332"/>
          </a:xfrm>
          <a:prstGeom prst="rect">
            <a:avLst/>
          </a:prstGeom>
          <a:ln>
            <a:solidFill>
              <a:srgbClr val="660066"/>
            </a:solidFill>
          </a:ln>
        </p:spPr>
        <p:txBody>
          <a:bodyPr wrap="none">
            <a:spAutoFit/>
          </a:bodyPr>
          <a:lstStyle/>
          <a:p>
            <a:r>
              <a:rPr lang="en-US" sz="1800" baseline="0" dirty="0"/>
              <a:t>Each link is 100 Mbps</a:t>
            </a:r>
          </a:p>
        </p:txBody>
      </p:sp>
      <p:sp>
        <p:nvSpPr>
          <p:cNvPr id="5" name="Rectangle 4"/>
          <p:cNvSpPr/>
          <p:nvPr/>
        </p:nvSpPr>
        <p:spPr>
          <a:xfrm>
            <a:off x="425229" y="502321"/>
            <a:ext cx="754859" cy="400110"/>
          </a:xfrm>
          <a:prstGeom prst="rect">
            <a:avLst/>
          </a:prstGeom>
        </p:spPr>
        <p:txBody>
          <a:bodyPr wrap="none">
            <a:spAutoFit/>
          </a:bodyPr>
          <a:lstStyle/>
          <a:p>
            <a:r>
              <a:rPr lang="en-US" sz="2000" baseline="0" dirty="0"/>
              <a:t>PID1 </a:t>
            </a:r>
          </a:p>
        </p:txBody>
      </p:sp>
      <p:sp>
        <p:nvSpPr>
          <p:cNvPr id="31" name="Rectangle 30"/>
          <p:cNvSpPr/>
          <p:nvPr/>
        </p:nvSpPr>
        <p:spPr>
          <a:xfrm>
            <a:off x="427248" y="2894068"/>
            <a:ext cx="754859" cy="400110"/>
          </a:xfrm>
          <a:prstGeom prst="rect">
            <a:avLst/>
          </a:prstGeom>
        </p:spPr>
        <p:txBody>
          <a:bodyPr wrap="none">
            <a:spAutoFit/>
          </a:bodyPr>
          <a:lstStyle/>
          <a:p>
            <a:r>
              <a:rPr lang="en-US" sz="2000" baseline="0" dirty="0" smtClean="0"/>
              <a:t>PID2 </a:t>
            </a:r>
            <a:endParaRPr lang="en-US" sz="2000" baseline="0" dirty="0"/>
          </a:p>
        </p:txBody>
      </p:sp>
      <p:sp>
        <p:nvSpPr>
          <p:cNvPr id="32" name="Rectangle 31"/>
          <p:cNvSpPr/>
          <p:nvPr/>
        </p:nvSpPr>
        <p:spPr>
          <a:xfrm>
            <a:off x="8182243" y="406045"/>
            <a:ext cx="754859" cy="400110"/>
          </a:xfrm>
          <a:prstGeom prst="rect">
            <a:avLst/>
          </a:prstGeom>
        </p:spPr>
        <p:txBody>
          <a:bodyPr wrap="none">
            <a:spAutoFit/>
          </a:bodyPr>
          <a:lstStyle/>
          <a:p>
            <a:r>
              <a:rPr lang="en-US" sz="2000" baseline="0" dirty="0" smtClean="0"/>
              <a:t>PID3 </a:t>
            </a:r>
            <a:endParaRPr lang="en-US" sz="2000" baseline="0" dirty="0"/>
          </a:p>
        </p:txBody>
      </p:sp>
      <p:sp>
        <p:nvSpPr>
          <p:cNvPr id="34" name="Rectangle 33"/>
          <p:cNvSpPr/>
          <p:nvPr/>
        </p:nvSpPr>
        <p:spPr>
          <a:xfrm>
            <a:off x="8167553" y="2814502"/>
            <a:ext cx="754859" cy="400110"/>
          </a:xfrm>
          <a:prstGeom prst="rect">
            <a:avLst/>
          </a:prstGeom>
        </p:spPr>
        <p:txBody>
          <a:bodyPr wrap="none">
            <a:spAutoFit/>
          </a:bodyPr>
          <a:lstStyle/>
          <a:p>
            <a:r>
              <a:rPr lang="en-US" sz="2000" baseline="0" dirty="0" smtClean="0"/>
              <a:t>PID4 </a:t>
            </a:r>
            <a:endParaRPr lang="en-US" sz="2000" baseline="0" dirty="0"/>
          </a:p>
        </p:txBody>
      </p:sp>
    </p:spTree>
    <p:extLst>
      <p:ext uri="{BB962C8B-B14F-4D97-AF65-F5344CB8AC3E}">
        <p14:creationId xmlns:p14="http://schemas.microsoft.com/office/powerpoint/2010/main" val="16366995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Multi-flow </a:t>
            </a:r>
            <a:r>
              <a:rPr lang="en-US" altLang="zh-CN" sz="3200" dirty="0">
                <a:ea typeface="宋体" pitchFamily="2" charset="-122"/>
              </a:rPr>
              <a:t>Scheduling Example</a:t>
            </a:r>
            <a:endParaRPr lang="en-US" altLang="zh-CN" sz="3200" dirty="0" smtClean="0">
              <a:ea typeface="宋体" pitchFamily="2" charset="-122"/>
            </a:endParaRPr>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5</a:t>
            </a:fld>
            <a:endParaRPr lang="en-US">
              <a:solidFill>
                <a:schemeClr val="bg2"/>
              </a:solidFill>
            </a:endParaRPr>
          </a:p>
        </p:txBody>
      </p:sp>
      <p:sp>
        <p:nvSpPr>
          <p:cNvPr id="2" name="Content Placeholder 1"/>
          <p:cNvSpPr>
            <a:spLocks noGrp="1"/>
          </p:cNvSpPr>
          <p:nvPr>
            <p:ph idx="1"/>
          </p:nvPr>
        </p:nvSpPr>
        <p:spPr>
          <a:xfrm>
            <a:off x="133672" y="4227996"/>
            <a:ext cx="8856662" cy="2239371"/>
          </a:xfrm>
        </p:spPr>
        <p:txBody>
          <a:bodyPr/>
          <a:lstStyle/>
          <a:p>
            <a:r>
              <a:rPr lang="en-US" sz="2800" dirty="0" smtClean="0"/>
              <a:t>Implications:</a:t>
            </a:r>
          </a:p>
          <a:p>
            <a:pPr lvl="1"/>
            <a:r>
              <a:rPr lang="en-US" dirty="0">
                <a:solidFill>
                  <a:srgbClr val="800000"/>
                </a:solidFill>
              </a:rPr>
              <a:t>Only aggregated cost map info cannot distinguish the ambiguity</a:t>
            </a:r>
            <a:r>
              <a:rPr lang="en-US" dirty="0" smtClean="0">
                <a:solidFill>
                  <a:srgbClr val="800000"/>
                </a:solidFill>
              </a:rPr>
              <a:t>.</a:t>
            </a:r>
          </a:p>
          <a:p>
            <a:pPr lvl="1"/>
            <a:r>
              <a:rPr lang="en-US" dirty="0">
                <a:solidFill>
                  <a:srgbClr val="800000"/>
                </a:solidFill>
              </a:rPr>
              <a:t>Need to provide </a:t>
            </a:r>
            <a:r>
              <a:rPr lang="en-US" dirty="0" smtClean="0">
                <a:solidFill>
                  <a:srgbClr val="800000"/>
                </a:solidFill>
              </a:rPr>
              <a:t>info on on-path </a:t>
            </a:r>
            <a:r>
              <a:rPr lang="en-US" dirty="0" smtClean="0">
                <a:solidFill>
                  <a:srgbClr val="000090"/>
                </a:solidFill>
              </a:rPr>
              <a:t>individual network </a:t>
            </a:r>
            <a:r>
              <a:rPr lang="en-US" dirty="0">
                <a:solidFill>
                  <a:srgbClr val="000090"/>
                </a:solidFill>
              </a:rPr>
              <a:t>elements</a:t>
            </a:r>
            <a:r>
              <a:rPr lang="en-US" dirty="0">
                <a:solidFill>
                  <a:srgbClr val="800000"/>
                </a:solidFill>
              </a:rPr>
              <a:t> to reveal shared bottlenecks.</a:t>
            </a:r>
          </a:p>
          <a:p>
            <a:pPr lvl="1"/>
            <a:endParaRPr lang="en-US" dirty="0">
              <a:solidFill>
                <a:srgbClr val="800000"/>
              </a:solidFill>
            </a:endParaRPr>
          </a:p>
          <a:p>
            <a:pPr lvl="1"/>
            <a:endParaRPr lang="en-US" sz="2000" dirty="0"/>
          </a:p>
        </p:txBody>
      </p:sp>
      <p:sp>
        <p:nvSpPr>
          <p:cNvPr id="3" name="Oval 2"/>
          <p:cNvSpPr/>
          <p:nvPr/>
        </p:nvSpPr>
        <p:spPr bwMode="auto">
          <a:xfrm>
            <a:off x="1988371" y="751997"/>
            <a:ext cx="918995" cy="8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aseline="0" dirty="0" smtClean="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sw1</a:t>
            </a:r>
            <a:endParaRPr kumimoji="0" 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2" name="Oval 11"/>
          <p:cNvSpPr/>
          <p:nvPr/>
        </p:nvSpPr>
        <p:spPr bwMode="auto">
          <a:xfrm>
            <a:off x="2023808" y="3110319"/>
            <a:ext cx="918995" cy="8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aseline="0" dirty="0" smtClean="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sw2</a:t>
            </a:r>
            <a:endParaRPr kumimoji="0" 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3" name="Oval 12"/>
          <p:cNvSpPr/>
          <p:nvPr/>
        </p:nvSpPr>
        <p:spPr bwMode="auto">
          <a:xfrm>
            <a:off x="6487130" y="705852"/>
            <a:ext cx="918995" cy="8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aseline="0" dirty="0" smtClean="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sw3</a:t>
            </a:r>
            <a:endParaRPr kumimoji="0" 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 name="Rectangle 3"/>
          <p:cNvSpPr/>
          <p:nvPr/>
        </p:nvSpPr>
        <p:spPr bwMode="auto">
          <a:xfrm>
            <a:off x="417725" y="919114"/>
            <a:ext cx="751905" cy="518058"/>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eh1</a:t>
            </a:r>
            <a:endParaRPr kumimoji="0" 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5" name="Rectangle 14"/>
          <p:cNvSpPr/>
          <p:nvPr/>
        </p:nvSpPr>
        <p:spPr bwMode="auto">
          <a:xfrm>
            <a:off x="8172720" y="854264"/>
            <a:ext cx="751905" cy="518058"/>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eh3</a:t>
            </a:r>
            <a:endParaRPr kumimoji="0" 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6" name="Rectangle 15"/>
          <p:cNvSpPr/>
          <p:nvPr/>
        </p:nvSpPr>
        <p:spPr bwMode="auto">
          <a:xfrm>
            <a:off x="436453" y="3310860"/>
            <a:ext cx="751905" cy="518058"/>
          </a:xfrm>
          <a:prstGeom prst="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eh2</a:t>
            </a:r>
            <a:endParaRPr kumimoji="0" 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7" name="Rectangle 16"/>
          <p:cNvSpPr/>
          <p:nvPr/>
        </p:nvSpPr>
        <p:spPr bwMode="auto">
          <a:xfrm>
            <a:off x="8174739" y="3246011"/>
            <a:ext cx="751905" cy="518058"/>
          </a:xfrm>
          <a:prstGeom prst="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eh4</a:t>
            </a:r>
            <a:endParaRPr kumimoji="0" 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8" name="Oval 17"/>
          <p:cNvSpPr/>
          <p:nvPr/>
        </p:nvSpPr>
        <p:spPr bwMode="auto">
          <a:xfrm>
            <a:off x="3360528" y="2040782"/>
            <a:ext cx="918995" cy="8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aseline="0" dirty="0" smtClean="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sw5</a:t>
            </a:r>
            <a:endParaRPr kumimoji="0" 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9" name="Oval 18"/>
          <p:cNvSpPr/>
          <p:nvPr/>
        </p:nvSpPr>
        <p:spPr bwMode="auto">
          <a:xfrm>
            <a:off x="5334209" y="2042778"/>
            <a:ext cx="918995" cy="8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aseline="0" dirty="0" smtClean="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sw7</a:t>
            </a:r>
            <a:endParaRPr kumimoji="0" 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0" name="Oval 19"/>
          <p:cNvSpPr/>
          <p:nvPr/>
        </p:nvSpPr>
        <p:spPr bwMode="auto">
          <a:xfrm>
            <a:off x="4350397" y="1008655"/>
            <a:ext cx="918995" cy="8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aseline="0" dirty="0" smtClean="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sw6</a:t>
            </a:r>
            <a:endParaRPr kumimoji="0" 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cxnSp>
        <p:nvCxnSpPr>
          <p:cNvPr id="6" name="Straight Connector 5"/>
          <p:cNvCxnSpPr>
            <a:stCxn id="4" idx="3"/>
            <a:endCxn id="3" idx="2"/>
          </p:cNvCxnSpPr>
          <p:nvPr/>
        </p:nvCxnSpPr>
        <p:spPr bwMode="auto">
          <a:xfrm flipV="1">
            <a:off x="1169630" y="1169786"/>
            <a:ext cx="818741" cy="83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V="1">
            <a:off x="1205067" y="3561533"/>
            <a:ext cx="818741" cy="83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flipV="1">
            <a:off x="7370688" y="1138359"/>
            <a:ext cx="818741" cy="83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7389416" y="3530106"/>
            <a:ext cx="818741" cy="8357"/>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4" name="Oval 13"/>
          <p:cNvSpPr/>
          <p:nvPr/>
        </p:nvSpPr>
        <p:spPr bwMode="auto">
          <a:xfrm>
            <a:off x="6572694" y="3114310"/>
            <a:ext cx="918995" cy="8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aseline="0" dirty="0" smtClean="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sw4</a:t>
            </a:r>
            <a:endParaRPr kumimoji="0" 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cxnSp>
        <p:nvCxnSpPr>
          <p:cNvPr id="26" name="Straight Connector 25"/>
          <p:cNvCxnSpPr>
            <a:stCxn id="3" idx="5"/>
            <a:endCxn id="18" idx="1"/>
          </p:cNvCxnSpPr>
          <p:nvPr/>
        </p:nvCxnSpPr>
        <p:spPr bwMode="auto">
          <a:xfrm>
            <a:off x="2772782" y="1465207"/>
            <a:ext cx="722330" cy="69794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0" name="Straight Connector 29"/>
          <p:cNvCxnSpPr>
            <a:stCxn id="12" idx="7"/>
            <a:endCxn id="18" idx="3"/>
          </p:cNvCxnSpPr>
          <p:nvPr/>
        </p:nvCxnSpPr>
        <p:spPr bwMode="auto">
          <a:xfrm flipV="1">
            <a:off x="2808219" y="2753992"/>
            <a:ext cx="686893" cy="47869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3" name="Straight Connector 32"/>
          <p:cNvCxnSpPr>
            <a:stCxn id="19" idx="7"/>
            <a:endCxn id="13" idx="3"/>
          </p:cNvCxnSpPr>
          <p:nvPr/>
        </p:nvCxnSpPr>
        <p:spPr bwMode="auto">
          <a:xfrm flipV="1">
            <a:off x="6118620" y="1419062"/>
            <a:ext cx="503094" cy="746083"/>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6" name="Straight Connector 35"/>
          <p:cNvCxnSpPr>
            <a:stCxn id="19" idx="5"/>
            <a:endCxn id="14" idx="1"/>
          </p:cNvCxnSpPr>
          <p:nvPr/>
        </p:nvCxnSpPr>
        <p:spPr bwMode="auto">
          <a:xfrm>
            <a:off x="6118620" y="2755988"/>
            <a:ext cx="588658" cy="480689"/>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9" name="Straight Connector 38"/>
          <p:cNvCxnSpPr>
            <a:stCxn id="18" idx="6"/>
            <a:endCxn id="19" idx="2"/>
          </p:cNvCxnSpPr>
          <p:nvPr/>
        </p:nvCxnSpPr>
        <p:spPr bwMode="auto">
          <a:xfrm>
            <a:off x="4279523" y="2458571"/>
            <a:ext cx="1054686" cy="199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2" name="Straight Connector 41"/>
          <p:cNvCxnSpPr>
            <a:stCxn id="18" idx="0"/>
            <a:endCxn id="20" idx="2"/>
          </p:cNvCxnSpPr>
          <p:nvPr/>
        </p:nvCxnSpPr>
        <p:spPr bwMode="auto">
          <a:xfrm flipV="1">
            <a:off x="3820026" y="1426444"/>
            <a:ext cx="530371" cy="61433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5" name="Straight Connector 44"/>
          <p:cNvCxnSpPr>
            <a:stCxn id="19" idx="1"/>
            <a:endCxn id="20" idx="6"/>
          </p:cNvCxnSpPr>
          <p:nvPr/>
        </p:nvCxnSpPr>
        <p:spPr bwMode="auto">
          <a:xfrm flipH="1" flipV="1">
            <a:off x="5269392" y="1426444"/>
            <a:ext cx="199401" cy="738701"/>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1" name="Rectangle 30"/>
          <p:cNvSpPr/>
          <p:nvPr/>
        </p:nvSpPr>
        <p:spPr>
          <a:xfrm>
            <a:off x="425229" y="502321"/>
            <a:ext cx="754859" cy="400110"/>
          </a:xfrm>
          <a:prstGeom prst="rect">
            <a:avLst/>
          </a:prstGeom>
        </p:spPr>
        <p:txBody>
          <a:bodyPr wrap="none">
            <a:spAutoFit/>
          </a:bodyPr>
          <a:lstStyle/>
          <a:p>
            <a:r>
              <a:rPr lang="en-US" sz="2000" baseline="0" dirty="0"/>
              <a:t>PID1 </a:t>
            </a:r>
          </a:p>
        </p:txBody>
      </p:sp>
      <p:sp>
        <p:nvSpPr>
          <p:cNvPr id="32" name="Rectangle 31"/>
          <p:cNvSpPr/>
          <p:nvPr/>
        </p:nvSpPr>
        <p:spPr>
          <a:xfrm>
            <a:off x="427248" y="2894068"/>
            <a:ext cx="754859" cy="400110"/>
          </a:xfrm>
          <a:prstGeom prst="rect">
            <a:avLst/>
          </a:prstGeom>
        </p:spPr>
        <p:txBody>
          <a:bodyPr wrap="none">
            <a:spAutoFit/>
          </a:bodyPr>
          <a:lstStyle/>
          <a:p>
            <a:r>
              <a:rPr lang="en-US" sz="2000" baseline="0" dirty="0" smtClean="0"/>
              <a:t>PID2 </a:t>
            </a:r>
            <a:endParaRPr lang="en-US" sz="2000" baseline="0" dirty="0"/>
          </a:p>
        </p:txBody>
      </p:sp>
      <p:sp>
        <p:nvSpPr>
          <p:cNvPr id="34" name="Rectangle 33"/>
          <p:cNvSpPr/>
          <p:nvPr/>
        </p:nvSpPr>
        <p:spPr>
          <a:xfrm>
            <a:off x="8182243" y="406045"/>
            <a:ext cx="754859" cy="400110"/>
          </a:xfrm>
          <a:prstGeom prst="rect">
            <a:avLst/>
          </a:prstGeom>
        </p:spPr>
        <p:txBody>
          <a:bodyPr wrap="none">
            <a:spAutoFit/>
          </a:bodyPr>
          <a:lstStyle/>
          <a:p>
            <a:r>
              <a:rPr lang="en-US" sz="2000" baseline="0" dirty="0" smtClean="0"/>
              <a:t>PID3 </a:t>
            </a:r>
            <a:endParaRPr lang="en-US" sz="2000" baseline="0" dirty="0"/>
          </a:p>
        </p:txBody>
      </p:sp>
      <p:sp>
        <p:nvSpPr>
          <p:cNvPr id="35" name="Rectangle 34"/>
          <p:cNvSpPr/>
          <p:nvPr/>
        </p:nvSpPr>
        <p:spPr>
          <a:xfrm>
            <a:off x="8167553" y="2814502"/>
            <a:ext cx="754859" cy="400110"/>
          </a:xfrm>
          <a:prstGeom prst="rect">
            <a:avLst/>
          </a:prstGeom>
        </p:spPr>
        <p:txBody>
          <a:bodyPr wrap="none">
            <a:spAutoFit/>
          </a:bodyPr>
          <a:lstStyle/>
          <a:p>
            <a:r>
              <a:rPr lang="en-US" sz="2000" baseline="0" dirty="0" smtClean="0"/>
              <a:t>PID4 </a:t>
            </a:r>
            <a:endParaRPr lang="en-US" sz="2000" baseline="0" dirty="0"/>
          </a:p>
        </p:txBody>
      </p:sp>
      <p:sp>
        <p:nvSpPr>
          <p:cNvPr id="37" name="Rectangle 36"/>
          <p:cNvSpPr/>
          <p:nvPr/>
        </p:nvSpPr>
        <p:spPr>
          <a:xfrm>
            <a:off x="6563634" y="2023058"/>
            <a:ext cx="2429985" cy="369332"/>
          </a:xfrm>
          <a:prstGeom prst="rect">
            <a:avLst/>
          </a:prstGeom>
          <a:ln>
            <a:solidFill>
              <a:srgbClr val="660066"/>
            </a:solidFill>
          </a:ln>
        </p:spPr>
        <p:txBody>
          <a:bodyPr wrap="none">
            <a:spAutoFit/>
          </a:bodyPr>
          <a:lstStyle/>
          <a:p>
            <a:r>
              <a:rPr lang="en-US" sz="1800" baseline="0" dirty="0"/>
              <a:t>Each link is 100 Mbps</a:t>
            </a:r>
          </a:p>
        </p:txBody>
      </p:sp>
    </p:spTree>
    <p:extLst>
      <p:ext uri="{BB962C8B-B14F-4D97-AF65-F5344CB8AC3E}">
        <p14:creationId xmlns:p14="http://schemas.microsoft.com/office/powerpoint/2010/main" val="41872132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Approach I: Path Vector</a:t>
            </a:r>
          </a:p>
        </p:txBody>
      </p:sp>
      <p:sp>
        <p:nvSpPr>
          <p:cNvPr id="3077" name="Rectangle 3"/>
          <p:cNvSpPr>
            <a:spLocks noGrp="1" noChangeArrowheads="1"/>
          </p:cNvSpPr>
          <p:nvPr>
            <p:ph type="body" idx="1"/>
          </p:nvPr>
        </p:nvSpPr>
        <p:spPr>
          <a:xfrm>
            <a:off x="434434" y="874071"/>
            <a:ext cx="8254246" cy="4822031"/>
          </a:xfrm>
        </p:spPr>
        <p:txBody>
          <a:bodyPr>
            <a:noAutofit/>
          </a:bodyPr>
          <a:lstStyle/>
          <a:p>
            <a:r>
              <a:rPr lang="en-US" sz="2400" dirty="0">
                <a:solidFill>
                  <a:srgbClr val="000000"/>
                </a:solidFill>
              </a:rPr>
              <a:t>P</a:t>
            </a:r>
            <a:r>
              <a:rPr lang="en-US" sz="2400" dirty="0" smtClean="0">
                <a:solidFill>
                  <a:srgbClr val="000000"/>
                </a:solidFill>
              </a:rPr>
              <a:t>roviding</a:t>
            </a:r>
            <a:r>
              <a:rPr lang="en-US" sz="2400" dirty="0" smtClean="0">
                <a:solidFill>
                  <a:srgbClr val="800000"/>
                </a:solidFill>
              </a:rPr>
              <a:t> path vector</a:t>
            </a:r>
            <a:r>
              <a:rPr lang="en-US" sz="2400" dirty="0" smtClean="0"/>
              <a:t> as a new cost mode for ALTO cost map so that application can be informed of individual network elements along network chosen path, through which it can infer shared bottlenecks, shared reliability risk, etc.</a:t>
            </a:r>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6</a:t>
            </a:fld>
            <a:endParaRPr lang="en-US">
              <a:solidFill>
                <a:schemeClr val="bg2"/>
              </a:solidFill>
            </a:endParaRPr>
          </a:p>
        </p:txBody>
      </p:sp>
      <p:sp>
        <p:nvSpPr>
          <p:cNvPr id="2" name="Rectangle 1"/>
          <p:cNvSpPr/>
          <p:nvPr/>
        </p:nvSpPr>
        <p:spPr>
          <a:xfrm>
            <a:off x="1517386" y="3546592"/>
            <a:ext cx="6335844" cy="1200329"/>
          </a:xfrm>
          <a:prstGeom prst="rect">
            <a:avLst/>
          </a:prstGeom>
          <a:ln>
            <a:solidFill>
              <a:srgbClr val="000090"/>
            </a:solidFill>
          </a:ln>
        </p:spPr>
        <p:txBody>
          <a:bodyPr wrap="square">
            <a:spAutoFit/>
          </a:bodyPr>
          <a:lstStyle/>
          <a:p>
            <a:r>
              <a:rPr lang="en-US" sz="1800" baseline="0" dirty="0"/>
              <a:t>object {</a:t>
            </a:r>
          </a:p>
          <a:p>
            <a:r>
              <a:rPr lang="en-US" sz="1800" baseline="0" dirty="0"/>
              <a:t>       cost-</a:t>
            </a:r>
            <a:r>
              <a:rPr lang="en-US" sz="1800" baseline="0" dirty="0" err="1"/>
              <a:t>map.DstCosts.JSONValue</a:t>
            </a:r>
            <a:r>
              <a:rPr lang="en-US" sz="1800" baseline="0" dirty="0"/>
              <a:t> -&gt; </a:t>
            </a:r>
            <a:r>
              <a:rPr lang="en-US" sz="1800" baseline="0" dirty="0" err="1"/>
              <a:t>JSONString</a:t>
            </a:r>
            <a:r>
              <a:rPr lang="en-US" sz="1800" baseline="0" dirty="0"/>
              <a:t>&lt;0,*&gt;;</a:t>
            </a:r>
          </a:p>
          <a:p>
            <a:r>
              <a:rPr lang="en-US" sz="1800" baseline="0" dirty="0"/>
              <a:t>       </a:t>
            </a:r>
            <a:r>
              <a:rPr lang="en-US" sz="1800" baseline="0" dirty="0" err="1"/>
              <a:t>meta.cost</a:t>
            </a:r>
            <a:r>
              <a:rPr lang="en-US" sz="1800" baseline="0" dirty="0"/>
              <a:t>-mode = "path-</a:t>
            </a:r>
            <a:r>
              <a:rPr lang="en-US" sz="1800" baseline="0" dirty="0" smtClean="0"/>
              <a:t>vector”;</a:t>
            </a:r>
          </a:p>
          <a:p>
            <a:r>
              <a:rPr lang="en-US" sz="1800" baseline="0" dirty="0" smtClean="0"/>
              <a:t>} </a:t>
            </a:r>
            <a:r>
              <a:rPr lang="en-US" sz="1800" baseline="0" dirty="0" err="1"/>
              <a:t>InfoResourcePVCostMap</a:t>
            </a:r>
            <a:r>
              <a:rPr lang="en-US" sz="1800" baseline="0" dirty="0"/>
              <a:t> : </a:t>
            </a:r>
            <a:r>
              <a:rPr lang="en-US" sz="1800" baseline="0" dirty="0" err="1"/>
              <a:t>InfoResourceCostMap</a:t>
            </a:r>
            <a:r>
              <a:rPr lang="en-US" sz="1800" baseline="0" dirty="0"/>
              <a:t>;</a:t>
            </a:r>
          </a:p>
        </p:txBody>
      </p:sp>
    </p:spTree>
    <p:extLst>
      <p:ext uri="{BB962C8B-B14F-4D97-AF65-F5344CB8AC3E}">
        <p14:creationId xmlns:p14="http://schemas.microsoft.com/office/powerpoint/2010/main" val="30992288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Path</a:t>
            </a:r>
            <a:r>
              <a:rPr lang="en-US" altLang="zh-CN" sz="3200" dirty="0">
                <a:ea typeface="宋体" pitchFamily="2" charset="-122"/>
              </a:rPr>
              <a:t> </a:t>
            </a:r>
            <a:r>
              <a:rPr lang="en-US" altLang="zh-CN" sz="3200" dirty="0" smtClean="0">
                <a:ea typeface="宋体" pitchFamily="2" charset="-122"/>
              </a:rPr>
              <a:t>Vector: Example</a:t>
            </a:r>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7</a:t>
            </a:fld>
            <a:endParaRPr lang="en-US">
              <a:solidFill>
                <a:schemeClr val="bg2"/>
              </a:solidFill>
            </a:endParaRPr>
          </a:p>
        </p:txBody>
      </p:sp>
      <p:sp>
        <p:nvSpPr>
          <p:cNvPr id="5" name="Rectangle 4"/>
          <p:cNvSpPr/>
          <p:nvPr/>
        </p:nvSpPr>
        <p:spPr>
          <a:xfrm>
            <a:off x="183799" y="761241"/>
            <a:ext cx="8655262" cy="6186310"/>
          </a:xfrm>
          <a:prstGeom prst="rect">
            <a:avLst/>
          </a:prstGeom>
          <a:ln>
            <a:solidFill>
              <a:srgbClr val="660066"/>
            </a:solidFill>
          </a:ln>
        </p:spPr>
        <p:txBody>
          <a:bodyPr wrap="square">
            <a:spAutoFit/>
          </a:bodyPr>
          <a:lstStyle/>
          <a:p>
            <a:r>
              <a:rPr lang="en-US" sz="1800" baseline="0" dirty="0"/>
              <a:t> </a:t>
            </a:r>
            <a:r>
              <a:rPr lang="en-US" sz="1800" baseline="0" dirty="0" smtClean="0"/>
              <a:t>    HTTP</a:t>
            </a:r>
            <a:r>
              <a:rPr lang="en-US" sz="1800" baseline="0" dirty="0"/>
              <a:t>/1.1 200 OK</a:t>
            </a:r>
          </a:p>
          <a:p>
            <a:r>
              <a:rPr lang="en-US" sz="1800" baseline="0" dirty="0"/>
              <a:t>     Content-Length: TDB</a:t>
            </a:r>
          </a:p>
          <a:p>
            <a:r>
              <a:rPr lang="en-US" sz="1800" baseline="0" dirty="0"/>
              <a:t>     Content-Type: application/</a:t>
            </a:r>
            <a:r>
              <a:rPr lang="en-US" sz="1800" baseline="0" dirty="0" err="1"/>
              <a:t>alto-costmap+json</a:t>
            </a:r>
            <a:endParaRPr lang="en-US" sz="1800" baseline="0" dirty="0"/>
          </a:p>
          <a:p>
            <a:endParaRPr lang="en-US" sz="1800" baseline="0" dirty="0"/>
          </a:p>
          <a:p>
            <a:r>
              <a:rPr lang="en-US" sz="1800" baseline="0" dirty="0"/>
              <a:t>     </a:t>
            </a:r>
            <a:r>
              <a:rPr lang="en-US" sz="1800" baseline="0" dirty="0" smtClean="0"/>
              <a:t>{  "</a:t>
            </a:r>
            <a:r>
              <a:rPr lang="en-US" sz="1800" baseline="0" dirty="0"/>
              <a:t>meta" : {</a:t>
            </a:r>
          </a:p>
          <a:p>
            <a:r>
              <a:rPr lang="en-US" sz="1800" baseline="0" dirty="0"/>
              <a:t>        </a:t>
            </a:r>
            <a:r>
              <a:rPr lang="en-US" sz="1800" baseline="0" dirty="0" smtClean="0"/>
              <a:t>  </a:t>
            </a:r>
            <a:r>
              <a:rPr lang="en-US" sz="1800" baseline="0" dirty="0"/>
              <a:t>"dependent-</a:t>
            </a:r>
            <a:r>
              <a:rPr lang="en-US" sz="1800" baseline="0" dirty="0" err="1"/>
              <a:t>vtags</a:t>
            </a:r>
            <a:r>
              <a:rPr lang="en-US" sz="1800" baseline="0" dirty="0"/>
              <a:t>" : [</a:t>
            </a:r>
          </a:p>
          <a:p>
            <a:r>
              <a:rPr lang="en-US" sz="1800" baseline="0" dirty="0"/>
              <a:t>        </a:t>
            </a:r>
            <a:r>
              <a:rPr lang="en-US" sz="1800" baseline="0" dirty="0" smtClean="0"/>
              <a:t>   </a:t>
            </a:r>
            <a:r>
              <a:rPr lang="en-US" sz="1800" baseline="0" dirty="0"/>
              <a:t>{ "resource-id": "my-default-network-</a:t>
            </a:r>
            <a:r>
              <a:rPr lang="en-US" sz="1800" baseline="0" dirty="0" smtClean="0"/>
              <a:t>map”, </a:t>
            </a:r>
            <a:br>
              <a:rPr lang="en-US" sz="1800" baseline="0" dirty="0" smtClean="0"/>
            </a:br>
            <a:r>
              <a:rPr lang="en-US" sz="1800" baseline="0" dirty="0" smtClean="0"/>
              <a:t>              "</a:t>
            </a:r>
            <a:r>
              <a:rPr lang="en-US" sz="1800" baseline="0" dirty="0"/>
              <a:t>tag": "</a:t>
            </a:r>
            <a:r>
              <a:rPr lang="en-US" sz="1800" baseline="0" dirty="0" smtClean="0"/>
              <a:t>3ee2cb7e8d63d9fab71b9b34cbf764436315542e” }</a:t>
            </a:r>
            <a:r>
              <a:rPr lang="en-US" sz="1800" baseline="0" dirty="0"/>
              <a:t>,</a:t>
            </a:r>
          </a:p>
          <a:p>
            <a:r>
              <a:rPr lang="en-US" sz="1800" baseline="0" dirty="0"/>
              <a:t>           {"resource-id": "my-topology-map", </a:t>
            </a:r>
          </a:p>
          <a:p>
            <a:r>
              <a:rPr lang="en-US" sz="1800" baseline="0" dirty="0"/>
              <a:t>            "tag": "4xee2cb7e8d63d9fab71b9b34cbf76443631554de"</a:t>
            </a:r>
          </a:p>
          <a:p>
            <a:r>
              <a:rPr lang="en-US" sz="1800" baseline="0" dirty="0"/>
              <a:t>           }</a:t>
            </a:r>
          </a:p>
          <a:p>
            <a:r>
              <a:rPr lang="en-US" sz="1800" baseline="0" dirty="0"/>
              <a:t>       </a:t>
            </a:r>
            <a:r>
              <a:rPr lang="en-US" sz="1800" baseline="0" dirty="0" smtClean="0"/>
              <a:t>    </a:t>
            </a:r>
            <a:r>
              <a:rPr lang="en-US" sz="1800" baseline="0" dirty="0"/>
              <a:t>],</a:t>
            </a:r>
          </a:p>
          <a:p>
            <a:r>
              <a:rPr lang="en-US" sz="1800" baseline="0" dirty="0"/>
              <a:t>       </a:t>
            </a:r>
            <a:r>
              <a:rPr lang="en-US" sz="1800" baseline="0" dirty="0" smtClean="0"/>
              <a:t>    </a:t>
            </a:r>
            <a:r>
              <a:rPr lang="en-US" sz="1800" baseline="0" dirty="0"/>
              <a:t>"cost-type" : {"cost-mode"  : "path-</a:t>
            </a:r>
            <a:r>
              <a:rPr lang="en-US" sz="1800" baseline="0" dirty="0" smtClean="0"/>
              <a:t>vector” } }</a:t>
            </a:r>
            <a:r>
              <a:rPr lang="en-US" sz="1800" baseline="0" dirty="0"/>
              <a:t>,</a:t>
            </a:r>
          </a:p>
          <a:p>
            <a:endParaRPr lang="en-US" sz="1800" baseline="0" dirty="0"/>
          </a:p>
          <a:p>
            <a:r>
              <a:rPr lang="en-US" sz="1800" baseline="0" dirty="0" smtClean="0"/>
              <a:t>          </a:t>
            </a:r>
            <a:r>
              <a:rPr lang="en-US" sz="1800" baseline="0" dirty="0"/>
              <a:t>"cost-map" : {</a:t>
            </a:r>
          </a:p>
          <a:p>
            <a:r>
              <a:rPr lang="en-US" sz="1800" baseline="0" dirty="0"/>
              <a:t>   </a:t>
            </a:r>
            <a:r>
              <a:rPr lang="en-US" sz="1800" baseline="0" dirty="0" smtClean="0"/>
              <a:t>           </a:t>
            </a:r>
            <a:r>
              <a:rPr lang="en-US" sz="1800" baseline="0" dirty="0"/>
              <a:t>"PID1": { "PID1":[]</a:t>
            </a:r>
            <a:r>
              <a:rPr lang="en-US" sz="1800" baseline="0" dirty="0" smtClean="0"/>
              <a:t>, "</a:t>
            </a:r>
            <a:r>
              <a:rPr lang="en-US" sz="1800" baseline="0" dirty="0"/>
              <a:t>PID2":["ne56", "ne67"]</a:t>
            </a:r>
            <a:r>
              <a:rPr lang="en-US" sz="1800" baseline="0" dirty="0" smtClean="0"/>
              <a:t>, "</a:t>
            </a:r>
            <a:r>
              <a:rPr lang="en-US" sz="1800" baseline="0" dirty="0"/>
              <a:t>PID3":[]</a:t>
            </a:r>
            <a:r>
              <a:rPr lang="en-US" sz="1800" baseline="0" dirty="0" smtClean="0"/>
              <a:t>, "</a:t>
            </a:r>
            <a:r>
              <a:rPr lang="en-US" sz="1800" baseline="0" dirty="0"/>
              <a:t>PID4":["ne57"]</a:t>
            </a:r>
          </a:p>
          <a:p>
            <a:r>
              <a:rPr lang="en-US" sz="1800" baseline="0" dirty="0"/>
              <a:t>         </a:t>
            </a:r>
            <a:r>
              <a:rPr lang="en-US" sz="1800" baseline="0" dirty="0" smtClean="0"/>
              <a:t>      }</a:t>
            </a:r>
            <a:r>
              <a:rPr lang="en-US" sz="1800" baseline="0" dirty="0"/>
              <a:t>,</a:t>
            </a:r>
          </a:p>
          <a:p>
            <a:r>
              <a:rPr lang="en-US" sz="1800" baseline="0" dirty="0"/>
              <a:t>         </a:t>
            </a:r>
            <a:r>
              <a:rPr lang="en-US" sz="1800" baseline="0" dirty="0" smtClean="0"/>
              <a:t>      "</a:t>
            </a:r>
            <a:r>
              <a:rPr lang="en-US" sz="1800" baseline="0" dirty="0"/>
              <a:t>PID2": { "PID1":["ne75"]</a:t>
            </a:r>
            <a:r>
              <a:rPr lang="en-US" sz="1800" baseline="0" dirty="0" smtClean="0"/>
              <a:t>, "</a:t>
            </a:r>
            <a:r>
              <a:rPr lang="en-US" sz="1800" baseline="0" dirty="0"/>
              <a:t>PID2":[]</a:t>
            </a:r>
            <a:r>
              <a:rPr lang="en-US" sz="1800" baseline="0" dirty="0" smtClean="0"/>
              <a:t>, "</a:t>
            </a:r>
            <a:r>
              <a:rPr lang="en-US" sz="1800" baseline="0" dirty="0"/>
              <a:t>PID3":["ne75"]</a:t>
            </a:r>
            <a:r>
              <a:rPr lang="en-US" sz="1800" baseline="0" dirty="0" smtClean="0"/>
              <a:t>, "</a:t>
            </a:r>
            <a:r>
              <a:rPr lang="en-US" sz="1800" baseline="0" dirty="0"/>
              <a:t>PID4":[]</a:t>
            </a:r>
          </a:p>
          <a:p>
            <a:r>
              <a:rPr lang="en-US" sz="1800" baseline="0" dirty="0"/>
              <a:t>         </a:t>
            </a:r>
            <a:r>
              <a:rPr lang="en-US" sz="1800" baseline="0" dirty="0" smtClean="0"/>
              <a:t>      }</a:t>
            </a:r>
            <a:r>
              <a:rPr lang="en-US" sz="1800" baseline="0" dirty="0"/>
              <a:t>,</a:t>
            </a:r>
          </a:p>
          <a:p>
            <a:r>
              <a:rPr lang="en-US" sz="1800" baseline="0" dirty="0" smtClean="0"/>
              <a:t>              …</a:t>
            </a:r>
          </a:p>
          <a:p>
            <a:r>
              <a:rPr lang="en-US" sz="1800" baseline="0" dirty="0"/>
              <a:t> </a:t>
            </a:r>
            <a:r>
              <a:rPr lang="en-US" sz="1800" baseline="0" dirty="0" smtClean="0"/>
              <a:t>         }</a:t>
            </a:r>
            <a:endParaRPr lang="en-US" sz="1800" baseline="0" dirty="0"/>
          </a:p>
          <a:p>
            <a:r>
              <a:rPr lang="en-US" sz="1800" baseline="0" dirty="0"/>
              <a:t>     }</a:t>
            </a:r>
          </a:p>
        </p:txBody>
      </p:sp>
    </p:spTree>
    <p:extLst>
      <p:ext uri="{BB962C8B-B14F-4D97-AF65-F5344CB8AC3E}">
        <p14:creationId xmlns:p14="http://schemas.microsoft.com/office/powerpoint/2010/main" val="112079934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887413"/>
          </a:xfrm>
        </p:spPr>
        <p:txBody>
          <a:bodyPr>
            <a:noAutofit/>
          </a:bodyPr>
          <a:lstStyle/>
          <a:p>
            <a:r>
              <a:rPr lang="en-US" altLang="zh-CN" sz="3200" dirty="0" smtClean="0">
                <a:ea typeface="宋体" pitchFamily="2" charset="-122"/>
              </a:rPr>
              <a:t>Path</a:t>
            </a:r>
            <a:r>
              <a:rPr lang="en-US" altLang="zh-CN" sz="3200" dirty="0">
                <a:ea typeface="宋体" pitchFamily="2" charset="-122"/>
              </a:rPr>
              <a:t> </a:t>
            </a:r>
            <a:r>
              <a:rPr lang="en-US" altLang="zh-CN" sz="3200" dirty="0" smtClean="0">
                <a:ea typeface="宋体" pitchFamily="2" charset="-122"/>
              </a:rPr>
              <a:t>Vector: Example</a:t>
            </a:r>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8</a:t>
            </a:fld>
            <a:endParaRPr lang="en-US">
              <a:solidFill>
                <a:schemeClr val="bg2"/>
              </a:solidFill>
            </a:endParaRPr>
          </a:p>
        </p:txBody>
      </p:sp>
      <p:sp>
        <p:nvSpPr>
          <p:cNvPr id="5" name="Rectangle 4"/>
          <p:cNvSpPr/>
          <p:nvPr/>
        </p:nvSpPr>
        <p:spPr>
          <a:xfrm>
            <a:off x="183799" y="761241"/>
            <a:ext cx="8655262" cy="6186310"/>
          </a:xfrm>
          <a:prstGeom prst="rect">
            <a:avLst/>
          </a:prstGeom>
          <a:ln>
            <a:solidFill>
              <a:srgbClr val="660066"/>
            </a:solidFill>
          </a:ln>
        </p:spPr>
        <p:txBody>
          <a:bodyPr wrap="square">
            <a:spAutoFit/>
          </a:bodyPr>
          <a:lstStyle/>
          <a:p>
            <a:r>
              <a:rPr lang="en-US" sz="1800" baseline="0" dirty="0"/>
              <a:t> </a:t>
            </a:r>
            <a:r>
              <a:rPr lang="en-US" sz="1800" baseline="0" dirty="0" smtClean="0"/>
              <a:t>    HTTP</a:t>
            </a:r>
            <a:r>
              <a:rPr lang="en-US" sz="1800" baseline="0" dirty="0"/>
              <a:t>/1.1 200 OK</a:t>
            </a:r>
          </a:p>
          <a:p>
            <a:r>
              <a:rPr lang="en-US" sz="1800" baseline="0" dirty="0"/>
              <a:t>     Content-Length: TDB</a:t>
            </a:r>
          </a:p>
          <a:p>
            <a:r>
              <a:rPr lang="en-US" sz="1800" baseline="0" dirty="0"/>
              <a:t>     Content-Type: application/</a:t>
            </a:r>
            <a:r>
              <a:rPr lang="en-US" sz="1800" baseline="0" dirty="0" err="1"/>
              <a:t>alto-costmap+json</a:t>
            </a:r>
            <a:endParaRPr lang="en-US" sz="1800" baseline="0" dirty="0"/>
          </a:p>
          <a:p>
            <a:endParaRPr lang="en-US" sz="1800" baseline="0" dirty="0"/>
          </a:p>
          <a:p>
            <a:r>
              <a:rPr lang="en-US" sz="1800" baseline="0" dirty="0"/>
              <a:t>     </a:t>
            </a:r>
            <a:r>
              <a:rPr lang="en-US" sz="1800" baseline="0" dirty="0" smtClean="0"/>
              <a:t>{  "</a:t>
            </a:r>
            <a:r>
              <a:rPr lang="en-US" sz="1800" baseline="0" dirty="0"/>
              <a:t>meta" : {</a:t>
            </a:r>
          </a:p>
          <a:p>
            <a:r>
              <a:rPr lang="en-US" sz="1800" baseline="0" dirty="0"/>
              <a:t>        </a:t>
            </a:r>
            <a:r>
              <a:rPr lang="en-US" sz="1800" baseline="0" dirty="0" smtClean="0"/>
              <a:t>  </a:t>
            </a:r>
            <a:r>
              <a:rPr lang="en-US" sz="1800" baseline="0" dirty="0"/>
              <a:t>"dependent-</a:t>
            </a:r>
            <a:r>
              <a:rPr lang="en-US" sz="1800" baseline="0" dirty="0" err="1"/>
              <a:t>vtags</a:t>
            </a:r>
            <a:r>
              <a:rPr lang="en-US" sz="1800" baseline="0" dirty="0"/>
              <a:t>" : [</a:t>
            </a:r>
          </a:p>
          <a:p>
            <a:r>
              <a:rPr lang="en-US" sz="1800" baseline="0" dirty="0"/>
              <a:t>        </a:t>
            </a:r>
            <a:r>
              <a:rPr lang="en-US" sz="1800" baseline="0" dirty="0" smtClean="0"/>
              <a:t>   </a:t>
            </a:r>
            <a:r>
              <a:rPr lang="en-US" sz="1800" baseline="0" dirty="0"/>
              <a:t>{ "resource-id": "my-default-network-</a:t>
            </a:r>
            <a:r>
              <a:rPr lang="en-US" sz="1800" baseline="0" dirty="0" smtClean="0"/>
              <a:t>map”, </a:t>
            </a:r>
            <a:br>
              <a:rPr lang="en-US" sz="1800" baseline="0" dirty="0" smtClean="0"/>
            </a:br>
            <a:r>
              <a:rPr lang="en-US" sz="1800" baseline="0" dirty="0" smtClean="0"/>
              <a:t>              "</a:t>
            </a:r>
            <a:r>
              <a:rPr lang="en-US" sz="1800" baseline="0" dirty="0"/>
              <a:t>tag": "</a:t>
            </a:r>
            <a:r>
              <a:rPr lang="en-US" sz="1800" baseline="0" dirty="0" smtClean="0"/>
              <a:t>3ee2cb7e8d63d9fab71b9b34cbf764436315542e” }</a:t>
            </a:r>
            <a:r>
              <a:rPr lang="en-US" sz="1800" baseline="0" dirty="0"/>
              <a:t>,</a:t>
            </a:r>
          </a:p>
          <a:p>
            <a:r>
              <a:rPr lang="en-US" sz="1800" baseline="0" dirty="0"/>
              <a:t>           {"resource-id": "my-topology-map", </a:t>
            </a:r>
          </a:p>
          <a:p>
            <a:r>
              <a:rPr lang="en-US" sz="1800" baseline="0" dirty="0"/>
              <a:t>            "tag": "4xee2cb7e8d63d9fab71b9b34cbf76443631554de"</a:t>
            </a:r>
          </a:p>
          <a:p>
            <a:r>
              <a:rPr lang="en-US" sz="1800" baseline="0" dirty="0"/>
              <a:t>           }</a:t>
            </a:r>
          </a:p>
          <a:p>
            <a:r>
              <a:rPr lang="en-US" sz="1800" baseline="0" dirty="0"/>
              <a:t>       </a:t>
            </a:r>
            <a:r>
              <a:rPr lang="en-US" sz="1800" baseline="0" dirty="0" smtClean="0"/>
              <a:t>    </a:t>
            </a:r>
            <a:r>
              <a:rPr lang="en-US" sz="1800" baseline="0" dirty="0"/>
              <a:t>],</a:t>
            </a:r>
          </a:p>
          <a:p>
            <a:r>
              <a:rPr lang="en-US" sz="1800" baseline="0" dirty="0"/>
              <a:t>       </a:t>
            </a:r>
            <a:r>
              <a:rPr lang="en-US" sz="1800" baseline="0" dirty="0" smtClean="0"/>
              <a:t>    </a:t>
            </a:r>
            <a:r>
              <a:rPr lang="en-US" sz="1800" baseline="0" dirty="0"/>
              <a:t>"cost-type" : {"cost-mode"  : "path-</a:t>
            </a:r>
            <a:r>
              <a:rPr lang="en-US" sz="1800" baseline="0" dirty="0" smtClean="0"/>
              <a:t>vector” } }</a:t>
            </a:r>
            <a:r>
              <a:rPr lang="en-US" sz="1800" baseline="0" dirty="0"/>
              <a:t>,</a:t>
            </a:r>
          </a:p>
          <a:p>
            <a:endParaRPr lang="en-US" sz="1800" baseline="0" dirty="0"/>
          </a:p>
          <a:p>
            <a:r>
              <a:rPr lang="en-US" sz="1800" baseline="0" dirty="0" smtClean="0"/>
              <a:t>          </a:t>
            </a:r>
            <a:r>
              <a:rPr lang="en-US" sz="1800" baseline="0" dirty="0"/>
              <a:t>"cost-map" : {</a:t>
            </a:r>
          </a:p>
          <a:p>
            <a:r>
              <a:rPr lang="en-US" sz="1800" baseline="0" dirty="0"/>
              <a:t>   </a:t>
            </a:r>
            <a:r>
              <a:rPr lang="en-US" sz="1800" baseline="0" dirty="0" smtClean="0"/>
              <a:t>           </a:t>
            </a:r>
            <a:r>
              <a:rPr lang="en-US" sz="1800" baseline="0" dirty="0"/>
              <a:t>"PID1": { "PID1":[]</a:t>
            </a:r>
            <a:r>
              <a:rPr lang="en-US" sz="1800" baseline="0" dirty="0" smtClean="0"/>
              <a:t>, "</a:t>
            </a:r>
            <a:r>
              <a:rPr lang="en-US" sz="1800" baseline="0" dirty="0"/>
              <a:t>PID2":["ne56", "ne67"]</a:t>
            </a:r>
            <a:r>
              <a:rPr lang="en-US" sz="1800" baseline="0" dirty="0" smtClean="0"/>
              <a:t>, "</a:t>
            </a:r>
            <a:r>
              <a:rPr lang="en-US" sz="1800" baseline="0" dirty="0"/>
              <a:t>PID3":[]</a:t>
            </a:r>
            <a:r>
              <a:rPr lang="en-US" sz="1800" baseline="0" dirty="0" smtClean="0"/>
              <a:t>, "</a:t>
            </a:r>
            <a:r>
              <a:rPr lang="en-US" sz="1800" baseline="0" dirty="0"/>
              <a:t>PID4":["ne57"]</a:t>
            </a:r>
          </a:p>
          <a:p>
            <a:r>
              <a:rPr lang="en-US" sz="1800" baseline="0" dirty="0"/>
              <a:t>         </a:t>
            </a:r>
            <a:r>
              <a:rPr lang="en-US" sz="1800" baseline="0" dirty="0" smtClean="0"/>
              <a:t>      }</a:t>
            </a:r>
            <a:r>
              <a:rPr lang="en-US" sz="1800" baseline="0" dirty="0"/>
              <a:t>,</a:t>
            </a:r>
          </a:p>
          <a:p>
            <a:r>
              <a:rPr lang="en-US" sz="1800" baseline="0" dirty="0"/>
              <a:t>         </a:t>
            </a:r>
            <a:r>
              <a:rPr lang="en-US" sz="1800" baseline="0" dirty="0" smtClean="0"/>
              <a:t>      "</a:t>
            </a:r>
            <a:r>
              <a:rPr lang="en-US" sz="1800" baseline="0" dirty="0"/>
              <a:t>PID2": { "PID1":["ne75"]</a:t>
            </a:r>
            <a:r>
              <a:rPr lang="en-US" sz="1800" baseline="0" dirty="0" smtClean="0"/>
              <a:t>, "</a:t>
            </a:r>
            <a:r>
              <a:rPr lang="en-US" sz="1800" baseline="0" dirty="0"/>
              <a:t>PID2":[]</a:t>
            </a:r>
            <a:r>
              <a:rPr lang="en-US" sz="1800" baseline="0" dirty="0" smtClean="0"/>
              <a:t>, "</a:t>
            </a:r>
            <a:r>
              <a:rPr lang="en-US" sz="1800" baseline="0" dirty="0"/>
              <a:t>PID3":["ne75"]</a:t>
            </a:r>
            <a:r>
              <a:rPr lang="en-US" sz="1800" baseline="0" dirty="0" smtClean="0"/>
              <a:t>, "</a:t>
            </a:r>
            <a:r>
              <a:rPr lang="en-US" sz="1800" baseline="0" dirty="0"/>
              <a:t>PID4":[]</a:t>
            </a:r>
          </a:p>
          <a:p>
            <a:r>
              <a:rPr lang="en-US" sz="1800" baseline="0" dirty="0"/>
              <a:t>         </a:t>
            </a:r>
            <a:r>
              <a:rPr lang="en-US" sz="1800" baseline="0" dirty="0" smtClean="0"/>
              <a:t>      }</a:t>
            </a:r>
            <a:r>
              <a:rPr lang="en-US" sz="1800" baseline="0" dirty="0"/>
              <a:t>,</a:t>
            </a:r>
          </a:p>
          <a:p>
            <a:r>
              <a:rPr lang="en-US" sz="1800" baseline="0" dirty="0" smtClean="0"/>
              <a:t>              …</a:t>
            </a:r>
          </a:p>
          <a:p>
            <a:r>
              <a:rPr lang="en-US" sz="1800" baseline="0" dirty="0"/>
              <a:t> </a:t>
            </a:r>
            <a:r>
              <a:rPr lang="en-US" sz="1800" baseline="0" dirty="0" smtClean="0"/>
              <a:t>         }</a:t>
            </a:r>
            <a:endParaRPr lang="en-US" sz="1800" baseline="0" dirty="0"/>
          </a:p>
          <a:p>
            <a:r>
              <a:rPr lang="en-US" sz="1800" baseline="0" dirty="0"/>
              <a:t>     }</a:t>
            </a:r>
          </a:p>
        </p:txBody>
      </p:sp>
      <p:sp>
        <p:nvSpPr>
          <p:cNvPr id="6" name="Rounded Rectangular Callout 5"/>
          <p:cNvSpPr/>
          <p:nvPr/>
        </p:nvSpPr>
        <p:spPr bwMode="auto">
          <a:xfrm>
            <a:off x="5747895" y="3576270"/>
            <a:ext cx="2732883" cy="1052174"/>
          </a:xfrm>
          <a:prstGeom prst="wedgeRoundRectCallout">
            <a:avLst>
              <a:gd name="adj1" fmla="val -75403"/>
              <a:gd name="adj2" fmla="val 8068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Remaining issue: how to  specify prop. of elem. </a:t>
            </a:r>
            <a:r>
              <a:rPr lang="en-US" sz="2000" baseline="0" dirty="0" smtClean="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rPr>
              <a:t>of PV?</a:t>
            </a:r>
            <a:endParaRPr kumimoji="0" 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25766716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565660" cy="887413"/>
          </a:xfrm>
        </p:spPr>
        <p:txBody>
          <a:bodyPr>
            <a:noAutofit/>
          </a:bodyPr>
          <a:lstStyle/>
          <a:p>
            <a:r>
              <a:rPr lang="en-US" altLang="zh-CN" sz="3200" dirty="0" smtClean="0">
                <a:ea typeface="宋体" pitchFamily="2" charset="-122"/>
              </a:rPr>
              <a:t>Design: Opaque Network Element (ONE) </a:t>
            </a:r>
            <a:br>
              <a:rPr lang="en-US" altLang="zh-CN" sz="3200" dirty="0" smtClean="0">
                <a:ea typeface="宋体" pitchFamily="2" charset="-122"/>
              </a:rPr>
            </a:br>
            <a:r>
              <a:rPr lang="en-US" altLang="zh-CN" sz="3200" dirty="0" smtClean="0">
                <a:ea typeface="宋体" pitchFamily="2" charset="-122"/>
              </a:rPr>
              <a:t>Property Map</a:t>
            </a:r>
          </a:p>
        </p:txBody>
      </p:sp>
      <p:sp>
        <p:nvSpPr>
          <p:cNvPr id="3077" name="Rectangle 3"/>
          <p:cNvSpPr>
            <a:spLocks noGrp="1" noChangeArrowheads="1"/>
          </p:cNvSpPr>
          <p:nvPr>
            <p:ph type="body" idx="1"/>
          </p:nvPr>
        </p:nvSpPr>
        <p:spPr>
          <a:xfrm>
            <a:off x="257332" y="1124744"/>
            <a:ext cx="8336855" cy="4822031"/>
          </a:xfrm>
        </p:spPr>
        <p:txBody>
          <a:bodyPr>
            <a:noAutofit/>
          </a:bodyPr>
          <a:lstStyle/>
          <a:p>
            <a:r>
              <a:rPr lang="en-US" sz="2400" dirty="0" smtClean="0"/>
              <a:t>Do not reveal whether a network element is a switch/router or a link</a:t>
            </a:r>
          </a:p>
          <a:p>
            <a:endParaRPr lang="en-US" sz="2400" dirty="0" smtClean="0"/>
          </a:p>
        </p:txBody>
      </p:sp>
      <p:sp>
        <p:nvSpPr>
          <p:cNvPr id="8" name="Slide Number Placeholder 3"/>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pPr>
                <a:defRPr/>
              </a:pPr>
              <a:t>9</a:t>
            </a:fld>
            <a:endParaRPr lang="en-US">
              <a:solidFill>
                <a:schemeClr val="bg2"/>
              </a:solidFill>
            </a:endParaRPr>
          </a:p>
        </p:txBody>
      </p:sp>
      <p:sp>
        <p:nvSpPr>
          <p:cNvPr id="2" name="TextBox 1"/>
          <p:cNvSpPr txBox="1"/>
          <p:nvPr/>
        </p:nvSpPr>
        <p:spPr>
          <a:xfrm>
            <a:off x="718487" y="2105666"/>
            <a:ext cx="7960482" cy="2554545"/>
          </a:xfrm>
          <a:prstGeom prst="rect">
            <a:avLst/>
          </a:prstGeom>
          <a:noFill/>
          <a:ln>
            <a:solidFill>
              <a:srgbClr val="660066"/>
            </a:solidFill>
          </a:ln>
        </p:spPr>
        <p:txBody>
          <a:bodyPr wrap="none" rtlCol="0">
            <a:spAutoFit/>
          </a:bodyPr>
          <a:lstStyle/>
          <a:p>
            <a:r>
              <a:rPr lang="en-US" sz="2000" baseline="0" dirty="0"/>
              <a:t>object-map {</a:t>
            </a:r>
          </a:p>
          <a:p>
            <a:r>
              <a:rPr lang="en-US" sz="2000" baseline="0" dirty="0"/>
              <a:t>     </a:t>
            </a:r>
            <a:r>
              <a:rPr lang="en-US" sz="2000" baseline="0" dirty="0" err="1" smtClean="0"/>
              <a:t>JSONString</a:t>
            </a:r>
            <a:r>
              <a:rPr lang="en-US" sz="2000" baseline="0" dirty="0" smtClean="0"/>
              <a:t> </a:t>
            </a:r>
            <a:r>
              <a:rPr lang="en-US" sz="2000" baseline="0" dirty="0"/>
              <a:t>-&gt; </a:t>
            </a:r>
            <a:r>
              <a:rPr lang="en-US" sz="2000" baseline="0" dirty="0" err="1"/>
              <a:t>NetworkElementProperties</a:t>
            </a:r>
            <a:r>
              <a:rPr lang="en-US" sz="2000" baseline="0" dirty="0"/>
              <a:t>; // name to properties</a:t>
            </a:r>
          </a:p>
          <a:p>
            <a:r>
              <a:rPr lang="en-US" sz="2000" baseline="0" dirty="0" smtClean="0"/>
              <a:t>} </a:t>
            </a:r>
            <a:r>
              <a:rPr lang="en-US" sz="2000" baseline="0" dirty="0" err="1"/>
              <a:t>NetworkElementMapData</a:t>
            </a:r>
            <a:r>
              <a:rPr lang="en-US" sz="2000" baseline="0" dirty="0"/>
              <a:t>;</a:t>
            </a:r>
          </a:p>
          <a:p>
            <a:endParaRPr lang="en-US" sz="2000" baseline="0" dirty="0"/>
          </a:p>
          <a:p>
            <a:r>
              <a:rPr lang="en-US" sz="2000" baseline="0" dirty="0" smtClean="0"/>
              <a:t>object </a:t>
            </a:r>
            <a:r>
              <a:rPr lang="en-US" sz="2000" baseline="0" dirty="0"/>
              <a:t>{</a:t>
            </a:r>
          </a:p>
          <a:p>
            <a:r>
              <a:rPr lang="en-US" sz="2000" baseline="0" dirty="0" smtClean="0"/>
              <a:t>    </a:t>
            </a:r>
            <a:r>
              <a:rPr lang="en-US" sz="2000" baseline="0" dirty="0" err="1" smtClean="0"/>
              <a:t>JSONString</a:t>
            </a:r>
            <a:r>
              <a:rPr lang="en-US" sz="2000" baseline="0" dirty="0" smtClean="0"/>
              <a:t> </a:t>
            </a:r>
            <a:r>
              <a:rPr lang="en-US" sz="2000" baseline="0" dirty="0" err="1"/>
              <a:t>bw</a:t>
            </a:r>
            <a:r>
              <a:rPr lang="en-US" sz="2000" baseline="0" dirty="0"/>
              <a:t>;</a:t>
            </a:r>
          </a:p>
          <a:p>
            <a:r>
              <a:rPr lang="en-US" sz="2000" baseline="0" dirty="0"/>
              <a:t>    </a:t>
            </a:r>
            <a:r>
              <a:rPr lang="en-US" sz="2000" baseline="0" dirty="0" err="1" smtClean="0"/>
              <a:t>JSONString</a:t>
            </a:r>
            <a:r>
              <a:rPr lang="en-US" sz="2000" baseline="0" dirty="0" smtClean="0"/>
              <a:t> </a:t>
            </a:r>
            <a:r>
              <a:rPr lang="en-US" sz="2000" baseline="0" dirty="0" err="1"/>
              <a:t>srlg</a:t>
            </a:r>
            <a:r>
              <a:rPr lang="en-US" sz="2000" baseline="0" dirty="0"/>
              <a:t>&lt;0,*&gt;;</a:t>
            </a:r>
          </a:p>
          <a:p>
            <a:r>
              <a:rPr lang="en-US" sz="2000" baseline="0" dirty="0" smtClean="0"/>
              <a:t>} </a:t>
            </a:r>
            <a:r>
              <a:rPr lang="en-US" sz="2000" baseline="0" dirty="0" err="1"/>
              <a:t>NetworkElementProperties</a:t>
            </a:r>
            <a:r>
              <a:rPr lang="en-US" sz="2000" baseline="0" dirty="0"/>
              <a:t>;</a:t>
            </a:r>
          </a:p>
        </p:txBody>
      </p:sp>
    </p:spTree>
    <p:extLst>
      <p:ext uri="{BB962C8B-B14F-4D97-AF65-F5344CB8AC3E}">
        <p14:creationId xmlns:p14="http://schemas.microsoft.com/office/powerpoint/2010/main" val="308504611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dimacs-2011-12-08-template.pot</Template>
  <TotalTime>11129</TotalTime>
  <Words>4529</Words>
  <Application>Microsoft Macintosh PowerPoint</Application>
  <PresentationFormat>On-screen Show (4:3)</PresentationFormat>
  <Paragraphs>564</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Blank Presentation</vt:lpstr>
      <vt:lpstr>ALTO Topology Extension  draft-scharf-alto-topology-00 draft-yang-alto-topology-03</vt:lpstr>
      <vt:lpstr>Document Status</vt:lpstr>
      <vt:lpstr>Changes from –02 to –03</vt:lpstr>
      <vt:lpstr>Multi-flow Scheduling Example</vt:lpstr>
      <vt:lpstr>Multi-flow Scheduling Example</vt:lpstr>
      <vt:lpstr>Approach I: Path Vector</vt:lpstr>
      <vt:lpstr>Path Vector: Example</vt:lpstr>
      <vt:lpstr>Path Vector: Example</vt:lpstr>
      <vt:lpstr>Design: Opaque Network Element (ONE)  Property Map</vt:lpstr>
      <vt:lpstr>ONE Property Map: Example</vt:lpstr>
      <vt:lpstr>Comments on the PV+ONE Property Map Approach </vt:lpstr>
      <vt:lpstr>Design II: Node-Edge Graphs</vt:lpstr>
      <vt:lpstr>Two Usage Models of ALTO Node-Edge Graphs</vt:lpstr>
      <vt:lpstr>Initial ALTO Node-Edge Graph Design: Requirements</vt:lpstr>
      <vt:lpstr>Initial ALTO Node-Edge Graph Design: Nodes</vt:lpstr>
      <vt:lpstr>Initial ALTO Node-Edge Graph Design: Edges</vt:lpstr>
      <vt:lpstr>Next Step</vt:lpstr>
      <vt:lpstr>Backup Slides: Survey of Graph Tools/Formats</vt:lpstr>
      <vt:lpstr>GraphViz</vt:lpstr>
      <vt:lpstr>NetworkX</vt:lpstr>
      <vt:lpstr>GEXF</vt:lpstr>
      <vt:lpstr>GEXF: Example</vt:lpstr>
      <vt:lpstr>GEXF: Example</vt:lpstr>
      <vt:lpstr>GEXF: Advanced Features</vt:lpstr>
      <vt:lpstr>GraphML</vt:lpstr>
      <vt:lpstr>GraphML: Example</vt:lpstr>
      <vt:lpstr>GraphML: Example</vt:lpstr>
      <vt:lpstr>GraphML: Advanced features</vt:lpstr>
      <vt:lpstr>Blueprints</vt:lpstr>
      <vt:lpstr>Gremlin</vt:lpstr>
      <vt:lpstr>Blueprint</vt:lpstr>
      <vt:lpstr>Gremlin Framework</vt:lpstr>
      <vt:lpstr>Related i2rs Efforts</vt:lpstr>
      <vt:lpstr>PowerPoint Presentation</vt:lpstr>
    </vt:vector>
  </TitlesOfParts>
  <Company>Yale University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Yale FBO Communications</dc:title>
  <dc:creator>Patrick J. Lynch</dc:creator>
  <cp:lastModifiedBy>Richard Yang</cp:lastModifiedBy>
  <cp:revision>919</cp:revision>
  <cp:lastPrinted>2012-03-22T18:15:16Z</cp:lastPrinted>
  <dcterms:modified xsi:type="dcterms:W3CDTF">2014-10-01T03:14:09Z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flag">
    <vt:lpwstr>1406141319</vt:lpwstr>
  </property>
</Properties>
</file>