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7" r:id="rId4"/>
    <p:sldId id="264" r:id="rId5"/>
    <p:sldId id="258" r:id="rId6"/>
    <p:sldId id="259" r:id="rId7"/>
    <p:sldId id="260"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4" autoAdjust="0"/>
    <p:restoredTop sz="81896" autoAdjust="0"/>
  </p:normalViewPr>
  <p:slideViewPr>
    <p:cSldViewPr snapToGrid="0">
      <p:cViewPr varScale="1">
        <p:scale>
          <a:sx n="37" d="100"/>
          <a:sy n="37" d="100"/>
        </p:scale>
        <p:origin x="58" y="6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9600F-AD24-4A14-B8B4-A2823C4A548D}" type="datetimeFigureOut">
              <a:rPr kumimoji="1" lang="ja-JP" altLang="en-US" smtClean="0"/>
              <a:t>2017/1/24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15B-7B04-4A9E-9AC2-62A29D898257}" type="slidenum">
              <a:rPr kumimoji="1" lang="ja-JP" altLang="en-US" smtClean="0"/>
              <a:t>‹#›</a:t>
            </a:fld>
            <a:endParaRPr kumimoji="1" lang="ja-JP" altLang="en-US"/>
          </a:p>
        </p:txBody>
      </p:sp>
    </p:spTree>
    <p:extLst>
      <p:ext uri="{BB962C8B-B14F-4D97-AF65-F5344CB8AC3E}">
        <p14:creationId xmlns:p14="http://schemas.microsoft.com/office/powerpoint/2010/main" val="1504453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横浜アリーナでヨコアリくんとか</a:t>
            </a:r>
            <a:r>
              <a:rPr kumimoji="1" lang="ja-JP" altLang="en-US" dirty="0" err="1" smtClean="0"/>
              <a:t>くれんぼを</a:t>
            </a:r>
            <a:r>
              <a:rPr kumimoji="1" lang="ja-JP" altLang="en-US" dirty="0" smtClean="0"/>
              <a:t>して探すゲームです。モチーフになった作品は皆さんも一度は遊んだことはあると思います「ウォーリーを探せ」です。このようなゲームで遊んだ時にこんな経験はなかったでしょうか？家族で遊んだ時、どっちが先に見つけるかで競争したり、見つけたときに思わず「見つけたー！！」と言ったりしたでしょうそれを今作でも再現できるように制作しました。ウォーリーを探せのような作品は年代を問わないので親子や友人と楽しめます。では、実際のゲーム画面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3</a:t>
            </a:fld>
            <a:endParaRPr kumimoji="1" lang="ja-JP" altLang="en-US"/>
          </a:p>
        </p:txBody>
      </p:sp>
    </p:spTree>
    <p:extLst>
      <p:ext uri="{BB962C8B-B14F-4D97-AF65-F5344CB8AC3E}">
        <p14:creationId xmlns:p14="http://schemas.microsoft.com/office/powerpoint/2010/main" val="1167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妖怪ウォッチがイベントを行うということで、親子連れをメインに友達と一緒に来ている、小学生以上の方をターゲットとしています。親子連れには協力プレイでヨコアリくんを探してもらったり、友達連れにはその友達と競ってもらいたいと思いこのターゲットに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5</a:t>
            </a:fld>
            <a:endParaRPr kumimoji="1" lang="ja-JP" altLang="en-US"/>
          </a:p>
        </p:txBody>
      </p:sp>
    </p:spTree>
    <p:extLst>
      <p:ext uri="{BB962C8B-B14F-4D97-AF65-F5344CB8AC3E}">
        <p14:creationId xmlns:p14="http://schemas.microsoft.com/office/powerpoint/2010/main" val="154316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6</a:t>
            </a:fld>
            <a:endParaRPr kumimoji="1" lang="ja-JP" altLang="en-US"/>
          </a:p>
        </p:txBody>
      </p:sp>
    </p:spTree>
    <p:extLst>
      <p:ext uri="{BB962C8B-B14F-4D97-AF65-F5344CB8AC3E}">
        <p14:creationId xmlns:p14="http://schemas.microsoft.com/office/powerpoint/2010/main" val="3107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通り親子連れが遊びに来ていて、協力プレイする親子もいれば競争して探すという親子がおりました。妖怪ウォッチのイベント後に来てくれる方やイベント前に来てくれる方がいました。ですが、自分達の思っていたターゲットの年齢が</a:t>
            </a:r>
            <a:r>
              <a:rPr kumimoji="1" lang="ja-JP" altLang="en-US" dirty="0" err="1" smtClean="0"/>
              <a:t>を</a:t>
            </a:r>
            <a:r>
              <a:rPr kumimoji="1" lang="ja-JP" altLang="en-US" dirty="0" smtClean="0"/>
              <a:t>した回ってしまい、操作がしづらいという子も中にはいたので、タッチできるようにするなどの変更を今後加えたいと思います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939215B-7B04-4A9E-9AC2-62A29D898257}" type="slidenum">
              <a:rPr kumimoji="1" lang="ja-JP" altLang="en-US" smtClean="0"/>
              <a:t>7</a:t>
            </a:fld>
            <a:endParaRPr kumimoji="1" lang="ja-JP" altLang="en-US"/>
          </a:p>
        </p:txBody>
      </p:sp>
    </p:spTree>
    <p:extLst>
      <p:ext uri="{BB962C8B-B14F-4D97-AF65-F5344CB8AC3E}">
        <p14:creationId xmlns:p14="http://schemas.microsoft.com/office/powerpoint/2010/main" val="378783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7159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58470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3821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61" y="0"/>
            <a:ext cx="12192000" cy="6872400"/>
          </a:xfrm>
          <a:prstGeom prst="rect">
            <a:avLst/>
          </a:prstGeom>
        </p:spPr>
      </p:pic>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pic>
        <p:nvPicPr>
          <p:cNvPr id="8" name="図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spTree>
    <p:extLst>
      <p:ext uri="{BB962C8B-B14F-4D97-AF65-F5344CB8AC3E}">
        <p14:creationId xmlns:p14="http://schemas.microsoft.com/office/powerpoint/2010/main" val="30293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8963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91443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8759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12484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166300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4488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0514F9-9BBD-47E7-9368-C995E0238237}" type="datetimeFigureOut">
              <a:rPr kumimoji="1" lang="ja-JP" altLang="en-US" smtClean="0"/>
              <a:t>2017/1/24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3910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14F9-9BBD-47E7-9368-C995E0238237}" type="datetimeFigureOut">
              <a:rPr kumimoji="1" lang="ja-JP" altLang="en-US" smtClean="0"/>
              <a:t>2017/1/24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F415-26B3-45E6-AACE-8A114FA5965A}" type="slidenum">
              <a:rPr kumimoji="1" lang="ja-JP" altLang="en-US" smtClean="0"/>
              <a:t>‹#›</a:t>
            </a:fld>
            <a:endParaRPr kumimoji="1" lang="ja-JP" altLang="en-US"/>
          </a:p>
        </p:txBody>
      </p:sp>
    </p:spTree>
    <p:extLst>
      <p:ext uri="{BB962C8B-B14F-4D97-AF65-F5344CB8AC3E}">
        <p14:creationId xmlns:p14="http://schemas.microsoft.com/office/powerpoint/2010/main" val="275870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724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0961" cy="68724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095" y="1763262"/>
            <a:ext cx="8212024" cy="1109568"/>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5503" y="2562742"/>
            <a:ext cx="8212024" cy="1109568"/>
          </a:xfrm>
          <a:prstGeom prst="rect">
            <a:avLst/>
          </a:prstGeom>
        </p:spPr>
      </p:pic>
      <p:sp>
        <p:nvSpPr>
          <p:cNvPr id="9" name="テキスト ボックス 8"/>
          <p:cNvSpPr txBox="1"/>
          <p:nvPr/>
        </p:nvSpPr>
        <p:spPr>
          <a:xfrm>
            <a:off x="4385803" y="4025859"/>
            <a:ext cx="3164793" cy="830997"/>
          </a:xfrm>
          <a:prstGeom prst="rect">
            <a:avLst/>
          </a:prstGeom>
          <a:noFill/>
        </p:spPr>
        <p:txBody>
          <a:bodyPr wrap="square" rtlCol="0">
            <a:spAutoFit/>
          </a:bodyPr>
          <a:lstStyle/>
          <a:p>
            <a:r>
              <a:rPr lang="en-US" altLang="ja-JP"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F</a:t>
            </a:r>
            <a:r>
              <a:rPr lang="ja-JP" altLang="en-US" sz="4800" dirty="0" smtClean="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rPr>
              <a:t>チーム</a:t>
            </a:r>
            <a:endParaRPr kumimoji="1" lang="ja-JP" altLang="en-US" sz="4800" dirty="0">
              <a:ln w="38100">
                <a:solidFill>
                  <a:schemeClr val="bg1"/>
                </a:solidFill>
              </a:ln>
              <a:solidFill>
                <a:schemeClr val="accent1">
                  <a:lumMod val="75000"/>
                </a:schemeClr>
              </a:solidFill>
              <a:latin typeface="ふんわりラウンド" panose="02000700000000000000" pitchFamily="50" charset="-128"/>
              <a:ea typeface="ふんわりラウンド" panose="02000700000000000000" pitchFamily="50" charset="-128"/>
            </a:endParaRPr>
          </a:p>
        </p:txBody>
      </p:sp>
    </p:spTree>
    <p:extLst>
      <p:ext uri="{BB962C8B-B14F-4D97-AF65-F5344CB8AC3E}">
        <p14:creationId xmlns:p14="http://schemas.microsoft.com/office/powerpoint/2010/main" val="24246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4333" y="369833"/>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431890" y="1094053"/>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もく</a:t>
            </a:r>
            <a:r>
              <a:rPr lang="ja-JP" altLang="en-US" b="1" dirty="0">
                <a:latin typeface="HGS創英角ﾎﾟｯﾌﾟ体" panose="040B0A00000000000000" pitchFamily="50" charset="-128"/>
                <a:ea typeface="HGS創英角ﾎﾟｯﾌﾟ体" panose="040B0A00000000000000" pitchFamily="50" charset="-128"/>
              </a:rPr>
              <a:t>じ</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089040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3284" y="397092"/>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2085328" y="2152527"/>
            <a:ext cx="8119068" cy="1077218"/>
          </a:xfrm>
          <a:prstGeom prst="rect">
            <a:avLst/>
          </a:prstGeom>
          <a:noFill/>
        </p:spPr>
        <p:txBody>
          <a:bodyPr wrap="square" rtlCol="0">
            <a:spAutoFit/>
          </a:bodyPr>
          <a:lstStyle/>
          <a:p>
            <a:r>
              <a:rPr kumimoji="1" lang="ja-JP" altLang="en-US" sz="3200" dirty="0" smtClean="0">
                <a:latin typeface="HGS創英角ﾎﾟｯﾌﾟ体" panose="040B0A00000000000000" pitchFamily="50" charset="-128"/>
                <a:ea typeface="HGS創英角ﾎﾟｯﾌﾟ体" panose="040B0A00000000000000" pitchFamily="50" charset="-128"/>
              </a:rPr>
              <a:t>ヨコアリくんを</a:t>
            </a:r>
            <a:r>
              <a:rPr lang="ja-JP" altLang="en-US" sz="3200" dirty="0" smtClean="0">
                <a:latin typeface="HGS創英角ﾎﾟｯﾌﾟ体" panose="040B0A00000000000000" pitchFamily="50" charset="-128"/>
                <a:ea typeface="HGS創英角ﾎﾟｯﾌﾟ体" panose="040B0A00000000000000" pitchFamily="50" charset="-128"/>
              </a:rPr>
              <a:t>さ</a:t>
            </a:r>
            <a:r>
              <a:rPr lang="ja-JP" altLang="en-US" sz="3200" dirty="0">
                <a:latin typeface="HGS創英角ﾎﾟｯﾌﾟ体" panose="040B0A00000000000000" pitchFamily="50" charset="-128"/>
                <a:ea typeface="HGS創英角ﾎﾟｯﾌﾟ体" panose="040B0A00000000000000" pitchFamily="50" charset="-128"/>
              </a:rPr>
              <a:t>が</a:t>
            </a:r>
            <a:r>
              <a:rPr kumimoji="1" lang="ja-JP" altLang="en-US" sz="3200" dirty="0" smtClean="0">
                <a:latin typeface="HGS創英角ﾎﾟｯﾌﾟ体" panose="040B0A00000000000000" pitchFamily="50" charset="-128"/>
                <a:ea typeface="HGS創英角ﾎﾟｯﾌﾟ体" panose="040B0A00000000000000" pitchFamily="50" charset="-128"/>
              </a:rPr>
              <a:t>すゲームです！</a:t>
            </a:r>
            <a:endParaRPr kumimoji="1"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a:latin typeface="HGS創英角ﾎﾟｯﾌﾟ体" panose="040B0A00000000000000" pitchFamily="50" charset="-128"/>
                <a:ea typeface="HGS創英角ﾎﾟｯﾌﾟ体" panose="040B0A00000000000000" pitchFamily="50" charset="-128"/>
              </a:rPr>
              <a:t>　</a:t>
            </a:r>
            <a:r>
              <a:rPr lang="ja-JP" altLang="en-US" sz="3200" dirty="0" smtClean="0">
                <a:latin typeface="HGS創英角ﾎﾟｯﾌﾟ体" panose="040B0A00000000000000" pitchFamily="50" charset="-128"/>
                <a:ea typeface="HGS創英角ﾎﾟｯﾌﾟ体" panose="040B0A00000000000000" pitchFamily="50" charset="-128"/>
              </a:rPr>
              <a:t>モチーフは「ウォーリーをさがせ」です</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6423" y="3322968"/>
            <a:ext cx="3201544" cy="1786988"/>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6439" y="4039874"/>
            <a:ext cx="3201544" cy="1797448"/>
          </a:xfrm>
          <a:prstGeom prst="rect">
            <a:avLst/>
          </a:prstGeom>
        </p:spPr>
      </p:pic>
    </p:spTree>
    <p:extLst>
      <p:ext uri="{BB962C8B-B14F-4D97-AF65-F5344CB8AC3E}">
        <p14:creationId xmlns:p14="http://schemas.microsoft.com/office/powerpoint/2010/main" val="734360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1386" y="27622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431890" y="1094053"/>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ゲーム</a:t>
            </a:r>
            <a:r>
              <a:rPr lang="ja-JP" altLang="en-US" b="1" dirty="0" smtClean="0">
                <a:latin typeface="HGS創英角ﾎﾟｯﾌﾟ体" panose="040B0A00000000000000" pitchFamily="50" charset="-128"/>
                <a:ea typeface="HGS創英角ﾎﾟｯﾌﾟ体" panose="040B0A00000000000000" pitchFamily="50" charset="-128"/>
              </a:rPr>
              <a:t>紹介</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正方形/長方形 5"/>
          <p:cNvSpPr/>
          <p:nvPr/>
        </p:nvSpPr>
        <p:spPr>
          <a:xfrm>
            <a:off x="2723103" y="2190541"/>
            <a:ext cx="6199833" cy="300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動画ながす</a:t>
            </a:r>
            <a:endParaRPr kumimoji="1" lang="ja-JP" altLang="en-US" dirty="0"/>
          </a:p>
        </p:txBody>
      </p:sp>
    </p:spTree>
    <p:extLst>
      <p:ext uri="{BB962C8B-B14F-4D97-AF65-F5344CB8AC3E}">
        <p14:creationId xmlns:p14="http://schemas.microsoft.com/office/powerpoint/2010/main" val="1941188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04020" y="279727"/>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1330569" y="1219236"/>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ターゲットユーザー</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42766" y="2712143"/>
            <a:ext cx="8869200" cy="646331"/>
          </a:xfrm>
          <a:prstGeom prst="rect">
            <a:avLst/>
          </a:prstGeom>
          <a:noFill/>
        </p:spPr>
        <p:txBody>
          <a:bodyPr wrap="square" rtlCol="0">
            <a:spAutoFit/>
          </a:bodyPr>
          <a:lstStyle/>
          <a:p>
            <a:r>
              <a:rPr lang="ja-JP" altLang="en-US" sz="3600" dirty="0" smtClean="0">
                <a:latin typeface="HGS創英角ﾎﾟｯﾌﾟ体" panose="040B0A00000000000000" pitchFamily="50" charset="-128"/>
                <a:ea typeface="HGS創英角ﾎﾟｯﾌﾟ体" panose="040B0A00000000000000" pitchFamily="50" charset="-128"/>
              </a:rPr>
              <a:t>妖怪ウォッチの好きな年齢層の子供たち</a:t>
            </a:r>
            <a:endParaRPr lang="en-US" altLang="ja-JP" sz="3600" dirty="0" smtClean="0">
              <a:latin typeface="HGS創英角ﾎﾟｯﾌﾟ体" panose="040B0A00000000000000" pitchFamily="50" charset="-128"/>
              <a:ea typeface="HGS創英角ﾎﾟｯﾌﾟ体" panose="040B0A00000000000000" pitchFamily="50" charset="-128"/>
            </a:endParaRPr>
          </a:p>
        </p:txBody>
      </p:sp>
      <p:sp>
        <p:nvSpPr>
          <p:cNvPr id="2" name="右矢印 1"/>
          <p:cNvSpPr/>
          <p:nvPr/>
        </p:nvSpPr>
        <p:spPr>
          <a:xfrm>
            <a:off x="3787818" y="3902007"/>
            <a:ext cx="401602" cy="41033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427481" y="3845563"/>
            <a:ext cx="1500991" cy="523220"/>
          </a:xfrm>
          <a:prstGeom prst="rect">
            <a:avLst/>
          </a:prstGeom>
          <a:noFill/>
        </p:spPr>
        <p:txBody>
          <a:bodyPr wrap="square" rtlCol="0">
            <a:spAutoFit/>
          </a:bodyPr>
          <a:lstStyle/>
          <a:p>
            <a:r>
              <a:rPr lang="ja-JP" altLang="en-US" sz="2800" dirty="0" smtClean="0">
                <a:latin typeface="HGS創英角ﾎﾟｯﾌﾟ体" panose="040B0A00000000000000" pitchFamily="50" charset="-128"/>
                <a:ea typeface="HGS創英角ﾎﾟｯﾌﾟ体" panose="040B0A00000000000000" pitchFamily="50" charset="-128"/>
              </a:rPr>
              <a:t>何故か</a:t>
            </a:r>
            <a:endParaRPr lang="en-US" altLang="ja-JP" sz="2800" dirty="0" smtClean="0">
              <a:latin typeface="HGS創英角ﾎﾟｯﾌﾟ体" panose="040B0A00000000000000" pitchFamily="50" charset="-128"/>
              <a:ea typeface="HGS創英角ﾎﾟｯﾌﾟ体" panose="040B0A00000000000000" pitchFamily="50" charset="-128"/>
            </a:endParaRPr>
          </a:p>
        </p:txBody>
      </p:sp>
      <p:sp>
        <p:nvSpPr>
          <p:cNvPr id="8" name="テキスト ボックス 7"/>
          <p:cNvSpPr txBox="1"/>
          <p:nvPr/>
        </p:nvSpPr>
        <p:spPr>
          <a:xfrm>
            <a:off x="4327539" y="3845563"/>
            <a:ext cx="8869200" cy="523220"/>
          </a:xfrm>
          <a:prstGeom prst="rect">
            <a:avLst/>
          </a:prstGeom>
          <a:noFill/>
        </p:spPr>
        <p:txBody>
          <a:bodyPr wrap="square" rtlCol="0">
            <a:spAutoFit/>
          </a:bodyPr>
          <a:lstStyle/>
          <a:p>
            <a:r>
              <a:rPr lang="ja-JP" altLang="en-US" sz="2800" dirty="0" smtClean="0">
                <a:latin typeface="HGS創英角ﾎﾟｯﾌﾟ体" panose="040B0A00000000000000" pitchFamily="50" charset="-128"/>
                <a:ea typeface="HGS創英角ﾎﾟｯﾌﾟ体" panose="040B0A00000000000000" pitchFamily="50" charset="-128"/>
              </a:rPr>
              <a:t>イベントが同時に開催されるため</a:t>
            </a:r>
            <a:endParaRPr lang="en-US" altLang="ja-JP" sz="28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4178453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84469" y="259631"/>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lang="ja-JP" altLang="en-US" b="1" dirty="0">
                <a:latin typeface="HGS創英角ﾎﾟｯﾌﾟ体" panose="040B0A00000000000000" pitchFamily="50" charset="-128"/>
                <a:ea typeface="HGS創英角ﾎﾟｯﾌﾟ体" panose="040B0A00000000000000" pitchFamily="50" charset="-128"/>
              </a:rPr>
              <a:t>工夫</a:t>
            </a:r>
            <a:r>
              <a:rPr lang="ja-JP" altLang="en-US" b="1" dirty="0" smtClean="0">
                <a:latin typeface="HGS創英角ﾎﾟｯﾌﾟ体" panose="040B0A00000000000000" pitchFamily="50" charset="-128"/>
                <a:ea typeface="HGS創英角ﾎﾟｯﾌﾟ体" panose="040B0A00000000000000" pitchFamily="50" charset="-128"/>
              </a:rPr>
              <a:t>した点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6" name="テキスト ボックス 5"/>
          <p:cNvSpPr txBox="1"/>
          <p:nvPr/>
        </p:nvSpPr>
        <p:spPr>
          <a:xfrm>
            <a:off x="1965981" y="2275679"/>
            <a:ext cx="8846774" cy="293157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子供にわかるような簡単でシンプルなゲーム</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大人も一緒に探せるようなむずかしさ</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ノベルを挟みキャラクターをイメージさせる</a:t>
            </a:r>
            <a:endParaRPr lang="en-US" altLang="ja-JP" sz="3200" dirty="0" smtClean="0">
              <a:latin typeface="HGS創英角ﾎﾟｯﾌﾟ体" panose="040B0A00000000000000" pitchFamily="50" charset="-128"/>
              <a:ea typeface="HGS創英角ﾎﾟｯﾌﾟ体" panose="040B0A00000000000000" pitchFamily="50" charset="-128"/>
            </a:endParaRPr>
          </a:p>
          <a:p>
            <a:pPr marL="457200" indent="-457200">
              <a:lnSpc>
                <a:spcPct val="150000"/>
              </a:lnSpc>
              <a:buFont typeface="Wingdings" panose="05000000000000000000" pitchFamily="2" charset="2"/>
              <a:buChar char="l"/>
            </a:pPr>
            <a:r>
              <a:rPr lang="ja-JP" altLang="en-US" sz="3200" dirty="0" smtClean="0">
                <a:latin typeface="HGS創英角ﾎﾟｯﾌﾟ体" panose="040B0A00000000000000" pitchFamily="50" charset="-128"/>
                <a:ea typeface="HGS創英角ﾎﾟｯﾌﾟ体" panose="040B0A00000000000000" pitchFamily="50" charset="-128"/>
              </a:rPr>
              <a:t>子供も読めるように漢字なし</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8015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6999" y="174570"/>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実際の展示</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8" name="テキスト ボックス 7"/>
          <p:cNvSpPr txBox="1"/>
          <p:nvPr/>
        </p:nvSpPr>
        <p:spPr>
          <a:xfrm>
            <a:off x="5656519" y="2182073"/>
            <a:ext cx="5613992" cy="1569660"/>
          </a:xfrm>
          <a:prstGeom prst="rect">
            <a:avLst/>
          </a:prstGeom>
          <a:noFill/>
        </p:spPr>
        <p:txBody>
          <a:bodyPr wrap="square" rtlCol="0">
            <a:spAutoFit/>
          </a:bodyPr>
          <a:lstStyle/>
          <a:p>
            <a:r>
              <a:rPr lang="ja-JP" altLang="en-US" sz="3200" dirty="0" smtClean="0">
                <a:latin typeface="HGS創英角ﾎﾟｯﾌﾟ体" panose="040B0A00000000000000" pitchFamily="50" charset="-128"/>
                <a:ea typeface="HGS創英角ﾎﾟｯﾌﾟ体" panose="040B0A00000000000000" pitchFamily="50" charset="-128"/>
              </a:rPr>
              <a:t>想定したターゲットより低い</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親子で楽しんでいた</a:t>
            </a:r>
            <a:endParaRPr lang="en-US" altLang="ja-JP" sz="3200" dirty="0" smtClean="0">
              <a:latin typeface="HGS創英角ﾎﾟｯﾌﾟ体" panose="040B0A00000000000000" pitchFamily="50" charset="-128"/>
              <a:ea typeface="HGS創英角ﾎﾟｯﾌﾟ体" panose="040B0A00000000000000" pitchFamily="50" charset="-128"/>
            </a:endParaRPr>
          </a:p>
          <a:p>
            <a:endParaRPr lang="en-US" altLang="ja-JP" sz="3200" dirty="0" smtClean="0">
              <a:latin typeface="HGS創英角ﾎﾟｯﾌﾟ体" panose="040B0A00000000000000" pitchFamily="50" charset="-128"/>
              <a:ea typeface="HGS創英角ﾎﾟｯﾌﾟ体" panose="040B0A00000000000000" pitchFamily="50" charset="-128"/>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918" y="2474461"/>
            <a:ext cx="1717835" cy="2289156"/>
          </a:xfrm>
          <a:prstGeom prst="rect">
            <a:avLst/>
          </a:prstGeom>
          <a:solidFill>
            <a:srgbClr val="FFFFFF">
              <a:shade val="85000"/>
            </a:srgbClr>
          </a:solidFill>
          <a:ln w="127000" cap="sq">
            <a:solidFill>
              <a:srgbClr val="FFFFFF"/>
            </a:solidFill>
            <a:miter lim="800000"/>
          </a:ln>
          <a:effectLst/>
          <a:scene3d>
            <a:camera prst="orthographicFront"/>
            <a:lightRig rig="twoPt" dir="t">
              <a:rot lat="0" lon="0" rev="7200000"/>
            </a:lightRig>
          </a:scene3d>
          <a:sp3d>
            <a:contourClr>
              <a:srgbClr val="FFFFFF"/>
            </a:contourClr>
          </a:sp3d>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360" y="3619039"/>
            <a:ext cx="2242569" cy="1681167"/>
          </a:xfrm>
          <a:prstGeom prst="rect">
            <a:avLst/>
          </a:prstGeom>
          <a:solidFill>
            <a:srgbClr val="FFFFFF">
              <a:shade val="85000"/>
            </a:srgbClr>
          </a:solidFill>
          <a:ln w="127000" cap="sq">
            <a:solidFill>
              <a:srgbClr val="FFFFFF"/>
            </a:solidFill>
            <a:miter lim="800000"/>
          </a:ln>
          <a:effectLst/>
          <a:scene3d>
            <a:camera prst="orthographicFront"/>
            <a:lightRig rig="twoPt" dir="t">
              <a:rot lat="0" lon="0" rev="7200000"/>
            </a:lightRig>
          </a:scene3d>
          <a:sp3d>
            <a:contourClr>
              <a:srgbClr val="FFFFFF"/>
            </a:contourClr>
          </a:sp3d>
        </p:spPr>
      </p:pic>
    </p:spTree>
    <p:extLst>
      <p:ext uri="{BB962C8B-B14F-4D97-AF65-F5344CB8AC3E}">
        <p14:creationId xmlns:p14="http://schemas.microsoft.com/office/powerpoint/2010/main" val="1564413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4276"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lang="ja-JP" altLang="en-US" b="1" dirty="0" smtClean="0">
                <a:latin typeface="HGS創英角ﾎﾟｯﾌﾟ体" panose="040B0A00000000000000" pitchFamily="50" charset="-128"/>
                <a:ea typeface="HGS創英角ﾎﾟｯﾌﾟ体" panose="040B0A00000000000000" pitchFamily="50" charset="-128"/>
              </a:rPr>
              <a:t>良かった点、悪かった点</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
        <p:nvSpPr>
          <p:cNvPr id="7" name="テキスト ボックス 6"/>
          <p:cNvSpPr txBox="1"/>
          <p:nvPr/>
        </p:nvSpPr>
        <p:spPr>
          <a:xfrm>
            <a:off x="1854218" y="2559013"/>
            <a:ext cx="8869200" cy="2062103"/>
          </a:xfrm>
          <a:prstGeom prst="rect">
            <a:avLst/>
          </a:prstGeom>
          <a:noFill/>
        </p:spPr>
        <p:txBody>
          <a:bodyPr wrap="square" rtlCol="0">
            <a:spAutoFit/>
          </a:bodyPr>
          <a:lstStyle/>
          <a:p>
            <a:r>
              <a:rPr lang="ja-JP" altLang="en-US" sz="3200" dirty="0" smtClean="0">
                <a:latin typeface="HGS創英角ﾎﾟｯﾌﾟ体" panose="040B0A00000000000000" pitchFamily="50" charset="-128"/>
                <a:ea typeface="HGS創英角ﾎﾟｯﾌﾟ体" panose="040B0A00000000000000" pitchFamily="50" charset="-128"/>
              </a:rPr>
              <a:t>親子で楽しんでもらえた場面があった</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制作の進行や、分担がうまくいかなかった</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ja-JP" altLang="en-US" sz="3200" dirty="0" smtClean="0">
                <a:latin typeface="HGS創英角ﾎﾟｯﾌﾟ体" panose="040B0A00000000000000" pitchFamily="50" charset="-128"/>
                <a:ea typeface="HGS創英角ﾎﾟｯﾌﾟ体" panose="040B0A00000000000000" pitchFamily="50" charset="-128"/>
              </a:rPr>
              <a:t>タッチ操作などの子供にもできる媒体</a:t>
            </a:r>
            <a:endParaRPr lang="en-US" altLang="ja-JP" sz="3200" dirty="0" smtClean="0">
              <a:latin typeface="HGS創英角ﾎﾟｯﾌﾟ体" panose="040B0A00000000000000" pitchFamily="50" charset="-128"/>
              <a:ea typeface="HGS創英角ﾎﾟｯﾌﾟ体" panose="040B0A00000000000000" pitchFamily="50" charset="-128"/>
            </a:endParaRPr>
          </a:p>
          <a:p>
            <a:r>
              <a:rPr lang="en-US" altLang="ja-JP" sz="3200" dirty="0" smtClean="0">
                <a:latin typeface="HGS創英角ﾎﾟｯﾌﾟ体" panose="040B0A00000000000000" pitchFamily="50" charset="-128"/>
                <a:ea typeface="HGS創英角ﾎﾟｯﾌﾟ体" panose="040B0A00000000000000" pitchFamily="50" charset="-128"/>
              </a:rPr>
              <a:t>PC</a:t>
            </a:r>
            <a:r>
              <a:rPr lang="ja-JP" altLang="en-US" sz="3200" dirty="0" smtClean="0">
                <a:latin typeface="HGS創英角ﾎﾟｯﾌﾟ体" panose="040B0A00000000000000" pitchFamily="50" charset="-128"/>
                <a:ea typeface="HGS創英角ﾎﾟｯﾌﾟ体" panose="040B0A00000000000000" pitchFamily="50" charset="-128"/>
              </a:rPr>
              <a:t>によってウインドウのサイズが変わる</a:t>
            </a:r>
            <a:endParaRPr lang="en-US" altLang="ja-JP" sz="32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749351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4276" y="308658"/>
            <a:ext cx="11843157" cy="6203496"/>
          </a:xfrm>
          <a:prstGeom prst="rect">
            <a:avLst/>
          </a:prstGeom>
          <a:solidFill>
            <a:schemeClr val="lt1">
              <a:alpha val="70000"/>
            </a:schemeClr>
          </a:solidFill>
          <a:ln>
            <a:solidFill>
              <a:schemeClr val="bg1"/>
            </a:solidFill>
          </a:ln>
          <a:effectLst>
            <a:softEdge rad="6350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タイトル 2"/>
          <p:cNvSpPr>
            <a:spLocks noGrp="1"/>
          </p:cNvSpPr>
          <p:nvPr>
            <p:ph type="title"/>
          </p:nvPr>
        </p:nvSpPr>
        <p:spPr>
          <a:xfrm>
            <a:off x="1310472" y="1148898"/>
            <a:ext cx="10515600" cy="1325563"/>
          </a:xfrm>
        </p:spPr>
        <p:txBody>
          <a:bodyPr/>
          <a:lstStyle/>
          <a:p>
            <a:r>
              <a:rPr kumimoji="1" lang="ja-JP" altLang="en-US" b="1" dirty="0" smtClean="0">
                <a:latin typeface="HGS創英角ﾎﾟｯﾌﾟ体" panose="040B0A00000000000000" pitchFamily="50" charset="-128"/>
                <a:ea typeface="HGS創英角ﾎﾟｯﾌﾟ体" panose="040B0A00000000000000" pitchFamily="50" charset="-128"/>
              </a:rPr>
              <a:t>まとめ</a:t>
            </a:r>
            <a:endParaRPr kumimoji="1" lang="ja-JP" altLang="en-US" b="1"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47425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386</Words>
  <Application>Microsoft Office PowerPoint</Application>
  <PresentationFormat>ワイド画面</PresentationFormat>
  <Paragraphs>32</Paragraphs>
  <Slides>9</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HGS創英角ﾎﾟｯﾌﾟ体</vt:lpstr>
      <vt:lpstr>ＭＳ Ｐゴシック</vt:lpstr>
      <vt:lpstr>ふんわりラウンド</vt:lpstr>
      <vt:lpstr>Arial</vt:lpstr>
      <vt:lpstr>Calibri</vt:lpstr>
      <vt:lpstr>Calibri Light</vt:lpstr>
      <vt:lpstr>Wingdings</vt:lpstr>
      <vt:lpstr>Office テーマ</vt:lpstr>
      <vt:lpstr>PowerPoint プレゼンテーション</vt:lpstr>
      <vt:lpstr>もくじ</vt:lpstr>
      <vt:lpstr>ゲーム紹介</vt:lpstr>
      <vt:lpstr>ゲーム紹介</vt:lpstr>
      <vt:lpstr>ターゲットユーザー</vt:lpstr>
      <vt:lpstr>工夫した点</vt:lpstr>
      <vt:lpstr>実際の展示</vt:lpstr>
      <vt:lpstr>良かった点、悪かった点</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17</cp:revision>
  <dcterms:created xsi:type="dcterms:W3CDTF">2017-01-18T00:12:45Z</dcterms:created>
  <dcterms:modified xsi:type="dcterms:W3CDTF">2017-01-24T00:34:36Z</dcterms:modified>
</cp:coreProperties>
</file>