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4" r:id="rId4"/>
    <p:sldId id="259" r:id="rId5"/>
    <p:sldId id="267" r:id="rId6"/>
    <p:sldId id="265" r:id="rId7"/>
    <p:sldId id="266" r:id="rId8"/>
    <p:sldId id="26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34" autoAdjust="0"/>
    <p:restoredTop sz="81896" autoAdjust="0"/>
  </p:normalViewPr>
  <p:slideViewPr>
    <p:cSldViewPr snapToGrid="0">
      <p:cViewPr varScale="1">
        <p:scale>
          <a:sx n="72" d="100"/>
          <a:sy n="72" d="100"/>
        </p:scale>
        <p:origin x="13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9600F-AD24-4A14-B8B4-A2823C4A548D}" type="datetimeFigureOut">
              <a:rPr kumimoji="1" lang="ja-JP" altLang="en-US" smtClean="0"/>
              <a:t>2017/1/31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9215B-7B04-4A9E-9AC2-62A29D898257}" type="slidenum">
              <a:rPr kumimoji="1" lang="ja-JP" altLang="en-US" smtClean="0"/>
              <a:t>‹#›</a:t>
            </a:fld>
            <a:endParaRPr kumimoji="1" lang="ja-JP" altLang="en-US"/>
          </a:p>
        </p:txBody>
      </p:sp>
    </p:spTree>
    <p:extLst>
      <p:ext uri="{BB962C8B-B14F-4D97-AF65-F5344CB8AC3E}">
        <p14:creationId xmlns:p14="http://schemas.microsoft.com/office/powerpoint/2010/main" val="15044530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横浜アリーナでヨコアリくんとか</a:t>
            </a:r>
            <a:r>
              <a:rPr kumimoji="1" lang="ja-JP" altLang="en-US" dirty="0" err="1" smtClean="0"/>
              <a:t>くれんぼを</a:t>
            </a:r>
            <a:r>
              <a:rPr kumimoji="1" lang="ja-JP" altLang="en-US" dirty="0" smtClean="0"/>
              <a:t>して探すゲームです。モチーフになった作品は皆さんも一度は遊んだことはあると思います「ウォーリーを探せ」です。このようなゲームで遊んだ時にこんな経験はなかったでしょうか？家族で遊んだ時、どっちが先に見つけるかで競争したり、見つけたときに思わず「見つけたー！！」と言ったりしたでしょうそれを今作でも再現できるように制作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2</a:t>
            </a:fld>
            <a:endParaRPr kumimoji="1" lang="ja-JP" altLang="en-US"/>
          </a:p>
        </p:txBody>
      </p:sp>
    </p:spTree>
    <p:extLst>
      <p:ext uri="{BB962C8B-B14F-4D97-AF65-F5344CB8AC3E}">
        <p14:creationId xmlns:p14="http://schemas.microsoft.com/office/powerpoint/2010/main" val="1167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では</a:t>
            </a:r>
            <a:r>
              <a:rPr kumimoji="1" lang="ja-JP" altLang="en-US" dirty="0" smtClean="0"/>
              <a:t>、実際のゲーム画面はこのようになっております。</a:t>
            </a:r>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3</a:t>
            </a:fld>
            <a:endParaRPr kumimoji="1" lang="ja-JP" altLang="en-US"/>
          </a:p>
        </p:txBody>
      </p:sp>
    </p:spTree>
    <p:extLst>
      <p:ext uri="{BB962C8B-B14F-4D97-AF65-F5344CB8AC3E}">
        <p14:creationId xmlns:p14="http://schemas.microsoft.com/office/powerpoint/2010/main" val="266269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子供でもすぐに遊べるゲームで複雑な操作なくマウスの移動とクリックのみの操作となり、</a:t>
            </a:r>
          </a:p>
          <a:p>
            <a:r>
              <a:rPr kumimoji="1" lang="ja-JP" altLang="en-US" dirty="0" smtClean="0"/>
              <a:t>親子や友達と一緒に楽しめる、難易度設計、</a:t>
            </a:r>
            <a:endParaRPr kumimoji="1" lang="en-US" altLang="ja-JP" dirty="0" smtClean="0"/>
          </a:p>
          <a:p>
            <a:r>
              <a:rPr kumimoji="1" lang="ja-JP" altLang="en-US" dirty="0" smtClean="0"/>
              <a:t>子供でも文字が読めるように漢字を使用していません。</a:t>
            </a:r>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4</a:t>
            </a:fld>
            <a:endParaRPr kumimoji="1" lang="ja-JP" altLang="en-US"/>
          </a:p>
        </p:txBody>
      </p:sp>
    </p:spTree>
    <p:extLst>
      <p:ext uri="{BB962C8B-B14F-4D97-AF65-F5344CB8AC3E}">
        <p14:creationId xmlns:p14="http://schemas.microsoft.com/office/powerpoint/2010/main" val="31078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子供</a:t>
            </a:r>
            <a:r>
              <a:rPr kumimoji="1" lang="ja-JP" altLang="en-US" dirty="0" smtClean="0"/>
              <a:t>でも文字が読めるように漢字を使用していません。</a:t>
            </a:r>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5</a:t>
            </a:fld>
            <a:endParaRPr kumimoji="1" lang="ja-JP" altLang="en-US"/>
          </a:p>
        </p:txBody>
      </p:sp>
    </p:spTree>
    <p:extLst>
      <p:ext uri="{BB962C8B-B14F-4D97-AF65-F5344CB8AC3E}">
        <p14:creationId xmlns:p14="http://schemas.microsoft.com/office/powerpoint/2010/main" val="2358390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ターゲット通り親子連れが遊びに来ていて、協力プレイする親子もいれば競争して探すという親子がおりました。妖怪ウォッチのイベント後に来てくれる方やイベント前に来てくれる方がいました。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6</a:t>
            </a:fld>
            <a:endParaRPr kumimoji="1" lang="ja-JP" altLang="en-US"/>
          </a:p>
        </p:txBody>
      </p:sp>
    </p:spTree>
    <p:extLst>
      <p:ext uri="{BB962C8B-B14F-4D97-AF65-F5344CB8AC3E}">
        <p14:creationId xmlns:p14="http://schemas.microsoft.com/office/powerpoint/2010/main" val="10302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自分達の思っていたターゲットの年齢が</a:t>
            </a:r>
            <a:r>
              <a:rPr kumimoji="1" lang="ja-JP" altLang="en-US" dirty="0" err="1" smtClean="0"/>
              <a:t>を</a:t>
            </a:r>
            <a:r>
              <a:rPr kumimoji="1" lang="ja-JP" altLang="en-US" dirty="0" smtClean="0"/>
              <a:t>した回ってしまい、</a:t>
            </a:r>
          </a:p>
          <a:p>
            <a:r>
              <a:rPr kumimoji="1" lang="ja-JP" altLang="en-US" dirty="0" smtClean="0"/>
              <a:t>操作がしづらいという子も中にはいたので、</a:t>
            </a:r>
          </a:p>
          <a:p>
            <a:r>
              <a:rPr kumimoji="1" lang="ja-JP" altLang="en-US" dirty="0" smtClean="0"/>
              <a:t>タッチできるようにするなどの変更を今後加えたいと思います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7</a:t>
            </a:fld>
            <a:endParaRPr kumimoji="1" lang="ja-JP" altLang="en-US"/>
          </a:p>
        </p:txBody>
      </p:sp>
    </p:spTree>
    <p:extLst>
      <p:ext uri="{BB962C8B-B14F-4D97-AF65-F5344CB8AC3E}">
        <p14:creationId xmlns:p14="http://schemas.microsoft.com/office/powerpoint/2010/main" val="3018267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7159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58470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38211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61" y="0"/>
            <a:ext cx="12192000" cy="6872400"/>
          </a:xfrm>
          <a:prstGeom prst="rect">
            <a:avLst/>
          </a:prstGeom>
        </p:spPr>
      </p:pic>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spTree>
    <p:extLst>
      <p:ext uri="{BB962C8B-B14F-4D97-AF65-F5344CB8AC3E}">
        <p14:creationId xmlns:p14="http://schemas.microsoft.com/office/powerpoint/2010/main" val="302939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89634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91443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87599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12484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66300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44880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9106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75870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724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3095" y="1763262"/>
            <a:ext cx="8212024" cy="1109568"/>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5503" y="2562742"/>
            <a:ext cx="8212024" cy="1109568"/>
          </a:xfrm>
          <a:prstGeom prst="rect">
            <a:avLst/>
          </a:prstGeom>
        </p:spPr>
      </p:pic>
      <p:sp>
        <p:nvSpPr>
          <p:cNvPr id="9" name="テキスト ボックス 8"/>
          <p:cNvSpPr txBox="1"/>
          <p:nvPr/>
        </p:nvSpPr>
        <p:spPr>
          <a:xfrm>
            <a:off x="4672882" y="4057376"/>
            <a:ext cx="3164793" cy="830997"/>
          </a:xfrm>
          <a:prstGeom prst="rect">
            <a:avLst/>
          </a:prstGeom>
          <a:noFill/>
        </p:spPr>
        <p:txBody>
          <a:bodyPr wrap="square" rtlCol="0">
            <a:spAutoFit/>
          </a:bodyPr>
          <a:lstStyle/>
          <a:p>
            <a:r>
              <a:rPr lang="en-US" altLang="ja-JP"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F</a:t>
            </a:r>
            <a:r>
              <a:rPr lang="ja-JP" altLang="en-US"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チーム</a:t>
            </a:r>
            <a:endParaRPr kumimoji="1" lang="ja-JP" altLang="en-US" sz="4800" dirty="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endParaRPr>
          </a:p>
        </p:txBody>
      </p:sp>
    </p:spTree>
    <p:extLst>
      <p:ext uri="{BB962C8B-B14F-4D97-AF65-F5344CB8AC3E}">
        <p14:creationId xmlns:p14="http://schemas.microsoft.com/office/powerpoint/2010/main" val="242469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3284" y="397092"/>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a:xfrm>
            <a:off x="1431890" y="1094053"/>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a:t>
            </a:r>
            <a:r>
              <a:rPr lang="ja-JP" altLang="en-US" b="1" dirty="0">
                <a:latin typeface="HGS創英角ﾎﾟｯﾌﾟ体" panose="040B0A00000000000000" pitchFamily="50" charset="-128"/>
                <a:ea typeface="HGS創英角ﾎﾟｯﾌﾟ体" panose="040B0A00000000000000" pitchFamily="50" charset="-128"/>
              </a:rPr>
              <a:t>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2085328" y="2152527"/>
            <a:ext cx="8119068" cy="1077218"/>
          </a:xfrm>
          <a:prstGeom prst="rect">
            <a:avLst/>
          </a:prstGeom>
          <a:noFill/>
        </p:spPr>
        <p:txBody>
          <a:bodyPr wrap="square" rtlCol="0">
            <a:spAutoFit/>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ヨコアリくんを</a:t>
            </a:r>
            <a:r>
              <a:rPr lang="ja-JP" altLang="en-US" sz="3200" dirty="0" smtClean="0">
                <a:latin typeface="HGS創英角ﾎﾟｯﾌﾟ体" panose="040B0A00000000000000" pitchFamily="50" charset="-128"/>
                <a:ea typeface="HGS創英角ﾎﾟｯﾌﾟ体" panose="040B0A00000000000000" pitchFamily="50" charset="-128"/>
              </a:rPr>
              <a:t>さ</a:t>
            </a:r>
            <a:r>
              <a:rPr lang="ja-JP" altLang="en-US" sz="3200" dirty="0">
                <a:latin typeface="HGS創英角ﾎﾟｯﾌﾟ体" panose="040B0A00000000000000" pitchFamily="50" charset="-128"/>
                <a:ea typeface="HGS創英角ﾎﾟｯﾌﾟ体" panose="040B0A00000000000000" pitchFamily="50" charset="-128"/>
              </a:rPr>
              <a:t>が</a:t>
            </a:r>
            <a:r>
              <a:rPr kumimoji="1" lang="ja-JP" altLang="en-US" sz="3200" dirty="0" smtClean="0">
                <a:latin typeface="HGS創英角ﾎﾟｯﾌﾟ体" panose="040B0A00000000000000" pitchFamily="50" charset="-128"/>
                <a:ea typeface="HGS創英角ﾎﾟｯﾌﾟ体" panose="040B0A00000000000000" pitchFamily="50" charset="-128"/>
              </a:rPr>
              <a:t>すゲームです！</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a:latin typeface="HGS創英角ﾎﾟｯﾌﾟ体" panose="040B0A00000000000000" pitchFamily="50" charset="-128"/>
                <a:ea typeface="HGS創英角ﾎﾟｯﾌﾟ体" panose="040B0A00000000000000" pitchFamily="50" charset="-128"/>
              </a:rPr>
              <a:t>　</a:t>
            </a:r>
            <a:r>
              <a:rPr lang="ja-JP" altLang="en-US" sz="3200" dirty="0" smtClean="0">
                <a:latin typeface="HGS創英角ﾎﾟｯﾌﾟ体" panose="040B0A00000000000000" pitchFamily="50" charset="-128"/>
                <a:ea typeface="HGS創英角ﾎﾟｯﾌﾟ体" panose="040B0A00000000000000" pitchFamily="50" charset="-128"/>
              </a:rPr>
              <a:t>モチーフは「ウォーリーをさがせ」です</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2462" y="3611378"/>
            <a:ext cx="2889283" cy="1797448"/>
          </a:xfrm>
          <a:prstGeom prst="rect">
            <a:avLst/>
          </a:prstGeom>
        </p:spPr>
      </p:pic>
      <p:pic>
        <p:nvPicPr>
          <p:cNvPr id="5" name="図 4"/>
          <p:cNvPicPr>
            <a:picLocks noChangeAspect="1"/>
          </p:cNvPicPr>
          <p:nvPr/>
        </p:nvPicPr>
        <p:blipFill rotWithShape="1">
          <a:blip r:embed="rId4">
            <a:extLst>
              <a:ext uri="{28A0092B-C50C-407E-A947-70E740481C1C}">
                <a14:useLocalDpi xmlns:a14="http://schemas.microsoft.com/office/drawing/2010/main" val="0"/>
              </a:ext>
            </a:extLst>
          </a:blip>
          <a:srcRect t="8672"/>
          <a:stretch/>
        </p:blipFill>
        <p:spPr>
          <a:xfrm>
            <a:off x="2257435" y="3611378"/>
            <a:ext cx="2810877" cy="1678197"/>
          </a:xfrm>
          <a:prstGeom prst="rect">
            <a:avLst/>
          </a:prstGeom>
          <a:solidFill>
            <a:srgbClr val="FFFFFF">
              <a:shade val="85000"/>
            </a:srgbClr>
          </a:solidFill>
          <a:ln w="98425" cap="rnd">
            <a:solidFill>
              <a:srgbClr val="FFFFFF"/>
            </a:solidFill>
          </a:ln>
          <a:effectLst/>
          <a:scene3d>
            <a:camera prst="orthographicFront"/>
            <a:lightRig rig="twoPt" dir="t">
              <a:rot lat="0" lon="0" rev="7800000"/>
            </a:lightRig>
          </a:scene3d>
          <a:sp3d contourW="6350">
            <a:bevelT w="50800" h="16510"/>
            <a:contourClr>
              <a:srgbClr val="C0C0C0"/>
            </a:contourClr>
          </a:sp3d>
        </p:spPr>
      </p:pic>
      <p:sp>
        <p:nvSpPr>
          <p:cNvPr id="13" name="右矢印 12"/>
          <p:cNvSpPr/>
          <p:nvPr/>
        </p:nvSpPr>
        <p:spPr>
          <a:xfrm>
            <a:off x="5466735" y="4029739"/>
            <a:ext cx="1210512" cy="96781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4360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91386" y="27622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151819" y="747657"/>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a:t>
            </a:r>
            <a:r>
              <a:rPr lang="ja-JP" altLang="en-US" b="1" dirty="0" smtClean="0">
                <a:latin typeface="HGS創英角ﾎﾟｯﾌﾟ体" panose="040B0A00000000000000" pitchFamily="50" charset="-128"/>
                <a:ea typeface="HGS創英角ﾎﾟｯﾌﾟ体" panose="040B0A00000000000000" pitchFamily="50" charset="-128"/>
              </a:rPr>
              <a:t>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1941188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4469" y="259631"/>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512026" y="1019803"/>
            <a:ext cx="10515600" cy="1325563"/>
          </a:xfrm>
        </p:spPr>
        <p:txBody>
          <a:bodyPr/>
          <a:lstStyle/>
          <a:p>
            <a:r>
              <a:rPr lang="ja-JP" altLang="en-US" b="1" dirty="0">
                <a:latin typeface="HGS創英角ﾎﾟｯﾌﾟ体" panose="040B0A00000000000000" pitchFamily="50" charset="-128"/>
                <a:ea typeface="HGS創英角ﾎﾟｯﾌﾟ体" panose="040B0A00000000000000" pitchFamily="50" charset="-128"/>
              </a:rPr>
              <a:t>工夫</a:t>
            </a:r>
            <a:r>
              <a:rPr lang="ja-JP" altLang="en-US" b="1" dirty="0" smtClean="0">
                <a:latin typeface="HGS創英角ﾎﾟｯﾌﾟ体" panose="040B0A00000000000000" pitchFamily="50" charset="-128"/>
                <a:ea typeface="HGS創英角ﾎﾟｯﾌﾟ体" panose="040B0A00000000000000" pitchFamily="50" charset="-128"/>
              </a:rPr>
              <a:t>した点</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65981" y="2275679"/>
            <a:ext cx="8846774" cy="1569660"/>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子供にわかる</a:t>
            </a:r>
            <a:r>
              <a:rPr lang="ja-JP" altLang="en-US" sz="3200" dirty="0" smtClean="0">
                <a:latin typeface="HGS創英角ﾎﾟｯﾌﾟ体" panose="040B0A00000000000000" pitchFamily="50" charset="-128"/>
                <a:ea typeface="HGS創英角ﾎﾟｯﾌﾟ体" panose="040B0A00000000000000" pitchFamily="50" charset="-128"/>
              </a:rPr>
              <a:t>ようなシンプルな操作性</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大人も一緒に探せるような</a:t>
            </a:r>
            <a:r>
              <a:rPr lang="ja-JP" altLang="en-US" sz="3200" dirty="0" smtClean="0">
                <a:latin typeface="HGS創英角ﾎﾟｯﾌﾟ体" panose="040B0A00000000000000" pitchFamily="50" charset="-128"/>
                <a:ea typeface="HGS創英角ﾎﾟｯﾌﾟ体" panose="040B0A00000000000000" pitchFamily="50" charset="-128"/>
              </a:rPr>
              <a:t>むずかしさ</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2180150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4469" y="259631"/>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512026" y="1019803"/>
            <a:ext cx="10515600" cy="1325563"/>
          </a:xfrm>
        </p:spPr>
        <p:txBody>
          <a:bodyPr/>
          <a:lstStyle/>
          <a:p>
            <a:r>
              <a:rPr lang="ja-JP" altLang="en-US" b="1" dirty="0">
                <a:latin typeface="HGS創英角ﾎﾟｯﾌﾟ体" panose="040B0A00000000000000" pitchFamily="50" charset="-128"/>
                <a:ea typeface="HGS創英角ﾎﾟｯﾌﾟ体" panose="040B0A00000000000000" pitchFamily="50" charset="-128"/>
              </a:rPr>
              <a:t>工夫</a:t>
            </a:r>
            <a:r>
              <a:rPr lang="ja-JP" altLang="en-US" b="1" dirty="0" smtClean="0">
                <a:latin typeface="HGS創英角ﾎﾟｯﾌﾟ体" panose="040B0A00000000000000" pitchFamily="50" charset="-128"/>
                <a:ea typeface="HGS創英角ﾎﾟｯﾌﾟ体" panose="040B0A00000000000000" pitchFamily="50" charset="-128"/>
              </a:rPr>
              <a:t>した点</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34083" y="2098489"/>
            <a:ext cx="8846774" cy="1569660"/>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ノベル</a:t>
            </a:r>
            <a:r>
              <a:rPr lang="ja-JP" altLang="en-US" sz="3200" dirty="0" smtClean="0">
                <a:latin typeface="HGS創英角ﾎﾟｯﾌﾟ体" panose="040B0A00000000000000" pitchFamily="50" charset="-128"/>
                <a:ea typeface="HGS創英角ﾎﾟｯﾌﾟ体" panose="040B0A00000000000000" pitchFamily="50" charset="-128"/>
              </a:rPr>
              <a:t>を挟みキャラクター</a:t>
            </a:r>
            <a:r>
              <a:rPr lang="ja-JP" altLang="en-US" sz="3200" dirty="0" smtClean="0">
                <a:latin typeface="HGS創英角ﾎﾟｯﾌﾟ体" panose="040B0A00000000000000" pitchFamily="50" charset="-128"/>
                <a:ea typeface="HGS創英角ﾎﾟｯﾌﾟ体" panose="040B0A00000000000000" pitchFamily="50" charset="-128"/>
              </a:rPr>
              <a:t>を</a:t>
            </a:r>
            <a:r>
              <a:rPr lang="ja-JP" altLang="en-US" sz="3200" dirty="0">
                <a:latin typeface="HGS創英角ﾎﾟｯﾌﾟ体" panose="040B0A00000000000000" pitchFamily="50" charset="-128"/>
                <a:ea typeface="HGS創英角ﾎﾟｯﾌﾟ体" panose="040B0A00000000000000" pitchFamily="50" charset="-128"/>
              </a:rPr>
              <a:t>イメージ</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子供も読めるように漢字なし</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t="2819" r="2114"/>
          <a:stretch/>
        </p:blipFill>
        <p:spPr>
          <a:xfrm>
            <a:off x="1934083" y="3761955"/>
            <a:ext cx="3901211" cy="2178633"/>
          </a:xfrm>
          <a:prstGeom prst="rect">
            <a:avLst/>
          </a:prstGeom>
        </p:spPr>
      </p:pic>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1795" y="3761954"/>
            <a:ext cx="3678865" cy="2178633"/>
          </a:xfrm>
          <a:prstGeom prst="rect">
            <a:avLst/>
          </a:prstGeom>
        </p:spPr>
      </p:pic>
    </p:spTree>
    <p:extLst>
      <p:ext uri="{BB962C8B-B14F-4D97-AF65-F5344CB8AC3E}">
        <p14:creationId xmlns:p14="http://schemas.microsoft.com/office/powerpoint/2010/main" val="428576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10620" y="25880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1327557" y="2371171"/>
            <a:ext cx="10515600" cy="2413480"/>
          </a:xfrm>
        </p:spPr>
        <p:txBody>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狙い通り親子で</a:t>
            </a:r>
            <a:r>
              <a:rPr lang="ja-JP" altLang="en-US" sz="3200" dirty="0">
                <a:latin typeface="HGS創英角ﾎﾟｯﾌﾟ体" panose="040B0A00000000000000" pitchFamily="50" charset="-128"/>
                <a:ea typeface="HGS創英角ﾎﾟｯﾌﾟ体" panose="040B0A00000000000000" pitchFamily="50" charset="-128"/>
              </a:rPr>
              <a:t>一緒</a:t>
            </a:r>
            <a:r>
              <a:rPr lang="ja-JP" altLang="en-US" sz="3200" dirty="0" smtClean="0">
                <a:latin typeface="HGS創英角ﾎﾟｯﾌﾟ体" panose="040B0A00000000000000" pitchFamily="50" charset="-128"/>
                <a:ea typeface="HGS創英角ﾎﾟｯﾌﾟ体" panose="040B0A00000000000000" pitchFamily="50" charset="-128"/>
              </a:rPr>
              <a:t>に楽しんでくれた</a:t>
            </a:r>
            <a:r>
              <a:rPr lang="ja-JP" altLang="en-US" sz="3200" dirty="0" smtClean="0">
                <a:latin typeface="HGS創英角ﾎﾟｯﾌﾟ体" panose="040B0A00000000000000" pitchFamily="50" charset="-128"/>
                <a:ea typeface="HGS創英角ﾎﾟｯﾌﾟ体" panose="040B0A00000000000000" pitchFamily="50" charset="-128"/>
              </a:rPr>
              <a:t>。</a:t>
            </a:r>
            <a:endParaRPr kumimoji="1" lang="en-US" altLang="ja-JP" sz="3200" dirty="0">
              <a:latin typeface="HGS創英角ﾎﾟｯﾌﾟ体" panose="040B0A00000000000000" pitchFamily="50" charset="-128"/>
              <a:ea typeface="HGS創英角ﾎﾟｯﾌﾟ体" panose="040B0A00000000000000" pitchFamily="50" charset="-128"/>
            </a:endParaRPr>
          </a:p>
          <a:p>
            <a:r>
              <a:rPr kumimoji="1" lang="ja-JP" altLang="en-US" sz="3200" dirty="0" smtClean="0">
                <a:latin typeface="HGS創英角ﾎﾟｯﾌﾟ体" panose="040B0A00000000000000" pitchFamily="50" charset="-128"/>
                <a:ea typeface="HGS創英角ﾎﾟｯﾌﾟ体" panose="040B0A00000000000000" pitchFamily="50" charset="-128"/>
              </a:rPr>
              <a:t>妖怪ウォッチのイベント前</a:t>
            </a:r>
            <a:r>
              <a:rPr kumimoji="1" lang="ja-JP" altLang="en-US" sz="3200" dirty="0" smtClean="0">
                <a:latin typeface="HGS創英角ﾎﾟｯﾌﾟ体" panose="040B0A00000000000000" pitchFamily="50" charset="-128"/>
                <a:ea typeface="HGS創英角ﾎﾟｯﾌﾟ体" panose="040B0A00000000000000" pitchFamily="50" charset="-128"/>
              </a:rPr>
              <a:t>や</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pPr marL="0" indent="0">
              <a:buNone/>
            </a:pPr>
            <a:r>
              <a:rPr lang="ja-JP" altLang="en-US" sz="3200" dirty="0" smtClean="0">
                <a:latin typeface="HGS創英角ﾎﾟｯﾌﾟ体" panose="040B0A00000000000000" pitchFamily="50" charset="-128"/>
                <a:ea typeface="HGS創英角ﾎﾟｯﾌﾟ体" panose="040B0A00000000000000" pitchFamily="50" charset="-128"/>
              </a:rPr>
              <a:t>　　　</a:t>
            </a:r>
            <a:r>
              <a:rPr lang="ja-JP" altLang="en-US" sz="3200" dirty="0">
                <a:latin typeface="HGS創英角ﾎﾟｯﾌﾟ体" panose="040B0A00000000000000" pitchFamily="50" charset="-128"/>
                <a:ea typeface="HGS創英角ﾎﾟｯﾌﾟ体" panose="040B0A00000000000000" pitchFamily="50" charset="-128"/>
              </a:rPr>
              <a:t>　</a:t>
            </a:r>
            <a:r>
              <a:rPr lang="ja-JP" altLang="en-US" sz="3200" dirty="0" smtClean="0">
                <a:latin typeface="HGS創英角ﾎﾟｯﾌﾟ体" panose="040B0A00000000000000" pitchFamily="50" charset="-128"/>
                <a:ea typeface="HGS創英角ﾎﾟｯﾌﾟ体" panose="040B0A00000000000000" pitchFamily="50" charset="-128"/>
              </a:rPr>
              <a:t>　　　</a:t>
            </a:r>
            <a:r>
              <a:rPr kumimoji="1" lang="ja-JP" altLang="en-US" sz="3200" dirty="0" smtClean="0">
                <a:latin typeface="HGS創英角ﾎﾟｯﾌﾟ体" panose="040B0A00000000000000" pitchFamily="50" charset="-128"/>
                <a:ea typeface="HGS創英角ﾎﾟｯﾌﾟ体" panose="040B0A00000000000000" pitchFamily="50" charset="-128"/>
              </a:rPr>
              <a:t>イベント後</a:t>
            </a:r>
            <a:r>
              <a:rPr kumimoji="1" lang="ja-JP" altLang="en-US" sz="3200" dirty="0" smtClean="0">
                <a:latin typeface="HGS創英角ﾎﾟｯﾌﾟ体" panose="040B0A00000000000000" pitchFamily="50" charset="-128"/>
                <a:ea typeface="HGS創英角ﾎﾟｯﾌﾟ体" panose="040B0A00000000000000" pitchFamily="50" charset="-128"/>
              </a:rPr>
              <a:t>にお客様が来てくれた</a:t>
            </a:r>
            <a:endParaRPr kumimoji="1" lang="ja-JP" altLang="en-US" sz="3200" dirty="0">
              <a:latin typeface="HGS創英角ﾎﾟｯﾌﾟ体" panose="040B0A00000000000000" pitchFamily="50" charset="-128"/>
              <a:ea typeface="HGS創英角ﾎﾟｯﾌﾟ体" panose="040B0A00000000000000" pitchFamily="50" charset="-128"/>
            </a:endParaRPr>
          </a:p>
        </p:txBody>
      </p:sp>
      <p:sp>
        <p:nvSpPr>
          <p:cNvPr id="3" name="タイトル 2"/>
          <p:cNvSpPr>
            <a:spLocks noGrp="1"/>
          </p:cNvSpPr>
          <p:nvPr>
            <p:ph type="title"/>
          </p:nvPr>
        </p:nvSpPr>
        <p:spPr>
          <a:xfrm>
            <a:off x="1327557" y="1045608"/>
            <a:ext cx="10515600" cy="1325563"/>
          </a:xfrm>
        </p:spPr>
        <p:txBody>
          <a:bodyPr/>
          <a:lstStyle/>
          <a:p>
            <a:r>
              <a:rPr lang="ja-JP" altLang="en-US" dirty="0">
                <a:latin typeface="HGS創英角ﾎﾟｯﾌﾟ体" panose="040B0A00000000000000" pitchFamily="50" charset="-128"/>
                <a:ea typeface="HGS創英角ﾎﾟｯﾌﾟ体" panose="040B0A00000000000000" pitchFamily="50" charset="-128"/>
              </a:rPr>
              <a:t>実際</a:t>
            </a:r>
            <a:r>
              <a:rPr lang="ja-JP" altLang="en-US" dirty="0" smtClean="0">
                <a:latin typeface="HGS創英角ﾎﾟｯﾌﾟ体" panose="040B0A00000000000000" pitchFamily="50" charset="-128"/>
                <a:ea typeface="HGS創英角ﾎﾟｯﾌﾟ体" panose="040B0A00000000000000" pitchFamily="50" charset="-128"/>
              </a:rPr>
              <a:t>の展示の良かった点</a:t>
            </a:r>
            <a:endParaRPr kumimoji="1" lang="ja-JP" altLang="en-US" dirty="0">
              <a:latin typeface="HGS創英角ﾎﾟｯﾌﾟ体" panose="040B0A00000000000000" pitchFamily="50" charset="-128"/>
              <a:ea typeface="HGS創英角ﾎﾟｯﾌﾟ体" panose="040B0A00000000000000" pitchFamily="50" charset="-128"/>
            </a:endParaRPr>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1675" y="4395549"/>
            <a:ext cx="2404528" cy="1593439"/>
          </a:xfrm>
          <a:prstGeom prst="rect">
            <a:avLst/>
          </a:prstGeom>
          <a:solidFill>
            <a:srgbClr val="FFFFFF">
              <a:shade val="85000"/>
            </a:srgbClr>
          </a:solidFill>
          <a:ln w="104775" cap="rnd">
            <a:solidFill>
              <a:srgbClr val="FFFFFF"/>
            </a:solidFill>
          </a:ln>
          <a:effectLst/>
          <a:scene3d>
            <a:camera prst="orthographicFront"/>
            <a:lightRig rig="twoPt" dir="t">
              <a:rot lat="0" lon="0" rev="7800000"/>
            </a:lightRig>
          </a:scene3d>
          <a:sp3d contourW="6350">
            <a:bevelT w="50800" h="16510"/>
            <a:contourClr>
              <a:srgbClr val="C0C0C0"/>
            </a:contourClr>
          </a:sp3d>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2920" y="4307631"/>
            <a:ext cx="1484653" cy="1769277"/>
          </a:xfrm>
          <a:prstGeom prst="rect">
            <a:avLst/>
          </a:prstGeom>
          <a:solidFill>
            <a:srgbClr val="FFFFFF">
              <a:shade val="85000"/>
            </a:srgbClr>
          </a:solidFill>
          <a:ln w="104775" cap="rnd">
            <a:solidFill>
              <a:srgbClr val="FFFFFF"/>
            </a:solidFill>
          </a:ln>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45570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48843" y="30133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1242237" y="2591169"/>
            <a:ext cx="10515600" cy="4351338"/>
          </a:xfrm>
        </p:spPr>
        <p:txBody>
          <a:bodyPr>
            <a:normAutofit/>
          </a:bodyPr>
          <a:lstStyle/>
          <a:p>
            <a:r>
              <a:rPr kumimoji="1" lang="ja-JP" altLang="en-US" sz="3600" dirty="0" smtClean="0">
                <a:latin typeface="HGS創英角ﾎﾟｯﾌﾟ体" panose="040B0A00000000000000" pitchFamily="50" charset="-128"/>
                <a:ea typeface="HGS創英角ﾎﾟｯﾌﾟ体" panose="040B0A00000000000000" pitchFamily="50" charset="-128"/>
              </a:rPr>
              <a:t>ターゲットの年齢が想定していた</a:t>
            </a:r>
            <a:r>
              <a:rPr kumimoji="1" lang="ja-JP" altLang="en-US" sz="3600" dirty="0" smtClean="0">
                <a:latin typeface="HGS創英角ﾎﾟｯﾌﾟ体" panose="040B0A00000000000000" pitchFamily="50" charset="-128"/>
                <a:ea typeface="HGS創英角ﾎﾟｯﾌﾟ体" panose="040B0A00000000000000" pitchFamily="50" charset="-128"/>
              </a:rPr>
              <a:t>より</a:t>
            </a:r>
            <a:endParaRPr kumimoji="1" lang="en-US" altLang="ja-JP" sz="3600" dirty="0" smtClean="0">
              <a:latin typeface="HGS創英角ﾎﾟｯﾌﾟ体" panose="040B0A00000000000000" pitchFamily="50" charset="-128"/>
              <a:ea typeface="HGS創英角ﾎﾟｯﾌﾟ体" panose="040B0A00000000000000" pitchFamily="50" charset="-128"/>
            </a:endParaRPr>
          </a:p>
          <a:p>
            <a:pPr marL="0" indent="0">
              <a:buNone/>
            </a:pPr>
            <a:r>
              <a:rPr lang="ja-JP" altLang="en-US" sz="3600" dirty="0" smtClean="0">
                <a:latin typeface="HGS創英角ﾎﾟｯﾌﾟ体" panose="040B0A00000000000000" pitchFamily="50" charset="-128"/>
                <a:ea typeface="HGS創英角ﾎﾟｯﾌﾟ体" panose="040B0A00000000000000" pitchFamily="50" charset="-128"/>
              </a:rPr>
              <a:t>  </a:t>
            </a:r>
            <a:r>
              <a:rPr kumimoji="1" lang="ja-JP" altLang="en-US" sz="3600" dirty="0" smtClean="0">
                <a:latin typeface="HGS創英角ﾎﾟｯﾌﾟ体" panose="040B0A00000000000000" pitchFamily="50" charset="-128"/>
                <a:ea typeface="HGS創英角ﾎﾟｯﾌﾟ体" panose="040B0A00000000000000" pitchFamily="50" charset="-128"/>
              </a:rPr>
              <a:t>下回って</a:t>
            </a:r>
            <a:r>
              <a:rPr kumimoji="1" lang="ja-JP" altLang="en-US" sz="3600" dirty="0" smtClean="0">
                <a:latin typeface="HGS創英角ﾎﾟｯﾌﾟ体" panose="040B0A00000000000000" pitchFamily="50" charset="-128"/>
                <a:ea typeface="HGS創英角ﾎﾟｯﾌﾟ体" panose="040B0A00000000000000" pitchFamily="50" charset="-128"/>
              </a:rPr>
              <a:t>しまった。</a:t>
            </a:r>
            <a:endParaRPr kumimoji="1" lang="en-US" altLang="ja-JP" sz="3600" dirty="0" smtClean="0">
              <a:latin typeface="HGS創英角ﾎﾟｯﾌﾟ体" panose="040B0A00000000000000" pitchFamily="50" charset="-128"/>
              <a:ea typeface="HGS創英角ﾎﾟｯﾌﾟ体" panose="040B0A00000000000000" pitchFamily="50" charset="-128"/>
            </a:endParaRPr>
          </a:p>
          <a:p>
            <a:endParaRPr lang="en-US" altLang="ja-JP" sz="3600" dirty="0"/>
          </a:p>
          <a:p>
            <a:r>
              <a:rPr kumimoji="1" lang="ja-JP" altLang="en-US" sz="3600" dirty="0" smtClean="0">
                <a:latin typeface="HGS創英角ﾎﾟｯﾌﾟ体" panose="040B0A00000000000000" pitchFamily="50" charset="-128"/>
                <a:ea typeface="HGS創英角ﾎﾟｯﾌﾟ体" panose="040B0A00000000000000" pitchFamily="50" charset="-128"/>
              </a:rPr>
              <a:t>操作がしづらいという子がいた</a:t>
            </a:r>
            <a:endParaRPr kumimoji="1" lang="ja-JP" altLang="en-US" sz="3600" dirty="0">
              <a:latin typeface="HGS創英角ﾎﾟｯﾌﾟ体" panose="040B0A00000000000000" pitchFamily="50" charset="-128"/>
              <a:ea typeface="HGS創英角ﾎﾟｯﾌﾟ体" panose="040B0A00000000000000" pitchFamily="50" charset="-128"/>
            </a:endParaRPr>
          </a:p>
        </p:txBody>
      </p:sp>
      <p:sp>
        <p:nvSpPr>
          <p:cNvPr id="3" name="タイトル 2"/>
          <p:cNvSpPr>
            <a:spLocks noGrp="1"/>
          </p:cNvSpPr>
          <p:nvPr>
            <p:ph type="title"/>
          </p:nvPr>
        </p:nvSpPr>
        <p:spPr>
          <a:xfrm>
            <a:off x="1061483" y="1162843"/>
            <a:ext cx="10515600" cy="1325563"/>
          </a:xfrm>
        </p:spPr>
        <p:txBody>
          <a:bodyPr/>
          <a:lstStyle/>
          <a:p>
            <a:r>
              <a:rPr kumimoji="1" lang="ja-JP" altLang="en-US" dirty="0" smtClean="0">
                <a:latin typeface="HGS創英角ﾎﾟｯﾌﾟ体" panose="040B0A00000000000000" pitchFamily="50" charset="-128"/>
                <a:ea typeface="HGS創英角ﾎﾟｯﾌﾟ体" panose="040B0A00000000000000" pitchFamily="50" charset="-128"/>
              </a:rPr>
              <a:t>実際の展示の悪かった点</a:t>
            </a:r>
            <a:endParaRPr kumimoji="1" lang="ja-JP" altLang="en-US"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2890798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0602" y="308658"/>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310472" y="1148898"/>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まとめ</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3474250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340</Words>
  <Application>Microsoft Office PowerPoint</Application>
  <PresentationFormat>ワイド画面</PresentationFormat>
  <Paragraphs>37</Paragraphs>
  <Slides>8</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HGS創英角ﾎﾟｯﾌﾟ体</vt:lpstr>
      <vt:lpstr>ＭＳ Ｐゴシック</vt:lpstr>
      <vt:lpstr>ふんわりラウンド</vt:lpstr>
      <vt:lpstr>Arial</vt:lpstr>
      <vt:lpstr>Calibri</vt:lpstr>
      <vt:lpstr>Calibri Light</vt:lpstr>
      <vt:lpstr>Wingdings</vt:lpstr>
      <vt:lpstr>Office テーマ</vt:lpstr>
      <vt:lpstr>PowerPoint プレゼンテーション</vt:lpstr>
      <vt:lpstr>ゲーム紹介</vt:lpstr>
      <vt:lpstr>ゲーム紹介</vt:lpstr>
      <vt:lpstr>工夫した点</vt:lpstr>
      <vt:lpstr>工夫した点</vt:lpstr>
      <vt:lpstr>実際の展示の良かった点</vt:lpstr>
      <vt:lpstr>実際の展示の悪かった点</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nwuser</dc:creator>
  <cp:lastModifiedBy>nwuser</cp:lastModifiedBy>
  <cp:revision>26</cp:revision>
  <dcterms:created xsi:type="dcterms:W3CDTF">2017-01-18T00:12:45Z</dcterms:created>
  <dcterms:modified xsi:type="dcterms:W3CDTF">2017-01-31T12:30:14Z</dcterms:modified>
</cp:coreProperties>
</file>